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70" r:id="rId4"/>
    <p:sldId id="271" r:id="rId5"/>
    <p:sldId id="272" r:id="rId6"/>
    <p:sldId id="267" r:id="rId7"/>
    <p:sldId id="268" r:id="rId8"/>
    <p:sldId id="273" r:id="rId9"/>
    <p:sldId id="274" r:id="rId10"/>
    <p:sldId id="275" r:id="rId11"/>
    <p:sldId id="276" r:id="rId12"/>
    <p:sldId id="277" r:id="rId13"/>
    <p:sldId id="278" r:id="rId14"/>
    <p:sldId id="269" r:id="rId15"/>
    <p:sldId id="279" r:id="rId16"/>
    <p:sldId id="280" r:id="rId17"/>
    <p:sldId id="281" r:id="rId18"/>
    <p:sldId id="261" r:id="rId19"/>
    <p:sldId id="289" r:id="rId20"/>
    <p:sldId id="290" r:id="rId21"/>
    <p:sldId id="288" r:id="rId22"/>
    <p:sldId id="291" r:id="rId23"/>
    <p:sldId id="292" r:id="rId24"/>
    <p:sldId id="266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 hasCustomPrompt="1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56059" y="1531610"/>
            <a:ext cx="5747856" cy="8767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编译原理期中参考答案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）直接给出极小化的</a:t>
            </a:r>
            <a:r>
              <a:rPr lang="en-US" altLang="zh-CN" dirty="0" err="1"/>
              <a:t>dfm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9"/>
            <a:ext cx="8055866" cy="860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做法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nfa</a:t>
            </a:r>
            <a:r>
              <a:rPr lang="zh-CN" altLang="en-US" dirty="0"/>
              <a:t>确定化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692249" y="2494084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6469577" y="2485778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3" idx="5"/>
            <a:endCxn id="74" idx="3"/>
          </p:cNvCxnSpPr>
          <p:nvPr/>
        </p:nvCxnSpPr>
        <p:spPr>
          <a:xfrm flipV="1">
            <a:off x="1306676" y="3089135"/>
            <a:ext cx="5268320" cy="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3958918" y="3059668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4421904" y="1975438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5501675" y="1975197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7" idx="6"/>
            <a:endCxn id="78" idx="2"/>
          </p:cNvCxnSpPr>
          <p:nvPr/>
        </p:nvCxnSpPr>
        <p:spPr>
          <a:xfrm flipV="1">
            <a:off x="5141750" y="2328636"/>
            <a:ext cx="359925" cy="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8" idx="6"/>
            <a:endCxn id="74" idx="1"/>
          </p:cNvCxnSpPr>
          <p:nvPr/>
        </p:nvCxnSpPr>
        <p:spPr>
          <a:xfrm>
            <a:off x="6221521" y="2328636"/>
            <a:ext cx="353475" cy="26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5176952" y="1956738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3103353" y="1972192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6" name="直接箭头连接符 95"/>
          <p:cNvCxnSpPr>
            <a:stCxn id="90" idx="6"/>
            <a:endCxn id="77" idx="2"/>
          </p:cNvCxnSpPr>
          <p:nvPr/>
        </p:nvCxnSpPr>
        <p:spPr>
          <a:xfrm>
            <a:off x="3823199" y="2325631"/>
            <a:ext cx="598705" cy="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7"/>
            <a:endCxn id="90" idx="2"/>
          </p:cNvCxnSpPr>
          <p:nvPr/>
        </p:nvCxnSpPr>
        <p:spPr>
          <a:xfrm flipV="1">
            <a:off x="1306676" y="2325631"/>
            <a:ext cx="1796677" cy="27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/>
          <p:cNvCxnSpPr>
            <a:stCxn id="90" idx="3"/>
            <a:endCxn id="90" idx="5"/>
          </p:cNvCxnSpPr>
          <p:nvPr/>
        </p:nvCxnSpPr>
        <p:spPr>
          <a:xfrm rot="16200000" flipH="1">
            <a:off x="3463276" y="2321045"/>
            <a:ext cx="12700" cy="509008"/>
          </a:xfrm>
          <a:prstGeom prst="curvedConnector3">
            <a:avLst>
              <a:gd name="adj1" fmla="val 2615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570751" y="2697813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06" name="连接符: 曲线 105"/>
          <p:cNvCxnSpPr>
            <a:stCxn id="90" idx="1"/>
            <a:endCxn id="90" idx="7"/>
          </p:cNvCxnSpPr>
          <p:nvPr/>
        </p:nvCxnSpPr>
        <p:spPr>
          <a:xfrm rot="5400000" flipH="1" flipV="1">
            <a:off x="3463276" y="1821208"/>
            <a:ext cx="12700" cy="509008"/>
          </a:xfrm>
          <a:prstGeom prst="curvedConnector3">
            <a:avLst>
              <a:gd name="adj1" fmla="val 2615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3612887" y="1552967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7" name="表格 9"/>
          <p:cNvGraphicFramePr>
            <a:graphicFrameLocks noGrp="1"/>
          </p:cNvGraphicFramePr>
          <p:nvPr/>
        </p:nvGraphicFramePr>
        <p:xfrm>
          <a:off x="1052172" y="3606841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8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6349601" y="2037875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）直接给出极小化的</a:t>
            </a:r>
            <a:r>
              <a:rPr lang="en-US" altLang="zh-CN" dirty="0" err="1"/>
              <a:t>dfm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84" y="987143"/>
            <a:ext cx="8055866" cy="860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做法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nfa</a:t>
            </a:r>
            <a:r>
              <a:rPr lang="zh-CN" altLang="en-US" dirty="0"/>
              <a:t>确定化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11</a:t>
            </a:fld>
            <a:endParaRPr lang="zh-CN" altLang="en-US" dirty="0"/>
          </a:p>
        </p:txBody>
      </p:sp>
      <p:graphicFrame>
        <p:nvGraphicFramePr>
          <p:cNvPr id="24" name="表格 9"/>
          <p:cNvGraphicFramePr>
            <a:graphicFrameLocks noGrp="1"/>
          </p:cNvGraphicFramePr>
          <p:nvPr/>
        </p:nvGraphicFramePr>
        <p:xfrm>
          <a:off x="1194844" y="4626817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3561908" y="3429000"/>
            <a:ext cx="1128409" cy="110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561908" y="915300"/>
            <a:ext cx="1128409" cy="110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915638" y="2140625"/>
            <a:ext cx="1128409" cy="110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46569" y="2140624"/>
            <a:ext cx="1128409" cy="110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1"/>
            <a:endCxn id="28" idx="5"/>
          </p:cNvCxnSpPr>
          <p:nvPr/>
        </p:nvCxnSpPr>
        <p:spPr>
          <a:xfrm flipH="1" flipV="1">
            <a:off x="3109726" y="3087175"/>
            <a:ext cx="617434" cy="50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12750" y="29708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537151" y="25104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连接符: 曲线 15"/>
          <p:cNvCxnSpPr>
            <a:stCxn id="28" idx="3"/>
            <a:endCxn id="28" idx="1"/>
          </p:cNvCxnSpPr>
          <p:nvPr/>
        </p:nvCxnSpPr>
        <p:spPr>
          <a:xfrm rot="5400000" flipH="1">
            <a:off x="1919746" y="2695101"/>
            <a:ext cx="784149" cy="12700"/>
          </a:xfrm>
          <a:prstGeom prst="curvedConnector5">
            <a:avLst>
              <a:gd name="adj1" fmla="val -29153"/>
              <a:gd name="adj2" fmla="val 9383913"/>
              <a:gd name="adj3" fmla="val 129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97021" y="2568102"/>
            <a:ext cx="64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4" idx="7"/>
            <a:endCxn id="27" idx="3"/>
          </p:cNvCxnSpPr>
          <p:nvPr/>
        </p:nvCxnSpPr>
        <p:spPr>
          <a:xfrm flipV="1">
            <a:off x="4525065" y="3087176"/>
            <a:ext cx="555825" cy="50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8" idx="6"/>
            <a:endCxn id="27" idx="2"/>
          </p:cNvCxnSpPr>
          <p:nvPr/>
        </p:nvCxnSpPr>
        <p:spPr>
          <a:xfrm>
            <a:off x="3274978" y="2695101"/>
            <a:ext cx="1640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016599" y="22894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7" idx="1"/>
            <a:endCxn id="26" idx="5"/>
          </p:cNvCxnSpPr>
          <p:nvPr/>
        </p:nvCxnSpPr>
        <p:spPr>
          <a:xfrm flipH="1" flipV="1">
            <a:off x="4525065" y="1861851"/>
            <a:ext cx="555825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776090" y="1681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3" name="连接符: 曲线 32"/>
          <p:cNvCxnSpPr>
            <a:stCxn id="27" idx="7"/>
            <a:endCxn id="27" idx="5"/>
          </p:cNvCxnSpPr>
          <p:nvPr/>
        </p:nvCxnSpPr>
        <p:spPr>
          <a:xfrm rot="16200000" flipH="1">
            <a:off x="5486720" y="2695101"/>
            <a:ext cx="784149" cy="12700"/>
          </a:xfrm>
          <a:prstGeom prst="curvedConnector5">
            <a:avLst>
              <a:gd name="adj1" fmla="val -29153"/>
              <a:gd name="adj2" fmla="val 9383913"/>
              <a:gd name="adj3" fmla="val 129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772848" y="31325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26" idx="3"/>
            <a:endCxn id="28" idx="7"/>
          </p:cNvCxnSpPr>
          <p:nvPr/>
        </p:nvCxnSpPr>
        <p:spPr>
          <a:xfrm flipH="1">
            <a:off x="3109726" y="1861851"/>
            <a:ext cx="617434" cy="4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209746" y="16993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26" idx="6"/>
            <a:endCxn id="27" idx="0"/>
          </p:cNvCxnSpPr>
          <p:nvPr/>
        </p:nvCxnSpPr>
        <p:spPr>
          <a:xfrm>
            <a:off x="4690317" y="1469777"/>
            <a:ext cx="789526" cy="67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085080" y="14756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" idx="2"/>
          </p:cNvCxnSpPr>
          <p:nvPr/>
        </p:nvCxnSpPr>
        <p:spPr>
          <a:xfrm>
            <a:off x="3109726" y="3983477"/>
            <a:ext cx="45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）直接给出极小化的</a:t>
            </a:r>
            <a:r>
              <a:rPr lang="en-US" altLang="zh-CN" dirty="0" err="1"/>
              <a:t>dfm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84" y="987143"/>
            <a:ext cx="8055866" cy="860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做法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dfa</a:t>
            </a:r>
            <a:r>
              <a:rPr lang="zh-CN" altLang="en-US" dirty="0"/>
              <a:t>极小化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561908" y="3429000"/>
            <a:ext cx="1128409" cy="110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561908" y="915300"/>
            <a:ext cx="1128409" cy="110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915638" y="2140625"/>
            <a:ext cx="1128409" cy="110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46569" y="2140624"/>
            <a:ext cx="1128409" cy="110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1"/>
            <a:endCxn id="28" idx="5"/>
          </p:cNvCxnSpPr>
          <p:nvPr/>
        </p:nvCxnSpPr>
        <p:spPr>
          <a:xfrm flipH="1" flipV="1">
            <a:off x="3109726" y="3087175"/>
            <a:ext cx="617434" cy="50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12750" y="29708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537151" y="25104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连接符: 曲线 15"/>
          <p:cNvCxnSpPr>
            <a:stCxn id="28" idx="3"/>
            <a:endCxn id="28" idx="1"/>
          </p:cNvCxnSpPr>
          <p:nvPr/>
        </p:nvCxnSpPr>
        <p:spPr>
          <a:xfrm rot="5400000" flipH="1">
            <a:off x="1919746" y="2695101"/>
            <a:ext cx="784149" cy="12700"/>
          </a:xfrm>
          <a:prstGeom prst="curvedConnector5">
            <a:avLst>
              <a:gd name="adj1" fmla="val -29153"/>
              <a:gd name="adj2" fmla="val 9383913"/>
              <a:gd name="adj3" fmla="val 129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97021" y="2568102"/>
            <a:ext cx="64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4" idx="7"/>
            <a:endCxn id="27" idx="3"/>
          </p:cNvCxnSpPr>
          <p:nvPr/>
        </p:nvCxnSpPr>
        <p:spPr>
          <a:xfrm flipV="1">
            <a:off x="4525065" y="3087176"/>
            <a:ext cx="555825" cy="50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8" idx="6"/>
            <a:endCxn id="27" idx="2"/>
          </p:cNvCxnSpPr>
          <p:nvPr/>
        </p:nvCxnSpPr>
        <p:spPr>
          <a:xfrm>
            <a:off x="3274978" y="2695101"/>
            <a:ext cx="1640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016599" y="22894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7" idx="1"/>
            <a:endCxn id="26" idx="5"/>
          </p:cNvCxnSpPr>
          <p:nvPr/>
        </p:nvCxnSpPr>
        <p:spPr>
          <a:xfrm flipH="1" flipV="1">
            <a:off x="4525065" y="1861851"/>
            <a:ext cx="555825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776090" y="1681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3" name="连接符: 曲线 32"/>
          <p:cNvCxnSpPr>
            <a:stCxn id="27" idx="7"/>
            <a:endCxn id="27" idx="5"/>
          </p:cNvCxnSpPr>
          <p:nvPr/>
        </p:nvCxnSpPr>
        <p:spPr>
          <a:xfrm rot="16200000" flipH="1">
            <a:off x="5486720" y="2695101"/>
            <a:ext cx="784149" cy="12700"/>
          </a:xfrm>
          <a:prstGeom prst="curvedConnector5">
            <a:avLst>
              <a:gd name="adj1" fmla="val -29153"/>
              <a:gd name="adj2" fmla="val 9383913"/>
              <a:gd name="adj3" fmla="val 129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772848" y="31325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26" idx="3"/>
            <a:endCxn id="28" idx="7"/>
          </p:cNvCxnSpPr>
          <p:nvPr/>
        </p:nvCxnSpPr>
        <p:spPr>
          <a:xfrm flipH="1">
            <a:off x="3109726" y="1861851"/>
            <a:ext cx="617434" cy="4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209746" y="16993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26" idx="6"/>
            <a:endCxn id="27" idx="0"/>
          </p:cNvCxnSpPr>
          <p:nvPr/>
        </p:nvCxnSpPr>
        <p:spPr>
          <a:xfrm>
            <a:off x="4690317" y="1469777"/>
            <a:ext cx="789526" cy="67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085080" y="14756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5540" y="4675762"/>
            <a:ext cx="6699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I0:{1}  I1:{0,2,3}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又</a:t>
            </a:r>
            <a:r>
              <a:rPr lang="en-US" altLang="zh-CN" dirty="0"/>
              <a:t>s0-&gt;s1(0),s3-&gt;s1(0)</a:t>
            </a:r>
          </a:p>
          <a:p>
            <a:r>
              <a:rPr lang="en-US" altLang="zh-CN" dirty="0"/>
              <a:t>s0-&gt;s2(0),s3-&gt;s2(0),</a:t>
            </a:r>
            <a:r>
              <a:rPr lang="zh-CN" altLang="en-US" dirty="0"/>
              <a:t>故</a:t>
            </a:r>
            <a:r>
              <a:rPr lang="en-US" altLang="zh-CN" dirty="0"/>
              <a:t>I2:{0,3} I3</a:t>
            </a:r>
            <a:r>
              <a:rPr lang="en-US" altLang="zh-CN" dirty="0">
                <a:sym typeface="Wingdings" panose="05000000000000000000" pitchFamily="2" charset="2"/>
              </a:rPr>
              <a:t>:{2}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109726" y="3983477"/>
            <a:ext cx="45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）直接给出极小化的</a:t>
            </a:r>
            <a:r>
              <a:rPr lang="en-US" altLang="zh-CN" dirty="0" err="1"/>
              <a:t>dfm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484" y="987143"/>
            <a:ext cx="8055866" cy="860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做法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dfa</a:t>
            </a:r>
            <a:r>
              <a:rPr lang="zh-CN" altLang="en-US" dirty="0"/>
              <a:t>极小化，与做法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 err="1"/>
              <a:t>dfa</a:t>
            </a:r>
            <a:r>
              <a:rPr lang="zh-CN" altLang="en-US" dirty="0"/>
              <a:t>基本一致，差别在于不接受空串（起始状态不同）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561908" y="3429000"/>
            <a:ext cx="1128409" cy="110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915638" y="2140625"/>
            <a:ext cx="1128409" cy="110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46569" y="2140624"/>
            <a:ext cx="1128409" cy="11089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1"/>
            <a:endCxn id="28" idx="5"/>
          </p:cNvCxnSpPr>
          <p:nvPr/>
        </p:nvCxnSpPr>
        <p:spPr>
          <a:xfrm flipH="1" flipV="1">
            <a:off x="3109726" y="3087175"/>
            <a:ext cx="617434" cy="50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12750" y="29708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537151" y="25104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连接符: 曲线 15"/>
          <p:cNvCxnSpPr>
            <a:stCxn id="28" idx="3"/>
            <a:endCxn id="28" idx="1"/>
          </p:cNvCxnSpPr>
          <p:nvPr/>
        </p:nvCxnSpPr>
        <p:spPr>
          <a:xfrm rot="5400000" flipH="1">
            <a:off x="1919746" y="2695101"/>
            <a:ext cx="784149" cy="12700"/>
          </a:xfrm>
          <a:prstGeom prst="curvedConnector5">
            <a:avLst>
              <a:gd name="adj1" fmla="val -29153"/>
              <a:gd name="adj2" fmla="val 9383913"/>
              <a:gd name="adj3" fmla="val 129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97021" y="2568102"/>
            <a:ext cx="64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4" idx="7"/>
            <a:endCxn id="27" idx="3"/>
          </p:cNvCxnSpPr>
          <p:nvPr/>
        </p:nvCxnSpPr>
        <p:spPr>
          <a:xfrm flipV="1">
            <a:off x="4525065" y="3087176"/>
            <a:ext cx="555825" cy="50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8" idx="6"/>
            <a:endCxn id="27" idx="2"/>
          </p:cNvCxnSpPr>
          <p:nvPr/>
        </p:nvCxnSpPr>
        <p:spPr>
          <a:xfrm>
            <a:off x="3274978" y="2695101"/>
            <a:ext cx="1640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/>
          <p:cNvCxnSpPr>
            <a:stCxn id="27" idx="7"/>
            <a:endCxn id="27" idx="5"/>
          </p:cNvCxnSpPr>
          <p:nvPr/>
        </p:nvCxnSpPr>
        <p:spPr>
          <a:xfrm rot="16200000" flipH="1">
            <a:off x="5486720" y="2695101"/>
            <a:ext cx="784149" cy="12700"/>
          </a:xfrm>
          <a:prstGeom prst="curvedConnector5">
            <a:avLst>
              <a:gd name="adj1" fmla="val -29153"/>
              <a:gd name="adj2" fmla="val 9383913"/>
              <a:gd name="adj3" fmla="val 129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753392" y="326094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5085080" y="14756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5540" y="4675762"/>
            <a:ext cx="6699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I0:{1}  I1:{0,2,3}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又</a:t>
            </a:r>
            <a:r>
              <a:rPr lang="en-US" altLang="zh-CN" dirty="0"/>
              <a:t>s0-&gt;s1(0),s3-&gt;s1(0)</a:t>
            </a:r>
          </a:p>
          <a:p>
            <a:r>
              <a:rPr lang="en-US" altLang="zh-CN" dirty="0"/>
              <a:t>s0-&gt;s2(0),s3-&gt;s2(0),</a:t>
            </a:r>
            <a:r>
              <a:rPr lang="zh-CN" altLang="en-US" dirty="0"/>
              <a:t>故</a:t>
            </a:r>
            <a:r>
              <a:rPr lang="en-US" altLang="zh-CN" dirty="0"/>
              <a:t>I2:{0,3} I3</a:t>
            </a:r>
            <a:r>
              <a:rPr lang="en-US" altLang="zh-CN" dirty="0">
                <a:sym typeface="Wingdings" panose="05000000000000000000" pitchFamily="2" charset="2"/>
              </a:rPr>
              <a:t>:{2}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109726" y="3983477"/>
            <a:ext cx="45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7" idx="4"/>
            <a:endCxn id="4" idx="6"/>
          </p:cNvCxnSpPr>
          <p:nvPr/>
        </p:nvCxnSpPr>
        <p:spPr>
          <a:xfrm flipH="1">
            <a:off x="4690317" y="3249578"/>
            <a:ext cx="789526" cy="73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46142" y="34550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G1:                    </a:t>
            </a:r>
          </a:p>
          <a:p>
            <a:pPr lvl="1"/>
            <a:r>
              <a:rPr lang="en-US" altLang="zh-CN" dirty="0"/>
              <a:t>S -&gt; T</a:t>
            </a:r>
          </a:p>
          <a:p>
            <a:pPr lvl="1"/>
            <a:r>
              <a:rPr lang="en-US" altLang="zh-CN" dirty="0"/>
              <a:t>S -&gt; </a:t>
            </a:r>
            <a:r>
              <a:rPr lang="en-US" altLang="zh-CN" dirty="0" err="1"/>
              <a:t>aSc</a:t>
            </a:r>
            <a:endParaRPr lang="en-US" altLang="zh-CN" dirty="0"/>
          </a:p>
          <a:p>
            <a:pPr lvl="1"/>
            <a:r>
              <a:rPr lang="en-US" altLang="zh-CN" dirty="0"/>
              <a:t>T -&gt; ε</a:t>
            </a:r>
          </a:p>
          <a:p>
            <a:pPr lvl="1"/>
            <a:r>
              <a:rPr lang="en-US" altLang="zh-CN" dirty="0"/>
              <a:t>T -&gt; </a:t>
            </a:r>
            <a:r>
              <a:rPr lang="en-US" altLang="zh-CN" dirty="0" err="1"/>
              <a:t>TbT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G2:</a:t>
            </a:r>
          </a:p>
          <a:p>
            <a:pPr lvl="1"/>
            <a:r>
              <a:rPr lang="en-US" altLang="zh-CN" dirty="0"/>
              <a:t>S -&gt; T</a:t>
            </a:r>
          </a:p>
          <a:p>
            <a:pPr lvl="1"/>
            <a:r>
              <a:rPr lang="en-US" altLang="zh-CN" dirty="0"/>
              <a:t>S -&gt; </a:t>
            </a:r>
            <a:r>
              <a:rPr lang="en-US" altLang="zh-CN" dirty="0" err="1"/>
              <a:t>aSc</a:t>
            </a:r>
            <a:endParaRPr lang="en-US" altLang="zh-CN" dirty="0"/>
          </a:p>
          <a:p>
            <a:pPr lvl="1"/>
            <a:r>
              <a:rPr lang="en-US" altLang="zh-CN" dirty="0"/>
              <a:t>T -&gt; ε</a:t>
            </a:r>
          </a:p>
          <a:p>
            <a:pPr lvl="1"/>
            <a:r>
              <a:rPr lang="en-US" altLang="zh-CN" dirty="0"/>
              <a:t>T -&gt; </a:t>
            </a:r>
            <a:r>
              <a:rPr lang="en-US" altLang="zh-CN" dirty="0" err="1"/>
              <a:t>bT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60772" y="1426580"/>
            <a:ext cx="439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简要描述文法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产生的语言。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877519" y="2093305"/>
                <a:ext cx="2939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L(G1)={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/>
                  <a:t>≥</a:t>
                </a:r>
                <a:r>
                  <a:rPr lang="en-US" altLang="zh-CN" dirty="0"/>
                  <a:t>0, m</a:t>
                </a:r>
                <a:r>
                  <a:rPr lang="zh-CN" altLang="en-US" dirty="0"/>
                  <a:t>≥</a:t>
                </a:r>
                <a:r>
                  <a:rPr lang="en-US" altLang="zh-CN" dirty="0"/>
                  <a:t>0}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519" y="2093305"/>
                <a:ext cx="293997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" t="-93" r="4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877519" y="2626320"/>
                <a:ext cx="2939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L(G2)={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/>
                  <a:t>≥</a:t>
                </a:r>
                <a:r>
                  <a:rPr lang="en-US" altLang="zh-CN" dirty="0"/>
                  <a:t>0, m</a:t>
                </a:r>
                <a:r>
                  <a:rPr lang="zh-CN" altLang="en-US" dirty="0"/>
                  <a:t>≥</a:t>
                </a:r>
                <a:r>
                  <a:rPr lang="en-US" altLang="zh-CN" dirty="0"/>
                  <a:t>0}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519" y="2626320"/>
                <a:ext cx="293997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" t="-161" r="4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877519" y="3059668"/>
            <a:ext cx="293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用文字描述也可以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G1:                    </a:t>
            </a:r>
          </a:p>
          <a:p>
            <a:pPr lvl="1"/>
            <a:r>
              <a:rPr lang="en-US" altLang="zh-CN" dirty="0"/>
              <a:t>S -&gt; T</a:t>
            </a:r>
          </a:p>
          <a:p>
            <a:pPr lvl="1"/>
            <a:r>
              <a:rPr lang="en-US" altLang="zh-CN" dirty="0"/>
              <a:t>S -&gt; </a:t>
            </a:r>
            <a:r>
              <a:rPr lang="en-US" altLang="zh-CN" dirty="0" err="1"/>
              <a:t>aSc</a:t>
            </a:r>
            <a:endParaRPr lang="en-US" altLang="zh-CN" dirty="0"/>
          </a:p>
          <a:p>
            <a:pPr lvl="1"/>
            <a:r>
              <a:rPr lang="en-US" altLang="zh-CN" dirty="0"/>
              <a:t>T -&gt; ε</a:t>
            </a:r>
          </a:p>
          <a:p>
            <a:pPr lvl="1"/>
            <a:r>
              <a:rPr lang="en-US" altLang="zh-CN" dirty="0"/>
              <a:t>T -&gt; </a:t>
            </a:r>
            <a:r>
              <a:rPr lang="en-US" altLang="zh-CN" dirty="0" err="1"/>
              <a:t>TbT</a:t>
            </a:r>
            <a:r>
              <a:rPr lang="en-US" altLang="zh-CN" dirty="0"/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60772" y="1426580"/>
            <a:ext cx="439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</a:t>
            </a:r>
            <a:r>
              <a:rPr lang="zh-CN" altLang="en-US" dirty="0"/>
              <a:t>证明</a:t>
            </a:r>
            <a:r>
              <a:rPr lang="en-US" altLang="zh-CN" dirty="0"/>
              <a:t>G1</a:t>
            </a:r>
            <a:r>
              <a:rPr lang="zh-CN" altLang="en-US" dirty="0"/>
              <a:t>是二义性文法。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58273" y="2093305"/>
            <a:ext cx="5729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以串</a:t>
            </a:r>
            <a:r>
              <a:rPr lang="en-US" altLang="zh-CN" dirty="0" err="1"/>
              <a:t>abbc</a:t>
            </a:r>
            <a:r>
              <a:rPr lang="zh-CN" altLang="en-US" dirty="0"/>
              <a:t>为例，</a:t>
            </a:r>
            <a:r>
              <a:rPr lang="en-US" altLang="zh-CN" dirty="0"/>
              <a:t>G1</a:t>
            </a:r>
            <a:r>
              <a:rPr lang="zh-CN" altLang="en-US" dirty="0"/>
              <a:t>存在两种不同的最左推导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→</a:t>
            </a:r>
            <a:r>
              <a:rPr lang="en-US" altLang="zh-CN" dirty="0" err="1"/>
              <a:t>aSc</a:t>
            </a:r>
            <a:r>
              <a:rPr lang="zh-CN" altLang="en-US" dirty="0"/>
              <a:t>→</a:t>
            </a:r>
            <a:r>
              <a:rPr lang="en-US" altLang="zh-CN" dirty="0" err="1"/>
              <a:t>aTc</a:t>
            </a:r>
            <a:r>
              <a:rPr lang="zh-CN" altLang="en-US" dirty="0"/>
              <a:t>→</a:t>
            </a:r>
            <a:r>
              <a:rPr lang="en-US" altLang="zh-CN" dirty="0" err="1"/>
              <a:t>aTbTc</a:t>
            </a:r>
            <a:r>
              <a:rPr lang="zh-CN" altLang="en-US" dirty="0"/>
              <a:t>→</a:t>
            </a:r>
            <a:r>
              <a:rPr lang="en-US" altLang="zh-CN" dirty="0" err="1"/>
              <a:t>aTbTbTc</a:t>
            </a:r>
            <a:r>
              <a:rPr lang="zh-CN" altLang="en-US" dirty="0"/>
              <a:t>→</a:t>
            </a:r>
            <a:r>
              <a:rPr lang="en-US" altLang="zh-CN" dirty="0" err="1"/>
              <a:t>abTbTc</a:t>
            </a:r>
            <a:r>
              <a:rPr lang="zh-CN" altLang="en-US" dirty="0"/>
              <a:t>→</a:t>
            </a:r>
            <a:r>
              <a:rPr lang="en-US" altLang="zh-CN" dirty="0" err="1"/>
              <a:t>abbTc</a:t>
            </a:r>
            <a:r>
              <a:rPr lang="zh-CN" altLang="en-US" dirty="0"/>
              <a:t>→</a:t>
            </a:r>
            <a:r>
              <a:rPr lang="en-US" altLang="zh-CN" dirty="0" err="1"/>
              <a:t>abbc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→</a:t>
            </a:r>
            <a:r>
              <a:rPr lang="en-US" altLang="zh-CN" dirty="0" err="1"/>
              <a:t>aSc</a:t>
            </a:r>
            <a:r>
              <a:rPr lang="zh-CN" altLang="en-US" dirty="0"/>
              <a:t>→</a:t>
            </a:r>
            <a:r>
              <a:rPr lang="en-US" altLang="zh-CN" dirty="0" err="1"/>
              <a:t>aTc</a:t>
            </a:r>
            <a:r>
              <a:rPr lang="zh-CN" altLang="en-US" dirty="0"/>
              <a:t>→</a:t>
            </a:r>
            <a:r>
              <a:rPr lang="en-US" altLang="zh-CN" dirty="0" err="1"/>
              <a:t>aTbTc</a:t>
            </a:r>
            <a:r>
              <a:rPr lang="zh-CN" altLang="en-US" dirty="0"/>
              <a:t>→</a:t>
            </a:r>
            <a:r>
              <a:rPr lang="en-US" altLang="zh-CN" dirty="0" err="1"/>
              <a:t>abTc</a:t>
            </a:r>
            <a:r>
              <a:rPr lang="zh-CN" altLang="en-US" dirty="0"/>
              <a:t>→</a:t>
            </a:r>
            <a:r>
              <a:rPr lang="en-US" altLang="zh-CN" dirty="0" err="1"/>
              <a:t>abTbTc</a:t>
            </a:r>
            <a:r>
              <a:rPr lang="zh-CN" altLang="en-US" dirty="0"/>
              <a:t>→</a:t>
            </a:r>
            <a:r>
              <a:rPr lang="en-US" altLang="zh-CN" dirty="0" err="1"/>
              <a:t>abbTc</a:t>
            </a:r>
            <a:r>
              <a:rPr lang="zh-CN" altLang="en-US" dirty="0"/>
              <a:t>→</a:t>
            </a:r>
            <a:r>
              <a:rPr lang="en-US" altLang="zh-CN" dirty="0" err="1"/>
              <a:t>abbc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G2:</a:t>
            </a:r>
          </a:p>
          <a:p>
            <a:pPr lvl="1"/>
            <a:r>
              <a:rPr lang="en-US" altLang="zh-CN" dirty="0"/>
              <a:t>S -&gt; T</a:t>
            </a:r>
          </a:p>
          <a:p>
            <a:pPr lvl="1"/>
            <a:r>
              <a:rPr lang="en-US" altLang="zh-CN" dirty="0"/>
              <a:t>S -&gt; </a:t>
            </a:r>
            <a:r>
              <a:rPr lang="en-US" altLang="zh-CN" dirty="0" err="1"/>
              <a:t>aSc</a:t>
            </a:r>
            <a:endParaRPr lang="en-US" altLang="zh-CN" dirty="0"/>
          </a:p>
          <a:p>
            <a:pPr lvl="1"/>
            <a:r>
              <a:rPr lang="en-US" altLang="zh-CN" dirty="0"/>
              <a:t>T -&gt; ε</a:t>
            </a:r>
          </a:p>
          <a:p>
            <a:pPr lvl="1"/>
            <a:r>
              <a:rPr lang="en-US" altLang="zh-CN" dirty="0"/>
              <a:t>T -&gt; </a:t>
            </a:r>
            <a:r>
              <a:rPr lang="en-US" altLang="zh-CN" dirty="0" err="1"/>
              <a:t>bT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FIRST(T)={ε, b}</a:t>
            </a:r>
          </a:p>
          <a:p>
            <a:r>
              <a:rPr lang="en-US" altLang="zh-CN" dirty="0"/>
              <a:t>FIRST(S)={ε, a, b}</a:t>
            </a:r>
          </a:p>
          <a:p>
            <a:r>
              <a:rPr lang="en-US" altLang="zh-CN" dirty="0"/>
              <a:t>FOLLOW(T)={c, $}</a:t>
            </a:r>
          </a:p>
          <a:p>
            <a:r>
              <a:rPr lang="en-US" altLang="zh-CN" dirty="0"/>
              <a:t>FOLLOW(S)={c, $}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60772" y="1426580"/>
            <a:ext cx="439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</a:t>
            </a:r>
            <a:r>
              <a:rPr lang="zh-CN" altLang="en-US" dirty="0"/>
              <a:t>证明</a:t>
            </a:r>
            <a:r>
              <a:rPr lang="en-US" altLang="zh-CN" dirty="0"/>
              <a:t>G2</a:t>
            </a:r>
            <a:r>
              <a:rPr lang="zh-CN" altLang="en-US" dirty="0"/>
              <a:t>是</a:t>
            </a:r>
            <a:r>
              <a:rPr lang="en-US" altLang="zh-CN" dirty="0"/>
              <a:t>LL(1)</a:t>
            </a:r>
            <a:r>
              <a:rPr lang="zh-CN" altLang="en-US" dirty="0"/>
              <a:t>文法。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77518" y="1879175"/>
            <a:ext cx="4965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S:</a:t>
            </a:r>
          </a:p>
          <a:p>
            <a:r>
              <a:rPr lang="en-US" altLang="zh-CN" dirty="0"/>
              <a:t>FIRST(T)</a:t>
            </a:r>
            <a:r>
              <a:rPr lang="zh-CN" altLang="en-US" dirty="0"/>
              <a:t>∩</a:t>
            </a:r>
            <a:r>
              <a:rPr lang="en-US" altLang="zh-CN" dirty="0"/>
              <a:t>FIRST(</a:t>
            </a:r>
            <a:r>
              <a:rPr lang="en-US" altLang="zh-CN" dirty="0" err="1"/>
              <a:t>aSc</a:t>
            </a:r>
            <a:r>
              <a:rPr lang="en-US" altLang="zh-CN" dirty="0"/>
              <a:t>)=Φ</a:t>
            </a:r>
          </a:p>
          <a:p>
            <a:r>
              <a:rPr lang="en-US" altLang="zh-CN" dirty="0"/>
              <a:t>ε</a:t>
            </a:r>
            <a:r>
              <a:rPr lang="zh-CN" altLang="en-US" dirty="0"/>
              <a:t>∈</a:t>
            </a:r>
            <a:r>
              <a:rPr lang="en-US" altLang="zh-CN" dirty="0"/>
              <a:t>FIRST(T)</a:t>
            </a:r>
            <a:r>
              <a:rPr lang="zh-CN" altLang="en-US" dirty="0"/>
              <a:t>，</a:t>
            </a:r>
            <a:r>
              <a:rPr lang="en-US" altLang="zh-CN" dirty="0"/>
              <a:t>FIRST(</a:t>
            </a:r>
            <a:r>
              <a:rPr lang="en-US" altLang="zh-CN" dirty="0" err="1"/>
              <a:t>aSc</a:t>
            </a:r>
            <a:r>
              <a:rPr lang="en-US" altLang="zh-CN" dirty="0"/>
              <a:t>)</a:t>
            </a:r>
            <a:r>
              <a:rPr lang="zh-CN" altLang="en-US" dirty="0"/>
              <a:t>∩</a:t>
            </a:r>
            <a:r>
              <a:rPr lang="en-US" altLang="zh-CN" dirty="0"/>
              <a:t>FOLLOW(S)=Φ</a:t>
            </a:r>
          </a:p>
          <a:p>
            <a:r>
              <a:rPr lang="zh-CN" altLang="en-US" dirty="0"/>
              <a:t>对</a:t>
            </a:r>
            <a:r>
              <a:rPr lang="en-US" altLang="zh-CN" dirty="0"/>
              <a:t>T:</a:t>
            </a:r>
          </a:p>
          <a:p>
            <a:r>
              <a:rPr lang="en-US" altLang="zh-CN" dirty="0"/>
              <a:t>FIRST(ε)</a:t>
            </a:r>
            <a:r>
              <a:rPr lang="zh-CN" altLang="en-US" dirty="0"/>
              <a:t>∩</a:t>
            </a:r>
            <a:r>
              <a:rPr lang="en-US" altLang="zh-CN" dirty="0"/>
              <a:t>FIRST(</a:t>
            </a:r>
            <a:r>
              <a:rPr lang="en-US" altLang="zh-CN" dirty="0" err="1"/>
              <a:t>bT</a:t>
            </a:r>
            <a:r>
              <a:rPr lang="en-US" altLang="zh-CN" dirty="0"/>
              <a:t>)=Φ</a:t>
            </a:r>
          </a:p>
          <a:p>
            <a:r>
              <a:rPr lang="en-US" altLang="zh-CN" dirty="0"/>
              <a:t>ε</a:t>
            </a:r>
            <a:r>
              <a:rPr lang="zh-CN" altLang="en-US" dirty="0"/>
              <a:t>∈</a:t>
            </a:r>
            <a:r>
              <a:rPr lang="en-US" altLang="zh-CN" dirty="0"/>
              <a:t>FIRST(ε)</a:t>
            </a:r>
            <a:r>
              <a:rPr lang="zh-CN" altLang="en-US" dirty="0"/>
              <a:t>，</a:t>
            </a:r>
            <a:r>
              <a:rPr lang="en-US" altLang="zh-CN" dirty="0"/>
              <a:t>FIRST(</a:t>
            </a:r>
            <a:r>
              <a:rPr lang="en-US" altLang="zh-CN" dirty="0" err="1"/>
              <a:t>bT</a:t>
            </a:r>
            <a:r>
              <a:rPr lang="en-US" altLang="zh-CN" dirty="0"/>
              <a:t>)</a:t>
            </a:r>
            <a:r>
              <a:rPr lang="zh-CN" altLang="en-US" dirty="0"/>
              <a:t>∩</a:t>
            </a:r>
            <a:r>
              <a:rPr lang="en-US" altLang="zh-CN" dirty="0"/>
              <a:t>FOLLOW(T)=Φ</a:t>
            </a:r>
          </a:p>
          <a:p>
            <a:r>
              <a:rPr lang="zh-CN" altLang="en-US" dirty="0"/>
              <a:t>满足条件，故为</a:t>
            </a:r>
            <a:r>
              <a:rPr lang="en-US" altLang="zh-CN" dirty="0"/>
              <a:t>LL(1)</a:t>
            </a:r>
            <a:r>
              <a:rPr lang="zh-CN" altLang="en-US" dirty="0"/>
              <a:t>文法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082003" y="4517812"/>
          <a:ext cx="40766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 -&gt; </a:t>
                      </a:r>
                      <a:r>
                        <a:rPr lang="en-US" altLang="zh-CN" dirty="0" err="1"/>
                        <a:t>aSc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 -&gt;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 -&gt;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 -&gt; 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 -&gt; </a:t>
                      </a:r>
                      <a:r>
                        <a:rPr lang="en-US" altLang="zh-CN" dirty="0" err="1"/>
                        <a:t>bT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 -&gt; 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 -&gt; 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507584" y="406521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或者写出</a:t>
            </a:r>
            <a:r>
              <a:rPr lang="en-US" altLang="zh-CN" dirty="0"/>
              <a:t>LL(1)</a:t>
            </a:r>
            <a:r>
              <a:rPr lang="zh-CN" altLang="en-US" dirty="0"/>
              <a:t>分析表，不含多重定义表项即为</a:t>
            </a:r>
            <a:r>
              <a:rPr lang="en-US" altLang="zh-CN" dirty="0"/>
              <a:t>LL(1)</a:t>
            </a:r>
            <a:r>
              <a:rPr lang="zh-CN" altLang="en-US" dirty="0"/>
              <a:t>文法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</a:t>
            </a:r>
            <a:r>
              <a:rPr lang="en-US" altLang="zh-CN" dirty="0"/>
              <a:t>G2:</a:t>
            </a:r>
          </a:p>
          <a:p>
            <a:pPr lvl="1"/>
            <a:r>
              <a:rPr lang="en-US" altLang="zh-CN" dirty="0"/>
              <a:t>S’ -&gt; S</a:t>
            </a:r>
          </a:p>
          <a:p>
            <a:pPr lvl="1"/>
            <a:r>
              <a:rPr lang="en-US" altLang="zh-CN" dirty="0"/>
              <a:t>S -&gt; T</a:t>
            </a:r>
          </a:p>
          <a:p>
            <a:pPr lvl="1"/>
            <a:r>
              <a:rPr lang="en-US" altLang="zh-CN" dirty="0"/>
              <a:t>S -&gt; </a:t>
            </a:r>
            <a:r>
              <a:rPr lang="en-US" altLang="zh-CN" dirty="0" err="1"/>
              <a:t>aSc</a:t>
            </a:r>
            <a:endParaRPr lang="en-US" altLang="zh-CN" dirty="0"/>
          </a:p>
          <a:p>
            <a:pPr lvl="1"/>
            <a:r>
              <a:rPr lang="en-US" altLang="zh-CN" dirty="0"/>
              <a:t>T -&gt; ε</a:t>
            </a:r>
          </a:p>
          <a:p>
            <a:pPr lvl="1"/>
            <a:r>
              <a:rPr lang="en-US" altLang="zh-CN" dirty="0"/>
              <a:t>T -&gt; </a:t>
            </a:r>
            <a:r>
              <a:rPr lang="en-US" altLang="zh-CN" dirty="0" err="1"/>
              <a:t>bT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sz="2000" dirty="0"/>
              <a:t>FIRST(T)={ε, b}</a:t>
            </a:r>
          </a:p>
          <a:p>
            <a:r>
              <a:rPr lang="en-US" altLang="zh-CN" sz="2000" dirty="0"/>
              <a:t>FIRST(S)={ε, a, b}</a:t>
            </a:r>
          </a:p>
          <a:p>
            <a:r>
              <a:rPr lang="en-US" altLang="zh-CN" sz="2000" dirty="0"/>
              <a:t>FOLLOW(T)={c, $}</a:t>
            </a:r>
          </a:p>
          <a:p>
            <a:r>
              <a:rPr lang="en-US" altLang="zh-CN" sz="2000" dirty="0"/>
              <a:t>FOLLOW(S)={c, $}</a:t>
            </a:r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10930" y="412701"/>
            <a:ext cx="439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</a:t>
            </a:r>
            <a:r>
              <a:rPr lang="zh-CN" altLang="en-US" dirty="0"/>
              <a:t>给出文法</a:t>
            </a:r>
            <a:r>
              <a:rPr lang="en-US" altLang="zh-CN" dirty="0"/>
              <a:t>G2</a:t>
            </a:r>
            <a:r>
              <a:rPr lang="zh-CN" altLang="en-US" dirty="0"/>
              <a:t>的</a:t>
            </a:r>
            <a:r>
              <a:rPr lang="en-US" altLang="zh-CN" dirty="0"/>
              <a:t>LR(1)</a:t>
            </a:r>
            <a:r>
              <a:rPr lang="zh-CN" altLang="en-US" dirty="0"/>
              <a:t>项目集簇。</a:t>
            </a:r>
          </a:p>
        </p:txBody>
      </p:sp>
      <p:sp>
        <p:nvSpPr>
          <p:cNvPr id="7" name="矩形 6"/>
          <p:cNvSpPr/>
          <p:nvPr/>
        </p:nvSpPr>
        <p:spPr>
          <a:xfrm>
            <a:off x="2835800" y="1140311"/>
            <a:ext cx="1261641" cy="1693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I0</a:t>
            </a:r>
          </a:p>
          <a:p>
            <a:r>
              <a:rPr lang="en-US" altLang="zh-CN" dirty="0"/>
              <a:t>S’ -&gt; ·S , $</a:t>
            </a:r>
          </a:p>
          <a:p>
            <a:r>
              <a:rPr lang="en-US" altLang="zh-CN" dirty="0"/>
              <a:t>S -&gt; ·T , $</a:t>
            </a:r>
          </a:p>
          <a:p>
            <a:r>
              <a:rPr lang="en-US" altLang="zh-CN" dirty="0"/>
              <a:t>S -&gt; ·</a:t>
            </a:r>
            <a:r>
              <a:rPr lang="en-US" altLang="zh-CN" dirty="0" err="1"/>
              <a:t>aSc</a:t>
            </a:r>
            <a:r>
              <a:rPr lang="en-US" altLang="zh-CN" dirty="0"/>
              <a:t> , $</a:t>
            </a:r>
          </a:p>
          <a:p>
            <a:r>
              <a:rPr lang="en-US" altLang="zh-CN" dirty="0"/>
              <a:t>T -&gt; · , $</a:t>
            </a:r>
          </a:p>
          <a:p>
            <a:r>
              <a:rPr lang="en-US" altLang="zh-CN" dirty="0"/>
              <a:t>T -&gt; ·</a:t>
            </a:r>
            <a:r>
              <a:rPr lang="en-US" altLang="zh-CN" dirty="0" err="1"/>
              <a:t>bT</a:t>
            </a:r>
            <a:r>
              <a:rPr lang="en-US" altLang="zh-CN" dirty="0"/>
              <a:t> , $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30535" y="994010"/>
            <a:ext cx="1196051" cy="575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I1</a:t>
            </a:r>
          </a:p>
          <a:p>
            <a:r>
              <a:rPr lang="en-US" altLang="zh-CN" dirty="0"/>
              <a:t>S’ -&gt; S· , $</a:t>
            </a:r>
          </a:p>
        </p:txBody>
      </p:sp>
      <p:sp>
        <p:nvSpPr>
          <p:cNvPr id="11" name="矩形 10"/>
          <p:cNvSpPr/>
          <p:nvPr/>
        </p:nvSpPr>
        <p:spPr>
          <a:xfrm>
            <a:off x="4552710" y="1819334"/>
            <a:ext cx="1196051" cy="563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I2</a:t>
            </a:r>
          </a:p>
          <a:p>
            <a:r>
              <a:rPr lang="en-US" altLang="zh-CN" dirty="0"/>
              <a:t>S -&gt; T· , $</a:t>
            </a:r>
          </a:p>
        </p:txBody>
      </p:sp>
      <p:sp>
        <p:nvSpPr>
          <p:cNvPr id="12" name="矩形 11"/>
          <p:cNvSpPr/>
          <p:nvPr/>
        </p:nvSpPr>
        <p:spPr>
          <a:xfrm>
            <a:off x="2810924" y="3163794"/>
            <a:ext cx="1137213" cy="1133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I4</a:t>
            </a:r>
          </a:p>
          <a:p>
            <a:r>
              <a:rPr lang="en-US" altLang="zh-CN" dirty="0"/>
              <a:t>T -&gt; </a:t>
            </a:r>
            <a:r>
              <a:rPr lang="en-US" altLang="zh-CN" dirty="0" err="1"/>
              <a:t>b·T</a:t>
            </a:r>
            <a:r>
              <a:rPr lang="en-US" altLang="zh-CN" dirty="0"/>
              <a:t> , $</a:t>
            </a:r>
          </a:p>
          <a:p>
            <a:r>
              <a:rPr lang="en-US" altLang="zh-CN" dirty="0"/>
              <a:t>T -&gt; · , $</a:t>
            </a:r>
          </a:p>
          <a:p>
            <a:r>
              <a:rPr lang="en-US" altLang="zh-CN" dirty="0"/>
              <a:t>T -&gt; ·</a:t>
            </a:r>
            <a:r>
              <a:rPr lang="en-US" altLang="zh-CN" dirty="0" err="1"/>
              <a:t>bT</a:t>
            </a:r>
            <a:r>
              <a:rPr lang="en-US" altLang="zh-CN" dirty="0"/>
              <a:t> , $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43774" y="4705309"/>
            <a:ext cx="1196051" cy="575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I13</a:t>
            </a:r>
          </a:p>
          <a:p>
            <a:r>
              <a:rPr lang="en-US" altLang="zh-CN" dirty="0"/>
              <a:t>T -&gt; </a:t>
            </a:r>
            <a:r>
              <a:rPr lang="en-US" altLang="zh-CN" dirty="0" err="1"/>
              <a:t>bT</a:t>
            </a:r>
            <a:r>
              <a:rPr lang="en-US" altLang="zh-CN" dirty="0"/>
              <a:t>· , $</a:t>
            </a:r>
          </a:p>
        </p:txBody>
      </p:sp>
      <p:sp>
        <p:nvSpPr>
          <p:cNvPr id="14" name="矩形 13"/>
          <p:cNvSpPr/>
          <p:nvPr/>
        </p:nvSpPr>
        <p:spPr>
          <a:xfrm>
            <a:off x="4409492" y="2624125"/>
            <a:ext cx="1261641" cy="1727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I3</a:t>
            </a:r>
          </a:p>
          <a:p>
            <a:r>
              <a:rPr lang="en-US" altLang="zh-CN" dirty="0"/>
              <a:t>S -&gt; </a:t>
            </a:r>
            <a:r>
              <a:rPr lang="en-US" altLang="zh-CN" dirty="0" err="1"/>
              <a:t>a·Sc</a:t>
            </a:r>
            <a:r>
              <a:rPr lang="en-US" altLang="zh-CN" dirty="0"/>
              <a:t> , $</a:t>
            </a:r>
          </a:p>
          <a:p>
            <a:r>
              <a:rPr lang="en-US" altLang="zh-CN" dirty="0"/>
              <a:t>S -&gt; ·T , c</a:t>
            </a:r>
          </a:p>
          <a:p>
            <a:r>
              <a:rPr lang="en-US" altLang="zh-CN" dirty="0"/>
              <a:t>S -&gt; ·</a:t>
            </a:r>
            <a:r>
              <a:rPr lang="en-US" altLang="zh-CN" dirty="0" err="1"/>
              <a:t>aSc</a:t>
            </a:r>
            <a:r>
              <a:rPr lang="en-US" altLang="zh-CN" dirty="0"/>
              <a:t> , c</a:t>
            </a:r>
          </a:p>
          <a:p>
            <a:r>
              <a:rPr lang="en-US" altLang="zh-CN" dirty="0"/>
              <a:t>T -&gt; · , c</a:t>
            </a:r>
          </a:p>
          <a:p>
            <a:r>
              <a:rPr lang="en-US" altLang="zh-CN" dirty="0"/>
              <a:t>T -&gt; ·</a:t>
            </a:r>
            <a:r>
              <a:rPr lang="en-US" altLang="zh-CN" dirty="0" err="1"/>
              <a:t>bT</a:t>
            </a:r>
            <a:r>
              <a:rPr lang="en-US" altLang="zh-CN" dirty="0"/>
              <a:t> , c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90844" y="2760258"/>
            <a:ext cx="1307264" cy="563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I5</a:t>
            </a:r>
          </a:p>
          <a:p>
            <a:r>
              <a:rPr lang="en-US" altLang="zh-CN" dirty="0"/>
              <a:t>S -&gt; </a:t>
            </a:r>
            <a:r>
              <a:rPr lang="en-US" altLang="zh-CN" dirty="0" err="1"/>
              <a:t>aS·c</a:t>
            </a:r>
            <a:r>
              <a:rPr lang="en-US" altLang="zh-CN" dirty="0"/>
              <a:t> , $</a:t>
            </a:r>
          </a:p>
        </p:txBody>
      </p:sp>
      <p:sp>
        <p:nvSpPr>
          <p:cNvPr id="16" name="矩形 15"/>
          <p:cNvSpPr/>
          <p:nvPr/>
        </p:nvSpPr>
        <p:spPr>
          <a:xfrm>
            <a:off x="6690844" y="1599085"/>
            <a:ext cx="1307264" cy="618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I6</a:t>
            </a:r>
          </a:p>
          <a:p>
            <a:r>
              <a:rPr lang="en-US" altLang="zh-CN" dirty="0"/>
              <a:t>S -&gt; </a:t>
            </a:r>
            <a:r>
              <a:rPr lang="en-US" altLang="zh-CN" dirty="0" err="1"/>
              <a:t>aSc</a:t>
            </a:r>
            <a:r>
              <a:rPr lang="en-US" altLang="zh-CN" dirty="0"/>
              <a:t>· , $</a:t>
            </a:r>
          </a:p>
        </p:txBody>
      </p:sp>
      <p:sp>
        <p:nvSpPr>
          <p:cNvPr id="17" name="矩形 16"/>
          <p:cNvSpPr/>
          <p:nvPr/>
        </p:nvSpPr>
        <p:spPr>
          <a:xfrm>
            <a:off x="6027893" y="5833628"/>
            <a:ext cx="1196051" cy="635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I10</a:t>
            </a:r>
          </a:p>
          <a:p>
            <a:r>
              <a:rPr lang="en-US" altLang="zh-CN" dirty="0"/>
              <a:t>S -&gt; T· , c</a:t>
            </a:r>
          </a:p>
        </p:txBody>
      </p:sp>
      <p:sp>
        <p:nvSpPr>
          <p:cNvPr id="18" name="矩形 17"/>
          <p:cNvSpPr/>
          <p:nvPr/>
        </p:nvSpPr>
        <p:spPr>
          <a:xfrm>
            <a:off x="6223499" y="3632918"/>
            <a:ext cx="1261641" cy="1741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I7</a:t>
            </a:r>
          </a:p>
          <a:p>
            <a:r>
              <a:rPr lang="en-US" altLang="zh-CN" dirty="0"/>
              <a:t>S -&gt; </a:t>
            </a:r>
            <a:r>
              <a:rPr lang="en-US" altLang="zh-CN" dirty="0" err="1"/>
              <a:t>a·Sc</a:t>
            </a:r>
            <a:r>
              <a:rPr lang="en-US" altLang="zh-CN" dirty="0"/>
              <a:t> , c</a:t>
            </a:r>
          </a:p>
          <a:p>
            <a:r>
              <a:rPr lang="en-US" altLang="zh-CN" dirty="0"/>
              <a:t>S -&gt; ·T , c</a:t>
            </a:r>
          </a:p>
          <a:p>
            <a:r>
              <a:rPr lang="en-US" altLang="zh-CN" dirty="0"/>
              <a:t>S -&gt; ·</a:t>
            </a:r>
            <a:r>
              <a:rPr lang="en-US" altLang="zh-CN" dirty="0" err="1"/>
              <a:t>aSc</a:t>
            </a:r>
            <a:r>
              <a:rPr lang="en-US" altLang="zh-CN" dirty="0"/>
              <a:t> , c</a:t>
            </a:r>
          </a:p>
          <a:p>
            <a:r>
              <a:rPr lang="en-US" altLang="zh-CN" dirty="0"/>
              <a:t>T -&gt; · , c</a:t>
            </a:r>
          </a:p>
          <a:p>
            <a:r>
              <a:rPr lang="en-US" altLang="zh-CN" dirty="0"/>
              <a:t>T -&gt; ·</a:t>
            </a:r>
            <a:r>
              <a:rPr lang="en-US" altLang="zh-CN" dirty="0" err="1"/>
              <a:t>bT</a:t>
            </a:r>
            <a:r>
              <a:rPr lang="en-US" altLang="zh-CN" dirty="0"/>
              <a:t> , 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836551" y="4120428"/>
            <a:ext cx="1261641" cy="593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I8</a:t>
            </a:r>
          </a:p>
          <a:p>
            <a:r>
              <a:rPr lang="en-US" altLang="zh-CN" dirty="0"/>
              <a:t>S -&gt; </a:t>
            </a:r>
            <a:r>
              <a:rPr lang="en-US" altLang="zh-CN" dirty="0" err="1"/>
              <a:t>aS·c</a:t>
            </a:r>
            <a:r>
              <a:rPr lang="en-US" altLang="zh-CN" dirty="0"/>
              <a:t> , c</a:t>
            </a:r>
          </a:p>
        </p:txBody>
      </p:sp>
      <p:sp>
        <p:nvSpPr>
          <p:cNvPr id="20" name="矩形 19"/>
          <p:cNvSpPr/>
          <p:nvPr/>
        </p:nvSpPr>
        <p:spPr>
          <a:xfrm>
            <a:off x="7821821" y="5303291"/>
            <a:ext cx="1261641" cy="654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I9</a:t>
            </a:r>
          </a:p>
          <a:p>
            <a:r>
              <a:rPr lang="en-US" altLang="zh-CN" dirty="0"/>
              <a:t>S -&gt; </a:t>
            </a:r>
            <a:r>
              <a:rPr lang="en-US" altLang="zh-CN" dirty="0" err="1"/>
              <a:t>aSc</a:t>
            </a:r>
            <a:r>
              <a:rPr lang="en-US" altLang="zh-CN" dirty="0"/>
              <a:t>· , c</a:t>
            </a:r>
          </a:p>
        </p:txBody>
      </p:sp>
      <p:sp>
        <p:nvSpPr>
          <p:cNvPr id="21" name="矩形 20"/>
          <p:cNvSpPr/>
          <p:nvPr/>
        </p:nvSpPr>
        <p:spPr>
          <a:xfrm>
            <a:off x="4611551" y="4833601"/>
            <a:ext cx="1137213" cy="112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I11</a:t>
            </a:r>
          </a:p>
          <a:p>
            <a:r>
              <a:rPr lang="en-US" altLang="zh-CN" dirty="0"/>
              <a:t>T -&gt; </a:t>
            </a:r>
            <a:r>
              <a:rPr lang="en-US" altLang="zh-CN" dirty="0" err="1"/>
              <a:t>b·T</a:t>
            </a:r>
            <a:r>
              <a:rPr lang="en-US" altLang="zh-CN" dirty="0"/>
              <a:t> , c</a:t>
            </a:r>
          </a:p>
          <a:p>
            <a:r>
              <a:rPr lang="en-US" altLang="zh-CN" dirty="0"/>
              <a:t>T -&gt; · , c</a:t>
            </a:r>
          </a:p>
          <a:p>
            <a:r>
              <a:rPr lang="en-US" altLang="zh-CN" dirty="0"/>
              <a:t>T -&gt; ·</a:t>
            </a:r>
            <a:r>
              <a:rPr lang="en-US" altLang="zh-CN" dirty="0" err="1"/>
              <a:t>bT</a:t>
            </a:r>
            <a:r>
              <a:rPr lang="en-US" altLang="zh-CN" dirty="0"/>
              <a:t> , c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81648" y="6222865"/>
            <a:ext cx="1196051" cy="561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I12</a:t>
            </a:r>
          </a:p>
          <a:p>
            <a:r>
              <a:rPr lang="en-US" altLang="zh-CN" dirty="0"/>
              <a:t>T -&gt; </a:t>
            </a:r>
            <a:r>
              <a:rPr lang="en-US" altLang="zh-CN" dirty="0" err="1"/>
              <a:t>bT</a:t>
            </a:r>
            <a:r>
              <a:rPr lang="en-US" altLang="zh-CN" dirty="0"/>
              <a:t>· , c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097441" y="1419223"/>
            <a:ext cx="43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3"/>
          </p:cNvCxnSpPr>
          <p:nvPr/>
        </p:nvCxnSpPr>
        <p:spPr>
          <a:xfrm flipV="1">
            <a:off x="4097441" y="1986934"/>
            <a:ext cx="4552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678975" y="2871873"/>
            <a:ext cx="101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0"/>
            <a:endCxn id="16" idx="2"/>
          </p:cNvCxnSpPr>
          <p:nvPr/>
        </p:nvCxnSpPr>
        <p:spPr>
          <a:xfrm flipV="1">
            <a:off x="7344476" y="2217540"/>
            <a:ext cx="0" cy="54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2"/>
          </p:cNvCxnSpPr>
          <p:nvPr/>
        </p:nvCxnSpPr>
        <p:spPr>
          <a:xfrm flipH="1">
            <a:off x="3466620" y="2833558"/>
            <a:ext cx="1" cy="33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536066" y="4297580"/>
            <a:ext cx="0" cy="4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</p:cNvCxnSpPr>
          <p:nvPr/>
        </p:nvCxnSpPr>
        <p:spPr>
          <a:xfrm flipH="1">
            <a:off x="5040312" y="4351308"/>
            <a:ext cx="1" cy="48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1" idx="2"/>
            <a:endCxn id="22" idx="0"/>
          </p:cNvCxnSpPr>
          <p:nvPr/>
        </p:nvCxnSpPr>
        <p:spPr>
          <a:xfrm flipH="1">
            <a:off x="5179674" y="5957745"/>
            <a:ext cx="484" cy="26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/>
          <p:cNvCxnSpPr/>
          <p:nvPr/>
        </p:nvCxnSpPr>
        <p:spPr>
          <a:xfrm rot="16200000" flipH="1">
            <a:off x="5092274" y="4849193"/>
            <a:ext cx="1488614" cy="480256"/>
          </a:xfrm>
          <a:prstGeom prst="bentConnector3">
            <a:avLst>
              <a:gd name="adj1" fmla="val 286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7054770" y="5395673"/>
            <a:ext cx="0" cy="43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8" idx="3"/>
          </p:cNvCxnSpPr>
          <p:nvPr/>
        </p:nvCxnSpPr>
        <p:spPr>
          <a:xfrm flipV="1">
            <a:off x="7485140" y="4501444"/>
            <a:ext cx="351411" cy="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686800" y="4705309"/>
            <a:ext cx="5787" cy="59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/>
          <p:cNvCxnSpPr>
            <a:endCxn id="12" idx="1"/>
          </p:cNvCxnSpPr>
          <p:nvPr/>
        </p:nvCxnSpPr>
        <p:spPr>
          <a:xfrm rot="5400000">
            <a:off x="2643903" y="3330815"/>
            <a:ext cx="566893" cy="232850"/>
          </a:xfrm>
          <a:prstGeom prst="bentConnector4">
            <a:avLst>
              <a:gd name="adj1" fmla="val -46545"/>
              <a:gd name="adj2" fmla="val 1981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/>
          <p:cNvCxnSpPr>
            <a:endCxn id="21" idx="1"/>
          </p:cNvCxnSpPr>
          <p:nvPr/>
        </p:nvCxnSpPr>
        <p:spPr>
          <a:xfrm rot="16200000" flipV="1">
            <a:off x="4444035" y="5563189"/>
            <a:ext cx="561700" cy="226667"/>
          </a:xfrm>
          <a:prstGeom prst="bentConnector4">
            <a:avLst>
              <a:gd name="adj1" fmla="val -20939"/>
              <a:gd name="adj2" fmla="val 2008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/>
          <p:cNvCxnSpPr>
            <a:stCxn id="18" idx="0"/>
          </p:cNvCxnSpPr>
          <p:nvPr/>
        </p:nvCxnSpPr>
        <p:spPr>
          <a:xfrm rot="16200000" flipH="1">
            <a:off x="6925975" y="3561263"/>
            <a:ext cx="487510" cy="630820"/>
          </a:xfrm>
          <a:prstGeom prst="bentConnector4">
            <a:avLst>
              <a:gd name="adj1" fmla="val -46891"/>
              <a:gd name="adj2" fmla="val 136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980844" y="25248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193450" y="1687082"/>
            <a:ext cx="2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4125776" y="237728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4097441" y="2693604"/>
            <a:ext cx="332946" cy="1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190331" y="109834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7072300" y="234724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237535" y="2775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2333902" y="2994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3311098" y="431677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4782719" y="4383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4119126" y="5578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5367168" y="44240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4939173" y="58624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489467" y="41991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8430009" y="48820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800017" y="54277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685204" y="358149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5678975" y="3823152"/>
            <a:ext cx="541993" cy="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5769592" y="35262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3.1(</a:t>
            </a:r>
            <a:r>
              <a:rPr lang="zh-CN" altLang="en-US" dirty="0"/>
              <a:t>本题解法很多，正确即可得分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S-&gt;.L	S.val=L.val/2^L.length</a:t>
            </a:r>
          </a:p>
          <a:p>
            <a:r>
              <a:rPr lang="en-US" altLang="zh-CN" dirty="0"/>
              <a:t>L-&gt;BL1	L.length=L1.length+1;</a:t>
            </a:r>
          </a:p>
          <a:p>
            <a:r>
              <a:rPr lang="en-US" altLang="zh-CN" dirty="0"/>
              <a:t> 		L.val=B.val*2^L1.length+L1.val</a:t>
            </a:r>
          </a:p>
          <a:p>
            <a:r>
              <a:rPr lang="en-US" altLang="zh-CN" dirty="0"/>
              <a:t>L-&gt;B		L.length=1;L.val=B.val</a:t>
            </a:r>
          </a:p>
          <a:p>
            <a:r>
              <a:rPr lang="en-US" altLang="zh-CN" dirty="0"/>
              <a:t>B-&gt;1		B.val=1</a:t>
            </a:r>
          </a:p>
          <a:p>
            <a:r>
              <a:rPr lang="en-US" altLang="zh-CN" dirty="0"/>
              <a:t>B-&gt;0		B.val=0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18</a:t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本题解法很多，正确即可得分</a:t>
            </a:r>
            <a:r>
              <a:rPr lang="en-US" altLang="zh-CN" dirty="0">
                <a:sym typeface="+mn-ea"/>
              </a:rPr>
              <a:t>)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S-&gt;.L	L.w=0.5;S.val=L.val</a:t>
            </a:r>
          </a:p>
          <a:p>
            <a:r>
              <a:rPr lang="en-US" altLang="zh-CN"/>
              <a:t>L-&gt;BL1	B.w=L.w;L1.w=L.w/2,L.val=B.c+L1.val</a:t>
            </a:r>
          </a:p>
          <a:p>
            <a:r>
              <a:rPr lang="en-US" altLang="zh-CN"/>
              <a:t>L-&gt;B		B.w=L.w,L.val=B.c</a:t>
            </a:r>
          </a:p>
          <a:p>
            <a:r>
              <a:rPr lang="en-US" altLang="zh-CN"/>
              <a:t>B-&gt;1		B.c=B.w</a:t>
            </a:r>
          </a:p>
          <a:p>
            <a:r>
              <a:rPr lang="en-US" altLang="zh-CN"/>
              <a:t>B-&gt;0		B.c=0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）给出识别被</a:t>
            </a:r>
            <a:r>
              <a:rPr lang="en-US" altLang="zh-CN" dirty="0"/>
              <a:t>4</a:t>
            </a:r>
            <a:r>
              <a:rPr lang="zh-CN" altLang="en-US" dirty="0"/>
              <a:t>整除的二进制串的正规式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0094"/>
            <a:ext cx="8055866" cy="50965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做法</a:t>
            </a:r>
            <a:r>
              <a:rPr lang="en-US" altLang="zh-CN" dirty="0"/>
              <a:t>1</a:t>
            </a:r>
            <a:r>
              <a:rPr lang="zh-CN" altLang="en-US" dirty="0"/>
              <a:t>：先按被</a:t>
            </a:r>
            <a:r>
              <a:rPr lang="en-US" altLang="zh-CN" dirty="0"/>
              <a:t>4</a:t>
            </a:r>
            <a:r>
              <a:rPr lang="zh-CN" altLang="en-US" dirty="0"/>
              <a:t>除的余数构造状态，给出</a:t>
            </a:r>
            <a:r>
              <a:rPr lang="en-US" altLang="zh-CN" dirty="0"/>
              <a:t>DFM</a:t>
            </a:r>
            <a:r>
              <a:rPr lang="zh-CN" altLang="en-US" dirty="0"/>
              <a:t>，再通过删状态给出正规式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04417" y="3573294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638144" y="2131979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200727" y="3573294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638144" y="5051898"/>
            <a:ext cx="1040860" cy="105058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6" name="连接符: 曲线 15"/>
          <p:cNvCxnSpPr>
            <a:stCxn id="12" idx="3"/>
            <a:endCxn id="12" idx="5"/>
          </p:cNvCxnSpPr>
          <p:nvPr/>
        </p:nvCxnSpPr>
        <p:spPr>
          <a:xfrm rot="16200000" flipH="1">
            <a:off x="4158574" y="5580630"/>
            <a:ext cx="12700" cy="736000"/>
          </a:xfrm>
          <a:prstGeom prst="curvedConnector3">
            <a:avLst>
              <a:gd name="adj1" fmla="val 3011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7"/>
            <a:endCxn id="10" idx="3"/>
          </p:cNvCxnSpPr>
          <p:nvPr/>
        </p:nvCxnSpPr>
        <p:spPr>
          <a:xfrm flipV="1">
            <a:off x="2992847" y="3028711"/>
            <a:ext cx="797727" cy="69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8" idx="5"/>
          </p:cNvCxnSpPr>
          <p:nvPr/>
        </p:nvCxnSpPr>
        <p:spPr>
          <a:xfrm flipH="1" flipV="1">
            <a:off x="2992847" y="4470026"/>
            <a:ext cx="797727" cy="73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5"/>
            <a:endCxn id="11" idx="1"/>
          </p:cNvCxnSpPr>
          <p:nvPr/>
        </p:nvCxnSpPr>
        <p:spPr>
          <a:xfrm>
            <a:off x="4526574" y="3028711"/>
            <a:ext cx="826583" cy="69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3"/>
            <a:endCxn id="12" idx="7"/>
          </p:cNvCxnSpPr>
          <p:nvPr/>
        </p:nvCxnSpPr>
        <p:spPr>
          <a:xfrm flipH="1">
            <a:off x="4526574" y="4470026"/>
            <a:ext cx="826583" cy="73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5"/>
            <a:endCxn id="11" idx="3"/>
          </p:cNvCxnSpPr>
          <p:nvPr/>
        </p:nvCxnSpPr>
        <p:spPr>
          <a:xfrm>
            <a:off x="2992847" y="4470026"/>
            <a:ext cx="236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1" idx="1"/>
          </p:cNvCxnSpPr>
          <p:nvPr/>
        </p:nvCxnSpPr>
        <p:spPr>
          <a:xfrm flipH="1">
            <a:off x="2992847" y="3727149"/>
            <a:ext cx="236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>
            <a:stCxn id="10" idx="1"/>
            <a:endCxn id="10" idx="7"/>
          </p:cNvCxnSpPr>
          <p:nvPr/>
        </p:nvCxnSpPr>
        <p:spPr>
          <a:xfrm rot="5400000" flipH="1" flipV="1">
            <a:off x="4158574" y="1917834"/>
            <a:ext cx="12700" cy="736000"/>
          </a:xfrm>
          <a:prstGeom prst="curvedConnector3">
            <a:avLst>
              <a:gd name="adj1" fmla="val 3011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80381" y="4721276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083697" y="4384270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012674" y="1558570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192308" y="3013512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090212" y="3421030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768069" y="6252678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5040489" y="4777380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042125" y="3152458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3.3——</a:t>
            </a:r>
            <a:r>
              <a:rPr lang="zh-CN" altLang="en-US"/>
              <a:t>改写文法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S-&gt;.P{L.w=P.w}L{S.val=L.val}</a:t>
            </a:r>
          </a:p>
          <a:p>
            <a:r>
              <a:rPr lang="en-US" altLang="zh-CN"/>
              <a:t>P-&gt;ε{P.w=0.5}</a:t>
            </a:r>
          </a:p>
          <a:p>
            <a:r>
              <a:rPr lang="en-US" altLang="zh-CN"/>
              <a:t>L-&gt;{B.w=L.w}B{Q.win=L.w}Q</a:t>
            </a:r>
            <a:r>
              <a:rPr lang="en-US" altLang="zh-CN">
                <a:sym typeface="+mn-ea"/>
              </a:rPr>
              <a:t>{L1.w=Q.wout}</a:t>
            </a:r>
            <a:r>
              <a:rPr lang="en-US" altLang="zh-CN"/>
              <a:t>L1</a:t>
            </a:r>
          </a:p>
          <a:p>
            <a:r>
              <a:rPr lang="en-US" altLang="zh-CN"/>
              <a:t>{L.val=L1.val+B.c}</a:t>
            </a:r>
          </a:p>
          <a:p>
            <a:r>
              <a:rPr lang="en-US" altLang="zh-CN"/>
              <a:t>Q-&gt;ε{Q.wout=Q.win/2}</a:t>
            </a:r>
          </a:p>
          <a:p>
            <a:r>
              <a:rPr lang="en-US" altLang="zh-CN"/>
              <a:t>L-&gt;{B.w=L.w}B{L.val=B.c}</a:t>
            </a:r>
          </a:p>
          <a:p>
            <a:r>
              <a:rPr lang="en-US" altLang="zh-CN"/>
              <a:t>B-&gt;1{B.c=B.w}</a:t>
            </a:r>
          </a:p>
          <a:p>
            <a:r>
              <a:rPr lang="en-US" altLang="zh-CN"/>
              <a:t>B-&gt;0{B.c=0}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20</a:t>
            </a:fld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3.3——</a:t>
            </a:r>
            <a:r>
              <a:rPr lang="zh-CN" altLang="en-US"/>
              <a:t>属性栈代码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S-&gt;.PL	stack[ntop].val=stack[top].val</a:t>
            </a:r>
          </a:p>
          <a:p>
            <a:r>
              <a:rPr lang="en-US" altLang="zh-CN"/>
              <a:t>P-&gt;ε		stack[ntop].w=0.5</a:t>
            </a:r>
          </a:p>
          <a:p>
            <a:r>
              <a:rPr lang="en-US" altLang="zh-CN"/>
              <a:t>L-&gt;BQL1	stack[ntop].val=stack[top].val</a:t>
            </a:r>
          </a:p>
          <a:p>
            <a:r>
              <a:rPr lang="en-US" altLang="zh-CN"/>
              <a:t> 		+stack[top-2].c</a:t>
            </a:r>
          </a:p>
          <a:p>
            <a:r>
              <a:rPr lang="en-US" altLang="zh-CN"/>
              <a:t>Q-&gt;ε		stack[ntop].w=stack[top-1].w</a:t>
            </a:r>
          </a:p>
          <a:p>
            <a:r>
              <a:rPr lang="en-US" altLang="zh-CN"/>
              <a:t>L-&gt;B		stack[ntop].val=stack[top].c</a:t>
            </a:r>
          </a:p>
          <a:p>
            <a:r>
              <a:rPr lang="en-US" altLang="zh-CN"/>
              <a:t>B-&gt;1		stack[ntop].c=stack[top-1].w</a:t>
            </a:r>
          </a:p>
          <a:p>
            <a:r>
              <a:rPr lang="en-US" altLang="zh-CN"/>
              <a:t>B-&gt;0		stack[ntop].c=0</a:t>
            </a:r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sym typeface="+mn-ea"/>
              </a:rPr>
              <a:t>S-&gt;.L		L.w=0.5;S.val=L.val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L-&gt;BL1		B.w=L.w;L1.w=L.w/2,L.val=B.c+L1.val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L-&gt;B		B.w=L.w,L.val=B.c</a:t>
            </a:r>
          </a:p>
          <a:p>
            <a:r>
              <a:rPr lang="en-US" altLang="zh-CN" sz="2000">
                <a:sym typeface="+mn-ea"/>
              </a:rPr>
              <a:t>B-&gt;1		B.c=B.w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B-&gt;0		B.c=0	</a:t>
            </a:r>
            <a:endParaRPr lang="en-US" altLang="zh-CN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1500" y="1066800"/>
            <a:ext cx="2824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float S()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 float val=0;</a:t>
            </a:r>
          </a:p>
          <a:p>
            <a:r>
              <a:rPr lang="en-US" altLang="zh-CN"/>
              <a:t>     if(lookahead()==’.’)</a:t>
            </a:r>
          </a:p>
          <a:p>
            <a:r>
              <a:rPr lang="en-US" altLang="zh-CN"/>
              <a:t>     {match(‘.’);val=L(0.5);}</a:t>
            </a:r>
          </a:p>
          <a:p>
            <a:r>
              <a:rPr lang="en-US" altLang="zh-CN"/>
              <a:t>     else{error();}</a:t>
            </a:r>
          </a:p>
          <a:p>
            <a:r>
              <a:rPr lang="en-US" altLang="zh-CN"/>
              <a:t>     return val;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44850" y="1142365"/>
            <a:ext cx="54495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float L(float w)</a:t>
            </a:r>
          </a:p>
          <a:p>
            <a:r>
              <a:rPr lang="en-US" altLang="zh-CN"/>
              <a:t>{</a:t>
            </a:r>
          </a:p>
          <a:p>
            <a:pPr indent="457200"/>
            <a:r>
              <a:rPr lang="en-US" altLang="zh-CN"/>
              <a:t>float val=0;</a:t>
            </a:r>
          </a:p>
          <a:p>
            <a:pPr indent="457200"/>
            <a:r>
              <a:rPr lang="en-US" altLang="zh-CN"/>
              <a:t>if(lookahead()==’0’||lookahead()==’1’)</a:t>
            </a:r>
          </a:p>
          <a:p>
            <a:pPr indent="457200"/>
            <a:r>
              <a:rPr lang="en-US" altLang="zh-CN"/>
              <a:t>{</a:t>
            </a:r>
          </a:p>
          <a:p>
            <a:pPr marL="457200" lvl="1" indent="457200"/>
            <a:r>
              <a:rPr lang="en-US" altLang="zh-CN"/>
              <a:t>val+=B(w);</a:t>
            </a:r>
          </a:p>
          <a:p>
            <a:pPr marL="457200" lvl="1" indent="457200"/>
            <a:r>
              <a:rPr lang="en-US" altLang="zh-CN"/>
              <a:t>if</a:t>
            </a:r>
            <a:r>
              <a:rPr lang="en-US" altLang="zh-CN">
                <a:sym typeface="+mn-ea"/>
              </a:rPr>
              <a:t>(lookahead()==’0’||lookahead()==’1’)</a:t>
            </a:r>
          </a:p>
          <a:p>
            <a:pPr marL="457200" lvl="1" indent="457200"/>
            <a:r>
              <a:rPr lang="en-US" altLang="zh-CN">
                <a:sym typeface="+mn-ea"/>
              </a:rPr>
              <a:t>{</a:t>
            </a:r>
          </a:p>
          <a:p>
            <a:pPr marL="914400" lvl="2" indent="457200"/>
            <a:r>
              <a:rPr lang="en-US" altLang="zh-CN">
                <a:sym typeface="+mn-ea"/>
              </a:rPr>
              <a:t>val+=L(w/2);</a:t>
            </a:r>
          </a:p>
          <a:p>
            <a:pPr marL="457200" lvl="1" indent="457200"/>
            <a:r>
              <a:rPr lang="en-US" altLang="zh-CN">
                <a:sym typeface="+mn-ea"/>
              </a:rPr>
              <a:t>}</a:t>
            </a:r>
          </a:p>
          <a:p>
            <a:pPr marL="457200" lvl="1" indent="457200"/>
            <a:r>
              <a:rPr lang="en-US" altLang="zh-CN">
                <a:sym typeface="+mn-ea"/>
              </a:rPr>
              <a:t>else if(lookahead()!=’$’)</a:t>
            </a:r>
          </a:p>
          <a:p>
            <a:pPr marL="457200" lvl="1" indent="457200"/>
            <a:r>
              <a:rPr lang="en-US" altLang="zh-CN">
                <a:sym typeface="+mn-ea"/>
              </a:rPr>
              <a:t>{error();}</a:t>
            </a:r>
          </a:p>
          <a:p>
            <a:pPr marL="457200" lvl="1" indent="457200"/>
            <a:r>
              <a:rPr lang="en-US" altLang="zh-CN"/>
              <a:t>}</a:t>
            </a:r>
          </a:p>
          <a:p>
            <a:pPr marL="457200" lvl="1" indent="457200"/>
            <a:r>
              <a:rPr lang="en-US" altLang="zh-CN"/>
              <a:t>return val;</a:t>
            </a:r>
          </a:p>
          <a:p>
            <a:pPr marL="457200" lvl="1" indent="0"/>
            <a:r>
              <a:rPr lang="en-US" altLang="zh-CN"/>
              <a:t>else{error();}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6410" y="3597910"/>
            <a:ext cx="28149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float B(float w)</a:t>
            </a:r>
          </a:p>
          <a:p>
            <a:r>
              <a:rPr lang="en-US" altLang="zh-CN"/>
              <a:t>{</a:t>
            </a:r>
          </a:p>
          <a:p>
            <a:pPr indent="457200"/>
            <a:r>
              <a:rPr lang="en-US" altLang="zh-CN"/>
              <a:t>float c;</a:t>
            </a:r>
          </a:p>
          <a:p>
            <a:pPr indent="457200"/>
            <a:r>
              <a:rPr lang="en-US" altLang="zh-CN"/>
              <a:t>if(lookahead()==’1’)</a:t>
            </a:r>
          </a:p>
          <a:p>
            <a:pPr indent="457200"/>
            <a:r>
              <a:rPr lang="en-US" altLang="zh-CN"/>
              <a:t>{c=w;}</a:t>
            </a:r>
          </a:p>
          <a:p>
            <a:pPr indent="457200"/>
            <a:r>
              <a:rPr lang="en-US" altLang="zh-CN"/>
              <a:t>else</a:t>
            </a:r>
          </a:p>
          <a:p>
            <a:pPr indent="457200"/>
            <a:r>
              <a:rPr lang="en-US" altLang="zh-CN"/>
              <a:t>{c=0;}</a:t>
            </a:r>
          </a:p>
          <a:p>
            <a:pPr indent="457200"/>
            <a:r>
              <a:rPr lang="en-US" altLang="zh-CN"/>
              <a:t>return c;</a:t>
            </a:r>
          </a:p>
          <a:p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结束页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）给出识别被</a:t>
            </a:r>
            <a:r>
              <a:rPr lang="en-US" altLang="zh-CN" dirty="0"/>
              <a:t>4</a:t>
            </a:r>
            <a:r>
              <a:rPr lang="zh-CN" altLang="en-US" dirty="0"/>
              <a:t>整除的二进制串的正规式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0094"/>
            <a:ext cx="8055866" cy="50965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做法</a:t>
            </a:r>
            <a:r>
              <a:rPr lang="en-US" altLang="zh-CN" dirty="0"/>
              <a:t>1</a:t>
            </a:r>
            <a:r>
              <a:rPr lang="zh-CN" altLang="en-US" dirty="0"/>
              <a:t>：删去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04417" y="3573294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200727" y="3573294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657599" y="5090608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6" name="连接符: 曲线 15"/>
          <p:cNvCxnSpPr>
            <a:stCxn id="12" idx="3"/>
            <a:endCxn id="12" idx="5"/>
          </p:cNvCxnSpPr>
          <p:nvPr/>
        </p:nvCxnSpPr>
        <p:spPr>
          <a:xfrm rot="16200000" flipH="1">
            <a:off x="4178029" y="5619340"/>
            <a:ext cx="12700" cy="736000"/>
          </a:xfrm>
          <a:prstGeom prst="curvedConnector3">
            <a:avLst>
              <a:gd name="adj1" fmla="val 3011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8" idx="5"/>
          </p:cNvCxnSpPr>
          <p:nvPr/>
        </p:nvCxnSpPr>
        <p:spPr>
          <a:xfrm flipH="1" flipV="1">
            <a:off x="2992847" y="4470026"/>
            <a:ext cx="817182" cy="77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3"/>
            <a:endCxn id="12" idx="7"/>
          </p:cNvCxnSpPr>
          <p:nvPr/>
        </p:nvCxnSpPr>
        <p:spPr>
          <a:xfrm flipH="1">
            <a:off x="4546029" y="4470026"/>
            <a:ext cx="807128" cy="77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5"/>
            <a:endCxn id="11" idx="3"/>
          </p:cNvCxnSpPr>
          <p:nvPr/>
        </p:nvCxnSpPr>
        <p:spPr>
          <a:xfrm>
            <a:off x="2992847" y="4470026"/>
            <a:ext cx="236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1" idx="1"/>
          </p:cNvCxnSpPr>
          <p:nvPr/>
        </p:nvCxnSpPr>
        <p:spPr>
          <a:xfrm flipH="1">
            <a:off x="2992847" y="3727149"/>
            <a:ext cx="236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80381" y="4721276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882570" y="4391631"/>
            <a:ext cx="135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0|11*0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090212" y="3421030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768069" y="6252678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5040489" y="4777380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6140448" y="5090607"/>
            <a:ext cx="1040860" cy="105058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934052" y="5091388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33" idx="6"/>
          </p:cNvCxnSpPr>
          <p:nvPr/>
        </p:nvCxnSpPr>
        <p:spPr>
          <a:xfrm flipV="1">
            <a:off x="1974912" y="5615900"/>
            <a:ext cx="1907658" cy="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6"/>
            <a:endCxn id="32" idx="2"/>
          </p:cNvCxnSpPr>
          <p:nvPr/>
        </p:nvCxnSpPr>
        <p:spPr>
          <a:xfrm flipV="1">
            <a:off x="4698459" y="5615901"/>
            <a:ext cx="1441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）给出识别被</a:t>
            </a:r>
            <a:r>
              <a:rPr lang="en-US" altLang="zh-CN" dirty="0"/>
              <a:t>4</a:t>
            </a:r>
            <a:r>
              <a:rPr lang="zh-CN" altLang="en-US" dirty="0"/>
              <a:t>整除的二进制串的正规式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0094"/>
            <a:ext cx="8055866" cy="50965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做法</a:t>
            </a:r>
            <a:r>
              <a:rPr lang="en-US" altLang="zh-CN" dirty="0"/>
              <a:t>1</a:t>
            </a:r>
            <a:r>
              <a:rPr lang="zh-CN" altLang="en-US" dirty="0"/>
              <a:t>：删去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04417" y="3573294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657599" y="5090608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6" name="连接符: 曲线 15"/>
          <p:cNvCxnSpPr>
            <a:stCxn id="12" idx="3"/>
            <a:endCxn id="12" idx="5"/>
          </p:cNvCxnSpPr>
          <p:nvPr/>
        </p:nvCxnSpPr>
        <p:spPr>
          <a:xfrm rot="16200000" flipH="1">
            <a:off x="4178029" y="5619340"/>
            <a:ext cx="12700" cy="736000"/>
          </a:xfrm>
          <a:prstGeom prst="curvedConnector3">
            <a:avLst>
              <a:gd name="adj1" fmla="val 3011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8" idx="5"/>
          </p:cNvCxnSpPr>
          <p:nvPr/>
        </p:nvCxnSpPr>
        <p:spPr>
          <a:xfrm flipH="1" flipV="1">
            <a:off x="2992847" y="4470026"/>
            <a:ext cx="817182" cy="77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65823" y="4603458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768069" y="6252678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6140448" y="5090607"/>
            <a:ext cx="1040860" cy="105058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934052" y="5091388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33" idx="6"/>
          </p:cNvCxnSpPr>
          <p:nvPr/>
        </p:nvCxnSpPr>
        <p:spPr>
          <a:xfrm flipV="1">
            <a:off x="1974912" y="5615900"/>
            <a:ext cx="1907658" cy="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6"/>
            <a:endCxn id="32" idx="2"/>
          </p:cNvCxnSpPr>
          <p:nvPr/>
        </p:nvCxnSpPr>
        <p:spPr>
          <a:xfrm flipV="1">
            <a:off x="4698459" y="5615901"/>
            <a:ext cx="1441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/>
          <p:cNvCxnSpPr>
            <a:stCxn id="8" idx="2"/>
            <a:endCxn id="8" idx="0"/>
          </p:cNvCxnSpPr>
          <p:nvPr/>
        </p:nvCxnSpPr>
        <p:spPr>
          <a:xfrm rot="10800000" flipH="1">
            <a:off x="2104417" y="3573294"/>
            <a:ext cx="520430" cy="525294"/>
          </a:xfrm>
          <a:prstGeom prst="curvedConnector4">
            <a:avLst>
              <a:gd name="adj1" fmla="val -43925"/>
              <a:gd name="adj2" fmla="val 143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71747" y="2921145"/>
            <a:ext cx="135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0|11*0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4"/>
            <a:endCxn id="12" idx="2"/>
          </p:cNvCxnSpPr>
          <p:nvPr/>
        </p:nvCxnSpPr>
        <p:spPr>
          <a:xfrm>
            <a:off x="2624847" y="4623881"/>
            <a:ext cx="1032752" cy="99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47344" y="4851375"/>
            <a:ext cx="135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0|11*0</a:t>
            </a:r>
            <a:r>
              <a:rPr lang="zh-CN" altLang="en-US" dirty="0"/>
              <a:t>）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）给出识别被</a:t>
            </a:r>
            <a:r>
              <a:rPr lang="en-US" altLang="zh-CN" dirty="0"/>
              <a:t>4</a:t>
            </a:r>
            <a:r>
              <a:rPr lang="zh-CN" altLang="en-US" dirty="0"/>
              <a:t>整除的二进制串的正规式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0094"/>
            <a:ext cx="8055866" cy="50965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做法</a:t>
            </a:r>
            <a:r>
              <a:rPr lang="en-US" altLang="zh-CN" dirty="0"/>
              <a:t>1</a:t>
            </a:r>
            <a:r>
              <a:rPr lang="zh-CN" altLang="en-US" dirty="0"/>
              <a:t>：删去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注意：部分同学直接写出了箭头上的正规式，应加</a:t>
            </a:r>
            <a:r>
              <a:rPr lang="en-US" altLang="zh-CN" dirty="0"/>
              <a:t>*</a:t>
            </a:r>
            <a:r>
              <a:rPr lang="zh-CN" altLang="en-US" dirty="0"/>
              <a:t>号，最后结果即：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(0| 1((0|11*0)1)*(0|11*0)0)*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657599" y="5090608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6140448" y="5090607"/>
            <a:ext cx="1040860" cy="105058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934052" y="5091388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33" idx="6"/>
          </p:cNvCxnSpPr>
          <p:nvPr/>
        </p:nvCxnSpPr>
        <p:spPr>
          <a:xfrm flipV="1">
            <a:off x="1974912" y="5615900"/>
            <a:ext cx="1907658" cy="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6"/>
            <a:endCxn id="32" idx="2"/>
          </p:cNvCxnSpPr>
          <p:nvPr/>
        </p:nvCxnSpPr>
        <p:spPr>
          <a:xfrm flipV="1">
            <a:off x="4698459" y="5615901"/>
            <a:ext cx="1441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/>
          <p:cNvCxnSpPr>
            <a:stCxn id="12" idx="1"/>
            <a:endCxn id="12" idx="7"/>
          </p:cNvCxnSpPr>
          <p:nvPr/>
        </p:nvCxnSpPr>
        <p:spPr>
          <a:xfrm rot="5400000" flipH="1" flipV="1">
            <a:off x="4178029" y="4876463"/>
            <a:ext cx="12700" cy="736000"/>
          </a:xfrm>
          <a:prstGeom prst="curvedConnector3">
            <a:avLst>
              <a:gd name="adj1" fmla="val 3011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10285" y="4478060"/>
            <a:ext cx="4890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0| 1((0|11*0)1)*(0|11*0)0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）给出识别被</a:t>
            </a:r>
            <a:r>
              <a:rPr lang="en-US" altLang="zh-CN" dirty="0"/>
              <a:t>4</a:t>
            </a:r>
            <a:r>
              <a:rPr lang="zh-CN" altLang="en-US" dirty="0"/>
              <a:t>整除的二进制串的正规式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做法</a:t>
            </a:r>
            <a:r>
              <a:rPr lang="en-US" altLang="zh-CN" dirty="0"/>
              <a:t>2</a:t>
            </a:r>
            <a:r>
              <a:rPr lang="zh-CN" altLang="en-US" dirty="0"/>
              <a:t>：观察到任何被</a:t>
            </a:r>
            <a:r>
              <a:rPr lang="en-US" altLang="zh-CN" dirty="0"/>
              <a:t>4</a:t>
            </a:r>
            <a:r>
              <a:rPr lang="zh-CN" altLang="en-US" dirty="0"/>
              <a:t>除的二进制串，其结果为原串向右移两位，那么正规式即为：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(0|1)*00|0</a:t>
            </a:r>
          </a:p>
          <a:p>
            <a:pPr marL="0" indent="0">
              <a:buNone/>
            </a:pPr>
            <a:r>
              <a:rPr lang="zh-CN" altLang="en-US" dirty="0"/>
              <a:t>注意</a:t>
            </a:r>
            <a:r>
              <a:rPr lang="en-US" altLang="zh-CN" dirty="0">
                <a:sym typeface="Wingdings" panose="05000000000000000000" pitchFamily="2" charset="2"/>
              </a:rPr>
              <a:t>(0|1)*00</a:t>
            </a:r>
            <a:r>
              <a:rPr lang="zh-CN" altLang="en-US" dirty="0">
                <a:sym typeface="Wingdings" panose="05000000000000000000" pitchFamily="2" charset="2"/>
              </a:rPr>
              <a:t>考虑了</a:t>
            </a:r>
            <a:r>
              <a:rPr lang="en-US" altLang="zh-CN" dirty="0">
                <a:sym typeface="Wingdings" panose="05000000000000000000" pitchFamily="2" charset="2"/>
              </a:rPr>
              <a:t>00</a:t>
            </a:r>
            <a:r>
              <a:rPr lang="zh-CN" altLang="en-US" dirty="0">
                <a:sym typeface="Wingdings" panose="05000000000000000000" pitchFamily="2" charset="2"/>
              </a:rPr>
              <a:t>，却没考虑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，故非完全正确。其余考虑前导</a:t>
            </a:r>
            <a:r>
              <a:rPr lang="en-US" altLang="zh-CN" dirty="0">
                <a:sym typeface="Wingdings" panose="05000000000000000000" pitchFamily="2" charset="2"/>
              </a:rPr>
              <a:t>0/</a:t>
            </a:r>
            <a:r>
              <a:rPr lang="zh-CN" altLang="en-US" dirty="0">
                <a:sym typeface="Wingdings" panose="05000000000000000000" pitchFamily="2" charset="2"/>
              </a:rPr>
              <a:t>全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串的同学，有说明的并未扣分。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对于空串，不讨论的也不进行扣分。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另外一个参考：</a:t>
            </a:r>
            <a:r>
              <a:rPr lang="en-US" altLang="zh-CN" dirty="0">
                <a:sym typeface="Wingdings" panose="05000000000000000000" pitchFamily="2" charset="2"/>
              </a:rPr>
              <a:t>(0*1*)*00|0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）直接给出极小化的</a:t>
            </a:r>
            <a:r>
              <a:rPr lang="en-US" altLang="zh-CN" dirty="0" err="1"/>
              <a:t>dfm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9"/>
            <a:ext cx="8055866" cy="6441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做法</a:t>
            </a:r>
            <a:r>
              <a:rPr lang="en-US" altLang="zh-CN" dirty="0"/>
              <a:t>1</a:t>
            </a:r>
            <a:r>
              <a:rPr lang="zh-CN" altLang="en-US" dirty="0"/>
              <a:t>：根据</a:t>
            </a:r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）做法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 err="1"/>
              <a:t>dfm</a:t>
            </a:r>
            <a:r>
              <a:rPr lang="zh-CN" altLang="en-US" dirty="0"/>
              <a:t>进行极小化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95072" y="3450077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828799" y="2008762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391382" y="3450077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1828799" y="4928681"/>
            <a:ext cx="1040860" cy="105058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8" name="连接符: 曲线 27"/>
          <p:cNvCxnSpPr>
            <a:stCxn id="27" idx="3"/>
            <a:endCxn id="27" idx="5"/>
          </p:cNvCxnSpPr>
          <p:nvPr/>
        </p:nvCxnSpPr>
        <p:spPr>
          <a:xfrm rot="16200000" flipH="1">
            <a:off x="2349229" y="5457413"/>
            <a:ext cx="12700" cy="736000"/>
          </a:xfrm>
          <a:prstGeom prst="curvedConnector3">
            <a:avLst>
              <a:gd name="adj1" fmla="val 3011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7"/>
            <a:endCxn id="25" idx="3"/>
          </p:cNvCxnSpPr>
          <p:nvPr/>
        </p:nvCxnSpPr>
        <p:spPr>
          <a:xfrm flipV="1">
            <a:off x="1183502" y="2905494"/>
            <a:ext cx="797727" cy="69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1"/>
            <a:endCxn id="24" idx="5"/>
          </p:cNvCxnSpPr>
          <p:nvPr/>
        </p:nvCxnSpPr>
        <p:spPr>
          <a:xfrm flipH="1" flipV="1">
            <a:off x="1183502" y="4346809"/>
            <a:ext cx="797727" cy="73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5"/>
            <a:endCxn id="26" idx="1"/>
          </p:cNvCxnSpPr>
          <p:nvPr/>
        </p:nvCxnSpPr>
        <p:spPr>
          <a:xfrm>
            <a:off x="2717229" y="2905494"/>
            <a:ext cx="826583" cy="69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3"/>
            <a:endCxn id="27" idx="7"/>
          </p:cNvCxnSpPr>
          <p:nvPr/>
        </p:nvCxnSpPr>
        <p:spPr>
          <a:xfrm flipH="1">
            <a:off x="2717229" y="4346809"/>
            <a:ext cx="826583" cy="73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4" idx="5"/>
            <a:endCxn id="26" idx="3"/>
          </p:cNvCxnSpPr>
          <p:nvPr/>
        </p:nvCxnSpPr>
        <p:spPr>
          <a:xfrm>
            <a:off x="1183502" y="4346809"/>
            <a:ext cx="236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1"/>
          </p:cNvCxnSpPr>
          <p:nvPr/>
        </p:nvCxnSpPr>
        <p:spPr>
          <a:xfrm flipH="1">
            <a:off x="1183502" y="3603932"/>
            <a:ext cx="236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/>
          <p:cNvCxnSpPr>
            <a:stCxn id="25" idx="1"/>
            <a:endCxn id="25" idx="7"/>
          </p:cNvCxnSpPr>
          <p:nvPr/>
        </p:nvCxnSpPr>
        <p:spPr>
          <a:xfrm rot="5400000" flipH="1" flipV="1">
            <a:off x="2349229" y="1794617"/>
            <a:ext cx="12700" cy="736000"/>
          </a:xfrm>
          <a:prstGeom prst="curvedConnector3">
            <a:avLst>
              <a:gd name="adj1" fmla="val 3011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71036" y="4598059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274352" y="4261053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382963" y="2890295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80867" y="3297813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231144" y="4654163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232780" y="3029241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572000" y="2184166"/>
            <a:ext cx="49351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I0:{0}    I1:{1,2,3}</a:t>
            </a:r>
          </a:p>
          <a:p>
            <a:r>
              <a:rPr lang="zh-CN" altLang="en-US" sz="2400" dirty="0"/>
              <a:t>注意到</a:t>
            </a:r>
            <a:r>
              <a:rPr lang="en-US" altLang="zh-CN" sz="2400" dirty="0"/>
              <a:t>s2-&gt;s0(0),</a:t>
            </a:r>
            <a:r>
              <a:rPr lang="zh-CN" altLang="en-US" sz="2400" dirty="0"/>
              <a:t>则</a:t>
            </a:r>
            <a:endParaRPr lang="en-US" altLang="zh-CN" sz="2400" dirty="0"/>
          </a:p>
          <a:p>
            <a:r>
              <a:rPr lang="en-US" altLang="zh-CN" sz="2400" dirty="0"/>
              <a:t>I2:{2}     I3{1,3}</a:t>
            </a:r>
          </a:p>
          <a:p>
            <a:r>
              <a:rPr lang="zh-CN" altLang="en-US" sz="2400" dirty="0"/>
              <a:t>又</a:t>
            </a:r>
            <a:endParaRPr lang="en-US" altLang="zh-CN" sz="2400" dirty="0"/>
          </a:p>
          <a:p>
            <a:r>
              <a:rPr lang="en-US" altLang="zh-CN" sz="2400" dirty="0"/>
              <a:t>s1-&gt;s2(0),s3-&gt;s2(0)</a:t>
            </a:r>
          </a:p>
          <a:p>
            <a:r>
              <a:rPr lang="en-US" altLang="zh-CN" sz="2400" dirty="0"/>
              <a:t>S1-&gt;s3(1),s3-&gt;s3(1)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故</a:t>
            </a:r>
            <a:r>
              <a:rPr lang="en-US" altLang="zh-CN" sz="2400" dirty="0"/>
              <a:t>s1,s3</a:t>
            </a:r>
            <a:r>
              <a:rPr lang="zh-CN" altLang="en-US" sz="2400" dirty="0"/>
              <a:t>不可区分。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216225" y="6142411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endCxn id="27" idx="2"/>
          </p:cNvCxnSpPr>
          <p:nvPr/>
        </p:nvCxnSpPr>
        <p:spPr>
          <a:xfrm>
            <a:off x="1183502" y="5453975"/>
            <a:ext cx="645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535363" y="3042695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）直接给出极小化的</a:t>
            </a:r>
            <a:r>
              <a:rPr lang="en-US" altLang="zh-CN" dirty="0" err="1"/>
              <a:t>dfm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9"/>
            <a:ext cx="8055866" cy="6441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做法</a:t>
            </a:r>
            <a:r>
              <a:rPr lang="en-US" altLang="zh-CN" dirty="0"/>
              <a:t>1</a:t>
            </a:r>
            <a:r>
              <a:rPr lang="zh-CN" altLang="en-US" dirty="0"/>
              <a:t>：根据</a:t>
            </a:r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）做法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 err="1"/>
              <a:t>dfm</a:t>
            </a:r>
            <a:r>
              <a:rPr lang="zh-CN" altLang="en-US" dirty="0"/>
              <a:t>进行极小化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（此状态图可接受空串）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95072" y="3450077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828799" y="2008762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391382" y="3450077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1828799" y="4928681"/>
            <a:ext cx="1040860" cy="105058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8" name="连接符: 曲线 27"/>
          <p:cNvCxnSpPr>
            <a:stCxn id="27" idx="3"/>
            <a:endCxn id="27" idx="5"/>
          </p:cNvCxnSpPr>
          <p:nvPr/>
        </p:nvCxnSpPr>
        <p:spPr>
          <a:xfrm rot="16200000" flipH="1">
            <a:off x="2349229" y="5457413"/>
            <a:ext cx="12700" cy="736000"/>
          </a:xfrm>
          <a:prstGeom prst="curvedConnector3">
            <a:avLst>
              <a:gd name="adj1" fmla="val 3011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7"/>
            <a:endCxn id="25" idx="3"/>
          </p:cNvCxnSpPr>
          <p:nvPr/>
        </p:nvCxnSpPr>
        <p:spPr>
          <a:xfrm flipV="1">
            <a:off x="1183502" y="2905494"/>
            <a:ext cx="797727" cy="69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1"/>
            <a:endCxn id="24" idx="5"/>
          </p:cNvCxnSpPr>
          <p:nvPr/>
        </p:nvCxnSpPr>
        <p:spPr>
          <a:xfrm flipH="1" flipV="1">
            <a:off x="1183502" y="4346809"/>
            <a:ext cx="797727" cy="73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5"/>
            <a:endCxn id="26" idx="1"/>
          </p:cNvCxnSpPr>
          <p:nvPr/>
        </p:nvCxnSpPr>
        <p:spPr>
          <a:xfrm>
            <a:off x="2717229" y="2905494"/>
            <a:ext cx="826583" cy="69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3"/>
            <a:endCxn id="27" idx="7"/>
          </p:cNvCxnSpPr>
          <p:nvPr/>
        </p:nvCxnSpPr>
        <p:spPr>
          <a:xfrm flipH="1">
            <a:off x="2717229" y="4346809"/>
            <a:ext cx="826583" cy="73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4" idx="5"/>
            <a:endCxn id="26" idx="3"/>
          </p:cNvCxnSpPr>
          <p:nvPr/>
        </p:nvCxnSpPr>
        <p:spPr>
          <a:xfrm>
            <a:off x="1183502" y="4346809"/>
            <a:ext cx="236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1"/>
          </p:cNvCxnSpPr>
          <p:nvPr/>
        </p:nvCxnSpPr>
        <p:spPr>
          <a:xfrm flipH="1">
            <a:off x="1183502" y="3603932"/>
            <a:ext cx="236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/>
          <p:cNvCxnSpPr>
            <a:stCxn id="25" idx="1"/>
            <a:endCxn id="25" idx="7"/>
          </p:cNvCxnSpPr>
          <p:nvPr/>
        </p:nvCxnSpPr>
        <p:spPr>
          <a:xfrm rot="5400000" flipH="1" flipV="1">
            <a:off x="2349229" y="1794617"/>
            <a:ext cx="12700" cy="736000"/>
          </a:xfrm>
          <a:prstGeom prst="curvedConnector3">
            <a:avLst>
              <a:gd name="adj1" fmla="val 3011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71036" y="4598059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274352" y="4261053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382963" y="2890295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80867" y="3297813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231144" y="4654163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232780" y="3029241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864188" y="3450077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7960498" y="3450077"/>
            <a:ext cx="1040860" cy="105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6397915" y="4928681"/>
            <a:ext cx="1040860" cy="105058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7" name="连接符: 曲线 46"/>
          <p:cNvCxnSpPr>
            <a:stCxn id="46" idx="3"/>
            <a:endCxn id="46" idx="5"/>
          </p:cNvCxnSpPr>
          <p:nvPr/>
        </p:nvCxnSpPr>
        <p:spPr>
          <a:xfrm rot="16200000" flipH="1">
            <a:off x="6918345" y="5457413"/>
            <a:ext cx="12700" cy="736000"/>
          </a:xfrm>
          <a:prstGeom prst="curvedConnector3">
            <a:avLst>
              <a:gd name="adj1" fmla="val 3011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1"/>
            <a:endCxn id="42" idx="5"/>
          </p:cNvCxnSpPr>
          <p:nvPr/>
        </p:nvCxnSpPr>
        <p:spPr>
          <a:xfrm flipH="1" flipV="1">
            <a:off x="5752618" y="4346809"/>
            <a:ext cx="797727" cy="73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5" idx="3"/>
            <a:endCxn id="46" idx="7"/>
          </p:cNvCxnSpPr>
          <p:nvPr/>
        </p:nvCxnSpPr>
        <p:spPr>
          <a:xfrm flipH="1">
            <a:off x="7286345" y="4346809"/>
            <a:ext cx="826583" cy="73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5"/>
            <a:endCxn id="45" idx="3"/>
          </p:cNvCxnSpPr>
          <p:nvPr/>
        </p:nvCxnSpPr>
        <p:spPr>
          <a:xfrm>
            <a:off x="5752618" y="4346809"/>
            <a:ext cx="236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1"/>
          </p:cNvCxnSpPr>
          <p:nvPr/>
        </p:nvCxnSpPr>
        <p:spPr>
          <a:xfrm flipH="1">
            <a:off x="5752618" y="3603932"/>
            <a:ext cx="236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840152" y="4598059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6843468" y="4261053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849983" y="3297813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7800260" y="4654163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" name="连接符: 曲线 5"/>
          <p:cNvCxnSpPr>
            <a:stCxn id="42" idx="1"/>
            <a:endCxn id="42" idx="7"/>
          </p:cNvCxnSpPr>
          <p:nvPr/>
        </p:nvCxnSpPr>
        <p:spPr>
          <a:xfrm rot="5400000" flipH="1" flipV="1">
            <a:off x="5384618" y="3235932"/>
            <a:ext cx="12700" cy="736000"/>
          </a:xfrm>
          <a:prstGeom prst="curvedConnector3">
            <a:avLst>
              <a:gd name="adj1" fmla="val 3011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45795" y="2881686"/>
            <a:ext cx="160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09324" y="2598406"/>
            <a:ext cx="25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极小化：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216225" y="6142411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6801314" y="6188539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183502" y="5453975"/>
            <a:ext cx="645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758968" y="5502613"/>
            <a:ext cx="645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216225" y="1475561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）直接给出极小化的</a:t>
            </a:r>
            <a:r>
              <a:rPr lang="en-US" altLang="zh-CN" dirty="0" err="1"/>
              <a:t>dfm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9"/>
            <a:ext cx="8055866" cy="860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做法</a:t>
            </a:r>
            <a:r>
              <a:rPr lang="en-US" altLang="zh-CN" dirty="0"/>
              <a:t>2</a:t>
            </a:r>
            <a:r>
              <a:rPr lang="zh-CN" altLang="en-US" dirty="0"/>
              <a:t>：根据</a:t>
            </a:r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）做法</a:t>
            </a:r>
            <a:r>
              <a:rPr lang="en-US" altLang="zh-CN" dirty="0"/>
              <a:t>2</a:t>
            </a:r>
            <a:r>
              <a:rPr lang="zh-CN" altLang="en-US" dirty="0"/>
              <a:t>构造</a:t>
            </a:r>
            <a:r>
              <a:rPr lang="en-US" altLang="zh-CN" dirty="0" err="1"/>
              <a:t>nfa</a:t>
            </a:r>
            <a:r>
              <a:rPr lang="en-US" altLang="zh-CN" dirty="0"/>
              <a:t>,</a:t>
            </a:r>
            <a:r>
              <a:rPr lang="zh-CN" altLang="en-US" dirty="0"/>
              <a:t>确定化为</a:t>
            </a:r>
            <a:r>
              <a:rPr lang="en-US" altLang="zh-CN" dirty="0" err="1"/>
              <a:t>dfm</a:t>
            </a:r>
            <a:r>
              <a:rPr lang="zh-CN" altLang="en-US" dirty="0"/>
              <a:t>，再进行极小化。下为</a:t>
            </a:r>
            <a:r>
              <a:rPr lang="en-US" altLang="zh-CN" dirty="0"/>
              <a:t>(0|1)*00|0</a:t>
            </a:r>
            <a:r>
              <a:rPr lang="zh-CN" altLang="en-US" dirty="0"/>
              <a:t>的</a:t>
            </a:r>
            <a:r>
              <a:rPr lang="en-US" altLang="zh-CN" dirty="0" err="1"/>
              <a:t>nfa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590145" y="2263302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2039567" y="2263302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43" idx="6"/>
            <a:endCxn id="44" idx="2"/>
          </p:cNvCxnSpPr>
          <p:nvPr/>
        </p:nvCxnSpPr>
        <p:spPr>
          <a:xfrm>
            <a:off x="1309991" y="2616741"/>
            <a:ext cx="72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31651" y="2853848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(0|1)*00|0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3583021" y="2263302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5032443" y="2263302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4174748" y="2029997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(0|1)*00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8" idx="7"/>
            <a:endCxn id="50" idx="1"/>
          </p:cNvCxnSpPr>
          <p:nvPr/>
        </p:nvCxnSpPr>
        <p:spPr>
          <a:xfrm>
            <a:off x="4197448" y="2366822"/>
            <a:ext cx="940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8" idx="5"/>
            <a:endCxn id="50" idx="3"/>
          </p:cNvCxnSpPr>
          <p:nvPr/>
        </p:nvCxnSpPr>
        <p:spPr>
          <a:xfrm>
            <a:off x="4197448" y="2866659"/>
            <a:ext cx="940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478648" y="2846882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590145" y="3887822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4125210" y="3887821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5" name="直接箭头连接符 64"/>
          <p:cNvCxnSpPr>
            <a:stCxn id="62" idx="5"/>
            <a:endCxn id="63" idx="3"/>
          </p:cNvCxnSpPr>
          <p:nvPr/>
        </p:nvCxnSpPr>
        <p:spPr>
          <a:xfrm flipV="1">
            <a:off x="1204572" y="4491178"/>
            <a:ext cx="3026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751989" y="4528667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2077537" y="3377481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3215674" y="3377240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/>
          <p:cNvCxnSpPr>
            <a:stCxn id="62" idx="7"/>
            <a:endCxn id="67" idx="2"/>
          </p:cNvCxnSpPr>
          <p:nvPr/>
        </p:nvCxnSpPr>
        <p:spPr>
          <a:xfrm flipV="1">
            <a:off x="1204572" y="3730920"/>
            <a:ext cx="872965" cy="26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7" idx="6"/>
            <a:endCxn id="68" idx="2"/>
          </p:cNvCxnSpPr>
          <p:nvPr/>
        </p:nvCxnSpPr>
        <p:spPr>
          <a:xfrm flipV="1">
            <a:off x="2797383" y="3730679"/>
            <a:ext cx="418291" cy="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8" idx="6"/>
            <a:endCxn id="63" idx="1"/>
          </p:cNvCxnSpPr>
          <p:nvPr/>
        </p:nvCxnSpPr>
        <p:spPr>
          <a:xfrm>
            <a:off x="3935520" y="3730679"/>
            <a:ext cx="295109" cy="26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125210" y="3545771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2776307" y="3323863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296081" y="3433903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(0|1)*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1204572" y="5563279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6981900" y="5554973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箭头连接符 74"/>
          <p:cNvCxnSpPr>
            <a:stCxn id="73" idx="5"/>
            <a:endCxn id="74" idx="3"/>
          </p:cNvCxnSpPr>
          <p:nvPr/>
        </p:nvCxnSpPr>
        <p:spPr>
          <a:xfrm flipV="1">
            <a:off x="1818999" y="6158330"/>
            <a:ext cx="5268320" cy="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608679" y="6195819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4934227" y="5044633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6013998" y="5044392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0" name="直接箭头连接符 79"/>
          <p:cNvCxnSpPr>
            <a:stCxn id="77" idx="6"/>
            <a:endCxn id="78" idx="2"/>
          </p:cNvCxnSpPr>
          <p:nvPr/>
        </p:nvCxnSpPr>
        <p:spPr>
          <a:xfrm flipV="1">
            <a:off x="5654073" y="5397831"/>
            <a:ext cx="359925" cy="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8" idx="6"/>
            <a:endCxn id="74" idx="1"/>
          </p:cNvCxnSpPr>
          <p:nvPr/>
        </p:nvCxnSpPr>
        <p:spPr>
          <a:xfrm>
            <a:off x="6733844" y="5397831"/>
            <a:ext cx="353475" cy="26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981900" y="5212923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5689275" y="5025933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3615676" y="5041387"/>
            <a:ext cx="719846" cy="706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6" name="直接箭头连接符 95"/>
          <p:cNvCxnSpPr>
            <a:stCxn id="90" idx="6"/>
            <a:endCxn id="77" idx="2"/>
          </p:cNvCxnSpPr>
          <p:nvPr/>
        </p:nvCxnSpPr>
        <p:spPr>
          <a:xfrm>
            <a:off x="4335522" y="5394826"/>
            <a:ext cx="598705" cy="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7"/>
            <a:endCxn id="90" idx="2"/>
          </p:cNvCxnSpPr>
          <p:nvPr/>
        </p:nvCxnSpPr>
        <p:spPr>
          <a:xfrm flipV="1">
            <a:off x="1818999" y="5394826"/>
            <a:ext cx="1796677" cy="27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/>
          <p:cNvCxnSpPr>
            <a:stCxn id="90" idx="3"/>
            <a:endCxn id="90" idx="5"/>
          </p:cNvCxnSpPr>
          <p:nvPr/>
        </p:nvCxnSpPr>
        <p:spPr>
          <a:xfrm rot="16200000" flipH="1">
            <a:off x="3975599" y="5390240"/>
            <a:ext cx="12700" cy="509008"/>
          </a:xfrm>
          <a:prstGeom prst="curvedConnector3">
            <a:avLst>
              <a:gd name="adj1" fmla="val 2615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4083074" y="5767008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06" name="连接符: 曲线 105"/>
          <p:cNvCxnSpPr>
            <a:stCxn id="90" idx="1"/>
            <a:endCxn id="90" idx="7"/>
          </p:cNvCxnSpPr>
          <p:nvPr/>
        </p:nvCxnSpPr>
        <p:spPr>
          <a:xfrm rot="5400000" flipH="1" flipV="1">
            <a:off x="3975599" y="4890403"/>
            <a:ext cx="12700" cy="509008"/>
          </a:xfrm>
          <a:prstGeom prst="curvedConnector3">
            <a:avLst>
              <a:gd name="adj1" fmla="val 2615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4125210" y="4622162"/>
            <a:ext cx="11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箭头: 右 107"/>
          <p:cNvSpPr/>
          <p:nvPr/>
        </p:nvSpPr>
        <p:spPr>
          <a:xfrm>
            <a:off x="2963694" y="2616741"/>
            <a:ext cx="443546" cy="156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箭头: 下 108"/>
          <p:cNvSpPr/>
          <p:nvPr/>
        </p:nvSpPr>
        <p:spPr>
          <a:xfrm>
            <a:off x="4125210" y="3127094"/>
            <a:ext cx="210312" cy="472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箭头: 下 109"/>
          <p:cNvSpPr/>
          <p:nvPr/>
        </p:nvSpPr>
        <p:spPr>
          <a:xfrm>
            <a:off x="3196928" y="4699186"/>
            <a:ext cx="210312" cy="472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I3ZjY1MDgwYzcwMWVkZjc0OWU1Y2Q0YTE2NGU5ZTkifQ=="/>
</p:tagLst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2161</Words>
  <Application>Microsoft Office PowerPoint</Application>
  <PresentationFormat>全屏显示(4:3)</PresentationFormat>
  <Paragraphs>427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Arial</vt:lpstr>
      <vt:lpstr>Cambria Math</vt:lpstr>
      <vt:lpstr>Candara</vt:lpstr>
      <vt:lpstr>Wingdings</vt:lpstr>
      <vt:lpstr>Office 主题​​</vt:lpstr>
      <vt:lpstr>编译原理期中参考答案</vt:lpstr>
      <vt:lpstr>1.（1）给出识别被4整除的二进制串的正规式</vt:lpstr>
      <vt:lpstr>1.（1）给出识别被4整除的二进制串的正规式</vt:lpstr>
      <vt:lpstr>1.（1）给出识别被4整除的二进制串的正规式</vt:lpstr>
      <vt:lpstr>1.（1）给出识别被4整除的二进制串的正规式</vt:lpstr>
      <vt:lpstr>1.（1）给出识别被4整除的二进制串的正规式</vt:lpstr>
      <vt:lpstr>1.（2）直接给出极小化的dfm</vt:lpstr>
      <vt:lpstr>1.（2）直接给出极小化的dfm</vt:lpstr>
      <vt:lpstr>1.（2）直接给出极小化的dfm</vt:lpstr>
      <vt:lpstr>1.（2）直接给出极小化的dfm</vt:lpstr>
      <vt:lpstr>1.（2）直接给出极小化的dfm</vt:lpstr>
      <vt:lpstr>1.（2）直接给出极小化的dfm</vt:lpstr>
      <vt:lpstr>1.（2）直接给出极小化的dfm</vt:lpstr>
      <vt:lpstr>2.（1）</vt:lpstr>
      <vt:lpstr>2.（2）</vt:lpstr>
      <vt:lpstr>2.（3）</vt:lpstr>
      <vt:lpstr>2.（4）</vt:lpstr>
      <vt:lpstr>3.1(本题解法很多，正确即可得分)</vt:lpstr>
      <vt:lpstr>3.2(本题解法很多，正确即可得分)</vt:lpstr>
      <vt:lpstr>3.3——改写文法</vt:lpstr>
      <vt:lpstr>3.3——属性栈代码</vt:lpstr>
      <vt:lpstr>3.4</vt:lpstr>
      <vt:lpstr>3.4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0809 Wloner</cp:lastModifiedBy>
  <cp:revision>30</cp:revision>
  <dcterms:created xsi:type="dcterms:W3CDTF">2019-09-17T05:09:00Z</dcterms:created>
  <dcterms:modified xsi:type="dcterms:W3CDTF">2024-01-12T02:20:23Z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20A0BC9160A94B5685CDD98B14BB818A_13</vt:lpwstr>
  </property>
  <property fmtid="{D5CDD505-2E9C-101B-9397-08002B2CF9AE}" pid="3" name="KSOProductBuildVer">
    <vt:lpwstr>2052-12.1.0.15712</vt:lpwstr>
  </property>
</Properties>
</file>