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812" r:id="rId5"/>
    <p:sldId id="1813" r:id="rId6"/>
    <p:sldId id="1814" r:id="rId7"/>
    <p:sldId id="1820" r:id="rId8"/>
    <p:sldId id="1826" r:id="rId9"/>
    <p:sldId id="1827" r:id="rId10"/>
    <p:sldId id="1825" r:id="rId11"/>
    <p:sldId id="329" r:id="rId12"/>
    <p:sldId id="436" r:id="rId13"/>
    <p:sldId id="437" r:id="rId14"/>
    <p:sldId id="448" r:id="rId15"/>
    <p:sldId id="439" r:id="rId16"/>
    <p:sldId id="438" r:id="rId17"/>
    <p:sldId id="440" r:id="rId18"/>
    <p:sldId id="441" r:id="rId19"/>
    <p:sldId id="442" r:id="rId20"/>
    <p:sldId id="330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44" r:id="rId31"/>
    <p:sldId id="445" r:id="rId32"/>
    <p:sldId id="446" r:id="rId33"/>
    <p:sldId id="447" r:id="rId34"/>
    <p:sldId id="510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32" r:id="rId46"/>
    <p:sldId id="400" r:id="rId47"/>
    <p:sldId id="403" r:id="rId48"/>
    <p:sldId id="401" r:id="rId49"/>
    <p:sldId id="433" r:id="rId50"/>
    <p:sldId id="404" r:id="rId51"/>
    <p:sldId id="421" r:id="rId52"/>
    <p:sldId id="428" r:id="rId53"/>
    <p:sldId id="429" r:id="rId54"/>
    <p:sldId id="422" r:id="rId55"/>
    <p:sldId id="423" r:id="rId56"/>
    <p:sldId id="424" r:id="rId57"/>
    <p:sldId id="425" r:id="rId58"/>
    <p:sldId id="426" r:id="rId59"/>
    <p:sldId id="427" r:id="rId60"/>
    <p:sldId id="1829" r:id="rId61"/>
    <p:sldId id="300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426"/>
    <a:srgbClr val="FFFFFF"/>
    <a:srgbClr val="985402"/>
    <a:srgbClr val="CA6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14" autoAdjust="0"/>
    <p:restoredTop sz="75121" autoAdjust="0"/>
  </p:normalViewPr>
  <p:slideViewPr>
    <p:cSldViewPr snapToGrid="0">
      <p:cViewPr varScale="1">
        <p:scale>
          <a:sx n="80" d="100"/>
          <a:sy n="8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欢迎继续学习计算机程序设计课程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227667"/>
            <a:ext cx="10741155" cy="4698999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  <a:endParaRPr lang="zh-CN" altLang="en-US" dirty="0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hyperlink" Target="https://ot.ustc.edu.cn/" TargetMode="External"/><Relationship Id="rId1" Type="http://schemas.openxmlformats.org/officeDocument/2006/relationships/hyperlink" Target="https://github.com/ryanhanwu/How-To-Ask-Questions-The-Smart-Way/blob/main/README-zh_CN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zh.cppreference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ot.ustc.edu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zh.cppreferen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44215" y="1746167"/>
            <a:ext cx="7196667" cy="15922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程序设计进阶与实践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4214" y="4114146"/>
            <a:ext cx="7196667" cy="526501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计算机科学与技术学院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2314" y="1628775"/>
            <a:ext cx="83518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6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语言的输入输出语句</a:t>
            </a:r>
            <a:endParaRPr lang="zh-CN" altLang="en-US" sz="36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#include &lt;stdio.h&gt;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• scanf( ) </a:t>
            </a:r>
            <a:r>
              <a:rPr lang="zh-CN" altLang="en-US"/>
              <a:t>将输入读入变量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• printf( ) </a:t>
            </a:r>
            <a:r>
              <a:rPr lang="zh-CN" altLang="en-US"/>
              <a:t>将变量内容输出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847850" y="115888"/>
            <a:ext cx="457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scanf( ) </a:t>
            </a:r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语句（函数</a:t>
            </a:r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774826" y="787400"/>
            <a:ext cx="86407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int scanf( const char * , ...); </a:t>
            </a: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参数可变的函数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第一个参数是格式字符串，后面的参数是变量的地址，函数作用是按照第一个参数指定的格式，将数据读入后面的变量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参数可变的函数的参考阅读</a:t>
            </a:r>
            <a:r>
              <a:rPr lang="zh-CN" altLang="en-US" b="1">
                <a:sym typeface="Wingdings" panose="05000000000000000000" pitchFamily="2" charset="2"/>
              </a:rPr>
              <a:t>（</a:t>
            </a:r>
            <a:r>
              <a:rPr lang="zh-CN" altLang="en-US" b="1"/>
              <a:t>不要求掌握）</a:t>
            </a: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/>
              <a:t>https://www.cnblogs.com/clover-toeic/p/3736748.html</a:t>
            </a:r>
            <a:endParaRPr lang="en-US" altLang="zh-CN" sz="2400" b="1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981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>
                <a:latin typeface="Arial" panose="020B0604020202020204" pitchFamily="34" charset="0"/>
              </a:rPr>
              <a:t>scanf </a:t>
            </a:r>
            <a:r>
              <a:rPr lang="zh-CN" altLang="en-US" sz="3000">
                <a:latin typeface="Arial" panose="020B0604020202020204" pitchFamily="34" charset="0"/>
              </a:rPr>
              <a:t>返回值</a:t>
            </a: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    </a:t>
            </a:r>
            <a:r>
              <a:rPr lang="en-US" altLang="zh-CN" sz="3000">
                <a:latin typeface="Arial" panose="020B0604020202020204" pitchFamily="34" charset="0"/>
              </a:rPr>
              <a:t>&gt;0 </a:t>
            </a:r>
            <a:r>
              <a:rPr lang="zh-CN" altLang="en-US" sz="3000">
                <a:latin typeface="Arial" panose="020B0604020202020204" pitchFamily="34" charset="0"/>
              </a:rPr>
              <a:t>成功读入的数据项个数；</a:t>
            </a: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    </a:t>
            </a:r>
            <a:r>
              <a:rPr lang="en-US" altLang="zh-CN" sz="3000">
                <a:latin typeface="Arial" panose="020B0604020202020204" pitchFamily="34" charset="0"/>
              </a:rPr>
              <a:t>0   </a:t>
            </a:r>
            <a:r>
              <a:rPr lang="zh-CN" altLang="en-US" sz="3000">
                <a:latin typeface="Arial" panose="020B0604020202020204" pitchFamily="34" charset="0"/>
              </a:rPr>
              <a:t>没有项被赋值；</a:t>
            </a: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    </a:t>
            </a:r>
            <a:r>
              <a:rPr lang="en-US" altLang="zh-CN" sz="3000">
                <a:latin typeface="Arial" panose="020B0604020202020204" pitchFamily="34" charset="0"/>
              </a:rPr>
              <a:t>EOF </a:t>
            </a:r>
            <a:r>
              <a:rPr lang="zh-CN" altLang="en-US" sz="3000">
                <a:latin typeface="Arial" panose="020B0604020202020204" pitchFamily="34" charset="0"/>
              </a:rPr>
              <a:t>第一个尝试输入的字符是</a:t>
            </a:r>
            <a:r>
              <a:rPr lang="en-US" altLang="zh-CN" sz="3000">
                <a:latin typeface="Arial" panose="020B0604020202020204" pitchFamily="34" charset="0"/>
              </a:rPr>
              <a:t>EOF(</a:t>
            </a:r>
            <a:r>
              <a:rPr lang="zh-CN" altLang="en-US" sz="3000">
                <a:latin typeface="Arial" panose="020B0604020202020204" pitchFamily="34" charset="0"/>
              </a:rPr>
              <a:t>结束</a:t>
            </a:r>
            <a:r>
              <a:rPr lang="en-US" altLang="zh-CN" sz="3000">
                <a:latin typeface="Arial" panose="020B0604020202020204" pitchFamily="34" charset="0"/>
              </a:rPr>
              <a:t>) </a:t>
            </a:r>
            <a:endParaRPr lang="en-US" altLang="zh-CN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000" b="1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</a:rPr>
              <a:t>（对</a:t>
            </a:r>
            <a:r>
              <a:rPr lang="en-US" altLang="zh-CN" sz="3000" b="1">
                <a:latin typeface="Arial" panose="020B0604020202020204" pitchFamily="34" charset="0"/>
              </a:rPr>
              <a:t>OJ</a:t>
            </a:r>
            <a:r>
              <a:rPr lang="zh-CN" altLang="en-US" sz="3000" b="1">
                <a:latin typeface="Arial" panose="020B0604020202020204" pitchFamily="34" charset="0"/>
              </a:rPr>
              <a:t>上某些题，返回值为</a:t>
            </a:r>
            <a:r>
              <a:rPr lang="en-US" altLang="zh-CN" sz="3000" b="1">
                <a:latin typeface="Arial" panose="020B0604020202020204" pitchFamily="34" charset="0"/>
              </a:rPr>
              <a:t>EOF</a:t>
            </a:r>
            <a:r>
              <a:rPr lang="zh-CN" altLang="en-US" sz="3000" b="1">
                <a:latin typeface="Arial" panose="020B0604020202020204" pitchFamily="34" charset="0"/>
              </a:rPr>
              <a:t>可以用来判断输入数据已经全部读完）</a:t>
            </a: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0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774825" y="333375"/>
            <a:ext cx="457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printf( ) </a:t>
            </a:r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语句（函数</a:t>
            </a:r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774826" y="1196975"/>
            <a:ext cx="864076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int printf( const char * , ...); </a:t>
            </a: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参数可变的函数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第一个参数是格式字符串，后面的参数是待输出的变量，函数作用是按照第一个参数指定的格式，将后面的变量在屏幕上输出</a:t>
            </a:r>
            <a:endParaRPr lang="zh-CN" altLang="en-US" b="1"/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524000" y="4579938"/>
            <a:ext cx="82296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Arial" panose="020B0604020202020204" pitchFamily="34" charset="0"/>
              </a:rPr>
              <a:t>  </a:t>
            </a:r>
            <a:r>
              <a:rPr lang="zh-CN" altLang="en-US" b="1">
                <a:latin typeface="Arial" panose="020B0604020202020204" pitchFamily="34" charset="0"/>
              </a:rPr>
              <a:t>返回值</a:t>
            </a:r>
            <a:r>
              <a:rPr lang="en-US" altLang="zh-CN" b="1">
                <a:latin typeface="Arial" panose="020B0604020202020204" pitchFamily="34" charset="0"/>
              </a:rPr>
              <a:t>:</a:t>
            </a:r>
            <a:endParaRPr lang="en-US" altLang="zh-CN" b="1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	</a:t>
            </a:r>
            <a:r>
              <a:rPr lang="zh-CN" altLang="en-US" b="1">
                <a:latin typeface="Arial" panose="020B0604020202020204" pitchFamily="34" charset="0"/>
              </a:rPr>
              <a:t>成功打印的字符数；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   返回负值为出错</a:t>
            </a:r>
            <a:endParaRPr lang="zh-CN" altLang="en-US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774826" y="1196976"/>
            <a:ext cx="8640763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%d  </a:t>
            </a:r>
            <a:r>
              <a:rPr lang="zh-CN" altLang="en-US" b="1"/>
              <a:t>读入或输出</a:t>
            </a:r>
            <a:r>
              <a:rPr lang="en-US" altLang="zh-CN" b="1"/>
              <a:t>int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%c  </a:t>
            </a:r>
            <a:r>
              <a:rPr lang="zh-CN" altLang="en-US" b="1"/>
              <a:t>读入或输出</a:t>
            </a:r>
            <a:r>
              <a:rPr lang="en-US" altLang="zh-CN" b="1"/>
              <a:t>char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%f  </a:t>
            </a:r>
            <a:r>
              <a:rPr lang="zh-CN" altLang="en-US" b="1"/>
              <a:t>读入或输出</a:t>
            </a:r>
            <a:r>
              <a:rPr lang="en-US" altLang="zh-CN" b="1"/>
              <a:t>float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%s  </a:t>
            </a:r>
            <a:r>
              <a:rPr lang="zh-CN" altLang="en-US" b="1"/>
              <a:t>读入或输出</a:t>
            </a:r>
            <a:r>
              <a:rPr lang="en-US" altLang="zh-CN" b="1"/>
              <a:t>char * 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%lf </a:t>
            </a:r>
            <a:r>
              <a:rPr lang="zh-CN" altLang="en-US" b="1"/>
              <a:t>读入或输出</a:t>
            </a:r>
            <a:r>
              <a:rPr lang="en-US" altLang="zh-CN" b="1"/>
              <a:t>double 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%e  </a:t>
            </a:r>
            <a:r>
              <a:rPr lang="zh-CN" altLang="en-US" b="1"/>
              <a:t>以科学计数法格式输出数值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%x   </a:t>
            </a:r>
            <a:r>
              <a:rPr lang="zh-CN" altLang="en-US" b="1"/>
              <a:t>以十六进制读入或输出 </a:t>
            </a:r>
            <a:r>
              <a:rPr lang="en-US" altLang="zh-CN" b="1"/>
              <a:t>int </a:t>
            </a:r>
            <a:r>
              <a:rPr lang="zh-CN" altLang="en-US" b="1"/>
              <a:t>变量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/>
              <a:t>%p   </a:t>
            </a:r>
            <a:r>
              <a:rPr lang="zh-CN" altLang="en-US" b="1"/>
              <a:t>输出指针地址值  </a:t>
            </a:r>
            <a:endParaRPr lang="zh-CN" altLang="en-US" b="1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%.5lf </a:t>
            </a:r>
            <a:r>
              <a:rPr lang="zh-CN" altLang="en-US" b="1"/>
              <a:t>输出浮点数，精确到小数点后</a:t>
            </a:r>
            <a:r>
              <a:rPr lang="en-US" altLang="zh-CN" b="1"/>
              <a:t>5</a:t>
            </a:r>
            <a:r>
              <a:rPr lang="zh-CN" altLang="en-US" b="1"/>
              <a:t>位</a:t>
            </a: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b="1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774825" y="333375"/>
            <a:ext cx="720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格式字符串里的格式控制符号：</a:t>
            </a:r>
            <a:endParaRPr lang="zh-CN" altLang="en-US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703389" y="1"/>
            <a:ext cx="8713787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#include &lt;stdio.h&gt;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int main() 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{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int a;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char b;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char c[20];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double d =0;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float e = 0;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int n = scanf("%d%c%s%lf%f",&amp;a,&amp;b,c,&amp;d,&amp;e);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printf("%d %c %s %lf %e %f %d",a,b,c,d,e,e,n);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	return 0; 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}</a:t>
            </a: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703388" y="1"/>
            <a:ext cx="8964612" cy="680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int n = scanf("%d%c%s%lf%f",&amp;a,&amp;b,c,&amp;d,&amp;e);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printf("%d %c %s %lf %e %f %d",a,b,c,d,e,e,n);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input: 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123a teststring 8.9 9.2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output: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2508F8"/>
                </a:solidFill>
              </a:rPr>
              <a:t>123 a teststring 8.900000 9.200000e+000 9.200000 5</a:t>
            </a:r>
            <a:endParaRPr lang="en-US" altLang="zh-CN" sz="2600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input: 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123ateststring 8.9 9.2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output: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2508F8"/>
                </a:solidFill>
              </a:rPr>
              <a:t>123 a teststring 8.900000 9.200000e+000 9.200000 5</a:t>
            </a:r>
            <a:endParaRPr lang="en-US" altLang="zh-CN" sz="2600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input: 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123 a teststring 8.9 9.2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output: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123   a 0.000000 0.000000e+000 0.000000 3</a:t>
            </a:r>
            <a:endParaRPr lang="en-US" altLang="zh-CN">
              <a:solidFill>
                <a:srgbClr val="2508F8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524001" y="19051"/>
            <a:ext cx="8964613" cy="638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#include &lt;stdio.h&gt;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int main()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int a,b;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char c;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char s[20];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scanf("%d %c,%s %x",&amp;a,&amp;c,s,&amp;b);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printf("%d %x %u %s %p %x %d ",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	a,a,a,s,s,b,b);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return 0;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input:  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-28 K,test ffee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/>
              <a:t>output: </a:t>
            </a:r>
            <a:endParaRPr lang="en-US" altLang="zh-CN" sz="2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>
                <a:solidFill>
                  <a:srgbClr val="2508F8"/>
                </a:solidFill>
              </a:rPr>
              <a:t>-28 ffffffe4 4294967268 test 000000000062FE00 ffee 65518</a:t>
            </a:r>
            <a:endParaRPr lang="en-US" altLang="zh-CN" sz="2100">
              <a:solidFill>
                <a:srgbClr val="2508F8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642937"/>
          </a:xfrm>
        </p:spPr>
        <p:txBody>
          <a:bodyPr/>
          <a:lstStyle/>
          <a:p>
            <a:pPr eaLnBrk="1" hangingPunct="1"/>
            <a:r>
              <a:rPr lang="zh-CN" altLang="en-US" sz="3500">
                <a:ea typeface="隶书" panose="02010509060101010101" pitchFamily="49" charset="-122"/>
              </a:rPr>
              <a:t>函数指针</a:t>
            </a:r>
            <a:endParaRPr lang="zh-CN" altLang="en-US" sz="3500">
              <a:ea typeface="隶书" panose="02010509060101010101" pitchFamily="49" charset="-122"/>
            </a:endParaRPr>
          </a:p>
        </p:txBody>
      </p:sp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847850" y="1773238"/>
            <a:ext cx="84963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程序运行期间，每个函数都会占用一段连续的内存空间。而函数名就是该函数所占内存区域的起始地址</a:t>
            </a:r>
            <a:r>
              <a:rPr lang="en-US" altLang="zh-CN"/>
              <a:t>(</a:t>
            </a:r>
            <a:r>
              <a:rPr lang="zh-CN" altLang="en-US"/>
              <a:t>也称“入口地址”</a:t>
            </a:r>
            <a:r>
              <a:rPr lang="en-US" altLang="zh-CN"/>
              <a:t>)</a:t>
            </a:r>
            <a:r>
              <a:rPr lang="zh-CN" altLang="en-US"/>
              <a:t>。我们可以将函数的入口地址赋给一个指针变量，使该指针变量指向该函数。然后通过指针变量就可以调用这个函数。这种指向函数的指针变量称为“函数指针”。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642937"/>
          </a:xfrm>
        </p:spPr>
        <p:txBody>
          <a:bodyPr/>
          <a:lstStyle/>
          <a:p>
            <a:pPr eaLnBrk="1" hangingPunct="1"/>
            <a:r>
              <a:rPr lang="zh-CN" altLang="en-US" sz="3500">
                <a:ea typeface="方正隶书简体" pitchFamily="2" charset="-122"/>
              </a:rPr>
              <a:t>函数指针</a:t>
            </a:r>
            <a:endParaRPr lang="zh-CN" altLang="en-US" sz="3500">
              <a:ea typeface="方正隶书简体" pitchFamily="2" charset="-122"/>
            </a:endParaRPr>
          </a:p>
        </p:txBody>
      </p:sp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774825" y="1628776"/>
            <a:ext cx="871378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函数指针定义的一般形式为：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类型名 </a:t>
            </a:r>
            <a:r>
              <a:rPr lang="en-US" altLang="zh-CN">
                <a:solidFill>
                  <a:srgbClr val="FF0000"/>
                </a:solidFill>
              </a:rPr>
              <a:t>(* </a:t>
            </a:r>
            <a:r>
              <a:rPr lang="zh-CN" altLang="en-US">
                <a:solidFill>
                  <a:srgbClr val="FF0000"/>
                </a:solidFill>
              </a:rPr>
              <a:t>指针变量名</a:t>
            </a:r>
            <a:r>
              <a:rPr lang="en-US" altLang="zh-CN">
                <a:solidFill>
                  <a:srgbClr val="FF0000"/>
                </a:solidFill>
              </a:rPr>
              <a:t>)(</a:t>
            </a:r>
            <a:r>
              <a:rPr lang="zh-CN" altLang="en-US">
                <a:solidFill>
                  <a:srgbClr val="FF0000"/>
                </a:solidFill>
              </a:rPr>
              <a:t>参数类型</a:t>
            </a:r>
            <a:r>
              <a:rPr lang="en-US" altLang="zh-CN">
                <a:solidFill>
                  <a:srgbClr val="FF0000"/>
                </a:solidFill>
              </a:rPr>
              <a:t>1, </a:t>
            </a:r>
            <a:r>
              <a:rPr lang="zh-CN" altLang="en-US">
                <a:solidFill>
                  <a:srgbClr val="FF0000"/>
                </a:solidFill>
              </a:rPr>
              <a:t>参数类型</a:t>
            </a:r>
            <a:r>
              <a:rPr lang="en-US" altLang="zh-CN">
                <a:solidFill>
                  <a:srgbClr val="FF0000"/>
                </a:solidFill>
              </a:rPr>
              <a:t>2,…);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其中“类型名”表示被指函数的返回值的类型。“</a:t>
            </a:r>
            <a:r>
              <a:rPr lang="en-US" altLang="zh-CN"/>
              <a:t>(</a:t>
            </a:r>
            <a:r>
              <a:rPr lang="zh-CN" altLang="en-US"/>
              <a:t>参数类型</a:t>
            </a:r>
            <a:r>
              <a:rPr lang="en-US" altLang="zh-CN"/>
              <a:t>1, </a:t>
            </a:r>
            <a:r>
              <a:rPr lang="zh-CN" altLang="en-US"/>
              <a:t>参数类型</a:t>
            </a:r>
            <a:r>
              <a:rPr lang="en-US" altLang="zh-CN"/>
              <a:t>2,……)”</a:t>
            </a:r>
            <a:r>
              <a:rPr lang="zh-CN" altLang="en-US"/>
              <a:t>中则依次列出了被指函数的所有参数的类型。例如：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>
                <a:solidFill>
                  <a:srgbClr val="FF0000"/>
                </a:solidFill>
              </a:rPr>
              <a:t>int (*pf)(int ,char);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表示</a:t>
            </a:r>
            <a:r>
              <a:rPr lang="en-US" altLang="zh-CN"/>
              <a:t>pf</a:t>
            </a:r>
            <a:r>
              <a:rPr lang="zh-CN" altLang="en-US"/>
              <a:t>是一个函数指针，它所指向的函数，返回值类型应是</a:t>
            </a:r>
            <a:r>
              <a:rPr lang="en-US" altLang="zh-CN"/>
              <a:t>int</a:t>
            </a:r>
            <a:r>
              <a:rPr lang="zh-CN" altLang="en-US"/>
              <a:t>，该函数应有两个参数，第一个是</a:t>
            </a:r>
            <a:r>
              <a:rPr lang="en-US" altLang="zh-CN"/>
              <a:t>int </a:t>
            </a:r>
            <a:r>
              <a:rPr lang="zh-CN" altLang="en-US"/>
              <a:t>类型，第二个是</a:t>
            </a:r>
            <a:r>
              <a:rPr lang="en-US" altLang="zh-CN"/>
              <a:t>char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隶书" panose="02010509060101010101" pitchFamily="49" charset="-122"/>
              </a:rPr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7220431" cy="46989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程序设计进阶与实践</a:t>
            </a:r>
            <a:endParaRPr lang="en-US" altLang="zh-CN" dirty="0"/>
          </a:p>
          <a:p>
            <a:pPr lvl="1"/>
            <a:r>
              <a:rPr lang="zh-CN" altLang="en-US" dirty="0"/>
              <a:t>学时：</a:t>
            </a:r>
            <a:r>
              <a:rPr lang="en-US" altLang="zh-CN" dirty="0"/>
              <a:t>40/40</a:t>
            </a:r>
            <a:endParaRPr lang="en-US" altLang="zh-CN" dirty="0"/>
          </a:p>
          <a:p>
            <a:pPr lvl="1"/>
            <a:r>
              <a:rPr lang="zh-CN" altLang="en-US" dirty="0"/>
              <a:t>上课时间：周一（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15:55-18:20</a:t>
            </a:r>
            <a:endParaRPr lang="en-US" altLang="zh-CN" dirty="0"/>
          </a:p>
          <a:p>
            <a:pPr lvl="1"/>
            <a:r>
              <a:rPr lang="zh-CN" altLang="en-US" dirty="0"/>
              <a:t>上机时间：待定；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主讲：孙广中（</a:t>
            </a:r>
            <a:r>
              <a:rPr lang="en-US" altLang="zh-CN" dirty="0"/>
              <a:t>gzsun@ustc.edu.cn)</a:t>
            </a:r>
            <a:endParaRPr lang="en-US" altLang="zh-CN" dirty="0"/>
          </a:p>
          <a:p>
            <a:r>
              <a:rPr lang="zh-CN" altLang="en-US" dirty="0"/>
              <a:t>学生助教：何钰、王海林、周泽淳、李忠阳、闫涛、李健枫、梅恒权、张淑娜、徐庆国、李嘉馨、郑宇杰、罗极羽、卢佳敏、沈蔚然（</a:t>
            </a:r>
            <a:r>
              <a:rPr lang="en-US" altLang="zh-CN" dirty="0"/>
              <a:t>14</a:t>
            </a:r>
            <a:r>
              <a:rPr lang="zh-CN" altLang="en-US" dirty="0"/>
              <a:t>人）</a:t>
            </a:r>
            <a:endParaRPr lang="zh-CN" altLang="en-US" dirty="0"/>
          </a:p>
          <a:p>
            <a:r>
              <a:rPr lang="zh-CN" altLang="en-US" dirty="0"/>
              <a:t>教师助教：徐伟、陈凯明（实验中心）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20" y="0"/>
            <a:ext cx="38270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642937"/>
          </a:xfrm>
        </p:spPr>
        <p:txBody>
          <a:bodyPr/>
          <a:lstStyle/>
          <a:p>
            <a:pPr eaLnBrk="1" hangingPunct="1"/>
            <a:r>
              <a:rPr lang="zh-CN" altLang="en-US" sz="3500">
                <a:ea typeface="方正隶书简体" pitchFamily="2" charset="-122"/>
              </a:rPr>
              <a:t>函数指针</a:t>
            </a:r>
            <a:endParaRPr lang="zh-CN" altLang="en-US" sz="3500">
              <a:ea typeface="方正隶书简体" pitchFamily="2" charset="-122"/>
            </a:endParaRPr>
          </a:p>
        </p:txBody>
      </p:sp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1774825" y="2192904"/>
            <a:ext cx="87137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</a:t>
            </a:r>
            <a:r>
              <a:rPr lang="zh-CN" altLang="en-US"/>
              <a:t>可以用一个原型匹配的函数的名字给一个函数指针赋值。要通过函数指针调用它所指向的函数，写法为：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函数指针名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实参表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下面的程序说明了函数指针的用法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ChangeArrowheads="1"/>
          </p:cNvSpPr>
          <p:nvPr/>
        </p:nvSpPr>
        <p:spPr bwMode="auto">
          <a:xfrm>
            <a:off x="1524000" y="1"/>
            <a:ext cx="89281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#include &lt;stdio.h&gt;</a:t>
            </a:r>
            <a:endParaRPr lang="en-US" altLang="zh-CN"/>
          </a:p>
          <a:p>
            <a:r>
              <a:rPr lang="en-US" altLang="zh-CN"/>
              <a:t>void PrintMin(int a,int b)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if( a&lt;b )</a:t>
            </a:r>
            <a:endParaRPr lang="en-US" altLang="zh-CN"/>
          </a:p>
          <a:p>
            <a:r>
              <a:rPr lang="en-US" altLang="zh-CN"/>
              <a:t>		printf("%d",a);</a:t>
            </a:r>
            <a:endParaRPr lang="en-US" altLang="zh-CN"/>
          </a:p>
          <a:p>
            <a:r>
              <a:rPr lang="en-US" altLang="zh-CN"/>
              <a:t>	else</a:t>
            </a:r>
            <a:endParaRPr lang="en-US" altLang="zh-CN"/>
          </a:p>
          <a:p>
            <a:r>
              <a:rPr lang="en-US" altLang="zh-CN"/>
              <a:t>		printf("%d",b);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int main(){</a:t>
            </a:r>
            <a:endParaRPr lang="en-US" altLang="zh-CN"/>
          </a:p>
          <a:p>
            <a:r>
              <a:rPr lang="en-US" altLang="zh-CN"/>
              <a:t>    void (* pf)(int ,int);</a:t>
            </a:r>
            <a:endParaRPr lang="en-US" altLang="zh-CN"/>
          </a:p>
          <a:p>
            <a:r>
              <a:rPr lang="en-US" altLang="zh-CN"/>
              <a:t>    int x = 4, y = 5;			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pf = PrintMin;   pf(x,y);</a:t>
            </a:r>
            <a:r>
              <a:rPr lang="en-US" altLang="zh-CN"/>
              <a:t>			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上面的程序输出结果是：</a:t>
            </a:r>
            <a:endParaRPr lang="zh-CN" altLang="en-US"/>
          </a:p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642937"/>
          </a:xfrm>
        </p:spPr>
        <p:txBody>
          <a:bodyPr/>
          <a:lstStyle/>
          <a:p>
            <a:pPr eaLnBrk="1" hangingPunct="1"/>
            <a:r>
              <a:rPr lang="zh-CN" altLang="en-US" sz="3500" b="0">
                <a:latin typeface="方正隶书简体" pitchFamily="2" charset="-122"/>
                <a:ea typeface="方正隶书简体" pitchFamily="2" charset="-122"/>
              </a:rPr>
              <a:t>函数指针应用：快速排序库函数</a:t>
            </a:r>
            <a:r>
              <a:rPr lang="en-US" altLang="zh-CN" sz="3500" b="0">
                <a:latin typeface="方正隶书简体" pitchFamily="2" charset="-122"/>
                <a:ea typeface="方正隶书简体" pitchFamily="2" charset="-122"/>
              </a:rPr>
              <a:t>qsort</a:t>
            </a:r>
            <a:endParaRPr lang="en-US" altLang="zh-CN" sz="3500" b="0">
              <a:latin typeface="方正隶书简体" pitchFamily="2" charset="-122"/>
              <a:ea typeface="方正隶书简体" pitchFamily="2" charset="-122"/>
            </a:endParaRPr>
          </a:p>
        </p:txBody>
      </p:sp>
      <p:sp>
        <p:nvSpPr>
          <p:cNvPr id="9218" name="Rectangle 5"/>
          <p:cNvSpPr>
            <a:spLocks noGrp="1" noChangeArrowheads="1"/>
          </p:cNvSpPr>
          <p:nvPr>
            <p:ph idx="1"/>
          </p:nvPr>
        </p:nvSpPr>
        <p:spPr>
          <a:xfrm>
            <a:off x="1631951" y="836613"/>
            <a:ext cx="8856663" cy="44116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FF0000"/>
                </a:solidFill>
              </a:rPr>
              <a:t>void qsort(void *base, int nelem, unsigned int width, </a:t>
            </a:r>
            <a:endParaRPr lang="en-US" altLang="zh-CN" sz="2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FF0000"/>
                </a:solidFill>
              </a:rPr>
              <a:t>    int ( * pfCompare)( const void *, const void *));</a:t>
            </a:r>
            <a:endParaRPr lang="en-US" altLang="zh-CN" sz="2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base</a:t>
            </a:r>
            <a:r>
              <a:rPr lang="zh-CN" altLang="en-US" sz="2600"/>
              <a:t>是待排序数组的起始地址，</a:t>
            </a:r>
            <a:endParaRPr lang="zh-CN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    </a:t>
            </a:r>
            <a:r>
              <a:rPr lang="en-US" altLang="zh-CN" sz="2600"/>
              <a:t>nelem</a:t>
            </a:r>
            <a:r>
              <a:rPr lang="zh-CN" altLang="en-US" sz="2600"/>
              <a:t>是待排序数组的元素个数，</a:t>
            </a:r>
            <a:endParaRPr lang="zh-CN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    </a:t>
            </a:r>
            <a:r>
              <a:rPr lang="en-US" altLang="zh-CN" sz="2600"/>
              <a:t>width</a:t>
            </a:r>
            <a:r>
              <a:rPr lang="zh-CN" altLang="en-US" sz="2600"/>
              <a:t>是待排序数组的每个元素的大小（以字节为单位）</a:t>
            </a:r>
            <a:endParaRPr lang="zh-CN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    </a:t>
            </a:r>
            <a:r>
              <a:rPr lang="en-US" altLang="zh-CN" sz="2600"/>
              <a:t>pfCompare</a:t>
            </a:r>
            <a:r>
              <a:rPr lang="zh-CN" altLang="en-US" sz="2600"/>
              <a:t>是一个函数指针，它指向一个“比较函数”。该比较函数应是返回值为</a:t>
            </a:r>
            <a:r>
              <a:rPr lang="en-US" altLang="zh-CN" sz="2600"/>
              <a:t>int,</a:t>
            </a:r>
            <a:r>
              <a:rPr lang="zh-CN" altLang="en-US" sz="2600"/>
              <a:t>有两个参数为</a:t>
            </a:r>
            <a:r>
              <a:rPr lang="en-US" altLang="zh-CN" sz="2600"/>
              <a:t>const void * </a:t>
            </a:r>
            <a:r>
              <a:rPr lang="zh-CN" altLang="en-US" sz="2600"/>
              <a:t>的函数</a:t>
            </a:r>
            <a:endParaRPr lang="zh-CN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FF0000"/>
                </a:solidFill>
              </a:rPr>
              <a:t>int </a:t>
            </a:r>
            <a:r>
              <a:rPr lang="zh-CN" altLang="en-US" sz="2600">
                <a:solidFill>
                  <a:srgbClr val="FF0000"/>
                </a:solidFill>
              </a:rPr>
              <a:t>函数名</a:t>
            </a:r>
            <a:r>
              <a:rPr lang="en-US" altLang="zh-CN" sz="2600">
                <a:solidFill>
                  <a:srgbClr val="FF0000"/>
                </a:solidFill>
              </a:rPr>
              <a:t>(const void * elem1, const void * elem2);</a:t>
            </a:r>
            <a:endParaRPr lang="en-US" altLang="zh-CN" sz="2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en-US" b="0">
                <a:latin typeface="方正隶书简体" pitchFamily="2" charset="-122"/>
                <a:ea typeface="方正隶书简体" pitchFamily="2" charset="-122"/>
              </a:rPr>
              <a:t>快速排序库函数</a:t>
            </a:r>
            <a:r>
              <a:rPr lang="en-US" altLang="zh-CN" b="0">
                <a:latin typeface="方正隶书简体" pitchFamily="2" charset="-122"/>
                <a:ea typeface="方正隶书简体" pitchFamily="2" charset="-122"/>
              </a:rPr>
              <a:t>qsort</a:t>
            </a:r>
            <a:endParaRPr lang="en-US" altLang="zh-CN" b="0">
              <a:latin typeface="方正隶书简体" pitchFamily="2" charset="-122"/>
              <a:ea typeface="方正隶书简体" pitchFamily="2" charset="-122"/>
            </a:endParaRPr>
          </a:p>
        </p:txBody>
      </p:sp>
      <p:sp>
        <p:nvSpPr>
          <p:cNvPr id="10242" name="Rectangle 5"/>
          <p:cNvSpPr>
            <a:spLocks noGrp="1" noChangeArrowheads="1"/>
          </p:cNvSpPr>
          <p:nvPr>
            <p:ph idx="1"/>
          </p:nvPr>
        </p:nvSpPr>
        <p:spPr>
          <a:xfrm>
            <a:off x="1524001" y="1268414"/>
            <a:ext cx="8856663" cy="5329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排序就是一个不断比较并交换位置的过程。</a:t>
            </a:r>
            <a:r>
              <a:rPr lang="en-US" altLang="zh-CN" dirty="0" err="1">
                <a:latin typeface="宋体" panose="02010600030101010101" pitchFamily="2" charset="-122"/>
              </a:rPr>
              <a:t>qsort</a:t>
            </a:r>
            <a:r>
              <a:rPr lang="zh-CN" altLang="en-US" dirty="0">
                <a:latin typeface="宋体" panose="02010600030101010101" pitchFamily="2" charset="-122"/>
              </a:rPr>
              <a:t>如何在连元素的类型是什么都不知道的情况下，比较两个元素并判断哪个应该在前呢？答案是，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qsort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函数在执行期间，会通过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pfCompare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指针调用 “比较函数”，调用时将要比较的两个元素的地址传给“比较函数”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然后根据“比较函数”返回值判断两个元素哪个更应该排在前面。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这个“比较函数”不是</a:t>
            </a:r>
            <a:r>
              <a:rPr lang="en-US" altLang="zh-CN" dirty="0">
                <a:latin typeface="宋体" panose="02010600030101010101" pitchFamily="2" charset="-122"/>
              </a:rPr>
              <a:t>C/C++</a:t>
            </a:r>
            <a:r>
              <a:rPr lang="zh-CN" altLang="en-US" dirty="0">
                <a:latin typeface="宋体" panose="02010600030101010101" pitchFamily="2" charset="-122"/>
              </a:rPr>
              <a:t>的库函数，而是由使用</a:t>
            </a:r>
            <a:r>
              <a:rPr lang="en-US" altLang="zh-CN" dirty="0" err="1">
                <a:latin typeface="宋体" panose="02010600030101010101" pitchFamily="2" charset="-122"/>
              </a:rPr>
              <a:t>qsort</a:t>
            </a:r>
            <a:r>
              <a:rPr lang="zh-CN" altLang="en-US" dirty="0">
                <a:latin typeface="宋体" panose="02010600030101010101" pitchFamily="2" charset="-122"/>
              </a:rPr>
              <a:t>的程序员编写的。在调用</a:t>
            </a:r>
            <a:r>
              <a:rPr lang="en-US" altLang="zh-CN" dirty="0" err="1">
                <a:latin typeface="宋体" panose="02010600030101010101" pitchFamily="2" charset="-122"/>
              </a:rPr>
              <a:t>qsort</a:t>
            </a:r>
            <a:r>
              <a:rPr lang="zh-CN" altLang="en-US" dirty="0">
                <a:latin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将“比较函数”的名字作为实参传递给</a:t>
            </a:r>
            <a:r>
              <a:rPr lang="en-US" altLang="zh-CN" dirty="0" err="1">
                <a:latin typeface="宋体" panose="02010600030101010101" pitchFamily="2" charset="-122"/>
              </a:rPr>
              <a:t>pfCompare</a:t>
            </a:r>
            <a:r>
              <a:rPr lang="zh-CN" altLang="en-US" dirty="0">
                <a:latin typeface="宋体" panose="02010600030101010101" pitchFamily="2" charset="-122"/>
              </a:rPr>
              <a:t>。程序员当然清楚该按什么规则决定哪个元素应该在前，哪个元素应该在后，这个规则就体现在“比较函数”中。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ChangeArrowheads="1"/>
          </p:cNvSpPr>
          <p:nvPr/>
        </p:nvSpPr>
        <p:spPr bwMode="auto">
          <a:xfrm>
            <a:off x="1739900" y="1196976"/>
            <a:ext cx="89281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qsort</a:t>
            </a:r>
            <a:r>
              <a:rPr lang="zh-CN" altLang="en-US"/>
              <a:t>函数的用法规定，“比较函数”的原型应是：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zh-CN" altLang="en-US">
                <a:solidFill>
                  <a:srgbClr val="FF0000"/>
                </a:solidFill>
              </a:rPr>
              <a:t>函数名</a:t>
            </a:r>
            <a:r>
              <a:rPr lang="en-US" altLang="zh-CN">
                <a:solidFill>
                  <a:srgbClr val="FF0000"/>
                </a:solidFill>
              </a:rPr>
              <a:t>(const void * elem1, const void * elem2);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该函数的两个参数，</a:t>
            </a:r>
            <a:r>
              <a:rPr lang="en-US" altLang="zh-CN"/>
              <a:t>elem1</a:t>
            </a:r>
            <a:r>
              <a:rPr lang="zh-CN" altLang="en-US"/>
              <a:t>和</a:t>
            </a:r>
            <a:r>
              <a:rPr lang="en-US" altLang="zh-CN"/>
              <a:t>elem2</a:t>
            </a:r>
            <a:r>
              <a:rPr lang="zh-CN" altLang="en-US"/>
              <a:t>，指向待比较的两个元素。也就是说， * </a:t>
            </a:r>
            <a:r>
              <a:rPr lang="en-US" altLang="zh-CN"/>
              <a:t>elem1</a:t>
            </a:r>
            <a:r>
              <a:rPr lang="zh-CN" altLang="en-US"/>
              <a:t>和 * </a:t>
            </a:r>
            <a:r>
              <a:rPr lang="en-US" altLang="zh-CN"/>
              <a:t>elem2</a:t>
            </a:r>
            <a:r>
              <a:rPr lang="zh-CN" altLang="en-US"/>
              <a:t>就是待比较的两个元素。该函数必须具有以下行为：</a:t>
            </a:r>
            <a:endParaRPr lang="zh-CN" altLang="en-US"/>
          </a:p>
          <a:p>
            <a:r>
              <a:rPr lang="en-US" altLang="zh-CN"/>
              <a:t>1) </a:t>
            </a:r>
            <a:r>
              <a:rPr lang="zh-CN" altLang="en-US"/>
              <a:t>如果 * </a:t>
            </a:r>
            <a:r>
              <a:rPr lang="en-US" altLang="zh-CN"/>
              <a:t>elem1</a:t>
            </a:r>
            <a:r>
              <a:rPr lang="zh-CN" altLang="en-US"/>
              <a:t>应该排在 * </a:t>
            </a:r>
            <a:r>
              <a:rPr lang="en-US" altLang="zh-CN"/>
              <a:t>elem2</a:t>
            </a:r>
            <a:r>
              <a:rPr lang="zh-CN" altLang="en-US"/>
              <a:t>前面，则函数返回值是负整数（任何负整数都行）。</a:t>
            </a:r>
            <a:endParaRPr lang="zh-CN" altLang="en-US"/>
          </a:p>
          <a:p>
            <a:r>
              <a:rPr lang="en-US" altLang="zh-CN"/>
              <a:t>2) </a:t>
            </a:r>
            <a:r>
              <a:rPr lang="zh-CN" altLang="en-US"/>
              <a:t>如果 * </a:t>
            </a:r>
            <a:r>
              <a:rPr lang="en-US" altLang="zh-CN"/>
              <a:t>elem1</a:t>
            </a:r>
            <a:r>
              <a:rPr lang="zh-CN" altLang="en-US"/>
              <a:t>和* </a:t>
            </a:r>
            <a:r>
              <a:rPr lang="en-US" altLang="zh-CN"/>
              <a:t>elem2</a:t>
            </a:r>
            <a:r>
              <a:rPr lang="zh-CN" altLang="en-US"/>
              <a:t>哪个排在前面都行，那么函数返回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3) </a:t>
            </a:r>
            <a:r>
              <a:rPr lang="zh-CN" altLang="en-US"/>
              <a:t>如果 * </a:t>
            </a:r>
            <a:r>
              <a:rPr lang="en-US" altLang="zh-CN"/>
              <a:t>elem1</a:t>
            </a:r>
            <a:r>
              <a:rPr lang="zh-CN" altLang="en-US"/>
              <a:t>应该排在 * </a:t>
            </a:r>
            <a:r>
              <a:rPr lang="en-US" altLang="zh-CN"/>
              <a:t>elem2</a:t>
            </a:r>
            <a:r>
              <a:rPr lang="zh-CN" altLang="en-US"/>
              <a:t>后面，则函数返回值是正整数（任何正整数都行）。</a:t>
            </a:r>
            <a:endParaRPr lang="zh-CN" altLang="en-US"/>
          </a:p>
          <a:p>
            <a:pPr eaLnBrk="0" hangingPunct="0"/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en-US" b="0">
                <a:latin typeface="方正隶书简体" pitchFamily="2" charset="-122"/>
                <a:ea typeface="方正隶书简体" pitchFamily="2" charset="-122"/>
              </a:rPr>
              <a:t>快速排序库函数</a:t>
            </a:r>
            <a:r>
              <a:rPr lang="en-US" altLang="zh-CN" b="0">
                <a:latin typeface="方正隶书简体" pitchFamily="2" charset="-122"/>
                <a:ea typeface="方正隶书简体" pitchFamily="2" charset="-122"/>
              </a:rPr>
              <a:t>qsort</a:t>
            </a:r>
            <a:endParaRPr lang="en-US" altLang="zh-CN" b="0">
              <a:latin typeface="方正隶书简体" pitchFamily="2" charset="-122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ChangeArrowheads="1"/>
          </p:cNvSpPr>
          <p:nvPr/>
        </p:nvSpPr>
        <p:spPr bwMode="auto">
          <a:xfrm>
            <a:off x="1774826" y="1989138"/>
            <a:ext cx="85693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#include &lt;stdio.h&gt;</a:t>
            </a:r>
            <a:endParaRPr lang="en-US" altLang="zh-CN"/>
          </a:p>
          <a:p>
            <a:r>
              <a:rPr lang="en-US" altLang="zh-CN"/>
              <a:t>#include &lt;stdlib.h&gt;</a:t>
            </a:r>
            <a:endParaRPr lang="en-US" altLang="zh-CN"/>
          </a:p>
          <a:p>
            <a:r>
              <a:rPr lang="en-US" altLang="zh-CN"/>
              <a:t>int MyCompare( const void * elem1, </a:t>
            </a:r>
            <a:endParaRPr lang="en-US" altLang="zh-CN"/>
          </a:p>
          <a:p>
            <a:r>
              <a:rPr lang="en-US" altLang="zh-CN"/>
              <a:t>		   const void * elem2 )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unsigned int * p1, * p2;</a:t>
            </a:r>
            <a:endParaRPr lang="en-US" altLang="zh-CN"/>
          </a:p>
          <a:p>
            <a:r>
              <a:rPr lang="en-US" altLang="zh-CN"/>
              <a:t>	p1 = (unsigned int *) elem1;		 </a:t>
            </a:r>
            <a:endParaRPr lang="en-US" altLang="zh-CN"/>
          </a:p>
          <a:p>
            <a:r>
              <a:rPr lang="en-US" altLang="zh-CN"/>
              <a:t>	p2 = (unsigned int *) elem2;		 </a:t>
            </a:r>
            <a:endParaRPr lang="en-US" altLang="zh-CN"/>
          </a:p>
          <a:p>
            <a:r>
              <a:rPr lang="en-US" altLang="zh-CN"/>
              <a:t>	return  (* p1 % 10)  - (* p2 % 10 );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631950" y="115889"/>
            <a:ext cx="817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下面的程序，功能是调用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qsort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库函数，将一个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unsigned int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数组按照个位数从小到大进行排序。比如 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三个数，按个位数从小到大排序，就应该是 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2508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en-US" altLang="zh-CN">
              <a:solidFill>
                <a:srgbClr val="2508F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ChangeArrowheads="1"/>
          </p:cNvSpPr>
          <p:nvPr/>
        </p:nvSpPr>
        <p:spPr bwMode="auto">
          <a:xfrm>
            <a:off x="1631950" y="700088"/>
            <a:ext cx="83883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#define NUM 5</a:t>
            </a:r>
            <a:endParaRPr lang="en-US" altLang="zh-CN"/>
          </a:p>
          <a:p>
            <a:r>
              <a:rPr lang="en-US" altLang="zh-CN"/>
              <a:t>int main()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unsigned int an[NUM] = { 8,123,11,10,4 };</a:t>
            </a:r>
            <a:endParaRPr lang="en-US" altLang="zh-CN"/>
          </a:p>
          <a:p>
            <a:r>
              <a:rPr lang="en-US" altLang="zh-CN"/>
              <a:t>	qsort( an,NUM,sizeof(unsigned int),</a:t>
            </a:r>
            <a:endParaRPr lang="en-US" altLang="zh-CN"/>
          </a:p>
          <a:p>
            <a:r>
              <a:rPr lang="en-US" altLang="zh-CN"/>
              <a:t>		MyCompare);  </a:t>
            </a:r>
            <a:endParaRPr lang="en-US" altLang="zh-CN"/>
          </a:p>
          <a:p>
            <a:r>
              <a:rPr lang="en-US" altLang="zh-CN"/>
              <a:t>	for( int i = 0;i &lt; NUM; i ++ )</a:t>
            </a:r>
            <a:endParaRPr lang="en-US" altLang="zh-CN"/>
          </a:p>
          <a:p>
            <a:r>
              <a:rPr lang="en-US" altLang="zh-CN"/>
              <a:t>		printf("%d ",an[i]);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上面程序的输出结果是：</a:t>
            </a:r>
            <a:endParaRPr lang="zh-CN" altLang="en-US"/>
          </a:p>
          <a:p>
            <a:r>
              <a:rPr lang="en-US" altLang="zh-CN"/>
              <a:t>10 11 123 4 8 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1703388" y="2781300"/>
            <a:ext cx="6634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如果要将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an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数组从大到小排序，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那么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MyCompare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函数该如何编写？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ChangeArrowheads="1"/>
          </p:cNvSpPr>
          <p:nvPr/>
        </p:nvSpPr>
        <p:spPr bwMode="auto">
          <a:xfrm>
            <a:off x="1774826" y="1196976"/>
            <a:ext cx="864076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char * gets(char * s);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/>
              <a:t>从标准输入读取一行到字符串</a:t>
            </a:r>
            <a:r>
              <a:rPr lang="en-US" altLang="zh-CN" b="1"/>
              <a:t>s</a:t>
            </a:r>
            <a:endParaRPr lang="en-US" altLang="zh-CN" b="1"/>
          </a:p>
          <a:p>
            <a:r>
              <a:rPr lang="zh-CN" altLang="en-US" b="1"/>
              <a:t>如果成功，返回值就是 </a:t>
            </a:r>
            <a:r>
              <a:rPr lang="en-US" altLang="zh-CN" b="1"/>
              <a:t>s </a:t>
            </a:r>
            <a:r>
              <a:rPr lang="zh-CN" altLang="en-US" b="1"/>
              <a:t>地址</a:t>
            </a:r>
            <a:endParaRPr lang="zh-CN" altLang="en-US" b="1"/>
          </a:p>
          <a:p>
            <a:r>
              <a:rPr lang="zh-CN" altLang="en-US" b="1"/>
              <a:t>如果失败，返回值是 </a:t>
            </a:r>
            <a:r>
              <a:rPr lang="en-US" altLang="zh-CN" b="1"/>
              <a:t>NULL</a:t>
            </a:r>
            <a:endParaRPr lang="en-US" altLang="zh-CN" b="1"/>
          </a:p>
          <a:p>
            <a:r>
              <a:rPr lang="zh-CN" altLang="en-US" b="1"/>
              <a:t>可以根据返回值是 </a:t>
            </a:r>
            <a:r>
              <a:rPr lang="en-US" altLang="zh-CN" b="1"/>
              <a:t>NULL</a:t>
            </a:r>
            <a:r>
              <a:rPr lang="zh-CN" altLang="en-US" b="1"/>
              <a:t>判定输入数据已经读完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调用时要确保 </a:t>
            </a:r>
            <a:r>
              <a:rPr lang="en-US" altLang="zh-CN" b="1">
                <a:solidFill>
                  <a:srgbClr val="FF0000"/>
                </a:solidFill>
              </a:rPr>
              <a:t>s </a:t>
            </a:r>
            <a:r>
              <a:rPr lang="zh-CN" altLang="en-US" b="1">
                <a:solidFill>
                  <a:srgbClr val="FF0000"/>
                </a:solidFill>
              </a:rPr>
              <a:t>指向的缓冲区足够大，否则可能发生内存访问错误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/>
          </a:p>
          <a:p>
            <a:endParaRPr lang="en-US" altLang="zh-CN" b="1"/>
          </a:p>
        </p:txBody>
      </p:sp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7482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读取一行：</a:t>
            </a:r>
            <a:endParaRPr lang="zh-CN" altLang="en-US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ChangeArrowheads="1"/>
          </p:cNvSpPr>
          <p:nvPr/>
        </p:nvSpPr>
        <p:spPr bwMode="auto">
          <a:xfrm>
            <a:off x="1774826" y="1196975"/>
            <a:ext cx="8640763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#include &lt;stdio.h&gt;</a:t>
            </a:r>
            <a:endParaRPr lang="en-US" altLang="zh-CN" b="1"/>
          </a:p>
          <a:p>
            <a:r>
              <a:rPr lang="en-US" altLang="zh-CN" b="1"/>
              <a:t>int main() </a:t>
            </a:r>
            <a:endParaRPr lang="en-US" altLang="zh-CN" b="1"/>
          </a:p>
          <a:p>
            <a:r>
              <a:rPr lang="en-US" altLang="zh-CN" b="1"/>
              <a:t>{</a:t>
            </a:r>
            <a:endParaRPr lang="en-US" altLang="zh-CN" b="1"/>
          </a:p>
          <a:p>
            <a:r>
              <a:rPr lang="en-US" altLang="zh-CN" b="1"/>
              <a:t>	char s[200];</a:t>
            </a:r>
            <a:endParaRPr lang="en-US" altLang="zh-CN" b="1"/>
          </a:p>
          <a:p>
            <a:r>
              <a:rPr lang="en-US" altLang="zh-CN" b="1"/>
              <a:t>	char * p  = gets(s);</a:t>
            </a:r>
            <a:endParaRPr lang="en-US" altLang="zh-CN" b="1"/>
          </a:p>
          <a:p>
            <a:r>
              <a:rPr lang="en-US" altLang="zh-CN" b="1"/>
              <a:t>	printf("%s:%s",s,p);</a:t>
            </a:r>
            <a:endParaRPr lang="en-US" altLang="zh-CN" b="1"/>
          </a:p>
          <a:p>
            <a:r>
              <a:rPr lang="en-US" altLang="zh-CN" b="1"/>
              <a:t>	return 0; </a:t>
            </a:r>
            <a:endParaRPr lang="en-US" altLang="zh-CN" b="1"/>
          </a:p>
          <a:p>
            <a:r>
              <a:rPr lang="en-US" altLang="zh-CN" b="1"/>
              <a:t>}</a:t>
            </a:r>
            <a:endParaRPr lang="en-US" altLang="zh-CN" b="1"/>
          </a:p>
          <a:p>
            <a:r>
              <a:rPr lang="en-US" altLang="zh-CN" b="1"/>
              <a:t>input:</a:t>
            </a:r>
            <a:endParaRPr lang="en-US" altLang="zh-CN" b="1"/>
          </a:p>
          <a:p>
            <a:r>
              <a:rPr lang="en-US" altLang="zh-CN" b="1">
                <a:solidFill>
                  <a:srgbClr val="FF0000"/>
                </a:solidFill>
              </a:rPr>
              <a:t>Welcome to Hefei!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/>
              <a:t>output:</a:t>
            </a:r>
            <a:endParaRPr lang="en-US" altLang="zh-CN" b="1"/>
          </a:p>
          <a:p>
            <a:r>
              <a:rPr lang="en-US" altLang="zh-CN" b="1">
                <a:solidFill>
                  <a:srgbClr val="2508F8"/>
                </a:solidFill>
              </a:rPr>
              <a:t>Welcome to Hefei!:Welcome to Hefei!</a:t>
            </a:r>
            <a:endParaRPr lang="en-US" altLang="zh-CN" b="1">
              <a:solidFill>
                <a:srgbClr val="2508F8"/>
              </a:solidFill>
            </a:endParaRPr>
          </a:p>
          <a:p>
            <a:endParaRPr lang="en-US" altLang="zh-CN" b="1">
              <a:solidFill>
                <a:srgbClr val="2508F8"/>
              </a:solidFill>
            </a:endParaRP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77482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读取一行：</a:t>
            </a:r>
            <a:endParaRPr lang="zh-CN" altLang="en-US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隶书" panose="02010509060101010101" pitchFamily="49" charset="-122"/>
              </a:rPr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计算机学院面向大一本科生开设的一门专业</a:t>
            </a:r>
            <a:r>
              <a:rPr lang="zh-CN" altLang="en-US" dirty="0">
                <a:solidFill>
                  <a:srgbClr val="FF0000"/>
                </a:solidFill>
              </a:rPr>
              <a:t>选修课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年春是</a:t>
            </a:r>
            <a:r>
              <a:rPr lang="zh-CN" altLang="en-US" dirty="0">
                <a:solidFill>
                  <a:srgbClr val="FF0000"/>
                </a:solidFill>
              </a:rPr>
              <a:t>第一次</a:t>
            </a:r>
            <a:r>
              <a:rPr lang="zh-CN" altLang="en-US" dirty="0"/>
              <a:t>开课。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一门利用程序设计方法求解应用问题的实践性课程，通过有针对性的几个专题的实践训练，加深学生对程序设计的理解，使得学生具有</a:t>
            </a:r>
            <a:r>
              <a:rPr lang="zh-CN" altLang="en-US" dirty="0">
                <a:solidFill>
                  <a:srgbClr val="FF0000"/>
                </a:solidFill>
              </a:rPr>
              <a:t>编写一定规模的程序来求解应用问题</a:t>
            </a:r>
            <a:r>
              <a:rPr lang="zh-CN" altLang="en-US" dirty="0"/>
              <a:t>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程序设计</a:t>
            </a:r>
            <a:r>
              <a:rPr lang="en-US" altLang="zh-CN" dirty="0"/>
              <a:t>II + </a:t>
            </a:r>
            <a:r>
              <a:rPr lang="zh-CN" altLang="en-US" dirty="0"/>
              <a:t>软件工程实践</a:t>
            </a:r>
            <a:endParaRPr lang="en-US" altLang="zh-CN" dirty="0"/>
          </a:p>
          <a:p>
            <a:pPr lvl="1"/>
            <a:r>
              <a:rPr lang="zh-CN" altLang="en-US" dirty="0"/>
              <a:t>“程序设计</a:t>
            </a:r>
            <a:r>
              <a:rPr lang="en-US" altLang="zh-CN" dirty="0"/>
              <a:t>II</a:t>
            </a:r>
            <a:r>
              <a:rPr lang="zh-CN" altLang="en-US" dirty="0"/>
              <a:t>”（大一下）是“程序设计</a:t>
            </a:r>
            <a:r>
              <a:rPr lang="en-US" altLang="zh-CN" dirty="0"/>
              <a:t>I</a:t>
            </a:r>
            <a:r>
              <a:rPr lang="zh-CN" altLang="en-US" dirty="0"/>
              <a:t>”课程（大一上）和“数据结构”课程（大二上）之间的</a:t>
            </a:r>
            <a:r>
              <a:rPr lang="zh-CN" altLang="en-US" dirty="0">
                <a:solidFill>
                  <a:srgbClr val="FF0000"/>
                </a:solidFill>
              </a:rPr>
              <a:t>承接课程</a:t>
            </a:r>
            <a:r>
              <a:rPr lang="zh-CN" altLang="en-US" dirty="0"/>
              <a:t>，做到</a:t>
            </a:r>
            <a:r>
              <a:rPr lang="zh-CN" altLang="en-US" dirty="0">
                <a:solidFill>
                  <a:srgbClr val="FF0000"/>
                </a:solidFill>
              </a:rPr>
              <a:t>“编程不断线”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软件工程实践：现代软件工程（邹欣）。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ChangeArrowheads="1"/>
          </p:cNvSpPr>
          <p:nvPr/>
        </p:nvSpPr>
        <p:spPr bwMode="auto">
          <a:xfrm>
            <a:off x="1774826" y="1196976"/>
            <a:ext cx="864076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int sscanf(const char * buffer, const char * format[, address, ...]);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/>
              <a:t>和</a:t>
            </a:r>
            <a:r>
              <a:rPr lang="en-US" altLang="zh-CN" b="1"/>
              <a:t>scanf</a:t>
            </a:r>
            <a:r>
              <a:rPr lang="zh-CN" altLang="en-US" b="1"/>
              <a:t>的区别在于，它是从</a:t>
            </a:r>
            <a:r>
              <a:rPr lang="en-US" altLang="zh-CN" b="1"/>
              <a:t>buffer</a:t>
            </a:r>
            <a:r>
              <a:rPr lang="zh-CN" altLang="en-US" b="1"/>
              <a:t>里读取数据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>
                <a:solidFill>
                  <a:srgbClr val="FF0000"/>
                </a:solidFill>
              </a:rPr>
              <a:t>int sprintf(char *buffer, const char *format[, argument, ...]);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/>
          </a:p>
          <a:p>
            <a:r>
              <a:rPr lang="zh-CN" altLang="en-US" b="1"/>
              <a:t>和</a:t>
            </a:r>
            <a:r>
              <a:rPr lang="en-US" altLang="zh-CN" b="1"/>
              <a:t>printf</a:t>
            </a:r>
            <a:r>
              <a:rPr lang="zh-CN" altLang="en-US" b="1"/>
              <a:t>的区别在于，它是往</a:t>
            </a:r>
            <a:r>
              <a:rPr lang="en-US" altLang="zh-CN" b="1"/>
              <a:t>buffer</a:t>
            </a:r>
            <a:r>
              <a:rPr lang="zh-CN" altLang="en-US" b="1"/>
              <a:t>里输出数据</a:t>
            </a:r>
            <a:endParaRPr lang="zh-CN" altLang="en-US" b="1"/>
          </a:p>
        </p:txBody>
      </p:sp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77482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sscanf </a:t>
            </a:r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函数和 </a:t>
            </a:r>
            <a:r>
              <a:rPr lang="en-US" altLang="zh-CN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sprintf</a:t>
            </a:r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1703388" y="1"/>
            <a:ext cx="896461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#include &lt;stdio.h&gt;</a:t>
            </a:r>
            <a:endParaRPr lang="en-US" altLang="zh-CN" sz="2400"/>
          </a:p>
          <a:p>
            <a:r>
              <a:rPr lang="en-US" altLang="zh-CN" sz="2400"/>
              <a:t>int main() 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int a,b; char c; 	char s[20];</a:t>
            </a:r>
            <a:endParaRPr lang="en-US" altLang="zh-CN" sz="2400"/>
          </a:p>
          <a:p>
            <a:r>
              <a:rPr lang="en-US" altLang="zh-CN" sz="2400"/>
              <a:t>	char szSrc[] = "-28 K,test ffee";</a:t>
            </a:r>
            <a:endParaRPr lang="en-US" altLang="zh-CN" sz="2400"/>
          </a:p>
          <a:p>
            <a:r>
              <a:rPr lang="en-US" altLang="zh-CN" sz="2400"/>
              <a:t>	char szDest[200];</a:t>
            </a:r>
            <a:endParaRPr lang="en-US" altLang="zh-CN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	sscanf(szSrc, "%d %c,%s%x ",&amp;a,&amp;c,s,&amp;b);</a:t>
            </a:r>
            <a:endParaRPr lang="en-US" altLang="zh-CN" sz="2400"/>
          </a:p>
          <a:p>
            <a:r>
              <a:rPr lang="en-US" altLang="zh-CN" sz="2400"/>
              <a:t>	sprintf(szDest, "%d %x %u %s %p %x %d",</a:t>
            </a:r>
            <a:endParaRPr lang="en-US" altLang="zh-CN" sz="2400"/>
          </a:p>
          <a:p>
            <a:r>
              <a:rPr lang="en-US" altLang="zh-CN" sz="2400"/>
              <a:t>			a,a,a,s,s,b,b);</a:t>
            </a:r>
            <a:endParaRPr lang="en-US" altLang="zh-CN" sz="2400"/>
          </a:p>
          <a:p>
            <a:r>
              <a:rPr lang="en-US" altLang="zh-CN" sz="2400"/>
              <a:t>	printf("%s",szDest);</a:t>
            </a:r>
            <a:endParaRPr lang="en-US" altLang="zh-CN" sz="2400"/>
          </a:p>
          <a:p>
            <a:r>
              <a:rPr lang="en-US" altLang="zh-CN" sz="2400"/>
              <a:t>	return 0; 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/>
              <a:t>output: </a:t>
            </a:r>
            <a:endParaRPr lang="en-US" altLang="zh-CN" sz="2400"/>
          </a:p>
          <a:p>
            <a:r>
              <a:rPr lang="en-US" altLang="zh-CN" sz="2100">
                <a:solidFill>
                  <a:srgbClr val="2508F8"/>
                </a:solidFill>
              </a:rPr>
              <a:t>-28 ffffffe4 4294967268 test 000000000062FE00 ffee 65518</a:t>
            </a:r>
            <a:endParaRPr lang="en-US" altLang="zh-CN" sz="2100">
              <a:solidFill>
                <a:srgbClr val="2508F8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1774826" y="1196976"/>
            <a:ext cx="8640763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endParaRPr lang="en-US" altLang="zh-CN" b="1"/>
          </a:p>
          <a:p>
            <a:r>
              <a:rPr lang="en-US" altLang="zh-CN" b="1"/>
              <a:t>%d  </a:t>
            </a:r>
            <a:r>
              <a:rPr lang="zh-CN" altLang="en-US" b="1"/>
              <a:t>读入或输出</a:t>
            </a:r>
            <a:r>
              <a:rPr lang="en-US" altLang="zh-CN" b="1"/>
              <a:t>int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%c  </a:t>
            </a:r>
            <a:r>
              <a:rPr lang="zh-CN" altLang="en-US" b="1"/>
              <a:t>读入或输出</a:t>
            </a:r>
            <a:r>
              <a:rPr lang="en-US" altLang="zh-CN" b="1"/>
              <a:t>char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%f  </a:t>
            </a:r>
            <a:r>
              <a:rPr lang="zh-CN" altLang="en-US" b="1"/>
              <a:t>读入或输出</a:t>
            </a:r>
            <a:r>
              <a:rPr lang="en-US" altLang="zh-CN" b="1"/>
              <a:t>float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%s  </a:t>
            </a:r>
            <a:r>
              <a:rPr lang="zh-CN" altLang="en-US" b="1"/>
              <a:t>读入或输出</a:t>
            </a:r>
            <a:r>
              <a:rPr lang="en-US" altLang="zh-CN" b="1"/>
              <a:t>char * 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%lf </a:t>
            </a:r>
            <a:r>
              <a:rPr lang="zh-CN" altLang="en-US" b="1"/>
              <a:t>读入或输出</a:t>
            </a:r>
            <a:r>
              <a:rPr lang="en-US" altLang="zh-CN" b="1"/>
              <a:t>double 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%e  </a:t>
            </a:r>
            <a:r>
              <a:rPr lang="zh-CN" altLang="en-US" b="1"/>
              <a:t>以科学计数法格式输出数值</a:t>
            </a:r>
            <a:endParaRPr lang="zh-CN" altLang="en-US" b="1"/>
          </a:p>
          <a:p>
            <a:r>
              <a:rPr lang="en-US" altLang="zh-CN" b="1"/>
              <a:t>%x   </a:t>
            </a:r>
            <a:r>
              <a:rPr lang="zh-CN" altLang="en-US" b="1"/>
              <a:t>以十六进制读入或输出 </a:t>
            </a:r>
            <a:r>
              <a:rPr lang="en-US" altLang="zh-CN" b="1"/>
              <a:t>int </a:t>
            </a:r>
            <a:r>
              <a:rPr lang="zh-CN" altLang="en-US" b="1"/>
              <a:t>变量</a:t>
            </a:r>
            <a:endParaRPr lang="zh-CN" altLang="en-US" b="1"/>
          </a:p>
          <a:p>
            <a:r>
              <a:rPr lang="en-US" altLang="zh-CN" b="1"/>
              <a:t>%p   </a:t>
            </a:r>
            <a:r>
              <a:rPr lang="zh-CN" altLang="en-US" b="1"/>
              <a:t>输出指针地址值  </a:t>
            </a:r>
            <a:endParaRPr lang="zh-CN" altLang="en-US" b="1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%.5lf </a:t>
            </a:r>
            <a:r>
              <a:rPr lang="zh-CN" altLang="en-US" b="1"/>
              <a:t>输出浮点数，精确到小数点后</a:t>
            </a:r>
            <a:r>
              <a:rPr lang="en-US" altLang="zh-CN" b="1"/>
              <a:t>5</a:t>
            </a:r>
            <a:r>
              <a:rPr lang="zh-CN" altLang="en-US" b="1"/>
              <a:t>位</a:t>
            </a:r>
            <a:endParaRPr lang="zh-CN" altLang="en-US" b="1"/>
          </a:p>
          <a:p>
            <a:endParaRPr lang="zh-CN" altLang="en-US" b="1"/>
          </a:p>
          <a:p>
            <a:endParaRPr lang="en-US" altLang="zh-CN" b="1"/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774825" y="333375"/>
            <a:ext cx="720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格式字符串里的格式控制符号：</a:t>
            </a:r>
            <a:endParaRPr lang="zh-CN" altLang="en-US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ChangeArrowheads="1"/>
          </p:cNvSpPr>
          <p:nvPr/>
        </p:nvSpPr>
        <p:spPr bwMode="auto">
          <a:xfrm>
            <a:off x="2063750" y="260350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位运算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197100" y="19351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600">
              <a:latin typeface="Arial" panose="020B0604020202020204" pitchFamily="34" charset="0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2208213" y="908051"/>
            <a:ext cx="74168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有时我们需要对某个整数类型变量中的某一位（</a:t>
            </a:r>
            <a:r>
              <a:rPr lang="en-US" altLang="zh-CN"/>
              <a:t>bit</a:t>
            </a:r>
            <a:r>
              <a:rPr lang="zh-CN" altLang="en-US"/>
              <a:t>）进行操作，比如，判断某一位是否为</a:t>
            </a:r>
            <a:r>
              <a:rPr lang="en-US" altLang="zh-CN"/>
              <a:t>1</a:t>
            </a:r>
            <a:r>
              <a:rPr lang="zh-CN" altLang="en-US"/>
              <a:t>，或只改变其中某一位，而保持其他位都不变。</a:t>
            </a:r>
            <a:r>
              <a:rPr lang="en-US" altLang="zh-CN"/>
              <a:t>C/C++</a:t>
            </a:r>
            <a:r>
              <a:rPr lang="zh-CN" altLang="en-US"/>
              <a:t>语言提供了“位运算”的操作，能够做到类似的操作。 </a:t>
            </a:r>
            <a:r>
              <a:rPr lang="en-US" altLang="zh-CN"/>
              <a:t>C/C++</a:t>
            </a:r>
            <a:r>
              <a:rPr lang="zh-CN" altLang="en-US"/>
              <a:t>语言提供了六种位运算符来进行位运算操作：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&amp;          </a:t>
            </a:r>
            <a:r>
              <a:rPr lang="zh-CN" altLang="en-US"/>
              <a:t>按位与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|          </a:t>
            </a:r>
            <a:r>
              <a:rPr lang="zh-CN" altLang="en-US"/>
              <a:t>按位或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^          </a:t>
            </a:r>
            <a:r>
              <a:rPr lang="zh-CN" altLang="en-US"/>
              <a:t>按位异或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~          </a:t>
            </a:r>
            <a:r>
              <a:rPr lang="zh-CN" altLang="en-US"/>
              <a:t>取反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&lt;&lt;         </a:t>
            </a:r>
            <a:r>
              <a:rPr lang="zh-CN" altLang="en-US"/>
              <a:t>左移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&gt;&gt;         </a:t>
            </a:r>
            <a:r>
              <a:rPr lang="zh-CN" altLang="en-US"/>
              <a:t>右移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2063750" y="5492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按位与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2197100" y="19351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600">
              <a:latin typeface="Arial" panose="020B0604020202020204" pitchFamily="34" charset="0"/>
            </a:endParaRP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135188" y="2060576"/>
            <a:ext cx="7416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按位与运算符“</a:t>
            </a:r>
            <a:r>
              <a:rPr lang="en-US" altLang="zh-CN"/>
              <a:t>&amp;”</a:t>
            </a:r>
            <a:r>
              <a:rPr lang="zh-CN" altLang="en-US"/>
              <a:t>是双目运算符。其功能是将参与运算的两操作数各对应的二进制位进行与操作，只有对应的两个二进位均为</a:t>
            </a:r>
            <a:r>
              <a:rPr lang="en-US" altLang="zh-CN"/>
              <a:t>1</a:t>
            </a:r>
            <a:r>
              <a:rPr lang="zh-CN" altLang="en-US"/>
              <a:t>时，结果的对应二进制位才为</a:t>
            </a:r>
            <a:r>
              <a:rPr lang="en-US" altLang="zh-CN"/>
              <a:t>1</a:t>
            </a:r>
            <a:r>
              <a:rPr lang="zh-CN" altLang="en-US"/>
              <a:t>，否则为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ChangeArrowheads="1"/>
          </p:cNvSpPr>
          <p:nvPr/>
        </p:nvSpPr>
        <p:spPr bwMode="auto">
          <a:xfrm>
            <a:off x="2279650" y="1700214"/>
            <a:ext cx="74168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例如：表达式“</a:t>
            </a:r>
            <a:r>
              <a:rPr lang="en-US" altLang="zh-CN"/>
              <a:t>21 &amp; 18 ”</a:t>
            </a:r>
            <a:r>
              <a:rPr lang="zh-CN" altLang="en-US"/>
              <a:t>的计算结果是</a:t>
            </a:r>
            <a:r>
              <a:rPr lang="en-US" altLang="zh-CN"/>
              <a:t>16(</a:t>
            </a:r>
            <a:r>
              <a:rPr lang="zh-CN" altLang="en-US"/>
              <a:t>即二进制数</a:t>
            </a:r>
            <a:r>
              <a:rPr lang="en-US" altLang="zh-CN"/>
              <a:t>10000)</a:t>
            </a:r>
            <a:r>
              <a:rPr lang="zh-CN" altLang="en-US"/>
              <a:t>，因为：</a:t>
            </a:r>
            <a:endParaRPr lang="zh-CN" altLang="en-US"/>
          </a:p>
          <a:p>
            <a:r>
              <a:rPr lang="en-US" altLang="zh-CN"/>
              <a:t>21 </a:t>
            </a:r>
            <a:r>
              <a:rPr lang="zh-CN" altLang="en-US"/>
              <a:t>用二进制表示就是：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0000 0000 0000 0000 0000 0000 0001 0101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18 </a:t>
            </a:r>
            <a:r>
              <a:rPr lang="zh-CN" altLang="en-US"/>
              <a:t>用二进制表示就是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 0000 0000 0000 0000 0000 0000 0001 0010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二者按位与所得结果是： 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0000 0000 0000 0000 0000 0000 0001 0000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2063750" y="5492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按位与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ChangeArrowheads="1"/>
          </p:cNvSpPr>
          <p:nvPr/>
        </p:nvSpPr>
        <p:spPr bwMode="auto">
          <a:xfrm>
            <a:off x="2135188" y="981075"/>
            <a:ext cx="74168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highlight>
                  <a:srgbClr val="FFFF00"/>
                </a:highlight>
              </a:rPr>
              <a:t>按位与运算通常用来将某变量中的某些位清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或保留某些位不变。</a:t>
            </a:r>
            <a:r>
              <a:rPr lang="zh-CN" altLang="en-US"/>
              <a:t>例如，如果需要将</a:t>
            </a:r>
            <a:r>
              <a:rPr lang="en-US" altLang="zh-CN"/>
              <a:t>int</a:t>
            </a:r>
            <a:r>
              <a:rPr lang="zh-CN" altLang="en-US"/>
              <a:t>型变量</a:t>
            </a:r>
            <a:r>
              <a:rPr lang="en-US" altLang="zh-CN"/>
              <a:t>n</a:t>
            </a:r>
            <a:r>
              <a:rPr lang="zh-CN" altLang="en-US"/>
              <a:t>的低</a:t>
            </a:r>
            <a:r>
              <a:rPr lang="en-US" altLang="zh-CN"/>
              <a:t>8</a:t>
            </a:r>
            <a:r>
              <a:rPr lang="zh-CN" altLang="en-US"/>
              <a:t>位全置成</a:t>
            </a:r>
            <a:r>
              <a:rPr lang="en-US" altLang="zh-CN"/>
              <a:t>0</a:t>
            </a:r>
            <a:r>
              <a:rPr lang="zh-CN" altLang="en-US"/>
              <a:t>，而其余位不变，则可以执行：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 = n &amp; 0xffffff00;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也可以写成：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 &amp;= 0xffffff00;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如果</a:t>
            </a:r>
            <a:r>
              <a:rPr lang="en-US" altLang="zh-CN"/>
              <a:t>n</a:t>
            </a:r>
            <a:r>
              <a:rPr lang="zh-CN" altLang="en-US"/>
              <a:t>是</a:t>
            </a:r>
            <a:r>
              <a:rPr lang="en-US" altLang="zh-CN"/>
              <a:t>short</a:t>
            </a:r>
            <a:r>
              <a:rPr lang="zh-CN" altLang="en-US"/>
              <a:t>类型的，则只需执行：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 &amp;= 0xff00;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如何判断一个</a:t>
            </a:r>
            <a:r>
              <a:rPr lang="en-US" altLang="zh-CN"/>
              <a:t>int</a:t>
            </a:r>
            <a:r>
              <a:rPr lang="zh-CN" altLang="en-US"/>
              <a:t>型变量</a:t>
            </a:r>
            <a:r>
              <a:rPr lang="en-US" altLang="zh-CN"/>
              <a:t>n</a:t>
            </a:r>
            <a:r>
              <a:rPr lang="zh-CN" altLang="en-US"/>
              <a:t>的第</a:t>
            </a:r>
            <a:r>
              <a:rPr lang="en-US" altLang="zh-CN"/>
              <a:t>7</a:t>
            </a:r>
            <a:r>
              <a:rPr lang="zh-CN" altLang="en-US"/>
              <a:t>位（从右往左，从</a:t>
            </a:r>
            <a:r>
              <a:rPr lang="en-US" altLang="zh-CN"/>
              <a:t>0</a:t>
            </a:r>
            <a:r>
              <a:rPr lang="zh-CN" altLang="en-US"/>
              <a:t>开始数）是否是</a:t>
            </a:r>
            <a:r>
              <a:rPr lang="en-US" altLang="zh-CN"/>
              <a:t>1 ?</a:t>
            </a:r>
            <a:endParaRPr lang="en-US" altLang="zh-CN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2279650" y="6021388"/>
            <a:ext cx="854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只需看表达式 “</a:t>
            </a:r>
            <a:r>
              <a:rPr lang="en-US" altLang="zh-CN">
                <a:solidFill>
                  <a:srgbClr val="FF0000"/>
                </a:solidFill>
              </a:rPr>
              <a:t>n &amp; 0x80”</a:t>
            </a:r>
            <a:r>
              <a:rPr lang="zh-CN" altLang="en-US">
                <a:solidFill>
                  <a:srgbClr val="FF0000"/>
                </a:solidFill>
              </a:rPr>
              <a:t>的值是否等于</a:t>
            </a:r>
            <a:r>
              <a:rPr lang="en-US" altLang="zh-CN">
                <a:solidFill>
                  <a:srgbClr val="FF0000"/>
                </a:solidFill>
              </a:rPr>
              <a:t>0x80</a:t>
            </a:r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按位与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ChangeArrowheads="1"/>
          </p:cNvSpPr>
          <p:nvPr/>
        </p:nvSpPr>
        <p:spPr bwMode="auto">
          <a:xfrm>
            <a:off x="1847850" y="1052514"/>
            <a:ext cx="84963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按位或运算符</a:t>
            </a:r>
            <a:r>
              <a:rPr lang="en-US" altLang="zh-CN"/>
              <a:t>"|"</a:t>
            </a:r>
            <a:r>
              <a:rPr lang="zh-CN" altLang="en-US"/>
              <a:t>是双目运算符。其功能是将参与运算的两操作数各对应的二进制位进行或操作，只有对应的两个二进位都为</a:t>
            </a:r>
            <a:r>
              <a:rPr lang="en-US" altLang="zh-CN"/>
              <a:t>0</a:t>
            </a:r>
            <a:r>
              <a:rPr lang="zh-CN" altLang="en-US"/>
              <a:t>时，结果的对应二进制位才是</a:t>
            </a:r>
            <a:r>
              <a:rPr lang="en-US" altLang="zh-CN"/>
              <a:t>0</a:t>
            </a:r>
            <a:r>
              <a:rPr lang="zh-CN" altLang="en-US"/>
              <a:t>，否则为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例如：表达式“</a:t>
            </a:r>
            <a:r>
              <a:rPr lang="en-US" altLang="zh-CN"/>
              <a:t>21 | 18 ”</a:t>
            </a:r>
            <a:r>
              <a:rPr lang="zh-CN" altLang="en-US"/>
              <a:t>的值是</a:t>
            </a:r>
            <a:r>
              <a:rPr lang="en-US" altLang="zh-CN"/>
              <a:t>23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21</a:t>
            </a:r>
            <a:r>
              <a:rPr lang="zh-CN" altLang="en-US">
                <a:solidFill>
                  <a:srgbClr val="FF0000"/>
                </a:solidFill>
              </a:rPr>
              <a:t>：   </a:t>
            </a:r>
            <a:r>
              <a:rPr lang="en-US" altLang="zh-CN">
                <a:solidFill>
                  <a:srgbClr val="FF0000"/>
                </a:solidFill>
              </a:rPr>
              <a:t>0000 0000 0000 0000 0000 0000 0001 0101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 lang="zh-CN" altLang="en-US">
                <a:solidFill>
                  <a:srgbClr val="FF0000"/>
                </a:solidFill>
              </a:rPr>
              <a:t>：   </a:t>
            </a:r>
            <a:r>
              <a:rPr lang="en-US" altLang="zh-CN">
                <a:solidFill>
                  <a:srgbClr val="FF0000"/>
                </a:solidFill>
              </a:rPr>
              <a:t>0000 0000 0000 0000 0000 0000 0001 0010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21|18: 0000 0000 0000 0000 0000 0000 0001 0111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>
                <a:highlight>
                  <a:srgbClr val="FFFF00"/>
                </a:highlight>
              </a:rPr>
              <a:t>按位或运算通常用来将某变量中的某些位置</a:t>
            </a:r>
            <a:r>
              <a:rPr lang="en-US" altLang="zh-CN">
                <a:highlight>
                  <a:srgbClr val="FFFF00"/>
                </a:highlight>
              </a:rPr>
              <a:t>1</a:t>
            </a:r>
            <a:r>
              <a:rPr lang="zh-CN" altLang="en-US">
                <a:highlight>
                  <a:srgbClr val="FFFF00"/>
                </a:highlight>
              </a:rPr>
              <a:t>或保留某些位不变。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/>
              <a:t>    例如，如果需要将</a:t>
            </a:r>
            <a:r>
              <a:rPr lang="en-US" altLang="zh-CN"/>
              <a:t>int</a:t>
            </a:r>
            <a:r>
              <a:rPr lang="zh-CN" altLang="en-US"/>
              <a:t>型变量</a:t>
            </a:r>
            <a:r>
              <a:rPr lang="en-US" altLang="zh-CN"/>
              <a:t>n</a:t>
            </a:r>
            <a:r>
              <a:rPr lang="zh-CN" altLang="en-US"/>
              <a:t>的低</a:t>
            </a:r>
            <a:r>
              <a:rPr lang="en-US" altLang="zh-CN"/>
              <a:t>8</a:t>
            </a:r>
            <a:r>
              <a:rPr lang="zh-CN" altLang="en-US"/>
              <a:t>位全置成</a:t>
            </a:r>
            <a:r>
              <a:rPr lang="en-US" altLang="zh-CN"/>
              <a:t>1</a:t>
            </a:r>
            <a:r>
              <a:rPr lang="zh-CN" altLang="en-US"/>
              <a:t>，而其余位不变，则可以执行：</a:t>
            </a:r>
            <a:endParaRPr lang="zh-CN" altLang="en-US"/>
          </a:p>
        </p:txBody>
      </p:sp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按位或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2566988" y="6165851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n |= 0xff;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ChangeArrowheads="1"/>
          </p:cNvSpPr>
          <p:nvPr/>
        </p:nvSpPr>
        <p:spPr bwMode="auto">
          <a:xfrm>
            <a:off x="1703388" y="1125539"/>
            <a:ext cx="8964612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按位异或运算符</a:t>
            </a:r>
            <a:r>
              <a:rPr lang="en-US" altLang="zh-CN"/>
              <a:t>"^"</a:t>
            </a:r>
            <a:r>
              <a:rPr lang="zh-CN" altLang="en-US"/>
              <a:t>是双目运算符。其功能是将参与运算的两操作数各对应的二进制位进行异或操作，即只有对应的两个二进位不相同时，结果的对应二进制位才是</a:t>
            </a:r>
            <a:r>
              <a:rPr lang="en-US" altLang="zh-CN"/>
              <a:t>1</a:t>
            </a:r>
            <a:r>
              <a:rPr lang="zh-CN" altLang="en-US"/>
              <a:t>，否则为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例如：表达式“</a:t>
            </a:r>
            <a:r>
              <a:rPr lang="en-US" altLang="zh-CN"/>
              <a:t>21 ^ 18 ”</a:t>
            </a:r>
            <a:r>
              <a:rPr lang="zh-CN" altLang="en-US"/>
              <a:t>的值是</a:t>
            </a:r>
            <a:r>
              <a:rPr lang="en-US" altLang="zh-CN"/>
              <a:t>7(</a:t>
            </a:r>
            <a:r>
              <a:rPr lang="zh-CN" altLang="en-US"/>
              <a:t>即二进制数</a:t>
            </a:r>
            <a:r>
              <a:rPr lang="en-US" altLang="zh-CN"/>
              <a:t>111)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21</a:t>
            </a:r>
            <a:r>
              <a:rPr lang="zh-CN" altLang="en-US">
                <a:solidFill>
                  <a:srgbClr val="FF0000"/>
                </a:solidFill>
              </a:rPr>
              <a:t>：   </a:t>
            </a:r>
            <a:r>
              <a:rPr lang="en-US" altLang="zh-CN">
                <a:solidFill>
                  <a:srgbClr val="FF0000"/>
                </a:solidFill>
              </a:rPr>
              <a:t>0000 0000 0000 0000 0000 0000 0001 0101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 lang="zh-CN" altLang="en-US">
                <a:solidFill>
                  <a:srgbClr val="FF0000"/>
                </a:solidFill>
              </a:rPr>
              <a:t>：   </a:t>
            </a:r>
            <a:r>
              <a:rPr lang="en-US" altLang="zh-CN">
                <a:solidFill>
                  <a:srgbClr val="FF0000"/>
                </a:solidFill>
              </a:rPr>
              <a:t>0000 0000 0000 0000 0000 0000 0001 0010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21^18: 0000 0000 0000 0000 0000 0000 0000 0111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异或运算的特点是：</a:t>
            </a:r>
            <a:r>
              <a:rPr lang="zh-CN" altLang="en-US">
                <a:highlight>
                  <a:srgbClr val="FFFF00"/>
                </a:highlight>
              </a:rPr>
              <a:t>如果 </a:t>
            </a:r>
            <a:r>
              <a:rPr lang="en-US" altLang="zh-CN">
                <a:highlight>
                  <a:srgbClr val="FFFF00"/>
                </a:highlight>
              </a:rPr>
              <a:t>a^b=c</a:t>
            </a:r>
            <a:r>
              <a:rPr lang="zh-CN" altLang="en-US">
                <a:highlight>
                  <a:srgbClr val="FFFF00"/>
                </a:highlight>
              </a:rPr>
              <a:t>，那么就有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 </a:t>
            </a:r>
            <a:r>
              <a:rPr lang="en-US" altLang="zh-CN">
                <a:highlight>
                  <a:srgbClr val="FFFF00"/>
                </a:highlight>
              </a:rPr>
              <a:t>c^b = a</a:t>
            </a:r>
            <a:r>
              <a:rPr lang="zh-CN" altLang="en-US">
                <a:highlight>
                  <a:srgbClr val="FFFF00"/>
                </a:highlight>
              </a:rPr>
              <a:t>以及</a:t>
            </a:r>
            <a:r>
              <a:rPr lang="en-US" altLang="zh-CN">
                <a:highlight>
                  <a:srgbClr val="FFFF00"/>
                </a:highlight>
              </a:rPr>
              <a:t>c^a=b</a:t>
            </a:r>
            <a:r>
              <a:rPr lang="zh-CN" altLang="en-US">
                <a:highlight>
                  <a:srgbClr val="FFFF00"/>
                </a:highlight>
              </a:rPr>
              <a:t>。</a:t>
            </a:r>
            <a:r>
              <a:rPr lang="zh-CN" altLang="en-US"/>
              <a:t>此规律可以用来进行最简单的加密和解密。</a:t>
            </a:r>
            <a:endParaRPr lang="zh-CN" altLang="en-US"/>
          </a:p>
        </p:txBody>
      </p:sp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按位异或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ChangeArrowheads="1"/>
          </p:cNvSpPr>
          <p:nvPr/>
        </p:nvSpPr>
        <p:spPr bwMode="auto">
          <a:xfrm>
            <a:off x="1703389" y="1052513"/>
            <a:ext cx="8713787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按位非运算符“</a:t>
            </a:r>
            <a:r>
              <a:rPr lang="en-US" altLang="zh-CN"/>
              <a:t>~”</a:t>
            </a:r>
            <a:r>
              <a:rPr lang="zh-CN" altLang="en-US"/>
              <a:t>是单目运算符。其功能是将操作数中的二进制位</a:t>
            </a:r>
            <a:r>
              <a:rPr lang="en-US" altLang="zh-CN"/>
              <a:t>0</a:t>
            </a:r>
            <a:r>
              <a:rPr lang="zh-CN" altLang="en-US"/>
              <a:t>变成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例如，表达式“</a:t>
            </a:r>
            <a:r>
              <a:rPr lang="en-US" altLang="zh-CN"/>
              <a:t>~21”</a:t>
            </a:r>
            <a:r>
              <a:rPr lang="zh-CN" altLang="en-US"/>
              <a:t>的值是无符号整型数 </a:t>
            </a:r>
            <a:r>
              <a:rPr lang="en-US" altLang="zh-CN"/>
              <a:t>0xffffffea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21</a:t>
            </a:r>
            <a:r>
              <a:rPr lang="zh-CN" altLang="en-US">
                <a:solidFill>
                  <a:srgbClr val="FF0000"/>
                </a:solidFill>
              </a:rPr>
              <a:t>：   </a:t>
            </a:r>
            <a:r>
              <a:rPr lang="en-US" altLang="zh-CN">
                <a:solidFill>
                  <a:srgbClr val="FF0000"/>
                </a:solidFill>
              </a:rPr>
              <a:t>0000 0000 0000 0000 0000 0000 0001 0101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~21</a:t>
            </a:r>
            <a:r>
              <a:rPr lang="zh-CN" altLang="en-US">
                <a:solidFill>
                  <a:srgbClr val="FF0000"/>
                </a:solidFill>
              </a:rPr>
              <a:t>：  </a:t>
            </a:r>
            <a:r>
              <a:rPr lang="en-US" altLang="zh-CN">
                <a:solidFill>
                  <a:srgbClr val="FF0000"/>
                </a:solidFill>
              </a:rPr>
              <a:t>1111 1111 1111 1111 1111 1111 1110 1010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而下面的语句：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FF0000"/>
                </a:solidFill>
              </a:rPr>
              <a:t>printf("%d,%u,%x",~21,~21,~21);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输出结果就是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-22,4294967274,ffffffea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按位非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目标：授之于鱼 </a:t>
            </a:r>
            <a:r>
              <a:rPr lang="en-US" altLang="zh-CN" dirty="0"/>
              <a:t>&amp; </a:t>
            </a:r>
            <a:r>
              <a:rPr lang="zh-CN" altLang="en-US" dirty="0"/>
              <a:t>授之于渔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课程内容</a:t>
            </a:r>
            <a:endParaRPr lang="zh-CN" altLang="en-US" dirty="0"/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语言进阶：位运算、字符串、高精度数、递归</a:t>
            </a:r>
            <a:endParaRPr lang="zh-CN" altLang="en-US" dirty="0"/>
          </a:p>
          <a:p>
            <a:pPr lvl="1"/>
            <a:r>
              <a:rPr lang="zh-CN" altLang="en-US" dirty="0"/>
              <a:t>程序设计语言 ：</a:t>
            </a:r>
            <a:r>
              <a:rPr lang="en-US" altLang="zh-CN" dirty="0"/>
              <a:t>1-&gt;N</a:t>
            </a:r>
            <a:endParaRPr lang="en-US" altLang="zh-CN" dirty="0"/>
          </a:p>
          <a:p>
            <a:pPr lvl="1"/>
            <a:r>
              <a:rPr lang="zh-CN" altLang="en-US" dirty="0"/>
              <a:t>编程实践方法和工具：软件工程初步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考核方式（优秀率不超过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三类实验：</a:t>
            </a:r>
            <a:r>
              <a:rPr lang="en-US" altLang="zh-CN" dirty="0"/>
              <a:t>A-OJ</a:t>
            </a:r>
            <a:r>
              <a:rPr lang="zh-CN" altLang="en-US" dirty="0"/>
              <a:t>；</a:t>
            </a:r>
            <a:r>
              <a:rPr lang="en-US" altLang="zh-CN" dirty="0"/>
              <a:t>B-</a:t>
            </a:r>
            <a:r>
              <a:rPr lang="zh-CN" altLang="en-US" dirty="0"/>
              <a:t>个人</a:t>
            </a:r>
            <a:r>
              <a:rPr lang="en-US" altLang="zh-CN" dirty="0"/>
              <a:t>/</a:t>
            </a:r>
            <a:r>
              <a:rPr lang="zh-CN" altLang="en-US" dirty="0"/>
              <a:t>成对；</a:t>
            </a:r>
            <a:r>
              <a:rPr lang="en-US" altLang="zh-CN" dirty="0"/>
              <a:t>C-</a:t>
            </a:r>
            <a:r>
              <a:rPr lang="zh-CN" altLang="en-US" dirty="0"/>
              <a:t>分组；</a:t>
            </a:r>
            <a:endParaRPr lang="en-US" altLang="zh-CN" dirty="0"/>
          </a:p>
          <a:p>
            <a:pPr lvl="1"/>
            <a:r>
              <a:rPr lang="zh-CN" altLang="en-US" dirty="0"/>
              <a:t>二次测试：</a:t>
            </a:r>
            <a:r>
              <a:rPr lang="en-US" altLang="zh-CN" dirty="0"/>
              <a:t>3</a:t>
            </a:r>
            <a:r>
              <a:rPr lang="zh-CN" altLang="en-US" dirty="0"/>
              <a:t>月下旬（校内比赛，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zh-CN" altLang="en-US" dirty="0"/>
              <a:t>），</a:t>
            </a:r>
            <a:r>
              <a:rPr lang="en-US" altLang="zh-CN" dirty="0"/>
              <a:t>5</a:t>
            </a:r>
            <a:r>
              <a:rPr lang="zh-CN" altLang="en-US" dirty="0"/>
              <a:t>月下旬（课程结束）；</a:t>
            </a:r>
            <a:endParaRPr lang="en-US" altLang="zh-CN" dirty="0"/>
          </a:p>
          <a:p>
            <a:pPr lvl="1"/>
            <a:r>
              <a:rPr lang="zh-CN" altLang="en-US" dirty="0"/>
              <a:t>一个报告：个人报告；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ChangeArrowheads="1"/>
          </p:cNvSpPr>
          <p:nvPr/>
        </p:nvSpPr>
        <p:spPr bwMode="auto">
          <a:xfrm>
            <a:off x="2135188" y="1628776"/>
            <a:ext cx="7416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左移运算符“</a:t>
            </a:r>
            <a:r>
              <a:rPr lang="en-US" altLang="zh-CN"/>
              <a:t>&lt;&lt;”</a:t>
            </a:r>
            <a:r>
              <a:rPr lang="zh-CN" altLang="en-US"/>
              <a:t>是双目运算符。其计算结果是将左操作数的各二进位全部左移若干位后得到的值，右操作数指明了要左移的位数。左移时，高位丢弃，低位补</a:t>
            </a:r>
            <a:r>
              <a:rPr lang="en-US" altLang="zh-CN"/>
              <a:t>0</a:t>
            </a:r>
            <a:r>
              <a:rPr lang="zh-CN" altLang="en-US"/>
              <a:t>。左移运算符不会改变左操作数的值。</a:t>
            </a:r>
            <a:endParaRPr lang="zh-CN" altLang="en-US"/>
          </a:p>
        </p:txBody>
      </p:sp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左移运算符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ChangeArrowheads="1"/>
          </p:cNvSpPr>
          <p:nvPr/>
        </p:nvSpPr>
        <p:spPr bwMode="auto">
          <a:xfrm>
            <a:off x="2135188" y="1052514"/>
            <a:ext cx="74168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  <a:p>
            <a:r>
              <a:rPr lang="zh-CN" altLang="en-US"/>
              <a:t>例如，常数</a:t>
            </a:r>
            <a:r>
              <a:rPr lang="en-US" altLang="zh-CN"/>
              <a:t>9</a:t>
            </a:r>
            <a:r>
              <a:rPr lang="zh-CN" altLang="en-US"/>
              <a:t>有</a:t>
            </a:r>
            <a:r>
              <a:rPr lang="en-US" altLang="zh-CN"/>
              <a:t>32</a:t>
            </a:r>
            <a:r>
              <a:rPr lang="zh-CN" altLang="en-US"/>
              <a:t>位，其二进制表示是：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0000 0000 0000 0000 0000 0000 0000 1001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因此，表达式“</a:t>
            </a:r>
            <a:r>
              <a:rPr lang="en-US" altLang="zh-CN"/>
              <a:t>9&lt;&lt;4”</a:t>
            </a:r>
            <a:r>
              <a:rPr lang="zh-CN" altLang="en-US"/>
              <a:t>的值，就是将上面的二进制数左移</a:t>
            </a:r>
            <a:r>
              <a:rPr lang="en-US" altLang="zh-CN"/>
              <a:t>4</a:t>
            </a:r>
            <a:r>
              <a:rPr lang="zh-CN" altLang="en-US"/>
              <a:t>位，得：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0000 0000 0000 0000 0000 0000 1001 0000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即为十进制的</a:t>
            </a:r>
            <a:r>
              <a:rPr lang="en-US" altLang="zh-CN"/>
              <a:t>144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实际上，左移</a:t>
            </a:r>
            <a:r>
              <a:rPr lang="en-US" altLang="zh-CN"/>
              <a:t>1</a:t>
            </a:r>
            <a:r>
              <a:rPr lang="zh-CN" altLang="en-US"/>
              <a:t>位，就等于是乘以</a:t>
            </a:r>
            <a:r>
              <a:rPr lang="en-US" altLang="zh-CN"/>
              <a:t>2</a:t>
            </a:r>
            <a:r>
              <a:rPr lang="zh-CN" altLang="en-US"/>
              <a:t>，左移</a:t>
            </a:r>
            <a:r>
              <a:rPr lang="en-US" altLang="zh-CN"/>
              <a:t>n</a:t>
            </a:r>
            <a:r>
              <a:rPr lang="zh-CN" altLang="en-US"/>
              <a:t>位，就等于是乘以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。而左移操作比乘法操作快得多。</a:t>
            </a:r>
            <a:endParaRPr lang="zh-CN" altLang="en-US"/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左移运算符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ChangeArrowheads="1"/>
          </p:cNvSpPr>
          <p:nvPr/>
        </p:nvSpPr>
        <p:spPr bwMode="auto">
          <a:xfrm>
            <a:off x="1631951" y="115889"/>
            <a:ext cx="8856663" cy="64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#include &lt;stdio.h&gt;</a:t>
            </a:r>
            <a:endParaRPr lang="en-US" altLang="zh-CN"/>
          </a:p>
          <a:p>
            <a:r>
              <a:rPr lang="en-US" altLang="zh-CN"/>
              <a:t>main() {</a:t>
            </a:r>
            <a:endParaRPr lang="en-US" altLang="zh-CN"/>
          </a:p>
          <a:p>
            <a:r>
              <a:rPr lang="en-US" altLang="zh-CN"/>
              <a:t>	int n1 = 15; </a:t>
            </a:r>
            <a:endParaRPr lang="en-US" altLang="zh-CN"/>
          </a:p>
          <a:p>
            <a:r>
              <a:rPr lang="en-US" altLang="zh-CN"/>
              <a:t>	short n2 = 15;</a:t>
            </a:r>
            <a:endParaRPr lang="en-US" altLang="zh-CN"/>
          </a:p>
          <a:p>
            <a:r>
              <a:rPr lang="en-US" altLang="zh-CN"/>
              <a:t>	unsigned short n3 = 15;</a:t>
            </a:r>
            <a:endParaRPr lang="en-US" altLang="zh-CN"/>
          </a:p>
          <a:p>
            <a:r>
              <a:rPr lang="en-US" altLang="zh-CN"/>
              <a:t>	unsigned char c = 15;</a:t>
            </a:r>
            <a:endParaRPr lang="en-US" altLang="zh-CN"/>
          </a:p>
          <a:p>
            <a:r>
              <a:rPr lang="en-US" altLang="zh-CN"/>
              <a:t>	n1 &lt;&lt;= 15; </a:t>
            </a:r>
            <a:endParaRPr lang="en-US" altLang="zh-CN"/>
          </a:p>
          <a:p>
            <a:r>
              <a:rPr lang="en-US" altLang="zh-CN"/>
              <a:t>	n2 &lt;&lt;= 15;</a:t>
            </a:r>
            <a:endParaRPr lang="en-US" altLang="zh-CN"/>
          </a:p>
          <a:p>
            <a:r>
              <a:rPr lang="en-US" altLang="zh-CN"/>
              <a:t>	n3 &lt;&lt;= 15;</a:t>
            </a:r>
            <a:endParaRPr lang="en-US" altLang="zh-CN"/>
          </a:p>
          <a:p>
            <a:r>
              <a:rPr lang="en-US" altLang="zh-CN"/>
              <a:t>	c &lt;&lt;= 6; </a:t>
            </a:r>
            <a:endParaRPr lang="en-US" altLang="zh-CN"/>
          </a:p>
          <a:p>
            <a:r>
              <a:rPr lang="en-US" altLang="zh-CN"/>
              <a:t>	printf( "n1=%x,n2=%d,n3=%d,c=%x,c&lt;&lt;4=%d",</a:t>
            </a:r>
            <a:endParaRPr lang="en-US" altLang="zh-CN"/>
          </a:p>
          <a:p>
            <a:r>
              <a:rPr lang="en-US" altLang="zh-CN"/>
              <a:t>		n1,n2,n3,c,c &lt;&lt; 4);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上面程序的输出结果是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n1=78000,n2=-32768,n3=32768,c=c0,c&lt;&lt;4=3072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ChangeArrowheads="1"/>
          </p:cNvSpPr>
          <p:nvPr/>
        </p:nvSpPr>
        <p:spPr bwMode="auto">
          <a:xfrm>
            <a:off x="1631951" y="115889"/>
            <a:ext cx="8856663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n1: 0000 0000 0000 0000 0000 0000 0000 1111 </a:t>
            </a:r>
            <a:endParaRPr lang="en-US" altLang="zh-CN"/>
          </a:p>
          <a:p>
            <a:r>
              <a:rPr lang="en-US" altLang="zh-CN"/>
              <a:t>n2: 0000 0000 0000 1111</a:t>
            </a:r>
            <a:endParaRPr lang="en-US" altLang="zh-CN"/>
          </a:p>
          <a:p>
            <a:r>
              <a:rPr lang="en-US" altLang="zh-CN"/>
              <a:t>n3: 0000 0000 0000 1111</a:t>
            </a:r>
            <a:endParaRPr lang="en-US" altLang="zh-CN"/>
          </a:p>
          <a:p>
            <a:r>
              <a:rPr lang="en-US" altLang="zh-CN"/>
              <a:t>c:  0000 1111</a:t>
            </a:r>
            <a:endParaRPr lang="en-US" altLang="zh-CN"/>
          </a:p>
          <a:p>
            <a:r>
              <a:rPr lang="en-US" altLang="zh-CN"/>
              <a:t>	n1 &lt;&lt;= 15: (</a:t>
            </a:r>
            <a:r>
              <a:rPr lang="zh-CN" altLang="en-US"/>
              <a:t>变成</a:t>
            </a:r>
            <a:r>
              <a:rPr lang="en-US" altLang="zh-CN"/>
              <a:t>78000) 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 	   0000 0000 0000 0111 1000 0000 0000 0000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n2 &lt;&lt;= 15: ,(</a:t>
            </a:r>
            <a:r>
              <a:rPr lang="zh-CN" altLang="en-US"/>
              <a:t>变成</a:t>
            </a:r>
            <a:r>
              <a:rPr lang="en-US" altLang="zh-CN"/>
              <a:t>-32768) </a:t>
            </a:r>
            <a:endParaRPr lang="en-US" altLang="zh-CN"/>
          </a:p>
          <a:p>
            <a:r>
              <a:rPr lang="en-US" altLang="zh-CN"/>
              <a:t>	   </a:t>
            </a:r>
            <a:r>
              <a:rPr lang="en-US" altLang="zh-CN">
                <a:solidFill>
                  <a:srgbClr val="FF0000"/>
                </a:solidFill>
              </a:rPr>
              <a:t>1000 0000 0000 0000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n3 &lt;&lt;= 15:  (</a:t>
            </a:r>
            <a:r>
              <a:rPr lang="zh-CN" altLang="en-US"/>
              <a:t>变成 </a:t>
            </a:r>
            <a:r>
              <a:rPr lang="en-US" altLang="zh-CN"/>
              <a:t>32768)</a:t>
            </a:r>
            <a:endParaRPr lang="en-US" altLang="zh-CN"/>
          </a:p>
          <a:p>
            <a:r>
              <a:rPr lang="en-US" altLang="zh-CN"/>
              <a:t>	   </a:t>
            </a:r>
            <a:r>
              <a:rPr lang="en-US" altLang="zh-CN">
                <a:solidFill>
                  <a:srgbClr val="FF0000"/>
                </a:solidFill>
              </a:rPr>
              <a:t>1000 0000 0000 0000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	c &lt;&lt;= 6; (</a:t>
            </a:r>
            <a:r>
              <a:rPr lang="zh-CN" altLang="en-US"/>
              <a:t>变成 </a:t>
            </a:r>
            <a:r>
              <a:rPr lang="en-US" altLang="zh-CN"/>
              <a:t>c0) </a:t>
            </a:r>
            <a:endParaRPr lang="en-US" altLang="zh-CN"/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1100 0000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c &lt;&lt; 4 </a:t>
            </a:r>
            <a:r>
              <a:rPr lang="zh-CN" altLang="en-US"/>
              <a:t>这个表达式是先将 </a:t>
            </a:r>
            <a:r>
              <a:rPr lang="en-US" altLang="zh-CN"/>
              <a:t>c </a:t>
            </a:r>
            <a:r>
              <a:rPr lang="zh-CN" altLang="en-US"/>
              <a:t>转换成整型</a:t>
            </a:r>
            <a:endParaRPr lang="zh-CN" altLang="en-US"/>
          </a:p>
          <a:p>
            <a:r>
              <a:rPr lang="zh-CN" altLang="en-US"/>
              <a:t>		</a:t>
            </a:r>
            <a:r>
              <a:rPr lang="en-US" altLang="zh-CN">
                <a:solidFill>
                  <a:srgbClr val="FF0000"/>
                </a:solidFill>
              </a:rPr>
              <a:t>0000 0000 0000 0000 0000 0000 1100 0000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</a:t>
            </a:r>
            <a:r>
              <a:rPr lang="zh-CN" altLang="en-US"/>
              <a:t>然后再左移。 </a:t>
            </a:r>
            <a:r>
              <a:rPr lang="en-US" altLang="zh-CN"/>
              <a:t>c&lt;&lt;4=3072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ChangeArrowheads="1"/>
          </p:cNvSpPr>
          <p:nvPr/>
        </p:nvSpPr>
        <p:spPr bwMode="auto">
          <a:xfrm>
            <a:off x="1847851" y="1628775"/>
            <a:ext cx="8353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/>
              <a:t>右移运算符“</a:t>
            </a:r>
            <a:r>
              <a:rPr lang="en-US" altLang="zh-CN"/>
              <a:t>&gt;&gt;”</a:t>
            </a:r>
            <a:r>
              <a:rPr lang="zh-CN" altLang="en-US"/>
              <a:t>是双目运算符。其计算结果是把“</a:t>
            </a:r>
            <a:r>
              <a:rPr lang="en-US" altLang="zh-CN"/>
              <a:t>&gt;&gt; ”</a:t>
            </a:r>
            <a:r>
              <a:rPr lang="zh-CN" altLang="en-US"/>
              <a:t>的左操作数的各二进位全部右移若干位后得到的值，要移动的位数就是“</a:t>
            </a:r>
            <a:r>
              <a:rPr lang="en-US" altLang="zh-CN"/>
              <a:t>&gt;&gt;”</a:t>
            </a:r>
            <a:r>
              <a:rPr lang="zh-CN" altLang="en-US"/>
              <a:t>的右操作数。移出最右边的位就被丢弃。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ighlight>
                  <a:srgbClr val="FFFF00"/>
                </a:highlight>
              </a:rPr>
              <a:t>对于有符号数，如</a:t>
            </a:r>
            <a:r>
              <a:rPr lang="en-US" altLang="zh-CN">
                <a:highlight>
                  <a:srgbClr val="FFFF00"/>
                </a:highlight>
              </a:rPr>
              <a:t>long,int,short,char</a:t>
            </a:r>
            <a:r>
              <a:rPr lang="zh-CN" altLang="en-US">
                <a:highlight>
                  <a:srgbClr val="FFFF00"/>
                </a:highlight>
              </a:rPr>
              <a:t>类型变量，在右移时，符号位（即最高位）将一起移动，并且大多数</a:t>
            </a:r>
            <a:r>
              <a:rPr lang="en-US" altLang="zh-CN">
                <a:highlight>
                  <a:srgbClr val="FFFF00"/>
                </a:highlight>
              </a:rPr>
              <a:t>C/C++</a:t>
            </a:r>
            <a:r>
              <a:rPr lang="zh-CN" altLang="en-US">
                <a:highlight>
                  <a:srgbClr val="FFFF00"/>
                </a:highlight>
              </a:rPr>
              <a:t>编译器规定，如果原符号位为</a:t>
            </a:r>
            <a:r>
              <a:rPr lang="en-US" altLang="zh-CN">
                <a:highlight>
                  <a:srgbClr val="FFFF00"/>
                </a:highlight>
              </a:rPr>
              <a:t>1</a:t>
            </a:r>
            <a:r>
              <a:rPr lang="zh-CN" altLang="en-US">
                <a:highlight>
                  <a:srgbClr val="FFFF00"/>
                </a:highlight>
              </a:rPr>
              <a:t>，则右移时高位就补充</a:t>
            </a:r>
            <a:r>
              <a:rPr lang="en-US" altLang="zh-CN">
                <a:highlight>
                  <a:srgbClr val="FFFF00"/>
                </a:highlight>
              </a:rPr>
              <a:t>1</a:t>
            </a:r>
            <a:r>
              <a:rPr lang="zh-CN" altLang="en-US">
                <a:highlight>
                  <a:srgbClr val="FFFF00"/>
                </a:highlight>
              </a:rPr>
              <a:t>，原符号位为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，则右移时高位就补充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。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右移运算符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ChangeArrowheads="1"/>
          </p:cNvSpPr>
          <p:nvPr/>
        </p:nvSpPr>
        <p:spPr bwMode="auto">
          <a:xfrm>
            <a:off x="1774826" y="1052513"/>
            <a:ext cx="8353425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对于无符号数，如</a:t>
            </a:r>
            <a:r>
              <a:rPr lang="en-US" altLang="zh-CN"/>
              <a:t>unsigned long,unsigned int, unsigned short, unsigned char</a:t>
            </a:r>
            <a:r>
              <a:rPr lang="zh-CN" altLang="en-US"/>
              <a:t>类型的变量，则右移时，高位总是补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右移运算符不会改变左操作数的值。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实际上，右移</a:t>
            </a:r>
            <a:r>
              <a:rPr lang="en-US" altLang="zh-CN"/>
              <a:t>n</a:t>
            </a:r>
            <a:r>
              <a:rPr lang="zh-CN" altLang="en-US"/>
              <a:t>位，就相当于左操作数除以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，并且将结果往小里取整。</a:t>
            </a:r>
            <a:endParaRPr lang="zh-CN" altLang="en-US"/>
          </a:p>
          <a:p>
            <a:r>
              <a:rPr lang="zh-CN" altLang="en-US"/>
              <a:t>		     </a:t>
            </a:r>
            <a:r>
              <a:rPr lang="en-US" altLang="zh-CN"/>
              <a:t>-25 &gt;&gt; 4 = -2</a:t>
            </a:r>
            <a:endParaRPr lang="en-US" altLang="zh-CN"/>
          </a:p>
          <a:p>
            <a:r>
              <a:rPr lang="en-US" altLang="zh-CN"/>
              <a:t>			 -2 &gt;&gt; 4 = -1</a:t>
            </a:r>
            <a:endParaRPr lang="en-US" altLang="zh-CN"/>
          </a:p>
          <a:p>
            <a:r>
              <a:rPr lang="en-US" altLang="zh-CN"/>
              <a:t>			 18 &gt;&gt; 4 =  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2063750" y="3333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方正隶书简体" pitchFamily="2" charset="-122"/>
              </a:rPr>
              <a:t>右移运算符</a:t>
            </a: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方正隶书简体" pitchFamily="2" charset="-122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1546225" y="180975"/>
            <a:ext cx="909955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#include &lt;stdio.h&gt;</a:t>
            </a:r>
            <a:endParaRPr lang="en-US" altLang="zh-CN"/>
          </a:p>
          <a:p>
            <a:r>
              <a:rPr lang="en-US" altLang="zh-CN"/>
              <a:t>main()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int n1 = 15; </a:t>
            </a:r>
            <a:endParaRPr lang="en-US" altLang="zh-CN"/>
          </a:p>
          <a:p>
            <a:r>
              <a:rPr lang="en-US" altLang="zh-CN"/>
              <a:t>	short n2 = -15;</a:t>
            </a:r>
            <a:endParaRPr lang="en-US" altLang="zh-CN"/>
          </a:p>
          <a:p>
            <a:r>
              <a:rPr lang="en-US" altLang="zh-CN"/>
              <a:t>	unsigned short n3 = 0xffe0;</a:t>
            </a:r>
            <a:endParaRPr lang="en-US" altLang="zh-CN"/>
          </a:p>
          <a:p>
            <a:r>
              <a:rPr lang="en-US" altLang="zh-CN"/>
              <a:t>	unsigned char c = 15;</a:t>
            </a:r>
            <a:endParaRPr lang="en-US" altLang="zh-CN"/>
          </a:p>
          <a:p>
            <a:r>
              <a:rPr lang="en-US" altLang="zh-CN"/>
              <a:t>	n1 = n1&gt;&gt;2; </a:t>
            </a:r>
            <a:endParaRPr lang="en-US" altLang="zh-CN"/>
          </a:p>
          <a:p>
            <a:r>
              <a:rPr lang="en-US" altLang="zh-CN"/>
              <a:t>	n2 &gt;&gt;= 3;</a:t>
            </a:r>
            <a:endParaRPr lang="en-US" altLang="zh-CN"/>
          </a:p>
          <a:p>
            <a:r>
              <a:rPr lang="en-US" altLang="zh-CN"/>
              <a:t>	n3 &gt;&gt;= 4;</a:t>
            </a:r>
            <a:endParaRPr lang="en-US" altLang="zh-CN"/>
          </a:p>
          <a:p>
            <a:r>
              <a:rPr lang="en-US" altLang="zh-CN"/>
              <a:t>	c &gt;&gt;= 3; </a:t>
            </a:r>
            <a:endParaRPr lang="en-US" altLang="zh-CN"/>
          </a:p>
          <a:p>
            <a:r>
              <a:rPr lang="en-US" altLang="zh-CN"/>
              <a:t>	printf( "n1=%x,n2=%d,n3=%x,c=%x",n1,n2,n3,c);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上面的程序输出结果是：</a:t>
            </a:r>
            <a:endParaRPr lang="zh-CN" altLang="en-US"/>
          </a:p>
          <a:p>
            <a:r>
              <a:rPr lang="en-US" altLang="zh-CN"/>
              <a:t>n1=3,n2=-2,n3=ffe,c=1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ChangeArrowheads="1"/>
          </p:cNvSpPr>
          <p:nvPr/>
        </p:nvSpPr>
        <p:spPr bwMode="auto">
          <a:xfrm>
            <a:off x="1631951" y="115888"/>
            <a:ext cx="8856663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n1: 0000 0000 0000 0000 0000 0000 0000 1111 </a:t>
            </a:r>
            <a:endParaRPr lang="en-US" altLang="zh-CN"/>
          </a:p>
          <a:p>
            <a:r>
              <a:rPr lang="en-US" altLang="zh-CN"/>
              <a:t>n2: 1111 1111 1111 0001</a:t>
            </a:r>
            <a:endParaRPr lang="en-US" altLang="zh-CN"/>
          </a:p>
          <a:p>
            <a:r>
              <a:rPr lang="en-US" altLang="zh-CN"/>
              <a:t>n3: 1111 1111 1110 0000</a:t>
            </a:r>
            <a:endParaRPr lang="en-US" altLang="zh-CN"/>
          </a:p>
          <a:p>
            <a:r>
              <a:rPr lang="en-US" altLang="zh-CN"/>
              <a:t>c:  0000 1111</a:t>
            </a:r>
            <a:endParaRPr lang="en-US" altLang="zh-CN"/>
          </a:p>
          <a:p>
            <a:r>
              <a:rPr lang="en-US" altLang="zh-CN"/>
              <a:t>	n1 &gt;&gt;= 2:  </a:t>
            </a:r>
            <a:r>
              <a:rPr lang="zh-CN" altLang="en-US"/>
              <a:t>变成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	  0000 0000 0000 0000 0000 0000 0000 0011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n2 &gt;&gt;= 3:  </a:t>
            </a:r>
            <a:r>
              <a:rPr lang="zh-CN" altLang="en-US"/>
              <a:t>变成</a:t>
            </a:r>
            <a:r>
              <a:rPr lang="en-US" altLang="zh-CN"/>
              <a:t>-2</a:t>
            </a:r>
            <a:endParaRPr lang="en-US" altLang="zh-CN"/>
          </a:p>
          <a:p>
            <a:r>
              <a:rPr lang="en-US" altLang="zh-CN"/>
              <a:t>	   </a:t>
            </a:r>
            <a:r>
              <a:rPr lang="en-US" altLang="zh-CN">
                <a:solidFill>
                  <a:srgbClr val="FF0000"/>
                </a:solidFill>
              </a:rPr>
              <a:t>1111 1111 1111 1110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n3 &gt;&gt;= 4:  </a:t>
            </a:r>
            <a:r>
              <a:rPr lang="zh-CN" altLang="en-US"/>
              <a:t>变成 </a:t>
            </a:r>
            <a:r>
              <a:rPr lang="en-US" altLang="zh-CN"/>
              <a:t>ffe</a:t>
            </a:r>
            <a:endParaRPr lang="en-US" altLang="zh-CN"/>
          </a:p>
          <a:p>
            <a:r>
              <a:rPr lang="en-US" altLang="zh-CN"/>
              <a:t>	   </a:t>
            </a:r>
            <a:r>
              <a:rPr lang="en-US" altLang="zh-CN">
                <a:solidFill>
                  <a:srgbClr val="FF0000"/>
                </a:solidFill>
              </a:rPr>
              <a:t>0000 1111 1111 1110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	c &gt;&gt;= 3;   </a:t>
            </a:r>
            <a:r>
              <a:rPr lang="zh-CN" altLang="en-US"/>
              <a:t>变成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0000 0001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ChangeArrowheads="1"/>
          </p:cNvSpPr>
          <p:nvPr/>
        </p:nvSpPr>
        <p:spPr bwMode="auto">
          <a:xfrm>
            <a:off x="1774825" y="1332479"/>
            <a:ext cx="87137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思考题：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有两个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型的变量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n(0 &lt;= n &lt;= 31)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要求写一个表达式，使该表达式的值和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位相同。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1847850" y="3429000"/>
            <a:ext cx="87137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zh-CN" altLang="en-US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/>
              <a:t>( a &gt;&gt; n )  &amp; 1</a:t>
            </a:r>
            <a:endParaRPr lang="en-US" altLang="zh-CN"/>
          </a:p>
          <a:p>
            <a:endParaRPr lang="en-US" altLang="zh-CN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或：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/>
              <a:t> </a:t>
            </a:r>
            <a:r>
              <a:rPr lang="en-US" altLang="zh-CN"/>
              <a:t>(a  &amp;  (1 &lt;&lt; n )) &gt;&gt; n </a:t>
            </a:r>
            <a:endParaRPr lang="en-US" altLang="zh-CN"/>
          </a:p>
          <a:p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en-US" b="0">
                <a:ea typeface="方正隶书简体" pitchFamily="2" charset="-122"/>
              </a:rPr>
              <a:t>命令行参数</a:t>
            </a:r>
            <a:endParaRPr lang="zh-CN" altLang="en-US" b="0">
              <a:ea typeface="方正隶书简体" pitchFamily="2" charset="-122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703389" y="981076"/>
            <a:ext cx="876617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将用户在</a:t>
            </a:r>
            <a:r>
              <a:rPr lang="en-US" altLang="zh-CN"/>
              <a:t>DOS</a:t>
            </a:r>
            <a:r>
              <a:rPr lang="zh-CN" altLang="en-US"/>
              <a:t>窗口输入可执行文件名的方式启动程序时，跟在可执行文件名后面的那些字符串，称为“命令行参数”。命令行参数可以有多个，以空格分隔。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比如，在</a:t>
            </a:r>
            <a:r>
              <a:rPr lang="en-US" altLang="zh-CN"/>
              <a:t>Dos</a:t>
            </a:r>
            <a:r>
              <a:rPr lang="zh-CN" altLang="en-US"/>
              <a:t>窗口敲：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	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r>
              <a:rPr lang="en-US" altLang="zh-CN"/>
              <a:t>copy file1.txt file2.txt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“copy”, “file1.txt”, “file2.txt”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就是命令行参数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如何在程序中获得命令行参数呢？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r>
              <a:rPr lang="zh-CN" altLang="en-US" dirty="0"/>
              <a:t>提问的智慧：如何正确的提问</a:t>
            </a:r>
            <a:endParaRPr lang="en-US" altLang="zh-CN" dirty="0"/>
          </a:p>
          <a:p>
            <a:pPr lvl="1"/>
            <a:r>
              <a:rPr lang="zh-CN" altLang="en-US" dirty="0"/>
              <a:t>请问这个程序哪里错了？</a:t>
            </a:r>
            <a:endParaRPr lang="en-US" altLang="zh-CN" dirty="0"/>
          </a:p>
          <a:p>
            <a:pPr lvl="1"/>
            <a:r>
              <a:rPr lang="zh-CN" altLang="en-US" dirty="0"/>
              <a:t>尊敬的老师：这个是我写的快速排序，但是不知为什么他用不了。</a:t>
            </a:r>
            <a:endParaRPr lang="en-US" altLang="zh-CN" dirty="0"/>
          </a:p>
          <a:p>
            <a:pPr lvl="1"/>
            <a:r>
              <a:rPr lang="zh-CN" altLang="en-US" dirty="0"/>
              <a:t>我不知道我是否适合计算机专业，你有什么建议么？</a:t>
            </a:r>
            <a:endParaRPr lang="en-US" altLang="zh-CN" dirty="0"/>
          </a:p>
          <a:p>
            <a:pPr lvl="1"/>
            <a:r>
              <a:rPr lang="zh-CN" altLang="en-US" dirty="0"/>
              <a:t>我计划未来做深度学习方向，现在需要学些什么知识？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提问的智慧：</a:t>
            </a:r>
            <a:r>
              <a:rPr lang="en-US" altLang="zh-CN" dirty="0">
                <a:hlinkClick r:id="rId1"/>
              </a:rPr>
              <a:t>https://github.com/ryanhanwu/How-To-Ask-Questions-The-Smart-Way/blob/main/README-zh_CN.md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蜗壳学社：</a:t>
            </a:r>
            <a:r>
              <a:rPr lang="en-US" altLang="zh-CN" dirty="0">
                <a:hlinkClick r:id="rId2"/>
              </a:rPr>
              <a:t>https://ot.ustc.edu.cn/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蜗壳学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29" y="5064258"/>
            <a:ext cx="3057125" cy="7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en-US" b="0">
                <a:ea typeface="方正隶书简体" pitchFamily="2" charset="-122"/>
              </a:rPr>
              <a:t>命令行参数</a:t>
            </a:r>
            <a:endParaRPr lang="zh-CN" altLang="en-US" b="0">
              <a:ea typeface="方正隶书简体" pitchFamily="2" charset="-122"/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703389" y="768351"/>
            <a:ext cx="87661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int main(int argc, char * argv[])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……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参数</a:t>
            </a:r>
            <a:r>
              <a:rPr lang="en-US" altLang="zh-CN"/>
              <a:t>argc</a:t>
            </a:r>
            <a:r>
              <a:rPr lang="zh-CN" altLang="en-US"/>
              <a:t>就代表启动程序时，命令行参数的个数。</a:t>
            </a:r>
            <a:r>
              <a:rPr lang="en-US" altLang="zh-CN"/>
              <a:t>C/C++</a:t>
            </a:r>
            <a:r>
              <a:rPr lang="zh-CN" altLang="en-US"/>
              <a:t>语言规定，可执行程序程序本身的文件名，也算一个命令行参数，因此，</a:t>
            </a:r>
            <a:r>
              <a:rPr lang="en-US" altLang="zh-CN">
                <a:highlight>
                  <a:srgbClr val="FFFF00"/>
                </a:highlight>
              </a:rPr>
              <a:t>argc</a:t>
            </a:r>
            <a:r>
              <a:rPr lang="zh-CN" altLang="en-US">
                <a:highlight>
                  <a:srgbClr val="FFFF00"/>
                </a:highlight>
              </a:rPr>
              <a:t>的值至少是</a:t>
            </a:r>
            <a:r>
              <a:rPr lang="en-US" altLang="zh-CN">
                <a:highlight>
                  <a:srgbClr val="FFFF00"/>
                </a:highlight>
              </a:rPr>
              <a:t>1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r>
              <a:rPr lang="en-US" altLang="zh-CN"/>
              <a:t>argv</a:t>
            </a:r>
            <a:r>
              <a:rPr lang="zh-CN" altLang="en-US"/>
              <a:t>是一个数组，其中的每个元素都是一个</a:t>
            </a:r>
            <a:r>
              <a:rPr lang="en-US" altLang="zh-CN"/>
              <a:t>char* </a:t>
            </a:r>
            <a:r>
              <a:rPr lang="zh-CN" altLang="en-US"/>
              <a:t>类型的指针，该指针指向一个字符串，这个字符串里就存放着命令行参数。例如，</a:t>
            </a:r>
            <a:r>
              <a:rPr lang="en-US" altLang="zh-CN"/>
              <a:t>argv[0]</a:t>
            </a:r>
            <a:r>
              <a:rPr lang="zh-CN" altLang="en-US"/>
              <a:t>指向的字符串就是第一个命令行参数，即可执行程序的文件名，</a:t>
            </a:r>
            <a:r>
              <a:rPr lang="en-US" altLang="zh-CN"/>
              <a:t>argv[1]</a:t>
            </a:r>
            <a:r>
              <a:rPr lang="zh-CN" altLang="en-US"/>
              <a:t>指向第二个命令行参数，</a:t>
            </a:r>
            <a:r>
              <a:rPr lang="en-US" altLang="zh-CN"/>
              <a:t>argv[2]</a:t>
            </a:r>
            <a:r>
              <a:rPr lang="zh-CN" altLang="en-US"/>
              <a:t>指向第三个命令行参数</a:t>
            </a:r>
            <a:r>
              <a:rPr lang="en-US" altLang="zh-CN"/>
              <a:t>……</a:t>
            </a:r>
            <a:r>
              <a:rPr lang="zh-CN" altLang="en-US"/>
              <a:t>。请看例子程序：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703388" y="1"/>
            <a:ext cx="916305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#include &lt;stdio.h&gt;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int main(int argc, char * argv[])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for(int i = 0;i &lt; argc; i ++ )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	printf( "%s\n",argv[i]);	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return 0;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将上面的程序编译成</a:t>
            </a:r>
            <a:r>
              <a:rPr lang="en-US" altLang="zh-CN"/>
              <a:t>sample.exe</a:t>
            </a:r>
            <a:r>
              <a:rPr lang="zh-CN" altLang="en-US"/>
              <a:t>，然后在控制台窗口敲</a:t>
            </a:r>
            <a:r>
              <a:rPr lang="en-US" altLang="zh-CN"/>
              <a:t>: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sample para1 para2 s.txt 5 4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输出结果就是：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sample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para1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para2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s.txt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5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7543800" cy="714375"/>
          </a:xfrm>
        </p:spPr>
        <p:txBody>
          <a:bodyPr/>
          <a:lstStyle/>
          <a:p>
            <a:pPr eaLnBrk="1" hangingPunct="1"/>
            <a:r>
              <a:rPr lang="en-US" altLang="zh-CN" b="0">
                <a:ea typeface="方正隶书简体" pitchFamily="2" charset="-122"/>
              </a:rPr>
              <a:t>C</a:t>
            </a:r>
            <a:r>
              <a:rPr lang="zh-CN" altLang="en-US" b="0">
                <a:ea typeface="方正隶书简体" pitchFamily="2" charset="-122"/>
              </a:rPr>
              <a:t>语言标准库函数</a:t>
            </a:r>
            <a:endParaRPr lang="zh-CN" altLang="en-US" b="0">
              <a:ea typeface="方正隶书简体" pitchFamily="2" charset="-122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2486025" y="701675"/>
            <a:ext cx="721995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数学函数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数学库函数声明在</a:t>
            </a:r>
            <a:r>
              <a:rPr lang="en-US" altLang="zh-CN"/>
              <a:t>math.h</a:t>
            </a:r>
            <a:r>
              <a:rPr lang="zh-CN" altLang="en-US"/>
              <a:t>中，主要有：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abs(x)			</a:t>
            </a:r>
            <a:r>
              <a:rPr lang="zh-CN" altLang="en-US"/>
              <a:t>求整型数</a:t>
            </a:r>
            <a:r>
              <a:rPr lang="en-US" altLang="zh-CN"/>
              <a:t>x</a:t>
            </a:r>
            <a:r>
              <a:rPr lang="zh-CN" altLang="en-US"/>
              <a:t>的绝对值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cos(x)			x(</a:t>
            </a:r>
            <a:r>
              <a:rPr lang="zh-CN" altLang="en-US"/>
              <a:t>弧度</a:t>
            </a:r>
            <a:r>
              <a:rPr lang="en-US" altLang="zh-CN"/>
              <a:t>)</a:t>
            </a:r>
            <a:r>
              <a:rPr lang="zh-CN" altLang="en-US"/>
              <a:t>的余弦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fabs(x)		  </a:t>
            </a:r>
            <a:r>
              <a:rPr lang="zh-CN" altLang="en-US"/>
              <a:t>求浮点数</a:t>
            </a:r>
            <a:r>
              <a:rPr lang="en-US" altLang="zh-CN"/>
              <a:t>x</a:t>
            </a:r>
            <a:r>
              <a:rPr lang="zh-CN" altLang="en-US"/>
              <a:t>的绝对值 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ceil(x)			</a:t>
            </a:r>
            <a:r>
              <a:rPr lang="zh-CN" altLang="en-US"/>
              <a:t>求不小于</a:t>
            </a:r>
            <a:r>
              <a:rPr lang="en-US" altLang="zh-CN"/>
              <a:t>x</a:t>
            </a:r>
            <a:r>
              <a:rPr lang="zh-CN" altLang="en-US"/>
              <a:t>的最小整数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floor(x)		</a:t>
            </a:r>
            <a:r>
              <a:rPr lang="zh-CN" altLang="en-US"/>
              <a:t>求不大于</a:t>
            </a:r>
            <a:r>
              <a:rPr lang="en-US" altLang="zh-CN"/>
              <a:t>x</a:t>
            </a:r>
            <a:r>
              <a:rPr lang="zh-CN" altLang="en-US"/>
              <a:t>的最小整数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log(x)			</a:t>
            </a:r>
            <a:r>
              <a:rPr lang="zh-CN" altLang="en-US"/>
              <a:t>求</a:t>
            </a:r>
            <a:r>
              <a:rPr lang="en-US" altLang="zh-CN"/>
              <a:t>x</a:t>
            </a:r>
            <a:r>
              <a:rPr lang="zh-CN" altLang="en-US"/>
              <a:t>的自然对数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log10(x)		</a:t>
            </a:r>
            <a:r>
              <a:rPr lang="zh-CN" altLang="en-US"/>
              <a:t>求</a:t>
            </a:r>
            <a:r>
              <a:rPr lang="en-US" altLang="zh-CN"/>
              <a:t>x</a:t>
            </a:r>
            <a:r>
              <a:rPr lang="zh-CN" altLang="en-US"/>
              <a:t>的对数</a:t>
            </a:r>
            <a:r>
              <a:rPr lang="en-US" altLang="zh-CN"/>
              <a:t>(</a:t>
            </a:r>
            <a:r>
              <a:rPr lang="zh-CN" altLang="en-US"/>
              <a:t>底为</a:t>
            </a:r>
            <a:r>
              <a:rPr lang="en-US" altLang="zh-CN"/>
              <a:t>10)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zh-CN"/>
              <a:t>pow(x,y)		</a:t>
            </a:r>
            <a:r>
              <a:rPr lang="zh-CN" altLang="fr-FR"/>
              <a:t>求</a:t>
            </a:r>
            <a:r>
              <a:rPr lang="fr-FR" altLang="zh-CN"/>
              <a:t>x</a:t>
            </a:r>
            <a:r>
              <a:rPr lang="zh-CN" altLang="fr-FR"/>
              <a:t>的</a:t>
            </a:r>
            <a:r>
              <a:rPr lang="fr-FR" altLang="zh-CN"/>
              <a:t>y</a:t>
            </a:r>
            <a:r>
              <a:rPr lang="zh-CN" altLang="fr-FR"/>
              <a:t>次方</a:t>
            </a:r>
            <a:endParaRPr lang="zh-CN" altLang="fr-FR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zh-CN"/>
              <a:t>sin(x)			</a:t>
            </a:r>
            <a:r>
              <a:rPr lang="zh-CN" altLang="fr-FR"/>
              <a:t>求</a:t>
            </a:r>
            <a:r>
              <a:rPr lang="fr-FR" altLang="zh-CN"/>
              <a:t>x(</a:t>
            </a:r>
            <a:r>
              <a:rPr lang="zh-CN" altLang="fr-FR"/>
              <a:t>弧度</a:t>
            </a:r>
            <a:r>
              <a:rPr lang="fr-FR" altLang="zh-CN"/>
              <a:t>)</a:t>
            </a:r>
            <a:r>
              <a:rPr lang="zh-CN" altLang="fr-FR"/>
              <a:t>的正弦</a:t>
            </a:r>
            <a:endParaRPr lang="zh-CN" altLang="fr-FR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zh-CN"/>
              <a:t>sqrt(x)			</a:t>
            </a:r>
            <a:r>
              <a:rPr lang="zh-CN" altLang="fr-FR"/>
              <a:t>求</a:t>
            </a:r>
            <a:r>
              <a:rPr lang="fr-FR" altLang="zh-CN"/>
              <a:t>x</a:t>
            </a:r>
            <a:r>
              <a:rPr lang="zh-CN" altLang="fr-FR"/>
              <a:t>的平方根</a:t>
            </a:r>
            <a:endParaRPr lang="zh-CN" altLang="fr-FR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1631950" y="726688"/>
            <a:ext cx="8928100" cy="593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字符处理函数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在</a:t>
            </a:r>
            <a:r>
              <a:rPr lang="en-US" altLang="zh-CN"/>
              <a:t>ctype.h</a:t>
            </a:r>
            <a:r>
              <a:rPr lang="zh-CN" altLang="en-US"/>
              <a:t>中声明，主要有：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isdigit(int c)</a:t>
            </a:r>
            <a:r>
              <a:rPr lang="en-US" altLang="zh-CN"/>
              <a:t>	 </a:t>
            </a:r>
            <a:r>
              <a:rPr lang="zh-CN" altLang="en-US"/>
              <a:t>判断</a:t>
            </a:r>
            <a:r>
              <a:rPr lang="en-US" altLang="zh-CN"/>
              <a:t>c</a:t>
            </a:r>
            <a:r>
              <a:rPr lang="zh-CN" altLang="en-US"/>
              <a:t>是否是数字字符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isalpha(int c)</a:t>
            </a:r>
            <a:r>
              <a:rPr lang="en-US" altLang="zh-CN"/>
              <a:t> 	 </a:t>
            </a:r>
            <a:r>
              <a:rPr lang="zh-CN" altLang="en-US"/>
              <a:t>判断</a:t>
            </a:r>
            <a:r>
              <a:rPr lang="en-US" altLang="zh-CN"/>
              <a:t>c </a:t>
            </a:r>
            <a:r>
              <a:rPr lang="zh-CN" altLang="en-US"/>
              <a:t>是否是一个字母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isalnum(int c)</a:t>
            </a:r>
            <a:r>
              <a:rPr lang="en-US" altLang="zh-CN"/>
              <a:t> 	 </a:t>
            </a:r>
            <a:r>
              <a:rPr lang="zh-CN" altLang="en-US"/>
              <a:t>判断</a:t>
            </a:r>
            <a:r>
              <a:rPr lang="en-US" altLang="zh-CN"/>
              <a:t>c</a:t>
            </a:r>
            <a:r>
              <a:rPr lang="zh-CN" altLang="en-US"/>
              <a:t>是否是一个数字或字母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islower(int c)</a:t>
            </a:r>
            <a:r>
              <a:rPr lang="en-US" altLang="zh-CN"/>
              <a:t>	 </a:t>
            </a:r>
            <a:r>
              <a:rPr lang="zh-CN" altLang="en-US"/>
              <a:t>判断 </a:t>
            </a:r>
            <a:r>
              <a:rPr lang="en-US" altLang="zh-CN"/>
              <a:t>c </a:t>
            </a:r>
            <a:r>
              <a:rPr lang="zh-CN" altLang="en-US"/>
              <a:t>是否是一个小写字母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islower(int c)</a:t>
            </a:r>
            <a:r>
              <a:rPr lang="en-US" altLang="zh-CN"/>
              <a:t>	 </a:t>
            </a:r>
            <a:r>
              <a:rPr lang="zh-CN" altLang="en-US"/>
              <a:t>判断 </a:t>
            </a:r>
            <a:r>
              <a:rPr lang="en-US" altLang="zh-CN"/>
              <a:t>c </a:t>
            </a:r>
            <a:r>
              <a:rPr lang="zh-CN" altLang="en-US"/>
              <a:t>是否是一个小写字母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isupper(int c)</a:t>
            </a:r>
            <a:r>
              <a:rPr lang="en-US" altLang="zh-CN"/>
              <a:t> 	 </a:t>
            </a:r>
            <a:r>
              <a:rPr lang="zh-CN" altLang="en-US"/>
              <a:t>判断 </a:t>
            </a:r>
            <a:r>
              <a:rPr lang="en-US" altLang="zh-CN"/>
              <a:t>c </a:t>
            </a:r>
            <a:r>
              <a:rPr lang="zh-CN" altLang="en-US"/>
              <a:t>是否是一个大写字母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toupper(int c)</a:t>
            </a:r>
            <a:r>
              <a:rPr lang="en-US" altLang="zh-CN"/>
              <a:t> 	 </a:t>
            </a:r>
            <a:r>
              <a:rPr lang="zh-CN" altLang="en-US"/>
              <a:t>如果 </a:t>
            </a:r>
            <a:r>
              <a:rPr lang="en-US" altLang="zh-CN"/>
              <a:t>c </a:t>
            </a:r>
            <a:r>
              <a:rPr lang="zh-CN" altLang="en-US"/>
              <a:t>是一个小写字母，则返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				 回其大写字母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tolower (int c)</a:t>
            </a:r>
            <a:r>
              <a:rPr lang="en-US" altLang="zh-CN"/>
              <a:t> 	</a:t>
            </a:r>
            <a:r>
              <a:rPr lang="zh-CN" altLang="en-US"/>
              <a:t>如果 </a:t>
            </a:r>
            <a:r>
              <a:rPr lang="en-US" altLang="zh-CN"/>
              <a:t>c </a:t>
            </a:r>
            <a:r>
              <a:rPr lang="zh-CN" altLang="en-US"/>
              <a:t>是一个大写字母，则返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				 回其小写字母</a:t>
            </a:r>
            <a:endParaRPr lang="zh-CN" altLang="fr-FR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739900" y="-37318"/>
            <a:ext cx="8928100" cy="66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字符串和内存操作函数</a:t>
            </a:r>
            <a:endParaRPr lang="zh-CN" altLang="en-US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字符串和内存操作函数声明在</a:t>
            </a:r>
            <a:r>
              <a:rPr lang="en-US" altLang="zh-CN" sz="2400" b="1"/>
              <a:t>string.h</a:t>
            </a:r>
            <a:r>
              <a:rPr lang="zh-CN" altLang="en-US" sz="2400" b="1"/>
              <a:t>中，常用的有：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strchr(char * s, int c)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如果</a:t>
            </a:r>
            <a:r>
              <a:rPr lang="en-US" altLang="zh-CN" sz="2400" b="1"/>
              <a:t>s</a:t>
            </a:r>
            <a:r>
              <a:rPr lang="zh-CN" altLang="en-US" sz="2400" b="1"/>
              <a:t>中包含字符</a:t>
            </a:r>
            <a:r>
              <a:rPr lang="en-US" altLang="zh-CN" sz="2400" b="1"/>
              <a:t>c,</a:t>
            </a:r>
            <a:r>
              <a:rPr lang="zh-CN" altLang="en-US" sz="2400" b="1"/>
              <a:t>则返回一个指向</a:t>
            </a:r>
            <a:r>
              <a:rPr lang="en-US" altLang="zh-CN" sz="2400" b="1"/>
              <a:t>s</a:t>
            </a:r>
            <a:r>
              <a:rPr lang="zh-CN" altLang="en-US" sz="2400" b="1"/>
              <a:t>第一次出现的该字符的指针</a:t>
            </a:r>
            <a:r>
              <a:rPr lang="en-US" altLang="zh-CN" sz="2400" b="1"/>
              <a:t>,</a:t>
            </a:r>
            <a:r>
              <a:rPr lang="zh-CN" altLang="en-US" sz="2400" b="1"/>
              <a:t>否则返回</a:t>
            </a:r>
            <a:r>
              <a:rPr lang="en-US" altLang="zh-CN" sz="2400" b="1"/>
              <a:t>NULL</a:t>
            </a:r>
            <a:endParaRPr lang="en-US" altLang="zh-CN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strstr(char * s1, char * s2)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如果</a:t>
            </a:r>
            <a:r>
              <a:rPr lang="en-US" altLang="zh-CN" sz="2400" b="1"/>
              <a:t>s2</a:t>
            </a:r>
            <a:r>
              <a:rPr lang="zh-CN" altLang="en-US" sz="2400" b="1"/>
              <a:t>是</a:t>
            </a:r>
            <a:r>
              <a:rPr lang="en-US" altLang="zh-CN" sz="2400" b="1"/>
              <a:t>s1</a:t>
            </a:r>
            <a:r>
              <a:rPr lang="zh-CN" altLang="en-US" sz="2400" b="1"/>
              <a:t>的一个子串，则返回一个指向</a:t>
            </a:r>
            <a:r>
              <a:rPr lang="en-US" altLang="zh-CN" sz="2400" b="1"/>
              <a:t>s1</a:t>
            </a:r>
            <a:r>
              <a:rPr lang="zh-CN" altLang="en-US" sz="2400" b="1"/>
              <a:t>中首次出现</a:t>
            </a:r>
            <a:r>
              <a:rPr lang="en-US" altLang="zh-CN" sz="2400" b="1"/>
              <a:t>s2</a:t>
            </a:r>
            <a:r>
              <a:rPr lang="zh-CN" altLang="en-US" sz="2400" b="1"/>
              <a:t>的位置的指针，否则返回</a:t>
            </a:r>
            <a:r>
              <a:rPr lang="en-US" altLang="zh-CN" sz="2400" b="1"/>
              <a:t>NULL</a:t>
            </a:r>
            <a:endParaRPr lang="en-US" altLang="zh-CN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strlwr(char * s)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将</a:t>
            </a:r>
            <a:r>
              <a:rPr lang="en-US" altLang="zh-CN" sz="2400" b="1"/>
              <a:t>s</a:t>
            </a:r>
            <a:r>
              <a:rPr lang="zh-CN" altLang="en-US" sz="2400" b="1"/>
              <a:t>中的字母都变成小写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strupr( char * s)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将</a:t>
            </a:r>
            <a:r>
              <a:rPr lang="en-US" altLang="zh-CN" sz="2400" b="1"/>
              <a:t>s</a:t>
            </a:r>
            <a:r>
              <a:rPr lang="zh-CN" altLang="en-US" sz="2400" b="1"/>
              <a:t>中的字母都变成大写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strcpy( char * s1, char * s2)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将字符串</a:t>
            </a:r>
            <a:r>
              <a:rPr lang="en-US" altLang="zh-CN" sz="2400" b="1"/>
              <a:t>s2</a:t>
            </a:r>
            <a:r>
              <a:rPr lang="zh-CN" altLang="en-US" sz="2400" b="1"/>
              <a:t>的内容拷贝到</a:t>
            </a:r>
            <a:r>
              <a:rPr lang="en-US" altLang="zh-CN" sz="2400" b="1"/>
              <a:t>s1</a:t>
            </a:r>
            <a:r>
              <a:rPr lang="zh-CN" altLang="en-US" sz="2400" b="1"/>
              <a:t>中去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strncpy( char * s1, char * s2,int n)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将字符串</a:t>
            </a:r>
            <a:r>
              <a:rPr lang="en-US" altLang="zh-CN" sz="2400" b="1"/>
              <a:t>s2</a:t>
            </a:r>
            <a:r>
              <a:rPr lang="zh-CN" altLang="en-US" sz="2400" b="1"/>
              <a:t>的内容拷贝到</a:t>
            </a:r>
            <a:r>
              <a:rPr lang="en-US" altLang="zh-CN" sz="2400" b="1"/>
              <a:t>s1</a:t>
            </a:r>
            <a:r>
              <a:rPr lang="zh-CN" altLang="en-US" sz="2400" b="1"/>
              <a:t>中去，但是最多拷贝</a:t>
            </a:r>
            <a:r>
              <a:rPr lang="en-US" altLang="zh-CN" sz="2400" b="1"/>
              <a:t>n</a:t>
            </a:r>
            <a:r>
              <a:rPr lang="zh-CN" altLang="en-US" sz="2400" b="1"/>
              <a:t>个字节。如果拷贝字节数达到</a:t>
            </a:r>
            <a:r>
              <a:rPr lang="en-US" altLang="zh-CN" sz="2400" b="1"/>
              <a:t>n</a:t>
            </a:r>
            <a:r>
              <a:rPr lang="zh-CN" altLang="en-US" sz="2400" b="1"/>
              <a:t>，那么就不会往</a:t>
            </a:r>
            <a:r>
              <a:rPr lang="en-US" altLang="zh-CN" sz="2400" b="1"/>
              <a:t>s1</a:t>
            </a:r>
            <a:r>
              <a:rPr lang="zh-CN" altLang="en-US" sz="2400" b="1"/>
              <a:t>中写入结尾的’</a:t>
            </a:r>
            <a:r>
              <a:rPr lang="en-US" altLang="zh-CN" sz="2400" b="1"/>
              <a:t>\0’</a:t>
            </a:r>
            <a:endParaRPr lang="zh-CN" altLang="fr-FR" sz="2400" b="1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739900" y="591809"/>
            <a:ext cx="8928100" cy="513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字符串和内存操作函数</a:t>
            </a:r>
            <a:endParaRPr lang="zh-CN" altLang="en-US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char * strcat( char * s1, char * s2)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将字符串</a:t>
            </a:r>
            <a:r>
              <a:rPr lang="en-US" altLang="zh-CN" sz="2400" b="1"/>
              <a:t>s2</a:t>
            </a:r>
            <a:r>
              <a:rPr lang="zh-CN" altLang="en-US" sz="2400" b="1"/>
              <a:t>添加到</a:t>
            </a:r>
            <a:r>
              <a:rPr lang="en-US" altLang="zh-CN" sz="2400" b="1"/>
              <a:t>s1</a:t>
            </a:r>
            <a:r>
              <a:rPr lang="zh-CN" altLang="en-US" sz="2400" b="1"/>
              <a:t>末尾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int strcmp( char * s1, char * s2)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/>
              <a:t>比较两个字符串，大小写相关。如果返回值小于</a:t>
            </a:r>
            <a:r>
              <a:rPr lang="en-US" altLang="zh-CN" sz="2400" b="1"/>
              <a:t>0</a:t>
            </a:r>
            <a:r>
              <a:rPr lang="zh-CN" altLang="en-US" sz="2400" b="1"/>
              <a:t>，则说明</a:t>
            </a:r>
            <a:r>
              <a:rPr lang="en-US" altLang="zh-CN" sz="2400" b="1"/>
              <a:t>s1</a:t>
            </a:r>
            <a:r>
              <a:rPr lang="zh-CN" altLang="en-US" sz="2400" b="1"/>
              <a:t>按字典顺序在</a:t>
            </a:r>
            <a:r>
              <a:rPr lang="en-US" altLang="zh-CN" sz="2400" b="1"/>
              <a:t>s2</a:t>
            </a:r>
            <a:r>
              <a:rPr lang="zh-CN" altLang="en-US" sz="2400" b="1"/>
              <a:t>前面；返回值等于</a:t>
            </a:r>
            <a:r>
              <a:rPr lang="en-US" altLang="zh-CN" sz="2400" b="1"/>
              <a:t>0</a:t>
            </a:r>
            <a:r>
              <a:rPr lang="zh-CN" altLang="en-US" sz="2400" b="1"/>
              <a:t>，则说明两个字符串一样；返回值大于</a:t>
            </a:r>
            <a:r>
              <a:rPr lang="en-US" altLang="zh-CN" sz="2400" b="1"/>
              <a:t>0</a:t>
            </a:r>
            <a:r>
              <a:rPr lang="zh-CN" altLang="en-US" sz="2400" b="1"/>
              <a:t>，则说明</a:t>
            </a:r>
            <a:r>
              <a:rPr lang="en-US" altLang="zh-CN" sz="2400" b="1"/>
              <a:t>s1</a:t>
            </a:r>
            <a:r>
              <a:rPr lang="zh-CN" altLang="en-US" sz="2400" b="1"/>
              <a:t>按字典顺序在</a:t>
            </a:r>
            <a:r>
              <a:rPr lang="en-US" altLang="zh-CN" sz="2400" b="1"/>
              <a:t>s2</a:t>
            </a:r>
            <a:r>
              <a:rPr lang="zh-CN" altLang="en-US" sz="2400" b="1"/>
              <a:t>后面。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int stricmp( char * s1, char * s2)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比较两个字符串，大小写无关。其他和</a:t>
            </a:r>
            <a:r>
              <a:rPr lang="en-US" altLang="zh-CN" sz="2400" b="1"/>
              <a:t>strcmp</a:t>
            </a:r>
            <a:r>
              <a:rPr lang="zh-CN" altLang="en-US" sz="2400" b="1"/>
              <a:t>同。</a:t>
            </a:r>
            <a:endParaRPr lang="zh-CN" altLang="en-US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void * memcpy( void * s1, void * s2, int n)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将内存地址</a:t>
            </a:r>
            <a:r>
              <a:rPr lang="en-US" altLang="zh-CN" sz="2400" b="1"/>
              <a:t>s2</a:t>
            </a:r>
            <a:r>
              <a:rPr lang="zh-CN" altLang="en-US" sz="2400" b="1"/>
              <a:t>处的</a:t>
            </a:r>
            <a:r>
              <a:rPr lang="en-US" altLang="zh-CN" sz="2400" b="1"/>
              <a:t>n</a:t>
            </a:r>
            <a:r>
              <a:rPr lang="zh-CN" altLang="en-US" sz="2400" b="1"/>
              <a:t>字节内容拷贝到内存地址</a:t>
            </a:r>
            <a:r>
              <a:rPr lang="en-US" altLang="zh-CN" sz="2400" b="1"/>
              <a:t>s1</a:t>
            </a:r>
            <a:endParaRPr lang="en-US" altLang="zh-CN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2508F8"/>
                </a:solidFill>
              </a:rPr>
              <a:t>void * memset( void * s, int c, int n)</a:t>
            </a:r>
            <a:endParaRPr lang="en-US" altLang="zh-CN" sz="2400" b="1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将内存地址</a:t>
            </a:r>
            <a:r>
              <a:rPr lang="en-US" altLang="zh-CN" sz="2400" b="1"/>
              <a:t>s</a:t>
            </a:r>
            <a:r>
              <a:rPr lang="zh-CN" altLang="en-US" sz="2400" b="1"/>
              <a:t>开始的</a:t>
            </a:r>
            <a:r>
              <a:rPr lang="en-US" altLang="zh-CN" sz="2400" b="1"/>
              <a:t>n</a:t>
            </a:r>
            <a:r>
              <a:rPr lang="zh-CN" altLang="en-US" sz="2400" b="1"/>
              <a:t>个字节全部置为</a:t>
            </a:r>
            <a:r>
              <a:rPr lang="en-US" altLang="zh-CN" sz="2400" b="1"/>
              <a:t>c</a:t>
            </a:r>
            <a:endParaRPr lang="zh-CN" altLang="fr-FR" sz="2400" b="1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847850" y="1412876"/>
            <a:ext cx="83518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字符串转换函数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有几个函数，可以完成将字符串转换为整数，或将整数转换成字符串等这类功能。它们定义在 </a:t>
            </a:r>
            <a:r>
              <a:rPr lang="en-US" altLang="zh-CN"/>
              <a:t>stdlib.h</a:t>
            </a:r>
            <a:r>
              <a:rPr lang="zh-CN" altLang="en-US"/>
              <a:t>中</a:t>
            </a:r>
            <a:r>
              <a:rPr lang="en-US" altLang="zh-CN"/>
              <a:t>: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int atoi(char *s)</a:t>
            </a:r>
            <a:endParaRPr lang="en-US" altLang="zh-CN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将字符串</a:t>
            </a:r>
            <a:r>
              <a:rPr lang="en-US" altLang="zh-CN"/>
              <a:t>s</a:t>
            </a:r>
            <a:r>
              <a:rPr lang="zh-CN" altLang="en-US"/>
              <a:t>里的内容转换成一个整型数返回。比如，如果字符串</a:t>
            </a:r>
            <a:r>
              <a:rPr lang="en-US" altLang="zh-CN"/>
              <a:t>s</a:t>
            </a:r>
            <a:r>
              <a:rPr lang="zh-CN" altLang="en-US"/>
              <a:t>的内容是“</a:t>
            </a:r>
            <a:r>
              <a:rPr lang="en-US" altLang="zh-CN"/>
              <a:t>1234”,</a:t>
            </a:r>
            <a:r>
              <a:rPr lang="zh-CN" altLang="en-US"/>
              <a:t>那么函数返回值就是</a:t>
            </a:r>
            <a:r>
              <a:rPr lang="en-US" altLang="zh-CN"/>
              <a:t>1234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double atof(char *s)</a:t>
            </a:r>
            <a:endParaRPr lang="en-US" altLang="zh-CN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将字符串</a:t>
            </a:r>
            <a:r>
              <a:rPr lang="en-US" altLang="zh-CN"/>
              <a:t>s</a:t>
            </a:r>
            <a:r>
              <a:rPr lang="zh-CN" altLang="en-US"/>
              <a:t>中的内容转换成浮点数。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774825" y="1412876"/>
            <a:ext cx="8351838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字符串转换函数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508F8"/>
                </a:solidFill>
              </a:rPr>
              <a:t>char *itoa(int value, char *string, int radix);</a:t>
            </a:r>
            <a:endParaRPr lang="en-US" altLang="zh-CN">
              <a:solidFill>
                <a:srgbClr val="2508F8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将整型值</a:t>
            </a:r>
            <a:r>
              <a:rPr lang="en-US" altLang="zh-CN"/>
              <a:t>value</a:t>
            </a:r>
            <a:r>
              <a:rPr lang="zh-CN" altLang="en-US"/>
              <a:t>以</a:t>
            </a:r>
            <a:r>
              <a:rPr lang="en-US" altLang="zh-CN"/>
              <a:t>radix</a:t>
            </a:r>
            <a:r>
              <a:rPr lang="zh-CN" altLang="en-US"/>
              <a:t>进制表示法写入 </a:t>
            </a:r>
            <a:r>
              <a:rPr lang="en-US" altLang="zh-CN"/>
              <a:t>string</a:t>
            </a:r>
            <a:r>
              <a:rPr lang="zh-CN" altLang="en-US"/>
              <a:t>。比如：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char szValue[20];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itoa( 32,szValue,10); </a:t>
            </a:r>
            <a:r>
              <a:rPr lang="zh-CN" altLang="en-US"/>
              <a:t>则使得</a:t>
            </a:r>
            <a:r>
              <a:rPr lang="en-US" altLang="zh-CN"/>
              <a:t>szValue</a:t>
            </a:r>
            <a:r>
              <a:rPr lang="zh-CN" altLang="en-US"/>
              <a:t>的内容变为 “</a:t>
            </a:r>
            <a:r>
              <a:rPr lang="en-US" altLang="zh-CN"/>
              <a:t>32”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itoa( 32,szValue,16); </a:t>
            </a:r>
            <a:r>
              <a:rPr lang="zh-CN" altLang="en-US"/>
              <a:t>则使得</a:t>
            </a:r>
            <a:r>
              <a:rPr lang="en-US" altLang="zh-CN"/>
              <a:t>szValue</a:t>
            </a:r>
            <a:r>
              <a:rPr lang="zh-CN" altLang="en-US"/>
              <a:t>的内容变为 “</a:t>
            </a:r>
            <a:r>
              <a:rPr lang="en-US" altLang="zh-CN"/>
              <a:t>20” </a:t>
            </a:r>
            <a:endParaRPr lang="en-US" altLang="zh-CN"/>
          </a:p>
          <a:p>
            <a:pPr>
              <a:buFont typeface="Arial" panose="020B0604020202020204" pitchFamily="34" charset="0"/>
              <a:buNone/>
            </a:pP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隶书" panose="02010509060101010101" pitchFamily="49" charset="-122"/>
              </a:rPr>
              <a:t>C</a:t>
            </a:r>
            <a:r>
              <a:rPr lang="zh-CN" altLang="en-US">
                <a:ea typeface="隶书" panose="02010509060101010101" pitchFamily="49" charset="-122"/>
              </a:rPr>
              <a:t>语言知识巩固和补充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11488" y="1719263"/>
            <a:ext cx="7199312" cy="2708358"/>
          </a:xfrm>
        </p:spPr>
        <p:txBody>
          <a:bodyPr/>
          <a:lstStyle/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输入输出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位运算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函数指针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方正隶书简体" pitchFamily="2" charset="-122"/>
                <a:ea typeface="方正隶书简体" pitchFamily="2" charset="-122"/>
              </a:rPr>
              <a:t>命令行参数</a:t>
            </a:r>
            <a:endParaRPr lang="zh-CN" altLang="en-US" dirty="0">
              <a:latin typeface="方正隶书简体" pitchFamily="2" charset="-122"/>
              <a:ea typeface="方正隶书简体" pitchFamily="2" charset="-122"/>
            </a:endParaRPr>
          </a:p>
          <a:p>
            <a:pPr marL="609600" indent="-609600"/>
            <a:r>
              <a:rPr lang="en-US" altLang="zh-CN" dirty="0">
                <a:latin typeface="方正隶书简体" pitchFamily="2" charset="-122"/>
                <a:ea typeface="方正隶书简体" pitchFamily="2" charset="-122"/>
              </a:rPr>
              <a:t>C</a:t>
            </a:r>
            <a:r>
              <a:rPr lang="zh-CN" altLang="en-US" dirty="0">
                <a:latin typeface="方正隶书简体" pitchFamily="2" charset="-122"/>
                <a:ea typeface="方正隶书简体" pitchFamily="2" charset="-122"/>
              </a:rPr>
              <a:t>语言标准库函数</a:t>
            </a:r>
            <a:endParaRPr lang="zh-CN" altLang="en-US" dirty="0">
              <a:latin typeface="方正隶书简体" pitchFamily="2" charset="-122"/>
              <a:ea typeface="方正隶书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926" y="4632158"/>
            <a:ext cx="855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参考手册：</a:t>
            </a:r>
            <a:r>
              <a:rPr lang="en-US" altLang="zh-CN" sz="2800" b="1" dirty="0">
                <a:solidFill>
                  <a:srgbClr val="FF0000"/>
                </a:solidFill>
                <a:hlinkClick r:id="rId1"/>
              </a:rPr>
              <a:t>https://zh.cppreference.com/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第一次实验：梅森质数判定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功能：对于</a:t>
            </a:r>
            <a:r>
              <a:rPr lang="en-US" altLang="zh-CN" dirty="0"/>
              <a:t>1000</a:t>
            </a:r>
            <a:r>
              <a:rPr lang="zh-CN" altLang="en-US" dirty="0"/>
              <a:t>以内的质数</a:t>
            </a:r>
            <a:r>
              <a:rPr lang="en-US" altLang="zh-CN" dirty="0"/>
              <a:t>p</a:t>
            </a:r>
            <a:r>
              <a:rPr lang="zh-CN" altLang="en-US" dirty="0"/>
              <a:t>，判定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是否为质数。</a:t>
            </a:r>
            <a:endParaRPr lang="en-US" altLang="zh-CN" dirty="0"/>
          </a:p>
          <a:p>
            <a:r>
              <a:rPr lang="zh-CN" altLang="en-US" dirty="0"/>
              <a:t>输入：无；输出：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语言，不能使用</a:t>
            </a:r>
            <a:r>
              <a:rPr lang="en-US" altLang="zh-CN" dirty="0"/>
              <a:t>python</a:t>
            </a:r>
            <a:r>
              <a:rPr lang="zh-CN" altLang="en-US" dirty="0"/>
              <a:t>等语言；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以高精度数的方式实现，不能存储结果打印输出；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有良好的编程风格（变量命名、函数设计等）；要进行单元测试。</a:t>
            </a:r>
            <a:endParaRPr lang="en-US" altLang="zh-CN" dirty="0"/>
          </a:p>
          <a:p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日（周一）上午</a:t>
            </a:r>
            <a:r>
              <a:rPr lang="en-US" altLang="zh-CN" dirty="0"/>
              <a:t>12:00</a:t>
            </a:r>
            <a:endParaRPr lang="en-US" altLang="zh-CN" dirty="0"/>
          </a:p>
          <a:p>
            <a:pPr lvl="1"/>
            <a:r>
              <a:rPr lang="zh-CN" altLang="en-US" dirty="0"/>
              <a:t>提交内容：源码</a:t>
            </a:r>
            <a:r>
              <a:rPr lang="en-US" altLang="zh-CN" dirty="0"/>
              <a:t>+</a:t>
            </a:r>
            <a:r>
              <a:rPr lang="zh-CN" altLang="en-US" dirty="0"/>
              <a:t>实验报告（报告不超过</a:t>
            </a:r>
            <a:r>
              <a:rPr lang="en-US" altLang="zh-CN" dirty="0"/>
              <a:t>4</a:t>
            </a:r>
            <a:r>
              <a:rPr lang="zh-CN" altLang="en-US" dirty="0"/>
              <a:t>页，报告模板本周内提供）</a:t>
            </a:r>
            <a:endParaRPr lang="en-US" altLang="zh-CN" dirty="0"/>
          </a:p>
          <a:p>
            <a:r>
              <a:rPr lang="zh-CN" altLang="en-US" dirty="0"/>
              <a:t>评分：源码</a:t>
            </a:r>
            <a:r>
              <a:rPr lang="en-US" altLang="zh-CN" dirty="0"/>
              <a:t>+</a:t>
            </a:r>
            <a:r>
              <a:rPr lang="zh-CN" altLang="en-US" dirty="0"/>
              <a:t>报告</a:t>
            </a:r>
            <a:r>
              <a:rPr lang="en-US" altLang="zh-CN" dirty="0"/>
              <a:t>+</a:t>
            </a:r>
            <a:r>
              <a:rPr lang="zh-CN" altLang="en-US" dirty="0"/>
              <a:t>问答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辅导</a:t>
            </a:r>
            <a:endParaRPr lang="en-US" altLang="zh-CN" dirty="0"/>
          </a:p>
          <a:p>
            <a:pPr lvl="1"/>
            <a:r>
              <a:rPr lang="zh-CN" altLang="en-US" dirty="0"/>
              <a:t>分组：助教</a:t>
            </a:r>
            <a:r>
              <a:rPr lang="en-US" altLang="zh-CN" dirty="0"/>
              <a:t>14</a:t>
            </a:r>
            <a:r>
              <a:rPr lang="zh-CN" altLang="en-US" dirty="0"/>
              <a:t>人（</a:t>
            </a:r>
            <a:r>
              <a:rPr lang="en-US" altLang="zh-CN" dirty="0"/>
              <a:t>7</a:t>
            </a:r>
            <a:r>
              <a:rPr lang="zh-CN" altLang="en-US" dirty="0"/>
              <a:t>组，每组</a:t>
            </a:r>
            <a:r>
              <a:rPr lang="en-US" altLang="zh-CN" dirty="0"/>
              <a:t>2</a:t>
            </a:r>
            <a:r>
              <a:rPr lang="zh-CN" altLang="en-US" dirty="0"/>
              <a:t>人），学生</a:t>
            </a:r>
            <a:r>
              <a:rPr lang="en-US" altLang="zh-CN" dirty="0"/>
              <a:t>185</a:t>
            </a:r>
            <a:r>
              <a:rPr lang="zh-CN" altLang="en-US" dirty="0"/>
              <a:t>人（</a:t>
            </a:r>
            <a:r>
              <a:rPr lang="en-US" altLang="zh-CN" dirty="0"/>
              <a:t>7</a:t>
            </a:r>
            <a:r>
              <a:rPr lang="zh-CN" altLang="en-US" dirty="0"/>
              <a:t>组，每组约</a:t>
            </a:r>
            <a:r>
              <a:rPr lang="en-US" altLang="zh-CN" dirty="0"/>
              <a:t>26</a:t>
            </a:r>
            <a:r>
              <a:rPr lang="zh-CN" altLang="en-US" dirty="0"/>
              <a:t>人）</a:t>
            </a:r>
            <a:endParaRPr lang="en-US" altLang="zh-CN" dirty="0"/>
          </a:p>
          <a:p>
            <a:pPr lvl="1"/>
            <a:r>
              <a:rPr lang="zh-CN" altLang="en-US" dirty="0"/>
              <a:t>线下：上机时间（待定）</a:t>
            </a:r>
            <a:endParaRPr lang="en-US" altLang="zh-CN" dirty="0"/>
          </a:p>
          <a:p>
            <a:pPr lvl="1"/>
            <a:r>
              <a:rPr lang="zh-CN" altLang="en-US" dirty="0"/>
              <a:t>线上：</a:t>
            </a:r>
            <a:r>
              <a:rPr lang="en-US" altLang="zh-CN" dirty="0"/>
              <a:t>QQ</a:t>
            </a:r>
            <a:r>
              <a:rPr lang="zh-CN" altLang="en-US" dirty="0"/>
              <a:t>群，蜗壳学社：</a:t>
            </a:r>
            <a:r>
              <a:rPr lang="en-US" altLang="zh-CN" dirty="0">
                <a:hlinkClick r:id="rId1"/>
              </a:rPr>
              <a:t>https://ot.ustc.edu.cn/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少年班学院额外支持若干助教</a:t>
            </a:r>
            <a:endParaRPr lang="en-US" altLang="zh-CN" dirty="0"/>
          </a:p>
          <a:p>
            <a:r>
              <a:rPr lang="zh-CN" altLang="en-US" dirty="0"/>
              <a:t>评分</a:t>
            </a:r>
            <a:endParaRPr lang="en-US" altLang="zh-CN" dirty="0"/>
          </a:p>
          <a:p>
            <a:pPr lvl="1"/>
            <a:r>
              <a:rPr lang="zh-CN" altLang="en-US" dirty="0"/>
              <a:t>交叉进行</a:t>
            </a:r>
            <a:endParaRPr lang="en-US" altLang="zh-CN" dirty="0"/>
          </a:p>
          <a:p>
            <a:pPr lvl="1"/>
            <a:r>
              <a:rPr lang="zh-CN" altLang="en-US" dirty="0"/>
              <a:t>复查环节（分数公布后一周内）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辅导，不是代办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学长 麻烦帮我看一下我写的函数  为什么我输入</a:t>
            </a:r>
            <a:r>
              <a:rPr lang="en-US" altLang="zh-CN" b="1" dirty="0"/>
              <a:t>2222enter </a:t>
            </a:r>
            <a:r>
              <a:rPr lang="zh-CN" altLang="en-US" b="1" dirty="0"/>
              <a:t>后，调试时发现</a:t>
            </a:r>
            <a:r>
              <a:rPr lang="en-US" altLang="zh-CN" b="1" dirty="0"/>
              <a:t>num</a:t>
            </a:r>
            <a:r>
              <a:rPr lang="zh-CN" altLang="en-US" b="1" dirty="0"/>
              <a:t>的值总是比实际大</a:t>
            </a:r>
            <a:r>
              <a:rPr lang="en-US" altLang="zh-CN" b="1" dirty="0"/>
              <a:t>48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1" y="2346036"/>
            <a:ext cx="4987637" cy="3740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隶书" panose="02010509060101010101" pitchFamily="49" charset="-122"/>
              </a:rPr>
              <a:t>C</a:t>
            </a:r>
            <a:r>
              <a:rPr lang="zh-CN" altLang="en-US">
                <a:ea typeface="隶书" panose="02010509060101010101" pitchFamily="49" charset="-122"/>
              </a:rPr>
              <a:t>语言知识巩固和补充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11488" y="1719263"/>
            <a:ext cx="7199312" cy="2708358"/>
          </a:xfrm>
        </p:spPr>
        <p:txBody>
          <a:bodyPr/>
          <a:lstStyle/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输入输出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位运算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函数指针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/>
            <a:r>
              <a:rPr lang="zh-CN" altLang="en-US" dirty="0">
                <a:latin typeface="方正隶书简体" pitchFamily="2" charset="-122"/>
                <a:ea typeface="方正隶书简体" pitchFamily="2" charset="-122"/>
              </a:rPr>
              <a:t>命令行参数</a:t>
            </a:r>
            <a:endParaRPr lang="zh-CN" altLang="en-US" dirty="0">
              <a:latin typeface="方正隶书简体" pitchFamily="2" charset="-122"/>
              <a:ea typeface="方正隶书简体" pitchFamily="2" charset="-122"/>
            </a:endParaRPr>
          </a:p>
          <a:p>
            <a:pPr marL="609600" indent="-609600"/>
            <a:r>
              <a:rPr lang="en-US" altLang="zh-CN" dirty="0">
                <a:latin typeface="方正隶书简体" pitchFamily="2" charset="-122"/>
                <a:ea typeface="方正隶书简体" pitchFamily="2" charset="-122"/>
              </a:rPr>
              <a:t>C</a:t>
            </a:r>
            <a:r>
              <a:rPr lang="zh-CN" altLang="en-US" dirty="0">
                <a:latin typeface="方正隶书简体" pitchFamily="2" charset="-122"/>
                <a:ea typeface="方正隶书简体" pitchFamily="2" charset="-122"/>
              </a:rPr>
              <a:t>语言标准库函数</a:t>
            </a:r>
            <a:endParaRPr lang="zh-CN" altLang="en-US" dirty="0">
              <a:latin typeface="方正隶书简体" pitchFamily="2" charset="-122"/>
              <a:ea typeface="方正隶书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926" y="4632158"/>
            <a:ext cx="855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参考手册：</a:t>
            </a:r>
            <a:r>
              <a:rPr lang="en-US" altLang="zh-CN" sz="2800" b="1" dirty="0">
                <a:solidFill>
                  <a:srgbClr val="FF0000"/>
                </a:solidFill>
                <a:hlinkClick r:id="rId1"/>
              </a:rPr>
              <a:t>https://zh.cppreference.com/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11690</Words>
  <Application>WPS 演示</Application>
  <PresentationFormat>宽屏</PresentationFormat>
  <Paragraphs>690</Paragraphs>
  <Slides>59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隶书</vt:lpstr>
      <vt:lpstr>方正隶书简体</vt:lpstr>
      <vt:lpstr>Candara</vt:lpstr>
      <vt:lpstr>Arial Unicode MS</vt:lpstr>
      <vt:lpstr>等线</vt:lpstr>
      <vt:lpstr>华文楷体</vt:lpstr>
      <vt:lpstr>Calibri</vt:lpstr>
      <vt:lpstr>Office 主题​​</vt:lpstr>
      <vt:lpstr>程序设计进阶与实践</vt:lpstr>
      <vt:lpstr>课程信息</vt:lpstr>
      <vt:lpstr>课程信息</vt:lpstr>
      <vt:lpstr>课程信息</vt:lpstr>
      <vt:lpstr>Q/A</vt:lpstr>
      <vt:lpstr>第一次实验：梅森质数判定</vt:lpstr>
      <vt:lpstr>助教的工作</vt:lpstr>
      <vt:lpstr>Q/A</vt:lpstr>
      <vt:lpstr>C语言知识巩固和补充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函数指针</vt:lpstr>
      <vt:lpstr>函数指针</vt:lpstr>
      <vt:lpstr>函数指针</vt:lpstr>
      <vt:lpstr>PowerPoint 演示文稿</vt:lpstr>
      <vt:lpstr>函数指针应用：快速排序库函数qsort</vt:lpstr>
      <vt:lpstr>快速排序库函数qsort</vt:lpstr>
      <vt:lpstr>快速排序库函数qsort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命令行参数</vt:lpstr>
      <vt:lpstr>命令行参数</vt:lpstr>
      <vt:lpstr>PowerPoint 演示文稿</vt:lpstr>
      <vt:lpstr>C语言标准库函数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C语言知识巩固和补充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F.Y.R.N.</cp:lastModifiedBy>
  <cp:revision>287</cp:revision>
  <dcterms:created xsi:type="dcterms:W3CDTF">2019-08-12T09:30:00Z</dcterms:created>
  <dcterms:modified xsi:type="dcterms:W3CDTF">2022-03-21T06:42:29Z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610F8E1C6B7647D589EA1C49A8245DCC</vt:lpwstr>
  </property>
  <property fmtid="{D5CDD505-2E9C-101B-9397-08002B2CF9AE}" pid="3" name="KSOProductBuildVer">
    <vt:lpwstr>2052-11.1.0.11365</vt:lpwstr>
  </property>
</Properties>
</file>