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sldIdLst>
    <p:sldId id="256" r:id="rId2"/>
    <p:sldId id="1865" r:id="rId3"/>
    <p:sldId id="1868" r:id="rId4"/>
    <p:sldId id="1866" r:id="rId5"/>
    <p:sldId id="1867" r:id="rId6"/>
    <p:sldId id="757" r:id="rId7"/>
    <p:sldId id="759" r:id="rId8"/>
    <p:sldId id="703" r:id="rId9"/>
    <p:sldId id="746" r:id="rId10"/>
    <p:sldId id="747" r:id="rId11"/>
    <p:sldId id="749" r:id="rId12"/>
    <p:sldId id="755" r:id="rId13"/>
    <p:sldId id="756" r:id="rId14"/>
    <p:sldId id="1869" r:id="rId15"/>
    <p:sldId id="1870" r:id="rId16"/>
    <p:sldId id="1871" r:id="rId17"/>
    <p:sldId id="1872" r:id="rId18"/>
    <p:sldId id="1882" r:id="rId19"/>
    <p:sldId id="1873" r:id="rId20"/>
    <p:sldId id="1874" r:id="rId21"/>
    <p:sldId id="1875" r:id="rId22"/>
    <p:sldId id="1876" r:id="rId23"/>
    <p:sldId id="1883" r:id="rId24"/>
    <p:sldId id="1877" r:id="rId25"/>
    <p:sldId id="1878" r:id="rId26"/>
    <p:sldId id="1879" r:id="rId27"/>
    <p:sldId id="1880" r:id="rId28"/>
    <p:sldId id="1881" r:id="rId29"/>
    <p:sldId id="1884" r:id="rId30"/>
    <p:sldId id="1885" r:id="rId31"/>
    <p:sldId id="1886" r:id="rId32"/>
    <p:sldId id="1887" r:id="rId33"/>
    <p:sldId id="1888" r:id="rId34"/>
    <p:sldId id="1889" r:id="rId35"/>
    <p:sldId id="1890" r:id="rId36"/>
    <p:sldId id="1891" r:id="rId37"/>
    <p:sldId id="1892" r:id="rId38"/>
    <p:sldId id="1893" r:id="rId39"/>
    <p:sldId id="1894" r:id="rId40"/>
    <p:sldId id="1895" r:id="rId41"/>
    <p:sldId id="1896" r:id="rId42"/>
    <p:sldId id="1897" r:id="rId43"/>
    <p:sldId id="1898" r:id="rId44"/>
    <p:sldId id="1899" r:id="rId45"/>
    <p:sldId id="1900" r:id="rId46"/>
    <p:sldId id="1901" r:id="rId47"/>
    <p:sldId id="1902" r:id="rId48"/>
    <p:sldId id="1903" r:id="rId49"/>
    <p:sldId id="1905" r:id="rId50"/>
    <p:sldId id="1904" r:id="rId51"/>
    <p:sldId id="1918" r:id="rId52"/>
    <p:sldId id="1919" r:id="rId53"/>
    <p:sldId id="1920" r:id="rId54"/>
    <p:sldId id="1921" r:id="rId55"/>
    <p:sldId id="1922" r:id="rId56"/>
    <p:sldId id="1923" r:id="rId57"/>
    <p:sldId id="1925" r:id="rId58"/>
    <p:sldId id="1924" r:id="rId59"/>
    <p:sldId id="1926" r:id="rId60"/>
    <p:sldId id="1906" r:id="rId61"/>
    <p:sldId id="1907" r:id="rId62"/>
    <p:sldId id="1908" r:id="rId63"/>
    <p:sldId id="1909" r:id="rId64"/>
    <p:sldId id="1910" r:id="rId65"/>
    <p:sldId id="1911" r:id="rId66"/>
    <p:sldId id="1912" r:id="rId67"/>
    <p:sldId id="1913" r:id="rId68"/>
    <p:sldId id="1914" r:id="rId69"/>
    <p:sldId id="1915" r:id="rId70"/>
    <p:sldId id="1916" r:id="rId71"/>
    <p:sldId id="1917" r:id="rId72"/>
    <p:sldId id="1927" r:id="rId73"/>
    <p:sldId id="1928" r:id="rId74"/>
    <p:sldId id="300" r:id="rId7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8426"/>
    <a:srgbClr val="FFFFFF"/>
    <a:srgbClr val="985402"/>
    <a:srgbClr val="CA6F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414" autoAdjust="0"/>
    <p:restoredTop sz="75121" autoAdjust="0"/>
  </p:normalViewPr>
  <p:slideViewPr>
    <p:cSldViewPr snapToGrid="0">
      <p:cViewPr varScale="1">
        <p:scale>
          <a:sx n="83" d="100"/>
          <a:sy n="83" d="100"/>
        </p:scale>
        <p:origin x="92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E96E1-346F-477A-9CFD-97562368FF53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499FE-432E-4C91-A380-102EEE5AAE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205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欢迎继续学习计算机程序设计课程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499FE-432E-4C91-A380-102EEE5AAEB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602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499FE-432E-4C91-A380-102EEE5AAEBA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212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 userDrawn="1"/>
        </p:nvSpPr>
        <p:spPr>
          <a:xfrm>
            <a:off x="0" y="-3175"/>
            <a:ext cx="12192000" cy="6861175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 userDrawn="1"/>
        </p:nvSpPr>
        <p:spPr>
          <a:xfrm>
            <a:off x="332509" y="-3175"/>
            <a:ext cx="9232669" cy="6861175"/>
          </a:xfrm>
          <a:prstGeom prst="parallelogram">
            <a:avLst>
              <a:gd name="adj" fmla="val 1052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 userDrawn="1"/>
        </p:nvSpPr>
        <p:spPr>
          <a:xfrm>
            <a:off x="122849" y="-3175"/>
            <a:ext cx="9232669" cy="6861175"/>
          </a:xfrm>
          <a:prstGeom prst="parallelogram">
            <a:avLst>
              <a:gd name="adj" fmla="val 105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444215" y="1426996"/>
            <a:ext cx="7196667" cy="1110758"/>
          </a:xfrm>
        </p:spPr>
        <p:txBody>
          <a:bodyPr anchor="b">
            <a:normAutofit/>
          </a:bodyPr>
          <a:lstStyle>
            <a:lvl1pPr algn="l"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单行标题</a:t>
            </a:r>
            <a:r>
              <a:rPr lang="en-US" altLang="zh-CN" dirty="0"/>
              <a:t>-</a:t>
            </a:r>
            <a:r>
              <a:rPr lang="zh-CN" altLang="en-US" dirty="0"/>
              <a:t>单击编辑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444216" y="2639029"/>
            <a:ext cx="7196667" cy="52650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单击编辑副标题</a:t>
            </a:r>
          </a:p>
        </p:txBody>
      </p:sp>
      <p:sp>
        <p:nvSpPr>
          <p:cNvPr id="72" name="任意多边形 71"/>
          <p:cNvSpPr/>
          <p:nvPr userDrawn="1"/>
        </p:nvSpPr>
        <p:spPr>
          <a:xfrm>
            <a:off x="0" y="1531610"/>
            <a:ext cx="1133862" cy="1633920"/>
          </a:xfrm>
          <a:custGeom>
            <a:avLst/>
            <a:gdLst>
              <a:gd name="connsiteX0" fmla="*/ 0 w 1133862"/>
              <a:gd name="connsiteY0" fmla="*/ 0 h 1633920"/>
              <a:gd name="connsiteX1" fmla="*/ 1133862 w 1133862"/>
              <a:gd name="connsiteY1" fmla="*/ 0 h 1633920"/>
              <a:gd name="connsiteX2" fmla="*/ 992802 w 1133862"/>
              <a:gd name="connsiteY2" fmla="*/ 1633920 h 1633920"/>
              <a:gd name="connsiteX3" fmla="*/ 0 w 1133862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862" h="1633920">
                <a:moveTo>
                  <a:pt x="0" y="0"/>
                </a:moveTo>
                <a:lnTo>
                  <a:pt x="1133862" y="0"/>
                </a:lnTo>
                <a:lnTo>
                  <a:pt x="992802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73" name="任意多边形 72"/>
          <p:cNvSpPr/>
          <p:nvPr userDrawn="1"/>
        </p:nvSpPr>
        <p:spPr>
          <a:xfrm>
            <a:off x="0" y="1426996"/>
            <a:ext cx="997527" cy="1633920"/>
          </a:xfrm>
          <a:custGeom>
            <a:avLst/>
            <a:gdLst>
              <a:gd name="connsiteX0" fmla="*/ 0 w 997527"/>
              <a:gd name="connsiteY0" fmla="*/ 0 h 1633920"/>
              <a:gd name="connsiteX1" fmla="*/ 997527 w 997527"/>
              <a:gd name="connsiteY1" fmla="*/ 0 h 1633920"/>
              <a:gd name="connsiteX2" fmla="*/ 856467 w 997527"/>
              <a:gd name="connsiteY2" fmla="*/ 1633920 h 1633920"/>
              <a:gd name="connsiteX3" fmla="*/ 0 w 997527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527" h="1633920">
                <a:moveTo>
                  <a:pt x="0" y="0"/>
                </a:moveTo>
                <a:lnTo>
                  <a:pt x="997527" y="0"/>
                </a:lnTo>
                <a:lnTo>
                  <a:pt x="856467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74" name="任意多边形 73"/>
          <p:cNvSpPr/>
          <p:nvPr userDrawn="1"/>
        </p:nvSpPr>
        <p:spPr>
          <a:xfrm>
            <a:off x="7414943" y="5505963"/>
            <a:ext cx="4777057" cy="1015861"/>
          </a:xfrm>
          <a:custGeom>
            <a:avLst/>
            <a:gdLst>
              <a:gd name="connsiteX0" fmla="*/ 93012 w 4777057"/>
              <a:gd name="connsiteY0" fmla="*/ 0 h 1015861"/>
              <a:gd name="connsiteX1" fmla="*/ 4777057 w 4777057"/>
              <a:gd name="connsiteY1" fmla="*/ 0 h 1015861"/>
              <a:gd name="connsiteX2" fmla="*/ 4777057 w 4777057"/>
              <a:gd name="connsiteY2" fmla="*/ 1015861 h 1015861"/>
              <a:gd name="connsiteX3" fmla="*/ 0 w 4777057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77057" h="1015861">
                <a:moveTo>
                  <a:pt x="93012" y="0"/>
                </a:moveTo>
                <a:lnTo>
                  <a:pt x="4777057" y="0"/>
                </a:lnTo>
                <a:lnTo>
                  <a:pt x="4777057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75" name="任意多边形 74"/>
          <p:cNvSpPr/>
          <p:nvPr userDrawn="1"/>
        </p:nvSpPr>
        <p:spPr>
          <a:xfrm>
            <a:off x="7621131" y="5393904"/>
            <a:ext cx="4570869" cy="1015861"/>
          </a:xfrm>
          <a:custGeom>
            <a:avLst/>
            <a:gdLst>
              <a:gd name="connsiteX0" fmla="*/ 93012 w 4570869"/>
              <a:gd name="connsiteY0" fmla="*/ 0 h 1015861"/>
              <a:gd name="connsiteX1" fmla="*/ 4570869 w 4570869"/>
              <a:gd name="connsiteY1" fmla="*/ 0 h 1015861"/>
              <a:gd name="connsiteX2" fmla="*/ 4570869 w 4570869"/>
              <a:gd name="connsiteY2" fmla="*/ 1015861 h 1015861"/>
              <a:gd name="connsiteX3" fmla="*/ 0 w 4570869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0869" h="1015861">
                <a:moveTo>
                  <a:pt x="93012" y="0"/>
                </a:moveTo>
                <a:lnTo>
                  <a:pt x="4570869" y="0"/>
                </a:lnTo>
                <a:lnTo>
                  <a:pt x="4570869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grpSp>
        <p:nvGrpSpPr>
          <p:cNvPr id="76" name="组合 75"/>
          <p:cNvGrpSpPr/>
          <p:nvPr userDrawn="1"/>
        </p:nvGrpSpPr>
        <p:grpSpPr>
          <a:xfrm>
            <a:off x="8369141" y="5633721"/>
            <a:ext cx="3326956" cy="561646"/>
            <a:chOff x="8729742" y="4570696"/>
            <a:chExt cx="2830517" cy="477836"/>
          </a:xfrm>
          <a:solidFill>
            <a:schemeClr val="bg2">
              <a:alpha val="50000"/>
            </a:schemeClr>
          </a:solidFill>
        </p:grpSpPr>
        <p:sp>
          <p:nvSpPr>
            <p:cNvPr id="77" name="Freeform 34"/>
            <p:cNvSpPr>
              <a:spLocks noEditPoints="1"/>
            </p:cNvSpPr>
            <p:nvPr userDrawn="1"/>
          </p:nvSpPr>
          <p:spPr bwMode="auto">
            <a:xfrm>
              <a:off x="9304417" y="4945345"/>
              <a:ext cx="1363665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35"/>
            <p:cNvSpPr>
              <a:spLocks noEditPoints="1"/>
            </p:cNvSpPr>
            <p:nvPr userDrawn="1"/>
          </p:nvSpPr>
          <p:spPr bwMode="auto">
            <a:xfrm>
              <a:off x="10679194" y="4943758"/>
              <a:ext cx="873127" cy="103187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36"/>
            <p:cNvSpPr>
              <a:spLocks noEditPoints="1"/>
            </p:cNvSpPr>
            <p:nvPr userDrawn="1"/>
          </p:nvSpPr>
          <p:spPr bwMode="auto">
            <a:xfrm>
              <a:off x="9304417" y="4596096"/>
              <a:ext cx="2255842" cy="300036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37"/>
            <p:cNvSpPr>
              <a:spLocks noEditPoints="1"/>
            </p:cNvSpPr>
            <p:nvPr userDrawn="1"/>
          </p:nvSpPr>
          <p:spPr bwMode="auto">
            <a:xfrm>
              <a:off x="8798004" y="4643720"/>
              <a:ext cx="334964" cy="325436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38"/>
            <p:cNvSpPr>
              <a:spLocks noEditPoints="1"/>
            </p:cNvSpPr>
            <p:nvPr userDrawn="1"/>
          </p:nvSpPr>
          <p:spPr bwMode="auto">
            <a:xfrm>
              <a:off x="8872617" y="4775483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39"/>
            <p:cNvSpPr>
              <a:spLocks noEditPoints="1"/>
            </p:cNvSpPr>
            <p:nvPr userDrawn="1"/>
          </p:nvSpPr>
          <p:spPr bwMode="auto">
            <a:xfrm>
              <a:off x="8729742" y="4570696"/>
              <a:ext cx="474664" cy="477836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40"/>
            <p:cNvSpPr>
              <a:spLocks noEditPoints="1"/>
            </p:cNvSpPr>
            <p:nvPr userDrawn="1"/>
          </p:nvSpPr>
          <p:spPr bwMode="auto">
            <a:xfrm>
              <a:off x="8763079" y="4810405"/>
              <a:ext cx="407989" cy="204787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41"/>
            <p:cNvSpPr>
              <a:spLocks/>
            </p:cNvSpPr>
            <p:nvPr userDrawn="1"/>
          </p:nvSpPr>
          <p:spPr bwMode="auto">
            <a:xfrm>
              <a:off x="8913891" y="4711981"/>
              <a:ext cx="161925" cy="150812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42"/>
            <p:cNvSpPr>
              <a:spLocks/>
            </p:cNvSpPr>
            <p:nvPr userDrawn="1"/>
          </p:nvSpPr>
          <p:spPr bwMode="auto">
            <a:xfrm>
              <a:off x="8942467" y="4694517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43"/>
            <p:cNvSpPr>
              <a:spLocks/>
            </p:cNvSpPr>
            <p:nvPr userDrawn="1"/>
          </p:nvSpPr>
          <p:spPr bwMode="auto">
            <a:xfrm>
              <a:off x="8867855" y="4856442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44"/>
            <p:cNvSpPr>
              <a:spLocks noEditPoints="1"/>
            </p:cNvSpPr>
            <p:nvPr userDrawn="1"/>
          </p:nvSpPr>
          <p:spPr bwMode="auto">
            <a:xfrm>
              <a:off x="8840867" y="4681823"/>
              <a:ext cx="252414" cy="257174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45"/>
            <p:cNvSpPr>
              <a:spLocks noEditPoints="1"/>
            </p:cNvSpPr>
            <p:nvPr userDrawn="1"/>
          </p:nvSpPr>
          <p:spPr bwMode="auto">
            <a:xfrm>
              <a:off x="9091692" y="4667536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46"/>
            <p:cNvSpPr>
              <a:spLocks noEditPoints="1"/>
            </p:cNvSpPr>
            <p:nvPr userDrawn="1"/>
          </p:nvSpPr>
          <p:spPr bwMode="auto">
            <a:xfrm>
              <a:off x="9120267" y="4715161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47"/>
            <p:cNvSpPr>
              <a:spLocks noEditPoints="1"/>
            </p:cNvSpPr>
            <p:nvPr userDrawn="1"/>
          </p:nvSpPr>
          <p:spPr bwMode="auto">
            <a:xfrm>
              <a:off x="9037717" y="4621498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48"/>
            <p:cNvSpPr>
              <a:spLocks noEditPoints="1"/>
            </p:cNvSpPr>
            <p:nvPr userDrawn="1"/>
          </p:nvSpPr>
          <p:spPr bwMode="auto">
            <a:xfrm>
              <a:off x="8913891" y="4588168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49"/>
            <p:cNvSpPr>
              <a:spLocks noEditPoints="1"/>
            </p:cNvSpPr>
            <p:nvPr userDrawn="1"/>
          </p:nvSpPr>
          <p:spPr bwMode="auto">
            <a:xfrm>
              <a:off x="8971042" y="4589759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50"/>
            <p:cNvSpPr>
              <a:spLocks noEditPoints="1"/>
            </p:cNvSpPr>
            <p:nvPr userDrawn="1"/>
          </p:nvSpPr>
          <p:spPr bwMode="auto">
            <a:xfrm>
              <a:off x="8756730" y="4715171"/>
              <a:ext cx="52389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51"/>
            <p:cNvSpPr>
              <a:spLocks noEditPoints="1"/>
            </p:cNvSpPr>
            <p:nvPr userDrawn="1"/>
          </p:nvSpPr>
          <p:spPr bwMode="auto">
            <a:xfrm>
              <a:off x="8791655" y="4653259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52"/>
            <p:cNvSpPr>
              <a:spLocks noEditPoints="1"/>
            </p:cNvSpPr>
            <p:nvPr userDrawn="1"/>
          </p:nvSpPr>
          <p:spPr bwMode="auto">
            <a:xfrm>
              <a:off x="8847216" y="4611977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6462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-3175"/>
            <a:ext cx="12192000" cy="6861175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 userDrawn="1"/>
        </p:nvSpPr>
        <p:spPr>
          <a:xfrm>
            <a:off x="0" y="-3175"/>
            <a:ext cx="8574578" cy="6861175"/>
          </a:xfrm>
          <a:custGeom>
            <a:avLst/>
            <a:gdLst>
              <a:gd name="connsiteX0" fmla="*/ 63979 w 8574578"/>
              <a:gd name="connsiteY0" fmla="*/ 0 h 6861175"/>
              <a:gd name="connsiteX1" fmla="*/ 8574578 w 8574578"/>
              <a:gd name="connsiteY1" fmla="*/ 0 h 6861175"/>
              <a:gd name="connsiteX2" fmla="*/ 7852508 w 8574578"/>
              <a:gd name="connsiteY2" fmla="*/ 6861175 h 6861175"/>
              <a:gd name="connsiteX3" fmla="*/ 0 w 8574578"/>
              <a:gd name="connsiteY3" fmla="*/ 6861175 h 6861175"/>
              <a:gd name="connsiteX4" fmla="*/ 0 w 8574578"/>
              <a:gd name="connsiteY4" fmla="*/ 60793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4578" h="6861175">
                <a:moveTo>
                  <a:pt x="63979" y="0"/>
                </a:moveTo>
                <a:lnTo>
                  <a:pt x="8574578" y="0"/>
                </a:lnTo>
                <a:lnTo>
                  <a:pt x="7852508" y="6861175"/>
                </a:lnTo>
                <a:lnTo>
                  <a:pt x="0" y="6861175"/>
                </a:lnTo>
                <a:lnTo>
                  <a:pt x="0" y="60793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 userDrawn="1"/>
        </p:nvSpPr>
        <p:spPr>
          <a:xfrm>
            <a:off x="0" y="-3175"/>
            <a:ext cx="8363989" cy="6861175"/>
          </a:xfrm>
          <a:custGeom>
            <a:avLst/>
            <a:gdLst>
              <a:gd name="connsiteX0" fmla="*/ 0 w 8363989"/>
              <a:gd name="connsiteY0" fmla="*/ 0 h 6861175"/>
              <a:gd name="connsiteX1" fmla="*/ 8363989 w 8363989"/>
              <a:gd name="connsiteY1" fmla="*/ 0 h 6861175"/>
              <a:gd name="connsiteX2" fmla="*/ 7641919 w 8363989"/>
              <a:gd name="connsiteY2" fmla="*/ 6861175 h 6861175"/>
              <a:gd name="connsiteX3" fmla="*/ 0 w 836398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63989" h="6861175">
                <a:moveTo>
                  <a:pt x="0" y="0"/>
                </a:moveTo>
                <a:lnTo>
                  <a:pt x="8363989" y="0"/>
                </a:lnTo>
                <a:lnTo>
                  <a:pt x="7641919" y="6861175"/>
                </a:lnTo>
                <a:lnTo>
                  <a:pt x="0" y="68611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914400" y="2066925"/>
            <a:ext cx="6688667" cy="1325563"/>
          </a:xfrm>
        </p:spPr>
        <p:txBody>
          <a:bodyPr>
            <a:normAutofit/>
          </a:bodyPr>
          <a:lstStyle>
            <a:lvl1pPr>
              <a:defRPr sz="8800" b="1"/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14400" y="3547533"/>
            <a:ext cx="6688667" cy="1422399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单击以编辑副标题</a:t>
            </a:r>
          </a:p>
        </p:txBody>
      </p:sp>
      <p:grpSp>
        <p:nvGrpSpPr>
          <p:cNvPr id="33" name="组合 32"/>
          <p:cNvGrpSpPr/>
          <p:nvPr userDrawn="1"/>
        </p:nvGrpSpPr>
        <p:grpSpPr>
          <a:xfrm>
            <a:off x="9392920" y="6168231"/>
            <a:ext cx="2447720" cy="413216"/>
            <a:chOff x="8729742" y="4570696"/>
            <a:chExt cx="2830517" cy="477836"/>
          </a:xfrm>
          <a:solidFill>
            <a:schemeClr val="bg2">
              <a:alpha val="50000"/>
            </a:schemeClr>
          </a:solidFill>
        </p:grpSpPr>
        <p:sp>
          <p:nvSpPr>
            <p:cNvPr id="34" name="Freeform 34"/>
            <p:cNvSpPr>
              <a:spLocks noEditPoints="1"/>
            </p:cNvSpPr>
            <p:nvPr userDrawn="1"/>
          </p:nvSpPr>
          <p:spPr bwMode="auto">
            <a:xfrm>
              <a:off x="9304417" y="4945345"/>
              <a:ext cx="1363665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5"/>
            <p:cNvSpPr>
              <a:spLocks noEditPoints="1"/>
            </p:cNvSpPr>
            <p:nvPr userDrawn="1"/>
          </p:nvSpPr>
          <p:spPr bwMode="auto">
            <a:xfrm>
              <a:off x="10679194" y="4943758"/>
              <a:ext cx="873127" cy="103187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6"/>
            <p:cNvSpPr>
              <a:spLocks noEditPoints="1"/>
            </p:cNvSpPr>
            <p:nvPr userDrawn="1"/>
          </p:nvSpPr>
          <p:spPr bwMode="auto">
            <a:xfrm>
              <a:off x="9304417" y="4596096"/>
              <a:ext cx="2255842" cy="300036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7"/>
            <p:cNvSpPr>
              <a:spLocks noEditPoints="1"/>
            </p:cNvSpPr>
            <p:nvPr userDrawn="1"/>
          </p:nvSpPr>
          <p:spPr bwMode="auto">
            <a:xfrm>
              <a:off x="8798004" y="4643720"/>
              <a:ext cx="334964" cy="325436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8"/>
            <p:cNvSpPr>
              <a:spLocks noEditPoints="1"/>
            </p:cNvSpPr>
            <p:nvPr userDrawn="1"/>
          </p:nvSpPr>
          <p:spPr bwMode="auto">
            <a:xfrm>
              <a:off x="8872617" y="4775483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9"/>
            <p:cNvSpPr>
              <a:spLocks noEditPoints="1"/>
            </p:cNvSpPr>
            <p:nvPr userDrawn="1"/>
          </p:nvSpPr>
          <p:spPr bwMode="auto">
            <a:xfrm>
              <a:off x="8729742" y="4570696"/>
              <a:ext cx="474664" cy="477836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0"/>
            <p:cNvSpPr>
              <a:spLocks noEditPoints="1"/>
            </p:cNvSpPr>
            <p:nvPr userDrawn="1"/>
          </p:nvSpPr>
          <p:spPr bwMode="auto">
            <a:xfrm>
              <a:off x="8763079" y="4810405"/>
              <a:ext cx="407989" cy="204787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1"/>
            <p:cNvSpPr>
              <a:spLocks/>
            </p:cNvSpPr>
            <p:nvPr userDrawn="1"/>
          </p:nvSpPr>
          <p:spPr bwMode="auto">
            <a:xfrm>
              <a:off x="8913891" y="4711981"/>
              <a:ext cx="161925" cy="150812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2"/>
            <p:cNvSpPr>
              <a:spLocks/>
            </p:cNvSpPr>
            <p:nvPr userDrawn="1"/>
          </p:nvSpPr>
          <p:spPr bwMode="auto">
            <a:xfrm>
              <a:off x="8942467" y="4694517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3"/>
            <p:cNvSpPr>
              <a:spLocks/>
            </p:cNvSpPr>
            <p:nvPr userDrawn="1"/>
          </p:nvSpPr>
          <p:spPr bwMode="auto">
            <a:xfrm>
              <a:off x="8867855" y="4856442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4"/>
            <p:cNvSpPr>
              <a:spLocks noEditPoints="1"/>
            </p:cNvSpPr>
            <p:nvPr userDrawn="1"/>
          </p:nvSpPr>
          <p:spPr bwMode="auto">
            <a:xfrm>
              <a:off x="8840867" y="4681823"/>
              <a:ext cx="252414" cy="257174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5"/>
            <p:cNvSpPr>
              <a:spLocks noEditPoints="1"/>
            </p:cNvSpPr>
            <p:nvPr userDrawn="1"/>
          </p:nvSpPr>
          <p:spPr bwMode="auto">
            <a:xfrm>
              <a:off x="9091692" y="4667536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6"/>
            <p:cNvSpPr>
              <a:spLocks noEditPoints="1"/>
            </p:cNvSpPr>
            <p:nvPr userDrawn="1"/>
          </p:nvSpPr>
          <p:spPr bwMode="auto">
            <a:xfrm>
              <a:off x="9120267" y="4715161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7"/>
            <p:cNvSpPr>
              <a:spLocks noEditPoints="1"/>
            </p:cNvSpPr>
            <p:nvPr userDrawn="1"/>
          </p:nvSpPr>
          <p:spPr bwMode="auto">
            <a:xfrm>
              <a:off x="9037717" y="4621498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8"/>
            <p:cNvSpPr>
              <a:spLocks noEditPoints="1"/>
            </p:cNvSpPr>
            <p:nvPr userDrawn="1"/>
          </p:nvSpPr>
          <p:spPr bwMode="auto">
            <a:xfrm>
              <a:off x="8913891" y="4588168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9"/>
            <p:cNvSpPr>
              <a:spLocks noEditPoints="1"/>
            </p:cNvSpPr>
            <p:nvPr userDrawn="1"/>
          </p:nvSpPr>
          <p:spPr bwMode="auto">
            <a:xfrm>
              <a:off x="8971042" y="4589759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0"/>
            <p:cNvSpPr>
              <a:spLocks noEditPoints="1"/>
            </p:cNvSpPr>
            <p:nvPr userDrawn="1"/>
          </p:nvSpPr>
          <p:spPr bwMode="auto">
            <a:xfrm>
              <a:off x="8756730" y="4715171"/>
              <a:ext cx="52389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1"/>
            <p:cNvSpPr>
              <a:spLocks noEditPoints="1"/>
            </p:cNvSpPr>
            <p:nvPr userDrawn="1"/>
          </p:nvSpPr>
          <p:spPr bwMode="auto">
            <a:xfrm>
              <a:off x="8791655" y="4653259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2"/>
            <p:cNvSpPr>
              <a:spLocks noEditPoints="1"/>
            </p:cNvSpPr>
            <p:nvPr userDrawn="1"/>
          </p:nvSpPr>
          <p:spPr bwMode="auto">
            <a:xfrm>
              <a:off x="8847216" y="4611977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556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-多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 userDrawn="1"/>
        </p:nvSpPr>
        <p:spPr>
          <a:xfrm>
            <a:off x="0" y="-3175"/>
            <a:ext cx="12192000" cy="6861175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 userDrawn="1"/>
        </p:nvSpPr>
        <p:spPr>
          <a:xfrm>
            <a:off x="332509" y="-3175"/>
            <a:ext cx="9232669" cy="6861175"/>
          </a:xfrm>
          <a:prstGeom prst="parallelogram">
            <a:avLst>
              <a:gd name="adj" fmla="val 1052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 userDrawn="1"/>
        </p:nvSpPr>
        <p:spPr>
          <a:xfrm>
            <a:off x="121920" y="-3175"/>
            <a:ext cx="9232669" cy="6861175"/>
          </a:xfrm>
          <a:prstGeom prst="parallelogram">
            <a:avLst>
              <a:gd name="adj" fmla="val 105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 userDrawn="1"/>
        </p:nvSpPr>
        <p:spPr>
          <a:xfrm>
            <a:off x="0" y="1531610"/>
            <a:ext cx="1133862" cy="1633920"/>
          </a:xfrm>
          <a:custGeom>
            <a:avLst/>
            <a:gdLst>
              <a:gd name="connsiteX0" fmla="*/ 0 w 1133862"/>
              <a:gd name="connsiteY0" fmla="*/ 0 h 1633920"/>
              <a:gd name="connsiteX1" fmla="*/ 1133862 w 1133862"/>
              <a:gd name="connsiteY1" fmla="*/ 0 h 1633920"/>
              <a:gd name="connsiteX2" fmla="*/ 992802 w 1133862"/>
              <a:gd name="connsiteY2" fmla="*/ 1633920 h 1633920"/>
              <a:gd name="connsiteX3" fmla="*/ 0 w 1133862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862" h="1633920">
                <a:moveTo>
                  <a:pt x="0" y="0"/>
                </a:moveTo>
                <a:lnTo>
                  <a:pt x="1133862" y="0"/>
                </a:lnTo>
                <a:lnTo>
                  <a:pt x="992802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35" name="任意多边形 34"/>
          <p:cNvSpPr/>
          <p:nvPr userDrawn="1"/>
        </p:nvSpPr>
        <p:spPr>
          <a:xfrm>
            <a:off x="0" y="1426996"/>
            <a:ext cx="997527" cy="1633920"/>
          </a:xfrm>
          <a:custGeom>
            <a:avLst/>
            <a:gdLst>
              <a:gd name="connsiteX0" fmla="*/ 0 w 997527"/>
              <a:gd name="connsiteY0" fmla="*/ 0 h 1633920"/>
              <a:gd name="connsiteX1" fmla="*/ 997527 w 997527"/>
              <a:gd name="connsiteY1" fmla="*/ 0 h 1633920"/>
              <a:gd name="connsiteX2" fmla="*/ 856467 w 997527"/>
              <a:gd name="connsiteY2" fmla="*/ 1633920 h 1633920"/>
              <a:gd name="connsiteX3" fmla="*/ 0 w 997527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527" h="1633920">
                <a:moveTo>
                  <a:pt x="0" y="0"/>
                </a:moveTo>
                <a:lnTo>
                  <a:pt x="997527" y="0"/>
                </a:lnTo>
                <a:lnTo>
                  <a:pt x="856467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1" name="任意多边形 40"/>
          <p:cNvSpPr/>
          <p:nvPr userDrawn="1"/>
        </p:nvSpPr>
        <p:spPr>
          <a:xfrm>
            <a:off x="7414943" y="5505963"/>
            <a:ext cx="4777057" cy="1015861"/>
          </a:xfrm>
          <a:custGeom>
            <a:avLst/>
            <a:gdLst>
              <a:gd name="connsiteX0" fmla="*/ 93012 w 4777057"/>
              <a:gd name="connsiteY0" fmla="*/ 0 h 1015861"/>
              <a:gd name="connsiteX1" fmla="*/ 4777057 w 4777057"/>
              <a:gd name="connsiteY1" fmla="*/ 0 h 1015861"/>
              <a:gd name="connsiteX2" fmla="*/ 4777057 w 4777057"/>
              <a:gd name="connsiteY2" fmla="*/ 1015861 h 1015861"/>
              <a:gd name="connsiteX3" fmla="*/ 0 w 4777057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77057" h="1015861">
                <a:moveTo>
                  <a:pt x="93012" y="0"/>
                </a:moveTo>
                <a:lnTo>
                  <a:pt x="4777057" y="0"/>
                </a:lnTo>
                <a:lnTo>
                  <a:pt x="4777057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39" name="任意多边形 38"/>
          <p:cNvSpPr/>
          <p:nvPr userDrawn="1"/>
        </p:nvSpPr>
        <p:spPr>
          <a:xfrm>
            <a:off x="7621131" y="5393904"/>
            <a:ext cx="4570869" cy="1015861"/>
          </a:xfrm>
          <a:custGeom>
            <a:avLst/>
            <a:gdLst>
              <a:gd name="connsiteX0" fmla="*/ 93012 w 4570869"/>
              <a:gd name="connsiteY0" fmla="*/ 0 h 1015861"/>
              <a:gd name="connsiteX1" fmla="*/ 4570869 w 4570869"/>
              <a:gd name="connsiteY1" fmla="*/ 0 h 1015861"/>
              <a:gd name="connsiteX2" fmla="*/ 4570869 w 4570869"/>
              <a:gd name="connsiteY2" fmla="*/ 1015861 h 1015861"/>
              <a:gd name="connsiteX3" fmla="*/ 0 w 4570869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0869" h="1015861">
                <a:moveTo>
                  <a:pt x="93012" y="0"/>
                </a:moveTo>
                <a:lnTo>
                  <a:pt x="4570869" y="0"/>
                </a:lnTo>
                <a:lnTo>
                  <a:pt x="4570869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426995"/>
            <a:ext cx="7196667" cy="1738535"/>
          </a:xfrm>
        </p:spPr>
        <p:txBody>
          <a:bodyPr anchor="b"/>
          <a:lstStyle>
            <a:lvl1pPr algn="l">
              <a:defRPr sz="6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多行标题 </a:t>
            </a:r>
            <a:r>
              <a:rPr lang="en-US" altLang="zh-CN" dirty="0"/>
              <a:t>- </a:t>
            </a: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165530"/>
            <a:ext cx="7196667" cy="95773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单击以编辑副标题</a:t>
            </a:r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8369141" y="5633721"/>
            <a:ext cx="3326956" cy="561646"/>
            <a:chOff x="8729742" y="4570696"/>
            <a:chExt cx="2830517" cy="477836"/>
          </a:xfrm>
          <a:solidFill>
            <a:schemeClr val="bg2">
              <a:alpha val="50000"/>
            </a:schemeClr>
          </a:solidFill>
        </p:grpSpPr>
        <p:sp>
          <p:nvSpPr>
            <p:cNvPr id="36" name="Freeform 34"/>
            <p:cNvSpPr>
              <a:spLocks noEditPoints="1"/>
            </p:cNvSpPr>
            <p:nvPr userDrawn="1"/>
          </p:nvSpPr>
          <p:spPr bwMode="auto">
            <a:xfrm>
              <a:off x="9304417" y="4945345"/>
              <a:ext cx="1363665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5"/>
            <p:cNvSpPr>
              <a:spLocks noEditPoints="1"/>
            </p:cNvSpPr>
            <p:nvPr userDrawn="1"/>
          </p:nvSpPr>
          <p:spPr bwMode="auto">
            <a:xfrm>
              <a:off x="10679194" y="4943758"/>
              <a:ext cx="873127" cy="103187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6"/>
            <p:cNvSpPr>
              <a:spLocks noEditPoints="1"/>
            </p:cNvSpPr>
            <p:nvPr userDrawn="1"/>
          </p:nvSpPr>
          <p:spPr bwMode="auto">
            <a:xfrm>
              <a:off x="9304417" y="4596096"/>
              <a:ext cx="2255842" cy="300036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7"/>
            <p:cNvSpPr>
              <a:spLocks noEditPoints="1"/>
            </p:cNvSpPr>
            <p:nvPr userDrawn="1"/>
          </p:nvSpPr>
          <p:spPr bwMode="auto">
            <a:xfrm>
              <a:off x="8798004" y="4643720"/>
              <a:ext cx="334964" cy="325436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8"/>
            <p:cNvSpPr>
              <a:spLocks noEditPoints="1"/>
            </p:cNvSpPr>
            <p:nvPr userDrawn="1"/>
          </p:nvSpPr>
          <p:spPr bwMode="auto">
            <a:xfrm>
              <a:off x="8872617" y="4775483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9"/>
            <p:cNvSpPr>
              <a:spLocks noEditPoints="1"/>
            </p:cNvSpPr>
            <p:nvPr userDrawn="1"/>
          </p:nvSpPr>
          <p:spPr bwMode="auto">
            <a:xfrm>
              <a:off x="8729742" y="4570696"/>
              <a:ext cx="474664" cy="477836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0"/>
            <p:cNvSpPr>
              <a:spLocks noEditPoints="1"/>
            </p:cNvSpPr>
            <p:nvPr userDrawn="1"/>
          </p:nvSpPr>
          <p:spPr bwMode="auto">
            <a:xfrm>
              <a:off x="8763079" y="4810405"/>
              <a:ext cx="407989" cy="204787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1"/>
            <p:cNvSpPr>
              <a:spLocks/>
            </p:cNvSpPr>
            <p:nvPr userDrawn="1"/>
          </p:nvSpPr>
          <p:spPr bwMode="auto">
            <a:xfrm>
              <a:off x="8913891" y="4711981"/>
              <a:ext cx="161925" cy="150812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42"/>
            <p:cNvSpPr>
              <a:spLocks/>
            </p:cNvSpPr>
            <p:nvPr userDrawn="1"/>
          </p:nvSpPr>
          <p:spPr bwMode="auto">
            <a:xfrm>
              <a:off x="8942467" y="4694517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43"/>
            <p:cNvSpPr>
              <a:spLocks/>
            </p:cNvSpPr>
            <p:nvPr userDrawn="1"/>
          </p:nvSpPr>
          <p:spPr bwMode="auto">
            <a:xfrm>
              <a:off x="8867855" y="4856442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44"/>
            <p:cNvSpPr>
              <a:spLocks noEditPoints="1"/>
            </p:cNvSpPr>
            <p:nvPr userDrawn="1"/>
          </p:nvSpPr>
          <p:spPr bwMode="auto">
            <a:xfrm>
              <a:off x="8840867" y="4681823"/>
              <a:ext cx="252414" cy="257174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45"/>
            <p:cNvSpPr>
              <a:spLocks noEditPoints="1"/>
            </p:cNvSpPr>
            <p:nvPr userDrawn="1"/>
          </p:nvSpPr>
          <p:spPr bwMode="auto">
            <a:xfrm>
              <a:off x="9091692" y="4667536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46"/>
            <p:cNvSpPr>
              <a:spLocks noEditPoints="1"/>
            </p:cNvSpPr>
            <p:nvPr userDrawn="1"/>
          </p:nvSpPr>
          <p:spPr bwMode="auto">
            <a:xfrm>
              <a:off x="9120267" y="4715161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47"/>
            <p:cNvSpPr>
              <a:spLocks noEditPoints="1"/>
            </p:cNvSpPr>
            <p:nvPr userDrawn="1"/>
          </p:nvSpPr>
          <p:spPr bwMode="auto">
            <a:xfrm>
              <a:off x="9037717" y="4621498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48"/>
            <p:cNvSpPr>
              <a:spLocks noEditPoints="1"/>
            </p:cNvSpPr>
            <p:nvPr userDrawn="1"/>
          </p:nvSpPr>
          <p:spPr bwMode="auto">
            <a:xfrm>
              <a:off x="8913891" y="4588168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49"/>
            <p:cNvSpPr>
              <a:spLocks noEditPoints="1"/>
            </p:cNvSpPr>
            <p:nvPr userDrawn="1"/>
          </p:nvSpPr>
          <p:spPr bwMode="auto">
            <a:xfrm>
              <a:off x="8971042" y="4589759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50"/>
            <p:cNvSpPr>
              <a:spLocks noEditPoints="1"/>
            </p:cNvSpPr>
            <p:nvPr userDrawn="1"/>
          </p:nvSpPr>
          <p:spPr bwMode="auto">
            <a:xfrm>
              <a:off x="8756730" y="4715171"/>
              <a:ext cx="52389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51"/>
            <p:cNvSpPr>
              <a:spLocks noEditPoints="1"/>
            </p:cNvSpPr>
            <p:nvPr userDrawn="1"/>
          </p:nvSpPr>
          <p:spPr bwMode="auto">
            <a:xfrm>
              <a:off x="8791655" y="4653259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52"/>
            <p:cNvSpPr>
              <a:spLocks noEditPoints="1"/>
            </p:cNvSpPr>
            <p:nvPr userDrawn="1"/>
          </p:nvSpPr>
          <p:spPr bwMode="auto">
            <a:xfrm>
              <a:off x="8847216" y="4611977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4517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 userDrawn="1"/>
        </p:nvSpPr>
        <p:spPr>
          <a:xfrm>
            <a:off x="0" y="0"/>
            <a:ext cx="12192000" cy="6861175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 l="-65111" t="-46" r="65111" b="4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任意多边形 74"/>
          <p:cNvSpPr/>
          <p:nvPr userDrawn="1"/>
        </p:nvSpPr>
        <p:spPr>
          <a:xfrm>
            <a:off x="3515360" y="-7017"/>
            <a:ext cx="8546252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任意多边形 73"/>
          <p:cNvSpPr/>
          <p:nvPr userDrawn="1"/>
        </p:nvSpPr>
        <p:spPr>
          <a:xfrm>
            <a:off x="3679375" y="-7017"/>
            <a:ext cx="8546252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任意多边形 76"/>
          <p:cNvSpPr/>
          <p:nvPr userDrawn="1"/>
        </p:nvSpPr>
        <p:spPr>
          <a:xfrm>
            <a:off x="11350755" y="6058959"/>
            <a:ext cx="874872" cy="662516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76" name="任意多边形 75"/>
          <p:cNvSpPr/>
          <p:nvPr userDrawn="1"/>
        </p:nvSpPr>
        <p:spPr>
          <a:xfrm>
            <a:off x="11463205" y="6010275"/>
            <a:ext cx="762423" cy="662516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72" name="任意多边形 71"/>
          <p:cNvSpPr/>
          <p:nvPr userDrawn="1"/>
        </p:nvSpPr>
        <p:spPr>
          <a:xfrm>
            <a:off x="0" y="1479303"/>
            <a:ext cx="3351345" cy="1040377"/>
          </a:xfrm>
          <a:custGeom>
            <a:avLst/>
            <a:gdLst>
              <a:gd name="connsiteX0" fmla="*/ 0 w 1724201"/>
              <a:gd name="connsiteY0" fmla="*/ 0 h 1253737"/>
              <a:gd name="connsiteX1" fmla="*/ 1724201 w 1724201"/>
              <a:gd name="connsiteY1" fmla="*/ 0 h 1253737"/>
              <a:gd name="connsiteX2" fmla="*/ 1609409 w 1724201"/>
              <a:gd name="connsiteY2" fmla="*/ 1253737 h 1253737"/>
              <a:gd name="connsiteX3" fmla="*/ 0 w 1724201"/>
              <a:gd name="connsiteY3" fmla="*/ 1253737 h 125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201" h="1253737">
                <a:moveTo>
                  <a:pt x="0" y="0"/>
                </a:moveTo>
                <a:lnTo>
                  <a:pt x="1724201" y="0"/>
                </a:lnTo>
                <a:lnTo>
                  <a:pt x="1609409" y="1253737"/>
                </a:lnTo>
                <a:lnTo>
                  <a:pt x="0" y="12537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6" name="任意多边形 45"/>
          <p:cNvSpPr/>
          <p:nvPr userDrawn="1"/>
        </p:nvSpPr>
        <p:spPr>
          <a:xfrm>
            <a:off x="0" y="1376196"/>
            <a:ext cx="3112008" cy="1050059"/>
          </a:xfrm>
          <a:custGeom>
            <a:avLst/>
            <a:gdLst>
              <a:gd name="connsiteX0" fmla="*/ 0 w 1523014"/>
              <a:gd name="connsiteY0" fmla="*/ 0 h 1265404"/>
              <a:gd name="connsiteX1" fmla="*/ 1523014 w 1523014"/>
              <a:gd name="connsiteY1" fmla="*/ 0 h 1265404"/>
              <a:gd name="connsiteX2" fmla="*/ 1407154 w 1523014"/>
              <a:gd name="connsiteY2" fmla="*/ 1265404 h 1265404"/>
              <a:gd name="connsiteX3" fmla="*/ 0 w 1523014"/>
              <a:gd name="connsiteY3" fmla="*/ 1265404 h 126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14" h="1265404">
                <a:moveTo>
                  <a:pt x="0" y="0"/>
                </a:moveTo>
                <a:lnTo>
                  <a:pt x="1523014" y="0"/>
                </a:lnTo>
                <a:lnTo>
                  <a:pt x="1407154" y="1265404"/>
                </a:lnTo>
                <a:lnTo>
                  <a:pt x="0" y="126540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1" name="标题 1"/>
          <p:cNvSpPr>
            <a:spLocks noGrp="1"/>
          </p:cNvSpPr>
          <p:nvPr>
            <p:ph type="title" hasCustomPrompt="1"/>
          </p:nvPr>
        </p:nvSpPr>
        <p:spPr>
          <a:xfrm>
            <a:off x="1" y="1376196"/>
            <a:ext cx="2861352" cy="1050059"/>
          </a:xfrm>
        </p:spPr>
        <p:txBody>
          <a:bodyPr anchor="ctr">
            <a:normAutofit/>
          </a:bodyPr>
          <a:lstStyle>
            <a:lvl1pPr algn="r">
              <a:defRPr sz="4400" b="1">
                <a:solidFill>
                  <a:schemeClr val="accent3"/>
                </a:solidFill>
              </a:defRPr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4745168" y="1487414"/>
            <a:ext cx="6605587" cy="4343400"/>
          </a:xfrm>
        </p:spPr>
        <p:txBody>
          <a:bodyPr>
            <a:normAutofit/>
          </a:bodyPr>
          <a:lstStyle>
            <a:lvl1pPr marL="571500" indent="-571500">
              <a:lnSpc>
                <a:spcPct val="120000"/>
              </a:lnSpc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4000"/>
            </a:lvl1pPr>
            <a:lvl2pPr>
              <a:defRPr sz="3200"/>
            </a:lvl2pPr>
          </a:lstStyle>
          <a:p>
            <a:pPr lvl="0"/>
            <a:r>
              <a:rPr lang="zh-CN" altLang="en-US" dirty="0"/>
              <a:t>编辑母版文本样式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522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-多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 userDrawn="1"/>
        </p:nvSpPr>
        <p:spPr>
          <a:xfrm>
            <a:off x="0" y="-3177"/>
            <a:ext cx="12192000" cy="6861175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 l="-69930" r="6993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任意多边形 74"/>
          <p:cNvSpPr/>
          <p:nvPr userDrawn="1"/>
        </p:nvSpPr>
        <p:spPr>
          <a:xfrm>
            <a:off x="2191895" y="-7017"/>
            <a:ext cx="9869717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任意多边形 73"/>
          <p:cNvSpPr/>
          <p:nvPr userDrawn="1"/>
        </p:nvSpPr>
        <p:spPr>
          <a:xfrm>
            <a:off x="2355910" y="-7017"/>
            <a:ext cx="9869717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任意多边形 76"/>
          <p:cNvSpPr/>
          <p:nvPr userDrawn="1"/>
        </p:nvSpPr>
        <p:spPr>
          <a:xfrm>
            <a:off x="11350755" y="6058959"/>
            <a:ext cx="874872" cy="662516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76" name="任意多边形 75"/>
          <p:cNvSpPr/>
          <p:nvPr userDrawn="1"/>
        </p:nvSpPr>
        <p:spPr>
          <a:xfrm>
            <a:off x="11463205" y="6010275"/>
            <a:ext cx="762423" cy="662516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72" name="任意多边形 71"/>
          <p:cNvSpPr/>
          <p:nvPr userDrawn="1"/>
        </p:nvSpPr>
        <p:spPr>
          <a:xfrm>
            <a:off x="0" y="1479303"/>
            <a:ext cx="1724201" cy="1253737"/>
          </a:xfrm>
          <a:custGeom>
            <a:avLst/>
            <a:gdLst>
              <a:gd name="connsiteX0" fmla="*/ 0 w 1724201"/>
              <a:gd name="connsiteY0" fmla="*/ 0 h 1253737"/>
              <a:gd name="connsiteX1" fmla="*/ 1724201 w 1724201"/>
              <a:gd name="connsiteY1" fmla="*/ 0 h 1253737"/>
              <a:gd name="connsiteX2" fmla="*/ 1609409 w 1724201"/>
              <a:gd name="connsiteY2" fmla="*/ 1253737 h 1253737"/>
              <a:gd name="connsiteX3" fmla="*/ 0 w 1724201"/>
              <a:gd name="connsiteY3" fmla="*/ 1253737 h 125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201" h="1253737">
                <a:moveTo>
                  <a:pt x="0" y="0"/>
                </a:moveTo>
                <a:lnTo>
                  <a:pt x="1724201" y="0"/>
                </a:lnTo>
                <a:lnTo>
                  <a:pt x="1609409" y="1253737"/>
                </a:lnTo>
                <a:lnTo>
                  <a:pt x="0" y="12537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6" name="任意多边形 45"/>
          <p:cNvSpPr/>
          <p:nvPr userDrawn="1"/>
        </p:nvSpPr>
        <p:spPr>
          <a:xfrm>
            <a:off x="0" y="1376196"/>
            <a:ext cx="1523014" cy="1265404"/>
          </a:xfrm>
          <a:custGeom>
            <a:avLst/>
            <a:gdLst>
              <a:gd name="connsiteX0" fmla="*/ 0 w 1523014"/>
              <a:gd name="connsiteY0" fmla="*/ 0 h 1265404"/>
              <a:gd name="connsiteX1" fmla="*/ 1523014 w 1523014"/>
              <a:gd name="connsiteY1" fmla="*/ 0 h 1265404"/>
              <a:gd name="connsiteX2" fmla="*/ 1407154 w 1523014"/>
              <a:gd name="connsiteY2" fmla="*/ 1265404 h 1265404"/>
              <a:gd name="connsiteX3" fmla="*/ 0 w 1523014"/>
              <a:gd name="connsiteY3" fmla="*/ 1265404 h 126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14" h="1265404">
                <a:moveTo>
                  <a:pt x="0" y="0"/>
                </a:moveTo>
                <a:lnTo>
                  <a:pt x="1523014" y="0"/>
                </a:lnTo>
                <a:lnTo>
                  <a:pt x="1407154" y="1265404"/>
                </a:lnTo>
                <a:lnTo>
                  <a:pt x="0" y="126540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1" name="标题 1"/>
          <p:cNvSpPr>
            <a:spLocks noGrp="1"/>
          </p:cNvSpPr>
          <p:nvPr>
            <p:ph type="title" hasCustomPrompt="1"/>
          </p:nvPr>
        </p:nvSpPr>
        <p:spPr>
          <a:xfrm>
            <a:off x="3426832" y="1206856"/>
            <a:ext cx="8281907" cy="1152806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zh-CN" altLang="en-US" dirty="0"/>
              <a:t>小节标题</a:t>
            </a:r>
          </a:p>
        </p:txBody>
      </p:sp>
      <p:sp>
        <p:nvSpPr>
          <p:cNvPr id="42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426832" y="2386651"/>
            <a:ext cx="8281907" cy="51377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小节副标题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479303"/>
            <a:ext cx="1339403" cy="1049700"/>
          </a:xfrm>
        </p:spPr>
        <p:txBody>
          <a:bodyPr anchor="ctr">
            <a:noAutofit/>
          </a:bodyPr>
          <a:lstStyle>
            <a:lvl1pPr marL="0" indent="0" algn="ctr">
              <a:buNone/>
              <a:defRPr sz="72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4693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25"/>
          <p:cNvSpPr/>
          <p:nvPr userDrawn="1"/>
        </p:nvSpPr>
        <p:spPr>
          <a:xfrm>
            <a:off x="1" y="6477000"/>
            <a:ext cx="1055988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 userDrawn="1"/>
        </p:nvSpPr>
        <p:spPr>
          <a:xfrm>
            <a:off x="11350755" y="6058959"/>
            <a:ext cx="874872" cy="662516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8" name="任意多边形 7"/>
          <p:cNvSpPr/>
          <p:nvPr userDrawn="1"/>
        </p:nvSpPr>
        <p:spPr>
          <a:xfrm>
            <a:off x="11463205" y="6010275"/>
            <a:ext cx="762423" cy="662516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64459"/>
            <a:ext cx="10744200" cy="665816"/>
          </a:xfrm>
        </p:spPr>
        <p:txBody>
          <a:bodyPr>
            <a:noAutofit/>
          </a:bodyPr>
          <a:lstStyle>
            <a:lvl1pPr>
              <a:defRPr sz="36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1227667"/>
            <a:ext cx="10741155" cy="4698999"/>
          </a:xfrm>
        </p:spPr>
        <p:txBody>
          <a:bodyPr/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任意多边形 15"/>
          <p:cNvSpPr/>
          <p:nvPr userDrawn="1"/>
        </p:nvSpPr>
        <p:spPr>
          <a:xfrm>
            <a:off x="0" y="316846"/>
            <a:ext cx="366713" cy="613429"/>
          </a:xfrm>
          <a:custGeom>
            <a:avLst/>
            <a:gdLst>
              <a:gd name="connsiteX0" fmla="*/ 0 w 366713"/>
              <a:gd name="connsiteY0" fmla="*/ 0 h 613429"/>
              <a:gd name="connsiteX1" fmla="*/ 366713 w 366713"/>
              <a:gd name="connsiteY1" fmla="*/ 0 h 613429"/>
              <a:gd name="connsiteX2" fmla="*/ 315070 w 366713"/>
              <a:gd name="connsiteY2" fmla="*/ 613429 h 613429"/>
              <a:gd name="connsiteX3" fmla="*/ 0 w 366713"/>
              <a:gd name="connsiteY3" fmla="*/ 613429 h 61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13" h="613429">
                <a:moveTo>
                  <a:pt x="0" y="0"/>
                </a:moveTo>
                <a:lnTo>
                  <a:pt x="366713" y="0"/>
                </a:lnTo>
                <a:lnTo>
                  <a:pt x="315070" y="613429"/>
                </a:lnTo>
                <a:lnTo>
                  <a:pt x="0" y="61342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 userDrawn="1"/>
        </p:nvSpPr>
        <p:spPr>
          <a:xfrm>
            <a:off x="0" y="264459"/>
            <a:ext cx="271463" cy="613429"/>
          </a:xfrm>
          <a:custGeom>
            <a:avLst/>
            <a:gdLst>
              <a:gd name="connsiteX0" fmla="*/ 0 w 271463"/>
              <a:gd name="connsiteY0" fmla="*/ 0 h 613429"/>
              <a:gd name="connsiteX1" fmla="*/ 271463 w 271463"/>
              <a:gd name="connsiteY1" fmla="*/ 0 h 613429"/>
              <a:gd name="connsiteX2" fmla="*/ 219820 w 271463"/>
              <a:gd name="connsiteY2" fmla="*/ 613429 h 613429"/>
              <a:gd name="connsiteX3" fmla="*/ 0 w 271463"/>
              <a:gd name="connsiteY3" fmla="*/ 613429 h 61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463" h="613429">
                <a:moveTo>
                  <a:pt x="0" y="0"/>
                </a:moveTo>
                <a:lnTo>
                  <a:pt x="271463" y="0"/>
                </a:lnTo>
                <a:lnTo>
                  <a:pt x="219820" y="613429"/>
                </a:lnTo>
                <a:lnTo>
                  <a:pt x="0" y="61342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 userDrawn="1"/>
        </p:nvSpPr>
        <p:spPr>
          <a:xfrm>
            <a:off x="0" y="6336063"/>
            <a:ext cx="10388896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183356" y="6466052"/>
            <a:ext cx="1663478" cy="280823"/>
            <a:chOff x="8729742" y="4570696"/>
            <a:chExt cx="2830517" cy="477836"/>
          </a:xfrm>
          <a:solidFill>
            <a:schemeClr val="accent4"/>
          </a:solidFill>
        </p:grpSpPr>
        <p:sp>
          <p:nvSpPr>
            <p:cNvPr id="51" name="Freeform 34"/>
            <p:cNvSpPr>
              <a:spLocks noEditPoints="1"/>
            </p:cNvSpPr>
            <p:nvPr userDrawn="1"/>
          </p:nvSpPr>
          <p:spPr bwMode="auto">
            <a:xfrm>
              <a:off x="9304417" y="4945345"/>
              <a:ext cx="1363665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35"/>
            <p:cNvSpPr>
              <a:spLocks noEditPoints="1"/>
            </p:cNvSpPr>
            <p:nvPr userDrawn="1"/>
          </p:nvSpPr>
          <p:spPr bwMode="auto">
            <a:xfrm>
              <a:off x="10679194" y="4943758"/>
              <a:ext cx="873127" cy="103187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36"/>
            <p:cNvSpPr>
              <a:spLocks noEditPoints="1"/>
            </p:cNvSpPr>
            <p:nvPr userDrawn="1"/>
          </p:nvSpPr>
          <p:spPr bwMode="auto">
            <a:xfrm>
              <a:off x="9304417" y="4596096"/>
              <a:ext cx="2255842" cy="300036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37"/>
            <p:cNvSpPr>
              <a:spLocks noEditPoints="1"/>
            </p:cNvSpPr>
            <p:nvPr userDrawn="1"/>
          </p:nvSpPr>
          <p:spPr bwMode="auto">
            <a:xfrm>
              <a:off x="8798004" y="4643720"/>
              <a:ext cx="334964" cy="325436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38"/>
            <p:cNvSpPr>
              <a:spLocks noEditPoints="1"/>
            </p:cNvSpPr>
            <p:nvPr userDrawn="1"/>
          </p:nvSpPr>
          <p:spPr bwMode="auto">
            <a:xfrm>
              <a:off x="8872617" y="4775483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39"/>
            <p:cNvSpPr>
              <a:spLocks noEditPoints="1"/>
            </p:cNvSpPr>
            <p:nvPr userDrawn="1"/>
          </p:nvSpPr>
          <p:spPr bwMode="auto">
            <a:xfrm>
              <a:off x="8729742" y="4570696"/>
              <a:ext cx="474664" cy="477836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0"/>
            <p:cNvSpPr>
              <a:spLocks noEditPoints="1"/>
            </p:cNvSpPr>
            <p:nvPr userDrawn="1"/>
          </p:nvSpPr>
          <p:spPr bwMode="auto">
            <a:xfrm>
              <a:off x="8763079" y="4810405"/>
              <a:ext cx="407989" cy="204787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1"/>
            <p:cNvSpPr>
              <a:spLocks/>
            </p:cNvSpPr>
            <p:nvPr userDrawn="1"/>
          </p:nvSpPr>
          <p:spPr bwMode="auto">
            <a:xfrm>
              <a:off x="8913891" y="4711981"/>
              <a:ext cx="161925" cy="150812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2"/>
            <p:cNvSpPr>
              <a:spLocks/>
            </p:cNvSpPr>
            <p:nvPr userDrawn="1"/>
          </p:nvSpPr>
          <p:spPr bwMode="auto">
            <a:xfrm>
              <a:off x="8942467" y="4694517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3"/>
            <p:cNvSpPr>
              <a:spLocks/>
            </p:cNvSpPr>
            <p:nvPr userDrawn="1"/>
          </p:nvSpPr>
          <p:spPr bwMode="auto">
            <a:xfrm>
              <a:off x="8867855" y="4856442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4"/>
            <p:cNvSpPr>
              <a:spLocks noEditPoints="1"/>
            </p:cNvSpPr>
            <p:nvPr userDrawn="1"/>
          </p:nvSpPr>
          <p:spPr bwMode="auto">
            <a:xfrm>
              <a:off x="8840867" y="4681823"/>
              <a:ext cx="252414" cy="257174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5"/>
            <p:cNvSpPr>
              <a:spLocks noEditPoints="1"/>
            </p:cNvSpPr>
            <p:nvPr userDrawn="1"/>
          </p:nvSpPr>
          <p:spPr bwMode="auto">
            <a:xfrm>
              <a:off x="9091692" y="4667536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6"/>
            <p:cNvSpPr>
              <a:spLocks noEditPoints="1"/>
            </p:cNvSpPr>
            <p:nvPr userDrawn="1"/>
          </p:nvSpPr>
          <p:spPr bwMode="auto">
            <a:xfrm>
              <a:off x="9120267" y="4715161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7"/>
            <p:cNvSpPr>
              <a:spLocks noEditPoints="1"/>
            </p:cNvSpPr>
            <p:nvPr userDrawn="1"/>
          </p:nvSpPr>
          <p:spPr bwMode="auto">
            <a:xfrm>
              <a:off x="9037717" y="4621498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8"/>
            <p:cNvSpPr>
              <a:spLocks noEditPoints="1"/>
            </p:cNvSpPr>
            <p:nvPr userDrawn="1"/>
          </p:nvSpPr>
          <p:spPr bwMode="auto">
            <a:xfrm>
              <a:off x="8913891" y="4588168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9"/>
            <p:cNvSpPr>
              <a:spLocks noEditPoints="1"/>
            </p:cNvSpPr>
            <p:nvPr userDrawn="1"/>
          </p:nvSpPr>
          <p:spPr bwMode="auto">
            <a:xfrm>
              <a:off x="8971042" y="4589759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50"/>
            <p:cNvSpPr>
              <a:spLocks noEditPoints="1"/>
            </p:cNvSpPr>
            <p:nvPr userDrawn="1"/>
          </p:nvSpPr>
          <p:spPr bwMode="auto">
            <a:xfrm>
              <a:off x="8756730" y="4715171"/>
              <a:ext cx="52389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51"/>
            <p:cNvSpPr>
              <a:spLocks noEditPoints="1"/>
            </p:cNvSpPr>
            <p:nvPr userDrawn="1"/>
          </p:nvSpPr>
          <p:spPr bwMode="auto">
            <a:xfrm>
              <a:off x="8791655" y="4653259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52"/>
            <p:cNvSpPr>
              <a:spLocks noEditPoints="1"/>
            </p:cNvSpPr>
            <p:nvPr userDrawn="1"/>
          </p:nvSpPr>
          <p:spPr bwMode="auto">
            <a:xfrm>
              <a:off x="8847216" y="4611977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8424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25"/>
          <p:cNvSpPr/>
          <p:nvPr userDrawn="1"/>
        </p:nvSpPr>
        <p:spPr>
          <a:xfrm>
            <a:off x="1" y="6477000"/>
            <a:ext cx="1055988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 userDrawn="1"/>
        </p:nvSpPr>
        <p:spPr>
          <a:xfrm>
            <a:off x="11350755" y="6058959"/>
            <a:ext cx="874872" cy="662516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8" name="任意多边形 7"/>
          <p:cNvSpPr/>
          <p:nvPr userDrawn="1"/>
        </p:nvSpPr>
        <p:spPr>
          <a:xfrm>
            <a:off x="11463205" y="6010275"/>
            <a:ext cx="762423" cy="662516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635001"/>
            <a:ext cx="10741155" cy="5291666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2" name="任意多边形 21"/>
          <p:cNvSpPr/>
          <p:nvPr userDrawn="1"/>
        </p:nvSpPr>
        <p:spPr>
          <a:xfrm>
            <a:off x="0" y="6336063"/>
            <a:ext cx="10388896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183356" y="6466052"/>
            <a:ext cx="1663478" cy="280823"/>
            <a:chOff x="8729742" y="4570696"/>
            <a:chExt cx="2830517" cy="477836"/>
          </a:xfrm>
          <a:solidFill>
            <a:schemeClr val="accent4"/>
          </a:solidFill>
        </p:grpSpPr>
        <p:sp>
          <p:nvSpPr>
            <p:cNvPr id="51" name="Freeform 34"/>
            <p:cNvSpPr>
              <a:spLocks noEditPoints="1"/>
            </p:cNvSpPr>
            <p:nvPr userDrawn="1"/>
          </p:nvSpPr>
          <p:spPr bwMode="auto">
            <a:xfrm>
              <a:off x="9304417" y="4945345"/>
              <a:ext cx="1363665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35"/>
            <p:cNvSpPr>
              <a:spLocks noEditPoints="1"/>
            </p:cNvSpPr>
            <p:nvPr userDrawn="1"/>
          </p:nvSpPr>
          <p:spPr bwMode="auto">
            <a:xfrm>
              <a:off x="10679194" y="4943758"/>
              <a:ext cx="873127" cy="103187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36"/>
            <p:cNvSpPr>
              <a:spLocks noEditPoints="1"/>
            </p:cNvSpPr>
            <p:nvPr userDrawn="1"/>
          </p:nvSpPr>
          <p:spPr bwMode="auto">
            <a:xfrm>
              <a:off x="9304417" y="4596096"/>
              <a:ext cx="2255842" cy="300036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37"/>
            <p:cNvSpPr>
              <a:spLocks noEditPoints="1"/>
            </p:cNvSpPr>
            <p:nvPr userDrawn="1"/>
          </p:nvSpPr>
          <p:spPr bwMode="auto">
            <a:xfrm>
              <a:off x="8798004" y="4643720"/>
              <a:ext cx="334964" cy="325436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38"/>
            <p:cNvSpPr>
              <a:spLocks noEditPoints="1"/>
            </p:cNvSpPr>
            <p:nvPr userDrawn="1"/>
          </p:nvSpPr>
          <p:spPr bwMode="auto">
            <a:xfrm>
              <a:off x="8872617" y="4775483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39"/>
            <p:cNvSpPr>
              <a:spLocks noEditPoints="1"/>
            </p:cNvSpPr>
            <p:nvPr userDrawn="1"/>
          </p:nvSpPr>
          <p:spPr bwMode="auto">
            <a:xfrm>
              <a:off x="8729742" y="4570696"/>
              <a:ext cx="474664" cy="477836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0"/>
            <p:cNvSpPr>
              <a:spLocks noEditPoints="1"/>
            </p:cNvSpPr>
            <p:nvPr userDrawn="1"/>
          </p:nvSpPr>
          <p:spPr bwMode="auto">
            <a:xfrm>
              <a:off x="8763079" y="4810405"/>
              <a:ext cx="407989" cy="204787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1"/>
            <p:cNvSpPr>
              <a:spLocks/>
            </p:cNvSpPr>
            <p:nvPr userDrawn="1"/>
          </p:nvSpPr>
          <p:spPr bwMode="auto">
            <a:xfrm>
              <a:off x="8913891" y="4711981"/>
              <a:ext cx="161925" cy="150812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2"/>
            <p:cNvSpPr>
              <a:spLocks/>
            </p:cNvSpPr>
            <p:nvPr userDrawn="1"/>
          </p:nvSpPr>
          <p:spPr bwMode="auto">
            <a:xfrm>
              <a:off x="8942467" y="4694517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3"/>
            <p:cNvSpPr>
              <a:spLocks/>
            </p:cNvSpPr>
            <p:nvPr userDrawn="1"/>
          </p:nvSpPr>
          <p:spPr bwMode="auto">
            <a:xfrm>
              <a:off x="8867855" y="4856442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4"/>
            <p:cNvSpPr>
              <a:spLocks noEditPoints="1"/>
            </p:cNvSpPr>
            <p:nvPr userDrawn="1"/>
          </p:nvSpPr>
          <p:spPr bwMode="auto">
            <a:xfrm>
              <a:off x="8840867" y="4681823"/>
              <a:ext cx="252414" cy="257174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5"/>
            <p:cNvSpPr>
              <a:spLocks noEditPoints="1"/>
            </p:cNvSpPr>
            <p:nvPr userDrawn="1"/>
          </p:nvSpPr>
          <p:spPr bwMode="auto">
            <a:xfrm>
              <a:off x="9091692" y="4667536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6"/>
            <p:cNvSpPr>
              <a:spLocks noEditPoints="1"/>
            </p:cNvSpPr>
            <p:nvPr userDrawn="1"/>
          </p:nvSpPr>
          <p:spPr bwMode="auto">
            <a:xfrm>
              <a:off x="9120267" y="4715161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7"/>
            <p:cNvSpPr>
              <a:spLocks noEditPoints="1"/>
            </p:cNvSpPr>
            <p:nvPr userDrawn="1"/>
          </p:nvSpPr>
          <p:spPr bwMode="auto">
            <a:xfrm>
              <a:off x="9037717" y="4621498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8"/>
            <p:cNvSpPr>
              <a:spLocks noEditPoints="1"/>
            </p:cNvSpPr>
            <p:nvPr userDrawn="1"/>
          </p:nvSpPr>
          <p:spPr bwMode="auto">
            <a:xfrm>
              <a:off x="8913891" y="4588168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9"/>
            <p:cNvSpPr>
              <a:spLocks noEditPoints="1"/>
            </p:cNvSpPr>
            <p:nvPr userDrawn="1"/>
          </p:nvSpPr>
          <p:spPr bwMode="auto">
            <a:xfrm>
              <a:off x="8971042" y="4589759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50"/>
            <p:cNvSpPr>
              <a:spLocks noEditPoints="1"/>
            </p:cNvSpPr>
            <p:nvPr userDrawn="1"/>
          </p:nvSpPr>
          <p:spPr bwMode="auto">
            <a:xfrm>
              <a:off x="8756730" y="4715171"/>
              <a:ext cx="52389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51"/>
            <p:cNvSpPr>
              <a:spLocks noEditPoints="1"/>
            </p:cNvSpPr>
            <p:nvPr userDrawn="1"/>
          </p:nvSpPr>
          <p:spPr bwMode="auto">
            <a:xfrm>
              <a:off x="8791655" y="4653259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52"/>
            <p:cNvSpPr>
              <a:spLocks noEditPoints="1"/>
            </p:cNvSpPr>
            <p:nvPr userDrawn="1"/>
          </p:nvSpPr>
          <p:spPr bwMode="auto">
            <a:xfrm>
              <a:off x="8847216" y="4611977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61523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3"/>
          </p:nvPr>
        </p:nvSpPr>
        <p:spPr>
          <a:xfrm>
            <a:off x="304124" y="221381"/>
            <a:ext cx="10832305" cy="5833980"/>
          </a:xfrm>
        </p:spPr>
        <p:txBody>
          <a:bodyPr anchor="t"/>
          <a:lstStyle>
            <a:lvl1pPr algn="ctr">
              <a:defRPr/>
            </a:lvl1pPr>
          </a:lstStyle>
          <a:p>
            <a:endParaRPr lang="zh-CN" altLang="en-US" dirty="0"/>
          </a:p>
        </p:txBody>
      </p:sp>
      <p:sp>
        <p:nvSpPr>
          <p:cNvPr id="26" name="任意多边形 25"/>
          <p:cNvSpPr/>
          <p:nvPr userDrawn="1"/>
        </p:nvSpPr>
        <p:spPr>
          <a:xfrm>
            <a:off x="1" y="6477000"/>
            <a:ext cx="1055988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 userDrawn="1"/>
        </p:nvSpPr>
        <p:spPr>
          <a:xfrm>
            <a:off x="11350755" y="6058959"/>
            <a:ext cx="874872" cy="662516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8" name="任意多边形 7"/>
          <p:cNvSpPr/>
          <p:nvPr userDrawn="1"/>
        </p:nvSpPr>
        <p:spPr>
          <a:xfrm>
            <a:off x="11463205" y="6010275"/>
            <a:ext cx="762423" cy="662516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2" name="任意多边形 21"/>
          <p:cNvSpPr/>
          <p:nvPr userDrawn="1"/>
        </p:nvSpPr>
        <p:spPr>
          <a:xfrm>
            <a:off x="0" y="6336063"/>
            <a:ext cx="10388896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 hasCustomPrompt="1"/>
          </p:nvPr>
        </p:nvSpPr>
        <p:spPr>
          <a:xfrm>
            <a:off x="-22652" y="385562"/>
            <a:ext cx="1984107" cy="732848"/>
          </a:xfrm>
          <a:solidFill>
            <a:schemeClr val="accent1"/>
          </a:solidFill>
          <a:effectLst>
            <a:outerShdw dist="127000" dir="2040000" algn="ctr" rotWithShape="0">
              <a:schemeClr val="accent2"/>
            </a:outerShdw>
          </a:effectLst>
        </p:spPr>
        <p:txBody>
          <a:bodyPr wrap="square" lIns="180000" tIns="180000" rIns="180000" bIns="180000">
            <a:spAutoFit/>
          </a:bodyPr>
          <a:lstStyle>
            <a:lvl1pPr marL="0" indent="0" algn="r">
              <a:lnSpc>
                <a:spcPct val="100000"/>
              </a:lnSpc>
              <a:buNone/>
              <a:defRPr sz="2400">
                <a:solidFill>
                  <a:schemeClr val="bg2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图片说明</a:t>
            </a:r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183356" y="6466052"/>
            <a:ext cx="1663478" cy="280823"/>
            <a:chOff x="8729742" y="4570696"/>
            <a:chExt cx="2830517" cy="477836"/>
          </a:xfrm>
          <a:solidFill>
            <a:schemeClr val="accent4"/>
          </a:solidFill>
        </p:grpSpPr>
        <p:sp>
          <p:nvSpPr>
            <p:cNvPr id="51" name="Freeform 34"/>
            <p:cNvSpPr>
              <a:spLocks noEditPoints="1"/>
            </p:cNvSpPr>
            <p:nvPr userDrawn="1"/>
          </p:nvSpPr>
          <p:spPr bwMode="auto">
            <a:xfrm>
              <a:off x="9304417" y="4945345"/>
              <a:ext cx="1363665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35"/>
            <p:cNvSpPr>
              <a:spLocks noEditPoints="1"/>
            </p:cNvSpPr>
            <p:nvPr userDrawn="1"/>
          </p:nvSpPr>
          <p:spPr bwMode="auto">
            <a:xfrm>
              <a:off x="10679194" y="4943758"/>
              <a:ext cx="873127" cy="103187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36"/>
            <p:cNvSpPr>
              <a:spLocks noEditPoints="1"/>
            </p:cNvSpPr>
            <p:nvPr userDrawn="1"/>
          </p:nvSpPr>
          <p:spPr bwMode="auto">
            <a:xfrm>
              <a:off x="9304417" y="4596096"/>
              <a:ext cx="2255842" cy="300036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37"/>
            <p:cNvSpPr>
              <a:spLocks noEditPoints="1"/>
            </p:cNvSpPr>
            <p:nvPr userDrawn="1"/>
          </p:nvSpPr>
          <p:spPr bwMode="auto">
            <a:xfrm>
              <a:off x="8798004" y="4643720"/>
              <a:ext cx="334964" cy="325436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38"/>
            <p:cNvSpPr>
              <a:spLocks noEditPoints="1"/>
            </p:cNvSpPr>
            <p:nvPr userDrawn="1"/>
          </p:nvSpPr>
          <p:spPr bwMode="auto">
            <a:xfrm>
              <a:off x="8872617" y="4775483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39"/>
            <p:cNvSpPr>
              <a:spLocks noEditPoints="1"/>
            </p:cNvSpPr>
            <p:nvPr userDrawn="1"/>
          </p:nvSpPr>
          <p:spPr bwMode="auto">
            <a:xfrm>
              <a:off x="8729742" y="4570696"/>
              <a:ext cx="474664" cy="477836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0"/>
            <p:cNvSpPr>
              <a:spLocks noEditPoints="1"/>
            </p:cNvSpPr>
            <p:nvPr userDrawn="1"/>
          </p:nvSpPr>
          <p:spPr bwMode="auto">
            <a:xfrm>
              <a:off x="8763079" y="4810405"/>
              <a:ext cx="407989" cy="204787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1"/>
            <p:cNvSpPr>
              <a:spLocks/>
            </p:cNvSpPr>
            <p:nvPr userDrawn="1"/>
          </p:nvSpPr>
          <p:spPr bwMode="auto">
            <a:xfrm>
              <a:off x="8913891" y="4711981"/>
              <a:ext cx="161925" cy="150812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2"/>
            <p:cNvSpPr>
              <a:spLocks/>
            </p:cNvSpPr>
            <p:nvPr userDrawn="1"/>
          </p:nvSpPr>
          <p:spPr bwMode="auto">
            <a:xfrm>
              <a:off x="8942467" y="4694517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3"/>
            <p:cNvSpPr>
              <a:spLocks/>
            </p:cNvSpPr>
            <p:nvPr userDrawn="1"/>
          </p:nvSpPr>
          <p:spPr bwMode="auto">
            <a:xfrm>
              <a:off x="8867855" y="4856442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4"/>
            <p:cNvSpPr>
              <a:spLocks noEditPoints="1"/>
            </p:cNvSpPr>
            <p:nvPr userDrawn="1"/>
          </p:nvSpPr>
          <p:spPr bwMode="auto">
            <a:xfrm>
              <a:off x="8840867" y="4681823"/>
              <a:ext cx="252414" cy="257174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5"/>
            <p:cNvSpPr>
              <a:spLocks noEditPoints="1"/>
            </p:cNvSpPr>
            <p:nvPr userDrawn="1"/>
          </p:nvSpPr>
          <p:spPr bwMode="auto">
            <a:xfrm>
              <a:off x="9091692" y="4667536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6"/>
            <p:cNvSpPr>
              <a:spLocks noEditPoints="1"/>
            </p:cNvSpPr>
            <p:nvPr userDrawn="1"/>
          </p:nvSpPr>
          <p:spPr bwMode="auto">
            <a:xfrm>
              <a:off x="9120267" y="4715161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7"/>
            <p:cNvSpPr>
              <a:spLocks noEditPoints="1"/>
            </p:cNvSpPr>
            <p:nvPr userDrawn="1"/>
          </p:nvSpPr>
          <p:spPr bwMode="auto">
            <a:xfrm>
              <a:off x="9037717" y="4621498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8"/>
            <p:cNvSpPr>
              <a:spLocks noEditPoints="1"/>
            </p:cNvSpPr>
            <p:nvPr userDrawn="1"/>
          </p:nvSpPr>
          <p:spPr bwMode="auto">
            <a:xfrm>
              <a:off x="8913891" y="4588168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9"/>
            <p:cNvSpPr>
              <a:spLocks noEditPoints="1"/>
            </p:cNvSpPr>
            <p:nvPr userDrawn="1"/>
          </p:nvSpPr>
          <p:spPr bwMode="auto">
            <a:xfrm>
              <a:off x="8971042" y="4589759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50"/>
            <p:cNvSpPr>
              <a:spLocks noEditPoints="1"/>
            </p:cNvSpPr>
            <p:nvPr userDrawn="1"/>
          </p:nvSpPr>
          <p:spPr bwMode="auto">
            <a:xfrm>
              <a:off x="8756730" y="4715171"/>
              <a:ext cx="52389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51"/>
            <p:cNvSpPr>
              <a:spLocks noEditPoints="1"/>
            </p:cNvSpPr>
            <p:nvPr userDrawn="1"/>
          </p:nvSpPr>
          <p:spPr bwMode="auto">
            <a:xfrm>
              <a:off x="8791655" y="4653259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52"/>
            <p:cNvSpPr>
              <a:spLocks noEditPoints="1"/>
            </p:cNvSpPr>
            <p:nvPr userDrawn="1"/>
          </p:nvSpPr>
          <p:spPr bwMode="auto">
            <a:xfrm>
              <a:off x="8847216" y="4611977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459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940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-深色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-3175"/>
            <a:ext cx="12192000" cy="6861175"/>
          </a:xfrm>
          <a:prstGeom prst="rect">
            <a:avLst/>
          </a:prstGeom>
          <a:blipFill dpi="0" rotWithShape="1">
            <a:blip r:embed="rId2">
              <a:alphaModFix amt="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5422" y="781579"/>
            <a:ext cx="10741155" cy="52916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48374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573932" y="6055360"/>
            <a:ext cx="546947" cy="5486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 b="1">
                <a:solidFill>
                  <a:schemeClr val="accent3"/>
                </a:solidFill>
                <a:latin typeface="+mn-lt"/>
              </a:defRPr>
            </a:lvl1pPr>
          </a:lstStyle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7288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6" r:id="rId3"/>
    <p:sldLayoutId id="2147483661" r:id="rId4"/>
    <p:sldLayoutId id="2147483650" r:id="rId5"/>
    <p:sldLayoutId id="2147483662" r:id="rId6"/>
    <p:sldLayoutId id="2147483664" r:id="rId7"/>
    <p:sldLayoutId id="2147483655" r:id="rId8"/>
    <p:sldLayoutId id="2147483665" r:id="rId9"/>
    <p:sldLayoutId id="2147483663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2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1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3.png"/><Relationship Id="rId4" Type="http://schemas.openxmlformats.org/officeDocument/2006/relationships/oleObject" Target="../embeddings/oleObject8.bin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5.png"/><Relationship Id="rId5" Type="http://schemas.openxmlformats.org/officeDocument/2006/relationships/oleObject" Target="../embeddings/oleObject9.bin"/><Relationship Id="rId4" Type="http://schemas.openxmlformats.org/officeDocument/2006/relationships/image" Target="../media/image36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9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44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roustrup.com/" TargetMode="External"/><Relationship Id="rId2" Type="http://schemas.openxmlformats.org/officeDocument/2006/relationships/hyperlink" Target="https://www.bilibili.com/video/BV1ct4y1e7Q6/" TargetMode="External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444215" y="1746167"/>
            <a:ext cx="7196667" cy="159225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程序设计进阶与实践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444214" y="4114146"/>
            <a:ext cx="7196667" cy="526501"/>
          </a:xfrm>
        </p:spPr>
        <p:txBody>
          <a:bodyPr>
            <a:noAutofit/>
          </a:bodyPr>
          <a:lstStyle/>
          <a:p>
            <a:r>
              <a:rPr lang="zh-CN" altLang="en-US" sz="4000" dirty="0">
                <a:solidFill>
                  <a:schemeClr val="tx1"/>
                </a:solidFill>
              </a:rPr>
              <a:t>计算机科学与技术学院</a:t>
            </a:r>
          </a:p>
        </p:txBody>
      </p:sp>
    </p:spTree>
    <p:extLst>
      <p:ext uri="{BB962C8B-B14F-4D97-AF65-F5344CB8AC3E}">
        <p14:creationId xmlns:p14="http://schemas.microsoft.com/office/powerpoint/2010/main" val="194640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FBB43D21-F3FF-4BB2-A173-40F10B8075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宋体" panose="02010600030101010101" pitchFamily="2" charset="-122"/>
              </a:rPr>
              <a:t>面向对象编程</a:t>
            </a:r>
            <a:endParaRPr lang="en-US" altLang="zh-CN">
              <a:sym typeface="宋体" panose="02010600030101010101" pitchFamily="2" charset="-122"/>
            </a:endParaRPr>
          </a:p>
        </p:txBody>
      </p:sp>
      <p:pic>
        <p:nvPicPr>
          <p:cNvPr id="34819" name="内容占位符 3">
            <a:extLst>
              <a:ext uri="{FF2B5EF4-FFF2-40B4-BE49-F238E27FC236}">
                <a16:creationId xmlns:a16="http://schemas.microsoft.com/office/drawing/2014/main" id="{973CBB7D-8913-41D1-BFB2-DE1DCC1565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44725" y="1543051"/>
            <a:ext cx="2065338" cy="2066925"/>
          </a:xfrm>
        </p:spPr>
      </p:pic>
      <p:sp>
        <p:nvSpPr>
          <p:cNvPr id="34820" name="文本框 4">
            <a:extLst>
              <a:ext uri="{FF2B5EF4-FFF2-40B4-BE49-F238E27FC236}">
                <a16:creationId xmlns:a16="http://schemas.microsoft.com/office/drawing/2014/main" id="{8E4B8B09-4C0A-472B-90B3-477596FEF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1" y="1844675"/>
            <a:ext cx="5794375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>
                <a:sym typeface="宋体" panose="02010600030101010101" pitchFamily="2" charset="-122"/>
              </a:rPr>
              <a:t>"</a:t>
            </a:r>
            <a:r>
              <a:rPr lang="en-US" altLang="zh-CN"/>
              <a:t>Object-oriented programming is an exceptionally bad idea which could only have originated in California.</a:t>
            </a:r>
            <a:r>
              <a:rPr lang="en-US" altLang="zh-CN">
                <a:sym typeface="宋体" panose="02010600030101010101" pitchFamily="2" charset="-122"/>
              </a:rPr>
              <a:t>"</a:t>
            </a:r>
            <a:endParaRPr lang="en-US" altLang="zh-CN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/>
              <a:t>"Computer science is no more about computers than astronomy is about telescopes."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/>
          </a:p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zh-CN"/>
              <a:t>—— Edsger Dijstra(1930—2002)</a:t>
            </a:r>
          </a:p>
        </p:txBody>
      </p:sp>
      <p:pic>
        <p:nvPicPr>
          <p:cNvPr id="34821" name="Picture 2" descr="http://tse4.mm.bing.net/th?id=OIP.M9e95ce7108d50adffa3dd573a651c8b0o0&amp;pid=15.1">
            <a:extLst>
              <a:ext uri="{FF2B5EF4-FFF2-40B4-BE49-F238E27FC236}">
                <a16:creationId xmlns:a16="http://schemas.microsoft.com/office/drawing/2014/main" id="{99867B15-2219-44BF-A573-6DB098493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8" y="3946526"/>
            <a:ext cx="209550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52AD245B-F6AC-4172-9022-9F99DEB7B2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宋体" panose="02010600030101010101" pitchFamily="2" charset="-122"/>
              </a:rPr>
              <a:t>面向对象编程</a:t>
            </a:r>
            <a:endParaRPr lang="en-US" altLang="zh-CN">
              <a:sym typeface="宋体" panose="02010600030101010101" pitchFamily="2" charset="-122"/>
            </a:endParaRPr>
          </a:p>
        </p:txBody>
      </p:sp>
      <p:sp>
        <p:nvSpPr>
          <p:cNvPr id="35843" name="文本框 4">
            <a:extLst>
              <a:ext uri="{FF2B5EF4-FFF2-40B4-BE49-F238E27FC236}">
                <a16:creationId xmlns:a16="http://schemas.microsoft.com/office/drawing/2014/main" id="{8412A4CC-5877-4069-A02F-78E3D2F89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1" y="1844675"/>
            <a:ext cx="5794375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>
                <a:sym typeface="宋体" panose="02010600030101010101" pitchFamily="2" charset="-122"/>
              </a:rPr>
              <a:t>"</a:t>
            </a:r>
            <a:r>
              <a:rPr lang="en-US" altLang="zh-CN"/>
              <a:t>The computer revolution hasn't started yet.</a:t>
            </a:r>
            <a:r>
              <a:rPr lang="en-US" altLang="zh-CN">
                <a:sym typeface="宋体" panose="02010600030101010101" pitchFamily="2" charset="-122"/>
              </a:rPr>
              <a:t>"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>
                <a:sym typeface="宋体" panose="02010600030101010101" pitchFamily="2" charset="-122"/>
              </a:rPr>
              <a:t>"</a:t>
            </a:r>
            <a:r>
              <a:rPr lang="en-US" altLang="zh-CN"/>
              <a:t>The best way to predict the future is to invent it.</a:t>
            </a:r>
            <a:r>
              <a:rPr lang="en-US" altLang="zh-CN">
                <a:sym typeface="宋体" panose="02010600030101010101" pitchFamily="2" charset="-122"/>
              </a:rPr>
              <a:t>"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>
              <a:sym typeface="宋体" panose="02010600030101010101" pitchFamily="2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>
                <a:sym typeface="宋体" panose="02010600030101010101" pitchFamily="2" charset="-122"/>
              </a:rPr>
              <a:t>"</a:t>
            </a:r>
            <a:r>
              <a:rPr lang="en-US" altLang="zh-CN"/>
              <a:t>If you don't fail at least 90 percent of the time,you're not aiming high enough. </a:t>
            </a:r>
            <a:r>
              <a:rPr lang="en-US" altLang="zh-CN">
                <a:sym typeface="宋体" panose="02010600030101010101" pitchFamily="2" charset="-122"/>
              </a:rPr>
              <a:t>"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/>
          </a:p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zh-CN"/>
              <a:t>—— Alan Kay(1940 — )</a:t>
            </a:r>
          </a:p>
        </p:txBody>
      </p:sp>
      <p:pic>
        <p:nvPicPr>
          <p:cNvPr id="35844" name="图片 2">
            <a:extLst>
              <a:ext uri="{FF2B5EF4-FFF2-40B4-BE49-F238E27FC236}">
                <a16:creationId xmlns:a16="http://schemas.microsoft.com/office/drawing/2014/main" id="{1A3F2F48-335E-4B3C-85C2-3BA8A4FF5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3" y="4222751"/>
            <a:ext cx="189865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内容占位符 6">
            <a:extLst>
              <a:ext uri="{FF2B5EF4-FFF2-40B4-BE49-F238E27FC236}">
                <a16:creationId xmlns:a16="http://schemas.microsoft.com/office/drawing/2014/main" id="{3D971255-C8B6-4388-AABE-4F90FB879E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41539" y="2005013"/>
            <a:ext cx="1990725" cy="1477962"/>
          </a:xfrm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>
            <a:extLst>
              <a:ext uri="{FF2B5EF4-FFF2-40B4-BE49-F238E27FC236}">
                <a16:creationId xmlns:a16="http://schemas.microsoft.com/office/drawing/2014/main" id="{E850888F-2764-4EB5-AA38-3CD04B45C7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Time Bombs</a:t>
            </a:r>
          </a:p>
        </p:txBody>
      </p:sp>
      <p:sp>
        <p:nvSpPr>
          <p:cNvPr id="40963" name="内容占位符 2">
            <a:extLst>
              <a:ext uri="{FF2B5EF4-FFF2-40B4-BE49-F238E27FC236}">
                <a16:creationId xmlns:a16="http://schemas.microsoft.com/office/drawing/2014/main" id="{164DDC9E-03DF-4567-BAA8-B8B248AE79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Internal representation changes.</a:t>
            </a:r>
          </a:p>
          <a:p>
            <a:pPr lvl="1"/>
            <a:r>
              <a:rPr lang="zh-CN" altLang="en-US"/>
              <a:t>[Y2K] Two digit years: January 1, 2000.</a:t>
            </a:r>
          </a:p>
          <a:p>
            <a:pPr lvl="1"/>
            <a:r>
              <a:rPr lang="zh-CN" altLang="en-US"/>
              <a:t>[Y2038] 32-bit seconds since 1970: January 19, 2038.</a:t>
            </a:r>
          </a:p>
          <a:p>
            <a:pPr lvl="1"/>
            <a:endParaRPr lang="zh-CN" altLang="en-US"/>
          </a:p>
          <a:p>
            <a:r>
              <a:rPr lang="zh-CN" altLang="en-US"/>
              <a:t>Lesson. </a:t>
            </a:r>
          </a:p>
          <a:p>
            <a:pPr lvl="1"/>
            <a:r>
              <a:rPr lang="zh-CN" altLang="en-US"/>
              <a:t>By </a:t>
            </a:r>
            <a:r>
              <a:rPr lang="zh-CN" altLang="en-US">
                <a:solidFill>
                  <a:srgbClr val="FF0000"/>
                </a:solidFill>
              </a:rPr>
              <a:t>exposing data representation to client</a:t>
            </a:r>
            <a:r>
              <a:rPr lang="zh-CN" altLang="en-US"/>
              <a:t>, might need to sift through millions of lines of code in client to update.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>
            <a:extLst>
              <a:ext uri="{FF2B5EF4-FFF2-40B4-BE49-F238E27FC236}">
                <a16:creationId xmlns:a16="http://schemas.microsoft.com/office/drawing/2014/main" id="{C2FB2824-960C-41CF-B98B-2305BBF698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"Ask, don't touch."</a:t>
            </a:r>
          </a:p>
        </p:txBody>
      </p:sp>
      <p:sp>
        <p:nvSpPr>
          <p:cNvPr id="41987" name="内容占位符 2">
            <a:extLst>
              <a:ext uri="{FF2B5EF4-FFF2-40B4-BE49-F238E27FC236}">
                <a16:creationId xmlns:a16="http://schemas.microsoft.com/office/drawing/2014/main" id="{5D925F48-E548-45CD-A376-2CAC40C8C6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Encapsulated data types.</a:t>
            </a:r>
          </a:p>
          <a:p>
            <a:pPr lvl="1"/>
            <a:r>
              <a:rPr lang="zh-CN" altLang="en-US"/>
              <a:t>Don't touch data and do whatever you want.</a:t>
            </a:r>
          </a:p>
          <a:p>
            <a:pPr lvl="1"/>
            <a:r>
              <a:rPr lang="zh-CN" altLang="en-US"/>
              <a:t>Instead, ask object to manipulate its data.</a:t>
            </a:r>
          </a:p>
          <a:p>
            <a:pPr lvl="1"/>
            <a:endParaRPr lang="zh-CN" altLang="en-US"/>
          </a:p>
          <a:p>
            <a:r>
              <a:rPr lang="zh-CN" altLang="en-US"/>
              <a:t>Lesson. </a:t>
            </a:r>
          </a:p>
          <a:p>
            <a:pPr lvl="1"/>
            <a:r>
              <a:rPr lang="zh-CN" altLang="en-US"/>
              <a:t>Limiting scope makes programs easier to maintain and understand.</a:t>
            </a:r>
          </a:p>
          <a:p>
            <a:pPr lvl="1"/>
            <a:r>
              <a:rPr lang="zh-CN" altLang="en-US"/>
              <a:t>"principle of least privilege"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6FD5E8-DBD2-464C-B725-6EDE993A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83B12F-35FD-49BB-82A9-6D6AABBB1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SzPct val="90000"/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b="1" dirty="0">
                <a:solidFill>
                  <a:schemeClr val="hlink"/>
                </a:solidFill>
              </a:rPr>
              <a:t>程序设计方法的发展</a:t>
            </a:r>
            <a:r>
              <a:rPr lang="zh-CN" altLang="en-US" b="1" dirty="0">
                <a:solidFill>
                  <a:schemeClr val="hlink"/>
                </a:solidFill>
                <a:latin typeface="宋体" panose="02010600030101010101" pitchFamily="2" charset="-122"/>
              </a:rPr>
              <a:t>历程</a:t>
            </a:r>
            <a:endParaRPr lang="zh-CN" altLang="en-US" b="1" dirty="0">
              <a:solidFill>
                <a:schemeClr val="hlink"/>
              </a:solidFill>
            </a:endParaRPr>
          </a:p>
          <a:p>
            <a:pPr marL="609600" indent="-609600">
              <a:buSzPct val="90000"/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b="1" dirty="0"/>
              <a:t>评价软件质量的因素</a:t>
            </a:r>
            <a:endParaRPr lang="zh-CN" altLang="en-US" b="1" dirty="0">
              <a:solidFill>
                <a:schemeClr val="hlink"/>
              </a:solidFill>
            </a:endParaRPr>
          </a:p>
          <a:p>
            <a:pPr marL="609600" indent="-609600">
              <a:buSzPct val="90000"/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b="1" dirty="0"/>
              <a:t>过程式程序设计的局限性</a:t>
            </a:r>
          </a:p>
          <a:p>
            <a:pPr marL="609600" indent="-609600">
              <a:buSzPct val="90000"/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b="1" dirty="0"/>
              <a:t>从过程式转变到面向对象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7F0D71-A872-4E76-8655-28EF163B0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723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94B01-79EF-4550-ACAF-947EDE837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hlink"/>
                </a:solidFill>
              </a:rPr>
              <a:t>程序设计方法的发展</a:t>
            </a:r>
            <a:r>
              <a:rPr lang="zh-CN" altLang="en-US" dirty="0">
                <a:solidFill>
                  <a:schemeClr val="hlink"/>
                </a:solidFill>
                <a:latin typeface="宋体" panose="02010600030101010101" pitchFamily="2" charset="-122"/>
              </a:rPr>
              <a:t>历程（</a:t>
            </a:r>
            <a:r>
              <a:rPr lang="en-US" altLang="zh-CN" dirty="0">
                <a:solidFill>
                  <a:schemeClr val="hlink"/>
                </a:solidFill>
                <a:latin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chemeClr val="hlink"/>
                </a:solidFill>
                <a:latin typeface="宋体" panose="02010600030101010101" pitchFamily="2" charset="-122"/>
              </a:rPr>
              <a:t>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1EE8E5-10DB-4889-983D-329CD6322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SzPct val="90000"/>
              <a:buFont typeface="Wingdings" panose="05000000000000000000" pitchFamily="2" charset="2"/>
              <a:buChar char="u"/>
            </a:pPr>
            <a:r>
              <a:rPr lang="zh-CN" altLang="en-US" b="1" dirty="0"/>
              <a:t>早期：面向机器的语言，用于科学计算。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900" b="1" dirty="0">
              <a:ea typeface="楷体_GB2312" pitchFamily="49" charset="-122"/>
            </a:endParaRPr>
          </a:p>
          <a:p>
            <a:r>
              <a:rPr lang="zh-CN" altLang="en-US" b="1" u="sng" dirty="0">
                <a:ea typeface="楷体_GB2312" pitchFamily="49" charset="-122"/>
              </a:rPr>
              <a:t>例</a:t>
            </a:r>
            <a:r>
              <a:rPr lang="en-US" altLang="zh-CN" b="1" u="sng" dirty="0">
                <a:ea typeface="楷体_GB2312" pitchFamily="49" charset="-122"/>
              </a:rPr>
              <a:t>1: X86 ASM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56D85C-E92A-4963-975E-D5D963221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B4484D-5013-4C90-8167-231C636E2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64" y="2438406"/>
            <a:ext cx="6120606" cy="3785652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400" dirty="0"/>
              <a:t>00401010   push        </a:t>
            </a:r>
            <a:r>
              <a:rPr kumimoji="1" lang="en-US" altLang="zh-CN" sz="2400" dirty="0" err="1"/>
              <a:t>ebp</a:t>
            </a:r>
            <a:endParaRPr kumimoji="1" lang="en-US" altLang="zh-CN" sz="2400" dirty="0"/>
          </a:p>
          <a:p>
            <a:r>
              <a:rPr kumimoji="1" lang="en-US" altLang="zh-CN" sz="2400" dirty="0"/>
              <a:t>00401011   mov         </a:t>
            </a:r>
            <a:r>
              <a:rPr kumimoji="1" lang="en-US" altLang="zh-CN" sz="2400" dirty="0" err="1"/>
              <a:t>ebp,esp</a:t>
            </a:r>
            <a:endParaRPr kumimoji="1" lang="en-US" altLang="zh-CN" sz="2400" dirty="0"/>
          </a:p>
          <a:p>
            <a:r>
              <a:rPr kumimoji="1" lang="en-US" altLang="zh-CN" sz="2400" dirty="0"/>
              <a:t>00401013   sub          esp,40h</a:t>
            </a:r>
          </a:p>
          <a:p>
            <a:r>
              <a:rPr kumimoji="1" lang="en-US" altLang="zh-CN" sz="2400" dirty="0"/>
              <a:t>00401016   push        </a:t>
            </a:r>
            <a:r>
              <a:rPr kumimoji="1" lang="en-US" altLang="zh-CN" sz="2400" dirty="0" err="1"/>
              <a:t>ebx</a:t>
            </a:r>
            <a:endParaRPr kumimoji="1" lang="en-US" altLang="zh-CN" sz="2400" dirty="0"/>
          </a:p>
          <a:p>
            <a:r>
              <a:rPr kumimoji="1" lang="en-US" altLang="zh-CN" sz="2400" dirty="0"/>
              <a:t>00401017   push        </a:t>
            </a:r>
            <a:r>
              <a:rPr kumimoji="1" lang="en-US" altLang="zh-CN" sz="2400" dirty="0" err="1"/>
              <a:t>esi</a:t>
            </a:r>
            <a:endParaRPr kumimoji="1" lang="en-US" altLang="zh-CN" sz="2400" dirty="0"/>
          </a:p>
          <a:p>
            <a:r>
              <a:rPr kumimoji="1" lang="en-US" altLang="zh-CN" sz="2400" dirty="0"/>
              <a:t>00401018   push        </a:t>
            </a:r>
            <a:r>
              <a:rPr kumimoji="1" lang="en-US" altLang="zh-CN" sz="2400" dirty="0" err="1"/>
              <a:t>edi</a:t>
            </a:r>
            <a:endParaRPr kumimoji="1" lang="en-US" altLang="zh-CN" sz="2400" dirty="0"/>
          </a:p>
          <a:p>
            <a:r>
              <a:rPr kumimoji="1" lang="en-US" altLang="zh-CN" sz="2400" dirty="0"/>
              <a:t>00401019   lea            </a:t>
            </a:r>
            <a:r>
              <a:rPr kumimoji="1" lang="en-US" altLang="zh-CN" sz="2400" dirty="0" err="1"/>
              <a:t>edi</a:t>
            </a:r>
            <a:r>
              <a:rPr kumimoji="1" lang="en-US" altLang="zh-CN" sz="2400" dirty="0"/>
              <a:t>,[ebp-40h]</a:t>
            </a:r>
          </a:p>
          <a:p>
            <a:r>
              <a:rPr kumimoji="1" lang="en-US" altLang="zh-CN" sz="2400" dirty="0"/>
              <a:t>0040101C   mov         ecx,10h</a:t>
            </a:r>
          </a:p>
          <a:p>
            <a:r>
              <a:rPr kumimoji="1" lang="en-US" altLang="zh-CN" sz="2400" dirty="0"/>
              <a:t>00401021   mov          eax,0CCCCCCCCh</a:t>
            </a:r>
          </a:p>
          <a:p>
            <a:r>
              <a:rPr kumimoji="1" lang="en-US" altLang="zh-CN" sz="2400" dirty="0"/>
              <a:t>00401026   rep </a:t>
            </a:r>
            <a:r>
              <a:rPr kumimoji="1" lang="en-US" altLang="zh-CN" sz="2400" dirty="0" err="1"/>
              <a:t>stos</a:t>
            </a:r>
            <a:r>
              <a:rPr kumimoji="1" lang="en-US" altLang="zh-CN" sz="2400" dirty="0"/>
              <a:t>   </a:t>
            </a:r>
            <a:r>
              <a:rPr kumimoji="1" lang="en-US" altLang="zh-CN" sz="2400" dirty="0" err="1"/>
              <a:t>dword</a:t>
            </a:r>
            <a:r>
              <a:rPr kumimoji="1" lang="en-US" altLang="zh-CN" sz="2400" dirty="0"/>
              <a:t> </a:t>
            </a:r>
            <a:r>
              <a:rPr kumimoji="1" lang="en-US" altLang="zh-CN" sz="2400" dirty="0" err="1"/>
              <a:t>ptr</a:t>
            </a:r>
            <a:r>
              <a:rPr kumimoji="1" lang="en-US" altLang="zh-CN" sz="2400" dirty="0"/>
              <a:t> [</a:t>
            </a:r>
            <a:r>
              <a:rPr kumimoji="1" lang="en-US" altLang="zh-CN" sz="2400" dirty="0" err="1"/>
              <a:t>edi</a:t>
            </a:r>
            <a:r>
              <a:rPr kumimoji="1" lang="en-US" altLang="zh-CN" sz="2400" dirty="0"/>
              <a:t>]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C7EC541-C4FD-4B5A-8D77-0102B6910453}"/>
              </a:ext>
            </a:extLst>
          </p:cNvPr>
          <p:cNvSpPr txBox="1">
            <a:spLocks noChangeArrowheads="1"/>
          </p:cNvSpPr>
          <p:nvPr/>
        </p:nvSpPr>
        <p:spPr>
          <a:xfrm>
            <a:off x="5884961" y="2438406"/>
            <a:ext cx="8403758" cy="5410712"/>
          </a:xfrm>
          <a:prstGeom prst="rect">
            <a:avLst/>
          </a:prstGeom>
          <a:solidFill>
            <a:srgbClr val="DDDDDD"/>
          </a:solidFill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+mn-lt"/>
                <a:ea typeface="+mn-ea"/>
              </a:rPr>
              <a:t>00401028   push     offset string "hello world" </a:t>
            </a:r>
          </a:p>
          <a:p>
            <a:pPr marL="0" indent="0" eaLnBrk="0" hangingPunct="0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+mn-lt"/>
                <a:ea typeface="+mn-ea"/>
              </a:rPr>
              <a:t>                                 (0042501c)</a:t>
            </a:r>
          </a:p>
          <a:p>
            <a:pPr marL="0" indent="0" eaLnBrk="0" hangingPunct="0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+mn-lt"/>
                <a:ea typeface="+mn-ea"/>
              </a:rPr>
              <a:t>0040102D   mov      </a:t>
            </a:r>
            <a:r>
              <a:rPr kumimoji="1" lang="en-US" altLang="zh-CN" sz="2400" dirty="0" err="1">
                <a:latin typeface="+mn-lt"/>
                <a:ea typeface="+mn-ea"/>
              </a:rPr>
              <a:t>ecx,offset</a:t>
            </a:r>
            <a:r>
              <a:rPr kumimoji="1" lang="en-US" altLang="zh-CN" sz="2400" dirty="0">
                <a:latin typeface="+mn-lt"/>
                <a:ea typeface="+mn-ea"/>
              </a:rPr>
              <a:t> </a:t>
            </a:r>
            <a:r>
              <a:rPr kumimoji="1" lang="en-US" altLang="zh-CN" sz="2400" dirty="0" err="1">
                <a:latin typeface="+mn-lt"/>
                <a:ea typeface="+mn-ea"/>
              </a:rPr>
              <a:t>cout</a:t>
            </a:r>
            <a:r>
              <a:rPr kumimoji="1" lang="en-US" altLang="zh-CN" sz="2400" dirty="0">
                <a:latin typeface="+mn-lt"/>
                <a:ea typeface="+mn-ea"/>
              </a:rPr>
              <a:t> (00428bc0)</a:t>
            </a:r>
          </a:p>
          <a:p>
            <a:pPr marL="0" indent="0" eaLnBrk="0" hangingPunct="0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+mn-lt"/>
                <a:ea typeface="+mn-ea"/>
              </a:rPr>
              <a:t>00401032   call        </a:t>
            </a:r>
            <a:r>
              <a:rPr kumimoji="1" lang="en-US" altLang="zh-CN" sz="2400" dirty="0" err="1">
                <a:latin typeface="+mn-lt"/>
                <a:ea typeface="+mn-ea"/>
              </a:rPr>
              <a:t>ostream</a:t>
            </a:r>
            <a:r>
              <a:rPr kumimoji="1" lang="en-US" altLang="zh-CN" sz="2400" dirty="0">
                <a:latin typeface="+mn-lt"/>
                <a:ea typeface="+mn-ea"/>
              </a:rPr>
              <a:t>::operator&lt;&lt; </a:t>
            </a:r>
          </a:p>
          <a:p>
            <a:pPr marL="0" indent="0" eaLnBrk="0" hangingPunct="0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+mn-lt"/>
                <a:ea typeface="+mn-ea"/>
              </a:rPr>
              <a:t>                                 (0040b5a0)</a:t>
            </a:r>
          </a:p>
          <a:p>
            <a:pPr marL="0" indent="0" eaLnBrk="0" hangingPunct="0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+mn-lt"/>
                <a:ea typeface="+mn-ea"/>
              </a:rPr>
              <a:t>00401037   </a:t>
            </a:r>
            <a:r>
              <a:rPr kumimoji="1" lang="en-US" altLang="zh-CN" sz="2400" dirty="0" err="1">
                <a:latin typeface="+mn-lt"/>
                <a:ea typeface="+mn-ea"/>
              </a:rPr>
              <a:t>xor</a:t>
            </a:r>
            <a:r>
              <a:rPr kumimoji="1" lang="en-US" altLang="zh-CN" sz="2400" dirty="0">
                <a:latin typeface="+mn-lt"/>
                <a:ea typeface="+mn-ea"/>
              </a:rPr>
              <a:t>        </a:t>
            </a:r>
            <a:r>
              <a:rPr kumimoji="1" lang="en-US" altLang="zh-CN" sz="2400" dirty="0" err="1">
                <a:latin typeface="+mn-lt"/>
                <a:ea typeface="+mn-ea"/>
              </a:rPr>
              <a:t>eax,eax</a:t>
            </a:r>
            <a:endParaRPr kumimoji="1" lang="en-US" altLang="zh-CN" sz="2400" dirty="0">
              <a:latin typeface="+mn-lt"/>
              <a:ea typeface="+mn-ea"/>
            </a:endParaRPr>
          </a:p>
          <a:p>
            <a:pPr marL="0" indent="0" eaLnBrk="0" hangingPunct="0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+mn-lt"/>
                <a:ea typeface="+mn-ea"/>
              </a:rPr>
              <a:t>00401039   pop       </a:t>
            </a:r>
            <a:r>
              <a:rPr kumimoji="1" lang="en-US" altLang="zh-CN" sz="2400" dirty="0" err="1">
                <a:latin typeface="+mn-lt"/>
                <a:ea typeface="+mn-ea"/>
              </a:rPr>
              <a:t>edi</a:t>
            </a:r>
            <a:endParaRPr kumimoji="1" lang="en-US" altLang="zh-CN" sz="2400" dirty="0">
              <a:latin typeface="+mn-lt"/>
              <a:ea typeface="+mn-ea"/>
            </a:endParaRPr>
          </a:p>
          <a:p>
            <a:pPr marL="0" indent="0" eaLnBrk="0" hangingPunct="0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+mn-lt"/>
                <a:ea typeface="+mn-ea"/>
              </a:rPr>
              <a:t>0040103A   pop      </a:t>
            </a:r>
            <a:r>
              <a:rPr kumimoji="1" lang="en-US" altLang="zh-CN" sz="2400" dirty="0" err="1">
                <a:latin typeface="+mn-lt"/>
                <a:ea typeface="+mn-ea"/>
              </a:rPr>
              <a:t>esi</a:t>
            </a:r>
            <a:endParaRPr kumimoji="1" lang="en-US" altLang="zh-CN" sz="2400" dirty="0">
              <a:latin typeface="+mn-lt"/>
              <a:ea typeface="+mn-ea"/>
            </a:endParaRPr>
          </a:p>
          <a:p>
            <a:pPr marL="0" indent="0" eaLnBrk="0" hangingPunct="0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+mn-lt"/>
                <a:ea typeface="+mn-ea"/>
              </a:rPr>
              <a:t>0040103B   pop      </a:t>
            </a:r>
            <a:r>
              <a:rPr kumimoji="1" lang="en-US" altLang="zh-CN" sz="2400" dirty="0" err="1">
                <a:latin typeface="+mn-lt"/>
                <a:ea typeface="+mn-ea"/>
              </a:rPr>
              <a:t>ebx</a:t>
            </a:r>
            <a:endParaRPr kumimoji="1" lang="en-US" altLang="zh-CN" sz="2400" dirty="0">
              <a:latin typeface="+mn-lt"/>
              <a:ea typeface="+mn-ea"/>
            </a:endParaRPr>
          </a:p>
          <a:p>
            <a:pPr marL="0" indent="0" eaLnBrk="0" hangingPunct="0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+mn-lt"/>
                <a:ea typeface="+mn-ea"/>
              </a:rPr>
              <a:t>0040103C   add      esp,40h</a:t>
            </a:r>
          </a:p>
          <a:p>
            <a:pPr marL="0" indent="0" eaLnBrk="0" hangingPunct="0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+mn-lt"/>
                <a:ea typeface="+mn-ea"/>
              </a:rPr>
              <a:t>0040103F   </a:t>
            </a:r>
            <a:r>
              <a:rPr kumimoji="1" lang="en-US" altLang="zh-CN" sz="2400" dirty="0" err="1">
                <a:latin typeface="+mn-lt"/>
                <a:ea typeface="+mn-ea"/>
              </a:rPr>
              <a:t>cmp</a:t>
            </a:r>
            <a:r>
              <a:rPr kumimoji="1" lang="en-US" altLang="zh-CN" sz="2400" dirty="0">
                <a:latin typeface="+mn-lt"/>
                <a:ea typeface="+mn-ea"/>
              </a:rPr>
              <a:t>      </a:t>
            </a:r>
            <a:r>
              <a:rPr kumimoji="1" lang="en-US" altLang="zh-CN" sz="2400" dirty="0" err="1">
                <a:latin typeface="+mn-lt"/>
                <a:ea typeface="+mn-ea"/>
              </a:rPr>
              <a:t>ebp,esp</a:t>
            </a:r>
            <a:endParaRPr kumimoji="1" lang="en-US" altLang="zh-CN" sz="2400" dirty="0">
              <a:latin typeface="+mn-lt"/>
              <a:ea typeface="+mn-ea"/>
            </a:endParaRPr>
          </a:p>
          <a:p>
            <a:pPr marL="0" indent="0" eaLnBrk="0" hangingPunct="0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+mn-lt"/>
                <a:ea typeface="+mn-ea"/>
              </a:rPr>
              <a:t>00401041   call        __</a:t>
            </a:r>
            <a:r>
              <a:rPr kumimoji="1" lang="en-US" altLang="zh-CN" sz="2400" dirty="0" err="1">
                <a:latin typeface="+mn-lt"/>
                <a:ea typeface="+mn-ea"/>
              </a:rPr>
              <a:t>chkesp</a:t>
            </a:r>
            <a:r>
              <a:rPr kumimoji="1" lang="en-US" altLang="zh-CN" sz="2400" dirty="0">
                <a:latin typeface="+mn-lt"/>
                <a:ea typeface="+mn-ea"/>
              </a:rPr>
              <a:t> (00401060)</a:t>
            </a:r>
          </a:p>
          <a:p>
            <a:pPr marL="0" indent="0" eaLnBrk="0" hangingPunct="0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+mn-lt"/>
                <a:ea typeface="+mn-ea"/>
              </a:rPr>
              <a:t>00401046   mov      </a:t>
            </a:r>
            <a:r>
              <a:rPr kumimoji="1" lang="en-US" altLang="zh-CN" sz="2400" dirty="0" err="1">
                <a:latin typeface="+mn-lt"/>
                <a:ea typeface="+mn-ea"/>
              </a:rPr>
              <a:t>esp,ebp</a:t>
            </a:r>
            <a:endParaRPr kumimoji="1" lang="en-US" altLang="zh-CN" sz="2400" dirty="0">
              <a:latin typeface="+mn-lt"/>
              <a:ea typeface="+mn-ea"/>
            </a:endParaRPr>
          </a:p>
          <a:p>
            <a:pPr marL="0" indent="0" eaLnBrk="0" hangingPunct="0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+mn-lt"/>
                <a:ea typeface="+mn-ea"/>
              </a:rPr>
              <a:t>00401048   pop       </a:t>
            </a:r>
            <a:r>
              <a:rPr kumimoji="1" lang="en-US" altLang="zh-CN" sz="2400" dirty="0" err="1">
                <a:latin typeface="+mn-lt"/>
                <a:ea typeface="+mn-ea"/>
              </a:rPr>
              <a:t>ebp</a:t>
            </a:r>
            <a:endParaRPr kumimoji="1" lang="en-US" altLang="zh-CN" sz="2400" dirty="0">
              <a:latin typeface="+mn-lt"/>
              <a:ea typeface="+mn-ea"/>
            </a:endParaRPr>
          </a:p>
          <a:p>
            <a:pPr marL="0" indent="0" eaLnBrk="0" hangingPunct="0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+mn-lt"/>
                <a:ea typeface="+mn-ea"/>
              </a:rPr>
              <a:t>00401049   ret</a:t>
            </a:r>
          </a:p>
          <a:p>
            <a:pPr marL="0" indent="0" eaLnBrk="0" hangingPunct="0">
              <a:spcBef>
                <a:spcPct val="0"/>
              </a:spcBef>
              <a:buFontTx/>
              <a:buNone/>
            </a:pPr>
            <a:endParaRPr lang="en-US" altLang="zh-CN" sz="2400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1A8E143-50C7-43CD-A3A0-0C298DA00598}"/>
              </a:ext>
            </a:extLst>
          </p:cNvPr>
          <p:cNvSpPr/>
          <p:nvPr/>
        </p:nvSpPr>
        <p:spPr>
          <a:xfrm>
            <a:off x="7935046" y="1320214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sz="2400" dirty="0"/>
              <a:t>--- </a:t>
            </a:r>
            <a:r>
              <a:rPr lang="zh-CN" altLang="en-US" sz="2400" dirty="0"/>
              <a:t>极难掌握，软件规模小</a:t>
            </a:r>
          </a:p>
          <a:p>
            <a:r>
              <a:rPr lang="zh-CN" altLang="en-US" sz="2400" dirty="0"/>
              <a:t> </a:t>
            </a:r>
            <a:r>
              <a:rPr lang="en-US" altLang="zh-CN" sz="2400" dirty="0"/>
              <a:t>--- </a:t>
            </a:r>
            <a:r>
              <a:rPr lang="zh-CN" altLang="en-US" sz="2400" dirty="0"/>
              <a:t>对非数字运算难以胜任</a:t>
            </a:r>
          </a:p>
        </p:txBody>
      </p:sp>
    </p:spTree>
    <p:extLst>
      <p:ext uri="{BB962C8B-B14F-4D97-AF65-F5344CB8AC3E}">
        <p14:creationId xmlns:p14="http://schemas.microsoft.com/office/powerpoint/2010/main" val="3702807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774686-19AE-4448-B200-77949B6D8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hlink"/>
                </a:solidFill>
              </a:rPr>
              <a:t>程序设计方法的发展</a:t>
            </a:r>
            <a:r>
              <a:rPr lang="zh-CN" altLang="en-US" dirty="0">
                <a:solidFill>
                  <a:schemeClr val="hlink"/>
                </a:solidFill>
                <a:latin typeface="宋体" panose="02010600030101010101" pitchFamily="2" charset="-122"/>
              </a:rPr>
              <a:t>历程（</a:t>
            </a:r>
            <a:r>
              <a:rPr lang="en-US" altLang="zh-CN" dirty="0">
                <a:solidFill>
                  <a:schemeClr val="hlink"/>
                </a:solidFill>
                <a:latin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chemeClr val="hlink"/>
                </a:solidFill>
                <a:latin typeface="宋体" panose="02010600030101010101" pitchFamily="2" charset="-122"/>
              </a:rPr>
              <a:t>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0B2AC0-7786-46F1-8357-EC6F0D986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SzPct val="90000"/>
              <a:buFont typeface="Wingdings" panose="05000000000000000000" pitchFamily="2" charset="2"/>
              <a:buChar char="u"/>
            </a:pPr>
            <a:r>
              <a:rPr lang="en-US" altLang="zh-CN" b="1" dirty="0"/>
              <a:t>20</a:t>
            </a:r>
            <a:r>
              <a:rPr lang="zh-CN" altLang="en-US" b="1" dirty="0"/>
              <a:t>世纪</a:t>
            </a:r>
            <a:r>
              <a:rPr lang="en-US" altLang="zh-CN" b="1" dirty="0"/>
              <a:t>60</a:t>
            </a:r>
            <a:r>
              <a:rPr lang="zh-CN" altLang="en-US" b="1" dirty="0"/>
              <a:t>年代：面向过程的</a:t>
            </a:r>
            <a:r>
              <a:rPr lang="zh-CN" altLang="en-US" b="1" dirty="0">
                <a:latin typeface="Times New Roman" panose="02020603050405020304" pitchFamily="18" charset="0"/>
              </a:rPr>
              <a:t>“</a:t>
            </a:r>
            <a:r>
              <a:rPr lang="zh-CN" altLang="en-US" b="1" dirty="0"/>
              <a:t>技巧式</a:t>
            </a:r>
            <a:r>
              <a:rPr lang="zh-CN" altLang="en-US" b="1" dirty="0">
                <a:latin typeface="Times New Roman" panose="02020603050405020304" pitchFamily="18" charset="0"/>
              </a:rPr>
              <a:t>”</a:t>
            </a:r>
            <a:r>
              <a:rPr lang="zh-CN" altLang="en-US" b="1" dirty="0"/>
              <a:t>程序设计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b="1" dirty="0"/>
              <a:t>    </a:t>
            </a:r>
            <a:r>
              <a:rPr lang="en-US" altLang="zh-CN" b="1" dirty="0"/>
              <a:t>( </a:t>
            </a:r>
            <a:r>
              <a:rPr lang="zh-CN" altLang="en-US" b="1" dirty="0"/>
              <a:t>如：早期的</a:t>
            </a:r>
            <a:r>
              <a:rPr lang="en-US" altLang="zh-CN" b="1" dirty="0" err="1"/>
              <a:t>fortran</a:t>
            </a:r>
            <a:r>
              <a:rPr lang="en-US" altLang="zh-CN" b="1" dirty="0"/>
              <a:t>, Cobol, Algol 60)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050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3200" b="1" dirty="0"/>
              <a:t>  </a:t>
            </a:r>
            <a:r>
              <a:rPr lang="zh-CN" altLang="en-US" b="1" u="sng" dirty="0">
                <a:latin typeface="Arial" panose="020B0604020202020204" pitchFamily="34" charset="0"/>
              </a:rPr>
              <a:t>例</a:t>
            </a:r>
            <a:r>
              <a:rPr lang="en-US" altLang="zh-CN" b="1" u="sng" dirty="0">
                <a:latin typeface="Arial" panose="020B0604020202020204" pitchFamily="34" charset="0"/>
              </a:rPr>
              <a:t>2: </a:t>
            </a:r>
            <a:r>
              <a:rPr lang="en-US" altLang="zh-CN" b="1" u="sng" dirty="0" err="1">
                <a:latin typeface="Arial" panose="020B0604020202020204" pitchFamily="34" charset="0"/>
              </a:rPr>
              <a:t>algol</a:t>
            </a:r>
            <a:r>
              <a:rPr lang="en-US" altLang="zh-CN" b="1" u="sng" dirty="0">
                <a:latin typeface="Arial" panose="020B0604020202020204" pitchFamily="34" charset="0"/>
              </a:rPr>
              <a:t> 60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29E102-B73B-4148-88E7-B0A78DF01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CF7C32-7AF1-4BE4-B1AF-AC28FAF3E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2718" y="2548466"/>
            <a:ext cx="6985000" cy="33782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/>
              <a:t>BEGIN </a:t>
            </a:r>
          </a:p>
          <a:p>
            <a:r>
              <a:rPr kumimoji="1" lang="en-US" altLang="zh-CN" sz="2400"/>
              <a:t>    FILE F (KIND=REMOTE); </a:t>
            </a:r>
          </a:p>
          <a:p>
            <a:r>
              <a:rPr kumimoji="1" lang="en-US" altLang="zh-CN" sz="2400"/>
              <a:t>    EBCDIC ARRAY E [0:11]; </a:t>
            </a:r>
          </a:p>
          <a:p>
            <a:r>
              <a:rPr kumimoji="1" lang="en-US" altLang="zh-CN" sz="2400"/>
              <a:t>    REPLACE  E  BY "HELLO WORLD!"; </a:t>
            </a:r>
          </a:p>
          <a:p>
            <a:r>
              <a:rPr kumimoji="1" lang="en-US" altLang="zh-CN" sz="2400"/>
              <a:t>    WHILE TRUE DO </a:t>
            </a:r>
          </a:p>
          <a:p>
            <a:r>
              <a:rPr kumimoji="1" lang="en-US" altLang="zh-CN" sz="2400"/>
              <a:t>       BEGIN </a:t>
            </a:r>
          </a:p>
          <a:p>
            <a:r>
              <a:rPr kumimoji="1" lang="en-US" altLang="zh-CN" sz="2400"/>
              <a:t>         WRITE (F, *, E); </a:t>
            </a:r>
          </a:p>
          <a:p>
            <a:r>
              <a:rPr kumimoji="1" lang="en-US" altLang="zh-CN" sz="2400"/>
              <a:t>       END; </a:t>
            </a:r>
          </a:p>
          <a:p>
            <a:r>
              <a:rPr kumimoji="1" lang="en-US" altLang="zh-CN" sz="2400"/>
              <a:t>END. </a:t>
            </a:r>
          </a:p>
        </p:txBody>
      </p:sp>
    </p:spTree>
    <p:extLst>
      <p:ext uri="{BB962C8B-B14F-4D97-AF65-F5344CB8AC3E}">
        <p14:creationId xmlns:p14="http://schemas.microsoft.com/office/powerpoint/2010/main" val="3907636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DCC5B-F03B-4F7F-89DC-8B037CA84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5CE819-4BA1-4855-8F05-57085E5E1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u="sng" dirty="0"/>
              <a:t>例</a:t>
            </a:r>
            <a:r>
              <a:rPr kumimoji="1" lang="en-US" altLang="zh-CN" u="sng" dirty="0"/>
              <a:t>3: COBOL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03099E-9C9B-47C3-B556-CE3A7048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C13F6DF-8D28-4BCF-B9B5-F4E92F8EA5AF}"/>
              </a:ext>
            </a:extLst>
          </p:cNvPr>
          <p:cNvSpPr txBox="1">
            <a:spLocks noChangeArrowheads="1"/>
          </p:cNvSpPr>
          <p:nvPr/>
        </p:nvSpPr>
        <p:spPr>
          <a:xfrm>
            <a:off x="1045029" y="1936376"/>
            <a:ext cx="8390963" cy="2419124"/>
          </a:xfrm>
          <a:prstGeom prst="rect">
            <a:avLst/>
          </a:prstGeom>
          <a:solidFill>
            <a:srgbClr val="DDDDDD"/>
          </a:solidFill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ct val="0"/>
              </a:spcBef>
              <a:buFontTx/>
              <a:buNone/>
            </a:pPr>
            <a:r>
              <a:rPr lang="en-US" altLang="zh-CN" sz="2400" b="1"/>
              <a:t> IDENTIFICATION DIVISION.</a:t>
            </a:r>
            <a:br>
              <a:rPr lang="en-US" altLang="zh-CN" sz="2400" b="1"/>
            </a:br>
            <a:r>
              <a:rPr lang="en-US" altLang="zh-CN" sz="2400" b="1"/>
              <a:t>    PROGRAM-ID.     HELLO-WORLD.</a:t>
            </a:r>
          </a:p>
          <a:p>
            <a:pPr marL="0" indent="0" eaLnBrk="0" hangingPunct="0">
              <a:spcBef>
                <a:spcPct val="0"/>
              </a:spcBef>
              <a:buFontTx/>
              <a:buNone/>
            </a:pPr>
            <a:r>
              <a:rPr lang="en-US" altLang="zh-CN" sz="2400" b="1"/>
              <a:t>    ENVIRONMENT DIVISION.</a:t>
            </a:r>
          </a:p>
          <a:p>
            <a:pPr marL="0" indent="0" eaLnBrk="0" hangingPunct="0">
              <a:spcBef>
                <a:spcPct val="0"/>
              </a:spcBef>
              <a:buFontTx/>
              <a:buNone/>
            </a:pPr>
            <a:r>
              <a:rPr lang="en-US" altLang="zh-CN" sz="2400" b="1"/>
              <a:t>    DATA DIVISION.</a:t>
            </a:r>
          </a:p>
          <a:p>
            <a:pPr marL="0" indent="0" eaLnBrk="0" hangingPunct="0">
              <a:spcBef>
                <a:spcPct val="0"/>
              </a:spcBef>
              <a:buFontTx/>
              <a:buNone/>
            </a:pPr>
            <a:r>
              <a:rPr lang="en-US" altLang="zh-CN" sz="2400" b="1"/>
              <a:t>    PROCEDURE DIVISION.</a:t>
            </a:r>
            <a:br>
              <a:rPr lang="en-US" altLang="zh-CN" sz="2400" b="1"/>
            </a:br>
            <a:r>
              <a:rPr lang="en-US" altLang="zh-CN" sz="2400" b="1"/>
              <a:t>    DISPLAY "Hello, world!".</a:t>
            </a:r>
            <a:br>
              <a:rPr lang="en-US" altLang="zh-CN" sz="2400" b="1"/>
            </a:br>
            <a:r>
              <a:rPr lang="en-US" altLang="zh-CN" sz="2400" b="1"/>
              <a:t>STOP RUN.</a:t>
            </a:r>
            <a:endParaRPr lang="en-US" altLang="zh-CN" sz="24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9F5B010-FC52-4F24-B7F7-609882B70E09}"/>
              </a:ext>
            </a:extLst>
          </p:cNvPr>
          <p:cNvSpPr/>
          <p:nvPr/>
        </p:nvSpPr>
        <p:spPr>
          <a:xfrm>
            <a:off x="2026023" y="493444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b="1" dirty="0"/>
              <a:t>-- </a:t>
            </a:r>
            <a:r>
              <a:rPr lang="zh-CN" altLang="en-US" b="1" dirty="0">
                <a:ea typeface="楷体_GB2312" pitchFamily="49" charset="-122"/>
              </a:rPr>
              <a:t>程序控制复杂，</a:t>
            </a:r>
          </a:p>
          <a:p>
            <a:pPr>
              <a:buFontTx/>
              <a:buNone/>
            </a:pPr>
            <a:r>
              <a:rPr lang="en-US" altLang="zh-CN" b="1" dirty="0">
                <a:ea typeface="楷体_GB2312" pitchFamily="49" charset="-122"/>
              </a:rPr>
              <a:t>-- </a:t>
            </a:r>
            <a:r>
              <a:rPr lang="zh-CN" altLang="en-US" b="1" dirty="0">
                <a:ea typeface="楷体_GB2312" pitchFamily="49" charset="-122"/>
              </a:rPr>
              <a:t>过于依赖程序员的经验和技巧，</a:t>
            </a:r>
          </a:p>
          <a:p>
            <a:pPr>
              <a:buFontTx/>
              <a:buNone/>
            </a:pPr>
            <a:r>
              <a:rPr lang="en-US" altLang="zh-CN" b="1" dirty="0">
                <a:ea typeface="楷体_GB2312" pitchFamily="49" charset="-122"/>
              </a:rPr>
              <a:t>-- </a:t>
            </a:r>
            <a:r>
              <a:rPr lang="zh-CN" altLang="en-US" b="1" dirty="0">
                <a:ea typeface="楷体_GB2312" pitchFamily="49" charset="-122"/>
              </a:rPr>
              <a:t>难读、难改、难移植</a:t>
            </a:r>
          </a:p>
        </p:txBody>
      </p:sp>
    </p:spTree>
    <p:extLst>
      <p:ext uri="{BB962C8B-B14F-4D97-AF65-F5344CB8AC3E}">
        <p14:creationId xmlns:p14="http://schemas.microsoft.com/office/powerpoint/2010/main" val="2649375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774686-19AE-4448-B200-77949B6D8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hlink"/>
                </a:solidFill>
              </a:rPr>
              <a:t>程序设计方法的发展</a:t>
            </a:r>
            <a:r>
              <a:rPr lang="zh-CN" altLang="en-US" dirty="0">
                <a:solidFill>
                  <a:schemeClr val="hlink"/>
                </a:solidFill>
                <a:latin typeface="宋体" panose="02010600030101010101" pitchFamily="2" charset="-122"/>
              </a:rPr>
              <a:t>历程（</a:t>
            </a:r>
            <a:r>
              <a:rPr lang="en-US" altLang="zh-CN" dirty="0">
                <a:solidFill>
                  <a:schemeClr val="hlink"/>
                </a:solidFill>
                <a:latin typeface="宋体" panose="02010600030101010101" pitchFamily="2" charset="-122"/>
              </a:rPr>
              <a:t>3</a:t>
            </a:r>
            <a:r>
              <a:rPr lang="zh-CN" altLang="en-US" dirty="0">
                <a:solidFill>
                  <a:schemeClr val="hlink"/>
                </a:solidFill>
                <a:latin typeface="宋体" panose="02010600030101010101" pitchFamily="2" charset="-122"/>
              </a:rPr>
              <a:t>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0B2AC0-7786-46F1-8357-EC6F0D986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90000"/>
              <a:buFont typeface="Wingdings" panose="05000000000000000000" pitchFamily="2" charset="2"/>
              <a:buChar char="u"/>
            </a:pPr>
            <a:r>
              <a:rPr lang="en-US" altLang="zh-CN" b="1" dirty="0"/>
              <a:t>20</a:t>
            </a:r>
            <a:r>
              <a:rPr lang="zh-CN" altLang="en-US" b="1" dirty="0"/>
              <a:t>世纪</a:t>
            </a:r>
            <a:r>
              <a:rPr lang="en-US" altLang="zh-CN" b="1" dirty="0"/>
              <a:t>70</a:t>
            </a:r>
            <a:r>
              <a:rPr lang="zh-CN" altLang="en-US" b="1" dirty="0"/>
              <a:t>年代早期：结构化的过程式程序设计</a:t>
            </a:r>
          </a:p>
          <a:p>
            <a:pPr>
              <a:buSzPct val="90000"/>
              <a:buFont typeface="Wingdings" panose="05000000000000000000" pitchFamily="2" charset="2"/>
              <a:buNone/>
            </a:pPr>
            <a:r>
              <a:rPr lang="zh-CN" altLang="en-US" b="1" dirty="0"/>
              <a:t>    </a:t>
            </a:r>
            <a:r>
              <a:rPr lang="en-US" altLang="zh-CN" b="1" dirty="0"/>
              <a:t>(</a:t>
            </a:r>
            <a:r>
              <a:rPr lang="zh-CN" altLang="en-US" b="1" dirty="0"/>
              <a:t>如：</a:t>
            </a:r>
            <a:r>
              <a:rPr lang="en-US" altLang="zh-CN" b="1" dirty="0" err="1"/>
              <a:t>C,Pascal</a:t>
            </a:r>
            <a:r>
              <a:rPr lang="en-US" altLang="zh-CN" b="1" dirty="0"/>
              <a:t>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050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3200" b="1" dirty="0"/>
              <a:t>  </a:t>
            </a:r>
            <a:r>
              <a:rPr lang="zh-CN" altLang="en-US" b="1" u="sng" dirty="0">
                <a:latin typeface="Arial" panose="020B0604020202020204" pitchFamily="34" charset="0"/>
              </a:rPr>
              <a:t>例</a:t>
            </a:r>
            <a:r>
              <a:rPr lang="en-US" altLang="zh-CN" b="1" u="sng" dirty="0">
                <a:latin typeface="Arial" panose="020B0604020202020204" pitchFamily="34" charset="0"/>
              </a:rPr>
              <a:t>4: C</a:t>
            </a:r>
            <a:r>
              <a:rPr lang="zh-CN" altLang="en-US" b="1" u="sng" dirty="0">
                <a:latin typeface="Arial" panose="020B0604020202020204" pitchFamily="34" charset="0"/>
              </a:rPr>
              <a:t>语言</a:t>
            </a:r>
            <a:endParaRPr lang="en-US" altLang="zh-CN" b="1" u="sng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29E102-B73B-4148-88E7-B0A78DF01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44BDCCF1-970D-431D-9EC2-475D3FA73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3141663"/>
            <a:ext cx="7056438" cy="304698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dirty="0"/>
              <a:t>#include &lt;</a:t>
            </a:r>
            <a:r>
              <a:rPr kumimoji="1" lang="en-US" altLang="zh-CN" sz="2400" dirty="0" err="1"/>
              <a:t>stdio.h</a:t>
            </a:r>
            <a:r>
              <a:rPr kumimoji="1" lang="en-US" altLang="zh-CN" sz="2400" dirty="0"/>
              <a:t>&gt; </a:t>
            </a:r>
          </a:p>
          <a:p>
            <a:r>
              <a:rPr kumimoji="1" lang="en-US" altLang="zh-CN" sz="2400" dirty="0"/>
              <a:t>    int max(</a:t>
            </a:r>
            <a:r>
              <a:rPr kumimoji="1" lang="en-US" altLang="zh-CN" sz="2400" dirty="0" err="1"/>
              <a:t>int,int</a:t>
            </a:r>
            <a:r>
              <a:rPr kumimoji="1" lang="en-US" altLang="zh-CN" sz="2400" dirty="0"/>
              <a:t>);        // max</a:t>
            </a:r>
            <a:r>
              <a:rPr kumimoji="1" lang="zh-CN" altLang="en-US" sz="2400" dirty="0"/>
              <a:t>模块</a:t>
            </a:r>
          </a:p>
          <a:p>
            <a:r>
              <a:rPr kumimoji="1" lang="zh-CN" altLang="en-US" sz="2400" dirty="0"/>
              <a:t>    </a:t>
            </a:r>
            <a:r>
              <a:rPr kumimoji="1" lang="en-US" altLang="zh-CN" sz="2400" dirty="0"/>
              <a:t>int main(void) {</a:t>
            </a:r>
            <a:br>
              <a:rPr kumimoji="1" lang="en-US" altLang="zh-CN" sz="2400" dirty="0"/>
            </a:br>
            <a:r>
              <a:rPr kumimoji="1" lang="en-US" altLang="zh-CN" sz="2400" dirty="0"/>
              <a:t>        int </a:t>
            </a:r>
            <a:r>
              <a:rPr kumimoji="1" lang="en-US" altLang="zh-CN" sz="2400" dirty="0" err="1"/>
              <a:t>i</a:t>
            </a:r>
            <a:r>
              <a:rPr kumimoji="1" lang="en-US" altLang="zh-CN" sz="2400" dirty="0"/>
              <a:t>;   </a:t>
            </a:r>
          </a:p>
          <a:p>
            <a:r>
              <a:rPr kumimoji="1" lang="en-US" altLang="zh-CN" sz="2400" dirty="0"/>
              <a:t>        </a:t>
            </a:r>
            <a:r>
              <a:rPr kumimoji="1" lang="en-US" altLang="zh-CN" sz="2400" dirty="0" err="1"/>
              <a:t>i</a:t>
            </a:r>
            <a:r>
              <a:rPr kumimoji="1" lang="en-US" altLang="zh-CN" sz="2400" dirty="0"/>
              <a:t>=max(10,20);</a:t>
            </a:r>
          </a:p>
          <a:p>
            <a:r>
              <a:rPr kumimoji="1" lang="en-US" altLang="zh-CN" sz="2400" dirty="0"/>
              <a:t>        </a:t>
            </a:r>
            <a:r>
              <a:rPr kumimoji="1" lang="en-US" altLang="zh-CN" sz="2400" dirty="0" err="1"/>
              <a:t>printf</a:t>
            </a:r>
            <a:r>
              <a:rPr kumimoji="1" lang="en-US" altLang="zh-CN" sz="2400" dirty="0"/>
              <a:t>("Hello, world!\n");</a:t>
            </a:r>
          </a:p>
          <a:p>
            <a:r>
              <a:rPr kumimoji="1" lang="en-US" altLang="zh-CN" sz="2400" dirty="0"/>
              <a:t>        return 0;</a:t>
            </a:r>
            <a:br>
              <a:rPr kumimoji="1" lang="en-US" altLang="zh-CN" sz="2400" dirty="0"/>
            </a:br>
            <a:r>
              <a:rPr kumimoji="1" lang="en-US" altLang="zh-CN" sz="2400" dirty="0"/>
              <a:t> }   </a:t>
            </a:r>
          </a:p>
        </p:txBody>
      </p:sp>
    </p:spTree>
    <p:extLst>
      <p:ext uri="{BB962C8B-B14F-4D97-AF65-F5344CB8AC3E}">
        <p14:creationId xmlns:p14="http://schemas.microsoft.com/office/powerpoint/2010/main" val="4112338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AFBA5-1D1B-4F5C-9F35-A5F38F1A8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211ACE-EADD-4809-ADE6-BA55BA7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3200" b="1" dirty="0"/>
              <a:t>  -- </a:t>
            </a:r>
            <a:r>
              <a:rPr lang="zh-CN" altLang="en-US" sz="3200" b="1" dirty="0">
                <a:ea typeface="楷体_GB2312" pitchFamily="49" charset="-122"/>
              </a:rPr>
              <a:t>分解原则、模块独立原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200" b="1" dirty="0">
                <a:ea typeface="楷体_GB2312" pitchFamily="49" charset="-122"/>
              </a:rPr>
              <a:t>       则、编码结构化原则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200" b="1" dirty="0">
                <a:ea typeface="楷体_GB2312" pitchFamily="49" charset="-122"/>
              </a:rPr>
              <a:t>  </a:t>
            </a:r>
            <a:r>
              <a:rPr lang="en-US" altLang="zh-CN" sz="3200" b="1" dirty="0">
                <a:ea typeface="楷体_GB2312" pitchFamily="49" charset="-122"/>
              </a:rPr>
              <a:t>-- </a:t>
            </a:r>
            <a:r>
              <a:rPr lang="zh-CN" altLang="en-US" sz="3200" b="1" dirty="0">
                <a:ea typeface="楷体_GB2312" pitchFamily="49" charset="-122"/>
              </a:rPr>
              <a:t>最大的软件：</a:t>
            </a:r>
            <a:r>
              <a:rPr lang="en-US" altLang="zh-CN" sz="3200" b="1" dirty="0">
                <a:ea typeface="楷体_GB2312" pitchFamily="49" charset="-122"/>
              </a:rPr>
              <a:t>385</a:t>
            </a:r>
            <a:r>
              <a:rPr lang="zh-CN" altLang="en-US" sz="3200" b="1" dirty="0">
                <a:ea typeface="楷体_GB2312" pitchFamily="49" charset="-122"/>
              </a:rPr>
              <a:t>万行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200" b="1" dirty="0">
                <a:ea typeface="楷体_GB2312" pitchFamily="49" charset="-122"/>
              </a:rPr>
              <a:t>      （美国导弹预警系统）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200" b="1" dirty="0">
                <a:ea typeface="楷体_GB2312" pitchFamily="49" charset="-122"/>
              </a:rPr>
              <a:t>  </a:t>
            </a:r>
            <a:r>
              <a:rPr lang="en-US" altLang="zh-CN" sz="3200" b="1" dirty="0">
                <a:ea typeface="楷体_GB2312" pitchFamily="49" charset="-122"/>
              </a:rPr>
              <a:t>-- </a:t>
            </a:r>
            <a:r>
              <a:rPr lang="zh-CN" altLang="en-US" sz="3200" b="1" dirty="0">
                <a:solidFill>
                  <a:schemeClr val="hlink"/>
                </a:solidFill>
                <a:ea typeface="楷体_GB2312" pitchFamily="49" charset="-122"/>
              </a:rPr>
              <a:t>大型软件难以维护、难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chemeClr val="hlink"/>
                </a:solidFill>
                <a:ea typeface="楷体_GB2312" pitchFamily="49" charset="-122"/>
              </a:rPr>
              <a:t>       以修改和移植。</a:t>
            </a:r>
            <a:endParaRPr lang="zh-CN" altLang="en-US" sz="3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B456D7-9BDE-4F11-9A3E-BF6C3F8D3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5" name="Picture 5" descr="积木_倒了">
            <a:extLst>
              <a:ext uri="{FF2B5EF4-FFF2-40B4-BE49-F238E27FC236}">
                <a16:creationId xmlns:a16="http://schemas.microsoft.com/office/drawing/2014/main" id="{BA054AB8-91D1-4BAA-B6B1-73A3C484240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77832" y="3182978"/>
            <a:ext cx="2670219" cy="367502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4" descr="积木">
            <a:extLst>
              <a:ext uri="{FF2B5EF4-FFF2-40B4-BE49-F238E27FC236}">
                <a16:creationId xmlns:a16="http://schemas.microsoft.com/office/drawing/2014/main" id="{986CBDC2-DC9F-4676-B801-A464FFD25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05380" y="289494"/>
            <a:ext cx="3519488" cy="27447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102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0F0C3-FF36-47EE-AFB1-64C98CF1D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第一次实验：梅森质数判定（</a:t>
            </a:r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14</a:t>
            </a:r>
            <a:r>
              <a:rPr lang="zh-CN" altLang="en-US" dirty="0"/>
              <a:t>日更新）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0D43E6-4C84-4E6B-B6F0-46BD54C44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功能：对于</a:t>
            </a:r>
            <a:r>
              <a:rPr lang="en-US" altLang="zh-CN" dirty="0"/>
              <a:t>1000</a:t>
            </a:r>
            <a:r>
              <a:rPr lang="zh-CN" altLang="en-US" dirty="0"/>
              <a:t>以内的质数</a:t>
            </a:r>
            <a:r>
              <a:rPr lang="en-US" altLang="zh-CN" dirty="0"/>
              <a:t>p</a:t>
            </a:r>
            <a:r>
              <a:rPr lang="zh-CN" altLang="en-US" dirty="0"/>
              <a:t>，判定</a:t>
            </a:r>
            <a:r>
              <a:rPr lang="en-US" altLang="zh-CN" dirty="0"/>
              <a:t>2</a:t>
            </a:r>
            <a:r>
              <a:rPr lang="en-US" altLang="zh-CN" baseline="30000" dirty="0"/>
              <a:t>p</a:t>
            </a:r>
            <a:r>
              <a:rPr lang="en-US" altLang="zh-CN" dirty="0"/>
              <a:t>-1</a:t>
            </a:r>
            <a:r>
              <a:rPr lang="zh-CN" altLang="en-US" dirty="0"/>
              <a:t>是否为质数。</a:t>
            </a:r>
            <a:endParaRPr lang="en-US" altLang="zh-CN" dirty="0"/>
          </a:p>
          <a:p>
            <a:r>
              <a:rPr lang="zh-CN" altLang="en-US" dirty="0"/>
              <a:t>输入：无；输出：</a:t>
            </a:r>
            <a:r>
              <a:rPr lang="en-US" altLang="zh-CN" dirty="0"/>
              <a:t>p</a:t>
            </a:r>
            <a:r>
              <a:rPr lang="zh-CN" altLang="en-US" dirty="0"/>
              <a:t>与</a:t>
            </a:r>
            <a:r>
              <a:rPr lang="en-US" altLang="zh-CN" dirty="0"/>
              <a:t>2</a:t>
            </a:r>
            <a:r>
              <a:rPr lang="en-US" altLang="zh-CN" baseline="30000" dirty="0"/>
              <a:t>p</a:t>
            </a:r>
            <a:r>
              <a:rPr lang="en-US" altLang="zh-CN" dirty="0"/>
              <a:t>-1</a:t>
            </a:r>
            <a:r>
              <a:rPr lang="zh-CN" altLang="en-US" dirty="0"/>
              <a:t>的值。</a:t>
            </a:r>
            <a:endParaRPr lang="en-US" altLang="zh-CN" dirty="0"/>
          </a:p>
          <a:p>
            <a:r>
              <a:rPr lang="zh-CN" altLang="en-US" dirty="0"/>
              <a:t>要求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使用</a:t>
            </a:r>
            <a:r>
              <a:rPr lang="en-US" altLang="zh-CN" dirty="0"/>
              <a:t>C</a:t>
            </a:r>
            <a:r>
              <a:rPr lang="zh-CN" altLang="en-US" dirty="0"/>
              <a:t>语言，不能使用</a:t>
            </a:r>
            <a:r>
              <a:rPr lang="en-US" altLang="zh-CN" dirty="0"/>
              <a:t>python</a:t>
            </a:r>
            <a:r>
              <a:rPr lang="zh-CN" altLang="en-US" dirty="0"/>
              <a:t>等支持高精度数计算的语言；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以高精度数的方式实现，不能存储结果打印输出；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有良好的编程风格（变量命名、函数设计等）；要进行单元测试。</a:t>
            </a:r>
            <a:endParaRPr lang="en-US" altLang="zh-CN" dirty="0"/>
          </a:p>
          <a:p>
            <a:r>
              <a:rPr lang="zh-CN" altLang="en-US" dirty="0"/>
              <a:t>提交</a:t>
            </a:r>
            <a:endParaRPr lang="en-US" altLang="zh-CN" dirty="0"/>
          </a:p>
          <a:p>
            <a:pPr lvl="1"/>
            <a:r>
              <a:rPr lang="zh-CN" altLang="en-US" dirty="0"/>
              <a:t>截止时间：</a:t>
            </a:r>
            <a:r>
              <a:rPr lang="en-US" altLang="zh-CN" dirty="0"/>
              <a:t>2022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28</a:t>
            </a:r>
            <a:r>
              <a:rPr lang="zh-CN" altLang="en-US" dirty="0"/>
              <a:t>日（周一）上午</a:t>
            </a:r>
            <a:r>
              <a:rPr lang="en-US" altLang="zh-CN" dirty="0"/>
              <a:t>12:00</a:t>
            </a:r>
          </a:p>
          <a:p>
            <a:pPr lvl="1"/>
            <a:r>
              <a:rPr lang="zh-CN" altLang="en-US" dirty="0"/>
              <a:t>提交内容：源码</a:t>
            </a:r>
            <a:r>
              <a:rPr lang="en-US" altLang="zh-CN" dirty="0"/>
              <a:t>+</a:t>
            </a:r>
            <a:r>
              <a:rPr lang="zh-CN" altLang="en-US" dirty="0"/>
              <a:t>实验报告（报告不超过</a:t>
            </a:r>
            <a:r>
              <a:rPr lang="en-US" altLang="zh-CN" dirty="0"/>
              <a:t>4</a:t>
            </a:r>
            <a:r>
              <a:rPr lang="zh-CN" altLang="en-US" dirty="0"/>
              <a:t>页，参考报告模板）</a:t>
            </a:r>
            <a:endParaRPr lang="en-US" altLang="zh-CN" dirty="0"/>
          </a:p>
          <a:p>
            <a:pPr lvl="1"/>
            <a:r>
              <a:rPr lang="zh-CN" altLang="en-US" dirty="0"/>
              <a:t>提交方式：</a:t>
            </a:r>
            <a:r>
              <a:rPr lang="en-US" altLang="zh-CN" dirty="0">
                <a:solidFill>
                  <a:srgbClr val="FF0000"/>
                </a:solidFill>
              </a:rPr>
              <a:t>BB</a:t>
            </a:r>
            <a:r>
              <a:rPr lang="zh-CN" altLang="en-US" dirty="0">
                <a:solidFill>
                  <a:srgbClr val="FF0000"/>
                </a:solidFill>
              </a:rPr>
              <a:t>系统中提交（</a:t>
            </a:r>
            <a:r>
              <a:rPr lang="en-US" altLang="zh-CN" dirty="0">
                <a:solidFill>
                  <a:srgbClr val="FF0000"/>
                </a:solidFill>
              </a:rPr>
              <a:t>http://bb.ustc.edu.cn/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评分：源码</a:t>
            </a:r>
            <a:r>
              <a:rPr lang="en-US" altLang="zh-CN" dirty="0"/>
              <a:t>+</a:t>
            </a:r>
            <a:r>
              <a:rPr lang="zh-CN" altLang="en-US" dirty="0"/>
              <a:t>报告</a:t>
            </a:r>
            <a:r>
              <a:rPr lang="en-US" altLang="zh-CN" dirty="0"/>
              <a:t>+</a:t>
            </a:r>
            <a:r>
              <a:rPr lang="zh-CN" altLang="en-US" dirty="0"/>
              <a:t>问答（</a:t>
            </a:r>
            <a:r>
              <a:rPr lang="zh-CN" altLang="en-US" dirty="0">
                <a:solidFill>
                  <a:srgbClr val="FF0000"/>
                </a:solidFill>
              </a:rPr>
              <a:t>运行时间不是评分指标</a:t>
            </a:r>
            <a:r>
              <a:rPr lang="zh-CN" altLang="en-US" dirty="0"/>
              <a:t>）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DD4DCE-705A-4AB6-A59A-4A0470C5E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681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673FA2-97BD-49B4-A526-3E725E1AA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hlink"/>
                </a:solidFill>
              </a:rPr>
              <a:t>程序设计方法的发展</a:t>
            </a:r>
            <a:r>
              <a:rPr lang="zh-CN" altLang="en-US" dirty="0">
                <a:solidFill>
                  <a:schemeClr val="hlink"/>
                </a:solidFill>
                <a:latin typeface="宋体" panose="02010600030101010101" pitchFamily="2" charset="-122"/>
              </a:rPr>
              <a:t>历程（</a:t>
            </a:r>
            <a:r>
              <a:rPr lang="en-US" altLang="zh-CN" dirty="0">
                <a:solidFill>
                  <a:schemeClr val="hlink"/>
                </a:solidFill>
                <a:latin typeface="宋体" panose="02010600030101010101" pitchFamily="2" charset="-122"/>
              </a:rPr>
              <a:t>4</a:t>
            </a:r>
            <a:r>
              <a:rPr lang="zh-CN" altLang="en-US" dirty="0">
                <a:solidFill>
                  <a:schemeClr val="hlink"/>
                </a:solidFill>
                <a:latin typeface="宋体" panose="02010600030101010101" pitchFamily="2" charset="-122"/>
              </a:rPr>
              <a:t>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357D12-2DE5-47AA-8FA5-48F1B78DF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SzPct val="90000"/>
              <a:buFont typeface="Wingdings" panose="05000000000000000000" pitchFamily="2" charset="2"/>
              <a:buChar char="u"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20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世纪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70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年代中后期：软件工程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--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有成套的管理方法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--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强调模块性、抽象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    性、易维护、可修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    改、可移植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--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软件工程原则：</a:t>
            </a:r>
            <a:r>
              <a:rPr lang="zh-CN" altLang="en-US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将软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      件</a:t>
            </a: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“</a:t>
            </a:r>
            <a:r>
              <a:rPr lang="zh-CN" altLang="en-US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做什么</a:t>
            </a: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”</a:t>
            </a:r>
            <a:r>
              <a:rPr lang="zh-CN" altLang="en-US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“</a:t>
            </a:r>
            <a:r>
              <a:rPr lang="zh-CN" altLang="en-US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怎么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      做</a:t>
            </a: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”</a:t>
            </a:r>
            <a:r>
              <a:rPr lang="zh-CN" altLang="en-US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分离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--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最大的软件：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4000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万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    行（美国航天飞机监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    控系统）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C265CA-8505-4FCE-B6A0-AF3D3182F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5" name="Picture 4" descr="软件工程">
            <a:extLst>
              <a:ext uri="{FF2B5EF4-FFF2-40B4-BE49-F238E27FC236}">
                <a16:creationId xmlns:a16="http://schemas.microsoft.com/office/drawing/2014/main" id="{D41C83D0-A8DE-4F71-846B-B5B15C026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76209" y="1237720"/>
            <a:ext cx="4072082" cy="467723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162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858A0-7512-450C-824C-559102217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FC4722-A911-4F7A-AC9A-51B3EAA17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27667"/>
            <a:ext cx="5960250" cy="4698999"/>
          </a:xfrm>
        </p:spPr>
        <p:txBody>
          <a:bodyPr/>
          <a:lstStyle/>
          <a:p>
            <a:r>
              <a:rPr lang="en-US" altLang="zh-CN" dirty="0">
                <a:ea typeface="楷体_GB2312" pitchFamily="49" charset="-122"/>
              </a:rPr>
              <a:t>“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需求分析</a:t>
            </a:r>
            <a:r>
              <a:rPr lang="zh-CN" altLang="en-US" dirty="0">
                <a:ea typeface="楷体_GB2312" pitchFamily="49" charset="-122"/>
              </a:rPr>
              <a:t>”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处于软件工程的核心地位。一旦需求发生变更，工作量是巨大的！</a:t>
            </a:r>
          </a:p>
          <a:p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u="sng" dirty="0">
                <a:latin typeface="楷体_GB2312" pitchFamily="49" charset="-122"/>
                <a:ea typeface="楷体_GB2312" pitchFamily="49" charset="-122"/>
              </a:rPr>
              <a:t>因此</a:t>
            </a:r>
            <a:r>
              <a:rPr lang="en-US" altLang="zh-CN" u="sng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u="sng" dirty="0">
                <a:latin typeface="楷体_GB2312" pitchFamily="49" charset="-122"/>
                <a:ea typeface="楷体_GB2312" pitchFamily="49" charset="-122"/>
              </a:rPr>
              <a:t>描述需求的方法是关键</a:t>
            </a:r>
            <a:r>
              <a:rPr lang="en-US" altLang="zh-CN" u="sng" dirty="0">
                <a:latin typeface="楷体_GB2312" pitchFamily="49" charset="-122"/>
                <a:ea typeface="楷体_GB2312" pitchFamily="49" charset="-122"/>
              </a:rPr>
              <a:t>!!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E4BEB4-BD55-4877-9783-853B74DEC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5" name="Picture 4" descr="软件工程_需求变更">
            <a:extLst>
              <a:ext uri="{FF2B5EF4-FFF2-40B4-BE49-F238E27FC236}">
                <a16:creationId xmlns:a16="http://schemas.microsoft.com/office/drawing/2014/main" id="{59B8360A-FF55-4542-9031-61C0076CA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38682" y="649816"/>
            <a:ext cx="3849688" cy="52768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8652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3684AB-2B5D-4028-8436-2E7872AB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现实情况怎么样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BCD491-48D6-48DC-8DE9-7AE35F736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一方面，各种程序设计方法学被提出来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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大得可怕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却并不好用！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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看上去好像我们要花绝大多数的时间写文档，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  以至于没有时间编写程序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……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 dirty="0">
                <a:latin typeface="宋体" panose="02010600030101010101" pitchFamily="2" charset="-122"/>
              </a:rPr>
              <a:t>另一方面，软件危机没有得到根本上的解决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105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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超过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50%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的大型软件项目以失败告终！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4400" b="1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4400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Why ???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6F4FB0-8579-45F6-9581-0C0303987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516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6FD5E8-DBD2-464C-B725-6EDE993A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83B12F-35FD-49BB-82A9-6D6AABBB1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SzPct val="90000"/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b="1" dirty="0">
                <a:solidFill>
                  <a:schemeClr val="hlink"/>
                </a:solidFill>
              </a:rPr>
              <a:t>程序设计方法的发展</a:t>
            </a:r>
            <a:r>
              <a:rPr lang="zh-CN" altLang="en-US" b="1" dirty="0">
                <a:solidFill>
                  <a:schemeClr val="hlink"/>
                </a:solidFill>
                <a:latin typeface="宋体" panose="02010600030101010101" pitchFamily="2" charset="-122"/>
              </a:rPr>
              <a:t>历程</a:t>
            </a:r>
            <a:endParaRPr lang="zh-CN" altLang="en-US" b="1" dirty="0">
              <a:solidFill>
                <a:schemeClr val="hlink"/>
              </a:solidFill>
            </a:endParaRPr>
          </a:p>
          <a:p>
            <a:pPr marL="609600" indent="-609600">
              <a:buSzPct val="90000"/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b="1" dirty="0">
                <a:solidFill>
                  <a:srgbClr val="FF0000"/>
                </a:solidFill>
              </a:rPr>
              <a:t>评价软件质量的因素</a:t>
            </a:r>
          </a:p>
          <a:p>
            <a:pPr marL="609600" indent="-609600">
              <a:buSzPct val="90000"/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b="1" dirty="0">
                <a:solidFill>
                  <a:srgbClr val="FF0000"/>
                </a:solidFill>
              </a:rPr>
              <a:t>过程式程序设计的局限性</a:t>
            </a:r>
          </a:p>
          <a:p>
            <a:pPr marL="609600" indent="-609600">
              <a:buSzPct val="90000"/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b="1" dirty="0"/>
              <a:t>从过程式转变到面向对象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7F0D71-A872-4E76-8655-28EF163B0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825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40D1F-F9D3-413E-9149-96344B6AE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如何评价软件的质量？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C38294-421B-492C-9935-747F550A1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b="1" dirty="0"/>
              <a:t>软件的内部质量</a:t>
            </a: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—</a:t>
            </a:r>
            <a:r>
              <a:rPr lang="zh-CN" altLang="en-US" b="1" dirty="0">
                <a:ea typeface="楷体_GB2312" pitchFamily="49" charset="-122"/>
              </a:rPr>
              <a:t>正确性</a:t>
            </a: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—</a:t>
            </a:r>
            <a:r>
              <a:rPr lang="zh-CN" altLang="en-US" b="1" dirty="0">
                <a:ea typeface="楷体_GB2312" pitchFamily="49" charset="-122"/>
              </a:rPr>
              <a:t>健壮性</a:t>
            </a: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—</a:t>
            </a:r>
            <a:r>
              <a:rPr lang="zh-CN" altLang="en-US" b="1" dirty="0">
                <a:ea typeface="楷体_GB2312" pitchFamily="49" charset="-122"/>
              </a:rPr>
              <a:t>可扩充性</a:t>
            </a: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—</a:t>
            </a:r>
            <a:r>
              <a:rPr lang="zh-CN" altLang="en-US" b="1" dirty="0">
                <a:ea typeface="楷体_GB2312" pitchFamily="49" charset="-122"/>
              </a:rPr>
              <a:t>可复用性</a:t>
            </a: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—</a:t>
            </a:r>
            <a:r>
              <a:rPr lang="zh-CN" altLang="en-US" b="1" dirty="0">
                <a:ea typeface="楷体_GB2312" pitchFamily="49" charset="-122"/>
              </a:rPr>
              <a:t>可读性</a:t>
            </a: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—</a:t>
            </a:r>
            <a:r>
              <a:rPr lang="zh-CN" altLang="en-US" b="1" dirty="0">
                <a:ea typeface="楷体_GB2312" pitchFamily="49" charset="-122"/>
              </a:rPr>
              <a:t>可维护性</a:t>
            </a: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—</a:t>
            </a:r>
            <a:r>
              <a:rPr lang="zh-CN" altLang="en-US" b="1" dirty="0">
                <a:ea typeface="楷体_GB2312" pitchFamily="49" charset="-122"/>
              </a:rPr>
              <a:t>其他（兼容性，效率，可移植性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…</a:t>
            </a:r>
            <a:r>
              <a:rPr lang="zh-CN" altLang="en-US" b="1" dirty="0">
                <a:ea typeface="楷体_GB2312" pitchFamily="49" charset="-122"/>
              </a:rPr>
              <a:t>）</a:t>
            </a:r>
          </a:p>
          <a:p>
            <a:pPr>
              <a:buNone/>
            </a:pPr>
            <a:endParaRPr lang="zh-CN" altLang="en-US" b="1" dirty="0">
              <a:ea typeface="楷体_GB2312" pitchFamily="49" charset="-122"/>
            </a:endParaRPr>
          </a:p>
          <a:p>
            <a:pPr>
              <a:buNone/>
            </a:pPr>
            <a:r>
              <a:rPr lang="zh-CN" altLang="en-US" b="1" dirty="0">
                <a:ea typeface="楷体_GB2312" pitchFamily="49" charset="-122"/>
                <a:sym typeface="Wingdings" panose="05000000000000000000" pitchFamily="2" charset="2"/>
              </a:rPr>
              <a:t>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但是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事实上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这些方面正是结构化程序设计和软件工程追求的目标。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6686C0-D25E-4E62-8719-0587B68F9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7826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BD83A-99CD-4CBF-9F7E-67F43D508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FBE88A-9EED-45D5-A98F-C357C250D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B21995-4E9F-45B0-98B9-DC98F01B1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5" name="Picture 5" descr="rjzl_zbtx">
            <a:extLst>
              <a:ext uri="{FF2B5EF4-FFF2-40B4-BE49-F238E27FC236}">
                <a16:creationId xmlns:a16="http://schemas.microsoft.com/office/drawing/2014/main" id="{25A6477F-FDCB-46BF-BEBC-81AD2A239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935" y="337937"/>
            <a:ext cx="8135938" cy="578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004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6D08F-9C8A-4404-9927-BFB4EFF9C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过程式程序设计本身的局限性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E61D63-E066-495F-BD23-F6D1B7BF2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227667"/>
            <a:ext cx="10878031" cy="4698999"/>
          </a:xfrm>
        </p:spPr>
        <p:txBody>
          <a:bodyPr>
            <a:normAutofit lnSpcReduction="10000"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 过程式程序设计是一种</a:t>
            </a:r>
            <a:r>
              <a:rPr lang="zh-CN" altLang="en-US" b="1" u="sng" dirty="0">
                <a:latin typeface="楷体_GB2312" pitchFamily="49" charset="-122"/>
                <a:ea typeface="楷体_GB2312" pitchFamily="49" charset="-122"/>
              </a:rPr>
              <a:t>以功能为中心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、基于功能分解的程序设计方法。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 一个过程式程序由一些子程序构成，每个子程序对应一个子功能，它实现了功能抽象。子程序描述了一系列的操作，它是操作的封装体。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  过程式程序的执行过程体现为一系列的子程序调用。在过程式程序中，数据处于</a:t>
            </a:r>
            <a:r>
              <a:rPr lang="zh-CN" altLang="en-US" b="1" u="sng" dirty="0">
                <a:latin typeface="楷体_GB2312" pitchFamily="49" charset="-122"/>
                <a:ea typeface="楷体_GB2312" pitchFamily="49" charset="-122"/>
              </a:rPr>
              <a:t>附属地位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，它</a:t>
            </a:r>
            <a:r>
              <a:rPr lang="zh-CN" altLang="en-US" b="1" u="sng" dirty="0">
                <a:latin typeface="楷体_GB2312" pitchFamily="49" charset="-122"/>
                <a:ea typeface="楷体_GB2312" pitchFamily="49" charset="-122"/>
              </a:rPr>
              <a:t>独立于子程序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，在子程序调用时作为参数传给子程序使用。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  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   下面的经典公式刻划了过程式程序设计的本质特征： 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900" b="1" dirty="0">
                <a:latin typeface="楷体_GB2312" pitchFamily="49" charset="-122"/>
                <a:ea typeface="楷体_GB2312" pitchFamily="49" charset="-122"/>
              </a:rPr>
              <a:t>     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en-US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程序 </a:t>
            </a:r>
            <a:r>
              <a:rPr lang="en-US" altLang="zh-CN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= </a:t>
            </a:r>
            <a:r>
              <a:rPr lang="zh-CN" altLang="en-US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算法 </a:t>
            </a:r>
            <a:r>
              <a:rPr lang="en-US" altLang="zh-CN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数据结构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7738E6-C393-494C-A3B1-59EC4D517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667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2221C-B4AD-48AF-B281-7404B8B37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23AEB6-9C81-4DD2-88E7-2856AAD54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227667"/>
            <a:ext cx="5729729" cy="4698999"/>
          </a:xfrm>
        </p:spPr>
        <p:txBody>
          <a:bodyPr>
            <a:normAutofit lnSpcReduction="10000"/>
          </a:bodyPr>
          <a:lstStyle/>
          <a:p>
            <a:r>
              <a:rPr lang="zh-CN" altLang="en-US" b="1" dirty="0"/>
              <a:t>例</a:t>
            </a:r>
            <a:r>
              <a:rPr lang="en-US" altLang="zh-CN" b="1" dirty="0"/>
              <a:t>: </a:t>
            </a:r>
            <a:r>
              <a:rPr lang="zh-CN" altLang="en-US" b="1" dirty="0"/>
              <a:t>自我介绍</a:t>
            </a:r>
            <a:r>
              <a:rPr lang="en-US" altLang="zh-CN" b="1" dirty="0"/>
              <a:t>, </a:t>
            </a:r>
            <a:r>
              <a:rPr lang="en-US" altLang="zh-CN" b="1" dirty="0" err="1"/>
              <a:t>whoami</a:t>
            </a:r>
            <a:endParaRPr lang="en-US" altLang="zh-CN" b="1" dirty="0"/>
          </a:p>
          <a:p>
            <a:endParaRPr lang="en-US" altLang="zh-CN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定义一个</a:t>
            </a:r>
            <a:r>
              <a:rPr lang="zh-CN" altLang="en-US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结构体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PERSON,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包含成员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name;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生成一个</a:t>
            </a:r>
            <a:r>
              <a:rPr lang="zh-CN" altLang="en-US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结构体变量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调用</a:t>
            </a:r>
            <a:r>
              <a:rPr lang="zh-CN" altLang="en-US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函数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设置他的姓名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;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调用</a:t>
            </a:r>
            <a:r>
              <a:rPr lang="zh-CN" altLang="en-US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函数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whoami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打印他的姓名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.</a:t>
            </a:r>
          </a:p>
          <a:p>
            <a:endParaRPr lang="en-US" altLang="zh-CN" sz="1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>
                <a:latin typeface="Arial" panose="020B0604020202020204" pitchFamily="34" charset="0"/>
              </a:rPr>
              <a:t>    struct Person{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>
                <a:latin typeface="Arial" panose="020B0604020202020204" pitchFamily="34" charset="0"/>
              </a:rPr>
              <a:t>        char name[20];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>
                <a:latin typeface="Arial" panose="020B0604020202020204" pitchFamily="34" charset="0"/>
              </a:rPr>
              <a:t>        …;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>
                <a:latin typeface="Arial" panose="020B0604020202020204" pitchFamily="34" charset="0"/>
              </a:rPr>
              <a:t>    };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31CE00-69AE-4C8A-AF2B-15A220D46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1B2D8EE3-91B4-41FB-88DE-789D7A0B9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0063" y="1374775"/>
            <a:ext cx="4560888" cy="41084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/>
              <a:t>void whoami(struct Person);</a:t>
            </a:r>
          </a:p>
          <a:p>
            <a:r>
              <a:rPr kumimoji="1" lang="en-US" altLang="zh-CN" sz="2400"/>
              <a:t>void main(){</a:t>
            </a:r>
          </a:p>
          <a:p>
            <a:r>
              <a:rPr kumimoji="1" lang="en-US" altLang="zh-CN" sz="2400"/>
              <a:t>    struct Person mike;</a:t>
            </a:r>
          </a:p>
          <a:p>
            <a:r>
              <a:rPr kumimoji="1" lang="en-US" altLang="zh-CN" sz="2400"/>
              <a:t>    strcpy(mike.name, “mike”);</a:t>
            </a:r>
          </a:p>
          <a:p>
            <a:r>
              <a:rPr kumimoji="1" lang="en-US" altLang="zh-CN" sz="2400"/>
              <a:t>    whoami(mike);</a:t>
            </a:r>
          </a:p>
          <a:p>
            <a:r>
              <a:rPr kumimoji="1" lang="en-US" altLang="zh-CN" sz="2400"/>
              <a:t>}</a:t>
            </a:r>
          </a:p>
          <a:p>
            <a:endParaRPr kumimoji="1" lang="en-US" altLang="zh-CN" sz="2400"/>
          </a:p>
          <a:p>
            <a:r>
              <a:rPr kumimoji="1" lang="en-US" altLang="zh-CN" sz="2400"/>
              <a:t>void whoami(struct Person p)</a:t>
            </a:r>
          </a:p>
          <a:p>
            <a:r>
              <a:rPr kumimoji="1" lang="en-US" altLang="zh-CN" sz="2400"/>
              <a:t>{</a:t>
            </a:r>
          </a:p>
          <a:p>
            <a:r>
              <a:rPr kumimoji="1" lang="en-US" altLang="zh-CN" sz="2400"/>
              <a:t>    printf(“%s”, p.name);</a:t>
            </a:r>
          </a:p>
          <a:p>
            <a:r>
              <a:rPr kumimoji="1" lang="en-US" altLang="zh-CN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131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2CBBA-906B-47FF-BEBC-3FF085305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过程式程序设计本身的局限性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C549F8-6A04-4788-ADC2-9AA0DAB7A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SzPct val="85000"/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      程序员只能按过程式程序设计的逻辑结构</a:t>
            </a:r>
            <a:r>
              <a:rPr lang="en-US" altLang="zh-CN" sz="2400" b="1" dirty="0">
                <a:solidFill>
                  <a:srgbClr val="FF9933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b="1" dirty="0">
                <a:solidFill>
                  <a:srgbClr val="FF9933"/>
                </a:solidFill>
                <a:latin typeface="楷体_GB2312" pitchFamily="49" charset="-122"/>
                <a:ea typeface="楷体_GB2312" pitchFamily="49" charset="-122"/>
              </a:rPr>
              <a:t>而不是按问题本身的逻辑结构</a:t>
            </a:r>
            <a:r>
              <a:rPr lang="en-US" altLang="zh-CN" sz="2400" b="1" dirty="0">
                <a:solidFill>
                  <a:srgbClr val="FF9933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去描述问题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;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因此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问题的求解实际上</a:t>
            </a:r>
            <a:r>
              <a:rPr lang="zh-CN" altLang="en-US" sz="2400" b="1" u="sng" dirty="0">
                <a:latin typeface="楷体_GB2312" pitchFamily="49" charset="-122"/>
                <a:ea typeface="楷体_GB2312" pitchFamily="49" charset="-122"/>
              </a:rPr>
              <a:t>是一种过程的抽象。</a:t>
            </a:r>
          </a:p>
          <a:p>
            <a:pPr>
              <a:lnSpc>
                <a:spcPct val="80000"/>
              </a:lnSpc>
              <a:buSzPct val="85000"/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      也就是说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程序员必须在实际问题模型（问题空间）和机器模型（解空间）之间进行</a:t>
            </a:r>
            <a:r>
              <a:rPr lang="zh-CN" altLang="en-US" sz="2400" b="1" u="sng" dirty="0">
                <a:latin typeface="楷体_GB2312" pitchFamily="49" charset="-122"/>
                <a:ea typeface="楷体_GB2312" pitchFamily="49" charset="-122"/>
              </a:rPr>
              <a:t>转换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lnSpc>
                <a:spcPct val="80000"/>
              </a:lnSpc>
              <a:buSzPct val="85000"/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   </a:t>
            </a:r>
          </a:p>
          <a:p>
            <a:pPr>
              <a:lnSpc>
                <a:spcPct val="80000"/>
              </a:lnSpc>
              <a:buSzPct val="85000"/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       然而，这种转换并不是线性的。因此，当实际问题发生改变时，程序中各种成分也随之改变。其中：</a:t>
            </a:r>
          </a:p>
          <a:p>
            <a:pPr lvl="1">
              <a:buClr>
                <a:schemeClr val="tx1"/>
              </a:buClr>
              <a:buFontTx/>
              <a:buChar char="o"/>
            </a:pPr>
            <a:r>
              <a:rPr lang="zh-CN" altLang="en-US" b="1" dirty="0">
                <a:ea typeface="隶书" panose="02010509060101010101" pitchFamily="49" charset="-122"/>
              </a:rPr>
              <a:t>功能：很容易变</a:t>
            </a:r>
          </a:p>
          <a:p>
            <a:pPr lvl="1">
              <a:buClr>
                <a:schemeClr val="tx1"/>
              </a:buClr>
              <a:buFontTx/>
              <a:buChar char="o"/>
            </a:pPr>
            <a:r>
              <a:rPr lang="zh-CN" altLang="en-US" b="1" dirty="0">
                <a:ea typeface="隶书" panose="02010509060101010101" pitchFamily="49" charset="-122"/>
              </a:rPr>
              <a:t>过程执行顺序：很容易变</a:t>
            </a:r>
          </a:p>
          <a:p>
            <a:pPr lvl="1">
              <a:buClr>
                <a:schemeClr val="tx1"/>
              </a:buClr>
              <a:buFontTx/>
              <a:buChar char="o"/>
            </a:pPr>
            <a:r>
              <a:rPr lang="zh-CN" altLang="en-US" b="1" dirty="0">
                <a:ea typeface="隶书" panose="02010509060101010101" pitchFamily="49" charset="-122"/>
              </a:rPr>
              <a:t>接口：极容易变</a:t>
            </a:r>
          </a:p>
          <a:p>
            <a:pPr lvl="1">
              <a:buClr>
                <a:schemeClr val="tx1"/>
              </a:buClr>
              <a:buFontTx/>
              <a:buChar char="o"/>
            </a:pPr>
            <a:r>
              <a:rPr lang="zh-CN" altLang="en-US" b="1" dirty="0">
                <a:ea typeface="隶书" panose="02010509060101010101" pitchFamily="49" charset="-122"/>
              </a:rPr>
              <a:t>数据：极容易变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3761BD-2980-456D-8340-320DB9C67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6388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6FD5E8-DBD2-464C-B725-6EDE993A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83B12F-35FD-49BB-82A9-6D6AABBB1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SzPct val="90000"/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b="1" dirty="0"/>
              <a:t>程序设计方法的发展历程</a:t>
            </a:r>
          </a:p>
          <a:p>
            <a:pPr marL="609600" indent="-609600">
              <a:buSzPct val="90000"/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b="1" dirty="0"/>
              <a:t>评价软件质量的因素</a:t>
            </a:r>
          </a:p>
          <a:p>
            <a:pPr marL="609600" indent="-609600">
              <a:buSzPct val="90000"/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b="1" dirty="0"/>
              <a:t>过程式程序设计的局限性</a:t>
            </a:r>
          </a:p>
          <a:p>
            <a:pPr marL="609600" indent="-609600">
              <a:buSzPct val="90000"/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b="1" dirty="0">
                <a:solidFill>
                  <a:srgbClr val="FF0000"/>
                </a:solidFill>
              </a:rPr>
              <a:t>从过程式转变到面向对象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7F0D71-A872-4E76-8655-28EF163B0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948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0F0C3-FF36-47EE-AFB1-64C98CF1D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第二次实验：</a:t>
            </a:r>
            <a:r>
              <a:rPr lang="en-US" altLang="zh-CN" dirty="0"/>
              <a:t>N</a:t>
            </a:r>
            <a:r>
              <a:rPr lang="zh-CN" altLang="en-US" dirty="0"/>
              <a:t>皇后问题的求解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0D43E6-4C84-4E6B-B6F0-46BD54C44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功能：对于给定正整数</a:t>
            </a:r>
            <a:r>
              <a:rPr lang="en-US" altLang="zh-CN" dirty="0"/>
              <a:t>N</a:t>
            </a:r>
            <a:r>
              <a:rPr lang="zh-CN" altLang="en-US" dirty="0"/>
              <a:t>，在</a:t>
            </a:r>
            <a:r>
              <a:rPr lang="en-US" altLang="zh-CN" dirty="0"/>
              <a:t>5</a:t>
            </a:r>
            <a:r>
              <a:rPr lang="zh-CN" altLang="en-US" dirty="0"/>
              <a:t>分钟内生成</a:t>
            </a:r>
            <a:r>
              <a:rPr lang="en-US" altLang="zh-CN" dirty="0"/>
              <a:t>1</a:t>
            </a:r>
            <a:r>
              <a:rPr lang="zh-CN" altLang="en-US" dirty="0"/>
              <a:t>个解，以文件形式存储。对于文件存储的</a:t>
            </a:r>
            <a:r>
              <a:rPr lang="en-US" altLang="zh-CN" dirty="0"/>
              <a:t>N</a:t>
            </a:r>
            <a:r>
              <a:rPr lang="zh-CN" altLang="en-US" dirty="0"/>
              <a:t>皇后方案，验证它是否为合法解。</a:t>
            </a:r>
            <a:endParaRPr lang="en-US" altLang="zh-CN" dirty="0"/>
          </a:p>
          <a:p>
            <a:r>
              <a:rPr lang="zh-CN" altLang="en-US" dirty="0"/>
              <a:t>要求</a:t>
            </a:r>
            <a:endParaRPr lang="en-US" altLang="zh-CN" dirty="0"/>
          </a:p>
          <a:p>
            <a:pPr lvl="1"/>
            <a:r>
              <a:rPr lang="zh-CN" altLang="en-US" dirty="0"/>
              <a:t>程序文件</a:t>
            </a:r>
            <a:r>
              <a:rPr lang="en-US" altLang="zh-CN" dirty="0"/>
              <a:t>2</a:t>
            </a:r>
            <a:r>
              <a:rPr lang="zh-CN" altLang="en-US" dirty="0"/>
              <a:t>个：生成解、验证解。</a:t>
            </a:r>
            <a:endParaRPr lang="en-US" altLang="zh-CN" dirty="0"/>
          </a:p>
          <a:p>
            <a:pPr lvl="1"/>
            <a:r>
              <a:rPr lang="zh-CN" altLang="en-US" dirty="0"/>
              <a:t>解需要单独文件存储，格式自行定义。文档描述清晰。</a:t>
            </a:r>
            <a:endParaRPr lang="en-US" altLang="zh-CN" dirty="0"/>
          </a:p>
          <a:p>
            <a:pPr lvl="1"/>
            <a:r>
              <a:rPr lang="zh-CN" altLang="en-US" dirty="0"/>
              <a:t>编程语言无限制。有良好的编程风格（变量命名、函数设计等）。</a:t>
            </a:r>
            <a:endParaRPr lang="en-US" altLang="zh-CN" dirty="0"/>
          </a:p>
          <a:p>
            <a:r>
              <a:rPr lang="zh-CN" altLang="en-US" dirty="0"/>
              <a:t>提交</a:t>
            </a:r>
            <a:endParaRPr lang="en-US" altLang="zh-CN" dirty="0"/>
          </a:p>
          <a:p>
            <a:pPr lvl="1"/>
            <a:r>
              <a:rPr lang="zh-CN" altLang="en-US" dirty="0"/>
              <a:t>截止时间：</a:t>
            </a:r>
            <a:r>
              <a:rPr lang="en-US" altLang="zh-CN" dirty="0"/>
              <a:t>2022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lang="en-US" altLang="zh-CN" dirty="0"/>
              <a:t>11</a:t>
            </a:r>
            <a:r>
              <a:rPr lang="zh-CN" altLang="en-US" dirty="0"/>
              <a:t>日（周一）中午</a:t>
            </a:r>
            <a:r>
              <a:rPr lang="en-US" altLang="zh-CN" dirty="0"/>
              <a:t>13:00</a:t>
            </a:r>
          </a:p>
          <a:p>
            <a:pPr lvl="1"/>
            <a:r>
              <a:rPr lang="zh-CN" altLang="en-US" dirty="0"/>
              <a:t>提交内容：源码</a:t>
            </a:r>
            <a:r>
              <a:rPr lang="en-US" altLang="zh-CN" dirty="0"/>
              <a:t>+</a:t>
            </a:r>
            <a:r>
              <a:rPr lang="zh-CN" altLang="en-US" dirty="0"/>
              <a:t>实验报告（报告不超过</a:t>
            </a:r>
            <a:r>
              <a:rPr lang="en-US" altLang="zh-CN" dirty="0"/>
              <a:t>4</a:t>
            </a:r>
            <a:r>
              <a:rPr lang="zh-CN" altLang="en-US" dirty="0"/>
              <a:t>页，参考报告模板）</a:t>
            </a:r>
            <a:endParaRPr lang="en-US" altLang="zh-CN" dirty="0"/>
          </a:p>
          <a:p>
            <a:pPr lvl="1"/>
            <a:r>
              <a:rPr lang="zh-CN" altLang="en-US" dirty="0"/>
              <a:t>提交方式：</a:t>
            </a:r>
            <a:r>
              <a:rPr lang="en-US" altLang="zh-CN" dirty="0"/>
              <a:t>BB</a:t>
            </a:r>
            <a:r>
              <a:rPr lang="zh-CN" altLang="en-US" dirty="0"/>
              <a:t>系统中提交（</a:t>
            </a:r>
            <a:r>
              <a:rPr lang="en-US" altLang="zh-CN" dirty="0"/>
              <a:t>http://bb.ustc.edu.cn/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评分：源码</a:t>
            </a:r>
            <a:r>
              <a:rPr lang="en-US" altLang="zh-CN" dirty="0"/>
              <a:t>+</a:t>
            </a:r>
            <a:r>
              <a:rPr lang="zh-CN" altLang="en-US" dirty="0"/>
              <a:t>报告</a:t>
            </a:r>
            <a:r>
              <a:rPr lang="en-US" altLang="zh-CN" dirty="0"/>
              <a:t>+</a:t>
            </a:r>
            <a:r>
              <a:rPr lang="zh-CN" altLang="en-US" dirty="0"/>
              <a:t>问答（</a:t>
            </a:r>
            <a:r>
              <a:rPr lang="en-US" altLang="zh-CN" dirty="0"/>
              <a:t>N</a:t>
            </a:r>
            <a:r>
              <a:rPr lang="zh-CN" altLang="en-US" dirty="0"/>
              <a:t>的规模作为评分参考，按区间划分）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DD4DCE-705A-4AB6-A59A-4A0470C5E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9351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B900C-6A29-469F-ACFD-9C6B8E86B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从过程式转变到面向对象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0B697B-1AC8-436B-B784-775963ED7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227667"/>
            <a:ext cx="10741155" cy="20303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b="1" dirty="0"/>
              <a:t>结构体</a:t>
            </a:r>
            <a:r>
              <a:rPr lang="en-US" altLang="zh-CN" b="1" dirty="0"/>
              <a:t>+</a:t>
            </a:r>
            <a:r>
              <a:rPr lang="zh-CN" altLang="en-US" b="1" dirty="0"/>
              <a:t>过程（易变）</a:t>
            </a:r>
            <a:r>
              <a:rPr lang="zh-CN" altLang="en-US" b="1" dirty="0">
                <a:sym typeface="Wingdings" panose="05000000000000000000" pitchFamily="2" charset="2"/>
              </a:rPr>
              <a:t>对象（稳定）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b="1" dirty="0"/>
              <a:t>    </a:t>
            </a:r>
            <a:r>
              <a:rPr lang="zh-CN" altLang="en-US" b="1" dirty="0">
                <a:ea typeface="楷体_GB2312" pitchFamily="49" charset="-122"/>
              </a:rPr>
              <a:t>对象：把问题空间中的事物在解空间中的表示称为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“</a:t>
            </a:r>
            <a:r>
              <a:rPr lang="zh-CN" altLang="en-US" b="1" dirty="0">
                <a:ea typeface="楷体_GB2312" pitchFamily="49" charset="-122"/>
              </a:rPr>
              <a:t>对象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”</a:t>
            </a:r>
            <a:r>
              <a:rPr lang="zh-CN" altLang="en-US" b="1" dirty="0">
                <a:ea typeface="楷体_GB2312" pitchFamily="49" charset="-122"/>
              </a:rPr>
              <a:t>。</a:t>
            </a:r>
          </a:p>
          <a:p>
            <a:pPr>
              <a:lnSpc>
                <a:spcPct val="80000"/>
              </a:lnSpc>
            </a:pPr>
            <a:r>
              <a:rPr lang="zh-CN" altLang="en-US" dirty="0"/>
              <a:t>基于过程</a:t>
            </a:r>
            <a:r>
              <a:rPr lang="zh-CN" altLang="en-US" dirty="0">
                <a:sym typeface="Wingdings" panose="05000000000000000000" pitchFamily="2" charset="2"/>
              </a:rPr>
              <a:t>基于对象</a:t>
            </a:r>
          </a:p>
          <a:p>
            <a:pPr>
              <a:lnSpc>
                <a:spcPct val="80000"/>
              </a:lnSpc>
            </a:pPr>
            <a:r>
              <a:rPr lang="zh-CN" altLang="en-US" dirty="0">
                <a:sym typeface="Wingdings" panose="05000000000000000000" pitchFamily="2" charset="2"/>
              </a:rPr>
              <a:t>按计算机的结构建模对问题本身建模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BFB7A4-D30B-4C34-8CCD-533C519F6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A73723E-A3D9-4E4E-83A7-1FAF7D401B39}"/>
              </a:ext>
            </a:extLst>
          </p:cNvPr>
          <p:cNvSpPr/>
          <p:nvPr/>
        </p:nvSpPr>
        <p:spPr>
          <a:xfrm>
            <a:off x="683879" y="3350791"/>
            <a:ext cx="1011218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也就是说：</a:t>
            </a:r>
          </a:p>
          <a:p>
            <a:r>
              <a:rPr lang="zh-CN" altLang="en-US" sz="2800" dirty="0"/>
              <a:t>　　当我们读描述解决方案的代码时，也就是在读表达该问题的文字！</a:t>
            </a:r>
          </a:p>
          <a:p>
            <a:r>
              <a:rPr lang="zh-CN" altLang="en-US" sz="2800" dirty="0"/>
              <a:t>          </a:t>
            </a:r>
            <a:r>
              <a:rPr lang="en-US" altLang="zh-CN" sz="2800" dirty="0"/>
              <a:t>OOP</a:t>
            </a:r>
            <a:r>
              <a:rPr lang="zh-CN" altLang="en-US" sz="2800" dirty="0"/>
              <a:t>允许程序员用问题本身的术语来描述问题，而不是用</a:t>
            </a:r>
            <a:r>
              <a:rPr lang="en-US" altLang="zh-CN" sz="2800" dirty="0"/>
              <a:t>(</a:t>
            </a:r>
            <a:r>
              <a:rPr lang="zh-CN" altLang="en-US" sz="2800" dirty="0"/>
              <a:t>要运行解决方案的</a:t>
            </a:r>
            <a:r>
              <a:rPr lang="en-US" altLang="zh-CN" sz="2800" dirty="0"/>
              <a:t>)</a:t>
            </a:r>
            <a:r>
              <a:rPr lang="zh-CN" altLang="en-US" sz="2800" dirty="0"/>
              <a:t>计算机的术语来描述问题。</a:t>
            </a:r>
          </a:p>
          <a:p>
            <a:r>
              <a:rPr lang="zh-CN" altLang="en-US" sz="2800" dirty="0"/>
              <a:t>          每个对象看上去就象一台小计算机，它有状态，有可以执行的运算。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81778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E440CF-1E61-4A50-8F9D-0AB61FC3D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3A7B46-8639-4BCD-BC56-676671FDF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27667"/>
            <a:ext cx="4630912" cy="4698999"/>
          </a:xfrm>
        </p:spPr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: </a:t>
            </a:r>
            <a:r>
              <a:rPr lang="zh-CN" altLang="en-US" dirty="0"/>
              <a:t>自我介绍</a:t>
            </a:r>
            <a:r>
              <a:rPr lang="en-US" altLang="zh-CN" dirty="0"/>
              <a:t>, </a:t>
            </a:r>
            <a:r>
              <a:rPr lang="en-US" altLang="zh-CN" dirty="0" err="1"/>
              <a:t>whoami</a:t>
            </a:r>
            <a:endParaRPr lang="en-US" altLang="zh-CN" dirty="0"/>
          </a:p>
          <a:p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u="sng" dirty="0">
                <a:latin typeface="楷体_GB2312" pitchFamily="49" charset="-122"/>
                <a:ea typeface="楷体_GB2312" pitchFamily="49" charset="-122"/>
              </a:rPr>
              <a:t>OOP(C++):</a:t>
            </a:r>
          </a:p>
          <a:p>
            <a:endParaRPr lang="en-US" altLang="zh-CN" sz="1050" b="1" dirty="0"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定义一个</a:t>
            </a:r>
            <a:r>
              <a:rPr lang="zh-CN" altLang="en-US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类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PERSON,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包含</a:t>
            </a:r>
            <a:r>
              <a:rPr lang="zh-CN" altLang="en-US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属性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name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行为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whoami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;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生成一个名为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mike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对象</a:t>
            </a:r>
            <a:r>
              <a:rPr lang="en-US" altLang="zh-CN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(mike)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;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给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mike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发送一个</a:t>
            </a:r>
            <a:r>
              <a:rPr lang="zh-CN" altLang="en-US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消息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，让他</a:t>
            </a:r>
            <a:r>
              <a:rPr lang="zh-CN" altLang="en-US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自己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通过行为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whoami</a:t>
            </a:r>
            <a:r>
              <a:rPr lang="zh-CN" altLang="en-US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说出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他的名字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.</a:t>
            </a:r>
          </a:p>
          <a:p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DEEF87-B386-4053-84EF-AA6E0A10D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31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B128FC0-02F3-4D02-9EE8-3814F596A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433" y="930275"/>
            <a:ext cx="4340728" cy="524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2483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2D078-BC2C-462D-884E-9BA458990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面向对象程序设计的编程思想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A9FD53-8135-41F2-A461-7976FAF22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</a:pP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对象式程序设计是一种</a:t>
            </a:r>
            <a:r>
              <a:rPr kumimoji="1" lang="zh-CN" altLang="en-US" sz="2400" b="1" u="sng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以对象为中心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、基于数据抽象的程序设计方法。</a:t>
            </a:r>
            <a:endParaRPr kumimoji="1" lang="en-US" altLang="zh-CN" sz="24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</a:pPr>
            <a:endParaRPr kumimoji="1" lang="en-US" altLang="zh-CN" sz="24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</a:pP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对象式程序设计通常称为</a:t>
            </a:r>
            <a:r>
              <a:rPr kumimoji="1" lang="zh-CN" altLang="en-US" sz="2400" b="1" u="sng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面向对象程序设计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。一个面向对象程序由一些对象构成，对象是由一些数据及可施于这些数据上的操作所构成的</a:t>
            </a:r>
            <a:r>
              <a:rPr kumimoji="1" lang="zh-CN" altLang="en-US" sz="2400" b="1" u="sng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封装体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。对象的特征由相应的类来描述，一个类可以从其它的类继承。</a:t>
            </a: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</a:pPr>
            <a:endParaRPr kumimoji="1" lang="en-US" altLang="zh-CN" sz="24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</a:pP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面向对象程序的执行过程体现为各个对象之间相互发送和处理</a:t>
            </a:r>
            <a:r>
              <a:rPr kumimoji="1" lang="zh-CN" altLang="en-US" sz="2400" b="1" u="sng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消息</a:t>
            </a:r>
            <a:r>
              <a:rPr kumimoji="1"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面向对象程序可简单地表示成下面的公式：</a:t>
            </a: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</a:pP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endParaRPr kumimoji="1" lang="en-US" altLang="zh-CN" sz="24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</a:pP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 </a:t>
            </a:r>
            <a:r>
              <a:rPr kumimoji="1"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</a:t>
            </a:r>
            <a:r>
              <a:rPr kumimoji="1"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对象</a:t>
            </a:r>
            <a:r>
              <a:rPr kumimoji="1"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kumimoji="1"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 </a:t>
            </a:r>
            <a:r>
              <a:rPr kumimoji="1"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kumimoji="1"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对象</a:t>
            </a:r>
            <a:r>
              <a:rPr kumimoji="1"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kumimoji="1"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 </a:t>
            </a:r>
            <a:r>
              <a:rPr kumimoji="1"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endParaRPr kumimoji="1" lang="en-US" altLang="zh-CN" sz="24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kumimoji="1"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对象</a:t>
            </a:r>
            <a:r>
              <a:rPr kumimoji="1"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kumimoji="1"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 </a:t>
            </a:r>
            <a:r>
              <a:rPr kumimoji="1"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</a:t>
            </a:r>
            <a:r>
              <a:rPr kumimoji="1"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 </a:t>
            </a:r>
            <a:r>
              <a:rPr kumimoji="1"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kumimoji="1"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4FE5C4-D6B4-44D8-8C0A-9BC1B77AC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2024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B87FE-CABD-4AD5-B622-60C0AFDC9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对象技术</a:t>
            </a:r>
            <a:r>
              <a:rPr lang="en-US" altLang="zh-CN" dirty="0"/>
              <a:t>(OT)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7F0D26-E157-470F-9FA8-84AC50EB0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Simula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: 1967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Smalltalk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1972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C++: </a:t>
            </a:r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在兼容原有</a:t>
            </a:r>
            <a:r>
              <a:rPr lang="en-US" altLang="zh-CN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语言的基础上，进一步加入支持面向对象技术的要素，如数据抽象、继承、多态等。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Java: 1991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UML: 1996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9136DA-B2BD-4FBB-B704-054E60357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1751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06673-767F-4962-BDBD-5602F0039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08CF4-83CA-4685-97A6-C40FBB047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SzPct val="90000"/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b="1" dirty="0">
                <a:solidFill>
                  <a:schemeClr val="hlink"/>
                </a:solidFill>
              </a:rPr>
              <a:t>什么是对象</a:t>
            </a:r>
          </a:p>
          <a:p>
            <a:pPr marL="609600" indent="-609600">
              <a:buSzPct val="90000"/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b="1" dirty="0"/>
              <a:t>什么是类</a:t>
            </a:r>
          </a:p>
          <a:p>
            <a:pPr marL="609600" indent="-609600">
              <a:buSzPct val="90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zh-CN" b="1" dirty="0"/>
              <a:t>OO</a:t>
            </a:r>
            <a:r>
              <a:rPr lang="zh-CN" altLang="en-US" b="1" dirty="0"/>
              <a:t>的四个基本原理</a:t>
            </a:r>
          </a:p>
          <a:p>
            <a:pPr marL="609600" indent="-609600">
              <a:buSzPct val="90000"/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b="1" dirty="0"/>
              <a:t>多态性和泛化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5C9109-7BA2-4071-87F8-8AA8EBA8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3391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DDA5D-F1F2-47D6-96FA-182DDCEE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对象的非正式定义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8D035-E6BA-4516-A61D-5F54AE8D5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b="1" dirty="0">
                <a:ea typeface="楷体_GB2312" pitchFamily="49" charset="-122"/>
              </a:rPr>
              <a:t> </a:t>
            </a:r>
            <a:r>
              <a:rPr lang="zh-CN" altLang="en-US" b="1" dirty="0">
                <a:ea typeface="楷体_GB2312" pitchFamily="49" charset="-122"/>
              </a:rPr>
              <a:t>非正式地，一个对象用来描述一个实体</a:t>
            </a:r>
            <a:r>
              <a:rPr lang="en-US" altLang="zh-CN" b="1" dirty="0">
                <a:ea typeface="楷体_GB2312" pitchFamily="49" charset="-122"/>
              </a:rPr>
              <a:t>(entity)</a:t>
            </a:r>
            <a:r>
              <a:rPr lang="zh-CN" altLang="en-US" b="1" dirty="0">
                <a:ea typeface="楷体_GB2312" pitchFamily="49" charset="-122"/>
              </a:rPr>
              <a:t>，这个实体可以使物理实体、概念上的实体或者是软件。</a:t>
            </a:r>
            <a:endParaRPr lang="zh-CN" altLang="en-US" sz="2400" b="1" dirty="0">
              <a:solidFill>
                <a:schemeClr val="folHlink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folHlink"/>
                </a:solidFill>
              </a:rPr>
              <a:t>    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b="1" dirty="0">
              <a:solidFill>
                <a:schemeClr val="folHlink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folHlink"/>
                </a:solidFill>
              </a:rPr>
              <a:t>    </a:t>
            </a:r>
            <a:r>
              <a:rPr lang="en-US" altLang="zh-CN" b="1" dirty="0">
                <a:solidFill>
                  <a:schemeClr val="folHlink"/>
                </a:solidFill>
              </a:rPr>
              <a:t>physical entity:  </a:t>
            </a:r>
            <a:r>
              <a:rPr lang="zh-CN" altLang="en-US" b="1" dirty="0">
                <a:solidFill>
                  <a:schemeClr val="folHlink"/>
                </a:solidFill>
              </a:rPr>
              <a:t>卡车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b="1" dirty="0">
              <a:solidFill>
                <a:schemeClr val="folHlink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folHlink"/>
                </a:solidFill>
              </a:rPr>
              <a:t>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folHlink"/>
                </a:solidFill>
              </a:rPr>
              <a:t>   </a:t>
            </a:r>
            <a:r>
              <a:rPr lang="en-US" altLang="zh-CN" b="1" dirty="0">
                <a:solidFill>
                  <a:schemeClr val="folHlink"/>
                </a:solidFill>
                <a:cs typeface="Arial" panose="020B0604020202020204" pitchFamily="34" charset="0"/>
              </a:rPr>
              <a:t>Conceptual entity</a:t>
            </a:r>
            <a:r>
              <a:rPr lang="en-US" altLang="zh-CN" b="1" dirty="0">
                <a:solidFill>
                  <a:schemeClr val="folHlink"/>
                </a:solidFill>
              </a:rPr>
              <a:t> :</a:t>
            </a:r>
            <a:r>
              <a:rPr lang="zh-CN" altLang="en-US" b="1" dirty="0">
                <a:solidFill>
                  <a:schemeClr val="folHlink"/>
                </a:solidFill>
                <a:cs typeface="Arial" panose="020B0604020202020204" pitchFamily="34" charset="0"/>
              </a:rPr>
              <a:t>化学反应过程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b="1" dirty="0">
              <a:solidFill>
                <a:schemeClr val="folHlink"/>
              </a:solidFill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b="1" dirty="0">
              <a:solidFill>
                <a:schemeClr val="folHlink"/>
              </a:solidFill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folHlink"/>
                </a:solidFill>
                <a:cs typeface="Arial" panose="020B0604020202020204" pitchFamily="34" charset="0"/>
              </a:rPr>
              <a:t>    </a:t>
            </a:r>
            <a:r>
              <a:rPr lang="en-US" altLang="zh-CN" b="1" dirty="0">
                <a:solidFill>
                  <a:schemeClr val="folHlink"/>
                </a:solidFill>
                <a:cs typeface="Arial" panose="020B0604020202020204" pitchFamily="34" charset="0"/>
              </a:rPr>
              <a:t>Software entity :</a:t>
            </a:r>
            <a:r>
              <a:rPr lang="en-US" altLang="zh-CN" b="1" dirty="0">
                <a:solidFill>
                  <a:schemeClr val="folHlink"/>
                </a:solidFill>
              </a:rPr>
              <a:t> </a:t>
            </a:r>
            <a:r>
              <a:rPr lang="zh-CN" altLang="en-US" b="1" dirty="0">
                <a:solidFill>
                  <a:schemeClr val="folHlink"/>
                </a:solidFill>
              </a:rPr>
              <a:t>链表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B0264D-FF55-49A5-BFE5-F05D67BBD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35</a:t>
            </a:fld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E3F395-5878-4E08-B527-A3E174D53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66054" y="2628900"/>
            <a:ext cx="2667000" cy="8001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33EAA941-9392-43AC-9331-10175EA1C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50416" y="3826933"/>
            <a:ext cx="782638" cy="850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3E7F79E5-08C1-44DE-AC5B-551AEA018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176" y="5075766"/>
            <a:ext cx="424021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77347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CABBE5-0737-45F5-AD30-23D56893B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对象的一个更正式的定义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347119-858E-4385-A81C-E680A255E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227667"/>
            <a:ext cx="5368579" cy="4698999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对象，是现实世界中某个实体在计算机逻辑中的映射和描述。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      对象具有标识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identity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，在一个明确的边界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boundary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里封装了状态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b="1" i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state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和行为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b="1" i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behavior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  </a:t>
            </a:r>
            <a:endParaRPr lang="zh-CN" altLang="en-US" sz="2400" b="1" i="1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zh-CN" b="1" dirty="0">
                <a:solidFill>
                  <a:srgbClr val="666699"/>
                </a:solidFill>
                <a:latin typeface="楷体_GB2312" pitchFamily="49" charset="-122"/>
                <a:ea typeface="楷体_GB2312" pitchFamily="49" charset="-122"/>
              </a:rPr>
              <a:t>State is represented by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666699"/>
                </a:solidFill>
                <a:latin typeface="楷体_GB2312" pitchFamily="49" charset="-122"/>
                <a:ea typeface="楷体_GB2312" pitchFamily="49" charset="-122"/>
              </a:rPr>
              <a:t>attributes and  relationships.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zh-CN" b="1" dirty="0">
                <a:solidFill>
                  <a:srgbClr val="666699"/>
                </a:solidFill>
                <a:latin typeface="楷体_GB2312" pitchFamily="49" charset="-122"/>
                <a:ea typeface="楷体_GB2312" pitchFamily="49" charset="-122"/>
              </a:rPr>
              <a:t>Behavior is represented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666699"/>
                </a:solidFill>
                <a:latin typeface="楷体_GB2312" pitchFamily="49" charset="-122"/>
                <a:ea typeface="楷体_GB2312" pitchFamily="49" charset="-122"/>
              </a:rPr>
              <a:t>by operations, methods,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666699"/>
                </a:solidFill>
                <a:latin typeface="楷体_GB2312" pitchFamily="49" charset="-122"/>
                <a:ea typeface="楷体_GB2312" pitchFamily="49" charset="-122"/>
              </a:rPr>
              <a:t>and state machines.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2EE7D2-3CF3-40B1-937B-A3A356E2E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36</a:t>
            </a:fld>
            <a:endParaRPr lang="zh-CN" altLang="en-US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E0AA34D4-8B40-4038-8997-1C79122FA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79301" y="1227667"/>
            <a:ext cx="3094037" cy="3884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8">
            <a:extLst>
              <a:ext uri="{FF2B5EF4-FFF2-40B4-BE49-F238E27FC236}">
                <a16:creationId xmlns:a16="http://schemas.microsoft.com/office/drawing/2014/main" id="{B1F64BD1-19AB-445F-A39D-502734BE6A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3001" y="795867"/>
            <a:ext cx="2449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Attributes(</a:t>
            </a:r>
            <a:r>
              <a:rPr lang="zh-CN" altLang="en-US" sz="2400"/>
              <a:t>属性</a:t>
            </a:r>
            <a:r>
              <a:rPr lang="en-US" altLang="zh-CN" sz="2400"/>
              <a:t>)</a:t>
            </a: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6AA7FCE5-0B3D-44C4-8757-FC39D3A44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601" y="5404379"/>
            <a:ext cx="316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Operations(</a:t>
            </a:r>
            <a:r>
              <a:rPr lang="zh-CN" altLang="en-US" sz="2400"/>
              <a:t>操作</a:t>
            </a:r>
            <a:r>
              <a:rPr lang="en-US" altLang="zh-CN" sz="24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787071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01AC64-AEBD-4E6A-B40D-125F0F225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对象的标识</a:t>
            </a:r>
            <a:r>
              <a:rPr lang="en-US" altLang="zh-CN" dirty="0"/>
              <a:t>(Identity)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BD4881-4011-4E25-B19F-0B72F6872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227668"/>
            <a:ext cx="10741155" cy="665816"/>
          </a:xfrm>
        </p:spPr>
        <p:txBody>
          <a:bodyPr/>
          <a:lstStyle/>
          <a:p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每一个对象都有一个唯一的标识，即使它的状态跟其他对象相同。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F881A9-1A5C-4592-B43F-F83F5A5F6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37</a:t>
            </a:fld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CE7027-AF88-4837-96B0-26B8C96E0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7105" y="1718662"/>
            <a:ext cx="5300663" cy="26781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6">
            <a:extLst>
              <a:ext uri="{FF2B5EF4-FFF2-40B4-BE49-F238E27FC236}">
                <a16:creationId xmlns:a16="http://schemas.microsoft.com/office/drawing/2014/main" id="{A7C03D51-B68B-4596-8C33-4C0DEF29E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1205" y="4333275"/>
            <a:ext cx="2855913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/>
              <a:t>Professor “J Clark” </a:t>
            </a:r>
          </a:p>
          <a:p>
            <a:r>
              <a:rPr lang="en-US" altLang="zh-CN" sz="2200"/>
              <a:t> teaches Biology</a:t>
            </a:r>
          </a:p>
          <a:p>
            <a:endParaRPr lang="en-US" altLang="zh-CN" sz="2200"/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A07CEF60-5534-45BB-8B1F-D9D2FF50F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8993" y="4404712"/>
            <a:ext cx="2855912" cy="1036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/>
              <a:t>Professor “J Clark” </a:t>
            </a:r>
          </a:p>
          <a:p>
            <a:r>
              <a:rPr lang="en-US" altLang="zh-CN" sz="2200"/>
              <a:t> teaches Biology</a:t>
            </a:r>
          </a:p>
          <a:p>
            <a:endParaRPr lang="en-US" altLang="zh-CN"/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16B77064-C49D-4B2E-BEE8-C23A1940A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580" y="5390550"/>
            <a:ext cx="7704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dirty="0"/>
              <a:t>Identity:   </a:t>
            </a:r>
            <a:r>
              <a:rPr lang="en-US" altLang="zh-CN" sz="2400" dirty="0" err="1"/>
              <a:t>ProfJClark_f</a:t>
            </a:r>
            <a:r>
              <a:rPr lang="en-US" altLang="zh-CN" sz="2400" dirty="0"/>
              <a:t>                              </a:t>
            </a:r>
            <a:r>
              <a:rPr lang="en-US" altLang="zh-CN" sz="2400" dirty="0" err="1"/>
              <a:t>ProfJClark_m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809290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A9DE85-1722-42A4-9EE9-0EFE031B0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对象的状态</a:t>
            </a:r>
            <a:r>
              <a:rPr lang="en-US" altLang="zh-CN" dirty="0"/>
              <a:t>(state)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BC2B6E-DB7B-4237-AC98-EC0770CD0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状态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(state)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描述的是对象在不同时刻所表现出来的一种状况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(condition)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或情形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(situation):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例如，满足某种条件，在做某件事情或者等待某个事件的发生。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     通常对象的状态随时间的变化而改变。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4B0221-0F19-417D-A6FF-4432B93A5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38</a:t>
            </a:fld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1A38CF-FD17-4036-835A-8D4ACB141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7088" y="3141663"/>
            <a:ext cx="9308152" cy="2620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6">
            <a:extLst>
              <a:ext uri="{FF2B5EF4-FFF2-40B4-BE49-F238E27FC236}">
                <a16:creationId xmlns:a16="http://schemas.microsoft.com/office/drawing/2014/main" id="{FE8FD6F1-BA31-442E-A8AF-5D922F97B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49" y="5805488"/>
            <a:ext cx="381702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400"/>
              <a:t>Discipline(</a:t>
            </a:r>
            <a:r>
              <a:rPr lang="zh-CN" altLang="en-US" sz="1400"/>
              <a:t>学科</a:t>
            </a:r>
            <a:r>
              <a:rPr lang="en-US" altLang="zh-CN" sz="1400"/>
              <a:t>): Finance(</a:t>
            </a:r>
            <a:r>
              <a:rPr lang="zh-CN" altLang="en-US" sz="1400"/>
              <a:t>金融学</a:t>
            </a:r>
            <a:r>
              <a:rPr lang="en-US" altLang="zh-CN" sz="1400"/>
              <a:t>)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08348BD9-233B-4BF5-A87C-3D6D33939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6092825"/>
            <a:ext cx="557203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400"/>
              <a:t>Maximum Course Load(</a:t>
            </a:r>
            <a:r>
              <a:rPr lang="zh-CN" altLang="en-US" sz="1400"/>
              <a:t>最大课程负担</a:t>
            </a:r>
            <a:r>
              <a:rPr lang="en-US" altLang="zh-CN" sz="1400"/>
              <a:t>): 3 classes </a:t>
            </a:r>
          </a:p>
        </p:txBody>
      </p:sp>
    </p:spTree>
    <p:extLst>
      <p:ext uri="{BB962C8B-B14F-4D97-AF65-F5344CB8AC3E}">
        <p14:creationId xmlns:p14="http://schemas.microsoft.com/office/powerpoint/2010/main" val="415256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CAC251-4E41-41CC-8CE9-35C853B44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对象的行为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B77B20-DC54-4587-B8D2-E2EABD114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227667"/>
            <a:ext cx="10741155" cy="1039123"/>
          </a:xfrm>
        </p:spPr>
        <p:txBody>
          <a:bodyPr/>
          <a:lstStyle/>
          <a:p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对象的行为确定了一个对象如何行动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(acts)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，如何对事件进行响应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(reacts)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。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A6B3E9-FF77-4CC7-8058-C9E0C69A2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5" name="Text Box 14">
            <a:extLst>
              <a:ext uri="{FF2B5EF4-FFF2-40B4-BE49-F238E27FC236}">
                <a16:creationId xmlns:a16="http://schemas.microsoft.com/office/drawing/2014/main" id="{C9827216-2791-4FA9-A188-F9BA4C243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349500"/>
            <a:ext cx="5867400" cy="182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dirty="0"/>
              <a:t>Professor Clark’s behavior</a:t>
            </a:r>
          </a:p>
          <a:p>
            <a:pPr>
              <a:buFontTx/>
              <a:buChar char="•"/>
            </a:pPr>
            <a:r>
              <a:rPr lang="en-US" altLang="zh-CN" sz="2400" dirty="0"/>
              <a:t>  Submit Final Grades</a:t>
            </a:r>
          </a:p>
          <a:p>
            <a:pPr>
              <a:buFontTx/>
              <a:buChar char="•"/>
            </a:pPr>
            <a:r>
              <a:rPr lang="en-US" altLang="zh-CN" sz="2400" dirty="0"/>
              <a:t>  Accept Course Offering</a:t>
            </a:r>
          </a:p>
          <a:p>
            <a:pPr>
              <a:buFontTx/>
              <a:buChar char="•"/>
            </a:pPr>
            <a:r>
              <a:rPr lang="en-US" altLang="zh-CN" sz="2400" dirty="0"/>
              <a:t> Take Sabbatical(</a:t>
            </a:r>
            <a:r>
              <a:rPr lang="zh-CN" altLang="en-US" sz="2400" dirty="0"/>
              <a:t>休假年</a:t>
            </a:r>
            <a:r>
              <a:rPr lang="en-US" altLang="zh-CN" sz="2400" dirty="0"/>
              <a:t>)</a:t>
            </a:r>
          </a:p>
          <a:p>
            <a:endParaRPr lang="en-US" altLang="zh-CN" dirty="0"/>
          </a:p>
        </p:txBody>
      </p:sp>
      <p:graphicFrame>
        <p:nvGraphicFramePr>
          <p:cNvPr id="6" name="Object 16">
            <a:extLst>
              <a:ext uri="{FF2B5EF4-FFF2-40B4-BE49-F238E27FC236}">
                <a16:creationId xmlns:a16="http://schemas.microsoft.com/office/drawing/2014/main" id="{4DBD8E00-A38C-4166-90BE-DF3CE64BFB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96681"/>
              </p:ext>
            </p:extLst>
          </p:nvPr>
        </p:nvGraphicFramePr>
        <p:xfrm>
          <a:off x="900113" y="2349500"/>
          <a:ext cx="2066925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位图图像" r:id="rId3" imgW="2066667" imgH="1714739" progId="Paint.Picture">
                  <p:embed/>
                </p:oleObj>
              </mc:Choice>
              <mc:Fallback>
                <p:oleObj name="位图图像" r:id="rId3" imgW="2066667" imgH="1714739" progId="Paint.Picture">
                  <p:embed/>
                  <p:pic>
                    <p:nvPicPr>
                      <p:cNvPr id="95248" name="Object 16">
                        <a:extLst>
                          <a:ext uri="{FF2B5EF4-FFF2-40B4-BE49-F238E27FC236}">
                            <a16:creationId xmlns:a16="http://schemas.microsoft.com/office/drawing/2014/main" id="{33736C70-995A-446D-A070-704E253E4C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349500"/>
                        <a:ext cx="2066925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171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529BC-1F6B-491F-87DF-BE97410CC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时间安排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732D6A-1E68-420E-B0E1-8D208B9DD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梅森质数判定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N</a:t>
            </a:r>
            <a:r>
              <a:rPr lang="zh-CN" altLang="en-US" dirty="0"/>
              <a:t>皇后问题的求解</a:t>
            </a:r>
            <a:r>
              <a:rPr lang="en-US" altLang="zh-CN" dirty="0"/>
              <a:t>【4</a:t>
            </a:r>
            <a:r>
              <a:rPr lang="zh-CN" altLang="en-US" dirty="0"/>
              <a:t>月</a:t>
            </a:r>
            <a:r>
              <a:rPr lang="en-US" altLang="zh-CN" dirty="0"/>
              <a:t>11</a:t>
            </a:r>
            <a:r>
              <a:rPr lang="zh-CN" altLang="en-US" dirty="0"/>
              <a:t>日</a:t>
            </a:r>
            <a:r>
              <a:rPr lang="en-US" altLang="zh-CN" dirty="0"/>
              <a:t>】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24</a:t>
            </a:r>
            <a:r>
              <a:rPr lang="zh-CN" altLang="en-US" dirty="0"/>
              <a:t>点计算问题</a:t>
            </a:r>
            <a:r>
              <a:rPr lang="en-US" altLang="zh-CN" dirty="0"/>
              <a:t>【4</a:t>
            </a:r>
            <a:r>
              <a:rPr lang="zh-CN" altLang="en-US" dirty="0"/>
              <a:t>月</a:t>
            </a:r>
            <a:r>
              <a:rPr lang="en-US" altLang="zh-CN" dirty="0"/>
              <a:t>25</a:t>
            </a:r>
            <a:r>
              <a:rPr lang="zh-CN" altLang="en-US" dirty="0"/>
              <a:t>日</a:t>
            </a:r>
            <a:r>
              <a:rPr lang="en-US" altLang="zh-CN" dirty="0"/>
              <a:t>】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随机分组程序（双人编程）</a:t>
            </a:r>
            <a:r>
              <a:rPr lang="en-US" altLang="zh-CN" dirty="0"/>
              <a:t>【5</a:t>
            </a:r>
            <a:r>
              <a:rPr lang="zh-CN" altLang="en-US" dirty="0"/>
              <a:t>月</a:t>
            </a:r>
            <a:r>
              <a:rPr lang="en-US" altLang="zh-CN" dirty="0"/>
              <a:t>9</a:t>
            </a:r>
            <a:r>
              <a:rPr lang="zh-CN" altLang="en-US" dirty="0"/>
              <a:t>日</a:t>
            </a:r>
            <a:r>
              <a:rPr lang="en-US" altLang="zh-CN" dirty="0"/>
              <a:t>】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大作业：分组</a:t>
            </a:r>
            <a:r>
              <a:rPr lang="en-US" altLang="zh-CN" dirty="0"/>
              <a:t>5-6</a:t>
            </a:r>
            <a:r>
              <a:rPr lang="zh-CN" altLang="en-US" dirty="0"/>
              <a:t>人</a:t>
            </a:r>
            <a:r>
              <a:rPr lang="en-US" altLang="zh-CN" dirty="0"/>
              <a:t>【4</a:t>
            </a:r>
            <a:r>
              <a:rPr lang="zh-CN" altLang="en-US" dirty="0"/>
              <a:t>月</a:t>
            </a:r>
            <a:r>
              <a:rPr lang="en-US" altLang="zh-CN" dirty="0"/>
              <a:t>11</a:t>
            </a:r>
            <a:r>
              <a:rPr lang="zh-CN" altLang="en-US" dirty="0"/>
              <a:t>日</a:t>
            </a:r>
            <a:r>
              <a:rPr lang="en-US" altLang="zh-CN" dirty="0"/>
              <a:t>】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03388C-0EFC-406D-BE27-DA68E184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5905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06673-767F-4962-BDBD-5602F0039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08CF4-83CA-4685-97A6-C40FBB047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SzPct val="90000"/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dirty="0"/>
              <a:t>什么是对象</a:t>
            </a:r>
          </a:p>
          <a:p>
            <a:pPr marL="609600" indent="-609600">
              <a:buSzPct val="90000"/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dirty="0">
                <a:solidFill>
                  <a:srgbClr val="FF0000"/>
                </a:solidFill>
              </a:rPr>
              <a:t>什么是类</a:t>
            </a:r>
          </a:p>
          <a:p>
            <a:pPr marL="609600" indent="-609600">
              <a:buSzPct val="90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zh-CN" dirty="0"/>
              <a:t>OO</a:t>
            </a:r>
            <a:r>
              <a:rPr lang="zh-CN" altLang="en-US" dirty="0"/>
              <a:t>的四个基本原理</a:t>
            </a:r>
          </a:p>
          <a:p>
            <a:pPr marL="609600" indent="-609600">
              <a:buSzPct val="90000"/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dirty="0"/>
              <a:t>多态性和泛化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5C9109-7BA2-4071-87F8-8AA8EBA8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9146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A59C1-C7AA-4031-AAE3-8E36B546A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类（</a:t>
            </a:r>
            <a:r>
              <a:rPr lang="en-US" altLang="zh-CN" dirty="0"/>
              <a:t>Class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1B6202-3148-467B-A5D9-FB5429EFA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95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zh-CN" b="1" dirty="0"/>
              <a:t>A </a:t>
            </a:r>
            <a:r>
              <a:rPr lang="en-US" altLang="zh-CN" b="1" dirty="0">
                <a:solidFill>
                  <a:schemeClr val="hlink"/>
                </a:solidFill>
              </a:rPr>
              <a:t>class</a:t>
            </a:r>
            <a:r>
              <a:rPr lang="en-US" altLang="zh-CN" b="1" dirty="0"/>
              <a:t>(</a:t>
            </a:r>
            <a:r>
              <a:rPr lang="zh-CN" altLang="en-US" b="1" dirty="0"/>
              <a:t>类</a:t>
            </a:r>
            <a:r>
              <a:rPr lang="en-US" altLang="zh-CN" b="1" dirty="0"/>
              <a:t>) is a description of </a:t>
            </a:r>
            <a:r>
              <a:rPr lang="en-US" altLang="zh-CN" b="1" dirty="0">
                <a:solidFill>
                  <a:schemeClr val="hlink"/>
                </a:solidFill>
              </a:rPr>
              <a:t>a set of objects</a:t>
            </a:r>
            <a:r>
              <a:rPr lang="en-US" altLang="zh-CN" b="1" dirty="0"/>
              <a:t> that </a:t>
            </a:r>
            <a:r>
              <a:rPr lang="en-US" altLang="zh-CN" b="1" dirty="0">
                <a:solidFill>
                  <a:schemeClr val="hlink"/>
                </a:solidFill>
              </a:rPr>
              <a:t>share</a:t>
            </a:r>
            <a:r>
              <a:rPr lang="en-US" altLang="zh-CN" b="1" dirty="0"/>
              <a:t> the same </a:t>
            </a:r>
            <a:r>
              <a:rPr lang="en-US" altLang="zh-CN" b="1" i="1" dirty="0"/>
              <a:t>attributes(</a:t>
            </a:r>
            <a:r>
              <a:rPr lang="zh-CN" altLang="en-US" b="1" i="1" dirty="0"/>
              <a:t>属性</a:t>
            </a:r>
            <a:r>
              <a:rPr lang="en-US" altLang="zh-CN" b="1" i="1" dirty="0"/>
              <a:t>)</a:t>
            </a:r>
            <a:r>
              <a:rPr lang="en-US" altLang="zh-CN" b="1" dirty="0"/>
              <a:t>, </a:t>
            </a:r>
            <a:r>
              <a:rPr lang="en-US" altLang="zh-CN" b="1" i="1" dirty="0"/>
              <a:t>operations(</a:t>
            </a:r>
            <a:r>
              <a:rPr lang="zh-CN" altLang="en-US" b="1" i="1" dirty="0"/>
              <a:t>操作</a:t>
            </a:r>
            <a:r>
              <a:rPr lang="en-US" altLang="zh-CN" b="1" i="1" dirty="0"/>
              <a:t>)</a:t>
            </a:r>
            <a:r>
              <a:rPr lang="en-US" altLang="zh-CN" b="1" dirty="0"/>
              <a:t>, </a:t>
            </a:r>
            <a:r>
              <a:rPr lang="en-US" altLang="zh-CN" b="1" i="1" dirty="0"/>
              <a:t>relationships(</a:t>
            </a:r>
            <a:r>
              <a:rPr lang="zh-CN" altLang="en-US" b="1" i="1" dirty="0"/>
              <a:t>关系</a:t>
            </a:r>
            <a:r>
              <a:rPr lang="en-US" altLang="zh-CN" b="1" i="1" dirty="0"/>
              <a:t>)</a:t>
            </a:r>
            <a:r>
              <a:rPr lang="en-US" altLang="zh-CN" b="1" dirty="0"/>
              <a:t>, and </a:t>
            </a:r>
            <a:r>
              <a:rPr lang="en-US" altLang="zh-CN" b="1" i="1" dirty="0"/>
              <a:t>semantics(</a:t>
            </a:r>
            <a:r>
              <a:rPr lang="zh-CN" altLang="en-US" b="1" i="1" dirty="0"/>
              <a:t>语义</a:t>
            </a:r>
            <a:r>
              <a:rPr lang="en-US" altLang="zh-CN" b="1" i="1" dirty="0"/>
              <a:t>)</a:t>
            </a:r>
            <a:r>
              <a:rPr lang="en-US" altLang="zh-CN" b="1" dirty="0"/>
              <a:t>.</a:t>
            </a:r>
          </a:p>
          <a:p>
            <a:pPr lvl="1">
              <a:buSzPct val="75000"/>
            </a:pPr>
            <a:r>
              <a:rPr lang="en-US" altLang="zh-CN" b="1" dirty="0"/>
              <a:t>An object is an instance(</a:t>
            </a:r>
            <a:r>
              <a:rPr lang="zh-CN" altLang="en-US" b="1" dirty="0"/>
              <a:t>实例</a:t>
            </a:r>
            <a:r>
              <a:rPr lang="en-US" altLang="zh-CN" b="1" dirty="0"/>
              <a:t>) of a class.</a:t>
            </a:r>
          </a:p>
          <a:p>
            <a:pPr lvl="1">
              <a:buSzPct val="75000"/>
            </a:pPr>
            <a:endParaRPr lang="en-US" altLang="zh-CN" b="1" dirty="0"/>
          </a:p>
          <a:p>
            <a:pPr>
              <a:buSzPct val="95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zh-CN" b="1" dirty="0"/>
              <a:t>A class is an abstraction(</a:t>
            </a:r>
            <a:r>
              <a:rPr lang="zh-CN" altLang="en-US" b="1" dirty="0"/>
              <a:t>抽象</a:t>
            </a:r>
            <a:r>
              <a:rPr lang="en-US" altLang="zh-CN" b="1" dirty="0"/>
              <a:t>) in that it </a:t>
            </a:r>
          </a:p>
          <a:p>
            <a:pPr lvl="1">
              <a:buSzPct val="75000"/>
            </a:pPr>
            <a:r>
              <a:rPr lang="en-US" altLang="zh-CN" b="1" dirty="0"/>
              <a:t>Emphasizes relevant characteristics.</a:t>
            </a:r>
          </a:p>
          <a:p>
            <a:pPr lvl="1">
              <a:buSzPct val="75000"/>
              <a:buFont typeface="Wingdings" panose="05000000000000000000" pitchFamily="2" charset="2"/>
              <a:buNone/>
            </a:pPr>
            <a:r>
              <a:rPr lang="en-US" altLang="zh-CN" b="1" dirty="0"/>
              <a:t>   (</a:t>
            </a:r>
            <a:r>
              <a:rPr lang="zh-CN" altLang="en-US" b="1" dirty="0"/>
              <a:t>强调相关的本质特征</a:t>
            </a:r>
            <a:r>
              <a:rPr lang="en-US" altLang="zh-CN" b="1" dirty="0"/>
              <a:t>)</a:t>
            </a:r>
          </a:p>
          <a:p>
            <a:pPr lvl="1">
              <a:buSzPct val="75000"/>
            </a:pPr>
            <a:r>
              <a:rPr lang="en-US" altLang="zh-CN" b="1" dirty="0"/>
              <a:t>Suppresses other characteristics.</a:t>
            </a:r>
          </a:p>
          <a:p>
            <a:pPr lvl="1">
              <a:buSzPct val="75000"/>
              <a:buFont typeface="Wingdings" panose="05000000000000000000" pitchFamily="2" charset="2"/>
              <a:buNone/>
            </a:pPr>
            <a:r>
              <a:rPr lang="en-US" altLang="zh-CN" b="1" dirty="0"/>
              <a:t>   (</a:t>
            </a:r>
            <a:r>
              <a:rPr lang="zh-CN" altLang="en-US" b="1" dirty="0"/>
              <a:t>舍去其他的无关特征</a:t>
            </a:r>
            <a:r>
              <a:rPr lang="en-US" altLang="zh-CN" b="1" dirty="0"/>
              <a:t>)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0B42EA-0D2A-42B0-9438-C15B78FC8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9568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C3DCD-8906-4D93-9DEC-42C048258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类的属性</a:t>
            </a:r>
            <a:r>
              <a:rPr lang="en-US" altLang="zh-CN" dirty="0"/>
              <a:t>(Attributes)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20E9E9-C3F8-4A92-8C32-E939278C7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227667"/>
            <a:ext cx="10741155" cy="1477113"/>
          </a:xfrm>
        </p:spPr>
        <p:txBody>
          <a:bodyPr/>
          <a:lstStyle/>
          <a:p>
            <a:pPr>
              <a:buSzPct val="90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zh-CN" sz="2400" b="1" dirty="0">
                <a:latin typeface="Arial" panose="020B0604020202020204" pitchFamily="34" charset="0"/>
              </a:rPr>
              <a:t>An attribute is a </a:t>
            </a:r>
            <a:r>
              <a:rPr lang="en-US" altLang="zh-CN" sz="2400" b="1" dirty="0">
                <a:solidFill>
                  <a:schemeClr val="hlink"/>
                </a:solidFill>
                <a:latin typeface="Arial" panose="020B0604020202020204" pitchFamily="34" charset="0"/>
              </a:rPr>
              <a:t>named property</a:t>
            </a:r>
            <a:r>
              <a:rPr lang="en-US" altLang="zh-CN" sz="2400" b="1" dirty="0">
                <a:latin typeface="Arial" panose="020B0604020202020204" pitchFamily="34" charset="0"/>
              </a:rPr>
              <a:t> of a class that describes </a:t>
            </a:r>
            <a:r>
              <a:rPr lang="en-US" altLang="zh-CN" sz="2400" b="1" dirty="0">
                <a:solidFill>
                  <a:schemeClr val="hlink"/>
                </a:solidFill>
                <a:latin typeface="Arial" panose="020B0604020202020204" pitchFamily="34" charset="0"/>
              </a:rPr>
              <a:t>the range of values</a:t>
            </a:r>
            <a:r>
              <a:rPr lang="en-US" altLang="zh-CN" sz="2400" b="1" dirty="0">
                <a:latin typeface="Arial" panose="020B0604020202020204" pitchFamily="34" charset="0"/>
              </a:rPr>
              <a:t> that instances of the property may hold.</a:t>
            </a:r>
          </a:p>
          <a:p>
            <a:pPr lvl="1">
              <a:buSzPct val="80000"/>
              <a:buFont typeface="Wingdings" panose="05000000000000000000" pitchFamily="2" charset="2"/>
              <a:buBlip>
                <a:blip r:embed="rId4"/>
              </a:buBlip>
            </a:pPr>
            <a:r>
              <a:rPr lang="en-US" altLang="zh-CN" b="1" dirty="0">
                <a:latin typeface="Arial" panose="020B0604020202020204" pitchFamily="34" charset="0"/>
              </a:rPr>
              <a:t>A class may have any number of attributes or no attributes at all.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0A8A8E-FDA1-41D0-BBC3-659858EE5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9A16CD22-857C-4091-A3A8-206DC0599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0794" y="4112801"/>
            <a:ext cx="644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属性</a:t>
            </a:r>
          </a:p>
        </p:txBody>
      </p:sp>
      <p:graphicFrame>
        <p:nvGraphicFramePr>
          <p:cNvPr id="6" name="Object 8">
            <a:extLst>
              <a:ext uri="{FF2B5EF4-FFF2-40B4-BE49-F238E27FC236}">
                <a16:creationId xmlns:a16="http://schemas.microsoft.com/office/drawing/2014/main" id="{E6C5E820-E1DA-4803-8333-72D0DD24F5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4621782"/>
              </p:ext>
            </p:extLst>
          </p:nvPr>
        </p:nvGraphicFramePr>
        <p:xfrm>
          <a:off x="4502957" y="2744376"/>
          <a:ext cx="3003550" cy="306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位图图像" r:id="rId5" imgW="2809524" imgH="2866667" progId="Paint.Picture">
                  <p:embed/>
                </p:oleObj>
              </mc:Choice>
              <mc:Fallback>
                <p:oleObj name="位图图像" r:id="rId5" imgW="2809524" imgH="2866667" progId="Paint.Picture">
                  <p:embed/>
                  <p:pic>
                    <p:nvPicPr>
                      <p:cNvPr id="208904" name="Object 8">
                        <a:extLst>
                          <a:ext uri="{FF2B5EF4-FFF2-40B4-BE49-F238E27FC236}">
                            <a16:creationId xmlns:a16="http://schemas.microsoft.com/office/drawing/2014/main" id="{64F5C14E-7839-420B-B4D4-98ECDA6BC5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957" y="2744376"/>
                        <a:ext cx="3003550" cy="3065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39004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B8446-D4B7-4325-A19A-6DA752B45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类的操作（</a:t>
            </a:r>
            <a:r>
              <a:rPr lang="en-US" altLang="zh-CN" dirty="0"/>
              <a:t>Operation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187972-3663-4311-9C2C-8B6D79FFB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service that can be requested from an object to effect behavior. An operation has a signature, which may restrict the actual parameters that are possible.</a:t>
            </a:r>
          </a:p>
          <a:p>
            <a:r>
              <a:rPr lang="en-US" altLang="zh-CN" dirty="0"/>
              <a:t>   (</a:t>
            </a:r>
            <a:r>
              <a:rPr lang="zh-CN" altLang="en-US" dirty="0"/>
              <a:t>操作是可以被另一个对象请求执行而实现某种行为的服务。一个操作有一个签名，该签名可以对实际参数进行约束。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b="1" dirty="0"/>
              <a:t>A class may have any number of operations or none at all.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9B4263-C5A5-43CE-A229-8F9F96779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43</a:t>
            </a:fld>
            <a:endParaRPr lang="zh-CN" altLang="en-US"/>
          </a:p>
        </p:txBody>
      </p:sp>
      <p:graphicFrame>
        <p:nvGraphicFramePr>
          <p:cNvPr id="5" name="Object 7">
            <a:extLst>
              <a:ext uri="{FF2B5EF4-FFF2-40B4-BE49-F238E27FC236}">
                <a16:creationId xmlns:a16="http://schemas.microsoft.com/office/drawing/2014/main" id="{4A692799-3398-4EB6-9B44-7016AEF2A4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0320879"/>
              </p:ext>
            </p:extLst>
          </p:nvPr>
        </p:nvGraphicFramePr>
        <p:xfrm>
          <a:off x="2538306" y="3784280"/>
          <a:ext cx="5472112" cy="270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位图图像" r:id="rId3" imgW="4323810" imgH="2209524" progId="Paint.Picture">
                  <p:embed/>
                </p:oleObj>
              </mc:Choice>
              <mc:Fallback>
                <p:oleObj name="位图图像" r:id="rId3" imgW="4323810" imgH="2209524" progId="Paint.Picture">
                  <p:embed/>
                  <p:pic>
                    <p:nvPicPr>
                      <p:cNvPr id="210951" name="Object 7">
                        <a:extLst>
                          <a:ext uri="{FF2B5EF4-FFF2-40B4-BE49-F238E27FC236}">
                            <a16:creationId xmlns:a16="http://schemas.microsoft.com/office/drawing/2014/main" id="{A60B0D33-C22F-4DD1-BBEF-C8EEF2CF44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8306" y="3784280"/>
                        <a:ext cx="5472112" cy="270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88918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82D4E-D69B-4294-81CD-033304609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类：课程</a:t>
            </a:r>
            <a:r>
              <a:rPr lang="en-US" altLang="zh-CN" dirty="0"/>
              <a:t>course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942D13-659D-4A05-B572-57D012764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44</a:t>
            </a:fld>
            <a:endParaRPr lang="zh-CN" altLang="en-US"/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9C9388EE-CCCE-4016-96F3-A10438BB95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8229091"/>
              </p:ext>
            </p:extLst>
          </p:nvPr>
        </p:nvGraphicFramePr>
        <p:xfrm>
          <a:off x="1909790" y="1090347"/>
          <a:ext cx="7777162" cy="497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位图图像" r:id="rId3" imgW="8266667" imgH="3866667" progId="Paint.Picture">
                  <p:embed/>
                </p:oleObj>
              </mc:Choice>
              <mc:Fallback>
                <p:oleObj name="位图图像" r:id="rId3" imgW="8266667" imgH="3866667" progId="Paint.Picture">
                  <p:embed/>
                  <p:pic>
                    <p:nvPicPr>
                      <p:cNvPr id="204803" name="Object 3">
                        <a:extLst>
                          <a:ext uri="{FF2B5EF4-FFF2-40B4-BE49-F238E27FC236}">
                            <a16:creationId xmlns:a16="http://schemas.microsoft.com/office/drawing/2014/main" id="{CD76ADD7-17C1-4302-82B3-CC1D93FD39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9790" y="1090347"/>
                        <a:ext cx="7777162" cy="4973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00074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2A4CA-A4BB-4924-963C-EAB061433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类的</a:t>
            </a:r>
            <a:r>
              <a:rPr lang="en-US" altLang="zh-CN" dirty="0"/>
              <a:t>UML</a:t>
            </a:r>
            <a:r>
              <a:rPr lang="zh-CN" altLang="en-US" dirty="0"/>
              <a:t>表示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894991-04EF-40E5-B4DC-5E6AF2631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45</a:t>
            </a:fld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CFF5FF-DAD9-4A63-85FF-3A851480A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7099" y="930275"/>
            <a:ext cx="3571875" cy="53276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2512D4CF-DA53-4929-87E0-489127E8808E}"/>
              </a:ext>
            </a:extLst>
          </p:cNvPr>
          <p:cNvSpPr txBox="1">
            <a:spLocks noChangeArrowheads="1"/>
          </p:cNvSpPr>
          <p:nvPr/>
        </p:nvSpPr>
        <p:spPr>
          <a:xfrm>
            <a:off x="839428" y="1196975"/>
            <a:ext cx="5556250" cy="4935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zh-CN" sz="2400" b="1"/>
              <a:t>A class has three sections:</a:t>
            </a:r>
          </a:p>
          <a:p>
            <a:pPr lvl="1">
              <a:buFont typeface="Wingdings" panose="05000000000000000000" pitchFamily="2" charset="2"/>
              <a:buBlip>
                <a:blip r:embed="rId4"/>
              </a:buBlip>
            </a:pPr>
            <a:r>
              <a:rPr lang="en-US" altLang="zh-CN" b="1"/>
              <a:t>The class name (</a:t>
            </a:r>
            <a:r>
              <a:rPr lang="zh-CN" altLang="en-US" b="1"/>
              <a:t>类名</a:t>
            </a:r>
            <a:r>
              <a:rPr lang="en-US" altLang="zh-CN" b="1"/>
              <a:t>)</a:t>
            </a:r>
          </a:p>
          <a:p>
            <a:pPr lvl="1">
              <a:buFont typeface="Wingdings" panose="05000000000000000000" pitchFamily="2" charset="2"/>
              <a:buBlip>
                <a:blip r:embed="rId4"/>
              </a:buBlip>
            </a:pPr>
            <a:r>
              <a:rPr lang="en-US" altLang="zh-CN" b="1"/>
              <a:t>The structure    (</a:t>
            </a:r>
            <a:r>
              <a:rPr lang="zh-CN" altLang="en-US" b="1"/>
              <a:t>属性</a:t>
            </a:r>
            <a:r>
              <a:rPr lang="en-US" altLang="zh-CN" b="1"/>
              <a:t>)</a:t>
            </a:r>
          </a:p>
          <a:p>
            <a:pPr lvl="1">
              <a:buFont typeface="Wingdings" panose="05000000000000000000" pitchFamily="2" charset="2"/>
              <a:buBlip>
                <a:blip r:embed="rId4"/>
              </a:buBlip>
            </a:pPr>
            <a:r>
              <a:rPr lang="en-US" altLang="zh-CN" b="1"/>
              <a:t>The behavior     (</a:t>
            </a:r>
            <a:r>
              <a:rPr lang="zh-CN" altLang="en-US" b="1"/>
              <a:t>操作</a:t>
            </a:r>
            <a:r>
              <a:rPr lang="en-US" altLang="zh-CN" b="1"/>
              <a:t>)</a:t>
            </a:r>
          </a:p>
          <a:p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24744430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58595F-7054-4373-803D-3168D3C55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Objects </a:t>
            </a:r>
            <a:r>
              <a:rPr lang="zh-CN" altLang="en-US" dirty="0"/>
              <a:t>和</a:t>
            </a:r>
            <a:r>
              <a:rPr lang="en-US" altLang="zh-CN" dirty="0"/>
              <a:t>Classes</a:t>
            </a:r>
            <a:r>
              <a:rPr lang="zh-CN" altLang="en-US" dirty="0"/>
              <a:t>的关系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DD1478-AC46-4F5D-8A9E-97A7B580F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85000"/>
              <a:buBlip>
                <a:blip r:embed="rId2"/>
              </a:buBlip>
            </a:pPr>
            <a:r>
              <a:rPr lang="en-US" altLang="zh-CN" sz="2400" b="1" dirty="0"/>
              <a:t>A class is an abstract definition of an object.</a:t>
            </a:r>
          </a:p>
          <a:p>
            <a:pPr>
              <a:buSzPct val="85000"/>
              <a:buNone/>
            </a:pPr>
            <a:r>
              <a:rPr lang="en-US" altLang="zh-CN" sz="2400" b="1" dirty="0"/>
              <a:t>   (</a:t>
            </a:r>
            <a:r>
              <a:rPr lang="zh-CN" altLang="en-US" sz="2400" b="1" dirty="0"/>
              <a:t>类是对象的抽象定义</a:t>
            </a:r>
            <a:r>
              <a:rPr lang="en-US" altLang="zh-CN" sz="2400" b="1" dirty="0"/>
              <a:t>)</a:t>
            </a:r>
          </a:p>
          <a:p>
            <a:pPr>
              <a:buSzPct val="85000"/>
              <a:buNone/>
            </a:pPr>
            <a:endParaRPr lang="en-US" altLang="zh-CN" sz="1000" b="1" dirty="0"/>
          </a:p>
          <a:p>
            <a:pPr lvl="1">
              <a:buSzPct val="85000"/>
              <a:buBlip>
                <a:blip r:embed="rId3"/>
              </a:buBlip>
            </a:pPr>
            <a:r>
              <a:rPr lang="en-US" altLang="zh-CN" b="1" dirty="0"/>
              <a:t>It defines the structure and behavior of each object in the class.</a:t>
            </a:r>
          </a:p>
          <a:p>
            <a:pPr lvl="1">
              <a:buSzPct val="85000"/>
              <a:buNone/>
            </a:pPr>
            <a:r>
              <a:rPr lang="en-US" altLang="zh-CN" b="1" dirty="0"/>
              <a:t>    (</a:t>
            </a:r>
            <a:r>
              <a:rPr lang="zh-CN" altLang="en-US" b="1" dirty="0"/>
              <a:t>定义类中每一个对象的结构和行为</a:t>
            </a:r>
            <a:r>
              <a:rPr lang="en-US" altLang="zh-CN" b="1" dirty="0"/>
              <a:t>)</a:t>
            </a:r>
          </a:p>
          <a:p>
            <a:pPr lvl="1">
              <a:buSzPct val="85000"/>
              <a:buNone/>
            </a:pPr>
            <a:endParaRPr lang="en-US" altLang="zh-CN" sz="1000" b="1" dirty="0"/>
          </a:p>
          <a:p>
            <a:pPr lvl="1">
              <a:buSzPct val="85000"/>
              <a:buBlip>
                <a:blip r:embed="rId3"/>
              </a:buBlip>
            </a:pPr>
            <a:r>
              <a:rPr lang="en-US" altLang="zh-CN" b="1" dirty="0"/>
              <a:t>It serves as a template for creating objects.</a:t>
            </a:r>
          </a:p>
          <a:p>
            <a:pPr lvl="1">
              <a:buSzPct val="85000"/>
              <a:buNone/>
            </a:pPr>
            <a:r>
              <a:rPr lang="en-US" altLang="zh-CN" b="1" dirty="0"/>
              <a:t>    (</a:t>
            </a:r>
            <a:r>
              <a:rPr lang="zh-CN" altLang="en-US" b="1" dirty="0"/>
              <a:t>类是创建对象的模板</a:t>
            </a:r>
            <a:r>
              <a:rPr lang="en-US" altLang="zh-CN" b="1" dirty="0"/>
              <a:t>)</a:t>
            </a:r>
          </a:p>
          <a:p>
            <a:pPr lvl="1">
              <a:buSzPct val="85000"/>
              <a:buNone/>
            </a:pPr>
            <a:endParaRPr lang="en-US" altLang="zh-CN" b="1" dirty="0"/>
          </a:p>
          <a:p>
            <a:pPr>
              <a:buSzPct val="85000"/>
              <a:buBlip>
                <a:blip r:embed="rId2"/>
              </a:buBlip>
            </a:pPr>
            <a:r>
              <a:rPr lang="en-US" altLang="zh-CN" sz="2400" b="1" dirty="0"/>
              <a:t> Classes are not collections of objects.</a:t>
            </a:r>
          </a:p>
          <a:p>
            <a:pPr>
              <a:buSzPct val="85000"/>
              <a:buNone/>
            </a:pPr>
            <a:r>
              <a:rPr lang="en-US" altLang="zh-CN" sz="1800" b="1" dirty="0"/>
              <a:t>     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CE71DF-AA70-45A1-8CEB-DA4EF4C96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8170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ED8BFB-A5F6-469F-B3E3-3B118DBE0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EC25E6-F979-4011-B96F-02309215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47</a:t>
            </a:fld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060984-B0AD-4F96-96FA-94AA1F512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628775"/>
            <a:ext cx="5976937" cy="242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5">
            <a:extLst>
              <a:ext uri="{FF2B5EF4-FFF2-40B4-BE49-F238E27FC236}">
                <a16:creationId xmlns:a16="http://schemas.microsoft.com/office/drawing/2014/main" id="{57E1CFB1-0466-40B0-8DB5-3A0A5052C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4221163"/>
            <a:ext cx="3514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/>
              <a:t>Professor Meijer   Professor Allen</a:t>
            </a:r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1314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2AF9F-39AD-4468-B4A4-E9E2723D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类和对象中的属性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6CE303-DDD3-461D-BB94-6064D93CC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48</a:t>
            </a:fld>
            <a:endParaRPr lang="zh-CN" altLang="en-US"/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32D913F1-33A7-477E-B2B2-4B6D2AC98E79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6503334"/>
              </p:ext>
            </p:extLst>
          </p:nvPr>
        </p:nvGraphicFramePr>
        <p:xfrm>
          <a:off x="1749919" y="1010278"/>
          <a:ext cx="7488237" cy="541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位图图像" r:id="rId3" imgW="7830643" imgH="5792008" progId="Paint.Picture">
                  <p:embed/>
                </p:oleObj>
              </mc:Choice>
              <mc:Fallback>
                <p:oleObj name="位图图像" r:id="rId3" imgW="7830643" imgH="5792008" progId="Paint.Picture">
                  <p:embed/>
                  <p:pic>
                    <p:nvPicPr>
                      <p:cNvPr id="209922" name="Object 2">
                        <a:extLst>
                          <a:ext uri="{FF2B5EF4-FFF2-40B4-BE49-F238E27FC236}">
                            <a16:creationId xmlns:a16="http://schemas.microsoft.com/office/drawing/2014/main" id="{90174E5B-870F-40D0-8C12-DCE4403687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9919" y="1010278"/>
                        <a:ext cx="7488237" cy="541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68098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06673-767F-4962-BDBD-5602F0039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08CF4-83CA-4685-97A6-C40FBB047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SzPct val="90000"/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dirty="0"/>
              <a:t>什么是对象</a:t>
            </a:r>
          </a:p>
          <a:p>
            <a:pPr marL="609600" indent="-609600">
              <a:buSzPct val="90000"/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dirty="0"/>
              <a:t>什么是类</a:t>
            </a:r>
          </a:p>
          <a:p>
            <a:pPr marL="609600" indent="-609600">
              <a:buSzPct val="90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zh-CN" dirty="0">
                <a:solidFill>
                  <a:srgbClr val="FF0000"/>
                </a:solidFill>
              </a:rPr>
              <a:t>OO</a:t>
            </a:r>
            <a:r>
              <a:rPr lang="zh-CN" altLang="en-US" dirty="0">
                <a:solidFill>
                  <a:srgbClr val="FF0000"/>
                </a:solidFill>
              </a:rPr>
              <a:t>的四个基本原理</a:t>
            </a:r>
          </a:p>
          <a:p>
            <a:pPr marL="609600" indent="-609600">
              <a:buSzPct val="90000"/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dirty="0"/>
              <a:t>多态性和泛化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5C9109-7BA2-4071-87F8-8AA8EBA8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234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7F16A-F4F8-4314-8CC4-7BD88596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大作业的选题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900D87-069D-4BB5-B860-A0598682A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大学物理实验的数据画图（网页版）</a:t>
            </a:r>
            <a:endParaRPr lang="en-US" altLang="zh-CN" dirty="0"/>
          </a:p>
          <a:p>
            <a:r>
              <a:rPr lang="zh-CN" altLang="en-US" dirty="0"/>
              <a:t>科大学生时间</a:t>
            </a:r>
            <a:r>
              <a:rPr lang="en-US" altLang="zh-CN" dirty="0"/>
              <a:t>/</a:t>
            </a:r>
            <a:r>
              <a:rPr lang="zh-CN" altLang="en-US" dirty="0"/>
              <a:t>事务管理工具（移动版）</a:t>
            </a:r>
            <a:endParaRPr lang="en-US" altLang="zh-CN" dirty="0"/>
          </a:p>
          <a:p>
            <a:r>
              <a:rPr lang="zh-CN" altLang="en-US" dirty="0"/>
              <a:t>大学物理实验报告</a:t>
            </a:r>
            <a:r>
              <a:rPr lang="en-US" altLang="zh-CN" dirty="0"/>
              <a:t>/</a:t>
            </a:r>
            <a:r>
              <a:rPr lang="zh-CN" altLang="en-US" dirty="0"/>
              <a:t>编程作业报告的生成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失物招领 功能软件</a:t>
            </a:r>
            <a:endParaRPr lang="en-US" altLang="zh-CN" dirty="0"/>
          </a:p>
          <a:p>
            <a:r>
              <a:rPr lang="zh-CN" altLang="en-US" dirty="0"/>
              <a:t>网页快照存储</a:t>
            </a:r>
            <a:endParaRPr lang="en-US" altLang="zh-CN" dirty="0"/>
          </a:p>
          <a:p>
            <a:r>
              <a:rPr lang="zh-CN" altLang="en-US" dirty="0"/>
              <a:t>游戏</a:t>
            </a:r>
            <a:r>
              <a:rPr lang="en-US" altLang="zh-CN" dirty="0"/>
              <a:t>-</a:t>
            </a:r>
            <a:r>
              <a:rPr lang="zh-CN" altLang="en-US" dirty="0"/>
              <a:t>科大校园探险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45E254-CC5E-4CF8-BEBB-30B66ED39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4550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9C0D1-5654-4E65-AA9E-C98AEC478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OO</a:t>
            </a:r>
            <a:r>
              <a:rPr lang="zh-CN" altLang="en-US" dirty="0"/>
              <a:t>四个基本原理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7C1E8C-27A8-4EC8-8B15-4987A4402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50</a:t>
            </a:fld>
            <a:endParaRPr lang="zh-CN" altLang="en-US"/>
          </a:p>
        </p:txBody>
      </p:sp>
      <p:graphicFrame>
        <p:nvGraphicFramePr>
          <p:cNvPr id="5" name="Object 7">
            <a:extLst>
              <a:ext uri="{FF2B5EF4-FFF2-40B4-BE49-F238E27FC236}">
                <a16:creationId xmlns:a16="http://schemas.microsoft.com/office/drawing/2014/main" id="{ECE8937E-F08F-4DB8-B838-B31C16ED45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1357206"/>
              </p:ext>
            </p:extLst>
          </p:nvPr>
        </p:nvGraphicFramePr>
        <p:xfrm>
          <a:off x="1913218" y="1272381"/>
          <a:ext cx="7485063" cy="431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位图图像" r:id="rId3" imgW="6009524" imgH="3123810" progId="Paint.Picture">
                  <p:embed/>
                </p:oleObj>
              </mc:Choice>
              <mc:Fallback>
                <p:oleObj name="位图图像" r:id="rId3" imgW="6009524" imgH="3123810" progId="Paint.Picture">
                  <p:embed/>
                  <p:pic>
                    <p:nvPicPr>
                      <p:cNvPr id="100359" name="Object 7">
                        <a:extLst>
                          <a:ext uri="{FF2B5EF4-FFF2-40B4-BE49-F238E27FC236}">
                            <a16:creationId xmlns:a16="http://schemas.microsoft.com/office/drawing/2014/main" id="{F8DD3C05-E54E-48E7-865D-7297D25E9D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3218" y="1272381"/>
                        <a:ext cx="7485063" cy="431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26277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B23F47-EFCA-4541-BE17-500D87B65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什么是抽象</a:t>
            </a:r>
            <a:r>
              <a:rPr lang="en-US" altLang="zh-CN" dirty="0"/>
              <a:t>(Abstraction)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A12318-232B-4012-8D75-969DD7858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SzPct val="90000"/>
              <a:buBlip>
                <a:blip r:embed="rId2"/>
              </a:buBlip>
            </a:pPr>
            <a:r>
              <a:rPr lang="en-US" altLang="zh-CN" b="1" dirty="0"/>
              <a:t>The </a:t>
            </a:r>
            <a:r>
              <a:rPr lang="en-US" altLang="zh-CN" b="1" dirty="0">
                <a:solidFill>
                  <a:schemeClr val="hlink"/>
                </a:solidFill>
              </a:rPr>
              <a:t>essential characteristics</a:t>
            </a:r>
            <a:r>
              <a:rPr lang="en-US" altLang="zh-CN" b="1" dirty="0"/>
              <a:t>  of an entity that distinguishes it from all other kinds of entities.</a:t>
            </a:r>
          </a:p>
          <a:p>
            <a:pPr>
              <a:buSzPct val="90000"/>
              <a:buNone/>
            </a:pPr>
            <a:r>
              <a:rPr lang="en-US" altLang="zh-CN" b="1" dirty="0"/>
              <a:t>    (</a:t>
            </a:r>
            <a:r>
              <a:rPr lang="zh-CN" altLang="en-US" b="1" dirty="0"/>
              <a:t>区别于其他实体的</a:t>
            </a:r>
            <a:r>
              <a:rPr lang="zh-CN" altLang="en-US" b="1" dirty="0">
                <a:solidFill>
                  <a:schemeClr val="hlink"/>
                </a:solidFill>
              </a:rPr>
              <a:t>本质特征</a:t>
            </a:r>
            <a:r>
              <a:rPr lang="en-US" altLang="zh-CN" b="1" dirty="0"/>
              <a:t>)</a:t>
            </a:r>
          </a:p>
          <a:p>
            <a:pPr>
              <a:buSzPct val="90000"/>
              <a:buNone/>
            </a:pPr>
            <a:endParaRPr lang="en-US" altLang="zh-CN" b="1" dirty="0"/>
          </a:p>
          <a:p>
            <a:pPr>
              <a:buSzPct val="90000"/>
              <a:buBlip>
                <a:blip r:embed="rId2"/>
              </a:buBlip>
            </a:pPr>
            <a:r>
              <a:rPr lang="en-US" altLang="zh-CN" b="1" dirty="0"/>
              <a:t>Defines a </a:t>
            </a:r>
            <a:r>
              <a:rPr lang="en-US" altLang="zh-CN" b="1" dirty="0">
                <a:solidFill>
                  <a:schemeClr val="hlink"/>
                </a:solidFill>
              </a:rPr>
              <a:t>boundary</a:t>
            </a:r>
            <a:r>
              <a:rPr lang="en-US" altLang="zh-CN" b="1" dirty="0"/>
              <a:t> relative to the perspective of the viewer.</a:t>
            </a:r>
          </a:p>
          <a:p>
            <a:pPr>
              <a:buSzPct val="90000"/>
              <a:buNone/>
            </a:pPr>
            <a:r>
              <a:rPr lang="en-US" altLang="zh-CN" b="1" dirty="0"/>
              <a:t>    (</a:t>
            </a:r>
            <a:r>
              <a:rPr lang="zh-CN" altLang="en-US" b="1" dirty="0"/>
              <a:t>定义一个相对于观察者的角度的</a:t>
            </a:r>
            <a:r>
              <a:rPr lang="zh-CN" altLang="en-US" b="1" dirty="0">
                <a:solidFill>
                  <a:schemeClr val="hlink"/>
                </a:solidFill>
              </a:rPr>
              <a:t>边界</a:t>
            </a:r>
            <a:r>
              <a:rPr lang="en-US" altLang="zh-CN" b="1" dirty="0"/>
              <a:t>)</a:t>
            </a:r>
          </a:p>
          <a:p>
            <a:pPr>
              <a:buSzPct val="90000"/>
              <a:buNone/>
            </a:pPr>
            <a:endParaRPr lang="en-US" altLang="zh-CN" b="1" dirty="0"/>
          </a:p>
          <a:p>
            <a:pPr>
              <a:buSzPct val="90000"/>
              <a:buBlip>
                <a:blip r:embed="rId2"/>
              </a:buBlip>
            </a:pPr>
            <a:r>
              <a:rPr lang="en-US" altLang="zh-CN" b="1" dirty="0"/>
              <a:t>Is not a concrete manifestation, denotes the ideal essence of something. </a:t>
            </a:r>
          </a:p>
          <a:p>
            <a:pPr>
              <a:buSzPct val="90000"/>
              <a:buNone/>
            </a:pPr>
            <a:r>
              <a:rPr lang="en-US" altLang="zh-CN" b="1" dirty="0"/>
              <a:t>    (</a:t>
            </a:r>
            <a:r>
              <a:rPr lang="zh-CN" altLang="en-US" b="1" dirty="0"/>
              <a:t>不是一种有形的表现，表示的是事物的本质</a:t>
            </a:r>
            <a:r>
              <a:rPr lang="en-US" altLang="zh-CN" b="1" dirty="0"/>
              <a:t>)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3B970F-5A53-4EDF-A0A7-948453355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5468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BD5AF-FF16-4867-927F-A5BA23E70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例：抽象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A22CF2-9DC6-4CAB-804A-B570123E2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476A1D-5408-48B7-A81C-4D4ADE8B1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52</a:t>
            </a:fld>
            <a:endParaRPr lang="zh-CN" altLang="en-US"/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FF2E999D-73CD-4DC8-853C-41EA62C1FA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1796265"/>
              </p:ext>
            </p:extLst>
          </p:nvPr>
        </p:nvGraphicFramePr>
        <p:xfrm>
          <a:off x="1966182" y="1148291"/>
          <a:ext cx="8027988" cy="477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位图图像" r:id="rId3" imgW="8621328" imgH="6257143" progId="Paint.Picture">
                  <p:embed/>
                </p:oleObj>
              </mc:Choice>
              <mc:Fallback>
                <p:oleObj name="位图图像" r:id="rId3" imgW="8621328" imgH="6257143" progId="Paint.Picture">
                  <p:embed/>
                  <p:pic>
                    <p:nvPicPr>
                      <p:cNvPr id="115715" name="Object 3">
                        <a:extLst>
                          <a:ext uri="{FF2B5EF4-FFF2-40B4-BE49-F238E27FC236}">
                            <a16:creationId xmlns:a16="http://schemas.microsoft.com/office/drawing/2014/main" id="{18E60205-89F9-4AB0-B872-0B02CFDCAB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6182" y="1148291"/>
                        <a:ext cx="8027988" cy="477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78654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D69544-B0B0-44F2-B48E-7B12B6275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什么是封装</a:t>
            </a:r>
            <a:r>
              <a:rPr lang="en-US" altLang="zh-CN" dirty="0"/>
              <a:t>(Encapsulation)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FB6B6B-B443-478B-9904-30B54FA82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227667"/>
            <a:ext cx="10741155" cy="1789853"/>
          </a:xfrm>
        </p:spPr>
        <p:txBody>
          <a:bodyPr/>
          <a:lstStyle/>
          <a:p>
            <a:pPr>
              <a:buSzPct val="95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zh-CN" sz="2400" b="1" dirty="0"/>
              <a:t>Hides implementation from clients.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/>
              <a:t>   (</a:t>
            </a:r>
            <a:r>
              <a:rPr lang="zh-CN" altLang="en-US" sz="2400" b="1" dirty="0"/>
              <a:t>封装把具体实现隐藏起来，对客户使用者不可见。增加了实现的</a:t>
            </a:r>
            <a:r>
              <a:rPr lang="zh-CN" altLang="en-US" sz="2400" b="1" dirty="0">
                <a:latin typeface="Times New Roman" panose="02020603050405020304" pitchFamily="18" charset="0"/>
              </a:rPr>
              <a:t>“</a:t>
            </a:r>
            <a:r>
              <a:rPr lang="zh-CN" altLang="en-US" sz="2400" b="1" dirty="0"/>
              <a:t>弹性</a:t>
            </a:r>
            <a:r>
              <a:rPr lang="zh-CN" altLang="en-US" sz="2400" b="1" dirty="0">
                <a:latin typeface="Times New Roman" panose="02020603050405020304" pitchFamily="18" charset="0"/>
              </a:rPr>
              <a:t>”</a:t>
            </a:r>
            <a:r>
              <a:rPr lang="en-US" altLang="zh-CN" sz="2400" b="1" dirty="0"/>
              <a:t>--resiliency)</a:t>
            </a:r>
          </a:p>
          <a:p>
            <a:pPr lvl="1">
              <a:buSzPct val="95000"/>
              <a:buFont typeface="Wingdings" panose="05000000000000000000" pitchFamily="2" charset="2"/>
              <a:buChar char="Ø"/>
            </a:pPr>
            <a:r>
              <a:rPr lang="en-US" altLang="zh-CN" b="1" dirty="0"/>
              <a:t>Clients depend on </a:t>
            </a:r>
            <a:r>
              <a:rPr lang="en-US" altLang="zh-CN" b="1" dirty="0">
                <a:solidFill>
                  <a:schemeClr val="hlink"/>
                </a:solidFill>
              </a:rPr>
              <a:t>interface(</a:t>
            </a:r>
            <a:r>
              <a:rPr lang="zh-CN" altLang="en-US" b="1" dirty="0">
                <a:solidFill>
                  <a:schemeClr val="hlink"/>
                </a:solidFill>
              </a:rPr>
              <a:t>接口</a:t>
            </a:r>
            <a:r>
              <a:rPr lang="en-US" altLang="zh-CN" b="1" dirty="0">
                <a:solidFill>
                  <a:schemeClr val="hlink"/>
                </a:solidFill>
              </a:rPr>
              <a:t>).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D040A1-C16C-449E-A329-FE81E2115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53</a:t>
            </a:fld>
            <a:endParaRPr lang="zh-CN" alt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F77CC0D-3969-41CA-9F90-D8C1F3D310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0650529"/>
              </p:ext>
            </p:extLst>
          </p:nvPr>
        </p:nvGraphicFramePr>
        <p:xfrm>
          <a:off x="2698242" y="3182467"/>
          <a:ext cx="6253734" cy="2818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位图图像" r:id="rId4" imgW="5582429" imgH="2514286" progId="Paint.Picture">
                  <p:embed/>
                </p:oleObj>
              </mc:Choice>
              <mc:Fallback>
                <p:oleObj name="位图图像" r:id="rId4" imgW="5582429" imgH="2514286" progId="Paint.Picture">
                  <p:embed/>
                  <p:pic>
                    <p:nvPicPr>
                      <p:cNvPr id="117764" name="Object 4">
                        <a:extLst>
                          <a:ext uri="{FF2B5EF4-FFF2-40B4-BE49-F238E27FC236}">
                            <a16:creationId xmlns:a16="http://schemas.microsoft.com/office/drawing/2014/main" id="{EAAA958B-AFF2-4238-BC31-8D388A69AE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242" y="3182467"/>
                        <a:ext cx="6253734" cy="28180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6">
            <a:extLst>
              <a:ext uri="{FF2B5EF4-FFF2-40B4-BE49-F238E27FC236}">
                <a16:creationId xmlns:a16="http://schemas.microsoft.com/office/drawing/2014/main" id="{EB106243-8338-479D-B319-903433D22B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3067" y="4550892"/>
            <a:ext cx="893391" cy="75587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9417010B-37A6-4D56-8C84-5F8A8B7AA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9191" y="4066705"/>
            <a:ext cx="10240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/>
              <a:t>clients</a:t>
            </a:r>
          </a:p>
        </p:txBody>
      </p:sp>
    </p:spTree>
    <p:extLst>
      <p:ext uri="{BB962C8B-B14F-4D97-AF65-F5344CB8AC3E}">
        <p14:creationId xmlns:p14="http://schemas.microsoft.com/office/powerpoint/2010/main" val="17605767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8AF92-0D6F-4E01-9858-E65C446C0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D22901-625F-4A32-8BAB-017993EFE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227667"/>
            <a:ext cx="10741155" cy="1040045"/>
          </a:xfrm>
        </p:spPr>
        <p:txBody>
          <a:bodyPr/>
          <a:lstStyle/>
          <a:p>
            <a:r>
              <a:rPr lang="zh-CN" altLang="en-US" b="1" dirty="0"/>
              <a:t>对象的接口</a:t>
            </a:r>
            <a:r>
              <a:rPr lang="en-US" altLang="zh-CN" b="1" dirty="0"/>
              <a:t>(Interface)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规定我们能向特定的对象发出什么请求，而具体的实现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属性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则被隐藏起来了。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029BA6-775C-4602-9755-594BD0665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54</a:t>
            </a:fld>
            <a:endParaRPr lang="zh-C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5B8B245-D30D-4F3F-9096-A3A808906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2342" y="2312035"/>
            <a:ext cx="6840538" cy="374332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/>
              <a:t>Class TV{</a:t>
            </a:r>
          </a:p>
          <a:p>
            <a:r>
              <a:rPr lang="en-US" altLang="zh-CN" sz="2400"/>
              <a:t>public:</a:t>
            </a:r>
          </a:p>
          <a:p>
            <a:r>
              <a:rPr lang="en-US" altLang="zh-CN" sz="2400"/>
              <a:t>   void turn_on(){ };</a:t>
            </a:r>
          </a:p>
          <a:p>
            <a:r>
              <a:rPr lang="en-US" altLang="zh-CN" sz="2400"/>
              <a:t>   void turn_off(){ };</a:t>
            </a:r>
          </a:p>
          <a:p>
            <a:r>
              <a:rPr lang="en-US" altLang="zh-CN" sz="2400"/>
              <a:t>   void volume_up(){  };</a:t>
            </a:r>
          </a:p>
          <a:p>
            <a:r>
              <a:rPr lang="en-US" altLang="zh-CN" sz="2400"/>
              <a:t>   void volume_down(){ };</a:t>
            </a:r>
          </a:p>
          <a:p>
            <a:r>
              <a:rPr lang="en-US" altLang="zh-CN" sz="2400"/>
              <a:t>   void change_channel(int n){ };</a:t>
            </a:r>
          </a:p>
          <a:p>
            <a:r>
              <a:rPr lang="en-US" altLang="zh-CN" sz="2400">
                <a:solidFill>
                  <a:srgbClr val="B2B2B2"/>
                </a:solidFill>
              </a:rPr>
              <a:t>private:</a:t>
            </a:r>
          </a:p>
          <a:p>
            <a:r>
              <a:rPr lang="en-US" altLang="zh-CN" sz="2400">
                <a:solidFill>
                  <a:srgbClr val="B2B2B2"/>
                </a:solidFill>
              </a:rPr>
              <a:t>   ……; // </a:t>
            </a:r>
            <a:r>
              <a:rPr lang="zh-CN" altLang="en-US" sz="2400">
                <a:solidFill>
                  <a:srgbClr val="B2B2B2"/>
                </a:solidFill>
              </a:rPr>
              <a:t>不能使用</a:t>
            </a:r>
          </a:p>
          <a:p>
            <a:r>
              <a:rPr lang="en-US" altLang="zh-CN" sz="2400"/>
              <a:t>}</a:t>
            </a:r>
            <a:r>
              <a:rPr lang="zh-CN" altLang="en-US" sz="2400"/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40590213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4BC516-9D0B-4B47-91DE-EE44BA206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封装的本质：隐藏实现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B051C1-B807-494A-B1A4-B7DA2C730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90000"/>
              <a:buBlip>
                <a:blip r:embed="rId2"/>
              </a:buBlip>
            </a:pPr>
            <a:r>
              <a:rPr lang="zh-CN" altLang="en-US" b="1" dirty="0">
                <a:latin typeface="仿宋_GB2312" pitchFamily="49" charset="-122"/>
                <a:ea typeface="仿宋_GB2312" pitchFamily="49" charset="-122"/>
              </a:rPr>
              <a:t>通过封装，使得程序员分为：</a:t>
            </a:r>
          </a:p>
          <a:p>
            <a:pPr>
              <a:buNone/>
            </a:pPr>
            <a:r>
              <a:rPr lang="zh-CN" altLang="en-US" b="1" dirty="0"/>
              <a:t>　</a:t>
            </a:r>
            <a:r>
              <a:rPr lang="zh-CN" altLang="en-US" b="1" dirty="0">
                <a:ea typeface="楷体_GB2312" pitchFamily="49" charset="-122"/>
              </a:rPr>
              <a:t>－类创建者：专注于实现类</a:t>
            </a:r>
          </a:p>
          <a:p>
            <a:pPr>
              <a:buNone/>
            </a:pPr>
            <a:r>
              <a:rPr lang="zh-CN" altLang="en-US" b="1" dirty="0">
                <a:ea typeface="楷体_GB2312" pitchFamily="49" charset="-122"/>
              </a:rPr>
              <a:t>　－客户程序员：使用类的用户，专注于使用类</a:t>
            </a:r>
          </a:p>
          <a:p>
            <a:pPr>
              <a:buNone/>
            </a:pPr>
            <a:endParaRPr lang="zh-CN" altLang="en-US" b="1" dirty="0">
              <a:ea typeface="楷体_GB2312" pitchFamily="49" charset="-122"/>
            </a:endParaRPr>
          </a:p>
          <a:p>
            <a:pPr>
              <a:buSzPct val="90000"/>
              <a:buBlip>
                <a:blip r:embed="rId2"/>
              </a:buBlip>
            </a:pPr>
            <a:r>
              <a:rPr lang="zh-CN" altLang="en-US" b="1" dirty="0">
                <a:ea typeface="仿宋_GB2312" pitchFamily="49" charset="-122"/>
              </a:rPr>
              <a:t>优点：</a:t>
            </a:r>
          </a:p>
          <a:p>
            <a:pPr>
              <a:buNone/>
            </a:pPr>
            <a:r>
              <a:rPr lang="zh-CN" altLang="en-US" b="1" dirty="0"/>
              <a:t>　</a:t>
            </a:r>
            <a:r>
              <a:rPr lang="zh-CN" altLang="en-US" b="1" dirty="0">
                <a:ea typeface="楷体_GB2312" pitchFamily="49" charset="-122"/>
              </a:rPr>
              <a:t>－ 避免客户程序员插手他们不应当接触的部分。     </a:t>
            </a:r>
          </a:p>
          <a:p>
            <a:pPr>
              <a:buNone/>
            </a:pPr>
            <a:r>
              <a:rPr lang="zh-CN" altLang="en-US" b="1" dirty="0">
                <a:ea typeface="楷体_GB2312" pitchFamily="49" charset="-122"/>
              </a:rPr>
              <a:t>        </a:t>
            </a:r>
            <a:r>
              <a:rPr lang="en-US" altLang="zh-CN" b="1" dirty="0">
                <a:ea typeface="楷体_GB2312" pitchFamily="49" charset="-122"/>
              </a:rPr>
              <a:t>(</a:t>
            </a:r>
            <a:r>
              <a:rPr lang="zh-CN" altLang="en-US" b="1" dirty="0">
                <a:ea typeface="楷体_GB2312" pitchFamily="49" charset="-122"/>
              </a:rPr>
              <a:t>通过</a:t>
            </a:r>
            <a:r>
              <a:rPr lang="en-US" altLang="zh-CN" b="1" dirty="0">
                <a:ea typeface="楷体_GB2312" pitchFamily="49" charset="-122"/>
              </a:rPr>
              <a:t>public, </a:t>
            </a:r>
            <a:r>
              <a:rPr lang="en-US" altLang="zh-CN" b="1" dirty="0" err="1">
                <a:ea typeface="楷体_GB2312" pitchFamily="49" charset="-122"/>
              </a:rPr>
              <a:t>private,protected</a:t>
            </a:r>
            <a:r>
              <a:rPr lang="zh-CN" altLang="en-US" b="1" dirty="0">
                <a:ea typeface="楷体_GB2312" pitchFamily="49" charset="-122"/>
              </a:rPr>
              <a:t>控制客户的访问</a:t>
            </a:r>
            <a:r>
              <a:rPr lang="en-US" altLang="zh-CN" b="1" dirty="0">
                <a:ea typeface="楷体_GB2312" pitchFamily="49" charset="-122"/>
              </a:rPr>
              <a:t>)</a:t>
            </a:r>
          </a:p>
          <a:p>
            <a:pPr>
              <a:buNone/>
            </a:pPr>
            <a:r>
              <a:rPr lang="en-US" altLang="zh-CN" b="1" dirty="0">
                <a:ea typeface="楷体_GB2312" pitchFamily="49" charset="-122"/>
              </a:rPr>
              <a:t>   </a:t>
            </a:r>
            <a:r>
              <a:rPr lang="zh-CN" altLang="en-US" b="1" dirty="0">
                <a:ea typeface="楷体_GB2312" pitchFamily="49" charset="-122"/>
              </a:rPr>
              <a:t>－ 实现者可以随时修改被隐藏的内部工作方式，而不影响客户程序员</a:t>
            </a:r>
            <a:r>
              <a:rPr lang="en-US" altLang="zh-CN" b="1" dirty="0">
                <a:ea typeface="楷体_GB2312" pitchFamily="49" charset="-122"/>
              </a:rPr>
              <a:t>(</a:t>
            </a:r>
            <a:r>
              <a:rPr lang="zh-CN" altLang="en-US" b="1" dirty="0">
                <a:ea typeface="楷体_GB2312" pitchFamily="49" charset="-122"/>
              </a:rPr>
              <a:t>的代码</a:t>
            </a:r>
            <a:r>
              <a:rPr lang="en-US" altLang="zh-CN" b="1" dirty="0">
                <a:ea typeface="楷体_GB2312" pitchFamily="49" charset="-122"/>
              </a:rPr>
              <a:t>)</a:t>
            </a:r>
            <a:r>
              <a:rPr lang="zh-CN" altLang="en-US" b="1" dirty="0">
                <a:ea typeface="楷体_GB2312" pitchFamily="49" charset="-122"/>
              </a:rPr>
              <a:t>。</a:t>
            </a:r>
            <a:endParaRPr lang="zh-CN" altLang="en-US" b="1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AD78A9-4CAD-4413-84A6-4B28621D8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20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7509A-9305-42FB-8B1B-BA55408D1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</a:t>
            </a:r>
            <a:r>
              <a:rPr lang="zh-CN" altLang="en-US" dirty="0"/>
              <a:t>什么是模块性</a:t>
            </a:r>
            <a:r>
              <a:rPr lang="en-US" altLang="zh-CN" dirty="0"/>
              <a:t>(Modularity)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96061C-C3E3-4572-B274-BDAC41259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227667"/>
            <a:ext cx="4867657" cy="4698999"/>
          </a:xfrm>
        </p:spPr>
        <p:txBody>
          <a:bodyPr/>
          <a:lstStyle/>
          <a:p>
            <a:pPr>
              <a:buSzPct val="95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zh-CN" b="1" dirty="0"/>
              <a:t>Breaks up something complex into manageable pieces.</a:t>
            </a:r>
          </a:p>
          <a:p>
            <a:pPr>
              <a:buSzPct val="95000"/>
              <a:buFont typeface="Wingdings" panose="05000000000000000000" pitchFamily="2" charset="2"/>
              <a:buNone/>
            </a:pPr>
            <a:r>
              <a:rPr lang="en-US" altLang="zh-CN" b="1" dirty="0"/>
              <a:t>    (</a:t>
            </a:r>
            <a:r>
              <a:rPr lang="zh-CN" altLang="en-US" b="1" dirty="0"/>
              <a:t>把一个复杂的事物分成易于处理的碎片</a:t>
            </a:r>
            <a:r>
              <a:rPr lang="en-US" altLang="zh-CN" b="1" dirty="0"/>
              <a:t>)</a:t>
            </a:r>
          </a:p>
          <a:p>
            <a:pPr>
              <a:buSzPct val="95000"/>
              <a:buFont typeface="Wingdings" panose="05000000000000000000" pitchFamily="2" charset="2"/>
              <a:buNone/>
            </a:pPr>
            <a:endParaRPr lang="en-US" altLang="zh-CN" sz="1050" b="1" dirty="0"/>
          </a:p>
          <a:p>
            <a:pPr>
              <a:buSzPct val="95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zh-CN" b="1" dirty="0"/>
              <a:t>Helps people understand complex systems.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/>
              <a:t>    (</a:t>
            </a:r>
            <a:r>
              <a:rPr lang="zh-CN" altLang="en-US" b="1" dirty="0"/>
              <a:t>帮助人们理解复杂的系统</a:t>
            </a:r>
            <a:r>
              <a:rPr lang="en-US" altLang="zh-CN" b="1" dirty="0"/>
              <a:t>)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AF1302-0D26-477D-A916-0F055A631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56</a:t>
            </a:fld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C73667-68D9-4D63-9538-E0C60E853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10235" y="1048820"/>
            <a:ext cx="2363533" cy="2022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88A74546-D735-47B3-BF90-7380C7017A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7716099"/>
              </p:ext>
            </p:extLst>
          </p:nvPr>
        </p:nvGraphicFramePr>
        <p:xfrm>
          <a:off x="7094220" y="3189816"/>
          <a:ext cx="3455988" cy="273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位图图像" r:id="rId5" imgW="4200000" imgH="3238952" progId="Paint.Picture">
                  <p:embed/>
                </p:oleObj>
              </mc:Choice>
              <mc:Fallback>
                <p:oleObj name="位图图像" r:id="rId5" imgW="4200000" imgH="3238952" progId="Paint.Picture">
                  <p:embed/>
                  <p:pic>
                    <p:nvPicPr>
                      <p:cNvPr id="122886" name="Object 6">
                        <a:extLst>
                          <a:ext uri="{FF2B5EF4-FFF2-40B4-BE49-F238E27FC236}">
                            <a16:creationId xmlns:a16="http://schemas.microsoft.com/office/drawing/2014/main" id="{A2647D9D-CA31-49E8-8B97-4964551301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4220" y="3189816"/>
                        <a:ext cx="3455988" cy="273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48278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9D54A-DB18-46B3-A007-E6F3C4C2C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模块性</a:t>
            </a:r>
            <a:r>
              <a:rPr lang="en-US" altLang="zh-CN" dirty="0">
                <a:latin typeface="Times New Roman" panose="02020603050405020304" pitchFamily="18" charset="0"/>
              </a:rPr>
              <a:t>—</a:t>
            </a:r>
            <a:r>
              <a:rPr lang="zh-CN" altLang="en-US" dirty="0"/>
              <a:t>大问题分解成小问题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A2607A-48EA-4EE7-9D98-9DC82A4AC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57</a:t>
            </a:fld>
            <a:endParaRPr lang="zh-CN" altLang="en-US"/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166CF93F-17E0-41AB-8B50-BF60F6AC97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7083546"/>
              </p:ext>
            </p:extLst>
          </p:nvPr>
        </p:nvGraphicFramePr>
        <p:xfrm>
          <a:off x="1690053" y="877824"/>
          <a:ext cx="6697662" cy="519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位图图像" r:id="rId3" imgW="4877481" imgH="3258005" progId="Paint.Picture">
                  <p:embed/>
                </p:oleObj>
              </mc:Choice>
              <mc:Fallback>
                <p:oleObj name="位图图像" r:id="rId3" imgW="4877481" imgH="3258005" progId="Paint.Picture">
                  <p:embed/>
                  <p:pic>
                    <p:nvPicPr>
                      <p:cNvPr id="125955" name="Object 3">
                        <a:extLst>
                          <a:ext uri="{FF2B5EF4-FFF2-40B4-BE49-F238E27FC236}">
                            <a16:creationId xmlns:a16="http://schemas.microsoft.com/office/drawing/2014/main" id="{9A2B58F9-655B-48B1-B61A-F7EB63D1CC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053" y="877824"/>
                        <a:ext cx="6697662" cy="519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>
            <a:extLst>
              <a:ext uri="{FF2B5EF4-FFF2-40B4-BE49-F238E27FC236}">
                <a16:creationId xmlns:a16="http://schemas.microsoft.com/office/drawing/2014/main" id="{581089BF-D9DF-49FB-9B78-D16CF76A3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3653" y="4910074"/>
            <a:ext cx="1555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0"/>
              <a:t>（选课系统）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208D20AA-0D28-4232-BEEA-C6542B273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5403" y="1885886"/>
            <a:ext cx="2022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/>
              <a:t>（缴费系统）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6367F61D-22DF-4913-8D3C-429D1E1F9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8428" y="3254311"/>
            <a:ext cx="2635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/>
              <a:t>（课程编目系统）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1D70F57B-A5B7-43F5-84BE-C5D58B197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9865" y="4551299"/>
            <a:ext cx="2635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/>
              <a:t>（学生管理系统）</a:t>
            </a:r>
          </a:p>
        </p:txBody>
      </p:sp>
    </p:spTree>
    <p:extLst>
      <p:ext uri="{BB962C8B-B14F-4D97-AF65-F5344CB8AC3E}">
        <p14:creationId xmlns:p14="http://schemas.microsoft.com/office/powerpoint/2010/main" val="5790604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57F0C-453A-4B7A-9529-02E946DD1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什么是层次</a:t>
            </a:r>
            <a:r>
              <a:rPr lang="en-US" altLang="zh-CN" dirty="0"/>
              <a:t>(Hierarchy)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B83F1B-973D-430D-A9A4-2F6EC911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58</a:t>
            </a:fld>
            <a:endParaRPr lang="zh-CN" altLang="en-US"/>
          </a:p>
        </p:txBody>
      </p:sp>
      <p:graphicFrame>
        <p:nvGraphicFramePr>
          <p:cNvPr id="5" name="Object 13">
            <a:extLst>
              <a:ext uri="{FF2B5EF4-FFF2-40B4-BE49-F238E27FC236}">
                <a16:creationId xmlns:a16="http://schemas.microsoft.com/office/drawing/2014/main" id="{AA472821-3520-412A-B893-E93BF2CD2DE7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3723637"/>
              </p:ext>
            </p:extLst>
          </p:nvPr>
        </p:nvGraphicFramePr>
        <p:xfrm>
          <a:off x="2580481" y="1079500"/>
          <a:ext cx="7031037" cy="469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位图图像" r:id="rId3" imgW="7306695" imgH="4277322" progId="Paint.Picture">
                  <p:embed/>
                </p:oleObj>
              </mc:Choice>
              <mc:Fallback>
                <p:oleObj name="位图图像" r:id="rId3" imgW="7306695" imgH="4277322" progId="Paint.Picture">
                  <p:embed/>
                  <p:pic>
                    <p:nvPicPr>
                      <p:cNvPr id="128013" name="Object 13">
                        <a:extLst>
                          <a:ext uri="{FF2B5EF4-FFF2-40B4-BE49-F238E27FC236}">
                            <a16:creationId xmlns:a16="http://schemas.microsoft.com/office/drawing/2014/main" id="{12B40FBC-E329-46D5-95E9-2E5A4BA581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0481" y="1079500"/>
                        <a:ext cx="7031037" cy="469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>
            <a:extLst>
              <a:ext uri="{FF2B5EF4-FFF2-40B4-BE49-F238E27FC236}">
                <a16:creationId xmlns:a16="http://schemas.microsoft.com/office/drawing/2014/main" id="{9FCBB7B3-6AFC-4CB9-B461-86406DC4F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6743" y="2232025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59409737-568D-40D8-8224-95AA3F4B2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7456" y="1223962"/>
            <a:ext cx="1717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/>
              <a:t>提高抽象程度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15CBFCBA-0024-483D-9F96-EA48775DF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7456" y="5176837"/>
            <a:ext cx="1717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/>
              <a:t>降低抽象程度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0FF30564-4E58-48AB-B287-4E840E00C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0431" y="5334000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>
              <a:solidFill>
                <a:schemeClr val="hlink"/>
              </a:solidFill>
            </a:endParaRPr>
          </a:p>
        </p:txBody>
      </p:sp>
      <p:sp>
        <p:nvSpPr>
          <p:cNvPr id="10" name="Text Box 15">
            <a:extLst>
              <a:ext uri="{FF2B5EF4-FFF2-40B4-BE49-F238E27FC236}">
                <a16:creationId xmlns:a16="http://schemas.microsoft.com/office/drawing/2014/main" id="{2ADC8656-9240-4DD2-9E41-646A60A94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6331" y="1295400"/>
            <a:ext cx="657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/>
              <a:t>(</a:t>
            </a:r>
            <a:r>
              <a:rPr lang="zh-CN" altLang="en-US" sz="1400"/>
              <a:t>资产</a:t>
            </a:r>
            <a:r>
              <a:rPr lang="en-US" altLang="zh-CN" sz="1400"/>
              <a:t>)</a:t>
            </a:r>
          </a:p>
        </p:txBody>
      </p:sp>
      <p:sp>
        <p:nvSpPr>
          <p:cNvPr id="11" name="Text Box 16">
            <a:extLst>
              <a:ext uri="{FF2B5EF4-FFF2-40B4-BE49-F238E27FC236}">
                <a16:creationId xmlns:a16="http://schemas.microsoft.com/office/drawing/2014/main" id="{5B8C2158-F2F5-4CF2-8F12-E7814EDAB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7768" y="3240087"/>
            <a:ext cx="895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/>
              <a:t>(</a:t>
            </a:r>
            <a:r>
              <a:rPr lang="zh-CN" altLang="en-US" sz="1200"/>
              <a:t>有价证券</a:t>
            </a:r>
            <a:r>
              <a:rPr lang="en-US" altLang="zh-CN" sz="1200"/>
              <a:t>)</a:t>
            </a:r>
          </a:p>
        </p:txBody>
      </p:sp>
      <p:sp>
        <p:nvSpPr>
          <p:cNvPr id="12" name="Text Box 17">
            <a:extLst>
              <a:ext uri="{FF2B5EF4-FFF2-40B4-BE49-F238E27FC236}">
                <a16:creationId xmlns:a16="http://schemas.microsoft.com/office/drawing/2014/main" id="{E463DEBE-A3E2-48DE-B1BD-8497F5997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9931" y="5184775"/>
            <a:ext cx="657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/>
              <a:t>(</a:t>
            </a:r>
            <a:r>
              <a:rPr lang="zh-CN" altLang="en-US" sz="1400"/>
              <a:t>债券</a:t>
            </a:r>
            <a:r>
              <a:rPr lang="en-US" altLang="zh-CN" sz="1400"/>
              <a:t>)</a:t>
            </a:r>
          </a:p>
        </p:txBody>
      </p:sp>
      <p:sp>
        <p:nvSpPr>
          <p:cNvPr id="13" name="Text Box 18">
            <a:extLst>
              <a:ext uri="{FF2B5EF4-FFF2-40B4-BE49-F238E27FC236}">
                <a16:creationId xmlns:a16="http://schemas.microsoft.com/office/drawing/2014/main" id="{2EC05699-3D74-4783-83DC-1C4D456FB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2456" y="3311525"/>
            <a:ext cx="8350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/>
              <a:t>(</a:t>
            </a:r>
            <a:r>
              <a:rPr lang="zh-CN" altLang="en-US" sz="1400"/>
              <a:t>不动产</a:t>
            </a:r>
            <a:r>
              <a:rPr lang="en-US" altLang="zh-CN" sz="1400"/>
              <a:t>)</a:t>
            </a:r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51621B36-0ED5-485D-8862-00F49456F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1431" y="5922962"/>
            <a:ext cx="68405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i="1" dirty="0">
                <a:solidFill>
                  <a:schemeClr val="hlink"/>
                </a:solidFill>
              </a:rPr>
              <a:t>处在层次中同一层</a:t>
            </a:r>
            <a:r>
              <a:rPr lang="en-US" altLang="zh-CN" sz="2000" i="1" dirty="0">
                <a:solidFill>
                  <a:schemeClr val="hlink"/>
                </a:solidFill>
              </a:rPr>
              <a:t>(level)</a:t>
            </a:r>
            <a:r>
              <a:rPr lang="zh-CN" altLang="en-US" sz="2000" i="1" dirty="0">
                <a:solidFill>
                  <a:schemeClr val="hlink"/>
                </a:solidFill>
              </a:rPr>
              <a:t>的元素，也应该处在抽象的同一层。</a:t>
            </a:r>
          </a:p>
          <a:p>
            <a:endParaRPr lang="en-US" altLang="zh-CN" sz="2000" i="1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3448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9C0D1-5654-4E65-AA9E-C98AEC478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OO</a:t>
            </a:r>
            <a:r>
              <a:rPr lang="zh-CN" altLang="en-US" dirty="0"/>
              <a:t>四个基本原理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7C1E8C-27A8-4EC8-8B15-4987A4402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59</a:t>
            </a:fld>
            <a:endParaRPr lang="zh-CN" altLang="en-US"/>
          </a:p>
        </p:txBody>
      </p:sp>
      <p:graphicFrame>
        <p:nvGraphicFramePr>
          <p:cNvPr id="5" name="Object 7">
            <a:extLst>
              <a:ext uri="{FF2B5EF4-FFF2-40B4-BE49-F238E27FC236}">
                <a16:creationId xmlns:a16="http://schemas.microsoft.com/office/drawing/2014/main" id="{ECE8937E-F08F-4DB8-B838-B31C16ED45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3218" y="1272381"/>
          <a:ext cx="7485063" cy="431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位图图像" r:id="rId3" imgW="6009524" imgH="3123810" progId="Paint.Picture">
                  <p:embed/>
                </p:oleObj>
              </mc:Choice>
              <mc:Fallback>
                <p:oleObj name="位图图像" r:id="rId3" imgW="6009524" imgH="3123810" progId="Paint.Picture">
                  <p:embed/>
                  <p:pic>
                    <p:nvPicPr>
                      <p:cNvPr id="5" name="Object 7">
                        <a:extLst>
                          <a:ext uri="{FF2B5EF4-FFF2-40B4-BE49-F238E27FC236}">
                            <a16:creationId xmlns:a16="http://schemas.microsoft.com/office/drawing/2014/main" id="{ECE8937E-F08F-4DB8-B838-B31C16ED45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3218" y="1272381"/>
                        <a:ext cx="7485063" cy="431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9309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8EE43D6C-9E72-4F1E-95A3-36B80FEFB6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程序设计语言（</a:t>
            </a:r>
            <a:r>
              <a:rPr lang="en-US" altLang="zh-CN" dirty="0"/>
              <a:t>1 -&gt; N)</a:t>
            </a:r>
            <a:endParaRPr lang="zh-CN" altLang="en-US" dirty="0"/>
          </a:p>
        </p:txBody>
      </p:sp>
      <p:sp>
        <p:nvSpPr>
          <p:cNvPr id="14339" name="内容占位符 2">
            <a:extLst>
              <a:ext uri="{FF2B5EF4-FFF2-40B4-BE49-F238E27FC236}">
                <a16:creationId xmlns:a16="http://schemas.microsoft.com/office/drawing/2014/main" id="{071EF8E8-22FA-4237-8F2F-282EA26C40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计算：原理、方法、工具</a:t>
            </a:r>
            <a:endParaRPr lang="en-US" altLang="zh-CN" dirty="0"/>
          </a:p>
          <a:p>
            <a:pPr lvl="1"/>
            <a:r>
              <a:rPr lang="zh-CN" altLang="en-US" dirty="0"/>
              <a:t>平方根计算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编程语言的类别</a:t>
            </a:r>
            <a:endParaRPr lang="en-US" altLang="zh-CN" dirty="0"/>
          </a:p>
          <a:p>
            <a:pPr lvl="1"/>
            <a:r>
              <a:rPr lang="zh-CN" altLang="en-US" dirty="0"/>
              <a:t>低级</a:t>
            </a:r>
            <a:r>
              <a:rPr lang="en-US" altLang="zh-CN" dirty="0"/>
              <a:t>-</a:t>
            </a:r>
            <a:r>
              <a:rPr lang="zh-CN" altLang="en-US" dirty="0"/>
              <a:t>高级</a:t>
            </a:r>
            <a:endParaRPr lang="en-US" altLang="zh-CN" dirty="0"/>
          </a:p>
          <a:p>
            <a:pPr lvl="1"/>
            <a:r>
              <a:rPr lang="zh-CN" altLang="en-US" dirty="0"/>
              <a:t>通用</a:t>
            </a:r>
            <a:r>
              <a:rPr lang="en-US" altLang="zh-CN" dirty="0"/>
              <a:t>-</a:t>
            </a:r>
            <a:r>
              <a:rPr lang="zh-CN" altLang="en-US" dirty="0"/>
              <a:t>专用</a:t>
            </a:r>
            <a:endParaRPr lang="en-US" altLang="zh-CN" dirty="0"/>
          </a:p>
          <a:p>
            <a:pPr lvl="1"/>
            <a:r>
              <a:rPr lang="zh-CN" altLang="en-US" dirty="0"/>
              <a:t>解释</a:t>
            </a:r>
            <a:r>
              <a:rPr lang="en-US" altLang="zh-CN" dirty="0"/>
              <a:t>-</a:t>
            </a:r>
            <a:r>
              <a:rPr lang="zh-CN" altLang="en-US" dirty="0"/>
              <a:t>编译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面向对象编程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06673-767F-4962-BDBD-5602F0039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08CF4-83CA-4685-97A6-C40FBB047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SzPct val="90000"/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dirty="0"/>
              <a:t>什么是对象</a:t>
            </a:r>
          </a:p>
          <a:p>
            <a:pPr marL="609600" indent="-609600">
              <a:buSzPct val="90000"/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dirty="0"/>
              <a:t>什么是类</a:t>
            </a:r>
          </a:p>
          <a:p>
            <a:pPr marL="609600" indent="-609600">
              <a:buSzPct val="90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zh-CN" dirty="0"/>
              <a:t>OO</a:t>
            </a:r>
            <a:r>
              <a:rPr lang="zh-CN" altLang="en-US" dirty="0"/>
              <a:t>的四个基本原理</a:t>
            </a:r>
          </a:p>
          <a:p>
            <a:pPr marL="609600" indent="-609600">
              <a:buSzPct val="90000"/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dirty="0">
                <a:solidFill>
                  <a:srgbClr val="FF0000"/>
                </a:solidFill>
              </a:rPr>
              <a:t>多态性和泛化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5C9109-7BA2-4071-87F8-8AA8EBA8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8563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F80508-977F-4C62-9F09-1DF570208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多态性</a:t>
            </a:r>
            <a:r>
              <a:rPr lang="en-US" altLang="zh-CN" dirty="0"/>
              <a:t>(Polymorphism)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D79A77-08DE-4A18-98E1-D0FFC8D01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227667"/>
            <a:ext cx="10741155" cy="1868999"/>
          </a:xfrm>
        </p:spPr>
        <p:txBody>
          <a:bodyPr/>
          <a:lstStyle/>
          <a:p>
            <a:r>
              <a:rPr lang="en-US" altLang="zh-CN" dirty="0"/>
              <a:t>The ability to hide many different implementations behind a single interface.</a:t>
            </a:r>
          </a:p>
          <a:p>
            <a:pPr marL="0" indent="0">
              <a:buNone/>
            </a:pPr>
            <a:r>
              <a:rPr lang="zh-CN" altLang="en-US" dirty="0"/>
              <a:t>（多态性是能够把多种不同的实现隐藏在一个单一的接口后面的能力。）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600D05-B9C0-4E71-9CC4-FEA374AEC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61</a:t>
            </a:fld>
            <a:endParaRPr lang="zh-CN" altLang="en-US"/>
          </a:p>
        </p:txBody>
      </p:sp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FA4EA52B-78AA-49EB-B161-24B6363275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1289551"/>
              </p:ext>
            </p:extLst>
          </p:nvPr>
        </p:nvGraphicFramePr>
        <p:xfrm>
          <a:off x="3093051" y="3193076"/>
          <a:ext cx="5111750" cy="275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位图图像" r:id="rId3" imgW="4772691" imgH="2572109" progId="Paint.Picture">
                  <p:embed/>
                </p:oleObj>
              </mc:Choice>
              <mc:Fallback>
                <p:oleObj name="位图图像" r:id="rId3" imgW="4772691" imgH="2572109" progId="Paint.Picture">
                  <p:embed/>
                  <p:pic>
                    <p:nvPicPr>
                      <p:cNvPr id="149510" name="Object 6">
                        <a:extLst>
                          <a:ext uri="{FF2B5EF4-FFF2-40B4-BE49-F238E27FC236}">
                            <a16:creationId xmlns:a16="http://schemas.microsoft.com/office/drawing/2014/main" id="{35B4A65D-8EF3-4C82-B81F-6E64323349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3051" y="3193076"/>
                        <a:ext cx="5111750" cy="2754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48241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4BCC0-2218-42C6-91F5-D0EABC4A4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多态性：例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B47281-FEA7-416A-AC87-7B7A31FC6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62</a:t>
            </a:fld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89A6A-4A70-4C83-8F43-63CAB7429B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84134" y="1295907"/>
            <a:ext cx="7412038" cy="41465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79736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72329-E20B-4D0D-AF24-8555A4A83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多态性：例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973058-4E6A-4F4A-B492-80685F98E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63</a:t>
            </a:fld>
            <a:endParaRPr lang="zh-CN" altLang="en-US"/>
          </a:p>
        </p:txBody>
      </p:sp>
      <p:pic>
        <p:nvPicPr>
          <p:cNvPr id="5" name="Picture 4" descr="BirdsAndPenguins">
            <a:extLst>
              <a:ext uri="{FF2B5EF4-FFF2-40B4-BE49-F238E27FC236}">
                <a16:creationId xmlns:a16="http://schemas.microsoft.com/office/drawing/2014/main" id="{684D4177-AF77-4466-B147-0C54804F3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62073" y="1038412"/>
            <a:ext cx="7743078" cy="489969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8748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BB302D-D191-4CD3-8296-99E6B1FA1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多态性的实现机制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BF7AD6-35E2-4D3A-80A9-5F5D4D350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227668"/>
            <a:ext cx="10741155" cy="665816"/>
          </a:xfrm>
        </p:spPr>
        <p:txBody>
          <a:bodyPr/>
          <a:lstStyle/>
          <a:p>
            <a:pPr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dirty="0"/>
              <a:t>晚绑定 </a:t>
            </a:r>
            <a:r>
              <a:rPr lang="en-US" altLang="zh-CN" dirty="0"/>
              <a:t>vs </a:t>
            </a:r>
            <a:r>
              <a:rPr lang="zh-CN" altLang="en-US" dirty="0"/>
              <a:t>早绑定（ </a:t>
            </a:r>
            <a:r>
              <a:rPr lang="en-US" altLang="zh-CN" dirty="0"/>
              <a:t>Upcasting   vs  </a:t>
            </a:r>
            <a:r>
              <a:rPr lang="en-US" altLang="zh-CN" dirty="0" err="1"/>
              <a:t>Downcasting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E8F464-C2DE-4647-872E-A1461C601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64</a:t>
            </a:fld>
            <a:endParaRPr lang="zh-CN" altLang="en-US"/>
          </a:p>
        </p:txBody>
      </p:sp>
      <p:pic>
        <p:nvPicPr>
          <p:cNvPr id="5" name="Picture 3" descr="Upcasting">
            <a:extLst>
              <a:ext uri="{FF2B5EF4-FFF2-40B4-BE49-F238E27FC236}">
                <a16:creationId xmlns:a16="http://schemas.microsoft.com/office/drawing/2014/main" id="{6DEAC66D-D8D8-430F-9773-1E2C59357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58925" y="2070100"/>
            <a:ext cx="6829425" cy="40052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1167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90DE9F-337C-4AFD-8D5F-60A23D48E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泛化</a:t>
            </a:r>
            <a:r>
              <a:rPr lang="en-US" altLang="zh-CN" dirty="0"/>
              <a:t>(Generalization)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959DD0-85AA-40B4-A880-DBCEC1CCD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90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zh-CN" sz="2400" b="1" dirty="0"/>
              <a:t> A relationship among classes where one class shares the structure and/or behavior of one or more classes.</a:t>
            </a:r>
          </a:p>
          <a:p>
            <a:pPr>
              <a:buSzPct val="90000"/>
              <a:buFont typeface="Wingdings" panose="05000000000000000000" pitchFamily="2" charset="2"/>
              <a:buNone/>
            </a:pPr>
            <a:r>
              <a:rPr lang="en-US" altLang="zh-CN" sz="2400" b="1" dirty="0"/>
              <a:t>    (</a:t>
            </a:r>
            <a:r>
              <a:rPr lang="zh-CN" altLang="en-US" sz="2400" b="1" dirty="0"/>
              <a:t>泛化是类与类之间的这样一种关系：其中一个类共享一个或多个其它类的结构和行为</a:t>
            </a:r>
            <a:r>
              <a:rPr lang="en-US" altLang="zh-CN" sz="2400" b="1" dirty="0"/>
              <a:t>)</a:t>
            </a:r>
          </a:p>
          <a:p>
            <a:pPr>
              <a:buSzPct val="90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zh-CN" sz="2400" b="1" dirty="0"/>
              <a:t> Defines a hierarchy of abstractions in which a subclass inherits from one or more super classes.</a:t>
            </a:r>
          </a:p>
          <a:p>
            <a:pPr>
              <a:buSzPct val="90000"/>
              <a:buFont typeface="Wingdings" panose="05000000000000000000" pitchFamily="2" charset="2"/>
              <a:buNone/>
            </a:pPr>
            <a:r>
              <a:rPr lang="en-US" altLang="zh-CN" sz="2400" b="1" dirty="0"/>
              <a:t>    (</a:t>
            </a:r>
            <a:r>
              <a:rPr lang="zh-CN" altLang="en-US" sz="2400" b="1"/>
              <a:t>定义了子类</a:t>
            </a:r>
            <a:r>
              <a:rPr lang="zh-CN" altLang="en-US" sz="2400" b="1" dirty="0"/>
              <a:t>继承父类的抽象层次</a:t>
            </a:r>
            <a:r>
              <a:rPr lang="en-US" altLang="zh-CN" sz="2400" b="1" dirty="0"/>
              <a:t>)</a:t>
            </a:r>
          </a:p>
          <a:p>
            <a:pPr lvl="1">
              <a:buSzPct val="80000"/>
            </a:pPr>
            <a:r>
              <a:rPr lang="en-US" altLang="zh-CN" b="1" dirty="0"/>
              <a:t>Single inheritance.(</a:t>
            </a:r>
            <a:r>
              <a:rPr lang="zh-CN" altLang="en-US" b="1" dirty="0"/>
              <a:t>单继承</a:t>
            </a:r>
            <a:r>
              <a:rPr lang="en-US" altLang="zh-CN" b="1" dirty="0"/>
              <a:t>)</a:t>
            </a:r>
          </a:p>
          <a:p>
            <a:pPr lvl="1">
              <a:buSzPct val="80000"/>
            </a:pPr>
            <a:r>
              <a:rPr lang="en-US" altLang="zh-CN" b="1" dirty="0"/>
              <a:t>Multiple inheritance. (</a:t>
            </a:r>
            <a:r>
              <a:rPr lang="zh-CN" altLang="en-US" b="1" dirty="0"/>
              <a:t>多继承</a:t>
            </a:r>
            <a:r>
              <a:rPr lang="en-US" altLang="zh-CN" b="1" dirty="0"/>
              <a:t>)</a:t>
            </a:r>
          </a:p>
          <a:p>
            <a:pPr>
              <a:buSzPct val="90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zh-CN" sz="2400" b="1" dirty="0"/>
              <a:t> Is an </a:t>
            </a:r>
            <a:r>
              <a:rPr lang="en-US" altLang="zh-CN" sz="2400" b="1" dirty="0">
                <a:latin typeface="Times New Roman" panose="02020603050405020304" pitchFamily="18" charset="0"/>
              </a:rPr>
              <a:t>“</a:t>
            </a:r>
            <a:r>
              <a:rPr lang="en-US" altLang="zh-CN" sz="2400" b="1" dirty="0"/>
              <a:t>is a kind of</a:t>
            </a:r>
            <a:r>
              <a:rPr lang="en-US" altLang="zh-CN" sz="2400" b="1" dirty="0">
                <a:latin typeface="Times New Roman" panose="02020603050405020304" pitchFamily="18" charset="0"/>
              </a:rPr>
              <a:t>”</a:t>
            </a:r>
            <a:r>
              <a:rPr lang="en-US" altLang="zh-CN" sz="2400" b="1" dirty="0"/>
              <a:t> relationship.</a:t>
            </a:r>
          </a:p>
          <a:p>
            <a:pPr>
              <a:buSzPct val="90000"/>
              <a:buFont typeface="Wingdings" panose="05000000000000000000" pitchFamily="2" charset="2"/>
              <a:buNone/>
            </a:pPr>
            <a:r>
              <a:rPr lang="en-US" altLang="zh-CN" sz="2400" b="1" dirty="0"/>
              <a:t>    (</a:t>
            </a:r>
            <a:r>
              <a:rPr lang="zh-CN" altLang="en-US" sz="2400" b="1" dirty="0"/>
              <a:t>是一种</a:t>
            </a:r>
            <a:r>
              <a:rPr lang="zh-CN" altLang="en-US" sz="2400" b="1" dirty="0">
                <a:latin typeface="Times New Roman" panose="02020603050405020304" pitchFamily="18" charset="0"/>
              </a:rPr>
              <a:t>“</a:t>
            </a:r>
            <a:r>
              <a:rPr lang="zh-CN" altLang="en-US" sz="2400" b="1" dirty="0"/>
              <a:t>同一类</a:t>
            </a:r>
            <a:r>
              <a:rPr lang="zh-CN" altLang="en-US" sz="2400" b="1" dirty="0">
                <a:latin typeface="Times New Roman" panose="02020603050405020304" pitchFamily="18" charset="0"/>
              </a:rPr>
              <a:t>”</a:t>
            </a:r>
            <a:r>
              <a:rPr lang="zh-CN" altLang="en-US" sz="2400" b="1" dirty="0"/>
              <a:t>的关系</a:t>
            </a:r>
            <a:r>
              <a:rPr lang="en-US" altLang="zh-CN" sz="2400" b="1" dirty="0"/>
              <a:t>)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44C425-CC73-4C61-9782-4898E870C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23922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48367-441C-4810-A3C9-FA0872485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继承：重用接口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BD776-AD39-4809-802D-DFAC13DE6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85000"/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b="1" dirty="0"/>
              <a:t>通过继承，可以创建一个与已存在的类（基类）具有类似功能的类（派生类）。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dirty="0"/>
              <a:t>   </a:t>
            </a:r>
            <a:r>
              <a:rPr lang="en-US" altLang="zh-CN" b="1" dirty="0"/>
              <a:t>--- </a:t>
            </a:r>
            <a:r>
              <a:rPr lang="zh-CN" altLang="en-US" b="1" dirty="0"/>
              <a:t>派生类包含了基类的所有成员；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dirty="0"/>
              <a:t>   </a:t>
            </a:r>
            <a:r>
              <a:rPr lang="en-US" altLang="zh-CN" b="1" dirty="0"/>
              <a:t>--- </a:t>
            </a:r>
            <a:r>
              <a:rPr lang="zh-CN" altLang="en-US" b="1" dirty="0"/>
              <a:t>派生类复制了基类的接口，因此派生类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dirty="0"/>
              <a:t>       与基类是相同类型的。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dirty="0"/>
              <a:t>   </a:t>
            </a:r>
            <a:r>
              <a:rPr lang="en-US" altLang="zh-CN" b="1" dirty="0"/>
              <a:t>--- </a:t>
            </a:r>
            <a:r>
              <a:rPr lang="zh-CN" altLang="en-US" b="1" dirty="0"/>
              <a:t>可以对派生类加以扩充：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  方法一：添加全新的函数 （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is-like-a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  方法二：只改变基类中函数的行为，即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“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重载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”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函数。（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is-a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4C6296-0085-48A4-A83E-906AA671A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07576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E8AF1-B27A-48A9-84BE-8E7604B5E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单继承：例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EF8B9D-AF8E-475F-ADFC-1E97FB048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227668"/>
            <a:ext cx="10741155" cy="665816"/>
          </a:xfrm>
        </p:spPr>
        <p:txBody>
          <a:bodyPr/>
          <a:lstStyle/>
          <a:p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基类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Shape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含有大小、颜色位置等属性及图示的方法。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966F08-4C7D-465E-A81C-457F17A8D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67</a:t>
            </a:fld>
            <a:endParaRPr lang="zh-CN" altLang="en-US"/>
          </a:p>
        </p:txBody>
      </p:sp>
      <p:pic>
        <p:nvPicPr>
          <p:cNvPr id="5" name="Picture 4" descr="Shape1Chap1">
            <a:extLst>
              <a:ext uri="{FF2B5EF4-FFF2-40B4-BE49-F238E27FC236}">
                <a16:creationId xmlns:a16="http://schemas.microsoft.com/office/drawing/2014/main" id="{27B87030-A9EC-4A29-A5FE-CCE873DB2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1441" y="1440516"/>
            <a:ext cx="6659563" cy="515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067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594D17-F539-4EF5-A193-1902AE1A2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单继承：例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A7AD29-5E89-416B-BBA7-8BC15F807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68</a:t>
            </a:fld>
            <a:endParaRPr lang="zh-CN" altLang="en-US"/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D1780E5B-0CC8-40EB-914A-7DCB0557D7A2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3903221"/>
              </p:ext>
            </p:extLst>
          </p:nvPr>
        </p:nvGraphicFramePr>
        <p:xfrm>
          <a:off x="1840633" y="1230740"/>
          <a:ext cx="8101012" cy="472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位图图像" r:id="rId3" imgW="7714286" imgH="5219048" progId="Paint.Picture">
                  <p:embed/>
                </p:oleObj>
              </mc:Choice>
              <mc:Fallback>
                <p:oleObj name="位图图像" r:id="rId3" imgW="7714286" imgH="5219048" progId="Paint.Picture">
                  <p:embed/>
                  <p:pic>
                    <p:nvPicPr>
                      <p:cNvPr id="154627" name="Object 3">
                        <a:extLst>
                          <a:ext uri="{FF2B5EF4-FFF2-40B4-BE49-F238E27FC236}">
                            <a16:creationId xmlns:a16="http://schemas.microsoft.com/office/drawing/2014/main" id="{21649742-B82B-472F-AB44-E1C2EC9C5C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0633" y="1230740"/>
                        <a:ext cx="8101012" cy="472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169694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71446-FA2E-4A02-9984-3A63E9027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Is-like-a    vs    is-a-kind-of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A68B92-53E1-475A-8ABB-E1133C597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69</a:t>
            </a:fld>
            <a:endParaRPr lang="zh-CN" altLang="en-US"/>
          </a:p>
        </p:txBody>
      </p:sp>
      <p:pic>
        <p:nvPicPr>
          <p:cNvPr id="5" name="Picture 4" descr="Shape2Chap1">
            <a:extLst>
              <a:ext uri="{FF2B5EF4-FFF2-40B4-BE49-F238E27FC236}">
                <a16:creationId xmlns:a16="http://schemas.microsoft.com/office/drawing/2014/main" id="{4687EFF1-FDCD-426F-9C7D-95994C9460E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599" y="1361123"/>
            <a:ext cx="5141207" cy="4070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7" descr="Shape3Chap1">
            <a:extLst>
              <a:ext uri="{FF2B5EF4-FFF2-40B4-BE49-F238E27FC236}">
                <a16:creationId xmlns:a16="http://schemas.microsoft.com/office/drawing/2014/main" id="{D52D4D88-E2E7-482B-AFC9-E46E61DC1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67666" y="1105535"/>
            <a:ext cx="4523422" cy="430925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737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CD18DC9E-B8AA-4CFF-B0BC-96FBCE31824D}"/>
              </a:ext>
            </a:extLst>
          </p:cNvPr>
          <p:cNvSpPr txBox="1">
            <a:spLocks/>
          </p:cNvSpPr>
          <p:nvPr/>
        </p:nvSpPr>
        <p:spPr bwMode="auto">
          <a:xfrm>
            <a:off x="2135188" y="692151"/>
            <a:ext cx="77724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normAutofit fontScale="975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kumimoji="1" lang="en-US" altLang="zh-CN" dirty="0"/>
              <a:t>Nobody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programming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just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reading</a:t>
            </a:r>
            <a:endParaRPr kumimoji="1" lang="zh-CN" altLang="en-US" dirty="0"/>
          </a:p>
        </p:txBody>
      </p:sp>
      <p:sp>
        <p:nvSpPr>
          <p:cNvPr id="6147" name="副标题 2">
            <a:extLst>
              <a:ext uri="{FF2B5EF4-FFF2-40B4-BE49-F238E27FC236}">
                <a16:creationId xmlns:a16="http://schemas.microsoft.com/office/drawing/2014/main" id="{E6B747E6-E5AC-4FE1-96A2-5111122AEEC1}"/>
              </a:ext>
            </a:extLst>
          </p:cNvPr>
          <p:cNvSpPr txBox="1">
            <a:spLocks/>
          </p:cNvSpPr>
          <p:nvPr/>
        </p:nvSpPr>
        <p:spPr bwMode="auto">
          <a:xfrm>
            <a:off x="2667000" y="3937001"/>
            <a:ext cx="6858000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kumimoji="1" lang="en-US" altLang="zh-CN" sz="3200"/>
              <a:t>One</a:t>
            </a:r>
            <a:r>
              <a:rPr kumimoji="1" lang="zh-CN" altLang="en-US" sz="3200"/>
              <a:t> </a:t>
            </a:r>
            <a:r>
              <a:rPr kumimoji="1" lang="en-US" altLang="zh-CN" sz="3200"/>
              <a:t>must</a:t>
            </a:r>
            <a:r>
              <a:rPr kumimoji="1" lang="zh-CN" altLang="en-US" sz="3200"/>
              <a:t> </a:t>
            </a:r>
            <a:r>
              <a:rPr kumimoji="1" lang="en-US" altLang="zh-CN" sz="3200"/>
              <a:t>solve</a:t>
            </a:r>
            <a:r>
              <a:rPr kumimoji="1" lang="zh-CN" altLang="en-US" sz="3200"/>
              <a:t> </a:t>
            </a:r>
            <a:r>
              <a:rPr kumimoji="1" lang="en-US" altLang="zh-CN" sz="3200"/>
              <a:t>a</a:t>
            </a:r>
            <a:r>
              <a:rPr kumimoji="1" lang="zh-CN" altLang="en-US" sz="3200"/>
              <a:t> </a:t>
            </a:r>
            <a:r>
              <a:rPr kumimoji="1" lang="en-US" altLang="zh-CN" sz="3200"/>
              <a:t>large</a:t>
            </a:r>
            <a:r>
              <a:rPr kumimoji="1" lang="zh-CN" altLang="en-US" sz="3200"/>
              <a:t> </a:t>
            </a:r>
            <a:r>
              <a:rPr kumimoji="1" lang="en-US" altLang="zh-CN" sz="3200"/>
              <a:t>amount</a:t>
            </a:r>
            <a:r>
              <a:rPr kumimoji="1" lang="zh-CN" altLang="en-US" sz="3200"/>
              <a:t> </a:t>
            </a:r>
            <a:r>
              <a:rPr kumimoji="1" lang="en-US" altLang="zh-CN" sz="3200"/>
              <a:t>of</a:t>
            </a:r>
            <a:r>
              <a:rPr kumimoji="1" lang="zh-CN" altLang="en-US" sz="3200"/>
              <a:t> </a:t>
            </a:r>
            <a:r>
              <a:rPr kumimoji="1" lang="en-US" altLang="zh-CN" sz="3200"/>
              <a:t>exercises</a:t>
            </a:r>
            <a:r>
              <a:rPr kumimoji="1" lang="zh-CN" altLang="en-US" sz="3200"/>
              <a:t> </a:t>
            </a:r>
            <a:r>
              <a:rPr kumimoji="1" lang="en-US" altLang="zh-CN" sz="3200"/>
              <a:t>hands</a:t>
            </a:r>
            <a:r>
              <a:rPr kumimoji="1" lang="zh-CN" altLang="en-US" sz="3200"/>
              <a:t> </a:t>
            </a:r>
            <a:r>
              <a:rPr kumimoji="1" lang="en-US" altLang="zh-CN" sz="3200"/>
              <a:t>on</a:t>
            </a:r>
            <a:endParaRPr kumimoji="1" lang="zh-CN" altLang="en-US" sz="3200"/>
          </a:p>
        </p:txBody>
      </p:sp>
    </p:spTree>
  </p:cSld>
  <p:clrMapOvr>
    <a:masterClrMapping/>
  </p:clrMapOvr>
  <p:transition spd="slow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07A4D-DE89-4563-B062-68729F4BB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多继承</a:t>
            </a:r>
            <a:r>
              <a:rPr lang="en-US" altLang="zh-CN" dirty="0"/>
              <a:t>(Multiple Inheritance)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B8657C-BCF9-48B6-9355-FB619DA8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70</a:t>
            </a:fld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375D28-11DC-4E5A-8EC7-776A4563C4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13981" y="1103694"/>
            <a:ext cx="8752395" cy="3235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Line 6">
            <a:extLst>
              <a:ext uri="{FF2B5EF4-FFF2-40B4-BE49-F238E27FC236}">
                <a16:creationId xmlns:a16="http://schemas.microsoft.com/office/drawing/2014/main" id="{D7C219B5-EF18-4DFF-95F1-82FC8960AB9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0018" y="4027869"/>
            <a:ext cx="1114006" cy="0"/>
          </a:xfrm>
          <a:prstGeom prst="line">
            <a:avLst/>
          </a:prstGeom>
          <a:noFill/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FC561436-BFD2-4B47-9051-C1B6987F3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5418" y="4631119"/>
            <a:ext cx="811732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i="1">
                <a:solidFill>
                  <a:schemeClr val="hlink"/>
                </a:solidFill>
              </a:rPr>
              <a:t>Use multiple inheritance only when needed and</a:t>
            </a:r>
          </a:p>
          <a:p>
            <a:r>
              <a:rPr lang="en-US" altLang="zh-CN" sz="2400" i="1">
                <a:solidFill>
                  <a:schemeClr val="hlink"/>
                </a:solidFill>
              </a:rPr>
              <a:t>always with caution!</a:t>
            </a:r>
            <a:endParaRPr lang="en-US" altLang="zh-CN" sz="2400">
              <a:solidFill>
                <a:schemeClr val="hlink"/>
              </a:solidFill>
            </a:endParaRPr>
          </a:p>
          <a:p>
            <a:endParaRPr lang="en-US" altLang="zh-CN" sz="240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06892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709FD-77E8-4790-B10E-965C018D6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继承的本质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29AB3B-DB0D-4E4A-9562-B086E6558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227667"/>
            <a:ext cx="11149585" cy="4698999"/>
          </a:xfrm>
        </p:spPr>
        <p:txBody>
          <a:bodyPr/>
          <a:lstStyle/>
          <a:p>
            <a:pPr>
              <a:buSzPct val="80000"/>
              <a:buBlip>
                <a:blip r:embed="rId2"/>
              </a:buBlip>
            </a:pPr>
            <a:r>
              <a:rPr lang="en-US" altLang="zh-CN" sz="2400" b="1" dirty="0"/>
              <a:t>A subclass inherits its parent</a:t>
            </a:r>
            <a:r>
              <a:rPr lang="en-US" altLang="zh-CN" sz="2400" b="1" dirty="0">
                <a:latin typeface="Times New Roman" panose="02020603050405020304" pitchFamily="18" charset="0"/>
              </a:rPr>
              <a:t>’</a:t>
            </a:r>
            <a:r>
              <a:rPr lang="en-US" altLang="zh-CN" sz="2400" b="1" dirty="0"/>
              <a:t>s attributes, operations, and relationships.</a:t>
            </a:r>
          </a:p>
          <a:p>
            <a:pPr>
              <a:buSzPct val="80000"/>
              <a:buBlip>
                <a:blip r:embed="rId2"/>
              </a:buBlip>
            </a:pPr>
            <a:r>
              <a:rPr lang="en-US" altLang="zh-CN" sz="2400" b="1" dirty="0"/>
              <a:t>A subclass may:</a:t>
            </a:r>
          </a:p>
          <a:p>
            <a:pPr lvl="1"/>
            <a:r>
              <a:rPr lang="en-US" altLang="zh-CN" b="1" dirty="0"/>
              <a:t>Add additional attributes, </a:t>
            </a:r>
            <a:r>
              <a:rPr lang="en-US" altLang="zh-CN" b="1" dirty="0" err="1"/>
              <a:t>operations,relationships</a:t>
            </a:r>
            <a:r>
              <a:rPr lang="en-US" altLang="zh-CN" b="1" dirty="0"/>
              <a:t>.</a:t>
            </a:r>
          </a:p>
          <a:p>
            <a:pPr lvl="1"/>
            <a:r>
              <a:rPr lang="en-US" altLang="zh-CN" b="1" dirty="0"/>
              <a:t>Redefine inherited operations. (Use caution!)</a:t>
            </a:r>
          </a:p>
          <a:p>
            <a:pPr>
              <a:buSzPct val="80000"/>
              <a:buBlip>
                <a:blip r:embed="rId2"/>
              </a:buBlip>
            </a:pPr>
            <a:r>
              <a:rPr lang="en-US" altLang="zh-CN" sz="2400" b="1" dirty="0"/>
              <a:t>Common attributes, operations, and/or relationships are shown at the highest applicable level in the hierarchy.</a:t>
            </a:r>
          </a:p>
          <a:p>
            <a:pPr>
              <a:buSzPct val="80000"/>
              <a:buBlip>
                <a:blip r:embed="rId2"/>
              </a:buBlip>
            </a:pPr>
            <a:endParaRPr lang="en-US" altLang="zh-CN" sz="2400" b="1" dirty="0"/>
          </a:p>
          <a:p>
            <a:pPr>
              <a:buSzPct val="80000"/>
              <a:buNone/>
            </a:pPr>
            <a:r>
              <a:rPr lang="en-US" altLang="zh-CN" sz="2400" b="1" i="1" dirty="0"/>
              <a:t>   </a:t>
            </a:r>
            <a:r>
              <a:rPr lang="en-US" altLang="zh-CN" sz="2400" b="1" i="1" dirty="0">
                <a:solidFill>
                  <a:schemeClr val="hlink"/>
                </a:solidFill>
              </a:rPr>
              <a:t>Inheritance leverages the similarities among classes.</a:t>
            </a:r>
          </a:p>
          <a:p>
            <a:pPr>
              <a:buSzPct val="80000"/>
              <a:buNone/>
            </a:pPr>
            <a:r>
              <a:rPr lang="en-US" altLang="zh-CN" sz="2400" b="1" i="1" dirty="0">
                <a:solidFill>
                  <a:schemeClr val="hlink"/>
                </a:solidFill>
              </a:rPr>
              <a:t>    </a:t>
            </a:r>
            <a:r>
              <a:rPr lang="zh-CN" altLang="en-US" sz="2400" b="1" i="1" dirty="0">
                <a:solidFill>
                  <a:schemeClr val="hlink"/>
                </a:solidFill>
              </a:rPr>
              <a:t>继承提高了类与类之间的相似性。</a:t>
            </a:r>
            <a:endParaRPr lang="zh-CN" altLang="en-US" sz="2400" b="1" dirty="0">
              <a:solidFill>
                <a:schemeClr val="hlink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77359A-005C-4419-BF74-E4BF133F6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96213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8BDF6E-EB46-49B3-BD90-A6628CE02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参考书（</a:t>
            </a:r>
            <a:r>
              <a:rPr lang="en-US" altLang="zh-CN" dirty="0"/>
              <a:t>C++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9C285B-8E15-4F17-B777-63E9EDE85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入门</a:t>
            </a:r>
          </a:p>
          <a:p>
            <a:pPr lvl="1"/>
            <a:r>
              <a:rPr lang="en-US" altLang="zh-CN" dirty="0"/>
              <a:t>Programming: Principles and Practice Using C++ by Bjarne </a:t>
            </a:r>
            <a:r>
              <a:rPr lang="en-US" altLang="zh-CN" dirty="0" err="1"/>
              <a:t>Stroustrup</a:t>
            </a:r>
            <a:r>
              <a:rPr lang="en-US" altLang="zh-CN" dirty="0"/>
              <a:t>, </a:t>
            </a:r>
          </a:p>
          <a:p>
            <a:pPr lvl="1"/>
            <a:r>
              <a:rPr lang="en-US" altLang="zh-CN" dirty="0"/>
              <a:t>Accelerated C++ by Andrew Koenig;</a:t>
            </a:r>
          </a:p>
          <a:p>
            <a:pPr lvl="1"/>
            <a:r>
              <a:rPr lang="en-US" altLang="zh-CN" dirty="0"/>
              <a:t>The Design and Evolution of C++ by Bjarne </a:t>
            </a:r>
            <a:r>
              <a:rPr lang="en-US" altLang="zh-CN" dirty="0" err="1"/>
              <a:t>Stroustrup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经典</a:t>
            </a:r>
            <a:endParaRPr lang="en-US" altLang="zh-CN" dirty="0"/>
          </a:p>
          <a:p>
            <a:pPr lvl="1"/>
            <a:r>
              <a:rPr lang="en-US" altLang="zh-CN" dirty="0"/>
              <a:t>The C++ Programming Language (Special Edition) by Bjarne </a:t>
            </a:r>
            <a:r>
              <a:rPr lang="en-US" altLang="zh-CN" dirty="0" err="1"/>
              <a:t>Stroustrup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/>
              <a:t>C++ Primer by Stanley B. Lippman;</a:t>
            </a:r>
          </a:p>
          <a:p>
            <a:pPr lvl="1"/>
            <a:r>
              <a:rPr lang="en-US" altLang="zh-CN" dirty="0"/>
              <a:t>Think in C++ by Bruce Eckel;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C42999-2553-423A-BF48-BB9E14B2D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51729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C841F8-A3C7-45F1-B101-702C3E79B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C1D793-58E2-40AA-A795-C46482D2A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之父</a:t>
            </a:r>
            <a:r>
              <a:rPr lang="en-US" altLang="zh-CN" dirty="0"/>
              <a:t>Bjarne </a:t>
            </a:r>
            <a:r>
              <a:rPr lang="en-US" altLang="zh-CN" dirty="0" err="1"/>
              <a:t>Stroustrup</a:t>
            </a:r>
            <a:r>
              <a:rPr lang="zh-CN" altLang="en-US" dirty="0"/>
              <a:t>关于如何学习</a:t>
            </a:r>
            <a:r>
              <a:rPr lang="en-US" altLang="zh-CN" dirty="0"/>
              <a:t>C++</a:t>
            </a:r>
            <a:r>
              <a:rPr lang="zh-CN" altLang="en-US" dirty="0"/>
              <a:t>的建议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https://www.bilibili.com/video/BV1ct4y1e7Q6/</a:t>
            </a:r>
            <a:r>
              <a:rPr lang="en-US" altLang="zh-CN" dirty="0"/>
              <a:t> 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>
                <a:hlinkClick r:id="rId3"/>
              </a:rPr>
              <a:t>https://www.stroustrup.com/</a:t>
            </a:r>
            <a:r>
              <a:rPr lang="en-US" altLang="zh-CN" dirty="0"/>
              <a:t> 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https://zh.cppreference.com/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4F54D1-C1C8-4F21-BB09-3CF408B65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84032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57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F8FCB1A4-BFF3-43C3-B684-59EEBA5292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面向对象编程</a:t>
            </a:r>
          </a:p>
        </p:txBody>
      </p:sp>
      <p:sp>
        <p:nvSpPr>
          <p:cNvPr id="32771" name="内容占位符 2">
            <a:extLst>
              <a:ext uri="{FF2B5EF4-FFF2-40B4-BE49-F238E27FC236}">
                <a16:creationId xmlns:a16="http://schemas.microsoft.com/office/drawing/2014/main" id="{4F57351F-64E4-4024-AA05-ABBC711748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Object Oriented Programming（</a:t>
            </a:r>
            <a:r>
              <a:rPr lang="en-US" altLang="zh-CN"/>
              <a:t>OOP</a:t>
            </a:r>
            <a:r>
              <a:rPr lang="zh-CN" altLang="en-US"/>
              <a:t>）</a:t>
            </a:r>
          </a:p>
          <a:p>
            <a:pPr lvl="1"/>
            <a:r>
              <a:rPr lang="en-US" altLang="zh-CN"/>
              <a:t>Smalltalk、C++</a:t>
            </a:r>
            <a:r>
              <a:rPr lang="zh-CN" altLang="en-US"/>
              <a:t>、</a:t>
            </a:r>
            <a:r>
              <a:rPr lang="en-US" altLang="zh-CN"/>
              <a:t>Java</a:t>
            </a:r>
            <a:r>
              <a:rPr lang="zh-CN" altLang="en-US"/>
              <a:t>、</a:t>
            </a:r>
            <a:r>
              <a:rPr lang="en-US" altLang="zh-CN"/>
              <a:t>Python ...</a:t>
            </a:r>
          </a:p>
          <a:p>
            <a:endParaRPr lang="en-US" altLang="zh-CN"/>
          </a:p>
          <a:p>
            <a:r>
              <a:rPr lang="en-US" altLang="zh-CN"/>
              <a:t>OOP philosophy: Software is a </a:t>
            </a:r>
            <a:r>
              <a:rPr lang="en-US" altLang="zh-CN">
                <a:solidFill>
                  <a:srgbClr val="FF0000"/>
                </a:solidFill>
              </a:rPr>
              <a:t>simulation</a:t>
            </a:r>
            <a:r>
              <a:rPr lang="en-US" altLang="zh-CN"/>
              <a:t> of the real world.</a:t>
            </a:r>
          </a:p>
          <a:p>
            <a:pPr lvl="1"/>
            <a:r>
              <a:rPr lang="en-US" altLang="zh-CN"/>
              <a:t>We know (approximately) how the real world works.</a:t>
            </a:r>
          </a:p>
          <a:p>
            <a:pPr lvl="1"/>
            <a:r>
              <a:rPr lang="en-US" altLang="zh-CN"/>
              <a:t>Design software to </a:t>
            </a:r>
            <a:r>
              <a:rPr lang="en-US" altLang="zh-CN">
                <a:solidFill>
                  <a:srgbClr val="FF0000"/>
                </a:solidFill>
              </a:rPr>
              <a:t>model </a:t>
            </a:r>
            <a:r>
              <a:rPr lang="en-US" altLang="zh-CN"/>
              <a:t>the real world.</a:t>
            </a:r>
          </a:p>
          <a:p>
            <a:endParaRPr lang="en-US" altLang="zh-CN"/>
          </a:p>
          <a:p>
            <a:pPr lvl="1"/>
            <a:endParaRPr lang="en-US" altLang="zh-CN"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>
            <a:extLst>
              <a:ext uri="{FF2B5EF4-FFF2-40B4-BE49-F238E27FC236}">
                <a16:creationId xmlns:a16="http://schemas.microsoft.com/office/drawing/2014/main" id="{1CA0C595-EB5F-4E64-9E1F-E8E43A42E9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面向对象编程</a:t>
            </a:r>
          </a:p>
        </p:txBody>
      </p:sp>
      <p:sp>
        <p:nvSpPr>
          <p:cNvPr id="33795" name="内容占位符 2">
            <a:extLst>
              <a:ext uri="{FF2B5EF4-FFF2-40B4-BE49-F238E27FC236}">
                <a16:creationId xmlns:a16="http://schemas.microsoft.com/office/drawing/2014/main" id="{048D56B8-83A0-45E2-BAC2-3F6F14B87E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Procedural programming [verb-oriented]</a:t>
            </a:r>
          </a:p>
          <a:p>
            <a:pPr lvl="1"/>
            <a:r>
              <a:rPr lang="en-US" altLang="zh-CN"/>
              <a:t>Tell the computer to </a:t>
            </a:r>
            <a:r>
              <a:rPr lang="en-US" altLang="zh-CN">
                <a:solidFill>
                  <a:srgbClr val="FF0000"/>
                </a:solidFill>
              </a:rPr>
              <a:t>do this / do that</a:t>
            </a:r>
            <a:r>
              <a:rPr lang="en-US" altLang="zh-CN"/>
              <a:t>.</a:t>
            </a:r>
            <a:endParaRPr lang="en-US" altLang="zh-CN" sz="3000"/>
          </a:p>
          <a:p>
            <a:r>
              <a:rPr lang="zh-CN" altLang="en-US"/>
              <a:t>OOP [noun-oriented]</a:t>
            </a:r>
          </a:p>
          <a:p>
            <a:pPr lvl="1"/>
            <a:r>
              <a:rPr lang="zh-CN" altLang="en-US"/>
              <a:t>Programming paradigm based on data types.</a:t>
            </a:r>
          </a:p>
          <a:p>
            <a:pPr lvl="1"/>
            <a:r>
              <a:rPr lang="zh-CN" altLang="en-US"/>
              <a:t>Identify </a:t>
            </a:r>
            <a:r>
              <a:rPr lang="zh-CN" altLang="en-US">
                <a:solidFill>
                  <a:srgbClr val="FF0000"/>
                </a:solidFill>
              </a:rPr>
              <a:t>objects</a:t>
            </a:r>
            <a:r>
              <a:rPr lang="zh-CN" altLang="en-US"/>
              <a:t> that are part of the problem domain or solution.</a:t>
            </a: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Identity: </a:t>
            </a:r>
            <a:r>
              <a:rPr lang="zh-CN" altLang="en-US"/>
              <a:t>objects are distinguished from other objects (references).</a:t>
            </a: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State: </a:t>
            </a:r>
            <a:r>
              <a:rPr lang="zh-CN" altLang="en-US"/>
              <a:t>objects know things (instance variables).</a:t>
            </a: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Behavior: </a:t>
            </a:r>
            <a:r>
              <a:rPr lang="zh-CN" altLang="en-US"/>
              <a:t>objects do things (methods).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主题​​">
  <a:themeElements>
    <a:clrScheme name="teach">
      <a:dk1>
        <a:srgbClr val="11344A"/>
      </a:dk1>
      <a:lt1>
        <a:srgbClr val="E6F5FF"/>
      </a:lt1>
      <a:dk2>
        <a:srgbClr val="11344A"/>
      </a:dk2>
      <a:lt2>
        <a:srgbClr val="E6F5FF"/>
      </a:lt2>
      <a:accent1>
        <a:srgbClr val="115D8A"/>
      </a:accent1>
      <a:accent2>
        <a:srgbClr val="19B5CA"/>
      </a:accent2>
      <a:accent3>
        <a:srgbClr val="FFCA0F"/>
      </a:accent3>
      <a:accent4>
        <a:srgbClr val="D28527"/>
      </a:accent4>
      <a:accent5>
        <a:srgbClr val="CE2424"/>
      </a:accent5>
      <a:accent6>
        <a:srgbClr val="37990E"/>
      </a:accent6>
      <a:hlink>
        <a:srgbClr val="0563C1"/>
      </a:hlink>
      <a:folHlink>
        <a:srgbClr val="954F72"/>
      </a:folHlink>
    </a:clrScheme>
    <a:fontScheme name="teach">
      <a:majorFont>
        <a:latin typeface="Candara"/>
        <a:ea typeface="微软雅黑"/>
        <a:cs typeface=""/>
      </a:majorFont>
      <a:minorFont>
        <a:latin typeface="Candar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</TotalTime>
  <Words>3613</Words>
  <Application>Microsoft Office PowerPoint</Application>
  <PresentationFormat>宽屏</PresentationFormat>
  <Paragraphs>569</Paragraphs>
  <Slides>74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74</vt:i4>
      </vt:variant>
    </vt:vector>
  </HeadingPairs>
  <TitlesOfParts>
    <vt:vector size="87" baseType="lpstr">
      <vt:lpstr>等线</vt:lpstr>
      <vt:lpstr>仿宋_GB2312</vt:lpstr>
      <vt:lpstr>黑体</vt:lpstr>
      <vt:lpstr>楷体_GB2312</vt:lpstr>
      <vt:lpstr>隶书</vt:lpstr>
      <vt:lpstr>宋体</vt:lpstr>
      <vt:lpstr>微软雅黑</vt:lpstr>
      <vt:lpstr>Arial</vt:lpstr>
      <vt:lpstr>Candara</vt:lpstr>
      <vt:lpstr>Times New Roman</vt:lpstr>
      <vt:lpstr>Wingdings</vt:lpstr>
      <vt:lpstr>Office 主题​​</vt:lpstr>
      <vt:lpstr>位图图像</vt:lpstr>
      <vt:lpstr>程序设计进阶与实践</vt:lpstr>
      <vt:lpstr>第一次实验：梅森质数判定（3月14日更新）</vt:lpstr>
      <vt:lpstr>第二次实验：N皇后问题的求解</vt:lpstr>
      <vt:lpstr>时间安排</vt:lpstr>
      <vt:lpstr>大作业的选题</vt:lpstr>
      <vt:lpstr>程序设计语言（1 -&gt; N)</vt:lpstr>
      <vt:lpstr>PowerPoint 演示文稿</vt:lpstr>
      <vt:lpstr>面向对象编程</vt:lpstr>
      <vt:lpstr>面向对象编程</vt:lpstr>
      <vt:lpstr>面向对象编程</vt:lpstr>
      <vt:lpstr>面向对象编程</vt:lpstr>
      <vt:lpstr>Time Bombs</vt:lpstr>
      <vt:lpstr>"Ask, don't touch."</vt:lpstr>
      <vt:lpstr>提纲</vt:lpstr>
      <vt:lpstr>程序设计方法的发展历程（1）</vt:lpstr>
      <vt:lpstr>程序设计方法的发展历程（2）</vt:lpstr>
      <vt:lpstr>PowerPoint 演示文稿</vt:lpstr>
      <vt:lpstr>程序设计方法的发展历程（3）</vt:lpstr>
      <vt:lpstr>PowerPoint 演示文稿</vt:lpstr>
      <vt:lpstr>程序设计方法的发展历程（4）</vt:lpstr>
      <vt:lpstr>PowerPoint 演示文稿</vt:lpstr>
      <vt:lpstr>现实情况怎么样?</vt:lpstr>
      <vt:lpstr>提纲</vt:lpstr>
      <vt:lpstr>如何评价软件的质量？</vt:lpstr>
      <vt:lpstr>PowerPoint 演示文稿</vt:lpstr>
      <vt:lpstr>过程式程序设计本身的局限性</vt:lpstr>
      <vt:lpstr>PowerPoint 演示文稿</vt:lpstr>
      <vt:lpstr>过程式程序设计本身的局限性(续)</vt:lpstr>
      <vt:lpstr>提纲</vt:lpstr>
      <vt:lpstr>从过程式转变到面向对象</vt:lpstr>
      <vt:lpstr>PowerPoint 演示文稿</vt:lpstr>
      <vt:lpstr>面向对象程序设计的编程思想</vt:lpstr>
      <vt:lpstr>对象技术(OT)</vt:lpstr>
      <vt:lpstr>提纲</vt:lpstr>
      <vt:lpstr>对象的非正式定义</vt:lpstr>
      <vt:lpstr>对象的一个更正式的定义</vt:lpstr>
      <vt:lpstr>对象的标识(Identity)</vt:lpstr>
      <vt:lpstr>对象的状态(state)</vt:lpstr>
      <vt:lpstr>对象的行为</vt:lpstr>
      <vt:lpstr>提纲</vt:lpstr>
      <vt:lpstr>类（Class）</vt:lpstr>
      <vt:lpstr>类的属性(Attributes)</vt:lpstr>
      <vt:lpstr>类的操作（Operation）</vt:lpstr>
      <vt:lpstr>类：课程course</vt:lpstr>
      <vt:lpstr>类的UML表示</vt:lpstr>
      <vt:lpstr>Objects 和Classes的关系</vt:lpstr>
      <vt:lpstr>PowerPoint 演示文稿</vt:lpstr>
      <vt:lpstr>类和对象中的属性</vt:lpstr>
      <vt:lpstr>提纲</vt:lpstr>
      <vt:lpstr>OO四个基本原理</vt:lpstr>
      <vt:lpstr>1. 什么是抽象(Abstraction)</vt:lpstr>
      <vt:lpstr>例：抽象</vt:lpstr>
      <vt:lpstr>2. 什么是封装(Encapsulation)</vt:lpstr>
      <vt:lpstr>PowerPoint 演示文稿</vt:lpstr>
      <vt:lpstr>封装的本质：隐藏实现</vt:lpstr>
      <vt:lpstr>3 什么是模块性(Modularity)</vt:lpstr>
      <vt:lpstr>模块性—大问题分解成小问题 </vt:lpstr>
      <vt:lpstr>4. 什么是层次(Hierarchy)</vt:lpstr>
      <vt:lpstr>OO四个基本原理</vt:lpstr>
      <vt:lpstr>提纲</vt:lpstr>
      <vt:lpstr>多态性(Polymorphism)</vt:lpstr>
      <vt:lpstr>多态性：例1</vt:lpstr>
      <vt:lpstr>多态性：例2</vt:lpstr>
      <vt:lpstr>多态性的实现机制</vt:lpstr>
      <vt:lpstr>泛化(Generalization)</vt:lpstr>
      <vt:lpstr>继承：重用接口</vt:lpstr>
      <vt:lpstr>单继承：例1</vt:lpstr>
      <vt:lpstr>单继承：例2</vt:lpstr>
      <vt:lpstr>Is-like-a    vs    is-a-kind-of</vt:lpstr>
      <vt:lpstr>多继承(Multiple Inheritance)</vt:lpstr>
      <vt:lpstr>继承的本质</vt:lpstr>
      <vt:lpstr>参考书（C++）</vt:lpstr>
      <vt:lpstr>PowerPoint 演示文稿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程序设计进阶与实践</dc:title>
  <dc:creator>gzsun</dc:creator>
  <cp:lastModifiedBy>gzsun</cp:lastModifiedBy>
  <cp:revision>37</cp:revision>
  <dcterms:created xsi:type="dcterms:W3CDTF">2022-03-14T04:46:40Z</dcterms:created>
  <dcterms:modified xsi:type="dcterms:W3CDTF">2022-04-02T11:56:25Z</dcterms:modified>
</cp:coreProperties>
</file>