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1812" r:id="rId3"/>
    <p:sldId id="1813" r:id="rId4"/>
    <p:sldId id="1814" r:id="rId5"/>
    <p:sldId id="1820" r:id="rId6"/>
    <p:sldId id="1831" r:id="rId7"/>
    <p:sldId id="1832" r:id="rId8"/>
    <p:sldId id="1833" r:id="rId9"/>
    <p:sldId id="1834" r:id="rId10"/>
    <p:sldId id="434" r:id="rId11"/>
    <p:sldId id="414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6" r:id="rId26"/>
    <p:sldId id="347" r:id="rId27"/>
    <p:sldId id="348" r:id="rId28"/>
    <p:sldId id="349" r:id="rId29"/>
    <p:sldId id="350" r:id="rId30"/>
    <p:sldId id="353" r:id="rId31"/>
    <p:sldId id="515" r:id="rId32"/>
    <p:sldId id="262" r:id="rId33"/>
    <p:sldId id="307" r:id="rId34"/>
    <p:sldId id="308" r:id="rId35"/>
    <p:sldId id="319" r:id="rId36"/>
    <p:sldId id="773" r:id="rId37"/>
    <p:sldId id="774" r:id="rId38"/>
    <p:sldId id="516" r:id="rId39"/>
    <p:sldId id="784" r:id="rId40"/>
    <p:sldId id="297" r:id="rId41"/>
    <p:sldId id="298" r:id="rId42"/>
    <p:sldId id="301" r:id="rId43"/>
    <p:sldId id="299" r:id="rId44"/>
    <p:sldId id="1835" r:id="rId45"/>
    <p:sldId id="302" r:id="rId46"/>
    <p:sldId id="264" r:id="rId47"/>
    <p:sldId id="288" r:id="rId48"/>
    <p:sldId id="290" r:id="rId49"/>
    <p:sldId id="292" r:id="rId50"/>
    <p:sldId id="291" r:id="rId51"/>
    <p:sldId id="897" r:id="rId52"/>
    <p:sldId id="898" r:id="rId53"/>
    <p:sldId id="321" r:id="rId54"/>
    <p:sldId id="322" r:id="rId55"/>
    <p:sldId id="323" r:id="rId56"/>
    <p:sldId id="325" r:id="rId57"/>
    <p:sldId id="326" r:id="rId58"/>
    <p:sldId id="327" r:id="rId59"/>
    <p:sldId id="300" r:id="rId6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8426"/>
    <a:srgbClr val="FFFFFF"/>
    <a:srgbClr val="985402"/>
    <a:srgbClr val="CA6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414" autoAdjust="0"/>
    <p:restoredTop sz="75121" autoAdjust="0"/>
  </p:normalViewPr>
  <p:slideViewPr>
    <p:cSldViewPr snapToGrid="0">
      <p:cViewPr varScale="1">
        <p:scale>
          <a:sx n="83" d="100"/>
          <a:sy n="83" d="100"/>
        </p:scale>
        <p:origin x="9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E96E1-346F-477A-9CFD-97562368FF53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499FE-432E-4C91-A380-102EEE5AA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20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欢迎继续学习计算机程序设计课程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499FE-432E-4C91-A380-102EEE5AAEB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602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499FE-432E-4C91-A380-102EEE5AAEB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716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499FE-432E-4C91-A380-102EEE5AAEB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48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8365F95F-739C-440D-B3E4-FAFDC79CC9D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9C53A3E9-0AF0-41D9-B06C-546FFF5599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8BF16DC0-8308-4F64-AD54-ED14B49202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B497B9A8-11BE-4F1E-A224-D91FA06E5A74}" type="slidenum">
              <a:rPr lang="zh-CN" altLang="en-US" sz="1200">
                <a:latin typeface="Arial" panose="020B0604020202020204" pitchFamily="34" charset="0"/>
              </a:rPr>
              <a:pPr>
                <a:buFont typeface="Arial" panose="020B0604020202020204" pitchFamily="34" charset="0"/>
                <a:buChar char="•"/>
              </a:pPr>
              <a:t>36</a:t>
            </a:fld>
            <a:endParaRPr lang="zh-CN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6CC28F50-CBA0-4BDC-8FFD-3973F0E00C0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CD294A91-73E5-4172-ABFC-2716425E9B9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5AF9CB51-063B-4F7F-A35B-D11F4859EA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8D497E9F-BC74-406D-811C-55D0CBFF8932}" type="slidenum">
              <a:rPr lang="zh-CN" altLang="en-US" sz="1200">
                <a:latin typeface="Arial" panose="020B0604020202020204" pitchFamily="34" charset="0"/>
              </a:rPr>
              <a:pPr>
                <a:buFont typeface="Arial" panose="020B0604020202020204" pitchFamily="34" charset="0"/>
                <a:buChar char="•"/>
              </a:pPr>
              <a:t>37</a:t>
            </a:fld>
            <a:endParaRPr lang="zh-CN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BC9FA07E-B775-418A-945C-24896DBA08B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01FF0317-0991-46F3-B133-ACAE372ABC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47D4C781-C86D-4FED-B6F0-FAE9E1B4F3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9F4D69AD-A4A0-4BC5-ABEB-0B6D94465AE4}" type="slidenum">
              <a:rPr lang="zh-CN" altLang="en-US" sz="1200">
                <a:latin typeface="Calibri" panose="020F0502020204030204" pitchFamily="34" charset="0"/>
              </a:rPr>
              <a:pPr>
                <a:buFont typeface="Arial" panose="020B0604020202020204" pitchFamily="34" charset="0"/>
                <a:buChar char="•"/>
              </a:pPr>
              <a:t>39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5CAAFBDF-2D4F-407A-BB64-6AA66B5B8A4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B22EA0D0-C0D2-4776-8B21-76C97EC166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52B2692E-1B7A-4EC8-B6AA-5C6E20F3CC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FB05E1CE-830E-46F5-BC2C-A550A7B45408}" type="slidenum">
              <a:rPr lang="zh-CN" altLang="en-US" sz="1200">
                <a:latin typeface="Times New Roman" panose="02020603050405020304" pitchFamily="18" charset="0"/>
              </a:rPr>
              <a:pPr>
                <a:buFont typeface="Arial" panose="020B0604020202020204" pitchFamily="34" charset="0"/>
                <a:buChar char="•"/>
              </a:pPr>
              <a:t>51</a:t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B34D7F72-1946-48F8-9E77-798B7C098E0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D7A78D03-2929-4321-A586-6005978355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F17B9B0B-6A62-443D-8994-8F4A5C12B7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1DE742FA-1295-4131-813E-49D1F98B8A4C}" type="slidenum">
              <a:rPr lang="zh-CN" altLang="en-US" sz="1200">
                <a:latin typeface="Times New Roman" panose="02020603050405020304" pitchFamily="18" charset="0"/>
              </a:rPr>
              <a:pPr>
                <a:buFont typeface="Arial" panose="020B0604020202020204" pitchFamily="34" charset="0"/>
                <a:buChar char="•"/>
              </a:pPr>
              <a:t>52</a:t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499FE-432E-4C91-A380-102EEE5AAEBA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212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 userDrawn="1"/>
        </p:nvSpPr>
        <p:spPr>
          <a:xfrm>
            <a:off x="332509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>
            <a:off x="122849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444215" y="1426996"/>
            <a:ext cx="7196667" cy="1110758"/>
          </a:xfrm>
        </p:spPr>
        <p:txBody>
          <a:bodyPr anchor="b">
            <a:normAutofit/>
          </a:bodyPr>
          <a:lstStyle>
            <a:lvl1pPr algn="l"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单行标题</a:t>
            </a:r>
            <a:r>
              <a:rPr lang="en-US" altLang="zh-CN" dirty="0"/>
              <a:t>-</a:t>
            </a:r>
            <a:r>
              <a:rPr lang="zh-CN" altLang="en-US" dirty="0"/>
              <a:t>单击编辑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44216" y="2639029"/>
            <a:ext cx="7196667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531610"/>
            <a:ext cx="1133862" cy="163392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73" name="任意多边形 72"/>
          <p:cNvSpPr/>
          <p:nvPr userDrawn="1"/>
        </p:nvSpPr>
        <p:spPr>
          <a:xfrm>
            <a:off x="0" y="1426996"/>
            <a:ext cx="997527" cy="163392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74" name="任意多边形 73"/>
          <p:cNvSpPr/>
          <p:nvPr userDrawn="1"/>
        </p:nvSpPr>
        <p:spPr>
          <a:xfrm>
            <a:off x="7414943" y="5505963"/>
            <a:ext cx="4777057" cy="1015861"/>
          </a:xfrm>
          <a:custGeom>
            <a:avLst/>
            <a:gdLst>
              <a:gd name="connsiteX0" fmla="*/ 93012 w 4777057"/>
              <a:gd name="connsiteY0" fmla="*/ 0 h 1015861"/>
              <a:gd name="connsiteX1" fmla="*/ 4777057 w 4777057"/>
              <a:gd name="connsiteY1" fmla="*/ 0 h 1015861"/>
              <a:gd name="connsiteX2" fmla="*/ 4777057 w 4777057"/>
              <a:gd name="connsiteY2" fmla="*/ 1015861 h 1015861"/>
              <a:gd name="connsiteX3" fmla="*/ 0 w 4777057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7057" h="1015861">
                <a:moveTo>
                  <a:pt x="93012" y="0"/>
                </a:moveTo>
                <a:lnTo>
                  <a:pt x="4777057" y="0"/>
                </a:lnTo>
                <a:lnTo>
                  <a:pt x="4777057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5" name="任意多边形 74"/>
          <p:cNvSpPr/>
          <p:nvPr userDrawn="1"/>
        </p:nvSpPr>
        <p:spPr>
          <a:xfrm>
            <a:off x="7621131" y="5393904"/>
            <a:ext cx="4570869" cy="1015861"/>
          </a:xfrm>
          <a:custGeom>
            <a:avLst/>
            <a:gdLst>
              <a:gd name="connsiteX0" fmla="*/ 93012 w 4570869"/>
              <a:gd name="connsiteY0" fmla="*/ 0 h 1015861"/>
              <a:gd name="connsiteX1" fmla="*/ 4570869 w 4570869"/>
              <a:gd name="connsiteY1" fmla="*/ 0 h 1015861"/>
              <a:gd name="connsiteX2" fmla="*/ 4570869 w 4570869"/>
              <a:gd name="connsiteY2" fmla="*/ 1015861 h 1015861"/>
              <a:gd name="connsiteX3" fmla="*/ 0 w 4570869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0869" h="1015861">
                <a:moveTo>
                  <a:pt x="93012" y="0"/>
                </a:moveTo>
                <a:lnTo>
                  <a:pt x="4570869" y="0"/>
                </a:lnTo>
                <a:lnTo>
                  <a:pt x="4570869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76" name="组合 75"/>
          <p:cNvGrpSpPr/>
          <p:nvPr userDrawn="1"/>
        </p:nvGrpSpPr>
        <p:grpSpPr>
          <a:xfrm>
            <a:off x="8369141" y="5633721"/>
            <a:ext cx="3326956" cy="561646"/>
            <a:chOff x="8729742" y="4570696"/>
            <a:chExt cx="2830517" cy="477836"/>
          </a:xfrm>
          <a:solidFill>
            <a:schemeClr val="bg2">
              <a:alpha val="50000"/>
            </a:schemeClr>
          </a:solidFill>
        </p:grpSpPr>
        <p:sp>
          <p:nvSpPr>
            <p:cNvPr id="77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646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-3175"/>
            <a:ext cx="8574578" cy="6861175"/>
          </a:xfrm>
          <a:custGeom>
            <a:avLst/>
            <a:gdLst>
              <a:gd name="connsiteX0" fmla="*/ 63979 w 8574578"/>
              <a:gd name="connsiteY0" fmla="*/ 0 h 6861175"/>
              <a:gd name="connsiteX1" fmla="*/ 8574578 w 8574578"/>
              <a:gd name="connsiteY1" fmla="*/ 0 h 6861175"/>
              <a:gd name="connsiteX2" fmla="*/ 7852508 w 8574578"/>
              <a:gd name="connsiteY2" fmla="*/ 6861175 h 6861175"/>
              <a:gd name="connsiteX3" fmla="*/ 0 w 8574578"/>
              <a:gd name="connsiteY3" fmla="*/ 6861175 h 6861175"/>
              <a:gd name="connsiteX4" fmla="*/ 0 w 8574578"/>
              <a:gd name="connsiteY4" fmla="*/ 60793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4578" h="6861175">
                <a:moveTo>
                  <a:pt x="63979" y="0"/>
                </a:moveTo>
                <a:lnTo>
                  <a:pt x="8574578" y="0"/>
                </a:lnTo>
                <a:lnTo>
                  <a:pt x="7852508" y="6861175"/>
                </a:lnTo>
                <a:lnTo>
                  <a:pt x="0" y="6861175"/>
                </a:lnTo>
                <a:lnTo>
                  <a:pt x="0" y="60793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-3175"/>
            <a:ext cx="8363989" cy="6861175"/>
          </a:xfrm>
          <a:custGeom>
            <a:avLst/>
            <a:gdLst>
              <a:gd name="connsiteX0" fmla="*/ 0 w 8363989"/>
              <a:gd name="connsiteY0" fmla="*/ 0 h 6861175"/>
              <a:gd name="connsiteX1" fmla="*/ 8363989 w 8363989"/>
              <a:gd name="connsiteY1" fmla="*/ 0 h 6861175"/>
              <a:gd name="connsiteX2" fmla="*/ 7641919 w 8363989"/>
              <a:gd name="connsiteY2" fmla="*/ 6861175 h 6861175"/>
              <a:gd name="connsiteX3" fmla="*/ 0 w 836398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3989" h="6861175">
                <a:moveTo>
                  <a:pt x="0" y="0"/>
                </a:moveTo>
                <a:lnTo>
                  <a:pt x="8363989" y="0"/>
                </a:lnTo>
                <a:lnTo>
                  <a:pt x="7641919" y="6861175"/>
                </a:lnTo>
                <a:lnTo>
                  <a:pt x="0" y="68611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914400" y="2066925"/>
            <a:ext cx="6688667" cy="1325563"/>
          </a:xfrm>
        </p:spPr>
        <p:txBody>
          <a:bodyPr>
            <a:normAutofit/>
          </a:bodyPr>
          <a:lstStyle>
            <a:lvl1pPr>
              <a:defRPr sz="8800" b="1"/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14400" y="3547533"/>
            <a:ext cx="6688667" cy="1422399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9392920" y="6168231"/>
            <a:ext cx="2447720" cy="413216"/>
            <a:chOff x="8729742" y="4570696"/>
            <a:chExt cx="2830517" cy="477836"/>
          </a:xfrm>
          <a:solidFill>
            <a:schemeClr val="bg2">
              <a:alpha val="50000"/>
            </a:schemeClr>
          </a:solidFill>
        </p:grpSpPr>
        <p:sp>
          <p:nvSpPr>
            <p:cNvPr id="34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556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719263"/>
            <a:ext cx="10972800" cy="441166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582745C-0159-49CF-B6FF-DC93545070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1C78F03-3333-406B-85FF-E345CBBC6A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C613043-3BE1-4B1E-A0FE-ECA7DC782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4A406-41E2-4F8F-9F22-2B9FA9DE9A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969224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 userDrawn="1"/>
        </p:nvSpPr>
        <p:spPr>
          <a:xfrm>
            <a:off x="332509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>
            <a:off x="121920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1531610"/>
            <a:ext cx="1133862" cy="163392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1426996"/>
            <a:ext cx="997527" cy="163392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1" name="任意多边形 40"/>
          <p:cNvSpPr/>
          <p:nvPr userDrawn="1"/>
        </p:nvSpPr>
        <p:spPr>
          <a:xfrm>
            <a:off x="7414943" y="5505963"/>
            <a:ext cx="4777057" cy="1015861"/>
          </a:xfrm>
          <a:custGeom>
            <a:avLst/>
            <a:gdLst>
              <a:gd name="connsiteX0" fmla="*/ 93012 w 4777057"/>
              <a:gd name="connsiteY0" fmla="*/ 0 h 1015861"/>
              <a:gd name="connsiteX1" fmla="*/ 4777057 w 4777057"/>
              <a:gd name="connsiteY1" fmla="*/ 0 h 1015861"/>
              <a:gd name="connsiteX2" fmla="*/ 4777057 w 4777057"/>
              <a:gd name="connsiteY2" fmla="*/ 1015861 h 1015861"/>
              <a:gd name="connsiteX3" fmla="*/ 0 w 4777057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7057" h="1015861">
                <a:moveTo>
                  <a:pt x="93012" y="0"/>
                </a:moveTo>
                <a:lnTo>
                  <a:pt x="4777057" y="0"/>
                </a:lnTo>
                <a:lnTo>
                  <a:pt x="4777057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39" name="任意多边形 38"/>
          <p:cNvSpPr/>
          <p:nvPr userDrawn="1"/>
        </p:nvSpPr>
        <p:spPr>
          <a:xfrm>
            <a:off x="7621131" y="5393904"/>
            <a:ext cx="4570869" cy="1015861"/>
          </a:xfrm>
          <a:custGeom>
            <a:avLst/>
            <a:gdLst>
              <a:gd name="connsiteX0" fmla="*/ 93012 w 4570869"/>
              <a:gd name="connsiteY0" fmla="*/ 0 h 1015861"/>
              <a:gd name="connsiteX1" fmla="*/ 4570869 w 4570869"/>
              <a:gd name="connsiteY1" fmla="*/ 0 h 1015861"/>
              <a:gd name="connsiteX2" fmla="*/ 4570869 w 4570869"/>
              <a:gd name="connsiteY2" fmla="*/ 1015861 h 1015861"/>
              <a:gd name="connsiteX3" fmla="*/ 0 w 4570869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0869" h="1015861">
                <a:moveTo>
                  <a:pt x="93012" y="0"/>
                </a:moveTo>
                <a:lnTo>
                  <a:pt x="4570869" y="0"/>
                </a:lnTo>
                <a:lnTo>
                  <a:pt x="4570869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426995"/>
            <a:ext cx="7196667" cy="1738535"/>
          </a:xfrm>
        </p:spPr>
        <p:txBody>
          <a:bodyPr anchor="b"/>
          <a:lstStyle>
            <a:lvl1pPr algn="l"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多行标题 </a:t>
            </a:r>
            <a:r>
              <a:rPr lang="en-US" altLang="zh-CN" dirty="0"/>
              <a:t>- </a:t>
            </a: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165530"/>
            <a:ext cx="7196667" cy="95773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8369141" y="5633721"/>
            <a:ext cx="3326956" cy="561646"/>
            <a:chOff x="8729742" y="4570696"/>
            <a:chExt cx="2830517" cy="477836"/>
          </a:xfrm>
          <a:solidFill>
            <a:schemeClr val="bg2">
              <a:alpha val="50000"/>
            </a:schemeClr>
          </a:solidFill>
        </p:grpSpPr>
        <p:sp>
          <p:nvSpPr>
            <p:cNvPr id="36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451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0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 l="-65111" t="-46" r="65111" b="4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3515360" y="-7017"/>
            <a:ext cx="8546252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 userDrawn="1"/>
        </p:nvSpPr>
        <p:spPr>
          <a:xfrm>
            <a:off x="3679375" y="-7017"/>
            <a:ext cx="8546252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3"/>
            <a:ext cx="3351345" cy="104037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3112008" cy="1050059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1" y="1376196"/>
            <a:ext cx="2861352" cy="1050059"/>
          </a:xfrm>
        </p:spPr>
        <p:txBody>
          <a:bodyPr anchor="ctr">
            <a:normAutofit/>
          </a:bodyPr>
          <a:lstStyle>
            <a:lvl1pPr algn="r">
              <a:defRPr sz="4400" b="1">
                <a:solidFill>
                  <a:schemeClr val="accent3"/>
                </a:solidFill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4745168" y="1487414"/>
            <a:ext cx="6605587" cy="4343400"/>
          </a:xfrm>
        </p:spPr>
        <p:txBody>
          <a:bodyPr>
            <a:normAutofit/>
          </a:bodyPr>
          <a:lstStyle>
            <a:lvl1pPr marL="571500" indent="-571500">
              <a:lnSpc>
                <a:spcPct val="12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4000"/>
            </a:lvl1pPr>
            <a:lvl2pPr>
              <a:defRPr sz="3200"/>
            </a:lvl2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522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-3177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 l="-69930" r="6993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2191895" y="-7017"/>
            <a:ext cx="9869717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 userDrawn="1"/>
        </p:nvSpPr>
        <p:spPr>
          <a:xfrm>
            <a:off x="2355910" y="-7017"/>
            <a:ext cx="9869717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3"/>
            <a:ext cx="1724201" cy="125373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1523014" cy="1265404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3426832" y="1206856"/>
            <a:ext cx="8281907" cy="1152806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zh-CN" altLang="en-US" dirty="0"/>
              <a:t>小节标题</a:t>
            </a:r>
          </a:p>
        </p:txBody>
      </p:sp>
      <p:sp>
        <p:nvSpPr>
          <p:cNvPr id="42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426832" y="2386651"/>
            <a:ext cx="8281907" cy="5137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小节副标题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79303"/>
            <a:ext cx="1339403" cy="1049700"/>
          </a:xfrm>
        </p:spPr>
        <p:txBody>
          <a:bodyPr anchor="ctr">
            <a:noAutofit/>
          </a:bodyPr>
          <a:lstStyle>
            <a:lvl1pPr marL="0" indent="0" algn="ctr">
              <a:buNone/>
              <a:defRPr sz="72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69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1055988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64459"/>
            <a:ext cx="10744200" cy="665816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227667"/>
            <a:ext cx="10741155" cy="4698999"/>
          </a:xfrm>
        </p:spPr>
        <p:txBody>
          <a:bodyPr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任意多边形 15"/>
          <p:cNvSpPr/>
          <p:nvPr userDrawn="1"/>
        </p:nvSpPr>
        <p:spPr>
          <a:xfrm>
            <a:off x="0" y="316846"/>
            <a:ext cx="366713" cy="613429"/>
          </a:xfrm>
          <a:custGeom>
            <a:avLst/>
            <a:gdLst>
              <a:gd name="connsiteX0" fmla="*/ 0 w 366713"/>
              <a:gd name="connsiteY0" fmla="*/ 0 h 613429"/>
              <a:gd name="connsiteX1" fmla="*/ 366713 w 366713"/>
              <a:gd name="connsiteY1" fmla="*/ 0 h 613429"/>
              <a:gd name="connsiteX2" fmla="*/ 315070 w 366713"/>
              <a:gd name="connsiteY2" fmla="*/ 613429 h 613429"/>
              <a:gd name="connsiteX3" fmla="*/ 0 w 36671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3" h="613429">
                <a:moveTo>
                  <a:pt x="0" y="0"/>
                </a:moveTo>
                <a:lnTo>
                  <a:pt x="366713" y="0"/>
                </a:lnTo>
                <a:lnTo>
                  <a:pt x="31507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 userDrawn="1"/>
        </p:nvSpPr>
        <p:spPr>
          <a:xfrm>
            <a:off x="0" y="264459"/>
            <a:ext cx="271463" cy="613429"/>
          </a:xfrm>
          <a:custGeom>
            <a:avLst/>
            <a:gdLst>
              <a:gd name="connsiteX0" fmla="*/ 0 w 271463"/>
              <a:gd name="connsiteY0" fmla="*/ 0 h 613429"/>
              <a:gd name="connsiteX1" fmla="*/ 271463 w 271463"/>
              <a:gd name="connsiteY1" fmla="*/ 0 h 613429"/>
              <a:gd name="connsiteX2" fmla="*/ 219820 w 271463"/>
              <a:gd name="connsiteY2" fmla="*/ 613429 h 613429"/>
              <a:gd name="connsiteX3" fmla="*/ 0 w 27146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63" h="613429">
                <a:moveTo>
                  <a:pt x="0" y="0"/>
                </a:moveTo>
                <a:lnTo>
                  <a:pt x="271463" y="0"/>
                </a:lnTo>
                <a:lnTo>
                  <a:pt x="21982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3"/>
            <a:ext cx="10388896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183356" y="6466052"/>
            <a:ext cx="1663478" cy="280823"/>
            <a:chOff x="8729742" y="4570696"/>
            <a:chExt cx="2830517" cy="477836"/>
          </a:xfrm>
          <a:solidFill>
            <a:schemeClr val="accent4"/>
          </a:solidFill>
        </p:grpSpPr>
        <p:sp>
          <p:nvSpPr>
            <p:cNvPr id="51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842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1055988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635001"/>
            <a:ext cx="10741155" cy="5291666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3"/>
            <a:ext cx="10388896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183356" y="6466052"/>
            <a:ext cx="1663478" cy="280823"/>
            <a:chOff x="8729742" y="4570696"/>
            <a:chExt cx="2830517" cy="477836"/>
          </a:xfrm>
          <a:solidFill>
            <a:schemeClr val="accent4"/>
          </a:solidFill>
        </p:grpSpPr>
        <p:sp>
          <p:nvSpPr>
            <p:cNvPr id="51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152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3"/>
          </p:nvPr>
        </p:nvSpPr>
        <p:spPr>
          <a:xfrm>
            <a:off x="304124" y="221381"/>
            <a:ext cx="10832305" cy="5833980"/>
          </a:xfrm>
        </p:spPr>
        <p:txBody>
          <a:bodyPr anchor="t"/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26" name="任意多边形 25"/>
          <p:cNvSpPr/>
          <p:nvPr userDrawn="1"/>
        </p:nvSpPr>
        <p:spPr>
          <a:xfrm>
            <a:off x="1" y="6477000"/>
            <a:ext cx="1055988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3"/>
            <a:ext cx="10388896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-22652" y="385562"/>
            <a:ext cx="1984107" cy="732848"/>
          </a:xfrm>
          <a:solidFill>
            <a:schemeClr val="accent1"/>
          </a:solidFill>
          <a:effectLst>
            <a:outerShdw dist="127000" dir="2040000" algn="ctr" rotWithShape="0">
              <a:schemeClr val="accent2"/>
            </a:outerShdw>
          </a:effectLst>
        </p:spPr>
        <p:txBody>
          <a:bodyPr wrap="square" lIns="180000" tIns="180000" rIns="180000" bIns="180000">
            <a:spAutoFit/>
          </a:bodyPr>
          <a:lstStyle>
            <a:lvl1pPr marL="0" indent="0" algn="r">
              <a:lnSpc>
                <a:spcPct val="100000"/>
              </a:lnSpc>
              <a:buNone/>
              <a:defRPr sz="240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图片说明</a:t>
            </a:r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183356" y="6466052"/>
            <a:ext cx="1663478" cy="280823"/>
            <a:chOff x="8729742" y="4570696"/>
            <a:chExt cx="2830517" cy="477836"/>
          </a:xfrm>
          <a:solidFill>
            <a:schemeClr val="accent4"/>
          </a:solidFill>
        </p:grpSpPr>
        <p:sp>
          <p:nvSpPr>
            <p:cNvPr id="51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459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940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-深色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5422" y="781579"/>
            <a:ext cx="10741155" cy="52916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4837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573932" y="6055360"/>
            <a:ext cx="546947" cy="548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b="1">
                <a:solidFill>
                  <a:schemeClr val="accent3"/>
                </a:solidFill>
                <a:latin typeface="+mn-lt"/>
              </a:defRPr>
            </a:lvl1pPr>
          </a:lstStyle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728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6" r:id="rId3"/>
    <p:sldLayoutId id="2147483661" r:id="rId4"/>
    <p:sldLayoutId id="2147483650" r:id="rId5"/>
    <p:sldLayoutId id="2147483662" r:id="rId6"/>
    <p:sldLayoutId id="2147483664" r:id="rId7"/>
    <p:sldLayoutId id="2147483655" r:id="rId8"/>
    <p:sldLayoutId id="2147483665" r:id="rId9"/>
    <p:sldLayoutId id="2147483663" r:id="rId10"/>
    <p:sldLayoutId id="214748366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jpeg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t.ustc.edu.cn/" TargetMode="External"/><Relationship Id="rId2" Type="http://schemas.openxmlformats.org/officeDocument/2006/relationships/hyperlink" Target="https://github.com/ryanhanwu/How-To-Ask-Questions-The-Smart-Way/blob/main/README-zh_CN.md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yanhanwu/How-To-Ask-Questions-The-Smart-Way/blob/main/README-zh_CN.md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44215" y="1746167"/>
            <a:ext cx="7196667" cy="159225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程序设计进阶与实践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444214" y="4114146"/>
            <a:ext cx="7196667" cy="526501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chemeClr val="tx1"/>
                </a:solidFill>
              </a:rPr>
              <a:t>计算机科学与技术学院</a:t>
            </a:r>
          </a:p>
        </p:txBody>
      </p:sp>
    </p:spTree>
    <p:extLst>
      <p:ext uri="{BB962C8B-B14F-4D97-AF65-F5344CB8AC3E}">
        <p14:creationId xmlns:p14="http://schemas.microsoft.com/office/powerpoint/2010/main" val="194640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23" name="Rectangle 5">
            <a:extLst>
              <a:ext uri="{FF2B5EF4-FFF2-40B4-BE49-F238E27FC236}">
                <a16:creationId xmlns:a16="http://schemas.microsoft.com/office/drawing/2014/main" id="{7634B9DF-A30A-4104-AE7A-DCCA91815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37" y="914400"/>
            <a:ext cx="3657600" cy="288757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zh-CN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良好的代码风格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F92A171F-CA64-4322-ACCD-46E714CB0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018" y="-9456"/>
            <a:ext cx="3288146" cy="6779687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>
            <a:extLst>
              <a:ext uri="{FF2B5EF4-FFF2-40B4-BE49-F238E27FC236}">
                <a16:creationId xmlns:a16="http://schemas.microsoft.com/office/drawing/2014/main" id="{0889D65F-0043-46FC-A3E8-DEA8F3556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>
                <a:ea typeface="方正隶书简体" pitchFamily="2" charset="-122"/>
              </a:rPr>
              <a:t>标识符的命名</a:t>
            </a: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08F8C64D-E91E-4728-B897-0896E97FBD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20976" y="1719263"/>
            <a:ext cx="7339013" cy="4411662"/>
          </a:xfrm>
        </p:spPr>
        <p:txBody>
          <a:bodyPr/>
          <a:lstStyle/>
          <a:p>
            <a:pPr eaLnBrk="1" hangingPunct="1"/>
            <a:r>
              <a:rPr lang="zh-CN" altLang="en-US"/>
              <a:t>匈牙利命名法为</a:t>
            </a:r>
            <a:r>
              <a:rPr lang="en-US" altLang="zh-CN"/>
              <a:t>C</a:t>
            </a:r>
            <a:r>
              <a:rPr lang="zh-CN" altLang="en-US"/>
              <a:t>程序标识符的命名定义了一种非常标准化的方式，这种命名方式是以两条规则为基础的：</a:t>
            </a:r>
          </a:p>
          <a:p>
            <a:pPr eaLnBrk="1" hangingPunct="1"/>
            <a:r>
              <a:rPr lang="en-US" altLang="zh-CN"/>
              <a:t>a. </a:t>
            </a:r>
            <a:r>
              <a:rPr lang="zh-CN" altLang="en-US"/>
              <a:t>变量的名字以一个或者多个小写字母前缀开头，前缀能够体现变量数据类型、作用域等信息。</a:t>
            </a:r>
          </a:p>
          <a:p>
            <a:pPr eaLnBrk="1" hangingPunct="1"/>
            <a:r>
              <a:rPr lang="en-US" altLang="zh-CN"/>
              <a:t>b. </a:t>
            </a:r>
            <a:r>
              <a:rPr lang="zh-CN" altLang="en-US"/>
              <a:t>在标识符内，前缀以后就是一个或者多个第一个字母大写的单词，这些单词清楚地指出了该标识符的作用。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8C372CE-07D1-40C1-A667-D82C94BCE0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推荐一种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程序标识符命名法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12BAC8EB-E915-4051-8287-37BAE3739B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41638" y="1719263"/>
            <a:ext cx="7269162" cy="441166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100">
                <a:latin typeface="Arial Narrow" panose="020B0606020202030204" pitchFamily="34" charset="0"/>
              </a:rPr>
              <a:t>1</a:t>
            </a:r>
            <a:r>
              <a:rPr lang="zh-CN" altLang="en-US" sz="2100">
                <a:latin typeface="Arial Narrow" panose="020B0606020202030204" pitchFamily="34" charset="0"/>
              </a:rPr>
              <a:t>）变量命名加前缀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100">
                <a:latin typeface="Arial Narrow" panose="020B0606020202030204" pitchFamily="34" charset="0"/>
              </a:rPr>
              <a:t>   </a:t>
            </a:r>
            <a:r>
              <a:rPr lang="en-US" altLang="zh-CN" sz="1900">
                <a:latin typeface="Arial Narrow" panose="020B0606020202030204" pitchFamily="34" charset="0"/>
              </a:rPr>
              <a:t>c			char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900">
                <a:latin typeface="Arial Narrow" panose="020B0606020202030204" pitchFamily="34" charset="0"/>
              </a:rPr>
              <a:t> uc			unsigned char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900">
                <a:latin typeface="Arial Narrow" panose="020B0606020202030204" pitchFamily="34" charset="0"/>
              </a:rPr>
              <a:t>   s			short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900">
                <a:latin typeface="Arial Narrow" panose="020B0606020202030204" pitchFamily="34" charset="0"/>
              </a:rPr>
              <a:t>   n			int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900">
                <a:latin typeface="Arial Narrow" panose="020B0606020202030204" pitchFamily="34" charset="0"/>
              </a:rPr>
              <a:t>   u			unsigned int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900">
                <a:latin typeface="Arial Narrow" panose="020B0606020202030204" pitchFamily="34" charset="0"/>
              </a:rPr>
              <a:t>   l			long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900">
                <a:latin typeface="Arial Narrow" panose="020B0606020202030204" pitchFamily="34" charset="0"/>
              </a:rPr>
              <a:t> dw			unsigned long             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900">
                <a:latin typeface="Arial Narrow" panose="020B0606020202030204" pitchFamily="34" charset="0"/>
              </a:rPr>
              <a:t>   b			</a:t>
            </a:r>
            <a:r>
              <a:rPr lang="zh-CN" altLang="en-US" sz="1900">
                <a:latin typeface="Arial Narrow" panose="020B0606020202030204" pitchFamily="34" charset="0"/>
              </a:rPr>
              <a:t>取值只为真和假的整型变量 如 </a:t>
            </a:r>
            <a:r>
              <a:rPr lang="en-US" altLang="zh-CN" sz="1900">
                <a:latin typeface="Arial Narrow" panose="020B0606020202030204" pitchFamily="34" charset="0"/>
              </a:rPr>
              <a:t>bValid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900">
                <a:latin typeface="Arial Narrow" panose="020B0606020202030204" pitchFamily="34" charset="0"/>
              </a:rPr>
              <a:t> sz 			</a:t>
            </a:r>
            <a:r>
              <a:rPr lang="zh-CN" altLang="en-US" sz="1900">
                <a:latin typeface="Arial Narrow" panose="020B0606020202030204" pitchFamily="34" charset="0"/>
              </a:rPr>
              <a:t>以</a:t>
            </a:r>
            <a:r>
              <a:rPr lang="zh-CN" altLang="en-US" sz="1900">
                <a:latin typeface="Times New Roman" panose="02020603050405020304" pitchFamily="18" charset="0"/>
              </a:rPr>
              <a:t>’</a:t>
            </a:r>
            <a:r>
              <a:rPr lang="en-US" altLang="zh-CN" sz="1900">
                <a:latin typeface="Arial Narrow" panose="020B0606020202030204" pitchFamily="34" charset="0"/>
              </a:rPr>
              <a:t>\0</a:t>
            </a:r>
            <a:r>
              <a:rPr lang="en-US" altLang="zh-CN" sz="1900">
                <a:latin typeface="Times New Roman" panose="02020603050405020304" pitchFamily="18" charset="0"/>
              </a:rPr>
              <a:t>’</a:t>
            </a:r>
            <a:r>
              <a:rPr lang="zh-CN" altLang="en-US" sz="1900">
                <a:latin typeface="Arial Narrow" panose="020B0606020202030204" pitchFamily="34" charset="0"/>
              </a:rPr>
              <a:t>结尾的字符串或字符数组 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900">
                <a:latin typeface="Arial Narrow" panose="020B0606020202030204" pitchFamily="34" charset="0"/>
              </a:rPr>
              <a:t>   </a:t>
            </a:r>
            <a:r>
              <a:rPr lang="en-US" altLang="zh-CN" sz="1900">
                <a:latin typeface="Arial Narrow" panose="020B0606020202030204" pitchFamily="34" charset="0"/>
              </a:rPr>
              <a:t>f 			</a:t>
            </a:r>
            <a:r>
              <a:rPr lang="zh-CN" altLang="en-US" sz="1900">
                <a:latin typeface="Arial Narrow" panose="020B0606020202030204" pitchFamily="34" charset="0"/>
              </a:rPr>
              <a:t>浮点数 </a:t>
            </a:r>
            <a:r>
              <a:rPr lang="en-US" altLang="zh-CN" sz="1900">
                <a:latin typeface="Arial Narrow" panose="020B0606020202030204" pitchFamily="34" charset="0"/>
              </a:rPr>
              <a:t>(float) 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900">
                <a:latin typeface="Arial Narrow" panose="020B0606020202030204" pitchFamily="34" charset="0"/>
              </a:rPr>
              <a:t>   h  		HANDLE</a:t>
            </a:r>
            <a:r>
              <a:rPr lang="zh-CN" altLang="en-US" sz="1900">
                <a:latin typeface="Arial Narrow" panose="020B0606020202030204" pitchFamily="34" charset="0"/>
              </a:rPr>
              <a:t>（句柄） 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900">
                <a:latin typeface="Arial Narrow" panose="020B0606020202030204" pitchFamily="34" charset="0"/>
              </a:rPr>
              <a:t>  </a:t>
            </a:r>
            <a:r>
              <a:rPr lang="en-US" altLang="zh-CN" sz="1900">
                <a:latin typeface="Arial Narrow" panose="020B0606020202030204" pitchFamily="34" charset="0"/>
              </a:rPr>
              <a:t>d   		double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A12C9FC-2E96-4A15-95DD-930A1916BB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推荐一种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程序标识符命名法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05F7E44-FCFF-44DA-AEFA-E1A3DCF398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63850" y="1719263"/>
            <a:ext cx="7346950" cy="441166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900">
                <a:latin typeface="Arial Narrow" panose="020B0606020202030204" pitchFamily="34" charset="0"/>
              </a:rPr>
              <a:t>p 			</a:t>
            </a:r>
            <a:r>
              <a:rPr lang="zh-CN" altLang="en-US" sz="1900">
                <a:latin typeface="Arial Narrow" panose="020B0606020202030204" pitchFamily="34" charset="0"/>
              </a:rPr>
              <a:t>指针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900">
                <a:latin typeface="Arial Narrow" panose="020B0606020202030204" pitchFamily="34" charset="0"/>
              </a:rPr>
              <a:t> </a:t>
            </a:r>
            <a:r>
              <a:rPr lang="en-US" altLang="zh-CN" sz="1900">
                <a:latin typeface="Arial Narrow" panose="020B0606020202030204" pitchFamily="34" charset="0"/>
              </a:rPr>
              <a:t>psz	  	</a:t>
            </a:r>
            <a:r>
              <a:rPr lang="zh-CN" altLang="en-US" sz="1900">
                <a:latin typeface="Arial Narrow" panose="020B0606020202030204" pitchFamily="34" charset="0"/>
              </a:rPr>
              <a:t>指向字符串的指针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900">
                <a:latin typeface="Arial Narrow" panose="020B0606020202030204" pitchFamily="34" charset="0"/>
              </a:rPr>
              <a:t> </a:t>
            </a:r>
            <a:r>
              <a:rPr lang="en-US" altLang="zh-CN" sz="1900">
                <a:latin typeface="Arial Narrow" panose="020B0606020202030204" pitchFamily="34" charset="0"/>
              </a:rPr>
              <a:t>pn   		</a:t>
            </a:r>
            <a:r>
              <a:rPr lang="zh-CN" altLang="en-US" sz="1900">
                <a:latin typeface="Arial Narrow" panose="020B0606020202030204" pitchFamily="34" charset="0"/>
              </a:rPr>
              <a:t>整型指针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900">
                <a:latin typeface="Arial Narrow" panose="020B0606020202030204" pitchFamily="34" charset="0"/>
              </a:rPr>
              <a:t> </a:t>
            </a:r>
            <a:r>
              <a:rPr lang="en-US" altLang="zh-CN" sz="1900">
                <a:latin typeface="Arial Narrow" panose="020B0606020202030204" pitchFamily="34" charset="0"/>
              </a:rPr>
              <a:t>m_ 		</a:t>
            </a:r>
            <a:r>
              <a:rPr lang="zh-CN" altLang="en-US" sz="1900">
                <a:latin typeface="Arial Narrow" panose="020B0606020202030204" pitchFamily="34" charset="0"/>
              </a:rPr>
              <a:t>类成员变量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900">
                <a:latin typeface="Arial Narrow" panose="020B0606020202030204" pitchFamily="34" charset="0"/>
              </a:rPr>
              <a:t> </a:t>
            </a:r>
            <a:r>
              <a:rPr lang="en-US" altLang="zh-CN" sz="1900">
                <a:latin typeface="Arial Narrow" panose="020B0606020202030204" pitchFamily="34" charset="0"/>
              </a:rPr>
              <a:t>g_  		</a:t>
            </a:r>
            <a:r>
              <a:rPr lang="zh-CN" altLang="en-US" sz="1900">
                <a:latin typeface="Arial Narrow" panose="020B0606020202030204" pitchFamily="34" charset="0"/>
              </a:rPr>
              <a:t>全局变量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900">
                <a:latin typeface="Arial Narrow" panose="020B0606020202030204" pitchFamily="34" charset="0"/>
              </a:rPr>
              <a:t> </a:t>
            </a:r>
            <a:r>
              <a:rPr lang="en-US" altLang="zh-CN" sz="1900">
                <a:latin typeface="Arial Narrow" panose="020B0606020202030204" pitchFamily="34" charset="0"/>
              </a:rPr>
              <a:t>a			</a:t>
            </a:r>
            <a:r>
              <a:rPr lang="zh-CN" altLang="en-US" sz="1900">
                <a:latin typeface="Arial Narrow" panose="020B0606020202030204" pitchFamily="34" charset="0"/>
              </a:rPr>
              <a:t>数组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900">
                <a:latin typeface="Arial Narrow" panose="020B0606020202030204" pitchFamily="34" charset="0"/>
              </a:rPr>
              <a:t> </a:t>
            </a:r>
            <a:r>
              <a:rPr lang="en-US" altLang="zh-CN" sz="1900">
                <a:latin typeface="Arial Narrow" panose="020B0606020202030204" pitchFamily="34" charset="0"/>
              </a:rPr>
              <a:t>fp			</a:t>
            </a:r>
            <a:r>
              <a:rPr lang="zh-CN" altLang="en-US" sz="1900">
                <a:latin typeface="Arial Narrow" panose="020B0606020202030204" pitchFamily="34" charset="0"/>
              </a:rPr>
              <a:t>文件指针 </a:t>
            </a:r>
            <a:r>
              <a:rPr lang="en-US" altLang="zh-CN" sz="1900">
                <a:latin typeface="Arial Narrow" panose="020B0606020202030204" pitchFamily="34" charset="0"/>
              </a:rPr>
              <a:t>FILE *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900">
                <a:latin typeface="Arial Narrow" panose="020B0606020202030204" pitchFamily="34" charset="0"/>
              </a:rPr>
              <a:t> e			enum</a:t>
            </a:r>
            <a:r>
              <a:rPr lang="zh-CN" altLang="en-US" sz="1900">
                <a:latin typeface="Arial Narrow" panose="020B0606020202030204" pitchFamily="34" charset="0"/>
              </a:rPr>
              <a:t>类型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900">
                <a:latin typeface="Arial Narrow" panose="020B0606020202030204" pitchFamily="34" charset="0"/>
              </a:rPr>
              <a:t> </a:t>
            </a:r>
            <a:r>
              <a:rPr lang="en-US" altLang="zh-CN" sz="1900">
                <a:latin typeface="Arial Narrow" panose="020B0606020202030204" pitchFamily="34" charset="0"/>
              </a:rPr>
              <a:t>g_  		</a:t>
            </a:r>
            <a:r>
              <a:rPr lang="zh-CN" altLang="en-US" sz="1900">
                <a:latin typeface="Arial Narrow" panose="020B0606020202030204" pitchFamily="34" charset="0"/>
              </a:rPr>
              <a:t>全局变量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900">
                <a:latin typeface="Arial Narrow" panose="020B0606020202030204" pitchFamily="34" charset="0"/>
              </a:rPr>
              <a:t> 参数后面加 </a:t>
            </a:r>
            <a:r>
              <a:rPr lang="zh-CN" altLang="en-US" sz="1900">
                <a:latin typeface="Times New Roman" panose="02020603050405020304" pitchFamily="18" charset="0"/>
              </a:rPr>
              <a:t>‘</a:t>
            </a:r>
            <a:r>
              <a:rPr lang="en-US" altLang="zh-CN" sz="1900">
                <a:latin typeface="Arial Narrow" panose="020B0606020202030204" pitchFamily="34" charset="0"/>
              </a:rPr>
              <a:t>_</a:t>
            </a:r>
            <a:r>
              <a:rPr lang="en-US" altLang="zh-CN" sz="1900">
                <a:latin typeface="Times New Roman" panose="02020603050405020304" pitchFamily="18" charset="0"/>
              </a:rPr>
              <a:t>’</a:t>
            </a:r>
            <a:r>
              <a:rPr lang="zh-CN" altLang="en-US" sz="1900">
                <a:latin typeface="Arial Narrow" panose="020B0606020202030204" pitchFamily="34" charset="0"/>
              </a:rPr>
              <a:t>，如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900">
                <a:latin typeface="Arial Narrow" panose="020B0606020202030204" pitchFamily="34" charset="0"/>
              </a:rPr>
              <a:t>	</a:t>
            </a:r>
            <a:r>
              <a:rPr lang="en-US" altLang="zh-CN" sz="1900">
                <a:latin typeface="Arial Narrow" panose="020B0606020202030204" pitchFamily="34" charset="0"/>
              </a:rPr>
              <a:t>int Sum( int x_ ,int y_){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900">
                <a:latin typeface="Arial Narrow" panose="020B0606020202030204" pitchFamily="34" charset="0"/>
              </a:rPr>
              <a:t>	}</a:t>
            </a:r>
            <a:endParaRPr lang="en-US" altLang="zh-CN" sz="260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A13E881-C32B-4794-BBD7-57FC8553F8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推荐一种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程序标识符命名法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280C175-5DAD-414D-9B96-A38BE8FC49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27288" y="1719263"/>
            <a:ext cx="7783512" cy="441166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600">
                <a:latin typeface="Arial Narrow" panose="020B0606020202030204" pitchFamily="34" charset="0"/>
              </a:rPr>
              <a:t>2</a:t>
            </a:r>
            <a:r>
              <a:rPr lang="zh-CN" altLang="en-US" sz="2600">
                <a:latin typeface="Arial Narrow" panose="020B0606020202030204" pitchFamily="34" charset="0"/>
              </a:rPr>
              <a:t>）变量名中单词开头字母大写，其他字母小写</a:t>
            </a:r>
          </a:p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600">
                <a:latin typeface="Arial Narrow" panose="020B0606020202030204" pitchFamily="34" charset="0"/>
              </a:rPr>
              <a:t>	但是常用的意义明显的变量，如 </a:t>
            </a:r>
            <a:r>
              <a:rPr lang="en-US" altLang="zh-CN" sz="2600">
                <a:latin typeface="Arial Narrow" panose="020B0606020202030204" pitchFamily="34" charset="0"/>
              </a:rPr>
              <a:t>i,j,k, </a:t>
            </a:r>
            <a:r>
              <a:rPr lang="zh-CN" altLang="en-US" sz="2600">
                <a:latin typeface="Arial Narrow" panose="020B0606020202030204" pitchFamily="34" charset="0"/>
              </a:rPr>
              <a:t>坐标 </a:t>
            </a:r>
            <a:r>
              <a:rPr lang="en-US" altLang="zh-CN" sz="2600">
                <a:latin typeface="Arial Narrow" panose="020B0606020202030204" pitchFamily="34" charset="0"/>
              </a:rPr>
              <a:t>x,y</a:t>
            </a:r>
            <a:r>
              <a:rPr lang="zh-CN" altLang="en-US" sz="2600">
                <a:latin typeface="Arial Narrow" panose="020B0606020202030204" pitchFamily="34" charset="0"/>
              </a:rPr>
              <a:t>等不必遵循 </a:t>
            </a:r>
            <a:r>
              <a:rPr lang="en-US" altLang="zh-CN" sz="2600">
                <a:latin typeface="Arial Narrow" panose="020B0606020202030204" pitchFamily="34" charset="0"/>
              </a:rPr>
              <a:t>1),2)</a:t>
            </a:r>
          </a:p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endParaRPr lang="en-US" altLang="zh-CN" sz="2600">
              <a:latin typeface="Arial Narrow" panose="020B060602020203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600">
                <a:latin typeface="Arial Narrow" panose="020B0606020202030204" pitchFamily="34" charset="0"/>
              </a:rPr>
              <a:t>3</a:t>
            </a:r>
            <a:r>
              <a:rPr lang="zh-CN" altLang="en-US" sz="2600">
                <a:latin typeface="Arial Narrow" panose="020B0606020202030204" pitchFamily="34" charset="0"/>
              </a:rPr>
              <a:t>）常量和宏都是大写，单词之间用 </a:t>
            </a:r>
            <a:r>
              <a:rPr lang="zh-CN" altLang="en-US" sz="2600">
                <a:latin typeface="Times New Roman" panose="02020603050405020304" pitchFamily="18" charset="0"/>
              </a:rPr>
              <a:t>‘</a:t>
            </a:r>
            <a:r>
              <a:rPr lang="en-US" altLang="zh-CN" sz="2600">
                <a:latin typeface="Arial Narrow" panose="020B0606020202030204" pitchFamily="34" charset="0"/>
              </a:rPr>
              <a:t>_</a:t>
            </a:r>
            <a:r>
              <a:rPr lang="en-US" altLang="zh-CN" sz="2600">
                <a:latin typeface="Times New Roman" panose="02020603050405020304" pitchFamily="18" charset="0"/>
              </a:rPr>
              <a:t>’</a:t>
            </a:r>
            <a:r>
              <a:rPr lang="zh-CN" altLang="en-US" sz="2600">
                <a:latin typeface="Arial Narrow" panose="020B0606020202030204" pitchFamily="34" charset="0"/>
              </a:rPr>
              <a:t>分隔</a:t>
            </a:r>
          </a:p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600">
                <a:latin typeface="Arial Narrow" panose="020B0606020202030204" pitchFamily="34" charset="0"/>
              </a:rPr>
              <a:t>	</a:t>
            </a:r>
            <a:r>
              <a:rPr lang="en-US" altLang="zh-CN" sz="2600">
                <a:latin typeface="Arial Narrow" panose="020B0606020202030204" pitchFamily="34" charset="0"/>
              </a:rPr>
              <a:t>#define 	MAX_WIDTH    5</a:t>
            </a:r>
          </a:p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600">
                <a:latin typeface="Arial Narrow" panose="020B0606020202030204" pitchFamily="34" charset="0"/>
              </a:rPr>
              <a:t>	#define	ABS(x)	((x)&gt;=0?(x)</a:t>
            </a:r>
            <a:r>
              <a:rPr lang="en-US" altLang="zh-CN" sz="2600">
                <a:latin typeface="Arial Narrow" panose="020B0606020202030204" pitchFamily="34" charset="0"/>
                <a:sym typeface="Wingdings" panose="05000000000000000000" pitchFamily="2" charset="2"/>
              </a:rPr>
              <a:t>:-(x))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819F19FB-DD9D-4159-AF8E-B8FA38479E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推荐一种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程序标识符命名法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AE7B1E4-4039-489E-A00D-2BD97F7699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27288" y="1719263"/>
            <a:ext cx="7783512" cy="44116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100">
                <a:latin typeface="Arial Narrow" panose="020B0606020202030204" pitchFamily="34" charset="0"/>
                <a:sym typeface="Wingdings" panose="05000000000000000000" pitchFamily="2" charset="2"/>
              </a:rPr>
              <a:t>4</a:t>
            </a:r>
            <a:r>
              <a:rPr lang="zh-CN" altLang="en-US" sz="2100">
                <a:latin typeface="Arial Narrow" panose="020B0606020202030204" pitchFamily="34" charset="0"/>
                <a:sym typeface="Wingdings" panose="05000000000000000000" pitchFamily="2" charset="2"/>
              </a:rPr>
              <a:t>）函数名字中每个单词的头一个字母大写</a:t>
            </a:r>
            <a:r>
              <a:rPr lang="en-US" altLang="zh-CN" sz="2100">
                <a:latin typeface="Arial Narrow" panose="020B0606020202030204" pitchFamily="34" charset="0"/>
                <a:sym typeface="Wingdings" panose="05000000000000000000" pitchFamily="2" charset="2"/>
              </a:rPr>
              <a:t>,</a:t>
            </a:r>
            <a:r>
              <a:rPr lang="zh-CN" altLang="en-US" sz="2100">
                <a:latin typeface="Arial Narrow" panose="020B0606020202030204" pitchFamily="34" charset="0"/>
                <a:sym typeface="Wingdings" panose="05000000000000000000" pitchFamily="2" charset="2"/>
              </a:rPr>
              <a:t>其他字母小写。一般采用 动词</a:t>
            </a:r>
            <a:r>
              <a:rPr lang="en-US" altLang="zh-CN" sz="2100">
                <a:latin typeface="Arial Narrow" panose="020B0606020202030204" pitchFamily="34" charset="0"/>
                <a:sym typeface="Wingdings" panose="05000000000000000000" pitchFamily="2" charset="2"/>
              </a:rPr>
              <a:t>+</a:t>
            </a:r>
            <a:r>
              <a:rPr lang="zh-CN" altLang="en-US" sz="2100">
                <a:latin typeface="Arial Narrow" panose="020B0606020202030204" pitchFamily="34" charset="0"/>
                <a:sym typeface="Wingdings" panose="05000000000000000000" pitchFamily="2" charset="2"/>
              </a:rPr>
              <a:t>名词形式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100">
                <a:latin typeface="Arial Narrow" panose="020B0606020202030204" pitchFamily="34" charset="0"/>
                <a:sym typeface="Wingdings" panose="05000000000000000000" pitchFamily="2" charset="2"/>
              </a:rPr>
              <a:t>	</a:t>
            </a:r>
            <a:r>
              <a:rPr lang="en-US" altLang="zh-CN" sz="2100">
                <a:latin typeface="Arial Narrow" panose="020B0606020202030204" pitchFamily="34" charset="0"/>
                <a:sym typeface="Wingdings" panose="05000000000000000000" pitchFamily="2" charset="2"/>
              </a:rPr>
              <a:t>void PrintMessage();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100">
                <a:latin typeface="Arial Narrow" panose="020B0606020202030204" pitchFamily="34" charset="0"/>
                <a:sym typeface="Wingdings" panose="05000000000000000000" pitchFamily="2" charset="2"/>
              </a:rPr>
              <a:t>	int WriteIdToFile( FILE * _fp, int _nId);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endParaRPr lang="en-US" altLang="zh-CN" sz="2100">
              <a:latin typeface="Arial Narrow" panose="020B060602020203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100">
                <a:latin typeface="Arial Narrow" panose="020B0606020202030204" pitchFamily="34" charset="0"/>
              </a:rPr>
              <a:t>5</a:t>
            </a:r>
            <a:r>
              <a:rPr lang="zh-CN" altLang="en-US" sz="2100">
                <a:latin typeface="Arial Narrow" panose="020B0606020202030204" pitchFamily="34" charset="0"/>
              </a:rPr>
              <a:t>）结构定义加大写字母</a:t>
            </a:r>
            <a:r>
              <a:rPr lang="en-US" altLang="zh-CN" sz="2100">
                <a:latin typeface="Arial Narrow" panose="020B0606020202030204" pitchFamily="34" charset="0"/>
              </a:rPr>
              <a:t>S</a:t>
            </a:r>
            <a:r>
              <a:rPr lang="zh-CN" altLang="en-US" sz="2100">
                <a:latin typeface="Arial Narrow" panose="020B0606020202030204" pitchFamily="34" charset="0"/>
              </a:rPr>
              <a:t>作为前缀</a:t>
            </a:r>
            <a:br>
              <a:rPr lang="zh-CN" altLang="en-US" sz="2100">
                <a:latin typeface="Arial Narrow" panose="020B0606020202030204" pitchFamily="34" charset="0"/>
              </a:rPr>
            </a:br>
            <a:r>
              <a:rPr lang="en-US" altLang="zh-CN" sz="2100">
                <a:latin typeface="Arial Narrow" panose="020B0606020202030204" pitchFamily="34" charset="0"/>
              </a:rPr>
              <a:t>struct SPerson  {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100">
                <a:latin typeface="Arial Narrow" panose="020B0606020202030204" pitchFamily="34" charset="0"/>
              </a:rPr>
              <a:t>		int nId;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100">
                <a:latin typeface="Arial Narrow" panose="020B0606020202030204" pitchFamily="34" charset="0"/>
              </a:rPr>
              <a:t>		int nAge;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100">
                <a:latin typeface="Arial Narrow" panose="020B0606020202030204" pitchFamily="34" charset="0"/>
              </a:rPr>
              <a:t>	};</a:t>
            </a:r>
            <a:endParaRPr lang="en-US" altLang="zh-CN" sz="2600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FBA5C847-EBBB-4AE2-A9EA-0E43B25D43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推荐一种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程序标识符命名法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7AEBC8A-7F55-4683-AB64-9F1D799D15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1" y="1524001"/>
            <a:ext cx="8308975" cy="44989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600">
                <a:latin typeface="Arial Narrow" panose="020B0606020202030204" pitchFamily="34" charset="0"/>
              </a:rPr>
              <a:t>6) </a:t>
            </a:r>
            <a:r>
              <a:rPr lang="zh-CN" altLang="en-US" sz="2600">
                <a:latin typeface="Arial Narrow" panose="020B0606020202030204" pitchFamily="34" charset="0"/>
              </a:rPr>
              <a:t>类定义加大写字母</a:t>
            </a:r>
            <a:r>
              <a:rPr lang="en-US" altLang="zh-CN" sz="2600">
                <a:latin typeface="Arial Narrow" panose="020B0606020202030204" pitchFamily="34" charset="0"/>
              </a:rPr>
              <a:t>C</a:t>
            </a:r>
            <a:r>
              <a:rPr lang="zh-CN" altLang="en-US" sz="2600">
                <a:latin typeface="Arial Narrow" panose="020B0606020202030204" pitchFamily="34" charset="0"/>
              </a:rPr>
              <a:t>作为前缀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600">
                <a:latin typeface="Arial Narrow" panose="020B0606020202030204" pitchFamily="34" charset="0"/>
              </a:rPr>
              <a:t>	</a:t>
            </a:r>
            <a:r>
              <a:rPr lang="en-US" altLang="zh-CN" sz="2600">
                <a:latin typeface="Arial Narrow" panose="020B0606020202030204" pitchFamily="34" charset="0"/>
              </a:rPr>
              <a:t>class CPerson  {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600">
                <a:latin typeface="Arial Narrow" panose="020B0606020202030204" pitchFamily="34" charset="0"/>
              </a:rPr>
              <a:t>		int m_nId;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600">
                <a:latin typeface="Arial Narrow" panose="020B0606020202030204" pitchFamily="34" charset="0"/>
              </a:rPr>
              <a:t>	};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600">
                <a:latin typeface="Arial Narrow" panose="020B0606020202030204" pitchFamily="34" charset="0"/>
              </a:rPr>
              <a:t>7) </a:t>
            </a:r>
            <a:r>
              <a:rPr lang="zh-CN" altLang="en-US" sz="2600">
                <a:latin typeface="Arial Narrow" panose="020B0606020202030204" pitchFamily="34" charset="0"/>
              </a:rPr>
              <a:t>类型定义全部大写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600">
                <a:latin typeface="Arial Narrow" panose="020B0606020202030204" pitchFamily="34" charset="0"/>
              </a:rPr>
              <a:t>	</a:t>
            </a:r>
            <a:r>
              <a:rPr lang="en-US" altLang="zh-CN" sz="2600">
                <a:latin typeface="Arial Narrow" panose="020B0606020202030204" pitchFamily="34" charset="0"/>
              </a:rPr>
              <a:t>typedef	 struct  SPerson  PERSON;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600">
                <a:latin typeface="Arial Narrow" panose="020B0606020202030204" pitchFamily="34" charset="0"/>
              </a:rPr>
              <a:t>	typedef	 struct	 SPerson *  PPERSON; //</a:t>
            </a:r>
            <a:r>
              <a:rPr lang="zh-CN" altLang="en-US" sz="2600">
                <a:latin typeface="Arial Narrow" panose="020B0606020202030204" pitchFamily="34" charset="0"/>
              </a:rPr>
              <a:t>指针加</a:t>
            </a:r>
            <a:r>
              <a:rPr lang="zh-CN" altLang="en-US" sz="2600">
                <a:latin typeface="Times New Roman" panose="02020603050405020304" pitchFamily="18" charset="0"/>
              </a:rPr>
              <a:t>‘</a:t>
            </a:r>
            <a:r>
              <a:rPr lang="en-US" altLang="zh-CN" sz="2600">
                <a:latin typeface="Arial Narrow" panose="020B0606020202030204" pitchFamily="34" charset="0"/>
              </a:rPr>
              <a:t>P</a:t>
            </a:r>
            <a:r>
              <a:rPr lang="en-US" altLang="zh-CN" sz="2600">
                <a:latin typeface="Times New Roman" panose="02020603050405020304" pitchFamily="18" charset="0"/>
              </a:rPr>
              <a:t>’</a:t>
            </a:r>
            <a:endParaRPr lang="en-US" altLang="zh-CN" sz="2600">
              <a:latin typeface="Arial Narrow" panose="020B060602020203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60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9C112B7-0CD0-44D7-9656-C88E071869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 Narrow" panose="020B0606020202030204" pitchFamily="34" charset="0"/>
                <a:ea typeface="隶书" panose="02010509060101010101" pitchFamily="49" charset="-122"/>
              </a:rPr>
              <a:t>标识符命名应注意的一些细节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732C295-6EC2-4A11-A9BB-6DB538AE30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49500" y="1719263"/>
            <a:ext cx="7861300" cy="4411662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AutoNum type="arabicParenR"/>
            </a:pPr>
            <a:r>
              <a:rPr lang="zh-CN" altLang="en-US" sz="2100">
                <a:latin typeface="Arial Narrow" panose="020B0606020202030204" pitchFamily="34" charset="0"/>
              </a:rPr>
              <a:t>标识符号应能提供足够信息，最好是可以发音的。</a:t>
            </a:r>
          </a:p>
          <a:p>
            <a:pPr marL="609600" indent="-609600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AutoNum type="arabicParenR"/>
            </a:pPr>
            <a:r>
              <a:rPr lang="zh-CN" altLang="en-US" sz="2100">
                <a:latin typeface="Arial Narrow" panose="020B0606020202030204" pitchFamily="34" charset="0"/>
              </a:rPr>
              <a:t>为全局变量取长的，描述信息多的名字，为局部变量取短名字</a:t>
            </a:r>
          </a:p>
          <a:p>
            <a:pPr marL="609600" indent="-609600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AutoNum type="arabicParenR"/>
            </a:pPr>
            <a:r>
              <a:rPr lang="zh-CN" altLang="en-US" sz="2100">
                <a:latin typeface="Arial Narrow" panose="020B0606020202030204" pitchFamily="34" charset="0"/>
              </a:rPr>
              <a:t>名字太长时可以适当采用单词的缩写。但要注意，缩写方式要一致。要缩写就全都缩写。</a:t>
            </a:r>
          </a:p>
          <a:p>
            <a:pPr marL="609600" indent="-609600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2100">
                <a:latin typeface="Arial Narrow" panose="020B0606020202030204" pitchFamily="34" charset="0"/>
              </a:rPr>
              <a:t>	比如 单词</a:t>
            </a:r>
            <a:r>
              <a:rPr lang="en-US" altLang="zh-CN" sz="2100">
                <a:latin typeface="Arial Narrow" panose="020B0606020202030204" pitchFamily="34" charset="0"/>
              </a:rPr>
              <a:t>Number, </a:t>
            </a:r>
            <a:r>
              <a:rPr lang="zh-CN" altLang="en-US" sz="2100">
                <a:latin typeface="Arial Narrow" panose="020B0606020202030204" pitchFamily="34" charset="0"/>
              </a:rPr>
              <a:t>如果在某个变量里缩写成了</a:t>
            </a:r>
            <a:r>
              <a:rPr lang="en-US" altLang="zh-CN" sz="2100">
                <a:latin typeface="Arial Narrow" panose="020B0606020202030204" pitchFamily="34" charset="0"/>
              </a:rPr>
              <a:t>:</a:t>
            </a:r>
          </a:p>
          <a:p>
            <a:pPr marL="609600" indent="-609600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100">
                <a:latin typeface="Arial Narrow" panose="020B0606020202030204" pitchFamily="34" charset="0"/>
              </a:rPr>
              <a:t>	int nDoorNum</a:t>
            </a:r>
            <a:r>
              <a:rPr lang="zh-CN" altLang="en-US" sz="2100">
                <a:latin typeface="Arial Narrow" panose="020B0606020202030204" pitchFamily="34" charset="0"/>
              </a:rPr>
              <a:t>；那么最好包含 </a:t>
            </a:r>
            <a:r>
              <a:rPr lang="en-US" altLang="zh-CN" sz="2100">
                <a:latin typeface="Arial Narrow" panose="020B0606020202030204" pitchFamily="34" charset="0"/>
              </a:rPr>
              <a:t>Number</a:t>
            </a:r>
            <a:r>
              <a:rPr lang="zh-CN" altLang="en-US" sz="2100">
                <a:latin typeface="Arial Narrow" panose="020B0606020202030204" pitchFamily="34" charset="0"/>
              </a:rPr>
              <a:t>单词的变量都缩写成 </a:t>
            </a:r>
            <a:r>
              <a:rPr lang="en-US" altLang="zh-CN" sz="2100">
                <a:latin typeface="Arial Narrow" panose="020B0606020202030204" pitchFamily="34" charset="0"/>
              </a:rPr>
              <a:t>Num</a:t>
            </a:r>
            <a:r>
              <a:rPr lang="zh-CN" altLang="en-US" sz="2100">
                <a:latin typeface="Arial Narrow" panose="020B0606020202030204" pitchFamily="34" charset="0"/>
              </a:rPr>
              <a:t>。</a:t>
            </a:r>
          </a:p>
          <a:p>
            <a:pPr marL="609600" indent="-609600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100">
                <a:latin typeface="Arial Narrow" panose="020B0606020202030204" pitchFamily="34" charset="0"/>
              </a:rPr>
              <a:t>4</a:t>
            </a:r>
            <a:r>
              <a:rPr lang="zh-CN" altLang="en-US" sz="2100">
                <a:latin typeface="Arial Narrow" panose="020B0606020202030204" pitchFamily="34" charset="0"/>
              </a:rPr>
              <a:t>）注意使用单词的复数形式。如</a:t>
            </a:r>
          </a:p>
          <a:p>
            <a:pPr marL="609600" indent="-609600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2100">
                <a:latin typeface="Arial Narrow" panose="020B0606020202030204" pitchFamily="34" charset="0"/>
              </a:rPr>
              <a:t>	</a:t>
            </a:r>
            <a:r>
              <a:rPr lang="en-US" altLang="zh-CN" sz="2100">
                <a:latin typeface="Arial Narrow" panose="020B0606020202030204" pitchFamily="34" charset="0"/>
              </a:rPr>
              <a:t>int nTotalStudents, nStudents ;</a:t>
            </a:r>
            <a:r>
              <a:rPr lang="zh-CN" altLang="en-US" sz="2100">
                <a:latin typeface="Arial Narrow" panose="020B0606020202030204" pitchFamily="34" charset="0"/>
              </a:rPr>
              <a:t>容易让人理解成代表学生数目，而 </a:t>
            </a:r>
            <a:r>
              <a:rPr lang="en-US" altLang="zh-CN" sz="2100">
                <a:latin typeface="Arial Narrow" panose="020B0606020202030204" pitchFamily="34" charset="0"/>
              </a:rPr>
              <a:t>nStudent </a:t>
            </a:r>
            <a:r>
              <a:rPr lang="zh-CN" altLang="en-US" sz="2100">
                <a:latin typeface="Arial Narrow" panose="020B0606020202030204" pitchFamily="34" charset="0"/>
              </a:rPr>
              <a:t>含义就不十分明显</a:t>
            </a:r>
            <a:endParaRPr lang="zh-CN" altLang="en-US" sz="210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23E92DE7-307C-43DB-B4CD-D6EEEF0A6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 Narrow" panose="020B0606020202030204" pitchFamily="34" charset="0"/>
                <a:ea typeface="隶书" panose="02010509060101010101" pitchFamily="49" charset="-122"/>
              </a:rPr>
              <a:t>标识符命名应注意的一些细节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DE360B0A-E661-424A-A642-52105F0C91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70164" y="1719263"/>
            <a:ext cx="7640637" cy="44116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100">
                <a:latin typeface="Arial Narrow" panose="020B0606020202030204" pitchFamily="34" charset="0"/>
              </a:rPr>
              <a:t>5) </a:t>
            </a:r>
            <a:r>
              <a:rPr lang="zh-CN" altLang="en-US" sz="2100">
                <a:latin typeface="Arial Narrow" panose="020B0606020202030204" pitchFamily="34" charset="0"/>
              </a:rPr>
              <a:t>对于返回值为真或假的函数，加</a:t>
            </a:r>
            <a:r>
              <a:rPr lang="zh-CN" altLang="en-US" sz="2100">
                <a:latin typeface="Times New Roman" panose="02020603050405020304" pitchFamily="18" charset="0"/>
              </a:rPr>
              <a:t>“</a:t>
            </a:r>
            <a:r>
              <a:rPr lang="en-US" altLang="zh-CN" sz="2100">
                <a:latin typeface="Arial Narrow" panose="020B0606020202030204" pitchFamily="34" charset="0"/>
              </a:rPr>
              <a:t>Is</a:t>
            </a:r>
            <a:r>
              <a:rPr lang="en-US" altLang="zh-CN" sz="2100">
                <a:latin typeface="Times New Roman" panose="02020603050405020304" pitchFamily="18" charset="0"/>
              </a:rPr>
              <a:t>”</a:t>
            </a:r>
            <a:r>
              <a:rPr lang="zh-CN" altLang="en-US" sz="2100">
                <a:latin typeface="Arial Narrow" panose="020B0606020202030204" pitchFamily="34" charset="0"/>
              </a:rPr>
              <a:t>前缀如：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100">
                <a:latin typeface="Arial Narrow" panose="020B0606020202030204" pitchFamily="34" charset="0"/>
              </a:rPr>
              <a:t>	</a:t>
            </a:r>
            <a:r>
              <a:rPr lang="en-US" altLang="zh-CN" sz="2100">
                <a:latin typeface="Arial Narrow" panose="020B0606020202030204" pitchFamily="34" charset="0"/>
              </a:rPr>
              <a:t>int 	IsCanceled();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100">
                <a:latin typeface="Arial Narrow" panose="020B0606020202030204" pitchFamily="34" charset="0"/>
              </a:rPr>
              <a:t>	int	isalpha(); // C</a:t>
            </a:r>
            <a:r>
              <a:rPr lang="zh-CN" altLang="en-US" sz="2100">
                <a:latin typeface="Arial Narrow" panose="020B0606020202030204" pitchFamily="34" charset="0"/>
              </a:rPr>
              <a:t>语言标准库函数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100">
                <a:latin typeface="Arial Narrow" panose="020B0606020202030204" pitchFamily="34" charset="0"/>
              </a:rPr>
              <a:t>	</a:t>
            </a:r>
            <a:r>
              <a:rPr lang="en-US" altLang="zh-CN" sz="2100">
                <a:latin typeface="Arial Narrow" panose="020B0606020202030204" pitchFamily="34" charset="0"/>
              </a:rPr>
              <a:t>BOOL	IsButtonPushed();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100">
                <a:latin typeface="Arial Narrow" panose="020B0606020202030204" pitchFamily="34" charset="0"/>
              </a:rPr>
              <a:t>6) </a:t>
            </a:r>
            <a:r>
              <a:rPr lang="zh-CN" altLang="en-US" sz="2100">
                <a:latin typeface="Arial Narrow" panose="020B0606020202030204" pitchFamily="34" charset="0"/>
              </a:rPr>
              <a:t>对于获取某个数值的函数，加 </a:t>
            </a:r>
            <a:r>
              <a:rPr lang="zh-CN" altLang="en-US" sz="2100">
                <a:latin typeface="Times New Roman" panose="02020603050405020304" pitchFamily="18" charset="0"/>
              </a:rPr>
              <a:t>“</a:t>
            </a:r>
            <a:r>
              <a:rPr lang="en-US" altLang="zh-CN" sz="2100">
                <a:latin typeface="Arial Narrow" panose="020B0606020202030204" pitchFamily="34" charset="0"/>
              </a:rPr>
              <a:t>Get</a:t>
            </a:r>
            <a:r>
              <a:rPr lang="en-US" altLang="zh-CN" sz="2100">
                <a:latin typeface="Times New Roman" panose="02020603050405020304" pitchFamily="18" charset="0"/>
              </a:rPr>
              <a:t>”</a:t>
            </a:r>
            <a:r>
              <a:rPr lang="zh-CN" altLang="en-US" sz="2100">
                <a:latin typeface="Arial Narrow" panose="020B0606020202030204" pitchFamily="34" charset="0"/>
              </a:rPr>
              <a:t>前缀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100">
                <a:latin typeface="Arial Narrow" panose="020B0606020202030204" pitchFamily="34" charset="0"/>
              </a:rPr>
              <a:t>	</a:t>
            </a:r>
            <a:r>
              <a:rPr lang="en-US" altLang="zh-CN" sz="2100">
                <a:latin typeface="Arial Narrow" panose="020B0606020202030204" pitchFamily="34" charset="0"/>
              </a:rPr>
              <a:t>char * GetFileName();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100">
                <a:latin typeface="Arial Narrow" panose="020B0606020202030204" pitchFamily="34" charset="0"/>
              </a:rPr>
              <a:t>7) </a:t>
            </a:r>
            <a:r>
              <a:rPr lang="zh-CN" altLang="en-US" sz="2100">
                <a:latin typeface="Arial Narrow" panose="020B0606020202030204" pitchFamily="34" charset="0"/>
              </a:rPr>
              <a:t>对于设置某个数值的函数，加</a:t>
            </a:r>
            <a:r>
              <a:rPr lang="zh-CN" altLang="en-US" sz="2100">
                <a:latin typeface="Times New Roman" panose="02020603050405020304" pitchFamily="18" charset="0"/>
              </a:rPr>
              <a:t>“</a:t>
            </a:r>
            <a:r>
              <a:rPr lang="en-US" altLang="zh-CN" sz="2100">
                <a:latin typeface="Arial Narrow" panose="020B0606020202030204" pitchFamily="34" charset="0"/>
              </a:rPr>
              <a:t>Set</a:t>
            </a:r>
            <a:r>
              <a:rPr lang="en-US" altLang="zh-CN" sz="2100">
                <a:latin typeface="Times New Roman" panose="02020603050405020304" pitchFamily="18" charset="0"/>
              </a:rPr>
              <a:t>”</a:t>
            </a:r>
            <a:r>
              <a:rPr lang="zh-CN" altLang="en-US" sz="2100">
                <a:latin typeface="Arial Narrow" panose="020B0606020202030204" pitchFamily="34" charset="0"/>
              </a:rPr>
              <a:t>前缀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100">
                <a:latin typeface="Arial Narrow" panose="020B0606020202030204" pitchFamily="34" charset="0"/>
              </a:rPr>
              <a:t>	</a:t>
            </a:r>
            <a:r>
              <a:rPr lang="en-US" altLang="zh-CN" sz="2100">
                <a:latin typeface="Arial Narrow" panose="020B0606020202030204" pitchFamily="34" charset="0"/>
              </a:rPr>
              <a:t>void SetMaxVolume();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100">
                <a:latin typeface="Arial Narrow" panose="020B0606020202030204" pitchFamily="34" charset="0"/>
              </a:rPr>
              <a:t>8) </a:t>
            </a:r>
            <a:r>
              <a:rPr lang="zh-CN" altLang="en-US" sz="2100">
                <a:latin typeface="Arial Narrow" panose="020B0606020202030204" pitchFamily="34" charset="0"/>
              </a:rPr>
              <a:t>一般变量和结构名用名词，函数名用动词或动宾词组。</a:t>
            </a:r>
            <a:endParaRPr lang="zh-CN" altLang="en-US" sz="2600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C8EA6F48-0BEC-4DFD-99BD-128A89152B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 Narrow" panose="020B0606020202030204" pitchFamily="34" charset="0"/>
                <a:ea typeface="隶书" panose="02010509060101010101" pitchFamily="49" charset="-122"/>
              </a:rPr>
              <a:t>程序书写格式注意事项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634A1FD-39DA-4778-A9B6-966D6C0042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70163" y="1719263"/>
            <a:ext cx="7124700" cy="4411662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AutoNum type="arabicParenR"/>
            </a:pPr>
            <a:r>
              <a:rPr lang="zh-CN" altLang="en-US" sz="2600">
                <a:latin typeface="Arial Narrow" panose="020B0606020202030204" pitchFamily="34" charset="0"/>
              </a:rPr>
              <a:t>正确使用缩进</a:t>
            </a:r>
          </a:p>
          <a:p>
            <a:pPr marL="609600" indent="-609600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2600">
                <a:latin typeface="Arial Narrow" panose="020B0606020202030204" pitchFamily="34" charset="0"/>
              </a:rPr>
              <a:t>	首先，一定要有缩进，否则代码的层次不明显。</a:t>
            </a:r>
          </a:p>
          <a:p>
            <a:pPr marL="609600" indent="-609600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2600">
                <a:latin typeface="Arial Narrow" panose="020B0606020202030204" pitchFamily="34" charset="0"/>
              </a:rPr>
              <a:t>	缩进应为</a:t>
            </a:r>
            <a:r>
              <a:rPr lang="en-US" altLang="zh-CN" sz="2600">
                <a:latin typeface="Arial Narrow" panose="020B0606020202030204" pitchFamily="34" charset="0"/>
              </a:rPr>
              <a:t>4</a:t>
            </a:r>
            <a:r>
              <a:rPr lang="zh-CN" altLang="en-US" sz="2600">
                <a:latin typeface="Arial Narrow" panose="020B0606020202030204" pitchFamily="34" charset="0"/>
              </a:rPr>
              <a:t>个空格较好。需要缩进时一律按</a:t>
            </a:r>
            <a:r>
              <a:rPr lang="en-US" altLang="zh-CN" sz="2600">
                <a:latin typeface="Arial Narrow" panose="020B0606020202030204" pitchFamily="34" charset="0"/>
              </a:rPr>
              <a:t>Tab</a:t>
            </a:r>
            <a:r>
              <a:rPr lang="zh-CN" altLang="en-US" sz="2600">
                <a:latin typeface="Arial Narrow" panose="020B0606020202030204" pitchFamily="34" charset="0"/>
              </a:rPr>
              <a:t>键，或一律按空格键，不要有时用</a:t>
            </a:r>
            <a:r>
              <a:rPr lang="en-US" altLang="zh-CN" sz="2600">
                <a:latin typeface="Arial Narrow" panose="020B0606020202030204" pitchFamily="34" charset="0"/>
              </a:rPr>
              <a:t>Tab</a:t>
            </a:r>
            <a:r>
              <a:rPr lang="zh-CN" altLang="en-US" sz="2600">
                <a:latin typeface="Arial Narrow" panose="020B0606020202030204" pitchFamily="34" charset="0"/>
              </a:rPr>
              <a:t>键缩进，有时用空格键缩进。一般开发环境都能设置一个</a:t>
            </a:r>
            <a:r>
              <a:rPr lang="en-US" altLang="zh-CN" sz="2600">
                <a:latin typeface="Arial Narrow" panose="020B0606020202030204" pitchFamily="34" charset="0"/>
              </a:rPr>
              <a:t>Tab</a:t>
            </a:r>
            <a:r>
              <a:rPr lang="zh-CN" altLang="en-US" sz="2600">
                <a:latin typeface="Arial Narrow" panose="020B0606020202030204" pitchFamily="34" charset="0"/>
              </a:rPr>
              <a:t>键相当于多少个空格，此时就都用</a:t>
            </a:r>
            <a:r>
              <a:rPr lang="en-US" altLang="zh-CN" sz="2600">
                <a:latin typeface="Arial Narrow" panose="020B0606020202030204" pitchFamily="34" charset="0"/>
              </a:rPr>
              <a:t>Tab</a:t>
            </a:r>
            <a:r>
              <a:rPr lang="zh-CN" altLang="en-US" sz="2600">
                <a:latin typeface="Arial Narrow" panose="020B0606020202030204" pitchFamily="34" charset="0"/>
              </a:rPr>
              <a:t>键</a:t>
            </a:r>
            <a:endParaRPr lang="zh-CN" altLang="en-US" sz="260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FAC30-9DC8-4FD0-B730-9F2EE417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隶书" panose="02010509060101010101" pitchFamily="49" charset="-122"/>
              </a:rPr>
              <a:t>课程信息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31F08-064D-4364-99D7-B532D901C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27667"/>
            <a:ext cx="7220431" cy="4698999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程序设计进阶与实践</a:t>
            </a:r>
            <a:endParaRPr lang="en-US" altLang="zh-CN" dirty="0"/>
          </a:p>
          <a:p>
            <a:pPr lvl="1"/>
            <a:r>
              <a:rPr lang="zh-CN" altLang="en-US" dirty="0"/>
              <a:t>学时：</a:t>
            </a:r>
            <a:r>
              <a:rPr lang="en-US" altLang="zh-CN" dirty="0"/>
              <a:t>40/40</a:t>
            </a:r>
          </a:p>
          <a:p>
            <a:pPr lvl="1"/>
            <a:r>
              <a:rPr lang="zh-CN" altLang="en-US" dirty="0"/>
              <a:t>上课时间：周一（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9</a:t>
            </a:r>
            <a:r>
              <a:rPr lang="zh-CN" altLang="en-US" dirty="0"/>
              <a:t>，</a:t>
            </a:r>
            <a:r>
              <a:rPr lang="en-US" altLang="zh-CN" dirty="0"/>
              <a:t>10</a:t>
            </a:r>
            <a:r>
              <a:rPr lang="zh-CN" altLang="en-US" dirty="0"/>
              <a:t>）</a:t>
            </a:r>
            <a:r>
              <a:rPr lang="en-US" altLang="zh-CN" dirty="0"/>
              <a:t>15:55-18:20</a:t>
            </a:r>
          </a:p>
          <a:p>
            <a:pPr lvl="1"/>
            <a:r>
              <a:rPr lang="zh-CN" altLang="en-US" dirty="0"/>
              <a:t>上机时间：</a:t>
            </a:r>
            <a:r>
              <a:rPr lang="zh-CN" altLang="en-US" dirty="0">
                <a:solidFill>
                  <a:srgbClr val="FF0000"/>
                </a:solidFill>
              </a:rPr>
              <a:t>周一晚上</a:t>
            </a:r>
            <a:r>
              <a:rPr lang="en-US" altLang="zh-CN" dirty="0">
                <a:solidFill>
                  <a:srgbClr val="FF0000"/>
                </a:solidFill>
              </a:rPr>
              <a:t>7:30</a:t>
            </a:r>
            <a:r>
              <a:rPr lang="zh-CN" altLang="en-US" dirty="0">
                <a:solidFill>
                  <a:srgbClr val="FF0000"/>
                </a:solidFill>
              </a:rPr>
              <a:t>开始，电三楼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楼（第五周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21</a:t>
            </a:r>
            <a:r>
              <a:rPr lang="zh-CN" altLang="en-US" dirty="0">
                <a:solidFill>
                  <a:srgbClr val="FF0000"/>
                </a:solidFill>
              </a:rPr>
              <a:t>日开始）</a:t>
            </a:r>
          </a:p>
          <a:p>
            <a:endParaRPr lang="zh-CN" altLang="en-US" dirty="0"/>
          </a:p>
          <a:p>
            <a:r>
              <a:rPr lang="zh-CN" altLang="en-US" dirty="0"/>
              <a:t>主讲：孙广中（</a:t>
            </a:r>
            <a:r>
              <a:rPr lang="en-US" altLang="zh-CN" dirty="0"/>
              <a:t>gzsun@ustc.edu.cn)</a:t>
            </a:r>
          </a:p>
          <a:p>
            <a:r>
              <a:rPr lang="zh-CN" altLang="en-US" dirty="0"/>
              <a:t>学生助教：何钰、王海林、周泽淳、李忠阳、闫涛、李健枫、梅恒权、张淑娜、徐庆国、李嘉馨、郑宇杰、罗极羽、卢佳敏、沈蔚然（</a:t>
            </a:r>
            <a:r>
              <a:rPr lang="en-US" altLang="zh-CN" dirty="0"/>
              <a:t>14</a:t>
            </a:r>
            <a:r>
              <a:rPr lang="zh-CN" altLang="en-US" dirty="0"/>
              <a:t>人）</a:t>
            </a:r>
          </a:p>
          <a:p>
            <a:r>
              <a:rPr lang="zh-CN" altLang="en-US" dirty="0"/>
              <a:t>教师助教：徐伟、陈凯明（实验中心）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1D9619-25B2-4CC4-9D77-45A76355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F44B96-642F-4828-8800-1EFB41B9D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720" y="0"/>
            <a:ext cx="38270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70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3B518D01-0758-4888-8761-9AE4E19AF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 Narrow" panose="020B0606020202030204" pitchFamily="34" charset="0"/>
                <a:ea typeface="隶书" panose="02010509060101010101" pitchFamily="49" charset="-122"/>
              </a:rPr>
              <a:t>程序书写格式注意事项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E8CDA69C-1D1B-480D-9DED-4AE158E194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41600" y="1719263"/>
            <a:ext cx="6908800" cy="44116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100">
                <a:latin typeface="Arial Narrow" panose="020B0606020202030204" pitchFamily="34" charset="0"/>
              </a:rPr>
              <a:t>2) </a:t>
            </a:r>
            <a:r>
              <a:rPr lang="zh-CN" altLang="en-US" sz="2600">
                <a:latin typeface="Arial Narrow" panose="020B0606020202030204" pitchFamily="34" charset="0"/>
              </a:rPr>
              <a:t>行宽与折行。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600">
                <a:latin typeface="Arial Narrow" panose="020B0606020202030204" pitchFamily="34" charset="0"/>
              </a:rPr>
              <a:t>    一行不要太长，不能超过显示区域。以免阅读不便。太长则应折行。折行最好发生在运算符前面，不要发生在运算符后面如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600">
                <a:latin typeface="Arial Narrow" panose="020B0606020202030204" pitchFamily="34" charset="0"/>
              </a:rPr>
              <a:t>	</a:t>
            </a:r>
            <a:r>
              <a:rPr lang="en-US" altLang="zh-CN" sz="2600">
                <a:latin typeface="Arial Narrow" panose="020B0606020202030204" pitchFamily="34" charset="0"/>
              </a:rPr>
              <a:t>if(  Condition1() &amp;&amp; Condition2()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600">
                <a:latin typeface="Arial Narrow" panose="020B0606020202030204" pitchFamily="34" charset="0"/>
              </a:rPr>
              <a:t>		&amp;&amp; Condition3() )  {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600">
                <a:latin typeface="Arial Narrow" panose="020B0606020202030204" pitchFamily="34" charset="0"/>
              </a:rPr>
              <a:t>	}</a:t>
            </a:r>
          </a:p>
          <a:p>
            <a:pPr eaLnBrk="1" hangingPunct="1">
              <a:buFont typeface="Wingdings" panose="05000000000000000000" pitchFamily="2" charset="2"/>
              <a:buChar char="•"/>
            </a:pPr>
            <a:endParaRPr lang="en-US" altLang="zh-CN" sz="260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218EC9A-AE94-47D1-BDD0-A3E814DB69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 Narrow" panose="020B0606020202030204" pitchFamily="34" charset="0"/>
                <a:ea typeface="隶书" panose="02010509060101010101" pitchFamily="49" charset="-122"/>
              </a:rPr>
              <a:t>程序书写格式注意事项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9AC6DCB7-9A2F-4AB3-BF34-F6CEBE4278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70164" y="1719263"/>
            <a:ext cx="7640637" cy="44116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100">
                <a:latin typeface="Arial Narrow" panose="020B0606020202030204" pitchFamily="34" charset="0"/>
              </a:rPr>
              <a:t>3) </a:t>
            </a:r>
            <a:r>
              <a:rPr lang="zh-CN" altLang="en-US" sz="2100">
                <a:latin typeface="Arial Narrow" panose="020B0606020202030204" pitchFamily="34" charset="0"/>
              </a:rPr>
              <a:t>注意 </a:t>
            </a:r>
            <a:r>
              <a:rPr lang="zh-CN" altLang="en-US" sz="2100">
                <a:latin typeface="Times New Roman" panose="02020603050405020304" pitchFamily="18" charset="0"/>
              </a:rPr>
              <a:t>‘</a:t>
            </a:r>
            <a:r>
              <a:rPr lang="en-US" altLang="zh-CN" sz="2100">
                <a:latin typeface="Arial Narrow" panose="020B0606020202030204" pitchFamily="34" charset="0"/>
              </a:rPr>
              <a:t>{</a:t>
            </a:r>
            <a:r>
              <a:rPr lang="en-US" altLang="zh-CN" sz="2100">
                <a:latin typeface="Times New Roman" panose="02020603050405020304" pitchFamily="18" charset="0"/>
              </a:rPr>
              <a:t>’</a:t>
            </a:r>
            <a:r>
              <a:rPr lang="en-US" altLang="zh-CN" sz="2100">
                <a:latin typeface="Arial Narrow" panose="020B0606020202030204" pitchFamily="34" charset="0"/>
              </a:rPr>
              <a:t>, </a:t>
            </a:r>
            <a:r>
              <a:rPr lang="en-US" altLang="zh-CN" sz="2100">
                <a:latin typeface="Times New Roman" panose="02020603050405020304" pitchFamily="18" charset="0"/>
              </a:rPr>
              <a:t>‘</a:t>
            </a:r>
            <a:r>
              <a:rPr lang="en-US" altLang="zh-CN" sz="2100">
                <a:latin typeface="Arial Narrow" panose="020B0606020202030204" pitchFamily="34" charset="0"/>
              </a:rPr>
              <a:t>}</a:t>
            </a:r>
            <a:r>
              <a:rPr lang="en-US" altLang="zh-CN" sz="2100">
                <a:latin typeface="Times New Roman" panose="02020603050405020304" pitchFamily="18" charset="0"/>
              </a:rPr>
              <a:t>’</a:t>
            </a:r>
            <a:r>
              <a:rPr lang="zh-CN" altLang="en-US" sz="2100">
                <a:latin typeface="Arial Narrow" panose="020B0606020202030204" pitchFamily="34" charset="0"/>
              </a:rPr>
              <a:t>位置不可随意，要统一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100">
                <a:latin typeface="Arial Narrow" panose="020B0606020202030204" pitchFamily="34" charset="0"/>
              </a:rPr>
              <a:t>	如果写了：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100">
                <a:latin typeface="Arial Narrow" panose="020B0606020202030204" pitchFamily="34" charset="0"/>
              </a:rPr>
              <a:t>	</a:t>
            </a:r>
            <a:r>
              <a:rPr lang="en-US" altLang="zh-CN" sz="2100">
                <a:latin typeface="Arial Narrow" panose="020B0606020202030204" pitchFamily="34" charset="0"/>
              </a:rPr>
              <a:t>if ( condition1() ) {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100">
                <a:latin typeface="Arial Narrow" panose="020B0606020202030204" pitchFamily="34" charset="0"/>
              </a:rPr>
              <a:t>		DoSomething();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100">
                <a:latin typeface="Arial Narrow" panose="020B0606020202030204" pitchFamily="34" charset="0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100">
                <a:latin typeface="Arial Narrow" panose="020B0606020202030204" pitchFamily="34" charset="0"/>
              </a:rPr>
              <a:t>   </a:t>
            </a:r>
            <a:r>
              <a:rPr lang="zh-CN" altLang="en-US" sz="2100">
                <a:latin typeface="Arial Narrow" panose="020B0606020202030204" pitchFamily="34" charset="0"/>
              </a:rPr>
              <a:t>别处就不要写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100">
                <a:latin typeface="Arial Narrow" panose="020B0606020202030204" pitchFamily="34" charset="0"/>
              </a:rPr>
              <a:t>	</a:t>
            </a:r>
            <a:r>
              <a:rPr lang="en-US" altLang="zh-CN" sz="2100">
                <a:latin typeface="Arial Narrow" panose="020B0606020202030204" pitchFamily="34" charset="0"/>
              </a:rPr>
              <a:t>if( condition2())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100">
                <a:latin typeface="Arial Narrow" panose="020B0606020202030204" pitchFamily="34" charset="0"/>
              </a:rPr>
              <a:t>	{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100">
                <a:latin typeface="Arial Narrow" panose="020B0606020202030204" pitchFamily="34" charset="0"/>
              </a:rPr>
              <a:t>		DoSomething</a:t>
            </a:r>
            <a:r>
              <a:rPr lang="en-US" altLang="zh-CN" sz="1900">
                <a:latin typeface="Arial Narrow" panose="020B0606020202030204" pitchFamily="34" charset="0"/>
              </a:rPr>
              <a:t>() 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900">
                <a:latin typeface="Arial Narrow" panose="020B0606020202030204" pitchFamily="34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900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B3618B8-6531-4814-B934-C3ED9CE6F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 Narrow" panose="020B0606020202030204" pitchFamily="34" charset="0"/>
                <a:ea typeface="隶书" panose="02010509060101010101" pitchFamily="49" charset="-122"/>
              </a:rPr>
              <a:t>程序书写格式注意事项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9F9D76C-D3B9-4AD3-9F0B-C9D45B7D0A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41600" y="1719263"/>
            <a:ext cx="7569200" cy="44116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600">
                <a:latin typeface="Arial Narrow" panose="020B0606020202030204" pitchFamily="34" charset="0"/>
              </a:rPr>
              <a:t>4) </a:t>
            </a:r>
            <a:r>
              <a:rPr lang="zh-CN" altLang="en-US" sz="2600">
                <a:latin typeface="Arial Narrow" panose="020B0606020202030204" pitchFamily="34" charset="0"/>
              </a:rPr>
              <a:t>变量和运算符之间最好加</a:t>
            </a:r>
            <a:r>
              <a:rPr lang="en-US" altLang="zh-CN" sz="2600">
                <a:latin typeface="Arial Narrow" panose="020B0606020202030204" pitchFamily="34" charset="0"/>
              </a:rPr>
              <a:t>1</a:t>
            </a:r>
            <a:r>
              <a:rPr lang="zh-CN" altLang="en-US" sz="2600">
                <a:latin typeface="Arial Narrow" panose="020B0606020202030204" pitchFamily="34" charset="0"/>
              </a:rPr>
              <a:t>个空格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600">
                <a:latin typeface="Arial Narrow" panose="020B0606020202030204" pitchFamily="34" charset="0"/>
              </a:rPr>
              <a:t>	</a:t>
            </a:r>
            <a:r>
              <a:rPr lang="en-US" altLang="zh-CN" sz="2600">
                <a:latin typeface="Arial Narrow" panose="020B0606020202030204" pitchFamily="34" charset="0"/>
              </a:rPr>
              <a:t>int  nAge = 5;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600">
                <a:latin typeface="Arial Narrow" panose="020B0606020202030204" pitchFamily="34" charset="0"/>
              </a:rPr>
              <a:t>	nAge = 4;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600">
                <a:latin typeface="Arial Narrow" panose="020B0606020202030204" pitchFamily="34" charset="0"/>
              </a:rPr>
              <a:t>	if( nAge &gt;= 4 )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600">
                <a:latin typeface="Arial Narrow" panose="020B0606020202030204" pitchFamily="34" charset="0"/>
              </a:rPr>
              <a:t>		printf( </a:t>
            </a:r>
            <a:r>
              <a:rPr lang="en-US" altLang="zh-CN" sz="2600">
                <a:latin typeface="Times New Roman" panose="02020603050405020304" pitchFamily="18" charset="0"/>
              </a:rPr>
              <a:t>“</a:t>
            </a:r>
            <a:r>
              <a:rPr lang="en-US" altLang="zh-CN" sz="2600">
                <a:latin typeface="Arial Narrow" panose="020B0606020202030204" pitchFamily="34" charset="0"/>
              </a:rPr>
              <a:t>%d</a:t>
            </a:r>
            <a:r>
              <a:rPr lang="en-US" altLang="zh-CN" sz="2600">
                <a:latin typeface="Times New Roman" panose="02020603050405020304" pitchFamily="18" charset="0"/>
              </a:rPr>
              <a:t>”</a:t>
            </a:r>
            <a:r>
              <a:rPr lang="en-US" altLang="zh-CN" sz="2600">
                <a:latin typeface="Arial Narrow" panose="020B0606020202030204" pitchFamily="34" charset="0"/>
              </a:rPr>
              <a:t>,nAge);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endParaRPr lang="en-US" altLang="zh-CN" sz="2600">
              <a:latin typeface="Arial Narrow" panose="020B060602020203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600">
                <a:latin typeface="Arial Narrow" panose="020B0606020202030204" pitchFamily="34" charset="0"/>
              </a:rPr>
              <a:t>	for(  i = 0; i &lt; 100; i ++ 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A78B6F98-BC0E-437D-BC30-387CBD9623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 Narrow" panose="020B0606020202030204" pitchFamily="34" charset="0"/>
                <a:ea typeface="隶书" panose="02010509060101010101" pitchFamily="49" charset="-122"/>
              </a:rPr>
              <a:t>一些好的编程习惯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F261B5A-FFEC-416D-B009-2FBC11CA7E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49500" y="1719263"/>
            <a:ext cx="7861300" cy="44116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100">
                <a:latin typeface="Arial Narrow" panose="020B0606020202030204" pitchFamily="34" charset="0"/>
              </a:rPr>
              <a:t>1</a:t>
            </a:r>
            <a:r>
              <a:rPr lang="zh-CN" altLang="en-US" sz="2100">
                <a:latin typeface="Arial Narrow" panose="020B0606020202030204" pitchFamily="34" charset="0"/>
              </a:rPr>
              <a:t>）尽量不要用立即数，而用</a:t>
            </a:r>
            <a:r>
              <a:rPr lang="en-US" altLang="zh-CN" sz="2100">
                <a:latin typeface="Arial Narrow" panose="020B0606020202030204" pitchFamily="34" charset="0"/>
              </a:rPr>
              <a:t>const </a:t>
            </a:r>
            <a:r>
              <a:rPr lang="zh-CN" altLang="en-US" sz="2100">
                <a:latin typeface="Arial Narrow" panose="020B0606020202030204" pitchFamily="34" charset="0"/>
              </a:rPr>
              <a:t>定义成常量，以便以后修改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200">
                <a:latin typeface="Arial Narrow" panose="020B0606020202030204" pitchFamily="34" charset="0"/>
              </a:rPr>
              <a:t>const  int MAX_STUDENTS  = 20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200">
                <a:latin typeface="Arial Narrow" panose="020B0606020202030204" pitchFamily="34" charset="0"/>
              </a:rPr>
              <a:t>struct SStudent aStudents [MAX_STUDENTS];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100">
                <a:latin typeface="Arial Narrow" panose="020B0606020202030204" pitchFamily="34" charset="0"/>
              </a:rPr>
              <a:t>比	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200">
                <a:latin typeface="Arial Narrow" panose="020B0606020202030204" pitchFamily="34" charset="0"/>
              </a:rPr>
              <a:t>struct SStudent aStudents [20]; </a:t>
            </a:r>
            <a:r>
              <a:rPr lang="zh-CN" altLang="en-US" sz="2200">
                <a:latin typeface="Arial Narrow" panose="020B0606020202030204" pitchFamily="34" charset="0"/>
              </a:rPr>
              <a:t>好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endParaRPr lang="zh-CN" altLang="en-US" sz="2100">
              <a:latin typeface="Arial Narrow" panose="020B060602020203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100">
                <a:latin typeface="Arial Narrow" panose="020B0606020202030204" pitchFamily="34" charset="0"/>
              </a:rPr>
              <a:t>	</a:t>
            </a:r>
            <a:r>
              <a:rPr lang="en-US" altLang="zh-CN" sz="2100">
                <a:latin typeface="Arial Narrow" panose="020B0606020202030204" pitchFamily="34" charset="0"/>
              </a:rPr>
              <a:t>#define TOTAL_ELEMENTS  100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100">
                <a:latin typeface="Arial Narrow" panose="020B0606020202030204" pitchFamily="34" charset="0"/>
              </a:rPr>
              <a:t>	for(  i = 0; i &lt; TOTAL_ELEMENTS; i ++)   {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100">
                <a:latin typeface="Arial Narrow" panose="020B0606020202030204" pitchFamily="34" charset="0"/>
              </a:rPr>
              <a:t>	}</a:t>
            </a:r>
            <a:endParaRPr lang="en-US" altLang="zh-CN" sz="2600"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0A096ED8-5490-4E64-ACC9-7C309806C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 Narrow" panose="020B0606020202030204" pitchFamily="34" charset="0"/>
                <a:ea typeface="隶书" panose="02010509060101010101" pitchFamily="49" charset="-122"/>
              </a:rPr>
              <a:t>一些好的编程习惯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B14EE4D5-78D3-41BB-B89B-ACBE782EF5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70164" y="1719263"/>
            <a:ext cx="7640637" cy="44116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500">
                <a:latin typeface="Arial Narrow" panose="020B0606020202030204" pitchFamily="34" charset="0"/>
              </a:rPr>
              <a:t>2</a:t>
            </a:r>
            <a:r>
              <a:rPr lang="zh-CN" altLang="en-US" sz="2500">
                <a:latin typeface="Arial Narrow" panose="020B0606020202030204" pitchFamily="34" charset="0"/>
              </a:rPr>
              <a:t>）使用</a:t>
            </a:r>
            <a:r>
              <a:rPr lang="en-US" altLang="zh-CN" sz="2500">
                <a:latin typeface="Arial Narrow" panose="020B0606020202030204" pitchFamily="34" charset="0"/>
              </a:rPr>
              <a:t>sizeof()</a:t>
            </a:r>
            <a:r>
              <a:rPr lang="zh-CN" altLang="en-US" sz="2500">
                <a:latin typeface="Arial Narrow" panose="020B0606020202030204" pitchFamily="34" charset="0"/>
              </a:rPr>
              <a:t>宏，不直接使用变量所占字节数的数值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500">
                <a:latin typeface="Arial Narrow" panose="020B0606020202030204" pitchFamily="34" charset="0"/>
              </a:rPr>
              <a:t>	</a:t>
            </a:r>
            <a:r>
              <a:rPr lang="en-US" altLang="zh-CN" sz="2500">
                <a:latin typeface="Arial Narrow" panose="020B0606020202030204" pitchFamily="34" charset="0"/>
              </a:rPr>
              <a:t>int nAge;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500">
                <a:latin typeface="Arial Narrow" panose="020B0606020202030204" pitchFamily="34" charset="0"/>
              </a:rPr>
              <a:t>	for( j = 0; j &lt; 100; j++ 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500">
                <a:latin typeface="Arial Narrow" panose="020B0606020202030204" pitchFamily="34" charset="0"/>
              </a:rPr>
              <a:t>		fwrite( fpFile,&amp; nAge, 1, sizeof(int));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500">
                <a:latin typeface="Arial Narrow" panose="020B0606020202030204" pitchFamily="34" charset="0"/>
              </a:rPr>
              <a:t>比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500">
                <a:latin typeface="Arial Narrow" panose="020B0606020202030204" pitchFamily="34" charset="0"/>
              </a:rPr>
              <a:t>	</a:t>
            </a:r>
            <a:r>
              <a:rPr lang="en-US" altLang="zh-CN" sz="2500">
                <a:latin typeface="Arial Narrow" panose="020B0606020202030204" pitchFamily="34" charset="0"/>
              </a:rPr>
              <a:t>for( j = 0; j &lt; 100; j++ 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500">
                <a:latin typeface="Arial Narrow" panose="020B0606020202030204" pitchFamily="34" charset="0"/>
              </a:rPr>
              <a:t>		fwrite( fpFile,&amp; nAge, 1, 4);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500">
                <a:latin typeface="Arial Narrow" panose="020B0606020202030204" pitchFamily="34" charset="0"/>
              </a:rPr>
              <a:t>好</a:t>
            </a:r>
            <a:endParaRPr lang="zh-CN" altLang="en-US" sz="3100"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BFCD259-9D0C-439C-BAD3-3D2E00985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 Narrow" panose="020B0606020202030204" pitchFamily="34" charset="0"/>
                <a:ea typeface="隶书" panose="02010509060101010101" pitchFamily="49" charset="-122"/>
              </a:rPr>
              <a:t>一些好的编程习惯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61DAD5A3-CA86-4FE3-8A0D-4F91A4CAE8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63850" y="1719263"/>
            <a:ext cx="7346950" cy="44116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600">
                <a:latin typeface="Arial Narrow" panose="020B0606020202030204" pitchFamily="34" charset="0"/>
              </a:rPr>
              <a:t>4</a:t>
            </a:r>
            <a:r>
              <a:rPr lang="zh-CN" altLang="en-US" sz="2600">
                <a:latin typeface="Arial Narrow" panose="020B0606020202030204" pitchFamily="34" charset="0"/>
              </a:rPr>
              <a:t>）稍复杂的表达式中要积极使用括号，以免优先级理解上的混乱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600">
                <a:latin typeface="Arial Narrow" panose="020B0606020202030204" pitchFamily="34" charset="0"/>
              </a:rPr>
              <a:t>	</a:t>
            </a:r>
            <a:r>
              <a:rPr lang="en-US" altLang="zh-CN" sz="2600">
                <a:latin typeface="Arial Narrow" panose="020B0606020202030204" pitchFamily="34" charset="0"/>
              </a:rPr>
              <a:t>n = k +++ j;   //</a:t>
            </a:r>
            <a:r>
              <a:rPr lang="zh-CN" altLang="en-US" sz="2600">
                <a:latin typeface="Arial Narrow" panose="020B0606020202030204" pitchFamily="34" charset="0"/>
              </a:rPr>
              <a:t>不好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600">
                <a:latin typeface="Arial Narrow" panose="020B0606020202030204" pitchFamily="34" charset="0"/>
              </a:rPr>
              <a:t>	</a:t>
            </a:r>
            <a:r>
              <a:rPr lang="en-US" altLang="zh-CN" sz="2600">
                <a:latin typeface="Arial Narrow" panose="020B0606020202030204" pitchFamily="34" charset="0"/>
              </a:rPr>
              <a:t>n = ( k ++ ) + j;  //</a:t>
            </a:r>
            <a:r>
              <a:rPr lang="zh-CN" altLang="en-US" sz="2600">
                <a:latin typeface="Arial Narrow" panose="020B0606020202030204" pitchFamily="34" charset="0"/>
              </a:rPr>
              <a:t>好一点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600">
                <a:latin typeface="Arial Narrow" panose="020B0606020202030204" pitchFamily="34" charset="0"/>
              </a:rPr>
              <a:t>5</a:t>
            </a:r>
            <a:r>
              <a:rPr lang="zh-CN" altLang="en-US" sz="2600">
                <a:latin typeface="Arial Narrow" panose="020B0606020202030204" pitchFamily="34" charset="0"/>
              </a:rPr>
              <a:t>）不很容易理解的表达式应分几行写：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600">
                <a:latin typeface="Arial Narrow" panose="020B0606020202030204" pitchFamily="34" charset="0"/>
              </a:rPr>
              <a:t>	</a:t>
            </a:r>
            <a:r>
              <a:rPr lang="en-US" altLang="zh-CN" sz="2600">
                <a:latin typeface="Arial Narrow" panose="020B0606020202030204" pitchFamily="34" charset="0"/>
              </a:rPr>
              <a:t>n = ( k ++ ) + j;</a:t>
            </a:r>
            <a:r>
              <a:rPr lang="zh-CN" altLang="en-US" sz="2600">
                <a:latin typeface="Arial Narrow" panose="020B0606020202030204" pitchFamily="34" charset="0"/>
              </a:rPr>
              <a:t>应该写成：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600">
                <a:latin typeface="Arial Narrow" panose="020B0606020202030204" pitchFamily="34" charset="0"/>
              </a:rPr>
              <a:t>  	</a:t>
            </a:r>
            <a:r>
              <a:rPr lang="en-US" altLang="zh-CN" sz="2600">
                <a:latin typeface="Arial Narrow" panose="020B0606020202030204" pitchFamily="34" charset="0"/>
              </a:rPr>
              <a:t>n = k + j;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600">
                <a:latin typeface="Arial Narrow" panose="020B0606020202030204" pitchFamily="34" charset="0"/>
              </a:rPr>
              <a:t>      k ++;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•"/>
            </a:pPr>
            <a:endParaRPr lang="en-US" altLang="zh-CN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89D6DB61-85F2-481B-97BF-CE64132C1A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 Narrow" panose="020B0606020202030204" pitchFamily="34" charset="0"/>
                <a:ea typeface="隶书" panose="02010509060101010101" pitchFamily="49" charset="-122"/>
              </a:rPr>
              <a:t>一些好的编程习惯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068CBAF5-A790-4C32-BA1E-8E6313E104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63850" y="1719263"/>
            <a:ext cx="7346950" cy="44116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600">
                <a:latin typeface="Arial Narrow" panose="020B0606020202030204" pitchFamily="34" charset="0"/>
              </a:rPr>
              <a:t>6</a:t>
            </a:r>
            <a:r>
              <a:rPr lang="zh-CN" altLang="en-US" sz="2600">
                <a:latin typeface="Arial Narrow" panose="020B0606020202030204" pitchFamily="34" charset="0"/>
              </a:rPr>
              <a:t>）不提倡在表达式中使用 </a:t>
            </a:r>
            <a:r>
              <a:rPr lang="en-US" altLang="zh-CN" sz="2600">
                <a:latin typeface="Arial Narrow" panose="020B0606020202030204" pitchFamily="34" charset="0"/>
              </a:rPr>
              <a:t>? : </a:t>
            </a:r>
            <a:r>
              <a:rPr lang="zh-CN" altLang="en-US" sz="2600">
                <a:latin typeface="Arial Narrow" panose="020B0606020202030204" pitchFamily="34" charset="0"/>
              </a:rPr>
              <a:t>形式，而用</a:t>
            </a:r>
            <a:r>
              <a:rPr lang="en-US" altLang="zh-CN" sz="2600">
                <a:latin typeface="Arial Narrow" panose="020B0606020202030204" pitchFamily="34" charset="0"/>
              </a:rPr>
              <a:t>if .. else</a:t>
            </a:r>
            <a:r>
              <a:rPr lang="zh-CN" altLang="en-US" sz="2600">
                <a:latin typeface="Arial Narrow" panose="020B0606020202030204" pitchFamily="34" charset="0"/>
              </a:rPr>
              <a:t>语句替代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600">
                <a:latin typeface="Arial Narrow" panose="020B0606020202030204" pitchFamily="34" charset="0"/>
              </a:rPr>
              <a:t>	</a:t>
            </a:r>
            <a:r>
              <a:rPr lang="en-US" altLang="zh-CN" sz="2600">
                <a:latin typeface="Arial Narrow" panose="020B0606020202030204" pitchFamily="34" charset="0"/>
              </a:rPr>
              <a:t>xp =  2 * k &lt; ( n-m) ? c[k+1] : d[k--];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600">
                <a:latin typeface="Arial Narrow" panose="020B0606020202030204" pitchFamily="34" charset="0"/>
              </a:rPr>
              <a:t>	if( 2*k &lt; (n-m))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600">
                <a:latin typeface="Arial Narrow" panose="020B0606020202030204" pitchFamily="34" charset="0"/>
              </a:rPr>
              <a:t>		xp = c[k+1];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600">
                <a:latin typeface="Arial Narrow" panose="020B0606020202030204" pitchFamily="34" charset="0"/>
              </a:rPr>
              <a:t>	else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600">
                <a:latin typeface="Arial Narrow" panose="020B0606020202030204" pitchFamily="34" charset="0"/>
              </a:rPr>
              <a:t>		xp = d[k--];</a:t>
            </a:r>
          </a:p>
          <a:p>
            <a:pPr eaLnBrk="1" hangingPunct="1">
              <a:buFont typeface="Wingdings" panose="05000000000000000000" pitchFamily="2" charset="2"/>
              <a:buChar char="•"/>
            </a:pPr>
            <a:endParaRPr lang="en-US" altLang="zh-CN"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FCC1A8D-EEAD-4284-9B01-A2D1F52B1F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 Narrow" panose="020B0606020202030204" pitchFamily="34" charset="0"/>
                <a:ea typeface="隶书" panose="02010509060101010101" pitchFamily="49" charset="-122"/>
              </a:rPr>
              <a:t>一些好的编程习惯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5EC2265-32A3-4C51-B351-DB4EBAD00F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70164" y="1719263"/>
            <a:ext cx="7640637" cy="441166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100">
                <a:latin typeface="Arial Narrow" panose="020B0606020202030204" pitchFamily="34" charset="0"/>
              </a:rPr>
              <a:t>7</a:t>
            </a:r>
            <a:r>
              <a:rPr lang="zh-CN" altLang="en-US" sz="2100">
                <a:latin typeface="Arial Narrow" panose="020B0606020202030204" pitchFamily="34" charset="0"/>
              </a:rPr>
              <a:t>）嵌套的</a:t>
            </a:r>
            <a:r>
              <a:rPr lang="en-US" altLang="zh-CN" sz="2100">
                <a:latin typeface="Arial Narrow" panose="020B0606020202030204" pitchFamily="34" charset="0"/>
              </a:rPr>
              <a:t>if else </a:t>
            </a:r>
            <a:r>
              <a:rPr lang="zh-CN" altLang="en-US" sz="2100">
                <a:latin typeface="Arial Narrow" panose="020B0606020202030204" pitchFamily="34" charset="0"/>
              </a:rPr>
              <a:t>语句要多使用 </a:t>
            </a:r>
            <a:r>
              <a:rPr lang="en-US" altLang="zh-CN" sz="2100">
                <a:latin typeface="Arial Narrow" panose="020B0606020202030204" pitchFamily="34" charset="0"/>
              </a:rPr>
              <a:t>{ }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100">
                <a:latin typeface="Arial Narrow" panose="020B0606020202030204" pitchFamily="34" charset="0"/>
              </a:rPr>
              <a:t>	</a:t>
            </a:r>
            <a:r>
              <a:rPr lang="en-US" altLang="zh-CN" sz="1900" b="1">
                <a:latin typeface="Arial Narrow" panose="020B0606020202030204" pitchFamily="34" charset="0"/>
              </a:rPr>
              <a:t>if( Condition1() ) 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900" b="1">
                <a:latin typeface="Arial Narrow" panose="020B0606020202030204" pitchFamily="34" charset="0"/>
              </a:rPr>
              <a:t>		if( condition2()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900" b="1">
                <a:latin typeface="Arial Narrow" panose="020B0606020202030204" pitchFamily="34" charset="0"/>
              </a:rPr>
              <a:t>			DoSomething();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900" b="1">
                <a:latin typeface="Arial Narrow" panose="020B0606020202030204" pitchFamily="34" charset="0"/>
              </a:rPr>
              <a:t>		else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900" b="1">
                <a:latin typeface="Arial Narrow" panose="020B0606020202030204" pitchFamily="34" charset="0"/>
              </a:rPr>
              <a:t>			NoCondition2();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100">
                <a:latin typeface="Arial Narrow" panose="020B0606020202030204" pitchFamily="34" charset="0"/>
              </a:rPr>
              <a:t>不够好，应该：</a:t>
            </a:r>
          </a:p>
          <a:p>
            <a:pPr lvl="1"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 b="1">
                <a:latin typeface="Arial Narrow" panose="020B0606020202030204" pitchFamily="34" charset="0"/>
              </a:rPr>
              <a:t>if( Condition1() ) {</a:t>
            </a:r>
          </a:p>
          <a:p>
            <a:pPr lvl="1"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 b="1">
                <a:latin typeface="Arial Narrow" panose="020B0606020202030204" pitchFamily="34" charset="0"/>
              </a:rPr>
              <a:t>		if( condition2()</a:t>
            </a:r>
          </a:p>
          <a:p>
            <a:pPr lvl="1"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 b="1">
                <a:latin typeface="Arial Narrow" panose="020B0606020202030204" pitchFamily="34" charset="0"/>
              </a:rPr>
              <a:t>			DoSomething();</a:t>
            </a:r>
          </a:p>
          <a:p>
            <a:pPr lvl="1"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 b="1">
                <a:latin typeface="Arial Narrow" panose="020B0606020202030204" pitchFamily="34" charset="0"/>
              </a:rPr>
              <a:t>		else</a:t>
            </a:r>
          </a:p>
          <a:p>
            <a:pPr lvl="1"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 b="1">
                <a:latin typeface="Arial Narrow" panose="020B0606020202030204" pitchFamily="34" charset="0"/>
              </a:rPr>
              <a:t>			NoCondition2();    </a:t>
            </a:r>
          </a:p>
          <a:p>
            <a:pPr lvl="1"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 b="1">
                <a:latin typeface="Arial Narrow" panose="020B0606020202030204" pitchFamily="34" charset="0"/>
              </a:rPr>
              <a:t>}</a:t>
            </a:r>
            <a:endParaRPr lang="en-US" altLang="zh-CN" sz="2000" b="1"/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BD0C782D-30AE-4B49-A618-377611B26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 Narrow" panose="020B0606020202030204" pitchFamily="34" charset="0"/>
                <a:ea typeface="隶书" panose="02010509060101010101" pitchFamily="49" charset="-122"/>
              </a:rPr>
              <a:t>一些好的编程习惯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28D523A-461F-4EC2-9548-7E14651AB0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4601" y="1447801"/>
            <a:ext cx="7851775" cy="4575175"/>
          </a:xfrm>
        </p:spPr>
        <p:txBody>
          <a:bodyPr/>
          <a:lstStyle/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100">
                <a:latin typeface="Arial Narrow" panose="020B0606020202030204" pitchFamily="34" charset="0"/>
              </a:rPr>
              <a:t>8</a:t>
            </a:r>
            <a:r>
              <a:rPr lang="zh-CN" altLang="en-US" sz="2100">
                <a:latin typeface="Arial Narrow" panose="020B0606020202030204" pitchFamily="34" charset="0"/>
              </a:rPr>
              <a:t>）应避免 </a:t>
            </a:r>
            <a:r>
              <a:rPr lang="en-US" altLang="zh-CN" sz="2100">
                <a:latin typeface="Arial Narrow" panose="020B0606020202030204" pitchFamily="34" charset="0"/>
              </a:rPr>
              <a:t>if else </a:t>
            </a:r>
            <a:r>
              <a:rPr lang="zh-CN" altLang="en-US" sz="2100">
                <a:latin typeface="Arial Narrow" panose="020B0606020202030204" pitchFamily="34" charset="0"/>
              </a:rPr>
              <a:t>的多重嵌套，而用并列的完成。</a:t>
            </a:r>
          </a:p>
          <a:p>
            <a:pPr lvl="1"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700" b="1">
                <a:latin typeface="Arial Narrow" panose="020B0606020202030204" pitchFamily="34" charset="0"/>
              </a:rPr>
              <a:t>if( Condition1() ) {</a:t>
            </a:r>
          </a:p>
          <a:p>
            <a:pPr lvl="1"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700" b="1">
                <a:latin typeface="Arial Narrow" panose="020B0606020202030204" pitchFamily="34" charset="0"/>
              </a:rPr>
              <a:t>	if ( Condition2() ) {</a:t>
            </a:r>
          </a:p>
          <a:p>
            <a:pPr lvl="1"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700" b="1">
                <a:latin typeface="Arial Narrow" panose="020B0606020202030204" pitchFamily="34" charset="0"/>
              </a:rPr>
              <a:t>		if( Condition3() ) {</a:t>
            </a:r>
          </a:p>
          <a:p>
            <a:pPr lvl="1"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700" b="1">
                <a:latin typeface="Arial Narrow" panose="020B0606020202030204" pitchFamily="34" charset="0"/>
              </a:rPr>
              <a:t>			Condition123();</a:t>
            </a:r>
          </a:p>
          <a:p>
            <a:pPr lvl="1"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700" b="1">
                <a:latin typeface="Arial Narrow" panose="020B0606020202030204" pitchFamily="34" charset="0"/>
              </a:rPr>
              <a:t>		}else  {</a:t>
            </a:r>
          </a:p>
          <a:p>
            <a:pPr lvl="1"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700" b="1">
                <a:latin typeface="Arial Narrow" panose="020B0606020202030204" pitchFamily="34" charset="0"/>
              </a:rPr>
              <a:t>			NoCondition3();</a:t>
            </a:r>
          </a:p>
          <a:p>
            <a:pPr lvl="1"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700" b="1">
                <a:latin typeface="Arial Narrow" panose="020B0606020202030204" pitchFamily="34" charset="0"/>
              </a:rPr>
              <a:t>		}</a:t>
            </a:r>
          </a:p>
          <a:p>
            <a:pPr lvl="1"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700" b="1">
                <a:latin typeface="Arial Narrow" panose="020B0606020202030204" pitchFamily="34" charset="0"/>
              </a:rPr>
              <a:t>	}else {</a:t>
            </a:r>
          </a:p>
          <a:p>
            <a:pPr lvl="1"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700" b="1">
                <a:latin typeface="Arial Narrow" panose="020B0606020202030204" pitchFamily="34" charset="0"/>
              </a:rPr>
              <a:t>		NoCondition2();</a:t>
            </a:r>
          </a:p>
          <a:p>
            <a:pPr lvl="1"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700" b="1">
                <a:latin typeface="Arial Narrow" panose="020B0606020202030204" pitchFamily="34" charset="0"/>
              </a:rPr>
              <a:t>	}</a:t>
            </a:r>
          </a:p>
          <a:p>
            <a:pPr lvl="1"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700" b="1">
                <a:latin typeface="Arial Narrow" panose="020B0606020202030204" pitchFamily="34" charset="0"/>
              </a:rPr>
              <a:t>}else {</a:t>
            </a:r>
          </a:p>
          <a:p>
            <a:pPr lvl="1"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700" b="1">
                <a:latin typeface="Arial Narrow" panose="020B0606020202030204" pitchFamily="34" charset="0"/>
              </a:rPr>
              <a:t>	NoCondiction1();</a:t>
            </a:r>
          </a:p>
          <a:p>
            <a:pPr lvl="1"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700" b="1">
                <a:latin typeface="Arial Narrow" panose="020B0606020202030204" pitchFamily="34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•"/>
            </a:pPr>
            <a:endParaRPr lang="en-US" altLang="zh-CN" sz="1700" b="1"/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47DF5428-F3E4-4CEA-885B-818EBB179F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 Narrow" panose="020B0606020202030204" pitchFamily="34" charset="0"/>
                <a:ea typeface="隶书" panose="02010509060101010101" pitchFamily="49" charset="-122"/>
              </a:rPr>
              <a:t>一些好的编程习惯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AE7F48C3-E545-4866-AAFA-08374F97FB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90826" y="1719263"/>
            <a:ext cx="7419975" cy="4411662"/>
          </a:xfrm>
        </p:spPr>
        <p:txBody>
          <a:bodyPr/>
          <a:lstStyle/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100">
                <a:latin typeface="Arial Narrow" panose="020B0606020202030204" pitchFamily="34" charset="0"/>
              </a:rPr>
              <a:t>替换为：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endParaRPr lang="zh-CN" altLang="en-US" sz="1900">
              <a:latin typeface="Arial Narrow" panose="020B0606020202030204" pitchFamily="34" charset="0"/>
            </a:endParaRPr>
          </a:p>
          <a:p>
            <a:pPr lvl="1"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 b="1">
                <a:latin typeface="Arial Narrow" panose="020B0606020202030204" pitchFamily="34" charset="0"/>
              </a:rPr>
              <a:t>if( ! condition1 ) {</a:t>
            </a:r>
          </a:p>
          <a:p>
            <a:pPr lvl="1"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 b="1">
                <a:latin typeface="Arial Narrow" panose="020B0606020202030204" pitchFamily="34" charset="0"/>
              </a:rPr>
              <a:t>	NoCondition1();</a:t>
            </a:r>
          </a:p>
          <a:p>
            <a:pPr lvl="1"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 b="1">
                <a:latin typeface="Arial Narrow" panose="020B0606020202030204" pitchFamily="34" charset="0"/>
              </a:rPr>
              <a:t>}else if( ! condition2 ) {</a:t>
            </a:r>
          </a:p>
          <a:p>
            <a:pPr lvl="1"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 b="1">
                <a:latin typeface="Arial Narrow" panose="020B0606020202030204" pitchFamily="34" charset="0"/>
              </a:rPr>
              <a:t>	NoCondition2();</a:t>
            </a:r>
          </a:p>
          <a:p>
            <a:pPr lvl="1"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 b="1">
                <a:latin typeface="Arial Narrow" panose="020B0606020202030204" pitchFamily="34" charset="0"/>
              </a:rPr>
              <a:t>}else if( ! condition3) {</a:t>
            </a:r>
          </a:p>
          <a:p>
            <a:pPr lvl="1"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 b="1">
                <a:latin typeface="Arial Narrow" panose="020B0606020202030204" pitchFamily="34" charset="0"/>
              </a:rPr>
              <a:t>	NoCondition3();</a:t>
            </a:r>
          </a:p>
          <a:p>
            <a:pPr lvl="1"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 b="1">
                <a:latin typeface="Arial Narrow" panose="020B0606020202030204" pitchFamily="34" charset="0"/>
              </a:rPr>
              <a:t>}else {</a:t>
            </a:r>
          </a:p>
          <a:p>
            <a:pPr lvl="1"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 b="1">
                <a:latin typeface="Arial Narrow" panose="020B0606020202030204" pitchFamily="34" charset="0"/>
              </a:rPr>
              <a:t>	Condition123();</a:t>
            </a:r>
          </a:p>
          <a:p>
            <a:pPr lvl="1"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 b="1">
                <a:latin typeface="Arial Narrow" panose="020B0606020202030204" pitchFamily="34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Char char="•"/>
            </a:pPr>
            <a:endParaRPr lang="en-US" altLang="zh-CN" sz="1900" b="1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F4C48-9186-4FEE-B8AF-CE359C0B2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隶书" panose="02010509060101010101" pitchFamily="49" charset="-122"/>
              </a:rPr>
              <a:t>课程信息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B50139-4A9F-4496-A6D9-AA84791EC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计算机学院面向大一本科生开设的一门专业</a:t>
            </a:r>
            <a:r>
              <a:rPr lang="zh-CN" altLang="en-US" dirty="0">
                <a:solidFill>
                  <a:srgbClr val="FF0000"/>
                </a:solidFill>
              </a:rPr>
              <a:t>选修课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2022</a:t>
            </a:r>
            <a:r>
              <a:rPr lang="zh-CN" altLang="en-US" dirty="0"/>
              <a:t>年春是</a:t>
            </a:r>
            <a:r>
              <a:rPr lang="zh-CN" altLang="en-US" dirty="0">
                <a:solidFill>
                  <a:srgbClr val="FF0000"/>
                </a:solidFill>
              </a:rPr>
              <a:t>第一次</a:t>
            </a:r>
            <a:r>
              <a:rPr lang="zh-CN" altLang="en-US" dirty="0"/>
              <a:t>开课。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一门利用程序设计方法求解应用问题的实践性课程，通过有针对性的几个专题的实践训练，加深学生对程序设计的理解，使得学生具有</a:t>
            </a:r>
            <a:r>
              <a:rPr lang="zh-CN" altLang="en-US" dirty="0">
                <a:solidFill>
                  <a:srgbClr val="FF0000"/>
                </a:solidFill>
              </a:rPr>
              <a:t>编写一定规模的程序来求解应用问题</a:t>
            </a:r>
            <a:r>
              <a:rPr lang="zh-CN" altLang="en-US" dirty="0"/>
              <a:t>的能力。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程序设计</a:t>
            </a:r>
            <a:r>
              <a:rPr lang="en-US" altLang="zh-CN" dirty="0"/>
              <a:t>II + </a:t>
            </a:r>
            <a:r>
              <a:rPr lang="zh-CN" altLang="en-US" dirty="0"/>
              <a:t>软件工程实践</a:t>
            </a:r>
            <a:endParaRPr lang="en-US" altLang="zh-CN" dirty="0"/>
          </a:p>
          <a:p>
            <a:pPr lvl="1"/>
            <a:r>
              <a:rPr lang="zh-CN" altLang="en-US" dirty="0"/>
              <a:t>“程序设计</a:t>
            </a:r>
            <a:r>
              <a:rPr lang="en-US" altLang="zh-CN" dirty="0"/>
              <a:t>II</a:t>
            </a:r>
            <a:r>
              <a:rPr lang="zh-CN" altLang="en-US" dirty="0"/>
              <a:t>”（大一下）是“程序设计</a:t>
            </a:r>
            <a:r>
              <a:rPr lang="en-US" altLang="zh-CN" dirty="0"/>
              <a:t>I</a:t>
            </a:r>
            <a:r>
              <a:rPr lang="zh-CN" altLang="en-US" dirty="0"/>
              <a:t>”课程（大一上）和“数据结构”课程（大二上）之间的</a:t>
            </a:r>
            <a:r>
              <a:rPr lang="zh-CN" altLang="en-US" dirty="0">
                <a:solidFill>
                  <a:srgbClr val="FF0000"/>
                </a:solidFill>
              </a:rPr>
              <a:t>承接课程</a:t>
            </a:r>
            <a:r>
              <a:rPr lang="zh-CN" altLang="en-US" dirty="0"/>
              <a:t>，做到</a:t>
            </a:r>
            <a:r>
              <a:rPr lang="zh-CN" altLang="en-US" dirty="0">
                <a:solidFill>
                  <a:srgbClr val="FF0000"/>
                </a:solidFill>
              </a:rPr>
              <a:t>“编程不断线”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软件工程实践：现代软件工程（邹欣）。</a:t>
            </a:r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6C1253-1DDB-4CC6-86CA-471D3DB1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804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1E14E3A7-A8B9-4928-879B-3DB5AB906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 Narrow" panose="020B0606020202030204" pitchFamily="34" charset="0"/>
                <a:ea typeface="隶书" panose="02010509060101010101" pitchFamily="49" charset="-122"/>
              </a:rPr>
              <a:t>一些好的编程习惯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FA434C15-C21B-4B9D-82B8-4175C5ECED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97138" y="1719263"/>
            <a:ext cx="7713662" cy="44116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100">
                <a:latin typeface="Arial Narrow" panose="020B0606020202030204" pitchFamily="34" charset="0"/>
              </a:rPr>
              <a:t>9</a:t>
            </a:r>
            <a:r>
              <a:rPr lang="zh-CN" altLang="en-US" sz="2100">
                <a:latin typeface="Arial Narrow" panose="020B0606020202030204" pitchFamily="34" charset="0"/>
              </a:rPr>
              <a:t>）写出来的代码应该容易读出声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100">
                <a:latin typeface="Arial Narrow" panose="020B0606020202030204" pitchFamily="34" charset="0"/>
              </a:rPr>
              <a:t>比如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200">
                <a:latin typeface="Arial Narrow" panose="020B0606020202030204" pitchFamily="34" charset="0"/>
              </a:rPr>
              <a:t>if( !( n &gt; m ) &amp;&amp; !( s &gt; t))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100">
                <a:latin typeface="Arial Narrow" panose="020B0606020202030204" pitchFamily="34" charset="0"/>
              </a:rPr>
              <a:t> </a:t>
            </a:r>
            <a:r>
              <a:rPr lang="zh-CN" altLang="en-US" sz="2100">
                <a:latin typeface="Arial Narrow" panose="020B0606020202030204" pitchFamily="34" charset="0"/>
              </a:rPr>
              <a:t>就不如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200">
                <a:latin typeface="Arial Narrow" panose="020B0606020202030204" pitchFamily="34" charset="0"/>
              </a:rPr>
              <a:t>if( ( m &lt;= n ) &amp;&amp; ( t &lt;= s ))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endParaRPr lang="en-US" altLang="zh-CN" sz="2100">
              <a:latin typeface="Arial Narrow" panose="020B0606020202030204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200">
                <a:latin typeface="Arial Narrow" panose="020B0606020202030204" pitchFamily="34" charset="0"/>
              </a:rPr>
              <a:t>if( !( c == 'y' || c == 'z'))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100">
                <a:latin typeface="Arial Narrow" panose="020B0606020202030204" pitchFamily="34" charset="0"/>
              </a:rPr>
              <a:t>不如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200">
                <a:latin typeface="Arial Narrow" panose="020B0606020202030204" pitchFamily="34" charset="0"/>
              </a:rPr>
              <a:t>if( c!= 'y' &amp;&amp; c!= 'z');</a:t>
            </a:r>
          </a:p>
          <a:p>
            <a:pPr eaLnBrk="1" hangingPunct="1">
              <a:buFont typeface="Wingdings" panose="05000000000000000000" pitchFamily="2" charset="2"/>
              <a:buChar char="•"/>
            </a:pPr>
            <a:endParaRPr lang="en-US" altLang="zh-CN" sz="2100"/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DB705ADA-246F-4964-9C69-AC250B767C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递归</a:t>
            </a:r>
          </a:p>
        </p:txBody>
      </p:sp>
      <p:pic>
        <p:nvPicPr>
          <p:cNvPr id="7171" name="图片 6" descr="图片包含 游戏机, 画&#10;&#10;描述已自动生成">
            <a:extLst>
              <a:ext uri="{FF2B5EF4-FFF2-40B4-BE49-F238E27FC236}">
                <a16:creationId xmlns:a16="http://schemas.microsoft.com/office/drawing/2014/main" id="{01DF736C-B3A8-42F2-8113-7CE78B945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916113"/>
            <a:ext cx="3746500" cy="331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图片 8" descr="图片包含 男人, 游戏机&#10;&#10;描述已自动生成">
            <a:extLst>
              <a:ext uri="{FF2B5EF4-FFF2-40B4-BE49-F238E27FC236}">
                <a16:creationId xmlns:a16="http://schemas.microsoft.com/office/drawing/2014/main" id="{E1D403F1-9E68-4585-BB21-A2B07BAA6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1879600"/>
            <a:ext cx="4394200" cy="338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789BC98-0D00-4764-BEC3-21C8CCC78D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>
                <a:ea typeface="隶书" panose="02010509060101010101" pitchFamily="49" charset="-122"/>
              </a:rPr>
              <a:t>递归的基本思想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CB6F007-414B-4F70-826D-C7AFDFBFFE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总体思想：将待求解问题的解看作输入变量</a:t>
            </a:r>
            <a:r>
              <a:rPr lang="en-US" altLang="zh-CN"/>
              <a:t>x</a:t>
            </a:r>
            <a:r>
              <a:rPr lang="zh-CN" altLang="en-US"/>
              <a:t>的函数</a:t>
            </a:r>
            <a:r>
              <a:rPr lang="en-US" altLang="zh-CN"/>
              <a:t>f(x)</a:t>
            </a:r>
            <a:r>
              <a:rPr lang="zh-CN" altLang="en-US"/>
              <a:t>，通过寻找函数</a:t>
            </a:r>
            <a:r>
              <a:rPr lang="en-US" altLang="zh-CN"/>
              <a:t>g,</a:t>
            </a:r>
            <a:r>
              <a:rPr lang="zh-CN" altLang="en-US"/>
              <a:t>使得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         f(x) = g(f(x-1))</a:t>
            </a:r>
            <a:r>
              <a:rPr lang="zh-CN" altLang="en-US"/>
              <a:t>，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</a:t>
            </a:r>
            <a:r>
              <a:rPr lang="zh-CN" altLang="en-US"/>
              <a:t>并且已知</a:t>
            </a:r>
            <a:r>
              <a:rPr lang="en-US" altLang="zh-CN"/>
              <a:t>f(0)</a:t>
            </a:r>
            <a:r>
              <a:rPr lang="zh-CN" altLang="en-US"/>
              <a:t>的值，就可以通过</a:t>
            </a:r>
            <a:r>
              <a:rPr lang="en-US" altLang="zh-CN"/>
              <a:t>f(0)</a:t>
            </a:r>
            <a:r>
              <a:rPr lang="zh-CN" altLang="en-US"/>
              <a:t>和</a:t>
            </a:r>
            <a:r>
              <a:rPr lang="en-US" altLang="zh-CN"/>
              <a:t>g</a:t>
            </a:r>
            <a:r>
              <a:rPr lang="zh-CN" altLang="en-US"/>
              <a:t>求出</a:t>
            </a:r>
            <a:r>
              <a:rPr lang="en-US" altLang="zh-CN"/>
              <a:t>f(x)</a:t>
            </a:r>
            <a:r>
              <a:rPr lang="zh-CN" altLang="en-US"/>
              <a:t>的值．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eaLnBrk="1" hangingPunct="1"/>
            <a:r>
              <a:rPr lang="zh-CN" altLang="en-US"/>
              <a:t>这样一个思想也可以推广到多个输入变量</a:t>
            </a:r>
            <a:r>
              <a:rPr lang="en-US" altLang="zh-CN"/>
              <a:t>x,y,z</a:t>
            </a:r>
            <a:r>
              <a:rPr lang="zh-CN" altLang="en-US"/>
              <a:t>等，</a:t>
            </a:r>
            <a:r>
              <a:rPr lang="en-US" altLang="zh-CN"/>
              <a:t>x-1</a:t>
            </a:r>
            <a:r>
              <a:rPr lang="zh-CN" altLang="en-US"/>
              <a:t>也可以推广到 </a:t>
            </a:r>
            <a:r>
              <a:rPr lang="en-US" altLang="zh-CN"/>
              <a:t>x - x1,</a:t>
            </a:r>
            <a:r>
              <a:rPr lang="zh-CN" altLang="en-US"/>
              <a:t>只要递归朝着出口的方向走就可以了．</a:t>
            </a:r>
          </a:p>
        </p:txBody>
      </p:sp>
    </p:spTree>
  </p:cSld>
  <p:clrMapOvr>
    <a:masterClrMapping/>
  </p:clrMapOvr>
  <p:transition spd="med">
    <p:blinds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>
            <a:extLst>
              <a:ext uri="{FF2B5EF4-FFF2-40B4-BE49-F238E27FC236}">
                <a16:creationId xmlns:a16="http://schemas.microsoft.com/office/drawing/2014/main" id="{C4246E9A-D39F-49BF-8A8B-81A85EB39F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7850" y="2060575"/>
            <a:ext cx="7467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int </a:t>
            </a:r>
            <a:r>
              <a:rPr lang="en-US" altLang="zh-CN" sz="2600">
                <a:solidFill>
                  <a:schemeClr val="tx2"/>
                </a:solidFill>
              </a:rPr>
              <a:t>Factorial</a:t>
            </a:r>
            <a:r>
              <a:rPr lang="en-US" altLang="zh-CN" sz="2600"/>
              <a:t>(int </a:t>
            </a:r>
            <a:r>
              <a:rPr lang="en-US" altLang="zh-CN" sz="2600">
                <a:solidFill>
                  <a:schemeClr val="tx2"/>
                </a:solidFill>
              </a:rPr>
              <a:t>n</a:t>
            </a:r>
            <a:r>
              <a:rPr lang="en-US" altLang="zh-CN" sz="2600"/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6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 if (</a:t>
            </a:r>
            <a:r>
              <a:rPr lang="en-US" altLang="zh-CN" sz="2600">
                <a:solidFill>
                  <a:schemeClr val="tx2"/>
                </a:solidFill>
              </a:rPr>
              <a:t>n</a:t>
            </a:r>
            <a:r>
              <a:rPr lang="en-US" altLang="zh-CN" sz="2600"/>
              <a:t> ==</a:t>
            </a:r>
            <a:r>
              <a:rPr lang="en-US" altLang="zh-CN" sz="2600">
                <a:solidFill>
                  <a:srgbClr val="00CC00"/>
                </a:solidFill>
              </a:rPr>
              <a:t> 0</a:t>
            </a:r>
            <a:r>
              <a:rPr lang="en-US" altLang="zh-CN" sz="2600"/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      return </a:t>
            </a:r>
            <a:r>
              <a:rPr lang="en-US" altLang="zh-CN" sz="2600">
                <a:solidFill>
                  <a:srgbClr val="00CC00"/>
                </a:solidFill>
              </a:rPr>
              <a:t>1</a:t>
            </a:r>
            <a:r>
              <a:rPr lang="en-US" altLang="zh-CN" sz="2600"/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  else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      return  </a:t>
            </a:r>
            <a:r>
              <a:rPr lang="en-US" altLang="zh-CN" sz="2600">
                <a:solidFill>
                  <a:schemeClr val="tx2"/>
                </a:solidFill>
              </a:rPr>
              <a:t>n</a:t>
            </a:r>
            <a:r>
              <a:rPr lang="en-US" altLang="zh-CN" sz="2600"/>
              <a:t> * </a:t>
            </a:r>
            <a:r>
              <a:rPr lang="en-US" altLang="zh-CN" sz="2600">
                <a:solidFill>
                  <a:schemeClr val="tx2"/>
                </a:solidFill>
              </a:rPr>
              <a:t>Factorial</a:t>
            </a:r>
            <a:r>
              <a:rPr lang="en-US" altLang="zh-CN" sz="2600"/>
              <a:t>(</a:t>
            </a:r>
            <a:r>
              <a:rPr lang="en-US" altLang="zh-CN" sz="2600">
                <a:solidFill>
                  <a:schemeClr val="tx2"/>
                </a:solidFill>
              </a:rPr>
              <a:t>n</a:t>
            </a:r>
            <a:r>
              <a:rPr lang="en-US" altLang="zh-CN" sz="2600"/>
              <a:t> -</a:t>
            </a:r>
            <a:r>
              <a:rPr lang="en-US" altLang="zh-CN" sz="2600">
                <a:solidFill>
                  <a:srgbClr val="00CC00"/>
                </a:solidFill>
              </a:rPr>
              <a:t> 1</a:t>
            </a:r>
            <a:r>
              <a:rPr lang="en-US" altLang="zh-CN" sz="2600"/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}</a:t>
            </a:r>
          </a:p>
        </p:txBody>
      </p:sp>
      <p:sp>
        <p:nvSpPr>
          <p:cNvPr id="9219" name="Rectangle 4">
            <a:extLst>
              <a:ext uri="{FF2B5EF4-FFF2-40B4-BE49-F238E27FC236}">
                <a16:creationId xmlns:a16="http://schemas.microsoft.com/office/drawing/2014/main" id="{2D4F78A6-C9C8-4D41-BF17-67FC39E6C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115888"/>
            <a:ext cx="7239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求阶乘的递归程序</a:t>
            </a:r>
          </a:p>
        </p:txBody>
      </p:sp>
      <p:pic>
        <p:nvPicPr>
          <p:cNvPr id="9220" name="图片 2" descr="图片包含 物体, 游戏机, 钟表, 仪表&#10;&#10;描述已自动生成">
            <a:extLst>
              <a:ext uri="{FF2B5EF4-FFF2-40B4-BE49-F238E27FC236}">
                <a16:creationId xmlns:a16="http://schemas.microsoft.com/office/drawing/2014/main" id="{4B14AA50-A0F5-43ED-B528-5FF640EC5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836613"/>
            <a:ext cx="3455988" cy="116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图片 4" descr="图片包含 游戏机, 钟表&#10;&#10;描述已自动生成">
            <a:extLst>
              <a:ext uri="{FF2B5EF4-FFF2-40B4-BE49-F238E27FC236}">
                <a16:creationId xmlns:a16="http://schemas.microsoft.com/office/drawing/2014/main" id="{C7DB0696-93C1-46EE-AA12-FA5979CFF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025" y="4724400"/>
            <a:ext cx="15938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FD9C44C-8EA5-4A6A-99E6-E91727FC7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51088" y="333375"/>
            <a:ext cx="6731000" cy="654050"/>
          </a:xfrm>
        </p:spPr>
        <p:txBody>
          <a:bodyPr/>
          <a:lstStyle/>
          <a:p>
            <a:pPr eaLnBrk="1" hangingPunct="1"/>
            <a:r>
              <a:rPr lang="zh-CN" altLang="en-US" b="0">
                <a:ea typeface="隶书" panose="02010509060101010101" pitchFamily="49" charset="-122"/>
              </a:rPr>
              <a:t>阶乘的栈</a:t>
            </a:r>
          </a:p>
        </p:txBody>
      </p:sp>
      <p:graphicFrame>
        <p:nvGraphicFramePr>
          <p:cNvPr id="591875" name="Group 3">
            <a:extLst>
              <a:ext uri="{FF2B5EF4-FFF2-40B4-BE49-F238E27FC236}">
                <a16:creationId xmlns:a16="http://schemas.microsoft.com/office/drawing/2014/main" id="{21278399-D847-4225-B299-44B5F1B98A3F}"/>
              </a:ext>
            </a:extLst>
          </p:cNvPr>
          <p:cNvGraphicFramePr>
            <a:graphicFrameLocks noGrp="1"/>
          </p:cNvGraphicFramePr>
          <p:nvPr/>
        </p:nvGraphicFramePr>
        <p:xfrm>
          <a:off x="5410200" y="5867400"/>
          <a:ext cx="2819400" cy="487436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</a:t>
                      </a: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主程序</a:t>
                      </a:r>
                    </a:p>
                  </a:txBody>
                  <a:tcPr marT="45598" marB="455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49" name="Line 9">
            <a:extLst>
              <a:ext uri="{FF2B5EF4-FFF2-40B4-BE49-F238E27FC236}">
                <a16:creationId xmlns:a16="http://schemas.microsoft.com/office/drawing/2014/main" id="{AC117F55-ABCC-425D-B1EE-F7CDCFB94A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181600"/>
            <a:ext cx="0" cy="76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91882" name="Group 10">
            <a:extLst>
              <a:ext uri="{FF2B5EF4-FFF2-40B4-BE49-F238E27FC236}">
                <a16:creationId xmlns:a16="http://schemas.microsoft.com/office/drawing/2014/main" id="{8F766221-3100-4C7E-97DF-0D5FAA151ED1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953000"/>
          <a:ext cx="4648200" cy="508000"/>
        </p:xfrm>
        <a:graphic>
          <a:graphicData uri="http://schemas.openxmlformats.org/drawingml/2006/table">
            <a:tbl>
              <a:tblPr/>
              <a:tblGrid>
                <a:gridCol w="112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9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参数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4*Factorial(3)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1892" name="Group 20">
            <a:extLst>
              <a:ext uri="{FF2B5EF4-FFF2-40B4-BE49-F238E27FC236}">
                <a16:creationId xmlns:a16="http://schemas.microsoft.com/office/drawing/2014/main" id="{B7B8C5EA-1DEC-4868-8AE0-A836A07F9AF9}"/>
              </a:ext>
            </a:extLst>
          </p:cNvPr>
          <p:cNvGraphicFramePr>
            <a:graphicFrameLocks noGrp="1"/>
          </p:cNvGraphicFramePr>
          <p:nvPr>
            <p:ph type="body" idx="1"/>
          </p:nvPr>
        </p:nvGraphicFramePr>
        <p:xfrm>
          <a:off x="4479926" y="4037014"/>
          <a:ext cx="4784725" cy="523875"/>
        </p:xfrm>
        <a:graphic>
          <a:graphicData uri="http://schemas.openxmlformats.org/drawingml/2006/table">
            <a:tbl>
              <a:tblPr/>
              <a:tblGrid>
                <a:gridCol w="1157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3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参数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3*Factorial(2)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1902" name="Group 30">
            <a:extLst>
              <a:ext uri="{FF2B5EF4-FFF2-40B4-BE49-F238E27FC236}">
                <a16:creationId xmlns:a16="http://schemas.microsoft.com/office/drawing/2014/main" id="{D37852BE-E96C-414F-A644-A83BDC58453C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3048000"/>
          <a:ext cx="4724400" cy="5080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参数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2*Factorial(1)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1912" name="Group 40">
            <a:extLst>
              <a:ext uri="{FF2B5EF4-FFF2-40B4-BE49-F238E27FC236}">
                <a16:creationId xmlns:a16="http://schemas.microsoft.com/office/drawing/2014/main" id="{07402179-82FC-4369-83B4-AC3346C58756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2209800"/>
          <a:ext cx="4724400" cy="5080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参数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1*Factorial(0)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1922" name="Group 50">
            <a:extLst>
              <a:ext uri="{FF2B5EF4-FFF2-40B4-BE49-F238E27FC236}">
                <a16:creationId xmlns:a16="http://schemas.microsoft.com/office/drawing/2014/main" id="{E65A5899-7005-4B10-AF1B-274CE6384D85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1295400"/>
          <a:ext cx="4724400" cy="5080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参数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Factorial(0)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00" name="Line 60">
            <a:extLst>
              <a:ext uri="{FF2B5EF4-FFF2-40B4-BE49-F238E27FC236}">
                <a16:creationId xmlns:a16="http://schemas.microsoft.com/office/drawing/2014/main" id="{378C83BE-9C16-437F-A6B7-B068676E226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1828800"/>
            <a:ext cx="0" cy="381000"/>
          </a:xfrm>
          <a:prstGeom prst="line">
            <a:avLst/>
          </a:prstGeom>
          <a:noFill/>
          <a:ln w="12700" cap="sq">
            <a:solidFill>
              <a:srgbClr val="00CC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1" name="Line 61">
            <a:extLst>
              <a:ext uri="{FF2B5EF4-FFF2-40B4-BE49-F238E27FC236}">
                <a16:creationId xmlns:a16="http://schemas.microsoft.com/office/drawing/2014/main" id="{8B594B63-ED5A-4E41-BBC2-03FE76B001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2743200"/>
            <a:ext cx="0" cy="304800"/>
          </a:xfrm>
          <a:prstGeom prst="line">
            <a:avLst/>
          </a:prstGeom>
          <a:noFill/>
          <a:ln w="12700" cap="sq">
            <a:solidFill>
              <a:srgbClr val="00CC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2" name="Line 62">
            <a:extLst>
              <a:ext uri="{FF2B5EF4-FFF2-40B4-BE49-F238E27FC236}">
                <a16:creationId xmlns:a16="http://schemas.microsoft.com/office/drawing/2014/main" id="{1FB988D5-39CF-4B98-8ED2-7E444497744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3581400"/>
            <a:ext cx="0" cy="381000"/>
          </a:xfrm>
          <a:prstGeom prst="line">
            <a:avLst/>
          </a:prstGeom>
          <a:noFill/>
          <a:ln w="12700" cap="sq">
            <a:solidFill>
              <a:srgbClr val="00CC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3" name="Line 63">
            <a:extLst>
              <a:ext uri="{FF2B5EF4-FFF2-40B4-BE49-F238E27FC236}">
                <a16:creationId xmlns:a16="http://schemas.microsoft.com/office/drawing/2014/main" id="{BA3AD047-531C-49FE-84AC-FC58B87326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4495800"/>
            <a:ext cx="0" cy="457200"/>
          </a:xfrm>
          <a:prstGeom prst="line">
            <a:avLst/>
          </a:prstGeom>
          <a:noFill/>
          <a:ln w="12700" cap="sq">
            <a:solidFill>
              <a:srgbClr val="00CC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4" name="Line 64">
            <a:extLst>
              <a:ext uri="{FF2B5EF4-FFF2-40B4-BE49-F238E27FC236}">
                <a16:creationId xmlns:a16="http://schemas.microsoft.com/office/drawing/2014/main" id="{814EE0A9-1456-4045-ABBB-5D5141BCC38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5486400"/>
            <a:ext cx="0" cy="609600"/>
          </a:xfrm>
          <a:prstGeom prst="line">
            <a:avLst/>
          </a:prstGeom>
          <a:noFill/>
          <a:ln w="12700" cap="sq">
            <a:solidFill>
              <a:srgbClr val="00CC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5" name="Line 65">
            <a:extLst>
              <a:ext uri="{FF2B5EF4-FFF2-40B4-BE49-F238E27FC236}">
                <a16:creationId xmlns:a16="http://schemas.microsoft.com/office/drawing/2014/main" id="{82E658E7-D996-4C75-AFCC-EC490CA36A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9600" y="6096000"/>
            <a:ext cx="457200" cy="0"/>
          </a:xfrm>
          <a:prstGeom prst="line">
            <a:avLst/>
          </a:prstGeom>
          <a:noFill/>
          <a:ln w="12700" cap="sq">
            <a:solidFill>
              <a:srgbClr val="00CC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6" name="Line 66">
            <a:extLst>
              <a:ext uri="{FF2B5EF4-FFF2-40B4-BE49-F238E27FC236}">
                <a16:creationId xmlns:a16="http://schemas.microsoft.com/office/drawing/2014/main" id="{07BB84E1-7B1D-4A20-A89F-914AF6E12DA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5486400"/>
            <a:ext cx="0" cy="68580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7" name="Line 67">
            <a:extLst>
              <a:ext uri="{FF2B5EF4-FFF2-40B4-BE49-F238E27FC236}">
                <a16:creationId xmlns:a16="http://schemas.microsoft.com/office/drawing/2014/main" id="{EC458B22-2BB2-4E6D-9AE7-0F597DC85F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4495800"/>
            <a:ext cx="0" cy="45720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8" name="Line 68">
            <a:extLst>
              <a:ext uri="{FF2B5EF4-FFF2-40B4-BE49-F238E27FC236}">
                <a16:creationId xmlns:a16="http://schemas.microsoft.com/office/drawing/2014/main" id="{903900AB-25A2-403E-89CA-7F5B76559A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6172200"/>
            <a:ext cx="533400" cy="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9" name="Line 69">
            <a:extLst>
              <a:ext uri="{FF2B5EF4-FFF2-40B4-BE49-F238E27FC236}">
                <a16:creationId xmlns:a16="http://schemas.microsoft.com/office/drawing/2014/main" id="{9A5D47CF-DEB9-4560-BC17-763D6C582A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3581400"/>
            <a:ext cx="0" cy="38100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0" name="Line 70">
            <a:extLst>
              <a:ext uri="{FF2B5EF4-FFF2-40B4-BE49-F238E27FC236}">
                <a16:creationId xmlns:a16="http://schemas.microsoft.com/office/drawing/2014/main" id="{B187712E-4A3F-4ACF-89D8-9E877EA1B1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2743200"/>
            <a:ext cx="0" cy="30480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1" name="Line 71">
            <a:extLst>
              <a:ext uri="{FF2B5EF4-FFF2-40B4-BE49-F238E27FC236}">
                <a16:creationId xmlns:a16="http://schemas.microsoft.com/office/drawing/2014/main" id="{8A608579-3986-41DD-82F3-EB3F3E7D20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1828800"/>
            <a:ext cx="0" cy="38100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91944" name="Group 72">
            <a:extLst>
              <a:ext uri="{FF2B5EF4-FFF2-40B4-BE49-F238E27FC236}">
                <a16:creationId xmlns:a16="http://schemas.microsoft.com/office/drawing/2014/main" id="{5863D25D-F56A-42A1-BCAB-8AA0BC19D393}"/>
              </a:ext>
            </a:extLst>
          </p:cNvPr>
          <p:cNvGraphicFramePr>
            <a:graphicFrameLocks noGrp="1"/>
          </p:cNvGraphicFramePr>
          <p:nvPr/>
        </p:nvGraphicFramePr>
        <p:xfrm>
          <a:off x="8153400" y="2209800"/>
          <a:ext cx="1066800" cy="5334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1950" name="Group 78">
            <a:extLst>
              <a:ext uri="{FF2B5EF4-FFF2-40B4-BE49-F238E27FC236}">
                <a16:creationId xmlns:a16="http://schemas.microsoft.com/office/drawing/2014/main" id="{1433C327-2EC7-4D16-9389-96267665784F}"/>
              </a:ext>
            </a:extLst>
          </p:cNvPr>
          <p:cNvGraphicFramePr>
            <a:graphicFrameLocks noGrp="1"/>
          </p:cNvGraphicFramePr>
          <p:nvPr/>
        </p:nvGraphicFramePr>
        <p:xfrm>
          <a:off x="8153400" y="3048000"/>
          <a:ext cx="1066800" cy="5334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1969" name="Group 97">
            <a:extLst>
              <a:ext uri="{FF2B5EF4-FFF2-40B4-BE49-F238E27FC236}">
                <a16:creationId xmlns:a16="http://schemas.microsoft.com/office/drawing/2014/main" id="{C1E929F5-FB06-4D5E-94F2-61FFB0040B17}"/>
              </a:ext>
            </a:extLst>
          </p:cNvPr>
          <p:cNvGraphicFramePr>
            <a:graphicFrameLocks noGrp="1"/>
          </p:cNvGraphicFramePr>
          <p:nvPr/>
        </p:nvGraphicFramePr>
        <p:xfrm>
          <a:off x="8177214" y="4052889"/>
          <a:ext cx="1114425" cy="490537"/>
        </p:xfrm>
        <a:graphic>
          <a:graphicData uri="http://schemas.openxmlformats.org/drawingml/2006/table">
            <a:tbl>
              <a:tblPr/>
              <a:tblGrid>
                <a:gridCol w="111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05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1962" name="Group 90">
            <a:extLst>
              <a:ext uri="{FF2B5EF4-FFF2-40B4-BE49-F238E27FC236}">
                <a16:creationId xmlns:a16="http://schemas.microsoft.com/office/drawing/2014/main" id="{10CB6B9F-96AF-4857-8713-1AB4F866B990}"/>
              </a:ext>
            </a:extLst>
          </p:cNvPr>
          <p:cNvGraphicFramePr>
            <a:graphicFrameLocks noGrp="1"/>
          </p:cNvGraphicFramePr>
          <p:nvPr/>
        </p:nvGraphicFramePr>
        <p:xfrm>
          <a:off x="8077200" y="4953000"/>
          <a:ext cx="1066800" cy="5334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blinds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6D058968-C22A-440A-A929-373EA1DC6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260350"/>
            <a:ext cx="67310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递归解决问题的关键</a:t>
            </a:r>
          </a:p>
        </p:txBody>
      </p:sp>
      <p:sp>
        <p:nvSpPr>
          <p:cNvPr id="11267" name="Rectangle 98">
            <a:extLst>
              <a:ext uri="{FF2B5EF4-FFF2-40B4-BE49-F238E27FC236}">
                <a16:creationId xmlns:a16="http://schemas.microsoft.com/office/drawing/2014/main" id="{FA7452F1-E756-4A83-95B8-F3DE4AD26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1412875"/>
            <a:ext cx="45720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AutoNum type="arabicParenR"/>
            </a:pPr>
            <a:r>
              <a:rPr lang="zh-CN" altLang="en-US">
                <a:latin typeface="Times New Roman" panose="02020603050405020304" pitchFamily="18" charset="0"/>
              </a:rPr>
              <a:t>找出递推公式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</a:rPr>
              <a:t>2) </a:t>
            </a:r>
            <a:r>
              <a:rPr lang="zh-CN" altLang="en-US">
                <a:latin typeface="Times New Roman" panose="02020603050405020304" pitchFamily="18" charset="0"/>
              </a:rPr>
              <a:t>找到递归终止条件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256FF04A-4300-4683-9D34-3D2F75D1D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Fibonacci</a:t>
            </a:r>
            <a:r>
              <a:rPr lang="zh-CN" altLang="en-US"/>
              <a:t>数列的计算问题</a:t>
            </a:r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D7FD1E3E-2A8B-40D8-A518-47D1B8220A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1" y="1600200"/>
            <a:ext cx="8435975" cy="4637088"/>
          </a:xfrm>
        </p:spPr>
        <p:txBody>
          <a:bodyPr/>
          <a:lstStyle/>
          <a:p>
            <a:r>
              <a:rPr lang="zh-CN" altLang="en-US" dirty="0"/>
              <a:t>数列中每个数都是其前一个数和更前</a:t>
            </a:r>
            <a:br>
              <a:rPr lang="en-US" altLang="zh-CN" dirty="0"/>
            </a:br>
            <a:r>
              <a:rPr lang="zh-CN" altLang="en-US" dirty="0"/>
              <a:t>面一个数的和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例如：</a:t>
            </a:r>
            <a:br>
              <a:rPr lang="en-US" altLang="zh-CN" dirty="0"/>
            </a:br>
            <a:r>
              <a:rPr lang="en-US" altLang="zh-CN" dirty="0"/>
              <a:t>0,1,1,2,3,5,8,13,21,34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</a:p>
          <a:p>
            <a:pPr eaLnBrk="1" hangingPunct="1"/>
            <a:r>
              <a:rPr lang="zh-CN" altLang="en-US" dirty="0"/>
              <a:t>随</a:t>
            </a:r>
            <a:r>
              <a:rPr lang="en-US" altLang="zh-CN" dirty="0"/>
              <a:t>n</a:t>
            </a:r>
            <a:r>
              <a:rPr lang="zh-CN" altLang="en-US" dirty="0"/>
              <a:t>增大，</a:t>
            </a:r>
            <a:r>
              <a:rPr lang="en-US" altLang="zh-CN" dirty="0"/>
              <a:t>Fibonacci</a:t>
            </a:r>
            <a:r>
              <a:rPr lang="zh-CN" altLang="en-US" dirty="0"/>
              <a:t>数列呈指数增长。</a:t>
            </a:r>
            <a:endParaRPr lang="en-US" altLang="zh-CN" dirty="0"/>
          </a:p>
          <a:p>
            <a:pPr eaLnBrk="1" hangingPunct="1"/>
            <a:r>
              <a:rPr lang="zh-CN" altLang="en-US" dirty="0"/>
              <a:t>问题：给定任意一个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 err="1"/>
              <a:t>F</a:t>
            </a:r>
            <a:r>
              <a:rPr lang="en-US" altLang="zh-CN" baseline="-25000" dirty="0" err="1"/>
              <a:t>n</a:t>
            </a:r>
            <a:r>
              <a:rPr lang="zh-CN" altLang="en-US" dirty="0"/>
              <a:t>是多少？</a:t>
            </a:r>
            <a:r>
              <a:rPr lang="en-US" altLang="zh-CN" dirty="0"/>
              <a:t>F</a:t>
            </a:r>
            <a:r>
              <a:rPr lang="en-US" altLang="zh-CN" baseline="-25000" dirty="0"/>
              <a:t>100</a:t>
            </a:r>
            <a:r>
              <a:rPr lang="zh-CN" altLang="en-US" dirty="0"/>
              <a:t>？</a:t>
            </a:r>
            <a:r>
              <a:rPr lang="en-US" altLang="zh-CN" dirty="0"/>
              <a:t>F</a:t>
            </a:r>
            <a:r>
              <a:rPr lang="en-US" altLang="zh-CN" baseline="-25000" dirty="0"/>
              <a:t>200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计算机出现以前，人们只能够算出</a:t>
            </a:r>
            <a:r>
              <a:rPr lang="en-US" altLang="zh-CN" dirty="0"/>
              <a:t>n</a:t>
            </a:r>
            <a:r>
              <a:rPr lang="zh-CN" altLang="en-US" dirty="0"/>
              <a:t>不大的</a:t>
            </a:r>
            <a:r>
              <a:rPr lang="en-US" altLang="zh-CN" dirty="0" err="1"/>
              <a:t>F</a:t>
            </a:r>
            <a:r>
              <a:rPr lang="en-US" altLang="zh-CN" baseline="-25000" dirty="0" err="1"/>
              <a:t>n</a:t>
            </a:r>
            <a:endParaRPr lang="zh-CN" altLang="en-US" dirty="0"/>
          </a:p>
        </p:txBody>
      </p:sp>
      <p:graphicFrame>
        <p:nvGraphicFramePr>
          <p:cNvPr id="12292" name="Object 5">
            <a:extLst>
              <a:ext uri="{FF2B5EF4-FFF2-40B4-BE49-F238E27FC236}">
                <a16:creationId xmlns:a16="http://schemas.microsoft.com/office/drawing/2014/main" id="{B08F1A92-42BF-4B61-8034-728E345F6B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2039" y="2276476"/>
          <a:ext cx="3976687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4" imgW="1954951" imgH="710891" progId="">
                  <p:embed/>
                </p:oleObj>
              </mc:Choice>
              <mc:Fallback>
                <p:oleObj r:id="rId4" imgW="1954951" imgH="710891" progId="">
                  <p:embed/>
                  <p:pic>
                    <p:nvPicPr>
                      <p:cNvPr id="12292" name="Object 5">
                        <a:extLst>
                          <a:ext uri="{FF2B5EF4-FFF2-40B4-BE49-F238E27FC236}">
                            <a16:creationId xmlns:a16="http://schemas.microsoft.com/office/drawing/2014/main" id="{B08F1A92-42BF-4B61-8034-728E345F6B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9" y="2276476"/>
                        <a:ext cx="3976687" cy="144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4">
            <a:extLst>
              <a:ext uri="{FF2B5EF4-FFF2-40B4-BE49-F238E27FC236}">
                <a16:creationId xmlns:a16="http://schemas.microsoft.com/office/drawing/2014/main" id="{4BD10180-BE05-48B1-947C-11D1E474A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675" y="536575"/>
            <a:ext cx="15875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294" name="Object 2">
            <a:extLst>
              <a:ext uri="{FF2B5EF4-FFF2-40B4-BE49-F238E27FC236}">
                <a16:creationId xmlns:a16="http://schemas.microsoft.com/office/drawing/2014/main" id="{36171CB5-B2EA-478F-81DE-16947375F7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273759"/>
              </p:ext>
            </p:extLst>
          </p:nvPr>
        </p:nvGraphicFramePr>
        <p:xfrm>
          <a:off x="8549688" y="4225131"/>
          <a:ext cx="14351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7" imgW="685502" imgH="241195" progId="">
                  <p:embed/>
                </p:oleObj>
              </mc:Choice>
              <mc:Fallback>
                <p:oleObj r:id="rId7" imgW="685502" imgH="241195" progId="">
                  <p:embed/>
                  <p:pic>
                    <p:nvPicPr>
                      <p:cNvPr id="12294" name="Object 2">
                        <a:extLst>
                          <a:ext uri="{FF2B5EF4-FFF2-40B4-BE49-F238E27FC236}">
                            <a16:creationId xmlns:a16="http://schemas.microsoft.com/office/drawing/2014/main" id="{36171CB5-B2EA-478F-81DE-16947375F7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9688" y="4225131"/>
                        <a:ext cx="14351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文本框 1">
            <a:extLst>
              <a:ext uri="{FF2B5EF4-FFF2-40B4-BE49-F238E27FC236}">
                <a16:creationId xmlns:a16="http://schemas.microsoft.com/office/drawing/2014/main" id="{26563DB6-A9B9-4101-A5A1-F07A4AFDA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3150" y="2524125"/>
            <a:ext cx="1860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/>
              <a:t>约1175-约1250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A9174E81-8EE0-48EB-9076-F5133B5AFC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一个指数时间算法</a:t>
            </a:r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639DBF3B-ECBD-465D-A300-D2FB4B4F62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算法如下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eaLnBrk="1" hangingPunct="1"/>
            <a:r>
              <a:rPr lang="zh-CN" altLang="en-US"/>
              <a:t>考虑三个问题：</a:t>
            </a:r>
            <a:endParaRPr lang="en-US" altLang="zh-CN"/>
          </a:p>
          <a:p>
            <a:pPr lvl="1" eaLnBrk="1" hangingPunct="1"/>
            <a:r>
              <a:rPr lang="en-US" altLang="zh-CN"/>
              <a:t>1</a:t>
            </a:r>
            <a:r>
              <a:rPr lang="zh-CN" altLang="en-US"/>
              <a:t>）正确性。</a:t>
            </a:r>
            <a:r>
              <a:rPr lang="zh-CN" altLang="en-US">
                <a:solidFill>
                  <a:srgbClr val="FF0000"/>
                </a:solidFill>
              </a:rPr>
              <a:t>正确，就是</a:t>
            </a:r>
            <a:r>
              <a:rPr lang="en-US" altLang="zh-CN">
                <a:solidFill>
                  <a:srgbClr val="FF0000"/>
                </a:solidFill>
              </a:rPr>
              <a:t>Fibonacci</a:t>
            </a:r>
            <a:r>
              <a:rPr lang="zh-CN" altLang="en-US">
                <a:solidFill>
                  <a:srgbClr val="FF0000"/>
                </a:solidFill>
              </a:rPr>
              <a:t>数列的定义</a:t>
            </a:r>
            <a:endParaRPr lang="en-US" altLang="zh-CN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/>
              <a:t>2</a:t>
            </a:r>
            <a:r>
              <a:rPr lang="zh-CN" altLang="en-US"/>
              <a:t>）执行时间。</a:t>
            </a:r>
            <a:r>
              <a:rPr lang="zh-CN" altLang="en-US">
                <a:solidFill>
                  <a:srgbClr val="FF0000"/>
                </a:solidFill>
              </a:rPr>
              <a:t>？？</a:t>
            </a:r>
            <a:endParaRPr lang="en-US" altLang="zh-CN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/>
              <a:t>3</a:t>
            </a:r>
            <a:r>
              <a:rPr lang="zh-CN" altLang="en-US"/>
              <a:t>）能否改进。</a:t>
            </a:r>
            <a:r>
              <a:rPr lang="zh-CN" altLang="en-US">
                <a:solidFill>
                  <a:srgbClr val="FF0000"/>
                </a:solidFill>
              </a:rPr>
              <a:t>？？</a:t>
            </a: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BCE9BC32-4EA3-4B6E-BEBF-370AF1CA0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255" y="1345426"/>
            <a:ext cx="5110162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2" descr="图片包含 地图, 文字, 游戏机&#10;&#10;描述已自动生成">
            <a:extLst>
              <a:ext uri="{FF2B5EF4-FFF2-40B4-BE49-F238E27FC236}">
                <a16:creationId xmlns:a16="http://schemas.microsoft.com/office/drawing/2014/main" id="{5C0257AF-FE88-44B0-BE73-188A78EE3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68400"/>
            <a:ext cx="9144000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209A146F-D58C-4D96-BD0E-7EDFA35FB6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一个多项式时间算法</a:t>
            </a:r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373AB0C0-CC69-4299-9C24-16FB5F748A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算法使用一个数列保存中间结果，</a:t>
            </a:r>
            <a:r>
              <a:rPr lang="en-US" altLang="zh-CN" dirty="0"/>
              <a:t>  </a:t>
            </a:r>
            <a:r>
              <a:rPr lang="zh-CN" altLang="en-US" dirty="0"/>
              <a:t>避免重复计算</a:t>
            </a:r>
            <a:endParaRPr lang="en-US" altLang="zh-CN" dirty="0"/>
          </a:p>
          <a:p>
            <a:pPr lvl="1"/>
            <a:r>
              <a:rPr lang="zh-CN" altLang="en-US" dirty="0"/>
              <a:t>当计算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时，</a:t>
            </a:r>
            <a:r>
              <a:rPr lang="en-US" altLang="zh-CN" dirty="0"/>
              <a:t>f[i-1]</a:t>
            </a:r>
            <a:r>
              <a:rPr lang="zh-CN" altLang="en-US" dirty="0"/>
              <a:t>和</a:t>
            </a:r>
            <a:r>
              <a:rPr lang="en-US" altLang="zh-CN" dirty="0"/>
              <a:t>f[i-2]</a:t>
            </a:r>
            <a:r>
              <a:rPr lang="zh-CN" altLang="en-US" dirty="0"/>
              <a:t>已经获得。</a:t>
            </a:r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04A9251C-6A79-45A5-9C4D-9CF1AB9F3C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34355C5C-3C7D-4BDC-9129-E8005A80C009}" type="slidenum">
              <a:rPr lang="zh-CN" altLang="en-US" sz="1400">
                <a:latin typeface="Tahoma" panose="020B0604030504040204" pitchFamily="34" charset="0"/>
                <a:ea typeface="楷体_GB2312" pitchFamily="49" charset="-122"/>
              </a:rPr>
              <a:pPr>
                <a:buFont typeface="Arial" panose="020B0604020202020204" pitchFamily="34" charset="0"/>
                <a:buChar char="•"/>
              </a:pPr>
              <a:t>39</a:t>
            </a:fld>
            <a:endParaRPr lang="zh-CN" altLang="en-US" sz="1400">
              <a:latin typeface="Tahoma" panose="020B0604030504040204" pitchFamily="34" charset="0"/>
              <a:ea typeface="楷体_GB2312" pitchFamily="49" charset="-122"/>
            </a:endParaRPr>
          </a:p>
        </p:txBody>
      </p:sp>
      <p:pic>
        <p:nvPicPr>
          <p:cNvPr id="17413" name="Picture 2">
            <a:extLst>
              <a:ext uri="{FF2B5EF4-FFF2-40B4-BE49-F238E27FC236}">
                <a16:creationId xmlns:a16="http://schemas.microsoft.com/office/drawing/2014/main" id="{7CEBC57B-031F-4C91-B13A-63EFAD32D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285" y="2601407"/>
            <a:ext cx="4500562" cy="247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F95E2-CB90-40C2-8B7B-8924A085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C29F0E-82FD-4E73-91BA-715238997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目标：授之于鱼 </a:t>
            </a:r>
            <a:r>
              <a:rPr lang="en-US" altLang="zh-CN" dirty="0"/>
              <a:t>&amp; </a:t>
            </a:r>
            <a:r>
              <a:rPr lang="zh-CN" altLang="en-US" dirty="0"/>
              <a:t>授之于渔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课程内容</a:t>
            </a:r>
          </a:p>
          <a:p>
            <a:pPr lvl="1"/>
            <a:r>
              <a:rPr lang="en-US" altLang="zh-CN" dirty="0"/>
              <a:t>C </a:t>
            </a:r>
            <a:r>
              <a:rPr lang="zh-CN" altLang="en-US" dirty="0"/>
              <a:t>语言进阶：位运算、字符串、高精度数、递归</a:t>
            </a:r>
          </a:p>
          <a:p>
            <a:pPr lvl="1"/>
            <a:r>
              <a:rPr lang="zh-CN" altLang="en-US" dirty="0"/>
              <a:t>程序设计语言 ：</a:t>
            </a:r>
            <a:r>
              <a:rPr lang="en-US" altLang="zh-CN" dirty="0"/>
              <a:t>1-&gt;N</a:t>
            </a:r>
          </a:p>
          <a:p>
            <a:pPr lvl="1"/>
            <a:r>
              <a:rPr lang="zh-CN" altLang="en-US" dirty="0"/>
              <a:t>编程实践方法和工具：软件工程初步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考核方式（优秀率不超过</a:t>
            </a:r>
            <a:r>
              <a:rPr lang="en-US" altLang="zh-CN" dirty="0"/>
              <a:t>40%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三类实验：</a:t>
            </a:r>
            <a:r>
              <a:rPr lang="en-US" altLang="zh-CN" dirty="0"/>
              <a:t>A-OJ</a:t>
            </a:r>
            <a:r>
              <a:rPr lang="zh-CN" altLang="en-US" dirty="0"/>
              <a:t>；</a:t>
            </a:r>
            <a:r>
              <a:rPr lang="en-US" altLang="zh-CN" dirty="0"/>
              <a:t>B-</a:t>
            </a:r>
            <a:r>
              <a:rPr lang="zh-CN" altLang="en-US" dirty="0"/>
              <a:t>个人</a:t>
            </a:r>
            <a:r>
              <a:rPr lang="en-US" altLang="zh-CN" dirty="0"/>
              <a:t>/</a:t>
            </a:r>
            <a:r>
              <a:rPr lang="zh-CN" altLang="en-US" dirty="0"/>
              <a:t>成对；</a:t>
            </a:r>
            <a:r>
              <a:rPr lang="en-US" altLang="zh-CN" dirty="0"/>
              <a:t>C-</a:t>
            </a:r>
            <a:r>
              <a:rPr lang="zh-CN" altLang="en-US" dirty="0"/>
              <a:t>分组；</a:t>
            </a:r>
            <a:endParaRPr lang="en-US" altLang="zh-CN" dirty="0"/>
          </a:p>
          <a:p>
            <a:pPr lvl="1"/>
            <a:r>
              <a:rPr lang="zh-CN" altLang="en-US" dirty="0"/>
              <a:t>二次测试：</a:t>
            </a:r>
            <a:r>
              <a:rPr lang="en-US" altLang="zh-CN" dirty="0"/>
              <a:t>3</a:t>
            </a:r>
            <a:r>
              <a:rPr lang="zh-CN" altLang="en-US" dirty="0"/>
              <a:t>月下旬（校内比赛，</a:t>
            </a:r>
            <a:r>
              <a:rPr lang="zh-CN" altLang="en-US" dirty="0">
                <a:solidFill>
                  <a:srgbClr val="FF0000"/>
                </a:solidFill>
              </a:rPr>
              <a:t>可选</a:t>
            </a:r>
            <a:r>
              <a:rPr lang="zh-CN" altLang="en-US" dirty="0"/>
              <a:t>），</a:t>
            </a:r>
            <a:r>
              <a:rPr lang="en-US" altLang="zh-CN" dirty="0"/>
              <a:t>5</a:t>
            </a:r>
            <a:r>
              <a:rPr lang="zh-CN" altLang="en-US" dirty="0"/>
              <a:t>月下旬（课程结束）；</a:t>
            </a:r>
            <a:endParaRPr lang="en-US" altLang="zh-CN" dirty="0"/>
          </a:p>
          <a:p>
            <a:pPr lvl="1"/>
            <a:r>
              <a:rPr lang="zh-CN" altLang="en-US" dirty="0"/>
              <a:t>一个报告：个人报告；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2619B0-423D-4DF4-B5A4-4591EA83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2620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E5CF3EC-9A9C-4089-A1FE-E1B130CFBA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>
                <a:ea typeface="隶书" panose="02010509060101010101" pitchFamily="49" charset="-122"/>
              </a:rPr>
              <a:t>汉诺塔问题</a:t>
            </a:r>
          </a:p>
        </p:txBody>
      </p:sp>
      <p:graphicFrame>
        <p:nvGraphicFramePr>
          <p:cNvPr id="8195" name="表格 8194">
            <a:extLst>
              <a:ext uri="{FF2B5EF4-FFF2-40B4-BE49-F238E27FC236}">
                <a16:creationId xmlns:a16="http://schemas.microsoft.com/office/drawing/2014/main" id="{BECCF665-C46C-4CF6-8F82-F7FEEA88863A}"/>
              </a:ext>
            </a:extLst>
          </p:cNvPr>
          <p:cNvGraphicFramePr/>
          <p:nvPr/>
        </p:nvGraphicFramePr>
        <p:xfrm>
          <a:off x="3000376" y="1773239"/>
          <a:ext cx="1828799" cy="2741611"/>
        </p:xfrm>
        <a:graphic>
          <a:graphicData uri="http://schemas.openxmlformats.org/drawingml/2006/table">
            <a:tbl>
              <a:tblPr/>
              <a:tblGrid>
                <a:gridCol w="795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925">
                <a:tc rowSpan="4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2600" dirty="0">
                        <a:latin typeface="Arial" panose="020B0604020202020204" pitchFamily="34" charset="0"/>
                      </a:endParaRPr>
                    </a:p>
                  </a:txBody>
                  <a:tcPr marT="45705" marB="45705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2600" dirty="0">
                        <a:latin typeface="Arial" panose="020B0604020202020204" pitchFamily="34" charset="0"/>
                      </a:endParaRPr>
                    </a:p>
                  </a:txBody>
                  <a:tcPr marT="45705" marB="457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2600" dirty="0">
                        <a:latin typeface="Arial" panose="020B0604020202020204" pitchFamily="34" charset="0"/>
                      </a:endParaRPr>
                    </a:p>
                  </a:txBody>
                  <a:tcPr marT="45705" marB="457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9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2600" dirty="0">
                        <a:latin typeface="Arial" panose="020B0604020202020204" pitchFamily="34" charset="0"/>
                      </a:endParaRPr>
                    </a:p>
                  </a:txBody>
                  <a:tcPr marT="45705" marB="457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35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2600" dirty="0">
                        <a:latin typeface="Arial" panose="020B0604020202020204" pitchFamily="34" charset="0"/>
                      </a:endParaRPr>
                    </a:p>
                  </a:txBody>
                  <a:tcPr marT="45705" marB="457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20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2600" dirty="0">
                        <a:latin typeface="Arial" panose="020B0604020202020204" pitchFamily="34" charset="0"/>
                      </a:endParaRPr>
                    </a:p>
                  </a:txBody>
                  <a:tcPr marT="45705" marB="457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20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2600" dirty="0">
                        <a:latin typeface="Arial" panose="020B0604020202020204" pitchFamily="34" charset="0"/>
                      </a:endParaRPr>
                    </a:p>
                  </a:txBody>
                  <a:tcPr marT="45705" marB="45705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600" dirty="0"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T="45705" marB="45705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2600" dirty="0">
                        <a:latin typeface="Arial" panose="020B0604020202020204" pitchFamily="34" charset="0"/>
                      </a:endParaRPr>
                    </a:p>
                  </a:txBody>
                  <a:tcPr marT="45705" marB="45705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209" name="表格 8208">
            <a:extLst>
              <a:ext uri="{FF2B5EF4-FFF2-40B4-BE49-F238E27FC236}">
                <a16:creationId xmlns:a16="http://schemas.microsoft.com/office/drawing/2014/main" id="{A1AFF2DC-03C9-449A-AFFD-3FD1758301DD}"/>
              </a:ext>
            </a:extLst>
          </p:cNvPr>
          <p:cNvGraphicFramePr/>
          <p:nvPr/>
        </p:nvGraphicFramePr>
        <p:xfrm>
          <a:off x="5448300" y="1844676"/>
          <a:ext cx="2082800" cy="2741611"/>
        </p:xfrm>
        <a:graphic>
          <a:graphicData uri="http://schemas.openxmlformats.org/drawingml/2006/table">
            <a:tbl>
              <a:tblPr/>
              <a:tblGrid>
                <a:gridCol w="872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1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0075">
                <a:tc rowSpan="4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2600" dirty="0">
                        <a:latin typeface="Arial" panose="020B0604020202020204" pitchFamily="34" charset="0"/>
                      </a:endParaRPr>
                    </a:p>
                  </a:txBody>
                  <a:tcPr marT="45705" marB="45705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2600" dirty="0">
                        <a:latin typeface="Arial" panose="020B0604020202020204" pitchFamily="34" charset="0"/>
                      </a:endParaRPr>
                    </a:p>
                  </a:txBody>
                  <a:tcPr marT="45705" marB="457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2600" dirty="0">
                        <a:latin typeface="Arial" panose="020B0604020202020204" pitchFamily="34" charset="0"/>
                      </a:endParaRPr>
                    </a:p>
                  </a:txBody>
                  <a:tcPr marT="45705" marB="457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0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2600" dirty="0">
                        <a:latin typeface="Arial" panose="020B0604020202020204" pitchFamily="34" charset="0"/>
                      </a:endParaRPr>
                    </a:p>
                  </a:txBody>
                  <a:tcPr marT="45705" marB="457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0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2600" dirty="0">
                        <a:latin typeface="Arial" panose="020B0604020202020204" pitchFamily="34" charset="0"/>
                      </a:endParaRPr>
                    </a:p>
                  </a:txBody>
                  <a:tcPr marT="45705" marB="457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69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2600" dirty="0">
                        <a:latin typeface="Arial" panose="020B0604020202020204" pitchFamily="34" charset="0"/>
                      </a:endParaRPr>
                    </a:p>
                  </a:txBody>
                  <a:tcPr marT="45705" marB="457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69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600" dirty="0">
                          <a:latin typeface="Arial" panose="020B0604020202020204" pitchFamily="34" charset="0"/>
                        </a:rPr>
                        <a:t>    </a:t>
                      </a:r>
                    </a:p>
                  </a:txBody>
                  <a:tcPr marT="45705" marB="45705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600" dirty="0"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marT="45705" marB="45705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2600" dirty="0">
                        <a:latin typeface="Arial" panose="020B0604020202020204" pitchFamily="34" charset="0"/>
                      </a:endParaRPr>
                    </a:p>
                  </a:txBody>
                  <a:tcPr marT="45705" marB="45705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223" name="表格 8222">
            <a:extLst>
              <a:ext uri="{FF2B5EF4-FFF2-40B4-BE49-F238E27FC236}">
                <a16:creationId xmlns:a16="http://schemas.microsoft.com/office/drawing/2014/main" id="{148EC662-6E04-4D02-84A4-FABC911CC4E7}"/>
              </a:ext>
            </a:extLst>
          </p:cNvPr>
          <p:cNvGraphicFramePr/>
          <p:nvPr/>
        </p:nvGraphicFramePr>
        <p:xfrm>
          <a:off x="7896225" y="1844675"/>
          <a:ext cx="2082800" cy="3157538"/>
        </p:xfrm>
        <a:graphic>
          <a:graphicData uri="http://schemas.openxmlformats.org/drawingml/2006/table">
            <a:tbl>
              <a:tblPr/>
              <a:tblGrid>
                <a:gridCol w="830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5150">
                <a:tc rowSpan="4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2600" dirty="0">
                        <a:latin typeface="Arial" panose="020B0604020202020204" pitchFamily="34" charset="0"/>
                      </a:endParaRPr>
                    </a:p>
                  </a:txBody>
                  <a:tcPr marL="91426" marR="91426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2600" dirty="0">
                        <a:latin typeface="Arial" panose="020B0604020202020204" pitchFamily="34" charset="0"/>
                      </a:endParaRPr>
                    </a:p>
                  </a:txBody>
                  <a:tcPr marL="91426" marR="914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2600" dirty="0">
                        <a:latin typeface="Arial" panose="020B0604020202020204" pitchFamily="34" charset="0"/>
                      </a:endParaRPr>
                    </a:p>
                  </a:txBody>
                  <a:tcPr marL="91426" marR="914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2600" dirty="0">
                        <a:latin typeface="Arial" panose="020B0604020202020204" pitchFamily="34" charset="0"/>
                      </a:endParaRPr>
                    </a:p>
                  </a:txBody>
                  <a:tcPr marL="91426" marR="914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2600" dirty="0">
                        <a:latin typeface="Arial" panose="020B0604020202020204" pitchFamily="34" charset="0"/>
                      </a:endParaRPr>
                    </a:p>
                  </a:txBody>
                  <a:tcPr marL="91426" marR="914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2600" dirty="0">
                        <a:latin typeface="Arial" panose="020B0604020202020204" pitchFamily="34" charset="0"/>
                      </a:endParaRPr>
                    </a:p>
                  </a:txBody>
                  <a:tcPr marL="91426" marR="914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5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2600" dirty="0">
                        <a:latin typeface="Arial" panose="020B0604020202020204" pitchFamily="34" charset="0"/>
                      </a:endParaRPr>
                    </a:p>
                  </a:txBody>
                  <a:tcPr marL="91426" marR="91426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600" dirty="0"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91426" marR="91426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2600" dirty="0">
                        <a:latin typeface="Arial" panose="020B0604020202020204" pitchFamily="34" charset="0"/>
                      </a:endParaRPr>
                    </a:p>
                  </a:txBody>
                  <a:tcPr marL="91426" marR="91426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501" name="AutoShape 76">
            <a:extLst>
              <a:ext uri="{FF2B5EF4-FFF2-40B4-BE49-F238E27FC236}">
                <a16:creationId xmlns:a16="http://schemas.microsoft.com/office/drawing/2014/main" id="{B06D3B0F-F291-41B1-8BED-ADC154D9D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0850" y="3586163"/>
            <a:ext cx="1828800" cy="457200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9502" name="AutoShape 77">
            <a:extLst>
              <a:ext uri="{FF2B5EF4-FFF2-40B4-BE49-F238E27FC236}">
                <a16:creationId xmlns:a16="http://schemas.microsoft.com/office/drawing/2014/main" id="{3F4BC9BA-99D2-414D-BEC6-31BE5B324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3357563"/>
            <a:ext cx="1524000" cy="381000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9503" name="AutoShape 78">
            <a:extLst>
              <a:ext uri="{FF2B5EF4-FFF2-40B4-BE49-F238E27FC236}">
                <a16:creationId xmlns:a16="http://schemas.microsoft.com/office/drawing/2014/main" id="{C73190EA-EBD5-4335-9383-C595E0036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650" y="3128963"/>
            <a:ext cx="1143000" cy="304800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9504" name="Text Box 79">
            <a:extLst>
              <a:ext uri="{FF2B5EF4-FFF2-40B4-BE49-F238E27FC236}">
                <a16:creationId xmlns:a16="http://schemas.microsoft.com/office/drawing/2014/main" id="{8749445C-9AB8-41AB-9AAF-4807152F7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8075" y="41290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9505" name="Rectangle 81">
            <a:extLst>
              <a:ext uri="{FF2B5EF4-FFF2-40B4-BE49-F238E27FC236}">
                <a16:creationId xmlns:a16="http://schemas.microsoft.com/office/drawing/2014/main" id="{78448FE4-E5AC-456D-876A-1A7BB58D1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8" y="4797426"/>
            <a:ext cx="7561262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>
                <a:latin typeface="Arial" panose="020B0604020202020204" pitchFamily="34" charset="0"/>
              </a:rPr>
              <a:t>     </a:t>
            </a:r>
            <a:r>
              <a:rPr lang="zh-CN" altLang="en-US" sz="2600">
                <a:latin typeface="Arial" panose="020B0604020202020204" pitchFamily="34" charset="0"/>
              </a:rPr>
              <a:t>以</a:t>
            </a:r>
            <a:r>
              <a:rPr lang="en-US" altLang="zh-CN" sz="2600">
                <a:latin typeface="Arial" panose="020B0604020202020204" pitchFamily="34" charset="0"/>
              </a:rPr>
              <a:t>C</a:t>
            </a:r>
            <a:r>
              <a:rPr lang="zh-CN" altLang="en-US" sz="2600">
                <a:latin typeface="Arial" panose="020B0604020202020204" pitchFamily="34" charset="0"/>
              </a:rPr>
              <a:t>柱为中转，将盘从</a:t>
            </a:r>
            <a:r>
              <a:rPr lang="en-US" altLang="zh-CN" sz="2600">
                <a:latin typeface="Arial" panose="020B0604020202020204" pitchFamily="34" charset="0"/>
              </a:rPr>
              <a:t>A</a:t>
            </a:r>
            <a:r>
              <a:rPr lang="zh-CN" altLang="en-US" sz="2600">
                <a:latin typeface="Arial" panose="020B0604020202020204" pitchFamily="34" charset="0"/>
              </a:rPr>
              <a:t>柱移动到</a:t>
            </a:r>
            <a:r>
              <a:rPr lang="en-US" altLang="zh-CN" sz="2600">
                <a:latin typeface="Arial" panose="020B0604020202020204" pitchFamily="34" charset="0"/>
              </a:rPr>
              <a:t>B</a:t>
            </a:r>
            <a:r>
              <a:rPr lang="zh-CN" altLang="en-US" sz="2600">
                <a:latin typeface="Arial" panose="020B0604020202020204" pitchFamily="34" charset="0"/>
              </a:rPr>
              <a:t>柱上，一次只能移动一个盘，而且大盘不能压在小盘上面</a:t>
            </a:r>
          </a:p>
        </p:txBody>
      </p:sp>
    </p:spTree>
  </p:cSld>
  <p:clrMapOvr>
    <a:masterClrMapping/>
  </p:clrMapOvr>
  <p:transition>
    <p:blinds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48FD818F-EBAF-4596-B646-7E45F3275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1412875"/>
            <a:ext cx="457200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</a:rPr>
              <a:t>Please input disc number: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</a:rPr>
              <a:t>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</a:rPr>
              <a:t>The solution is: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</a:rPr>
              <a:t>A-&gt;B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</a:rPr>
              <a:t>A-&gt;C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</a:rPr>
              <a:t>B-&gt;C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</a:rPr>
              <a:t>A-&gt;B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</a:rPr>
              <a:t>C-&gt;A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</a:rPr>
              <a:t>C-&gt;B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</a:rPr>
              <a:t>A-&gt;B</a:t>
            </a:r>
          </a:p>
        </p:txBody>
      </p:sp>
      <p:sp>
        <p:nvSpPr>
          <p:cNvPr id="20483" name="Rectangle 6">
            <a:extLst>
              <a:ext uri="{FF2B5EF4-FFF2-40B4-BE49-F238E27FC236}">
                <a16:creationId xmlns:a16="http://schemas.microsoft.com/office/drawing/2014/main" id="{B1175670-7B1C-4859-86BC-70CE540F2E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>
                <a:ea typeface="隶书" panose="02010509060101010101" pitchFamily="49" charset="-122"/>
              </a:rPr>
              <a:t>汉诺塔问题</a:t>
            </a: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>
            <a:extLst>
              <a:ext uri="{FF2B5EF4-FFF2-40B4-BE49-F238E27FC236}">
                <a16:creationId xmlns:a16="http://schemas.microsoft.com/office/drawing/2014/main" id="{99E17378-0FD4-4575-BFED-3EE6FF20D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620713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9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汉诺塔问题</a:t>
            </a:r>
            <a:br>
              <a:rPr lang="zh-CN" altLang="en-US" sz="39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</a:br>
            <a:br>
              <a:rPr lang="zh-CN" altLang="en-US" sz="39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</a:br>
            <a:endParaRPr lang="zh-CN" altLang="en-US" sz="3900">
              <a:solidFill>
                <a:schemeClr val="tx2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id="{AABD96F8-98A1-44C8-883D-69599A7CB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3429000"/>
            <a:ext cx="770572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将 </a:t>
            </a:r>
            <a:r>
              <a:rPr lang="en-US" altLang="zh-CN" sz="2400">
                <a:latin typeface="Times New Roman" panose="02020603050405020304" pitchFamily="18" charset="0"/>
              </a:rPr>
              <a:t>n </a:t>
            </a:r>
            <a:r>
              <a:rPr lang="zh-CN" altLang="en-US" sz="2400">
                <a:latin typeface="Times New Roman" panose="02020603050405020304" pitchFamily="18" charset="0"/>
              </a:rPr>
              <a:t>个盘子从 </a:t>
            </a:r>
            <a:r>
              <a:rPr lang="en-US" altLang="zh-CN" sz="2400">
                <a:latin typeface="Times New Roman" panose="02020603050405020304" pitchFamily="18" charset="0"/>
              </a:rPr>
              <a:t>a </a:t>
            </a:r>
            <a:r>
              <a:rPr lang="zh-CN" altLang="en-US" sz="2400">
                <a:latin typeface="Times New Roman" panose="02020603050405020304" pitchFamily="18" charset="0"/>
              </a:rPr>
              <a:t>柱移动到</a:t>
            </a:r>
            <a:r>
              <a:rPr lang="en-US" altLang="zh-CN" sz="2400">
                <a:latin typeface="Times New Roman" panose="02020603050405020304" pitchFamily="18" charset="0"/>
              </a:rPr>
              <a:t>b</a:t>
            </a:r>
            <a:r>
              <a:rPr lang="zh-CN" altLang="en-US" sz="2400">
                <a:latin typeface="Times New Roman" panose="02020603050405020304" pitchFamily="18" charset="0"/>
              </a:rPr>
              <a:t>柱，用</a:t>
            </a:r>
            <a:r>
              <a:rPr lang="en-US" altLang="zh-CN" sz="2400">
                <a:latin typeface="Times New Roman" panose="02020603050405020304" pitchFamily="18" charset="0"/>
              </a:rPr>
              <a:t>c</a:t>
            </a:r>
            <a:r>
              <a:rPr lang="zh-CN" altLang="en-US" sz="2400">
                <a:latin typeface="Times New Roman" panose="02020603050405020304" pitchFamily="18" charset="0"/>
              </a:rPr>
              <a:t>柱做中转</a:t>
            </a:r>
            <a:r>
              <a:rPr lang="en-US" altLang="zh-CN" sz="2400"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可以分以下</a:t>
            </a:r>
            <a:r>
              <a:rPr lang="en-US" altLang="zh-CN" sz="2400">
                <a:latin typeface="Times New Roman" panose="02020603050405020304" pitchFamily="18" charset="0"/>
              </a:rPr>
              <a:t>3</a:t>
            </a:r>
            <a:r>
              <a:rPr lang="zh-CN" altLang="en-US" sz="2400">
                <a:latin typeface="Times New Roman" panose="02020603050405020304" pitchFamily="18" charset="0"/>
              </a:rPr>
              <a:t>步实现：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1)	</a:t>
            </a:r>
            <a:r>
              <a:rPr lang="zh-CN" altLang="en-US" sz="2400">
                <a:latin typeface="Times New Roman" panose="02020603050405020304" pitchFamily="18" charset="0"/>
              </a:rPr>
              <a:t>先将</a:t>
            </a:r>
            <a:r>
              <a:rPr lang="en-US" altLang="zh-CN" sz="2400">
                <a:latin typeface="Times New Roman" panose="02020603050405020304" pitchFamily="18" charset="0"/>
              </a:rPr>
              <a:t>n-1</a:t>
            </a:r>
            <a:r>
              <a:rPr lang="zh-CN" altLang="en-US" sz="2400">
                <a:latin typeface="Times New Roman" panose="02020603050405020304" pitchFamily="18" charset="0"/>
              </a:rPr>
              <a:t>个盘子，以</a:t>
            </a:r>
            <a:r>
              <a:rPr lang="en-US" altLang="zh-CN" sz="2400">
                <a:latin typeface="Times New Roman" panose="02020603050405020304" pitchFamily="18" charset="0"/>
              </a:rPr>
              <a:t>b</a:t>
            </a:r>
            <a:r>
              <a:rPr lang="zh-CN" altLang="en-US" sz="2400">
                <a:latin typeface="Times New Roman" panose="02020603050405020304" pitchFamily="18" charset="0"/>
              </a:rPr>
              <a:t>为中转，从</a:t>
            </a:r>
            <a:r>
              <a:rPr lang="en-US" altLang="zh-CN" sz="2400">
                <a:latin typeface="Times New Roman" panose="02020603050405020304" pitchFamily="18" charset="0"/>
              </a:rPr>
              <a:t>a</a:t>
            </a:r>
            <a:r>
              <a:rPr lang="zh-CN" altLang="en-US" sz="2400">
                <a:latin typeface="Times New Roman" panose="02020603050405020304" pitchFamily="18" charset="0"/>
              </a:rPr>
              <a:t>柱移动到</a:t>
            </a:r>
            <a:r>
              <a:rPr lang="en-US" altLang="zh-CN" sz="2400">
                <a:latin typeface="Times New Roman" panose="02020603050405020304" pitchFamily="18" charset="0"/>
              </a:rPr>
              <a:t>c</a:t>
            </a:r>
            <a:r>
              <a:rPr lang="zh-CN" altLang="en-US" sz="2400">
                <a:latin typeface="Times New Roman" panose="02020603050405020304" pitchFamily="18" charset="0"/>
              </a:rPr>
              <a:t>柱，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2)	</a:t>
            </a:r>
            <a:r>
              <a:rPr lang="zh-CN" altLang="en-US" sz="2400">
                <a:latin typeface="Times New Roman" panose="02020603050405020304" pitchFamily="18" charset="0"/>
              </a:rPr>
              <a:t>将一个盘子从</a:t>
            </a:r>
            <a:r>
              <a:rPr lang="en-US" altLang="zh-CN" sz="2400">
                <a:latin typeface="Times New Roman" panose="02020603050405020304" pitchFamily="18" charset="0"/>
              </a:rPr>
              <a:t>a</a:t>
            </a:r>
            <a:r>
              <a:rPr lang="zh-CN" altLang="en-US" sz="2400">
                <a:latin typeface="Times New Roman" panose="02020603050405020304" pitchFamily="18" charset="0"/>
              </a:rPr>
              <a:t>移动到</a:t>
            </a:r>
            <a:r>
              <a:rPr lang="en-US" altLang="zh-CN" sz="2400">
                <a:latin typeface="Times New Roman" panose="02020603050405020304" pitchFamily="18" charset="0"/>
              </a:rPr>
              <a:t>b</a:t>
            </a:r>
          </a:p>
          <a:p>
            <a:pPr eaLnBrk="1" hangingPunct="1">
              <a:buFont typeface="Arial" panose="020B0604020202020204" pitchFamily="34" charset="0"/>
              <a:buAutoNum type="arabicParenR" startAt="3"/>
            </a:pPr>
            <a:r>
              <a:rPr lang="zh-CN" altLang="en-US" sz="2400"/>
              <a:t>将</a:t>
            </a:r>
            <a:r>
              <a:rPr lang="en-US" altLang="zh-CN" sz="2400"/>
              <a:t>c</a:t>
            </a:r>
            <a:r>
              <a:rPr lang="zh-CN" altLang="en-US" sz="2400"/>
              <a:t>柱上的</a:t>
            </a:r>
            <a:r>
              <a:rPr lang="en-US" altLang="zh-CN" sz="2400"/>
              <a:t>n-1</a:t>
            </a:r>
            <a:r>
              <a:rPr lang="zh-CN" altLang="en-US" sz="2400"/>
              <a:t>个盘子，以</a:t>
            </a:r>
            <a:r>
              <a:rPr lang="en-US" altLang="zh-CN" sz="2400"/>
              <a:t>a</a:t>
            </a:r>
            <a:r>
              <a:rPr lang="zh-CN" altLang="en-US" sz="2400"/>
              <a:t>为中转，移动到</a:t>
            </a:r>
            <a:r>
              <a:rPr lang="en-US" altLang="zh-CN" sz="2400"/>
              <a:t>b</a:t>
            </a:r>
            <a:r>
              <a:rPr lang="zh-CN" altLang="en-US" sz="2400"/>
              <a:t>柱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0000"/>
                </a:solidFill>
              </a:rPr>
              <a:t>终止条件？</a:t>
            </a:r>
          </a:p>
        </p:txBody>
      </p:sp>
      <p:graphicFrame>
        <p:nvGraphicFramePr>
          <p:cNvPr id="10244" name="表格 10243">
            <a:extLst>
              <a:ext uri="{FF2B5EF4-FFF2-40B4-BE49-F238E27FC236}">
                <a16:creationId xmlns:a16="http://schemas.microsoft.com/office/drawing/2014/main" id="{A24CE414-B9AA-420E-8BAD-12CF53D32B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8944392"/>
              </p:ext>
            </p:extLst>
          </p:nvPr>
        </p:nvGraphicFramePr>
        <p:xfrm>
          <a:off x="1919287" y="765176"/>
          <a:ext cx="1797049" cy="2524223"/>
        </p:xfrm>
        <a:graphic>
          <a:graphicData uri="http://schemas.openxmlformats.org/drawingml/2006/table">
            <a:tbl>
              <a:tblPr/>
              <a:tblGrid>
                <a:gridCol w="781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8978">
                <a:tc rowSpan="4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2600" dirty="0">
                        <a:latin typeface="Arial" panose="020B0604020202020204" pitchFamily="34" charset="0"/>
                      </a:endParaRPr>
                    </a:p>
                  </a:txBody>
                  <a:tcPr marT="45737" marB="45737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2600" dirty="0">
                        <a:latin typeface="Arial" panose="020B0604020202020204" pitchFamily="34" charset="0"/>
                      </a:endParaRPr>
                    </a:p>
                  </a:txBody>
                  <a:tcPr marT="45737" marB="457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2600" dirty="0">
                        <a:latin typeface="Arial" panose="020B0604020202020204" pitchFamily="34" charset="0"/>
                      </a:endParaRPr>
                    </a:p>
                  </a:txBody>
                  <a:tcPr marT="45737" marB="457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38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2600" dirty="0">
                        <a:latin typeface="Arial" panose="020B0604020202020204" pitchFamily="34" charset="0"/>
                      </a:endParaRPr>
                    </a:p>
                  </a:txBody>
                  <a:tcPr marT="45737" marB="457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39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2600" dirty="0">
                        <a:latin typeface="Arial" panose="020B0604020202020204" pitchFamily="34" charset="0"/>
                      </a:endParaRPr>
                    </a:p>
                  </a:txBody>
                  <a:tcPr marT="45737" marB="457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73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2600" dirty="0">
                        <a:latin typeface="Arial" panose="020B0604020202020204" pitchFamily="34" charset="0"/>
                      </a:endParaRPr>
                    </a:p>
                  </a:txBody>
                  <a:tcPr marT="45737" marB="457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73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2600" dirty="0">
                        <a:latin typeface="Arial" panose="020B0604020202020204" pitchFamily="34" charset="0"/>
                      </a:endParaRPr>
                    </a:p>
                  </a:txBody>
                  <a:tcPr marT="45737" marB="45737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600" dirty="0"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T="45737" marB="45737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2600" dirty="0">
                        <a:latin typeface="Arial" panose="020B0604020202020204" pitchFamily="34" charset="0"/>
                      </a:endParaRPr>
                    </a:p>
                  </a:txBody>
                  <a:tcPr marT="45737" marB="45737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258" name="表格 10257">
            <a:extLst>
              <a:ext uri="{FF2B5EF4-FFF2-40B4-BE49-F238E27FC236}">
                <a16:creationId xmlns:a16="http://schemas.microsoft.com/office/drawing/2014/main" id="{6C3F6580-DB02-41C1-9962-28ED2FF1CE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6318758"/>
              </p:ext>
            </p:extLst>
          </p:nvPr>
        </p:nvGraphicFramePr>
        <p:xfrm>
          <a:off x="4367212" y="836613"/>
          <a:ext cx="2082799" cy="2443163"/>
        </p:xfrm>
        <a:graphic>
          <a:graphicData uri="http://schemas.openxmlformats.org/drawingml/2006/table">
            <a:tbl>
              <a:tblPr/>
              <a:tblGrid>
                <a:gridCol w="87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1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378">
                <a:tc rowSpan="4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2600" dirty="0">
                        <a:latin typeface="Arial" panose="020B0604020202020204" pitchFamily="34" charset="0"/>
                      </a:endParaRPr>
                    </a:p>
                  </a:txBody>
                  <a:tcPr marT="45726" marB="45726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2600" dirty="0">
                        <a:latin typeface="Arial" panose="020B0604020202020204" pitchFamily="34" charset="0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2600" dirty="0">
                        <a:latin typeface="Arial" panose="020B0604020202020204" pitchFamily="34" charset="0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7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2600" dirty="0">
                        <a:latin typeface="Arial" panose="020B0604020202020204" pitchFamily="34" charset="0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65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2600" dirty="0">
                        <a:latin typeface="Arial" panose="020B0604020202020204" pitchFamily="34" charset="0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37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2600" dirty="0">
                        <a:latin typeface="Arial" panose="020B0604020202020204" pitchFamily="34" charset="0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37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600" dirty="0">
                          <a:latin typeface="Arial" panose="020B0604020202020204" pitchFamily="34" charset="0"/>
                        </a:rPr>
                        <a:t>    </a:t>
                      </a:r>
                    </a:p>
                  </a:txBody>
                  <a:tcPr marT="45726" marB="45726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600" dirty="0"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marT="45726" marB="45726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2600" dirty="0">
                        <a:latin typeface="Arial" panose="020B0604020202020204" pitchFamily="34" charset="0"/>
                      </a:endParaRPr>
                    </a:p>
                  </a:txBody>
                  <a:tcPr marT="45726" marB="45726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272" name="表格 10271">
            <a:extLst>
              <a:ext uri="{FF2B5EF4-FFF2-40B4-BE49-F238E27FC236}">
                <a16:creationId xmlns:a16="http://schemas.microsoft.com/office/drawing/2014/main" id="{C098740F-8395-40EB-A441-AAAD0B5FC427}"/>
              </a:ext>
            </a:extLst>
          </p:cNvPr>
          <p:cNvGraphicFramePr/>
          <p:nvPr/>
        </p:nvGraphicFramePr>
        <p:xfrm>
          <a:off x="6815138" y="836613"/>
          <a:ext cx="2082800" cy="2641600"/>
        </p:xfrm>
        <a:graphic>
          <a:graphicData uri="http://schemas.openxmlformats.org/drawingml/2006/table">
            <a:tbl>
              <a:tblPr/>
              <a:tblGrid>
                <a:gridCol w="830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797">
                <a:tc rowSpan="4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2600" dirty="0">
                        <a:latin typeface="Arial" panose="020B0604020202020204" pitchFamily="34" charset="0"/>
                      </a:endParaRPr>
                    </a:p>
                  </a:txBody>
                  <a:tcPr marL="91426" marR="91426" marT="45731" marB="45731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2600" dirty="0">
                        <a:latin typeface="Arial" panose="020B0604020202020204" pitchFamily="34" charset="0"/>
                      </a:endParaRPr>
                    </a:p>
                  </a:txBody>
                  <a:tcPr marL="91426" marR="91426" marT="45731" marB="4573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2600" dirty="0">
                        <a:latin typeface="Arial" panose="020B0604020202020204" pitchFamily="34" charset="0"/>
                      </a:endParaRPr>
                    </a:p>
                  </a:txBody>
                  <a:tcPr marL="91426" marR="91426" marT="45731" marB="4573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9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2600" dirty="0">
                        <a:latin typeface="Arial" panose="020B0604020202020204" pitchFamily="34" charset="0"/>
                      </a:endParaRPr>
                    </a:p>
                  </a:txBody>
                  <a:tcPr marL="91426" marR="91426" marT="45731" marB="4573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06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2600" dirty="0">
                        <a:latin typeface="Arial" panose="020B0604020202020204" pitchFamily="34" charset="0"/>
                      </a:endParaRPr>
                    </a:p>
                  </a:txBody>
                  <a:tcPr marL="91426" marR="91426" marT="45731" marB="4573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9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2600" dirty="0">
                        <a:latin typeface="Arial" panose="020B0604020202020204" pitchFamily="34" charset="0"/>
                      </a:endParaRPr>
                    </a:p>
                  </a:txBody>
                  <a:tcPr marL="91426" marR="91426" marT="45731" marB="4573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141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2600" dirty="0">
                        <a:latin typeface="Arial" panose="020B0604020202020204" pitchFamily="34" charset="0"/>
                      </a:endParaRPr>
                    </a:p>
                  </a:txBody>
                  <a:tcPr marL="91426" marR="91426" marT="45731" marB="45731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600" dirty="0"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91426" marR="91426" marT="45731" marB="45731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2600" dirty="0">
                        <a:latin typeface="Arial" panose="020B0604020202020204" pitchFamily="34" charset="0"/>
                      </a:endParaRPr>
                    </a:p>
                  </a:txBody>
                  <a:tcPr marL="91426" marR="91426" marT="45731" marB="45731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550" name="AutoShape 80">
            <a:extLst>
              <a:ext uri="{FF2B5EF4-FFF2-40B4-BE49-F238E27FC236}">
                <a16:creationId xmlns:a16="http://schemas.microsoft.com/office/drawing/2014/main" id="{FB93C674-384F-4AFD-B8B5-DF4B5F81D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2349500"/>
            <a:ext cx="1828800" cy="457200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1551" name="AutoShape 81">
            <a:extLst>
              <a:ext uri="{FF2B5EF4-FFF2-40B4-BE49-F238E27FC236}">
                <a16:creationId xmlns:a16="http://schemas.microsoft.com/office/drawing/2014/main" id="{A4AC2FE5-0A52-4BAF-A1BB-406CE45CF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185" y="2420938"/>
            <a:ext cx="1524000" cy="381000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1552" name="AutoShape 82">
            <a:extLst>
              <a:ext uri="{FF2B5EF4-FFF2-40B4-BE49-F238E27FC236}">
                <a16:creationId xmlns:a16="http://schemas.microsoft.com/office/drawing/2014/main" id="{920D4C67-271F-4806-848A-95FA269E5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0100" y="2116138"/>
            <a:ext cx="1143000" cy="304800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1553" name="Rectangle 89">
            <a:extLst>
              <a:ext uri="{FF2B5EF4-FFF2-40B4-BE49-F238E27FC236}">
                <a16:creationId xmlns:a16="http://schemas.microsoft.com/office/drawing/2014/main" id="{BA557970-1D66-40D8-940D-C911408F5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5876925"/>
            <a:ext cx="7705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n == 1</a:t>
            </a:r>
            <a:r>
              <a:rPr lang="zh-CN" altLang="en-US" sz="2400">
                <a:latin typeface="Times New Roman" panose="02020603050405020304" pitchFamily="18" charset="0"/>
              </a:rPr>
              <a:t>时，直接移动盘子即可，不用递归</a:t>
            </a:r>
            <a:endParaRPr lang="zh-CN" altLang="en-US" sz="2400"/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76F0839-7E94-4FC9-AB01-50053AF23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951" y="765176"/>
            <a:ext cx="7705725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#include &lt;iostream&gt;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using namespace std;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将 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个盘子从 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柱移动到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柱，用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柱做中转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void Hanoi(int n,char a,char b,char c)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if( n == 1 ) 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	cout &lt;&lt; a &lt;&lt; "-&gt;" &lt;&lt; b &lt;&lt; endl;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	return 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先将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n-1</a:t>
            </a: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个盘子，以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为中转，从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柱移动到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柱，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</a:rPr>
              <a:t>Hanoi( n-1,a,c,b);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	//</a:t>
            </a: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将一个盘子从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移动到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b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cout &lt;&lt; a &lt;&lt; "-&gt;" &lt;&lt; b &lt;&lt; endl;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hlink"/>
                </a:solidFill>
              </a:rPr>
              <a:t>	//</a:t>
            </a:r>
            <a:r>
              <a:rPr lang="zh-CN" altLang="en-US" sz="2400">
                <a:solidFill>
                  <a:schemeClr val="hlink"/>
                </a:solidFill>
              </a:rPr>
              <a:t>将</a:t>
            </a:r>
            <a:r>
              <a:rPr lang="en-US" altLang="zh-CN" sz="2400">
                <a:solidFill>
                  <a:schemeClr val="hlink"/>
                </a:solidFill>
              </a:rPr>
              <a:t>c</a:t>
            </a:r>
            <a:r>
              <a:rPr lang="zh-CN" altLang="en-US" sz="2400">
                <a:solidFill>
                  <a:schemeClr val="hlink"/>
                </a:solidFill>
              </a:rPr>
              <a:t>柱上的</a:t>
            </a:r>
            <a:r>
              <a:rPr lang="en-US" altLang="zh-CN" sz="2400">
                <a:solidFill>
                  <a:schemeClr val="hlink"/>
                </a:solidFill>
              </a:rPr>
              <a:t>n-1</a:t>
            </a:r>
            <a:r>
              <a:rPr lang="zh-CN" altLang="en-US" sz="2400">
                <a:solidFill>
                  <a:schemeClr val="hlink"/>
                </a:solidFill>
              </a:rPr>
              <a:t>个盘子，以</a:t>
            </a:r>
            <a:r>
              <a:rPr lang="en-US" altLang="zh-CN" sz="2400">
                <a:solidFill>
                  <a:schemeClr val="hlink"/>
                </a:solidFill>
              </a:rPr>
              <a:t>a</a:t>
            </a:r>
            <a:r>
              <a:rPr lang="zh-CN" altLang="en-US" sz="2400">
                <a:solidFill>
                  <a:schemeClr val="hlink"/>
                </a:solidFill>
              </a:rPr>
              <a:t>为中转，移动到</a:t>
            </a:r>
            <a:r>
              <a:rPr lang="en-US" altLang="zh-CN" sz="2400">
                <a:solidFill>
                  <a:schemeClr val="hlink"/>
                </a:solidFill>
              </a:rPr>
              <a:t>b</a:t>
            </a:r>
            <a:r>
              <a:rPr lang="zh-CN" altLang="en-US" sz="2400">
                <a:solidFill>
                  <a:schemeClr val="hlink"/>
                </a:solidFill>
              </a:rPr>
              <a:t>柱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</a:rPr>
              <a:t>Hanoi( n-1,c,b,a);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4F782A0-F910-4A5E-AF35-5514C837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950" y="-458788"/>
            <a:ext cx="7543800" cy="129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9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汉诺塔问题</a:t>
            </a: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>
            <a:extLst>
              <a:ext uri="{FF2B5EF4-FFF2-40B4-BE49-F238E27FC236}">
                <a16:creationId xmlns:a16="http://schemas.microsoft.com/office/drawing/2014/main" id="{CEEC317B-B7B8-4A62-B952-D8F2525D4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1412875"/>
            <a:ext cx="770572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main()   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int N;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cout &lt;&lt; "Please input disc number: " &lt;&lt; endl;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cin &gt;&gt; N;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cout &lt;&lt; "The solution is:" &lt;&lt; endl;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Hanoi( N,'A','B','C');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23555" name="Rectangle 5">
            <a:extLst>
              <a:ext uri="{FF2B5EF4-FFF2-40B4-BE49-F238E27FC236}">
                <a16:creationId xmlns:a16="http://schemas.microsoft.com/office/drawing/2014/main" id="{CD0B1C85-EEF0-40DC-BC2B-0F659E0F5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9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汉诺塔问题</a:t>
            </a: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>
            <a:extLst>
              <a:ext uri="{FF2B5EF4-FFF2-40B4-BE49-F238E27FC236}">
                <a16:creationId xmlns:a16="http://schemas.microsoft.com/office/drawing/2014/main" id="{21A7F694-E90C-4023-A81C-BBD19A11E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1628775"/>
            <a:ext cx="7705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时间复杂度？</a:t>
            </a:r>
          </a:p>
        </p:txBody>
      </p:sp>
      <p:sp>
        <p:nvSpPr>
          <p:cNvPr id="24579" name="Rectangle 5">
            <a:extLst>
              <a:ext uri="{FF2B5EF4-FFF2-40B4-BE49-F238E27FC236}">
                <a16:creationId xmlns:a16="http://schemas.microsoft.com/office/drawing/2014/main" id="{F9D95F43-1AAB-4A8B-B4B7-BC7FB2AF2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9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汉诺塔问题</a:t>
            </a:r>
          </a:p>
        </p:txBody>
      </p:sp>
      <p:sp>
        <p:nvSpPr>
          <p:cNvPr id="24580" name="Rectangle 6">
            <a:extLst>
              <a:ext uri="{FF2B5EF4-FFF2-40B4-BE49-F238E27FC236}">
                <a16:creationId xmlns:a16="http://schemas.microsoft.com/office/drawing/2014/main" id="{AD93C10D-E04F-41C3-A4CA-85F1FB2C2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2349500"/>
            <a:ext cx="7705725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T(n) = 2 * T(n-1) + 1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400"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T(n) = </a:t>
            </a:r>
            <a:r>
              <a:rPr lang="en-US" altLang="zh-CN"/>
              <a:t>2</a:t>
            </a:r>
            <a:r>
              <a:rPr lang="en-US" altLang="zh-CN" baseline="30000"/>
              <a:t>n</a:t>
            </a:r>
            <a:r>
              <a:rPr lang="en-US" altLang="zh-CN" sz="2400">
                <a:latin typeface="Times New Roman" panose="02020603050405020304" pitchFamily="18" charset="0"/>
              </a:rPr>
              <a:t> - 1</a:t>
            </a: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>
            <a:extLst>
              <a:ext uri="{FF2B5EF4-FFF2-40B4-BE49-F238E27FC236}">
                <a16:creationId xmlns:a16="http://schemas.microsoft.com/office/drawing/2014/main" id="{32950F03-64AD-49F0-B408-7D7FD21BCC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3600" y="228600"/>
            <a:ext cx="7086600" cy="5867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500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例题 放苹果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35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500" dirty="0"/>
              <a:t>	</a:t>
            </a:r>
            <a:r>
              <a:rPr lang="en-US" altLang="zh-CN" sz="3500" dirty="0"/>
              <a:t>a</a:t>
            </a:r>
            <a:r>
              <a:rPr lang="zh-CN" altLang="en-US" sz="3500" dirty="0"/>
              <a:t>个苹果，</a:t>
            </a:r>
            <a:r>
              <a:rPr lang="en-US" altLang="zh-CN" sz="3500" dirty="0"/>
              <a:t>d</a:t>
            </a:r>
            <a:r>
              <a:rPr lang="zh-CN" altLang="en-US" sz="3500" dirty="0"/>
              <a:t>个盘子，问多少种不同放法．</a:t>
            </a:r>
            <a:r>
              <a:rPr lang="zh-CN" altLang="en-US" sz="3500" dirty="0">
                <a:solidFill>
                  <a:srgbClr val="FF0000"/>
                </a:solidFill>
              </a:rPr>
              <a:t>盘子和苹果都是没有编号的</a:t>
            </a:r>
            <a:r>
              <a:rPr lang="zh-CN" altLang="en-US" sz="3500" dirty="0"/>
              <a:t>，即 </a:t>
            </a:r>
            <a:r>
              <a:rPr lang="en-US" altLang="zh-CN" sz="3500" dirty="0"/>
              <a:t>1,2,3 </a:t>
            </a:r>
            <a:r>
              <a:rPr lang="zh-CN" altLang="en-US" sz="3500" dirty="0"/>
              <a:t>和 </a:t>
            </a:r>
            <a:r>
              <a:rPr lang="en-US" altLang="zh-CN" sz="3500" dirty="0"/>
              <a:t>3,2,1</a:t>
            </a:r>
            <a:r>
              <a:rPr lang="zh-CN" altLang="en-US" sz="3500" dirty="0"/>
              <a:t>算是同一种放法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35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500" dirty="0"/>
              <a:t>放苹果问题一共有八种不同的情况</a:t>
            </a:r>
          </a:p>
        </p:txBody>
      </p:sp>
    </p:spTree>
  </p:cSld>
  <p:clrMapOvr>
    <a:masterClrMapping/>
  </p:clrMapOvr>
  <p:transition spd="med">
    <p:blinds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>
            <a:extLst>
              <a:ext uri="{FF2B5EF4-FFF2-40B4-BE49-F238E27FC236}">
                <a16:creationId xmlns:a16="http://schemas.microsoft.com/office/drawing/2014/main" id="{DFF61B63-2294-4D0E-9239-A5A939E81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333375"/>
            <a:ext cx="806608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500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例题 ：放苹果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600" dirty="0">
              <a:latin typeface="Arial" panose="020B0604020202020204" pitchFamily="34" charset="0"/>
            </a:endParaRPr>
          </a:p>
        </p:txBody>
      </p:sp>
      <p:sp>
        <p:nvSpPr>
          <p:cNvPr id="26627" name="Rectangle 5">
            <a:extLst>
              <a:ext uri="{FF2B5EF4-FFF2-40B4-BE49-F238E27FC236}">
                <a16:creationId xmlns:a16="http://schemas.microsoft.com/office/drawing/2014/main" id="{F4F7AE70-A694-4323-BBCE-60817782F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908051"/>
            <a:ext cx="878522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/>
              <a:t>算法：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/>
              <a:t>  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/>
              <a:t>设</a:t>
            </a:r>
            <a:r>
              <a:rPr lang="en-US" altLang="zh-CN"/>
              <a:t>f(a,d) </a:t>
            </a:r>
            <a:r>
              <a:rPr lang="zh-CN" altLang="en-US"/>
              <a:t>为</a:t>
            </a:r>
            <a:r>
              <a:rPr lang="en-US" altLang="zh-CN"/>
              <a:t>a</a:t>
            </a:r>
            <a:r>
              <a:rPr lang="zh-CN" altLang="en-US"/>
              <a:t>个苹果</a:t>
            </a:r>
            <a:r>
              <a:rPr lang="en-US" altLang="zh-CN"/>
              <a:t>,d</a:t>
            </a:r>
            <a:r>
              <a:rPr lang="zh-CN" altLang="en-US"/>
              <a:t>个盘子的放法数目，则先对</a:t>
            </a:r>
            <a:r>
              <a:rPr lang="en-US" altLang="zh-CN"/>
              <a:t>a</a:t>
            </a:r>
            <a:r>
              <a:rPr lang="zh-CN" altLang="en-US"/>
              <a:t>作讨论，如果</a:t>
            </a:r>
            <a:r>
              <a:rPr lang="en-US" altLang="zh-CN"/>
              <a:t>d&gt;a,</a:t>
            </a:r>
            <a:r>
              <a:rPr lang="zh-CN" altLang="en-US"/>
              <a:t>必定至少有</a:t>
            </a:r>
            <a:r>
              <a:rPr lang="en-US" altLang="zh-CN"/>
              <a:t>d-a</a:t>
            </a:r>
            <a:r>
              <a:rPr lang="zh-CN" altLang="en-US"/>
              <a:t>个盘子是空的，去掉这些空盘子对摆放苹果方法数目不产生影响；即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/>
              <a:t>　　</a:t>
            </a:r>
            <a:r>
              <a:rPr lang="en-US" altLang="zh-CN"/>
              <a:t>if(d&gt;a)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	  f(a,d) = f(a,a)</a:t>
            </a:r>
            <a:r>
              <a:rPr lang="zh-CN" altLang="en-US"/>
              <a:t>　</a:t>
            </a: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>
            <a:extLst>
              <a:ext uri="{FF2B5EF4-FFF2-40B4-BE49-F238E27FC236}">
                <a16:creationId xmlns:a16="http://schemas.microsoft.com/office/drawing/2014/main" id="{D66E646E-4BC5-4D93-B765-3ACE64192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333375"/>
            <a:ext cx="806608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500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例题 ：放苹果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600" dirty="0">
              <a:latin typeface="Arial" panose="020B0604020202020204" pitchFamily="34" charset="0"/>
            </a:endParaRPr>
          </a:p>
        </p:txBody>
      </p:sp>
      <p:sp>
        <p:nvSpPr>
          <p:cNvPr id="27651" name="Rectangle 5">
            <a:extLst>
              <a:ext uri="{FF2B5EF4-FFF2-40B4-BE49-F238E27FC236}">
                <a16:creationId xmlns:a16="http://schemas.microsoft.com/office/drawing/2014/main" id="{32B177FE-BF42-478A-9B74-1EC68848F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908051"/>
            <a:ext cx="8785225" cy="564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/>
              <a:t>当</a:t>
            </a:r>
            <a:r>
              <a:rPr lang="en-US" altLang="zh-CN"/>
              <a:t>d&lt;=a</a:t>
            </a:r>
            <a:r>
              <a:rPr lang="zh-CN" altLang="en-US"/>
              <a:t>时，不同的放法可以分成两类：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1)</a:t>
            </a:r>
            <a:r>
              <a:rPr lang="zh-CN" altLang="en-US"/>
              <a:t>有盘子空着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/>
              <a:t>  假定该情况下的放法数目为 </a:t>
            </a:r>
            <a:r>
              <a:rPr lang="en-US" altLang="zh-CN"/>
              <a:t>g(a,d)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2)</a:t>
            </a:r>
            <a:r>
              <a:rPr lang="zh-CN" altLang="en-US"/>
              <a:t>所有盘子都有苹果，即没有盘子空着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/>
              <a:t>  假定该情况下的放法数目为 </a:t>
            </a:r>
            <a:r>
              <a:rPr lang="en-US" altLang="zh-CN"/>
              <a:t>k(a,d)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/>
              <a:t>则显然：</a:t>
            </a:r>
            <a:r>
              <a:rPr lang="en-US" altLang="zh-CN">
                <a:solidFill>
                  <a:srgbClr val="FF0000"/>
                </a:solidFill>
              </a:rPr>
              <a:t>f(a,d) = g(a,d) + k(a,d)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/>
              <a:t>然而</a:t>
            </a:r>
            <a:r>
              <a:rPr lang="en-US" altLang="zh-CN"/>
              <a:t>: g(a,d) = f(a,d-1)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  	 k(a,d) = f(a-d,d)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/>
              <a:t>因此：</a:t>
            </a:r>
            <a:r>
              <a:rPr lang="en-US" altLang="zh-CN">
                <a:solidFill>
                  <a:srgbClr val="FF0000"/>
                </a:solidFill>
              </a:rPr>
              <a:t>f(a,d) = f(a,d-1)+f(a-d,d)</a:t>
            </a: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>
            <a:extLst>
              <a:ext uri="{FF2B5EF4-FFF2-40B4-BE49-F238E27FC236}">
                <a16:creationId xmlns:a16="http://schemas.microsoft.com/office/drawing/2014/main" id="{283A416C-EA55-45D6-8E68-C61166B1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333375"/>
            <a:ext cx="806608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500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例题 ：放苹果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600" dirty="0">
              <a:latin typeface="Arial" panose="020B0604020202020204" pitchFamily="34" charset="0"/>
            </a:endParaRPr>
          </a:p>
        </p:txBody>
      </p:sp>
      <p:sp>
        <p:nvSpPr>
          <p:cNvPr id="28675" name="Rectangle 5">
            <a:extLst>
              <a:ext uri="{FF2B5EF4-FFF2-40B4-BE49-F238E27FC236}">
                <a16:creationId xmlns:a16="http://schemas.microsoft.com/office/drawing/2014/main" id="{233FA4ED-0435-4CF0-838E-AC9958E09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908050"/>
            <a:ext cx="878522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/>
              <a:t>递推公式：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/>
              <a:t>　　</a:t>
            </a:r>
            <a:r>
              <a:rPr lang="en-US" altLang="zh-CN"/>
              <a:t>if(d&gt;a)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	  f(a,d) = f(a,a);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    else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FF0000"/>
                </a:solidFill>
              </a:rPr>
              <a:t>	  </a:t>
            </a:r>
            <a:r>
              <a:rPr lang="en-US" altLang="zh-CN"/>
              <a:t>f(a,d) = f(a,d-1)+f(a-d,d);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/>
              <a:t>出口条件是什么呢？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C31DD-24D1-4066-ADFC-2E5BF9F8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Q/A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63D32-5BDC-43B1-8A85-6D6339CB4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27667"/>
            <a:ext cx="10741155" cy="4698999"/>
          </a:xfrm>
        </p:spPr>
        <p:txBody>
          <a:bodyPr/>
          <a:lstStyle/>
          <a:p>
            <a:r>
              <a:rPr lang="zh-CN" altLang="en-US" dirty="0"/>
              <a:t>提问的智慧：如何正确的提问</a:t>
            </a:r>
            <a:endParaRPr lang="en-US" altLang="zh-CN" dirty="0"/>
          </a:p>
          <a:p>
            <a:pPr lvl="1"/>
            <a:r>
              <a:rPr lang="zh-CN" altLang="en-US" dirty="0"/>
              <a:t>请问这个程序哪里错了？</a:t>
            </a:r>
            <a:endParaRPr lang="en-US" altLang="zh-CN" dirty="0"/>
          </a:p>
          <a:p>
            <a:pPr lvl="1"/>
            <a:r>
              <a:rPr lang="zh-CN" altLang="en-US" dirty="0"/>
              <a:t>尊敬的老师：这个是我写的快速排序，但是不知为什么他用不了。</a:t>
            </a:r>
            <a:endParaRPr lang="en-US" altLang="zh-CN" dirty="0"/>
          </a:p>
          <a:p>
            <a:pPr lvl="1"/>
            <a:r>
              <a:rPr lang="zh-CN" altLang="en-US" dirty="0"/>
              <a:t>我不知道我是否适合计算机专业，你有什么建议么？</a:t>
            </a:r>
            <a:endParaRPr lang="en-US" altLang="zh-CN" dirty="0"/>
          </a:p>
          <a:p>
            <a:pPr lvl="1"/>
            <a:r>
              <a:rPr lang="zh-CN" altLang="en-US" dirty="0"/>
              <a:t>我计划未来做深度学习方向，现在需要学些什么知识？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提问的智慧：</a:t>
            </a:r>
            <a:r>
              <a:rPr lang="en-US" altLang="zh-CN" dirty="0">
                <a:hlinkClick r:id="rId2"/>
              </a:rPr>
              <a:t>https://github.com/ryanhanwu/How-To-Ask-Questions-The-Smart-Way/blob/main/README-zh_CN.md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蜗壳学社：</a:t>
            </a:r>
            <a:r>
              <a:rPr lang="en-US" altLang="zh-CN" dirty="0">
                <a:hlinkClick r:id="rId3"/>
              </a:rPr>
              <a:t>https://ot.ustc.edu.cn/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B7E618-500F-42C1-89F0-BC4A3A18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1026" name="Picture 2" descr="蜗壳学社">
            <a:extLst>
              <a:ext uri="{FF2B5EF4-FFF2-40B4-BE49-F238E27FC236}">
                <a16:creationId xmlns:a16="http://schemas.microsoft.com/office/drawing/2014/main" id="{F92258B2-5BDC-4D41-8342-2785F0C4B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629" y="5064258"/>
            <a:ext cx="3057125" cy="72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1162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>
            <a:extLst>
              <a:ext uri="{FF2B5EF4-FFF2-40B4-BE49-F238E27FC236}">
                <a16:creationId xmlns:a16="http://schemas.microsoft.com/office/drawing/2014/main" id="{07DE97BE-77F8-42F5-96A3-FACF76C33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333375"/>
            <a:ext cx="806608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500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例题 ：放苹果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600" dirty="0">
              <a:latin typeface="Arial" panose="020B0604020202020204" pitchFamily="34" charset="0"/>
            </a:endParaRPr>
          </a:p>
        </p:txBody>
      </p:sp>
      <p:sp>
        <p:nvSpPr>
          <p:cNvPr id="29699" name="Rectangle 6">
            <a:extLst>
              <a:ext uri="{FF2B5EF4-FFF2-40B4-BE49-F238E27FC236}">
                <a16:creationId xmlns:a16="http://schemas.microsoft.com/office/drawing/2014/main" id="{42FC6A11-7B0A-4E66-A494-73045B3EE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990600"/>
            <a:ext cx="8713787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>
                <a:latin typeface="Arial" panose="020B0604020202020204" pitchFamily="34" charset="0"/>
              </a:rPr>
              <a:t>    </a:t>
            </a:r>
            <a:r>
              <a:rPr lang="zh-CN" altLang="en-US" sz="2600">
                <a:latin typeface="Arial" panose="020B0604020202020204" pitchFamily="34" charset="0"/>
              </a:rPr>
              <a:t>出口条件说明：当</a:t>
            </a:r>
            <a:r>
              <a:rPr lang="en-US" altLang="zh-CN" sz="2600">
                <a:latin typeface="Arial" panose="020B0604020202020204" pitchFamily="34" charset="0"/>
              </a:rPr>
              <a:t>d=</a:t>
            </a:r>
            <a:r>
              <a:rPr lang="zh-CN" altLang="en-US" sz="2600">
                <a:latin typeface="Arial" panose="020B0604020202020204" pitchFamily="34" charset="0"/>
              </a:rPr>
              <a:t>１时，所有苹果都必须放在一个盘子里，所以返回１；当没有苹果可放时，所有盘子都是空的，这当然是一种放法，所以也返回</a:t>
            </a:r>
            <a:r>
              <a:rPr lang="en-US" altLang="zh-CN" sz="2600">
                <a:latin typeface="Arial" panose="020B0604020202020204" pitchFamily="34" charset="0"/>
              </a:rPr>
              <a:t>1</a:t>
            </a:r>
            <a:r>
              <a:rPr lang="zh-CN" altLang="en-US" sz="2600">
                <a:latin typeface="Arial" panose="020B0604020202020204" pitchFamily="34" charset="0"/>
              </a:rPr>
              <a:t>；递归的两条路，第一条会逐渐减少，终会到达出口</a:t>
            </a:r>
            <a:r>
              <a:rPr lang="en-US" altLang="zh-CN" sz="2600">
                <a:latin typeface="Arial" panose="020B0604020202020204" pitchFamily="34" charset="0"/>
              </a:rPr>
              <a:t>d==1; </a:t>
            </a:r>
            <a:r>
              <a:rPr lang="zh-CN" altLang="en-US" sz="2600">
                <a:latin typeface="Arial" panose="020B0604020202020204" pitchFamily="34" charset="0"/>
              </a:rPr>
              <a:t>第二条</a:t>
            </a:r>
            <a:r>
              <a:rPr lang="en-US" altLang="zh-CN" sz="2600">
                <a:latin typeface="Arial" panose="020B0604020202020204" pitchFamily="34" charset="0"/>
              </a:rPr>
              <a:t>a</a:t>
            </a:r>
            <a:r>
              <a:rPr lang="zh-CN" altLang="en-US" sz="2600">
                <a:latin typeface="Arial" panose="020B0604020202020204" pitchFamily="34" charset="0"/>
              </a:rPr>
              <a:t>会逐渐减少，因为</a:t>
            </a:r>
            <a:r>
              <a:rPr lang="en-US" altLang="zh-CN" sz="2600">
                <a:latin typeface="Arial" panose="020B0604020202020204" pitchFamily="34" charset="0"/>
              </a:rPr>
              <a:t>d&gt;a</a:t>
            </a:r>
            <a:r>
              <a:rPr lang="zh-CN" altLang="en-US" sz="2600">
                <a:latin typeface="Arial" panose="020B0604020202020204" pitchFamily="34" charset="0"/>
              </a:rPr>
              <a:t>时，我们会</a:t>
            </a:r>
            <a:r>
              <a:rPr lang="en-US" altLang="zh-CN" sz="2600">
                <a:latin typeface="Arial" panose="020B0604020202020204" pitchFamily="34" charset="0"/>
              </a:rPr>
              <a:t>return f(a,a)</a:t>
            </a:r>
            <a:r>
              <a:rPr lang="zh-CN" altLang="en-US" sz="2600">
                <a:latin typeface="Arial" panose="020B0604020202020204" pitchFamily="34" charset="0"/>
              </a:rPr>
              <a:t>　所以终会到达出口</a:t>
            </a:r>
            <a:r>
              <a:rPr lang="en-US" altLang="zh-CN" sz="2600">
                <a:latin typeface="Arial" panose="020B0604020202020204" pitchFamily="34" charset="0"/>
              </a:rPr>
              <a:t>a==0</a:t>
            </a:r>
            <a:r>
              <a:rPr lang="zh-CN" altLang="en-US" sz="2600">
                <a:latin typeface="Arial" panose="020B0604020202020204" pitchFamily="34" charset="0"/>
              </a:rPr>
              <a:t>．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20204" pitchFamily="34" charset="0"/>
              </a:rPr>
              <a:t>int f(int a, int d){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20204" pitchFamily="34" charset="0"/>
              </a:rPr>
              <a:t>    if( d == 1 || a ==0) 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20204" pitchFamily="34" charset="0"/>
              </a:rPr>
              <a:t>		return 1;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20204" pitchFamily="34" charset="0"/>
              </a:rPr>
              <a:t>	if(d &gt; a )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20204" pitchFamily="34" charset="0"/>
              </a:rPr>
              <a:t>		return f(a,a);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20204" pitchFamily="34" charset="0"/>
              </a:rPr>
              <a:t>	return f(a,d-1)+f(a-d,d);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0EFCBAC7-C229-44AB-A02B-E617CA8A2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问题：</a:t>
            </a:r>
            <a:r>
              <a:rPr lang="en-US" altLang="zh-CN"/>
              <a:t>8</a:t>
            </a:r>
            <a:r>
              <a:rPr lang="zh-CN" altLang="en-US"/>
              <a:t>皇后问题</a:t>
            </a:r>
          </a:p>
        </p:txBody>
      </p:sp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AC52D709-2FD3-447E-A3A3-4C2B97F226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74826" y="1844675"/>
            <a:ext cx="5178425" cy="4287838"/>
          </a:xfrm>
        </p:spPr>
        <p:txBody>
          <a:bodyPr/>
          <a:lstStyle/>
          <a:p>
            <a:r>
              <a:rPr lang="zh-CN" altLang="en-US"/>
              <a:t>一个古老而著名的问题，是回溯算法的典型例题。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8×8</a:t>
            </a:r>
            <a:r>
              <a:rPr lang="zh-CN" altLang="en-US"/>
              <a:t>格的国际象棋上摆放八个皇后，使其不能互相攻击，即任意两个皇后不能处于同一行、同一列或同一斜线，问有多少种摆法。 </a:t>
            </a:r>
            <a:endParaRPr lang="en-US" altLang="zh-CN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14782BD3-9869-4F07-84B0-FBAF654BEA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5598270D-2BFB-451F-8DB8-BE1B895CF420}" type="slidenum">
              <a:rPr lang="zh-CN" altLang="en-US" sz="1400">
                <a:latin typeface="Tahoma" panose="020B0604030504040204" pitchFamily="34" charset="0"/>
                <a:ea typeface="楷体_GB2312" pitchFamily="49" charset="-122"/>
              </a:rPr>
              <a:pPr>
                <a:buFont typeface="Arial" panose="020B0604020202020204" pitchFamily="34" charset="0"/>
                <a:buChar char="•"/>
              </a:pPr>
              <a:t>51</a:t>
            </a:fld>
            <a:endParaRPr lang="zh-CN" altLang="en-US" sz="1400">
              <a:latin typeface="Tahoma" panose="020B0604030504040204" pitchFamily="34" charset="0"/>
              <a:ea typeface="楷体_GB2312" pitchFamily="49" charset="-122"/>
            </a:endParaRPr>
          </a:p>
        </p:txBody>
      </p:sp>
      <p:pic>
        <p:nvPicPr>
          <p:cNvPr id="34821" name="Picture 3">
            <a:extLst>
              <a:ext uri="{FF2B5EF4-FFF2-40B4-BE49-F238E27FC236}">
                <a16:creationId xmlns:a16="http://schemas.microsoft.com/office/drawing/2014/main" id="{0E8E9FF4-2A80-4357-A337-16D9190DF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857375"/>
            <a:ext cx="314325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F2EA642D-F16C-47B9-B80B-B15C8F47DA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问题：</a:t>
            </a:r>
            <a:r>
              <a:rPr lang="en-US" altLang="zh-CN"/>
              <a:t>8</a:t>
            </a:r>
            <a:r>
              <a:rPr lang="zh-CN" altLang="en-US"/>
              <a:t>皇后问题</a:t>
            </a:r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3A4345DC-B001-4273-ADDD-6132D147F2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74826" y="1844675"/>
            <a:ext cx="5178425" cy="4287838"/>
          </a:xfrm>
        </p:spPr>
        <p:txBody>
          <a:bodyPr/>
          <a:lstStyle/>
          <a:p>
            <a:r>
              <a:rPr lang="en-US" altLang="zh-CN"/>
              <a:t>1850</a:t>
            </a:r>
            <a:r>
              <a:rPr lang="zh-CN" altLang="en-US"/>
              <a:t>年，高斯认为有</a:t>
            </a:r>
            <a:r>
              <a:rPr lang="en-US" altLang="zh-CN"/>
              <a:t>76</a:t>
            </a:r>
            <a:r>
              <a:rPr lang="zh-CN" altLang="en-US"/>
              <a:t>种方案。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1854</a:t>
            </a:r>
            <a:r>
              <a:rPr lang="zh-CN" altLang="en-US"/>
              <a:t>年在柏林的象棋杂志上不同作者发表了</a:t>
            </a:r>
            <a:r>
              <a:rPr lang="en-US" altLang="zh-CN"/>
              <a:t>40</a:t>
            </a:r>
            <a:r>
              <a:rPr lang="zh-CN" altLang="en-US"/>
              <a:t>种不同的解。</a:t>
            </a:r>
            <a:endParaRPr lang="en-US" altLang="zh-CN"/>
          </a:p>
          <a:p>
            <a:r>
              <a:rPr lang="zh-CN" altLang="en-US"/>
              <a:t>之后有人用图论的方法解出</a:t>
            </a:r>
            <a:r>
              <a:rPr lang="en-US" altLang="zh-CN"/>
              <a:t>92</a:t>
            </a:r>
            <a:r>
              <a:rPr lang="zh-CN" altLang="en-US"/>
              <a:t>种结果。</a:t>
            </a:r>
            <a:endParaRPr lang="en-US" altLang="zh-CN"/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7F03B838-ADB8-462A-8826-D6D9AE00B0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9875AF19-DB01-4ABE-A63C-711AE78C9474}" type="slidenum">
              <a:rPr lang="zh-CN" altLang="en-US" sz="1400">
                <a:latin typeface="Tahoma" panose="020B0604030504040204" pitchFamily="34" charset="0"/>
                <a:ea typeface="楷体_GB2312" pitchFamily="49" charset="-122"/>
              </a:rPr>
              <a:pPr>
                <a:buFont typeface="Arial" panose="020B0604020202020204" pitchFamily="34" charset="0"/>
                <a:buChar char="•"/>
              </a:pPr>
              <a:t>52</a:t>
            </a:fld>
            <a:endParaRPr lang="zh-CN" altLang="en-US" sz="1400">
              <a:latin typeface="Tahoma" panose="020B0604030504040204" pitchFamily="34" charset="0"/>
              <a:ea typeface="楷体_GB2312" pitchFamily="49" charset="-122"/>
            </a:endParaRPr>
          </a:p>
        </p:txBody>
      </p:sp>
      <p:pic>
        <p:nvPicPr>
          <p:cNvPr id="36869" name="Picture 3">
            <a:extLst>
              <a:ext uri="{FF2B5EF4-FFF2-40B4-BE49-F238E27FC236}">
                <a16:creationId xmlns:a16="http://schemas.microsoft.com/office/drawing/2014/main" id="{E7E39C1E-9DB6-4BA4-97DD-B516CDA1E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476" y="446089"/>
            <a:ext cx="2378075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图片 1">
            <a:extLst>
              <a:ext uri="{FF2B5EF4-FFF2-40B4-BE49-F238E27FC236}">
                <a16:creationId xmlns:a16="http://schemas.microsoft.com/office/drawing/2014/main" id="{89340F77-6C76-4796-AD54-9081D1297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476" y="3303589"/>
            <a:ext cx="2168525" cy="230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文本框 2">
            <a:extLst>
              <a:ext uri="{FF2B5EF4-FFF2-40B4-BE49-F238E27FC236}">
                <a16:creationId xmlns:a16="http://schemas.microsoft.com/office/drawing/2014/main" id="{BF78E1AE-3B13-4996-B8F1-A5CF68760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7201" y="5610225"/>
            <a:ext cx="326707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2000"/>
              <a:t>Carolus Fridericus Gauss</a:t>
            </a:r>
          </a:p>
          <a:p>
            <a:r>
              <a:rPr lang="en-US" altLang="zh-CN" sz="2000"/>
              <a:t>       (1777—1855)</a:t>
            </a:r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9C43BA4C-F14F-44E0-8A63-4C4C119E9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950" y="1557339"/>
            <a:ext cx="9036050" cy="494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400"/>
              <a:t>会下国际象棋的人都很清楚：皇后可以在横、竖、斜线上不限步数地吃掉其他棋子。如何将</a:t>
            </a:r>
            <a:r>
              <a:rPr lang="en-US" altLang="zh-CN" sz="2400"/>
              <a:t>8</a:t>
            </a:r>
            <a:r>
              <a:rPr lang="zh-CN" altLang="en-US" sz="2400"/>
              <a:t>个皇后放在棋盘上（有</a:t>
            </a:r>
            <a:r>
              <a:rPr lang="en-US" altLang="zh-CN" sz="2400"/>
              <a:t>8 * 8</a:t>
            </a:r>
            <a:r>
              <a:rPr lang="zh-CN" altLang="en-US" sz="2400"/>
              <a:t>个方格），使它们谁也不能被吃掉！这就是著名的八皇后问题。 </a:t>
            </a:r>
            <a:br>
              <a:rPr lang="zh-CN" altLang="en-US" sz="2400"/>
            </a:br>
            <a:endParaRPr lang="zh-CN" altLang="en-US" sz="2400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/>
              <a:t>对于某个满足要求的</a:t>
            </a:r>
            <a:r>
              <a:rPr lang="en-US" altLang="zh-CN" sz="2400"/>
              <a:t>8</a:t>
            </a:r>
            <a:r>
              <a:rPr lang="zh-CN" altLang="en-US" sz="2400"/>
              <a:t>皇后的摆放方法，定义一个皇后串</a:t>
            </a:r>
            <a:r>
              <a:rPr lang="en-US" altLang="zh-CN" sz="2400"/>
              <a:t>a</a:t>
            </a:r>
            <a:r>
              <a:rPr lang="zh-CN" altLang="en-US" sz="2400"/>
              <a:t>与之对应，即</a:t>
            </a:r>
            <a:r>
              <a:rPr lang="en-US" altLang="zh-CN" sz="2400"/>
              <a:t>a=b</a:t>
            </a:r>
            <a:r>
              <a:rPr lang="en-US" altLang="zh-CN" sz="2400" baseline="-25000"/>
              <a:t>1</a:t>
            </a:r>
            <a:r>
              <a:rPr lang="en-US" altLang="zh-CN" sz="2400"/>
              <a:t>b</a:t>
            </a:r>
            <a:r>
              <a:rPr lang="en-US" altLang="zh-CN" sz="2400" baseline="-25000"/>
              <a:t>2</a:t>
            </a:r>
            <a:r>
              <a:rPr lang="en-US" altLang="zh-CN" sz="2400"/>
              <a:t>...b</a:t>
            </a:r>
            <a:r>
              <a:rPr lang="en-US" altLang="zh-CN" sz="2400" baseline="-25000"/>
              <a:t>8</a:t>
            </a:r>
            <a:r>
              <a:rPr lang="zh-CN" altLang="en-US" sz="2400"/>
              <a:t>，其中</a:t>
            </a:r>
            <a:r>
              <a:rPr lang="en-US" altLang="zh-CN" sz="2400"/>
              <a:t>b</a:t>
            </a:r>
            <a:r>
              <a:rPr lang="en-US" altLang="zh-CN" sz="2400" baseline="-25000"/>
              <a:t>i</a:t>
            </a:r>
            <a:r>
              <a:rPr lang="zh-CN" altLang="en-US" sz="2400"/>
              <a:t>为相应摆法中第</a:t>
            </a:r>
            <a:r>
              <a:rPr lang="en-US" altLang="zh-CN" sz="2400"/>
              <a:t>i</a:t>
            </a:r>
            <a:r>
              <a:rPr lang="zh-CN" altLang="en-US" sz="2400"/>
              <a:t>行皇后所处的列数。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400"/>
          </a:p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400"/>
              <a:t>已经知道</a:t>
            </a:r>
            <a:r>
              <a:rPr lang="en-US" altLang="zh-CN" sz="2400"/>
              <a:t>8</a:t>
            </a:r>
            <a:r>
              <a:rPr lang="zh-CN" altLang="en-US" sz="2400"/>
              <a:t>皇后问题一共有</a:t>
            </a:r>
            <a:r>
              <a:rPr lang="en-US" altLang="zh-CN" sz="2400"/>
              <a:t>92</a:t>
            </a:r>
            <a:r>
              <a:rPr lang="zh-CN" altLang="en-US" sz="2400"/>
              <a:t>组解（即</a:t>
            </a:r>
            <a:r>
              <a:rPr lang="en-US" altLang="zh-CN" sz="2400"/>
              <a:t>92</a:t>
            </a:r>
            <a:r>
              <a:rPr lang="zh-CN" altLang="en-US" sz="2400"/>
              <a:t>个不同的皇后串）。 </a:t>
            </a:r>
            <a:br>
              <a:rPr lang="zh-CN" altLang="en-US" sz="2400"/>
            </a:br>
            <a:r>
              <a:rPr lang="zh-CN" altLang="en-US" sz="2400"/>
              <a:t>给出一个数</a:t>
            </a:r>
            <a:r>
              <a:rPr lang="en-US" altLang="zh-CN" sz="2400"/>
              <a:t>b</a:t>
            </a:r>
            <a:r>
              <a:rPr lang="zh-CN" altLang="en-US" sz="2400"/>
              <a:t>，要求输出第</a:t>
            </a:r>
            <a:r>
              <a:rPr lang="en-US" altLang="zh-CN" sz="2400"/>
              <a:t>b</a:t>
            </a:r>
            <a:r>
              <a:rPr lang="zh-CN" altLang="en-US" sz="2400"/>
              <a:t>个串。串的比较是这样的：皇后串</a:t>
            </a:r>
            <a:r>
              <a:rPr lang="en-US" altLang="zh-CN" sz="2400"/>
              <a:t>x</a:t>
            </a:r>
            <a:r>
              <a:rPr lang="zh-CN" altLang="en-US" sz="2400"/>
              <a:t>置于皇后串</a:t>
            </a:r>
            <a:r>
              <a:rPr lang="en-US" altLang="zh-CN" sz="2400"/>
              <a:t>y</a:t>
            </a:r>
            <a:r>
              <a:rPr lang="zh-CN" altLang="en-US" sz="2400"/>
              <a:t>之前，当且仅当将</a:t>
            </a:r>
            <a:r>
              <a:rPr lang="en-US" altLang="zh-CN" sz="2400"/>
              <a:t>x</a:t>
            </a:r>
            <a:r>
              <a:rPr lang="zh-CN" altLang="en-US" sz="2400"/>
              <a:t>视为整数时比</a:t>
            </a:r>
            <a:r>
              <a:rPr lang="en-US" altLang="zh-CN" sz="2400"/>
              <a:t>y</a:t>
            </a:r>
            <a:r>
              <a:rPr lang="zh-CN" altLang="en-US" sz="2400"/>
              <a:t>小。 </a:t>
            </a:r>
            <a:br>
              <a:rPr lang="zh-CN" altLang="en-US" sz="2400"/>
            </a:br>
            <a:endParaRPr lang="zh-CN" altLang="en-US" sz="2400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AE195A01-60A4-47E7-8CFD-4750433AC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260350"/>
            <a:ext cx="70262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000" dirty="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例题：八皇后问题</a:t>
            </a:r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3CB8E759-1FAA-41B0-80B8-2E9D2D71B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311862"/>
            <a:ext cx="903605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FF0000"/>
                </a:solidFill>
              </a:rPr>
              <a:t>Input</a:t>
            </a:r>
            <a:br>
              <a:rPr lang="en-US" altLang="zh-CN" sz="2400">
                <a:solidFill>
                  <a:srgbClr val="FF0000"/>
                </a:solidFill>
              </a:rPr>
            </a:br>
            <a:r>
              <a:rPr lang="zh-CN" altLang="en-US" sz="2400"/>
              <a:t>第</a:t>
            </a:r>
            <a:r>
              <a:rPr lang="en-US" altLang="zh-CN" sz="2400"/>
              <a:t>1</a:t>
            </a:r>
            <a:r>
              <a:rPr lang="zh-CN" altLang="en-US" sz="2400"/>
              <a:t>行是测试数据的组数</a:t>
            </a:r>
            <a:r>
              <a:rPr lang="en-US" altLang="zh-CN" sz="2400"/>
              <a:t>n</a:t>
            </a:r>
            <a:r>
              <a:rPr lang="zh-CN" altLang="en-US" sz="2400"/>
              <a:t>，后面跟着</a:t>
            </a:r>
            <a:r>
              <a:rPr lang="en-US" altLang="zh-CN" sz="2400"/>
              <a:t>n</a:t>
            </a:r>
            <a:r>
              <a:rPr lang="zh-CN" altLang="en-US" sz="2400"/>
              <a:t>行输入。每组测试数据占</a:t>
            </a:r>
            <a:r>
              <a:rPr lang="en-US" altLang="zh-CN" sz="2400"/>
              <a:t>1</a:t>
            </a:r>
            <a:r>
              <a:rPr lang="zh-CN" altLang="en-US" sz="2400"/>
              <a:t>行，包括一个正整数</a:t>
            </a:r>
            <a:r>
              <a:rPr lang="en-US" altLang="zh-CN" sz="2400"/>
              <a:t>b(1 &lt;= b &lt;= 92)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FF0000"/>
                </a:solidFill>
              </a:rPr>
              <a:t>Output</a:t>
            </a:r>
            <a:br>
              <a:rPr lang="en-US" altLang="zh-CN" sz="2400">
                <a:solidFill>
                  <a:srgbClr val="FF0000"/>
                </a:solidFill>
              </a:rPr>
            </a:br>
            <a:r>
              <a:rPr lang="zh-CN" altLang="en-US" sz="2400"/>
              <a:t>输出有</a:t>
            </a:r>
            <a:r>
              <a:rPr lang="en-US" altLang="zh-CN" sz="2400"/>
              <a:t>n</a:t>
            </a:r>
            <a:r>
              <a:rPr lang="zh-CN" altLang="en-US" sz="2400"/>
              <a:t>行，每行输出对应一个输入。输出应是一个正整数，是对应于</a:t>
            </a:r>
            <a:r>
              <a:rPr lang="en-US" altLang="zh-CN" sz="2400"/>
              <a:t>b</a:t>
            </a:r>
            <a:r>
              <a:rPr lang="zh-CN" altLang="en-US" sz="2400"/>
              <a:t>的皇后串。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FF0000"/>
                </a:solidFill>
              </a:rPr>
              <a:t>Sample Input</a:t>
            </a:r>
            <a:br>
              <a:rPr lang="en-US" altLang="zh-CN" sz="2400">
                <a:solidFill>
                  <a:srgbClr val="FF0000"/>
                </a:solidFill>
              </a:rPr>
            </a:br>
            <a:r>
              <a:rPr lang="en-US" altLang="zh-CN" sz="2400"/>
              <a:t>2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/>
              <a:t>1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/>
              <a:t>92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FF0000"/>
                </a:solidFill>
              </a:rPr>
              <a:t>Sample Output</a:t>
            </a:r>
            <a:br>
              <a:rPr lang="en-US" altLang="zh-CN" sz="2400">
                <a:solidFill>
                  <a:srgbClr val="FF0000"/>
                </a:solidFill>
              </a:rPr>
            </a:br>
            <a:r>
              <a:rPr lang="en-US" altLang="zh-CN" sz="2400"/>
              <a:t>15863724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/>
              <a:t>84136275 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400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42EF6870-4F76-4ED5-978D-4913EC438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260350"/>
            <a:ext cx="70262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000" dirty="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例题：</a:t>
            </a:r>
            <a:r>
              <a:rPr lang="en-US" altLang="zh-CN" sz="3000" dirty="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</a:t>
            </a:r>
            <a:r>
              <a:rPr lang="zh-CN" altLang="en-US" sz="3000" dirty="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八皇后问题</a:t>
            </a:r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32D96326-035E-45C1-A97A-E3DA315DF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2852738"/>
            <a:ext cx="7659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200">
                <a:latin typeface="Arial" panose="020B0604020202020204" pitchFamily="34" charset="0"/>
              </a:rPr>
              <a:t>八皇后问题可用八重循环解决。但是</a:t>
            </a:r>
            <a:r>
              <a:rPr lang="en-US" altLang="zh-CN" sz="2200">
                <a:latin typeface="Arial" panose="020B0604020202020204" pitchFamily="34" charset="0"/>
              </a:rPr>
              <a:t>N</a:t>
            </a:r>
            <a:r>
              <a:rPr lang="zh-CN" altLang="en-US" sz="2200">
                <a:latin typeface="Arial" panose="020B0604020202020204" pitchFamily="34" charset="0"/>
              </a:rPr>
              <a:t>皇后问题呢</a:t>
            </a:r>
            <a:r>
              <a:rPr lang="en-US" altLang="zh-CN" sz="2200">
                <a:latin typeface="Arial" panose="020B0604020202020204" pitchFamily="34" charset="0"/>
              </a:rPr>
              <a:t>?</a:t>
            </a:r>
            <a:br>
              <a:rPr lang="en-US" altLang="zh-CN" sz="2200">
                <a:latin typeface="Arial" panose="020B0604020202020204" pitchFamily="34" charset="0"/>
              </a:rPr>
            </a:br>
            <a:br>
              <a:rPr lang="en-US" altLang="zh-CN" sz="2200">
                <a:latin typeface="Arial" panose="020B0604020202020204" pitchFamily="34" charset="0"/>
              </a:rPr>
            </a:br>
            <a:r>
              <a:rPr lang="zh-CN" altLang="en-US" sz="2200">
                <a:latin typeface="Arial" panose="020B0604020202020204" pitchFamily="34" charset="0"/>
              </a:rPr>
              <a:t>递归可以用来实现任意多重循环</a:t>
            </a:r>
            <a:br>
              <a:rPr lang="zh-CN" altLang="en-US" sz="2200">
                <a:latin typeface="Arial" panose="020B0604020202020204" pitchFamily="34" charset="0"/>
              </a:rPr>
            </a:br>
            <a:br>
              <a:rPr lang="zh-CN" altLang="en-US" sz="2200">
                <a:latin typeface="Arial" panose="020B0604020202020204" pitchFamily="34" charset="0"/>
              </a:rPr>
            </a:br>
            <a:r>
              <a:rPr lang="zh-CN" altLang="en-US" sz="2200">
                <a:latin typeface="Arial" panose="020B0604020202020204" pitchFamily="34" charset="0"/>
              </a:rPr>
              <a:t>如果有多个变量，每个变量有各自的取值范围，要覆盖这些变量值的全部组合，可以用递归实现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B34D824E-9EBA-4DB2-B88A-5E2103C46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260350"/>
            <a:ext cx="70262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000" dirty="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例题：</a:t>
            </a:r>
            <a:r>
              <a:rPr lang="en-US" altLang="zh-CN" sz="3000" dirty="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</a:t>
            </a:r>
            <a:r>
              <a:rPr lang="zh-CN" altLang="en-US" sz="3000" dirty="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八皇后问题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88A3AFDD-5156-4761-931D-99C7C1703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4724400"/>
            <a:ext cx="76596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200">
                <a:latin typeface="Arial" panose="020B0604020202020204" pitchFamily="34" charset="0"/>
              </a:rPr>
              <a:t>此题没有什么直接的递推关系，写递归就是为了起到多重循环的作用</a:t>
            </a:r>
            <a:endParaRPr lang="zh-CN" altLang="en-US" sz="39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AE11AC87-CCB1-4A89-89EE-4C6E75679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100"/>
              <a:t>#include &lt;stdio.h&gt;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100"/>
              <a:t>#include &lt;math.h&gt;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100"/>
              <a:t>#include &lt;string.h&gt;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100"/>
              <a:t>const int QueenNum = 8;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100"/>
              <a:t>int anResult[92][QueenNum</a:t>
            </a:r>
            <a:r>
              <a:rPr lang="en-US" altLang="zh-CN" sz="2100">
                <a:solidFill>
                  <a:schemeClr val="accent2"/>
                </a:solidFill>
              </a:rPr>
              <a:t>];//</a:t>
            </a:r>
            <a:r>
              <a:rPr lang="zh-CN" altLang="en-US" sz="2100">
                <a:solidFill>
                  <a:schemeClr val="accent2"/>
                </a:solidFill>
              </a:rPr>
              <a:t>存放找到的摆法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100"/>
              <a:t>int anQueen[QueenNum]; </a:t>
            </a:r>
            <a:r>
              <a:rPr lang="en-US" altLang="zh-CN" sz="2100">
                <a:solidFill>
                  <a:schemeClr val="accent2"/>
                </a:solidFill>
              </a:rPr>
              <a:t>//</a:t>
            </a:r>
            <a:r>
              <a:rPr lang="zh-CN" altLang="en-US" sz="2100">
                <a:solidFill>
                  <a:schemeClr val="accent2"/>
                </a:solidFill>
              </a:rPr>
              <a:t>纪录当前正在尝试的摆法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100"/>
              <a:t>int nFoundNum = 0;</a:t>
            </a:r>
            <a:r>
              <a:rPr lang="en-US" altLang="zh-CN" sz="2100">
                <a:solidFill>
                  <a:schemeClr val="accent2"/>
                </a:solidFill>
              </a:rPr>
              <a:t>//</a:t>
            </a:r>
            <a:r>
              <a:rPr lang="zh-CN" altLang="en-US" sz="2100">
                <a:solidFill>
                  <a:schemeClr val="accent2"/>
                </a:solidFill>
              </a:rPr>
              <a:t>当前已经找到多少种摆法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300"/>
              <a:t>void Queen( int n); </a:t>
            </a:r>
            <a:r>
              <a:rPr lang="en-US" altLang="zh-CN" sz="2200">
                <a:solidFill>
                  <a:schemeClr val="accent2"/>
                </a:solidFill>
              </a:rPr>
              <a:t>//</a:t>
            </a:r>
            <a:r>
              <a:rPr lang="zh-CN" altLang="en-US" sz="2200">
                <a:solidFill>
                  <a:schemeClr val="accent2"/>
                </a:solidFill>
              </a:rPr>
              <a:t>摆放第</a:t>
            </a:r>
            <a:r>
              <a:rPr lang="en-US" altLang="zh-CN" sz="2200">
                <a:solidFill>
                  <a:schemeClr val="accent2"/>
                </a:solidFill>
              </a:rPr>
              <a:t>n</a:t>
            </a:r>
            <a:r>
              <a:rPr lang="zh-CN" altLang="en-US" sz="2200">
                <a:solidFill>
                  <a:schemeClr val="accent2"/>
                </a:solidFill>
              </a:rPr>
              <a:t>行以及以后的皇后</a:t>
            </a:r>
            <a:r>
              <a:rPr lang="en-US" altLang="zh-CN" sz="2200">
                <a:solidFill>
                  <a:schemeClr val="accent2"/>
                </a:solidFill>
              </a:rPr>
              <a:t>(</a:t>
            </a:r>
            <a:r>
              <a:rPr lang="zh-CN" altLang="en-US" sz="2200">
                <a:solidFill>
                  <a:schemeClr val="accent2"/>
                </a:solidFill>
              </a:rPr>
              <a:t>行号从</a:t>
            </a:r>
            <a:r>
              <a:rPr lang="en-US" altLang="zh-CN" sz="2200">
                <a:solidFill>
                  <a:schemeClr val="accent2"/>
                </a:solidFill>
              </a:rPr>
              <a:t>0</a:t>
            </a:r>
            <a:r>
              <a:rPr lang="zh-CN" altLang="en-US" sz="2200">
                <a:solidFill>
                  <a:schemeClr val="accent2"/>
                </a:solidFill>
              </a:rPr>
              <a:t>开始算</a:t>
            </a:r>
            <a:r>
              <a:rPr lang="en-US" altLang="zh-CN" sz="2200">
                <a:solidFill>
                  <a:schemeClr val="accent2"/>
                </a:solidFill>
              </a:rPr>
              <a:t>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100"/>
              <a:t>int main()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100"/>
              <a:t>{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100"/>
              <a:t>	int n,b;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100"/>
              <a:t>	Queen(0);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100"/>
              <a:t>	scanf("%d",&amp;n);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100"/>
              <a:t>	while ( n -- ) 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100"/>
              <a:t>		scanf("%d",&amp;b);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100"/>
              <a:t>		for( int i = 0;i &lt; QueenNum;i ++ 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100"/>
              <a:t>			printf("%d",anResult[b-1][i]+1);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100"/>
              <a:t>		printf("\n");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100"/>
              <a:t>	}	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100"/>
              <a:t>	return 0;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100"/>
              <a:t>}</a:t>
            </a:r>
          </a:p>
        </p:txBody>
      </p:sp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84C0399A-B5CB-473F-81B4-14D8C6168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"/>
            <a:ext cx="9144000" cy="679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accent2"/>
                </a:solidFill>
              </a:rPr>
              <a:t>//</a:t>
            </a:r>
            <a:r>
              <a:rPr lang="zh-CN" altLang="en-US" sz="2000">
                <a:solidFill>
                  <a:schemeClr val="accent2"/>
                </a:solidFill>
              </a:rPr>
              <a:t>摆放第</a:t>
            </a:r>
            <a:r>
              <a:rPr lang="en-US" altLang="zh-CN" sz="2000">
                <a:solidFill>
                  <a:schemeClr val="accent2"/>
                </a:solidFill>
              </a:rPr>
              <a:t>n</a:t>
            </a:r>
            <a:r>
              <a:rPr lang="zh-CN" altLang="en-US" sz="2000">
                <a:solidFill>
                  <a:schemeClr val="accent2"/>
                </a:solidFill>
              </a:rPr>
              <a:t>行以及以后的皇后</a:t>
            </a:r>
            <a:r>
              <a:rPr lang="en-US" altLang="zh-CN" sz="2000">
                <a:solidFill>
                  <a:schemeClr val="accent2"/>
                </a:solidFill>
              </a:rPr>
              <a:t>(</a:t>
            </a:r>
            <a:r>
              <a:rPr lang="zh-CN" altLang="en-US" sz="2000">
                <a:solidFill>
                  <a:schemeClr val="accent2"/>
                </a:solidFill>
              </a:rPr>
              <a:t>行号从</a:t>
            </a:r>
            <a:r>
              <a:rPr lang="en-US" altLang="zh-CN" sz="2000">
                <a:solidFill>
                  <a:schemeClr val="accent2"/>
                </a:solidFill>
              </a:rPr>
              <a:t>0</a:t>
            </a:r>
            <a:r>
              <a:rPr lang="zh-CN" altLang="en-US" sz="2000">
                <a:solidFill>
                  <a:schemeClr val="accent2"/>
                </a:solidFill>
              </a:rPr>
              <a:t>开始算</a:t>
            </a:r>
            <a:r>
              <a:rPr lang="en-US" altLang="zh-CN" sz="2000">
                <a:solidFill>
                  <a:schemeClr val="accent2"/>
                </a:solidFill>
              </a:rPr>
              <a:t>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/>
              <a:t>void Queen( int n) 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/>
              <a:t>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/>
              <a:t>	if( n == QueenNum ) { </a:t>
            </a:r>
            <a:r>
              <a:rPr lang="en-US" altLang="zh-CN" sz="2000">
                <a:solidFill>
                  <a:schemeClr val="accent2"/>
                </a:solidFill>
              </a:rPr>
              <a:t>//</a:t>
            </a:r>
            <a:r>
              <a:rPr lang="zh-CN" altLang="en-US" sz="2000">
                <a:solidFill>
                  <a:schemeClr val="accent2"/>
                </a:solidFill>
              </a:rPr>
              <a:t>前</a:t>
            </a:r>
            <a:r>
              <a:rPr lang="en-US" altLang="zh-CN" sz="2000">
                <a:solidFill>
                  <a:schemeClr val="accent2"/>
                </a:solidFill>
              </a:rPr>
              <a:t>QueenNum</a:t>
            </a:r>
            <a:r>
              <a:rPr lang="zh-CN" altLang="en-US" sz="2000">
                <a:solidFill>
                  <a:schemeClr val="accent2"/>
                </a:solidFill>
              </a:rPr>
              <a:t>行都成功摆好了，记下摆法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/>
              <a:t>		</a:t>
            </a:r>
            <a:r>
              <a:rPr lang="en-US" altLang="zh-CN" sz="2000"/>
              <a:t>memcpy(anResult[nFoundNum++],anQueen,sizeof(anQueen));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/>
              <a:t>		return 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/>
              <a:t>	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/>
              <a:t>	for( int i = 0;i &lt; QueenNum; i ++ ) { </a:t>
            </a:r>
            <a:r>
              <a:rPr lang="en-US" altLang="zh-CN" sz="2000">
                <a:solidFill>
                  <a:schemeClr val="accent2"/>
                </a:solidFill>
              </a:rPr>
              <a:t>//</a:t>
            </a:r>
            <a:r>
              <a:rPr lang="zh-CN" altLang="en-US" sz="2000">
                <a:solidFill>
                  <a:schemeClr val="accent2"/>
                </a:solidFill>
              </a:rPr>
              <a:t>尝试第</a:t>
            </a:r>
            <a:r>
              <a:rPr lang="en-US" altLang="zh-CN" sz="2000">
                <a:solidFill>
                  <a:schemeClr val="accent2"/>
                </a:solidFill>
              </a:rPr>
              <a:t>n</a:t>
            </a:r>
            <a:r>
              <a:rPr lang="zh-CN" altLang="en-US" sz="2000">
                <a:solidFill>
                  <a:schemeClr val="accent2"/>
                </a:solidFill>
              </a:rPr>
              <a:t>行所有位置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/>
              <a:t>		</a:t>
            </a:r>
            <a:r>
              <a:rPr lang="en-US" altLang="zh-CN" sz="2000"/>
              <a:t>int j;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/>
              <a:t>		for( j = 0; j &lt; n; j ++ ) 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accent2"/>
                </a:solidFill>
              </a:rPr>
              <a:t>		//</a:t>
            </a:r>
            <a:r>
              <a:rPr lang="zh-CN" altLang="en-US" sz="2000">
                <a:solidFill>
                  <a:schemeClr val="accent2"/>
                </a:solidFill>
              </a:rPr>
              <a:t>对每个位置，判断是否和已经摆好的皇后冲突</a:t>
            </a:r>
            <a:r>
              <a:rPr lang="zh-CN" altLang="en-US" sz="2000"/>
              <a:t>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/>
              <a:t>			</a:t>
            </a:r>
            <a:r>
              <a:rPr lang="en-US" altLang="zh-CN" sz="2000"/>
              <a:t>if( i == anQueen[j] ||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/>
              <a:t>			    abs( i - anQueen[j]) == abs(n - j ))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/>
              <a:t>				break;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/>
              <a:t>		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/>
              <a:t>		if( j == n ) 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accent2"/>
                </a:solidFill>
              </a:rPr>
              <a:t>		//</a:t>
            </a:r>
            <a:r>
              <a:rPr lang="zh-CN" altLang="en-US" sz="2000">
                <a:solidFill>
                  <a:schemeClr val="accent2"/>
                </a:solidFill>
              </a:rPr>
              <a:t>如果没有冲突，则第</a:t>
            </a:r>
            <a:r>
              <a:rPr lang="en-US" altLang="zh-CN" sz="2000">
                <a:solidFill>
                  <a:schemeClr val="accent2"/>
                </a:solidFill>
              </a:rPr>
              <a:t>n</a:t>
            </a:r>
            <a:r>
              <a:rPr lang="zh-CN" altLang="en-US" sz="2000">
                <a:solidFill>
                  <a:schemeClr val="accent2"/>
                </a:solidFill>
              </a:rPr>
              <a:t>行摆好了，记下来，再摆第</a:t>
            </a:r>
            <a:r>
              <a:rPr lang="en-US" altLang="zh-CN" sz="2000">
                <a:solidFill>
                  <a:schemeClr val="accent2"/>
                </a:solidFill>
              </a:rPr>
              <a:t>n+1</a:t>
            </a:r>
            <a:r>
              <a:rPr lang="zh-CN" altLang="en-US" sz="2000">
                <a:solidFill>
                  <a:schemeClr val="accent2"/>
                </a:solidFill>
              </a:rPr>
              <a:t>行	</a:t>
            </a:r>
            <a:r>
              <a:rPr lang="zh-CN" altLang="en-US" sz="2000"/>
              <a:t>			</a:t>
            </a:r>
            <a:r>
              <a:rPr lang="en-US" altLang="zh-CN" sz="2000"/>
              <a:t>anQueen[n] = i;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/>
              <a:t>			Queen(n+1);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/>
              <a:t>		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/>
              <a:t>	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/>
              <a:t>}</a:t>
            </a:r>
          </a:p>
        </p:txBody>
      </p:sp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>
            <a:extLst>
              <a:ext uri="{FF2B5EF4-FFF2-40B4-BE49-F238E27FC236}">
                <a16:creationId xmlns:a16="http://schemas.microsoft.com/office/drawing/2014/main" id="{11C8338B-5688-4EA3-A03C-A35EEE930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260350"/>
            <a:ext cx="70262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000" dirty="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例题：</a:t>
            </a:r>
            <a:r>
              <a:rPr lang="en-US" altLang="zh-CN" sz="3000" dirty="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</a:t>
            </a:r>
            <a:r>
              <a:rPr lang="zh-CN" altLang="en-US" sz="3000" dirty="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八皇后问题</a:t>
            </a:r>
          </a:p>
        </p:txBody>
      </p:sp>
      <p:sp>
        <p:nvSpPr>
          <p:cNvPr id="44035" name="Rectangle 7">
            <a:extLst>
              <a:ext uri="{FF2B5EF4-FFF2-40B4-BE49-F238E27FC236}">
                <a16:creationId xmlns:a16="http://schemas.microsoft.com/office/drawing/2014/main" id="{B274CA51-8CE3-448F-9BC3-04295AD09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2743201"/>
            <a:ext cx="8640762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/>
              <a:t>递归能起到多重循环的作用，关键在于栈里保存了不同层次的循环控制变量 </a:t>
            </a:r>
            <a:r>
              <a:rPr lang="en-US" altLang="zh-CN"/>
              <a:t>i </a:t>
            </a:r>
            <a:r>
              <a:rPr lang="zh-CN" altLang="en-US"/>
              <a:t>的值（对应于不同行），棋盘有几行，</a:t>
            </a:r>
            <a:r>
              <a:rPr lang="en-US" altLang="zh-CN"/>
              <a:t>i </a:t>
            </a:r>
            <a:r>
              <a:rPr lang="zh-CN" altLang="en-US"/>
              <a:t>就有几个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/>
              <a:t>循环 </a:t>
            </a:r>
            <a:r>
              <a:rPr lang="en-US" altLang="zh-CN"/>
              <a:t>-&gt; </a:t>
            </a:r>
            <a:r>
              <a:rPr lang="zh-CN" altLang="en-US"/>
              <a:t>递归</a:t>
            </a:r>
          </a:p>
        </p:txBody>
      </p: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57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C31DD-24D1-4066-ADFC-2E5BF9F8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Q/A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63D32-5BDC-43B1-8A85-6D6339CB4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27667"/>
            <a:ext cx="10741155" cy="4698999"/>
          </a:xfrm>
        </p:spPr>
        <p:txBody>
          <a:bodyPr/>
          <a:lstStyle/>
          <a:p>
            <a:r>
              <a:rPr lang="zh-CN" altLang="en-US" dirty="0"/>
              <a:t>提问的智慧：如何正确的提问</a:t>
            </a:r>
            <a:endParaRPr lang="en-US" altLang="zh-CN" dirty="0"/>
          </a:p>
          <a:p>
            <a:pPr lvl="1"/>
            <a:r>
              <a:rPr lang="zh-CN" altLang="en-US" dirty="0"/>
              <a:t>提问的智慧：</a:t>
            </a:r>
            <a:r>
              <a:rPr lang="en-US" altLang="zh-CN" dirty="0">
                <a:hlinkClick r:id="rId2"/>
              </a:rPr>
              <a:t>https://github.com/ryanhanwu/How-To-Ask-Questions-The-Smart-Way/blob/main/README-zh_CN.md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zh-CN" altLang="en-US" dirty="0"/>
              <a:t>错误代码信息含义</a:t>
            </a:r>
            <a:endParaRPr lang="en-US" altLang="zh-CN" dirty="0"/>
          </a:p>
          <a:p>
            <a:r>
              <a:rPr lang="zh-CN" altLang="en-US" dirty="0"/>
              <a:t>使用算法的复杂度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B7E618-500F-42C1-89F0-BC4A3A18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25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0F0C3-FF36-47EE-AFB1-64C98CF1D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第一次实验：梅森质数判定（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14</a:t>
            </a:r>
            <a:r>
              <a:rPr lang="zh-CN" altLang="en-US" dirty="0"/>
              <a:t>日更新）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0D43E6-4C84-4E6B-B6F0-46BD54C44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功能：对于</a:t>
            </a:r>
            <a:r>
              <a:rPr lang="en-US" altLang="zh-CN" dirty="0"/>
              <a:t>1000</a:t>
            </a:r>
            <a:r>
              <a:rPr lang="zh-CN" altLang="en-US" dirty="0"/>
              <a:t>以内的质数</a:t>
            </a:r>
            <a:r>
              <a:rPr lang="en-US" altLang="zh-CN" dirty="0"/>
              <a:t>p</a:t>
            </a:r>
            <a:r>
              <a:rPr lang="zh-CN" altLang="en-US" dirty="0"/>
              <a:t>，判定</a:t>
            </a:r>
            <a:r>
              <a:rPr lang="en-US" altLang="zh-CN" dirty="0"/>
              <a:t>2</a:t>
            </a:r>
            <a:r>
              <a:rPr lang="en-US" altLang="zh-CN" baseline="30000" dirty="0"/>
              <a:t>p</a:t>
            </a:r>
            <a:r>
              <a:rPr lang="en-US" altLang="zh-CN" dirty="0"/>
              <a:t>-1</a:t>
            </a:r>
            <a:r>
              <a:rPr lang="zh-CN" altLang="en-US" dirty="0"/>
              <a:t>是否为质数。</a:t>
            </a:r>
            <a:endParaRPr lang="en-US" altLang="zh-CN" dirty="0"/>
          </a:p>
          <a:p>
            <a:r>
              <a:rPr lang="zh-CN" altLang="en-US" dirty="0"/>
              <a:t>输入：无；输出：</a:t>
            </a:r>
            <a:r>
              <a:rPr lang="en-US" altLang="zh-CN" dirty="0"/>
              <a:t>p</a:t>
            </a:r>
            <a:r>
              <a:rPr lang="zh-CN" altLang="en-US" dirty="0"/>
              <a:t>与</a:t>
            </a:r>
            <a:r>
              <a:rPr lang="en-US" altLang="zh-CN" dirty="0"/>
              <a:t>2</a:t>
            </a:r>
            <a:r>
              <a:rPr lang="en-US" altLang="zh-CN" baseline="30000" dirty="0"/>
              <a:t>p</a:t>
            </a:r>
            <a:r>
              <a:rPr lang="en-US" altLang="zh-CN" dirty="0"/>
              <a:t>-1</a:t>
            </a:r>
            <a:r>
              <a:rPr lang="zh-CN" altLang="en-US" dirty="0"/>
              <a:t>的值。</a:t>
            </a:r>
            <a:endParaRPr lang="en-US" altLang="zh-CN" dirty="0"/>
          </a:p>
          <a:p>
            <a:r>
              <a:rPr lang="zh-CN" altLang="en-US" dirty="0"/>
              <a:t>要求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C</a:t>
            </a:r>
            <a:r>
              <a:rPr lang="zh-CN" altLang="en-US" dirty="0"/>
              <a:t>语言，不能使用</a:t>
            </a:r>
            <a:r>
              <a:rPr lang="en-US" altLang="zh-CN" dirty="0"/>
              <a:t>python</a:t>
            </a:r>
            <a:r>
              <a:rPr lang="zh-CN" altLang="en-US" dirty="0"/>
              <a:t>等支持高精度数计算的语言；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以高精度数的方式实现，不能存储结果打印输出；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有良好的编程风格（变量命名、函数设计等）；要进行单元测试。</a:t>
            </a:r>
            <a:endParaRPr lang="en-US" altLang="zh-CN" dirty="0"/>
          </a:p>
          <a:p>
            <a:r>
              <a:rPr lang="zh-CN" altLang="en-US" dirty="0"/>
              <a:t>提交</a:t>
            </a:r>
            <a:endParaRPr lang="en-US" altLang="zh-CN" dirty="0"/>
          </a:p>
          <a:p>
            <a:pPr lvl="1"/>
            <a:r>
              <a:rPr lang="zh-CN" altLang="en-US" dirty="0"/>
              <a:t>截止时间：</a:t>
            </a:r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28</a:t>
            </a:r>
            <a:r>
              <a:rPr lang="zh-CN" altLang="en-US" dirty="0"/>
              <a:t>日（周一）上午</a:t>
            </a:r>
            <a:r>
              <a:rPr lang="en-US" altLang="zh-CN" dirty="0"/>
              <a:t>12:00</a:t>
            </a:r>
          </a:p>
          <a:p>
            <a:pPr lvl="1"/>
            <a:r>
              <a:rPr lang="zh-CN" altLang="en-US" dirty="0"/>
              <a:t>提交内容：源码</a:t>
            </a:r>
            <a:r>
              <a:rPr lang="en-US" altLang="zh-CN" dirty="0"/>
              <a:t>+</a:t>
            </a:r>
            <a:r>
              <a:rPr lang="zh-CN" altLang="en-US" dirty="0"/>
              <a:t>实验报告（报告不超过</a:t>
            </a:r>
            <a:r>
              <a:rPr lang="en-US" altLang="zh-CN" dirty="0"/>
              <a:t>4</a:t>
            </a:r>
            <a:r>
              <a:rPr lang="zh-CN" altLang="en-US" dirty="0"/>
              <a:t>页，参考报告模板）</a:t>
            </a:r>
            <a:endParaRPr lang="en-US" altLang="zh-CN" dirty="0"/>
          </a:p>
          <a:p>
            <a:pPr lvl="1"/>
            <a:r>
              <a:rPr lang="zh-CN" altLang="en-US" dirty="0"/>
              <a:t>提交方式：</a:t>
            </a:r>
            <a:r>
              <a:rPr lang="en-US" altLang="zh-CN" dirty="0">
                <a:solidFill>
                  <a:srgbClr val="FF0000"/>
                </a:solidFill>
              </a:rPr>
              <a:t>BB</a:t>
            </a:r>
            <a:r>
              <a:rPr lang="zh-CN" altLang="en-US" dirty="0">
                <a:solidFill>
                  <a:srgbClr val="FF0000"/>
                </a:solidFill>
              </a:rPr>
              <a:t>系统中提交（</a:t>
            </a:r>
            <a:r>
              <a:rPr lang="en-US" altLang="zh-CN" dirty="0">
                <a:solidFill>
                  <a:srgbClr val="FF0000"/>
                </a:solidFill>
              </a:rPr>
              <a:t>http://bb.ustc.edu.cn/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评分：源码</a:t>
            </a:r>
            <a:r>
              <a:rPr lang="en-US" altLang="zh-CN" dirty="0"/>
              <a:t>+</a:t>
            </a:r>
            <a:r>
              <a:rPr lang="zh-CN" altLang="en-US" dirty="0"/>
              <a:t>报告</a:t>
            </a:r>
            <a:r>
              <a:rPr lang="en-US" altLang="zh-CN" dirty="0"/>
              <a:t>+</a:t>
            </a:r>
            <a:r>
              <a:rPr lang="zh-CN" altLang="en-US" dirty="0"/>
              <a:t>问答（</a:t>
            </a:r>
            <a:r>
              <a:rPr lang="zh-CN" altLang="en-US" dirty="0">
                <a:solidFill>
                  <a:srgbClr val="FF0000"/>
                </a:solidFill>
              </a:rPr>
              <a:t>运行时间不是评分指标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DD4DCE-705A-4AB6-A59A-4A0470C5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8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529BC-1F6B-491F-87DF-BE97410C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后三次实验说明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32D6A-1E68-420E-B0E1-8D208B9DD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梅森质数判定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N</a:t>
            </a:r>
            <a:r>
              <a:rPr lang="zh-CN" altLang="en-US" dirty="0"/>
              <a:t>皇后问题的求解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24</a:t>
            </a:r>
            <a:r>
              <a:rPr lang="zh-CN" altLang="en-US" dirty="0"/>
              <a:t>点计算问题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随机分组（双人编程）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例子：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100</a:t>
            </a:r>
            <a:r>
              <a:rPr lang="zh-CN" altLang="en-US" dirty="0"/>
              <a:t>元，兑换成</a:t>
            </a:r>
            <a:r>
              <a:rPr lang="en-US" altLang="zh-CN" dirty="0"/>
              <a:t>50</a:t>
            </a:r>
            <a:r>
              <a:rPr lang="zh-CN" altLang="en-US" dirty="0"/>
              <a:t>元、</a:t>
            </a:r>
            <a:r>
              <a:rPr lang="en-US" altLang="zh-CN" dirty="0"/>
              <a:t>20</a:t>
            </a:r>
            <a:r>
              <a:rPr lang="zh-CN" altLang="en-US" dirty="0"/>
              <a:t>元、</a:t>
            </a:r>
            <a:r>
              <a:rPr lang="en-US" altLang="zh-CN" dirty="0"/>
              <a:t>10</a:t>
            </a:r>
            <a:r>
              <a:rPr lang="zh-CN" altLang="en-US" dirty="0"/>
              <a:t>元。求总的方案个数。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03388C-0EFC-406D-BE27-DA68E184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590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7F16A-F4F8-4314-8CC4-7BD88596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分组大作业的选题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900D87-069D-4BB5-B860-A0598682A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大学物理实验的数据画图（网页版）</a:t>
            </a:r>
            <a:endParaRPr lang="en-US" altLang="zh-CN" dirty="0"/>
          </a:p>
          <a:p>
            <a:r>
              <a:rPr lang="zh-CN" altLang="en-US" dirty="0"/>
              <a:t>科大学生时间</a:t>
            </a:r>
            <a:r>
              <a:rPr lang="en-US" altLang="zh-CN" dirty="0"/>
              <a:t>/</a:t>
            </a:r>
            <a:r>
              <a:rPr lang="zh-CN" altLang="en-US" dirty="0"/>
              <a:t>事务管理工具（移动版）</a:t>
            </a:r>
            <a:endParaRPr lang="en-US" altLang="zh-CN" dirty="0"/>
          </a:p>
          <a:p>
            <a:r>
              <a:rPr lang="zh-CN" altLang="en-US" dirty="0"/>
              <a:t>大学物理实验报告</a:t>
            </a:r>
            <a:r>
              <a:rPr lang="en-US" altLang="zh-CN" dirty="0"/>
              <a:t>/</a:t>
            </a:r>
            <a:r>
              <a:rPr lang="zh-CN" altLang="en-US" dirty="0"/>
              <a:t>编程作业报告的生成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45E254-CC5E-4CF8-BEBB-30B66ED3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455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teach">
      <a:dk1>
        <a:srgbClr val="11344A"/>
      </a:dk1>
      <a:lt1>
        <a:srgbClr val="E6F5FF"/>
      </a:lt1>
      <a:dk2>
        <a:srgbClr val="11344A"/>
      </a:dk2>
      <a:lt2>
        <a:srgbClr val="E6F5FF"/>
      </a:lt2>
      <a:accent1>
        <a:srgbClr val="115D8A"/>
      </a:accent1>
      <a:accent2>
        <a:srgbClr val="19B5CA"/>
      </a:accent2>
      <a:accent3>
        <a:srgbClr val="FFCA0F"/>
      </a:accent3>
      <a:accent4>
        <a:srgbClr val="D28527"/>
      </a:accent4>
      <a:accent5>
        <a:srgbClr val="CE2424"/>
      </a:accent5>
      <a:accent6>
        <a:srgbClr val="37990E"/>
      </a:accent6>
      <a:hlink>
        <a:srgbClr val="0563C1"/>
      </a:hlink>
      <a:folHlink>
        <a:srgbClr val="954F72"/>
      </a:folHlink>
    </a:clrScheme>
    <a:fontScheme name="teach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2502</Words>
  <Application>Microsoft Office PowerPoint</Application>
  <PresentationFormat>宽屏</PresentationFormat>
  <Paragraphs>519</Paragraphs>
  <Slides>59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59</vt:i4>
      </vt:variant>
    </vt:vector>
  </HeadingPairs>
  <TitlesOfParts>
    <vt:vector size="73" baseType="lpstr">
      <vt:lpstr>等线</vt:lpstr>
      <vt:lpstr>方正隶书简体</vt:lpstr>
      <vt:lpstr>楷体_GB2312</vt:lpstr>
      <vt:lpstr>隶书</vt:lpstr>
      <vt:lpstr>宋体</vt:lpstr>
      <vt:lpstr>微软雅黑</vt:lpstr>
      <vt:lpstr>Arial</vt:lpstr>
      <vt:lpstr>Arial Narrow</vt:lpstr>
      <vt:lpstr>Calibri</vt:lpstr>
      <vt:lpstr>Candara</vt:lpstr>
      <vt:lpstr>Tahoma</vt:lpstr>
      <vt:lpstr>Times New Roman</vt:lpstr>
      <vt:lpstr>Wingdings</vt:lpstr>
      <vt:lpstr>Office 主题​​</vt:lpstr>
      <vt:lpstr>程序设计进阶与实践</vt:lpstr>
      <vt:lpstr>课程信息</vt:lpstr>
      <vt:lpstr>课程信息</vt:lpstr>
      <vt:lpstr>课程信息</vt:lpstr>
      <vt:lpstr>Q/A</vt:lpstr>
      <vt:lpstr>Q/A</vt:lpstr>
      <vt:lpstr>第一次实验：梅森质数判定（3月14日更新）</vt:lpstr>
      <vt:lpstr>后三次实验说明</vt:lpstr>
      <vt:lpstr>分组大作业的选题</vt:lpstr>
      <vt:lpstr>PowerPoint 演示文稿</vt:lpstr>
      <vt:lpstr>标识符的命名</vt:lpstr>
      <vt:lpstr>推荐一种C程序标识符命名法</vt:lpstr>
      <vt:lpstr>推荐一种C程序标识符命名法</vt:lpstr>
      <vt:lpstr>推荐一种C程序标识符命名法</vt:lpstr>
      <vt:lpstr>推荐一种C程序标识符命名法</vt:lpstr>
      <vt:lpstr>推荐一种C程序标识符命名法</vt:lpstr>
      <vt:lpstr>标识符命名应注意的一些细节</vt:lpstr>
      <vt:lpstr>标识符命名应注意的一些细节</vt:lpstr>
      <vt:lpstr>程序书写格式注意事项</vt:lpstr>
      <vt:lpstr>程序书写格式注意事项</vt:lpstr>
      <vt:lpstr>程序书写格式注意事项</vt:lpstr>
      <vt:lpstr>程序书写格式注意事项</vt:lpstr>
      <vt:lpstr>一些好的编程习惯</vt:lpstr>
      <vt:lpstr>一些好的编程习惯</vt:lpstr>
      <vt:lpstr>一些好的编程习惯</vt:lpstr>
      <vt:lpstr>一些好的编程习惯</vt:lpstr>
      <vt:lpstr>一些好的编程习惯</vt:lpstr>
      <vt:lpstr>一些好的编程习惯</vt:lpstr>
      <vt:lpstr>一些好的编程习惯</vt:lpstr>
      <vt:lpstr>一些好的编程习惯</vt:lpstr>
      <vt:lpstr>递归</vt:lpstr>
      <vt:lpstr>递归的基本思想</vt:lpstr>
      <vt:lpstr>PowerPoint 演示文稿</vt:lpstr>
      <vt:lpstr>阶乘的栈</vt:lpstr>
      <vt:lpstr>PowerPoint 演示文稿</vt:lpstr>
      <vt:lpstr>Fibonacci数列的计算问题</vt:lpstr>
      <vt:lpstr>一个指数时间算法</vt:lpstr>
      <vt:lpstr>PowerPoint 演示文稿</vt:lpstr>
      <vt:lpstr>一个多项式时间算法</vt:lpstr>
      <vt:lpstr>汉诺塔问题</vt:lpstr>
      <vt:lpstr>汉诺塔问题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问题：8皇后问题</vt:lpstr>
      <vt:lpstr>问题：8皇后问题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程序设计进阶与实践</dc:title>
  <dc:creator>gzsun</dc:creator>
  <cp:lastModifiedBy>gzsun</cp:lastModifiedBy>
  <cp:revision>5</cp:revision>
  <dcterms:created xsi:type="dcterms:W3CDTF">2022-03-14T04:46:40Z</dcterms:created>
  <dcterms:modified xsi:type="dcterms:W3CDTF">2022-03-14T12:34:18Z</dcterms:modified>
</cp:coreProperties>
</file>