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536" r:id="rId2"/>
    <p:sldId id="735" r:id="rId3"/>
    <p:sldId id="755" r:id="rId4"/>
    <p:sldId id="756" r:id="rId5"/>
    <p:sldId id="757" r:id="rId6"/>
    <p:sldId id="758" r:id="rId7"/>
    <p:sldId id="759" r:id="rId8"/>
    <p:sldId id="760" r:id="rId9"/>
    <p:sldId id="761" r:id="rId10"/>
    <p:sldId id="767" r:id="rId11"/>
    <p:sldId id="763" r:id="rId12"/>
    <p:sldId id="539" r:id="rId1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780" autoAdjust="0"/>
    <p:restoredTop sz="95256" autoAdjust="0"/>
  </p:normalViewPr>
  <p:slideViewPr>
    <p:cSldViewPr>
      <p:cViewPr varScale="1">
        <p:scale>
          <a:sx n="64" d="100"/>
          <a:sy n="64" d="100"/>
        </p:scale>
        <p:origin x="508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1896"/>
    </p:cViewPr>
  </p:sorter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18001A61-1FCA-468B-A382-992914DBF19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58320D1-094D-46B2-9E35-0AA7F93FA6B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2E46205-B45D-40CB-A9FB-5C94F8B3DC8B}" type="datetimeFigureOut">
              <a:rPr lang="zh-CN" altLang="en-US"/>
              <a:pPr>
                <a:defRPr/>
              </a:pPr>
              <a:t>2022/11/1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6B8CD7F3-1167-43AB-8ADF-182AF2BB37C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2D10AA84-7349-4108-A880-29DB629FD6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8284511-0F8F-4397-A28E-954A2A1DF85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AC5951-A31E-455A-AD3A-E1CDD1D5B6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F500DD0-A66D-4187-BDD5-C824C4E636C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>
            <a:extLst>
              <a:ext uri="{FF2B5EF4-FFF2-40B4-BE49-F238E27FC236}">
                <a16:creationId xmlns:a16="http://schemas.microsoft.com/office/drawing/2014/main" id="{B8D9BF80-B760-4299-8F54-8B890EE2C6E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BEB2191-6C78-45BB-A3A8-2D77834423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/>
          </a:p>
        </p:txBody>
      </p:sp>
      <p:sp>
        <p:nvSpPr>
          <p:cNvPr id="9220" name="灯片编号占位符 3">
            <a:extLst>
              <a:ext uri="{FF2B5EF4-FFF2-40B4-BE49-F238E27FC236}">
                <a16:creationId xmlns:a16="http://schemas.microsoft.com/office/drawing/2014/main" id="{80853005-3210-4BA8-8810-EA5639CB2BA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DC4C919-1770-4D2D-9DA6-8689C7BD73AC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>
            <a:extLst>
              <a:ext uri="{FF2B5EF4-FFF2-40B4-BE49-F238E27FC236}">
                <a16:creationId xmlns:a16="http://schemas.microsoft.com/office/drawing/2014/main" id="{9F4C5AF2-B65C-4A08-88B9-5AEBB22C338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备注占位符 2">
            <a:extLst>
              <a:ext uri="{FF2B5EF4-FFF2-40B4-BE49-F238E27FC236}">
                <a16:creationId xmlns:a16="http://schemas.microsoft.com/office/drawing/2014/main" id="{F58AE964-DFD9-4C98-9E8C-FBE4A2599F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复位后显示第</a:t>
            </a:r>
            <a:r>
              <a:rPr lang="en-US" altLang="zh-CN"/>
              <a:t>0</a:t>
            </a:r>
            <a:r>
              <a:rPr lang="zh-CN" altLang="en-US"/>
              <a:t>个数据</a:t>
            </a:r>
          </a:p>
        </p:txBody>
      </p:sp>
      <p:sp>
        <p:nvSpPr>
          <p:cNvPr id="10244" name="灯片编号占位符 3">
            <a:extLst>
              <a:ext uri="{FF2B5EF4-FFF2-40B4-BE49-F238E27FC236}">
                <a16:creationId xmlns:a16="http://schemas.microsoft.com/office/drawing/2014/main" id="{8AE8C9EA-7D4E-4BC5-982F-B2CD5F24A01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E6FD7FC-C697-42F4-9CDA-950CD343FB8F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>
            <a:extLst>
              <a:ext uri="{FF2B5EF4-FFF2-40B4-BE49-F238E27FC236}">
                <a16:creationId xmlns:a16="http://schemas.microsoft.com/office/drawing/2014/main" id="{572708B6-E8A7-44CC-B4A5-EFC7F14199F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>
            <a:extLst>
              <a:ext uri="{FF2B5EF4-FFF2-40B4-BE49-F238E27FC236}">
                <a16:creationId xmlns:a16="http://schemas.microsoft.com/office/drawing/2014/main" id="{C5F73FC8-8D13-4817-9035-EA97A9B19B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复位后显示第</a:t>
            </a:r>
            <a:r>
              <a:rPr lang="en-US" altLang="zh-CN"/>
              <a:t>0</a:t>
            </a:r>
            <a:r>
              <a:rPr lang="zh-CN" altLang="en-US"/>
              <a:t>个数据</a:t>
            </a:r>
          </a:p>
        </p:txBody>
      </p:sp>
      <p:sp>
        <p:nvSpPr>
          <p:cNvPr id="12292" name="灯片编号占位符 3">
            <a:extLst>
              <a:ext uri="{FF2B5EF4-FFF2-40B4-BE49-F238E27FC236}">
                <a16:creationId xmlns:a16="http://schemas.microsoft.com/office/drawing/2014/main" id="{7AFD2DD7-FAD6-4A33-9B10-217D548B982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DE38CC4-B965-412C-8AC4-3ED84A313D29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>
            <a:extLst>
              <a:ext uri="{FF2B5EF4-FFF2-40B4-BE49-F238E27FC236}">
                <a16:creationId xmlns:a16="http://schemas.microsoft.com/office/drawing/2014/main" id="{A2EA0F66-4B56-4DEA-8353-B9B0703FF9F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备注占位符 2">
            <a:extLst>
              <a:ext uri="{FF2B5EF4-FFF2-40B4-BE49-F238E27FC236}">
                <a16:creationId xmlns:a16="http://schemas.microsoft.com/office/drawing/2014/main" id="{DA1A37EB-A9C5-4464-84E2-222E8FF818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复位后显示第</a:t>
            </a:r>
            <a:r>
              <a:rPr lang="en-US" altLang="zh-CN"/>
              <a:t>0</a:t>
            </a:r>
            <a:r>
              <a:rPr lang="zh-CN" altLang="en-US"/>
              <a:t>个数据</a:t>
            </a:r>
          </a:p>
        </p:txBody>
      </p:sp>
      <p:sp>
        <p:nvSpPr>
          <p:cNvPr id="17412" name="灯片编号占位符 3">
            <a:extLst>
              <a:ext uri="{FF2B5EF4-FFF2-40B4-BE49-F238E27FC236}">
                <a16:creationId xmlns:a16="http://schemas.microsoft.com/office/drawing/2014/main" id="{D9EBF1C4-49C5-4D79-B1EE-92CAD7E6CAF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0B2CC66-7D20-4F46-8770-0F2C1154C8F3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1A0FB62-F0C2-4A0B-A9CB-52D8A992FE7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 anchor="ctr"/>
          <a:lstStyle>
            <a:lvl1pPr>
              <a:defRPr sz="1800"/>
            </a:lvl1pPr>
          </a:lstStyle>
          <a:p>
            <a:pPr>
              <a:defRPr/>
            </a:pPr>
            <a:fld id="{79CF1348-7FF9-45EA-AC26-F3C445ED2D03}" type="datetime1">
              <a:rPr lang="zh-CN" altLang="en-US" smtClean="0"/>
              <a:t>2022/11/1</a:t>
            </a:fld>
            <a:endParaRPr lang="zh-CN" alt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618494F-EAC8-4D1E-836D-EF6A275B859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zh-CN" altLang="en-US" dirty="0"/>
              <a:t>数字逻辑设计进阶实验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E1728E5-6C0D-4907-9FDC-4B40E29CAD0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381750"/>
            <a:ext cx="1676400" cy="339725"/>
          </a:xfrm>
        </p:spPr>
        <p:txBody>
          <a:bodyPr anchor="ctr"/>
          <a:lstStyle>
            <a:lvl1pPr>
              <a:defRPr sz="1800"/>
            </a:lvl1pPr>
          </a:lstStyle>
          <a:p>
            <a:pPr>
              <a:defRPr/>
            </a:pPr>
            <a:fld id="{01068DAE-1BB7-4349-B4CD-2AF889D7C93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4792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9000"/>
            <a:ext cx="8229600" cy="5040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A3DF9C7-6ED0-4FE0-9093-4EA3D0C320A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 anchor="ctr"/>
          <a:lstStyle>
            <a:lvl1pPr>
              <a:defRPr sz="1800"/>
            </a:lvl1pPr>
          </a:lstStyle>
          <a:p>
            <a:pPr>
              <a:defRPr/>
            </a:pPr>
            <a:fld id="{6AE9DE36-92C7-46B0-B418-4D802923D282}" type="datetime1">
              <a:rPr lang="zh-CN" altLang="en-US" smtClean="0"/>
              <a:t>2022/11/1</a:t>
            </a:fld>
            <a:endParaRPr lang="zh-CN" alt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2BD68E1-F9E4-4FC9-AD94-54423279967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7086600" y="6381750"/>
            <a:ext cx="1600200" cy="339725"/>
          </a:xfrm>
        </p:spPr>
        <p:txBody>
          <a:bodyPr anchor="ctr"/>
          <a:lstStyle>
            <a:lvl1pPr>
              <a:defRPr sz="1800"/>
            </a:lvl1pPr>
          </a:lstStyle>
          <a:p>
            <a:pPr>
              <a:defRPr/>
            </a:pPr>
            <a:fld id="{758BA439-628B-4EB1-9181-2A24D75396C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9700ED-6F09-4035-AAD3-82D720145850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zh-CN" altLang="en-US" dirty="0"/>
              <a:t>数字逻辑设计进阶实验</a:t>
            </a:r>
          </a:p>
        </p:txBody>
      </p:sp>
    </p:spTree>
    <p:extLst>
      <p:ext uri="{BB962C8B-B14F-4D97-AF65-F5344CB8AC3E}">
        <p14:creationId xmlns:p14="http://schemas.microsoft.com/office/powerpoint/2010/main" val="3550610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45AC7ED9-0A65-4459-AB3E-8D3B77BE84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AE948675-63F1-49D3-A01C-ADC5932EDB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70000"/>
            <a:ext cx="8229600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1F1C9B55-13F1-4DF3-9659-303847C88AD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81750"/>
            <a:ext cx="21336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800"/>
            </a:lvl1pPr>
          </a:lstStyle>
          <a:p>
            <a:pPr>
              <a:defRPr/>
            </a:pPr>
            <a:fld id="{D5C5A6FD-9A93-44FE-B954-6BF06D33095C}" type="datetime1">
              <a:rPr lang="zh-CN" altLang="en-US" smtClean="0"/>
              <a:t>2022/11/1</a:t>
            </a:fld>
            <a:endParaRPr lang="zh-CN" altLang="en-US" dirty="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DF0408F8-FD16-4DF0-BBBE-9E71CA4B44E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81750"/>
            <a:ext cx="21336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800"/>
            </a:lvl1pPr>
          </a:lstStyle>
          <a:p>
            <a:pPr>
              <a:defRPr/>
            </a:pPr>
            <a:fld id="{7D79F776-288D-4ADA-8801-54245895633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cxnSp>
        <p:nvCxnSpPr>
          <p:cNvPr id="2" name="直接连接符 6">
            <a:extLst>
              <a:ext uri="{FF2B5EF4-FFF2-40B4-BE49-F238E27FC236}">
                <a16:creationId xmlns:a16="http://schemas.microsoft.com/office/drawing/2014/main" id="{813171D1-177C-4397-B66C-54B39DB52C36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457200" y="6308725"/>
            <a:ext cx="82296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Rectangle 5">
            <a:extLst>
              <a:ext uri="{FF2B5EF4-FFF2-40B4-BE49-F238E27FC236}">
                <a16:creationId xmlns:a16="http://schemas.microsoft.com/office/drawing/2014/main" id="{34CBC483-9F41-4948-BC57-04364B57FB6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381750"/>
            <a:ext cx="4419600" cy="339725"/>
          </a:xfrm>
          <a:prstGeom prst="rect">
            <a:avLst/>
          </a:prstGeom>
        </p:spPr>
        <p:txBody>
          <a:bodyPr anchor="ctr"/>
          <a:lstStyle>
            <a:lvl1pPr algn="ctr">
              <a:defRPr sz="1800"/>
            </a:lvl1pPr>
          </a:lstStyle>
          <a:p>
            <a:pPr>
              <a:defRPr/>
            </a:pPr>
            <a:r>
              <a:rPr lang="zh-CN" altLang="en-US" dirty="0"/>
              <a:t>数字逻辑设计进阶实验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26" r:id="rId1"/>
    <p:sldLayoutId id="2147484527" r:id="rId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ts val="600"/>
        </a:spcAft>
        <a:buChar char="•"/>
        <a:defRPr sz="3200" b="1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1pPr>
      <a:lvl2pPr marL="742950" indent="-285750" algn="l" rtl="0" eaLnBrk="0" fontAlgn="base" hangingPunct="0">
        <a:spcBef>
          <a:spcPct val="0"/>
        </a:spcBef>
        <a:spcAft>
          <a:spcPts val="600"/>
        </a:spcAft>
        <a:buChar char="–"/>
        <a:defRPr sz="28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2pPr>
      <a:lvl3pPr marL="1143000" indent="-228600" algn="l" rtl="0" eaLnBrk="0" fontAlgn="base" hangingPunct="0">
        <a:spcBef>
          <a:spcPct val="0"/>
        </a:spcBef>
        <a:spcAft>
          <a:spcPts val="600"/>
        </a:spcAft>
        <a:buChar char="•"/>
        <a:defRPr sz="24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3pPr>
      <a:lvl4pPr marL="1600200" indent="-228600" algn="l" rtl="0" eaLnBrk="0" fontAlgn="base" hangingPunct="0">
        <a:spcBef>
          <a:spcPct val="0"/>
        </a:spcBef>
        <a:spcAft>
          <a:spcPts val="600"/>
        </a:spcAft>
        <a:buChar char="–"/>
        <a:defRPr sz="20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4pPr>
      <a:lvl5pPr marL="2057400" indent="-228600" algn="l" rtl="0" eaLnBrk="0" fontAlgn="base" hangingPunct="0">
        <a:spcBef>
          <a:spcPct val="0"/>
        </a:spcBef>
        <a:spcAft>
          <a:spcPts val="600"/>
        </a:spcAft>
        <a:buChar char="»"/>
        <a:defRPr sz="20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>
            <a:extLst>
              <a:ext uri="{FF2B5EF4-FFF2-40B4-BE49-F238E27FC236}">
                <a16:creationId xmlns:a16="http://schemas.microsoft.com/office/drawing/2014/main" id="{6716CA5F-F192-494D-B51A-74E411609AE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数字逻辑设计进阶实验</a:t>
            </a:r>
            <a:endParaRPr lang="zh-CN" altLang="en-US" dirty="0"/>
          </a:p>
        </p:txBody>
      </p:sp>
      <p:sp>
        <p:nvSpPr>
          <p:cNvPr id="5123" name="副标题 2">
            <a:extLst>
              <a:ext uri="{FF2B5EF4-FFF2-40B4-BE49-F238E27FC236}">
                <a16:creationId xmlns:a16="http://schemas.microsoft.com/office/drawing/2014/main" id="{2A0A3C03-EF5D-46C4-B6A5-8DE0E6C353C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实验五  寄存器堆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79563C2E-9944-4CA7-918A-A7B25B91BF08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381750"/>
            <a:ext cx="2133600" cy="3397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ts val="600"/>
              </a:spcAft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Aft>
                <a:spcPts val="600"/>
              </a:spcAft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Aft>
                <a:spcPts val="60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Aft>
                <a:spcPts val="6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5CA24405-CFB8-43CE-BB2B-FD2D43000961}" type="datetime1">
              <a:rPr lang="zh-CN" altLang="en-US" sz="1800" b="0" smtClean="0">
                <a:latin typeface="Arial" panose="020B0604020202020204" pitchFamily="34" charset="0"/>
              </a:rPr>
              <a:t>2022/11/1</a:t>
            </a:fld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8" name="灯片编号占位符 4">
            <a:extLst>
              <a:ext uri="{FF2B5EF4-FFF2-40B4-BE49-F238E27FC236}">
                <a16:creationId xmlns:a16="http://schemas.microsoft.com/office/drawing/2014/main" id="{C5FC6874-DA34-4952-A490-8EBFCF8A2FC0}"/>
              </a:ext>
            </a:extLst>
          </p:cNvPr>
          <p:cNvSpPr txBox="1">
            <a:spLocks noChangeArrowheads="1"/>
          </p:cNvSpPr>
          <p:nvPr/>
        </p:nvSpPr>
        <p:spPr>
          <a:xfrm>
            <a:off x="7086600" y="6381750"/>
            <a:ext cx="1600200" cy="3397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ts val="600"/>
              </a:spcAft>
              <a:buChar char="•"/>
              <a:defRPr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ts val="600"/>
              </a:spcAft>
              <a:buChar char="–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ts val="60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ts val="600"/>
              </a:spcAft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r">
              <a:spcAft>
                <a:spcPct val="0"/>
              </a:spcAft>
              <a:buFontTx/>
              <a:buNone/>
            </a:pPr>
            <a:fld id="{2A96C5A2-D527-460A-A62D-9C91BE6F17DD}" type="slidenum">
              <a:rPr lang="en-US" altLang="zh-CN" sz="1800" b="0" smtClean="0">
                <a:latin typeface="Arial" panose="020B0604020202020204" pitchFamily="34" charset="0"/>
              </a:rPr>
              <a:pPr algn="r">
                <a:spcAft>
                  <a:spcPct val="0"/>
                </a:spcAft>
                <a:buFontTx/>
                <a:buNone/>
              </a:pPr>
              <a:t>1</a:t>
            </a:fld>
            <a:endParaRPr lang="en-US" altLang="zh-CN" sz="1800" b="0">
              <a:latin typeface="Arial" panose="020B0604020202020204" pitchFamily="34" charset="0"/>
            </a:endParaRPr>
          </a:p>
        </p:txBody>
      </p:sp>
      <p:sp>
        <p:nvSpPr>
          <p:cNvPr id="9" name="页脚占位符 5">
            <a:extLst>
              <a:ext uri="{FF2B5EF4-FFF2-40B4-BE49-F238E27FC236}">
                <a16:creationId xmlns:a16="http://schemas.microsoft.com/office/drawing/2014/main" id="{88E4235A-CC78-4370-8290-08CCB5F5FD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6381750"/>
            <a:ext cx="44196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ts val="600"/>
              </a:spcAft>
              <a:buChar char="•"/>
              <a:defRPr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ts val="600"/>
              </a:spcAft>
              <a:buChar char="–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ts val="60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ts val="600"/>
              </a:spcAft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>
              <a:spcAft>
                <a:spcPct val="0"/>
              </a:spcAft>
              <a:buFontTx/>
              <a:buNone/>
            </a:pPr>
            <a:r>
              <a:rPr lang="zh-CN" altLang="en-US" sz="1800" b="0" dirty="0">
                <a:latin typeface="Arial" panose="020B0604020202020204" pitchFamily="34" charset="0"/>
              </a:rPr>
              <a:t>数字逻辑设计进阶实验</a:t>
            </a: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A9810EDE-D346-4AA0-BB19-E1BA59DC3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数字逻辑设计进阶实验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0B9E8EE-9C27-4E56-9D43-299305328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068DAE-1BB7-4349-B4CD-2AF889D7C93B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>
            <a:extLst>
              <a:ext uri="{FF2B5EF4-FFF2-40B4-BE49-F238E27FC236}">
                <a16:creationId xmlns:a16="http://schemas.microsoft.com/office/drawing/2014/main" id="{68D457D2-AFED-4B96-876D-E53B3B6B19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r>
              <a:rPr lang="zh-CN" altLang="en-US" dirty="0"/>
              <a:t>数据通路 </a:t>
            </a:r>
            <a:r>
              <a:rPr lang="en-US" altLang="zh-CN" dirty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13315" name="内容占位符 2">
            <a:extLst>
              <a:ext uri="{FF2B5EF4-FFF2-40B4-BE49-F238E27FC236}">
                <a16:creationId xmlns:a16="http://schemas.microsoft.com/office/drawing/2014/main" id="{5C192FC2-D283-44F4-8003-A7F280E632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20731" y="4456700"/>
            <a:ext cx="2853605" cy="1417637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zh-CN" sz="2000" b="0" dirty="0"/>
              <a:t>DB/PS</a:t>
            </a:r>
            <a:r>
              <a:rPr lang="zh-CN" altLang="en-US" sz="2000" b="0" dirty="0"/>
              <a:t>：去抖动</a:t>
            </a:r>
            <a:r>
              <a:rPr lang="en-US" altLang="zh-CN" sz="2000" b="0" dirty="0"/>
              <a:t>/</a:t>
            </a:r>
            <a:r>
              <a:rPr lang="zh-CN" altLang="en-US" sz="2000" b="0" dirty="0"/>
              <a:t>取边沿</a:t>
            </a:r>
            <a:endParaRPr lang="en-US" altLang="zh-CN" sz="2000" b="0" dirty="0"/>
          </a:p>
          <a:p>
            <a:pPr marL="0" indent="0">
              <a:buFontTx/>
              <a:buNone/>
            </a:pPr>
            <a:r>
              <a:rPr lang="en-US" altLang="zh-CN" sz="2000" b="0" dirty="0"/>
              <a:t>ECD</a:t>
            </a:r>
            <a:r>
              <a:rPr lang="zh-CN" altLang="en-US" sz="2000" b="0" dirty="0"/>
              <a:t>：编码器</a:t>
            </a:r>
            <a:endParaRPr lang="en-US" altLang="zh-CN" sz="2000" b="0" dirty="0"/>
          </a:p>
          <a:p>
            <a:pPr marL="0" indent="0">
              <a:buFontTx/>
              <a:buNone/>
            </a:pPr>
            <a:endParaRPr lang="en-US" altLang="zh-CN" sz="2000" b="0" dirty="0"/>
          </a:p>
          <a:p>
            <a:pPr marL="0" indent="0">
              <a:buFontTx/>
              <a:buNone/>
            </a:pPr>
            <a:r>
              <a:rPr lang="en-US" altLang="zh-CN" sz="2000" b="0" dirty="0"/>
              <a:t>FSM</a:t>
            </a:r>
            <a:r>
              <a:rPr lang="zh-CN" altLang="en-US" sz="2000" b="0" dirty="0"/>
              <a:t>：有限状态机</a:t>
            </a:r>
          </a:p>
        </p:txBody>
      </p:sp>
      <p:sp>
        <p:nvSpPr>
          <p:cNvPr id="13316" name="日期占位符 3">
            <a:extLst>
              <a:ext uri="{FF2B5EF4-FFF2-40B4-BE49-F238E27FC236}">
                <a16:creationId xmlns:a16="http://schemas.microsoft.com/office/drawing/2014/main" id="{BE0753B8-247C-4051-9756-65683EA6A44D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ts val="600"/>
              </a:spcAft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Aft>
                <a:spcPts val="600"/>
              </a:spcAft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Aft>
                <a:spcPts val="60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Aft>
                <a:spcPts val="6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47437A34-1CA5-47A7-8650-4A5E6FCA9D5A}" type="datetime1">
              <a:rPr lang="zh-CN" altLang="en-US" sz="1800" b="0" smtClean="0">
                <a:latin typeface="Arial" panose="020B0604020202020204" pitchFamily="34" charset="0"/>
              </a:rPr>
              <a:t>2022/11/1</a:t>
            </a:fld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3317" name="灯片编号占位符 4">
            <a:extLst>
              <a:ext uri="{FF2B5EF4-FFF2-40B4-BE49-F238E27FC236}">
                <a16:creationId xmlns:a16="http://schemas.microsoft.com/office/drawing/2014/main" id="{630B580D-DE63-43F4-8537-B0B8D7D416F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ts val="600"/>
              </a:spcAft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Aft>
                <a:spcPts val="600"/>
              </a:spcAft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Aft>
                <a:spcPts val="60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Aft>
                <a:spcPts val="6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2A96C5A2-D527-460A-A62D-9C91BE6F17DD}" type="slidenum">
              <a:rPr lang="en-US" altLang="zh-CN" sz="1800" b="0" smtClean="0"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10</a:t>
            </a:fld>
            <a:endParaRPr lang="en-US" altLang="zh-CN" sz="1800" b="0">
              <a:latin typeface="Arial" panose="020B0604020202020204" pitchFamily="34" charset="0"/>
            </a:endParaRPr>
          </a:p>
        </p:txBody>
      </p:sp>
      <p:sp>
        <p:nvSpPr>
          <p:cNvPr id="13318" name="页脚占位符 5">
            <a:extLst>
              <a:ext uri="{FF2B5EF4-FFF2-40B4-BE49-F238E27FC236}">
                <a16:creationId xmlns:a16="http://schemas.microsoft.com/office/drawing/2014/main" id="{32FC0815-4903-4FAC-A932-1378CED755FC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Aft>
                <a:spcPts val="600"/>
              </a:spcAft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Aft>
                <a:spcPts val="600"/>
              </a:spcAft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Aft>
                <a:spcPts val="60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Aft>
                <a:spcPts val="6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 dirty="0">
                <a:latin typeface="Arial" panose="020B0604020202020204" pitchFamily="34" charset="0"/>
              </a:rPr>
              <a:t>数字逻辑设计进阶实验</a:t>
            </a:r>
          </a:p>
        </p:txBody>
      </p:sp>
      <p:sp>
        <p:nvSpPr>
          <p:cNvPr id="13324" name="文本框 149">
            <a:extLst>
              <a:ext uri="{FF2B5EF4-FFF2-40B4-BE49-F238E27FC236}">
                <a16:creationId xmlns:a16="http://schemas.microsoft.com/office/drawing/2014/main" id="{09A2EDAB-DF38-4E45-9F7B-69543071E1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9908" y="2895600"/>
            <a:ext cx="565447" cy="100806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ts val="600"/>
              </a:spcAft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Aft>
                <a:spcPts val="600"/>
              </a:spcAft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Aft>
                <a:spcPts val="60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Aft>
                <a:spcPts val="6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>
              <a:spcAft>
                <a:spcPct val="0"/>
              </a:spcAft>
              <a:buFontTx/>
              <a:buNone/>
            </a:pPr>
            <a:r>
              <a:rPr lang="en-US" altLang="zh-CN" sz="2000" b="0"/>
              <a:t>DR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7981E7FD-CBE9-42A0-987B-EA3F14808F22}"/>
              </a:ext>
            </a:extLst>
          </p:cNvPr>
          <p:cNvCxnSpPr>
            <a:cxnSpLocks/>
          </p:cNvCxnSpPr>
          <p:nvPr/>
        </p:nvCxnSpPr>
        <p:spPr bwMode="auto">
          <a:xfrm>
            <a:off x="6371060" y="3614738"/>
            <a:ext cx="77946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26" name="文本框 149">
            <a:extLst>
              <a:ext uri="{FF2B5EF4-FFF2-40B4-BE49-F238E27FC236}">
                <a16:creationId xmlns:a16="http://schemas.microsoft.com/office/drawing/2014/main" id="{583EECFA-4C32-4073-917D-2B28B06105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0523" y="2895600"/>
            <a:ext cx="565447" cy="10033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ts val="600"/>
              </a:spcAft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Aft>
                <a:spcPts val="600"/>
              </a:spcAft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Aft>
                <a:spcPts val="60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Aft>
                <a:spcPts val="6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>
              <a:spcAft>
                <a:spcPct val="0"/>
              </a:spcAft>
              <a:buFontTx/>
              <a:buNone/>
            </a:pPr>
            <a:r>
              <a:rPr lang="en-US" altLang="zh-CN" sz="2000" b="0"/>
              <a:t>RF</a:t>
            </a: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653A57BC-B816-4A33-BCDA-32379DB93BEC}"/>
              </a:ext>
            </a:extLst>
          </p:cNvPr>
          <p:cNvCxnSpPr>
            <a:cxnSpLocks/>
          </p:cNvCxnSpPr>
          <p:nvPr/>
        </p:nvCxnSpPr>
        <p:spPr bwMode="auto">
          <a:xfrm>
            <a:off x="7709470" y="3398838"/>
            <a:ext cx="2921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28" name="文本框 149">
            <a:extLst>
              <a:ext uri="{FF2B5EF4-FFF2-40B4-BE49-F238E27FC236}">
                <a16:creationId xmlns:a16="http://schemas.microsoft.com/office/drawing/2014/main" id="{893259FB-1D39-4766-9204-94A8CAC14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124" y="1700213"/>
            <a:ext cx="574232" cy="97948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ts val="600"/>
              </a:spcAft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Aft>
                <a:spcPts val="600"/>
              </a:spcAft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Aft>
                <a:spcPts val="60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Aft>
                <a:spcPts val="6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>
              <a:spcAft>
                <a:spcPct val="0"/>
              </a:spcAft>
              <a:buFontTx/>
              <a:buNone/>
            </a:pPr>
            <a:r>
              <a:rPr lang="en-US" altLang="zh-CN" sz="2000" b="0"/>
              <a:t>AR</a:t>
            </a: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D388EC4C-5EA8-45C2-92F4-16CF69566F5D}"/>
              </a:ext>
            </a:extLst>
          </p:cNvPr>
          <p:cNvCxnSpPr>
            <a:cxnSpLocks/>
          </p:cNvCxnSpPr>
          <p:nvPr/>
        </p:nvCxnSpPr>
        <p:spPr bwMode="auto">
          <a:xfrm>
            <a:off x="6371060" y="1958975"/>
            <a:ext cx="77946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30" name="文本框 149">
            <a:extLst>
              <a:ext uri="{FF2B5EF4-FFF2-40B4-BE49-F238E27FC236}">
                <a16:creationId xmlns:a16="http://schemas.microsoft.com/office/drawing/2014/main" id="{E6858436-44C0-40ED-A2C9-6B59966169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0523" y="1700213"/>
            <a:ext cx="565447" cy="97948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ts val="600"/>
              </a:spcAft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Aft>
                <a:spcPts val="600"/>
              </a:spcAft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Aft>
                <a:spcPts val="60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Aft>
                <a:spcPts val="6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>
              <a:spcAft>
                <a:spcPct val="0"/>
              </a:spcAft>
              <a:buFontTx/>
              <a:buNone/>
            </a:pPr>
            <a:r>
              <a:rPr lang="en-US" altLang="zh-CN" sz="2000" b="0"/>
              <a:t>DIS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9047D47D-5AA4-4CD9-9D36-C586EDD00101}"/>
              </a:ext>
            </a:extLst>
          </p:cNvPr>
          <p:cNvCxnSpPr>
            <a:cxnSpLocks/>
          </p:cNvCxnSpPr>
          <p:nvPr/>
        </p:nvCxnSpPr>
        <p:spPr bwMode="auto">
          <a:xfrm>
            <a:off x="7709470" y="2002010"/>
            <a:ext cx="2921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32" name="直接连接符 21">
            <a:extLst>
              <a:ext uri="{FF2B5EF4-FFF2-40B4-BE49-F238E27FC236}">
                <a16:creationId xmlns:a16="http://schemas.microsoft.com/office/drawing/2014/main" id="{EF1DF401-FC59-4FA4-81E0-F76AFE71F291}"/>
              </a:ext>
            </a:extLst>
          </p:cNvPr>
          <p:cNvCxnSpPr>
            <a:cxnSpLocks/>
          </p:cNvCxnSpPr>
          <p:nvPr/>
        </p:nvCxnSpPr>
        <p:spPr bwMode="auto">
          <a:xfrm>
            <a:off x="6652047" y="1958975"/>
            <a:ext cx="0" cy="1223963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9E5C8D14-3A4E-4003-97AD-EDFA83477481}"/>
              </a:ext>
            </a:extLst>
          </p:cNvPr>
          <p:cNvCxnSpPr>
            <a:cxnSpLocks/>
          </p:cNvCxnSpPr>
          <p:nvPr/>
        </p:nvCxnSpPr>
        <p:spPr bwMode="auto">
          <a:xfrm>
            <a:off x="6647285" y="3182938"/>
            <a:ext cx="50323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34" name="直接连接符 24">
            <a:extLst>
              <a:ext uri="{FF2B5EF4-FFF2-40B4-BE49-F238E27FC236}">
                <a16:creationId xmlns:a16="http://schemas.microsoft.com/office/drawing/2014/main" id="{581F9DCF-7B21-45AC-8616-DEB357F65492}"/>
              </a:ext>
            </a:extLst>
          </p:cNvPr>
          <p:cNvCxnSpPr>
            <a:cxnSpLocks/>
          </p:cNvCxnSpPr>
          <p:nvPr/>
        </p:nvCxnSpPr>
        <p:spPr bwMode="auto">
          <a:xfrm>
            <a:off x="8001570" y="3398838"/>
            <a:ext cx="0" cy="6985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447993CB-8781-4ADA-BB95-137EE446AEAB}"/>
              </a:ext>
            </a:extLst>
          </p:cNvPr>
          <p:cNvCxnSpPr>
            <a:cxnSpLocks/>
          </p:cNvCxnSpPr>
          <p:nvPr/>
        </p:nvCxnSpPr>
        <p:spPr bwMode="auto">
          <a:xfrm>
            <a:off x="4977148" y="4097338"/>
            <a:ext cx="302442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36" name="直接连接符 26">
            <a:extLst>
              <a:ext uri="{FF2B5EF4-FFF2-40B4-BE49-F238E27FC236}">
                <a16:creationId xmlns:a16="http://schemas.microsoft.com/office/drawing/2014/main" id="{37724711-0E86-41ED-B57C-CD220C51DA78}"/>
              </a:ext>
            </a:extLst>
          </p:cNvPr>
          <p:cNvCxnSpPr>
            <a:cxnSpLocks/>
          </p:cNvCxnSpPr>
          <p:nvPr/>
        </p:nvCxnSpPr>
        <p:spPr bwMode="auto">
          <a:xfrm>
            <a:off x="4981811" y="3655822"/>
            <a:ext cx="0" cy="441516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8" name="直接连接符 30">
            <a:extLst>
              <a:ext uri="{FF2B5EF4-FFF2-40B4-BE49-F238E27FC236}">
                <a16:creationId xmlns:a16="http://schemas.microsoft.com/office/drawing/2014/main" id="{4176EF76-C4AA-4081-8E79-2F7A1A1E0A04}"/>
              </a:ext>
            </a:extLst>
          </p:cNvPr>
          <p:cNvCxnSpPr>
            <a:cxnSpLocks/>
          </p:cNvCxnSpPr>
          <p:nvPr/>
        </p:nvCxnSpPr>
        <p:spPr bwMode="auto">
          <a:xfrm>
            <a:off x="6867947" y="2390775"/>
            <a:ext cx="0" cy="1223963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D42659AA-D40A-45DC-8D16-804F8AF33843}"/>
              </a:ext>
            </a:extLst>
          </p:cNvPr>
          <p:cNvCxnSpPr>
            <a:cxnSpLocks/>
          </p:cNvCxnSpPr>
          <p:nvPr/>
        </p:nvCxnSpPr>
        <p:spPr bwMode="auto">
          <a:xfrm>
            <a:off x="6867947" y="2390775"/>
            <a:ext cx="30162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42" name="文本框 159">
            <a:extLst>
              <a:ext uri="{FF2B5EF4-FFF2-40B4-BE49-F238E27FC236}">
                <a16:creationId xmlns:a16="http://schemas.microsoft.com/office/drawing/2014/main" id="{C71150A0-098D-48FA-9651-196EA17DBC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98545" y="1842043"/>
            <a:ext cx="433627" cy="328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ts val="600"/>
              </a:spcAft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Aft>
                <a:spcPts val="600"/>
              </a:spcAft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Aft>
                <a:spcPts val="60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Aft>
                <a:spcPts val="6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r">
              <a:lnSpc>
                <a:spcPts val="1800"/>
              </a:lnSpc>
              <a:spcAft>
                <a:spcPct val="0"/>
              </a:spcAft>
              <a:buFontTx/>
              <a:buNone/>
            </a:pPr>
            <a:r>
              <a:rPr lang="en-US" altLang="zh-CN" sz="1800" b="0" dirty="0"/>
              <a:t>an</a:t>
            </a:r>
          </a:p>
        </p:txBody>
      </p:sp>
      <p:sp>
        <p:nvSpPr>
          <p:cNvPr id="13344" name="椭圆 73">
            <a:extLst>
              <a:ext uri="{FF2B5EF4-FFF2-40B4-BE49-F238E27FC236}">
                <a16:creationId xmlns:a16="http://schemas.microsoft.com/office/drawing/2014/main" id="{4740B6DC-852C-47EF-80F6-BE4A355E7D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9900" y="1700212"/>
            <a:ext cx="782637" cy="490379"/>
          </a:xfrm>
          <a:prstGeom prst="ellips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ts val="600"/>
              </a:spcAft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Aft>
                <a:spcPts val="600"/>
              </a:spcAft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Aft>
                <a:spcPts val="60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Aft>
                <a:spcPts val="6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>
              <a:spcAft>
                <a:spcPct val="0"/>
              </a:spcAft>
              <a:buFontTx/>
              <a:buNone/>
            </a:pPr>
            <a:r>
              <a:rPr lang="en-US" altLang="zh-CN" sz="2000" b="0" dirty="0"/>
              <a:t>CU</a:t>
            </a:r>
            <a:endParaRPr lang="zh-CN" altLang="en-US" sz="2000" b="0" dirty="0"/>
          </a:p>
        </p:txBody>
      </p:sp>
      <p:sp>
        <p:nvSpPr>
          <p:cNvPr id="33" name="内容占位符 2">
            <a:extLst>
              <a:ext uri="{FF2B5EF4-FFF2-40B4-BE49-F238E27FC236}">
                <a16:creationId xmlns:a16="http://schemas.microsoft.com/office/drawing/2014/main" id="{2A87A4D1-C481-428B-A5C3-5F7E1C4576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4532" y="4454525"/>
            <a:ext cx="2395538" cy="163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0"/>
              </a:spcBef>
              <a:spcAft>
                <a:spcPts val="600"/>
              </a:spcAft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ts val="600"/>
              </a:spcAft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ts val="60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ts val="6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zh-CN" sz="2000" b="0" kern="0" dirty="0"/>
              <a:t>AR</a:t>
            </a:r>
            <a:r>
              <a:rPr lang="zh-CN" altLang="en-US" sz="2000" b="0" kern="0" dirty="0"/>
              <a:t>：地址寄存器</a:t>
            </a:r>
            <a:endParaRPr lang="en-US" altLang="zh-CN" sz="2000" b="0" kern="0" dirty="0"/>
          </a:p>
          <a:p>
            <a:pPr marL="0" indent="0">
              <a:buFontTx/>
              <a:buNone/>
              <a:defRPr/>
            </a:pPr>
            <a:r>
              <a:rPr lang="en-US" altLang="zh-CN" sz="2000" b="0" kern="0" dirty="0"/>
              <a:t>DR</a:t>
            </a:r>
            <a:r>
              <a:rPr lang="zh-CN" altLang="en-US" sz="2000" b="0" kern="0" dirty="0"/>
              <a:t>：数据寄存器</a:t>
            </a:r>
            <a:endParaRPr lang="en-US" altLang="zh-CN" sz="2000" b="0" kern="0" dirty="0"/>
          </a:p>
          <a:p>
            <a:pPr marL="0" indent="0">
              <a:buFontTx/>
              <a:buNone/>
              <a:defRPr/>
            </a:pPr>
            <a:r>
              <a:rPr lang="en-US" altLang="zh-CN" sz="2000" b="0" kern="0" dirty="0"/>
              <a:t>DIS</a:t>
            </a:r>
            <a:r>
              <a:rPr lang="zh-CN" altLang="en-US" sz="2000" b="0" kern="0" dirty="0"/>
              <a:t>：数码管显示</a:t>
            </a:r>
            <a:endParaRPr lang="en-US" altLang="zh-CN" sz="2000" b="0" kern="0" dirty="0"/>
          </a:p>
          <a:p>
            <a:pPr marL="0" indent="0">
              <a:buFontTx/>
              <a:buNone/>
              <a:defRPr/>
            </a:pPr>
            <a:r>
              <a:rPr lang="en-US" altLang="zh-CN" sz="2000" b="0" kern="0" dirty="0"/>
              <a:t>RF</a:t>
            </a:r>
            <a:r>
              <a:rPr lang="zh-CN" altLang="en-US" sz="2000" b="0" kern="0" dirty="0"/>
              <a:t>：寄存器堆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ED97C9AA-B08D-471B-8F2E-0EA87C1601C2}"/>
              </a:ext>
            </a:extLst>
          </p:cNvPr>
          <p:cNvGrpSpPr/>
          <p:nvPr/>
        </p:nvGrpSpPr>
        <p:grpSpPr>
          <a:xfrm>
            <a:off x="4944515" y="1557000"/>
            <a:ext cx="846609" cy="1048138"/>
            <a:chOff x="7891754" y="4447774"/>
            <a:chExt cx="846609" cy="1048138"/>
          </a:xfrm>
        </p:grpSpPr>
        <p:sp>
          <p:nvSpPr>
            <p:cNvPr id="39" name="椭圆 247">
              <a:extLst>
                <a:ext uri="{FF2B5EF4-FFF2-40B4-BE49-F238E27FC236}">
                  <a16:creationId xmlns:a16="http://schemas.microsoft.com/office/drawing/2014/main" id="{8AE92EAE-F142-40A0-B7C9-F8F29C0D75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0671" y="4699459"/>
              <a:ext cx="300408" cy="796453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Aft>
                  <a:spcPct val="0"/>
                </a:spcAft>
                <a:buFontTx/>
                <a:buNone/>
              </a:pPr>
              <a:endParaRPr lang="zh-CN" altLang="en-US" sz="2000" b="0">
                <a:cs typeface="Times New Roman" panose="02020603050405020304" pitchFamily="18" charset="0"/>
              </a:endParaRPr>
            </a:p>
          </p:txBody>
        </p:sp>
        <p:sp>
          <p:nvSpPr>
            <p:cNvPr id="40" name="TextBox 34">
              <a:extLst>
                <a:ext uri="{FF2B5EF4-FFF2-40B4-BE49-F238E27FC236}">
                  <a16:creationId xmlns:a16="http://schemas.microsoft.com/office/drawing/2014/main" id="{BA9153F2-26ED-4463-9223-FB30F41E1C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6541" y="4892838"/>
              <a:ext cx="196088" cy="450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ts val="15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600" b="0" dirty="0">
                  <a:cs typeface="Times New Roman" panose="02020603050405020304" pitchFamily="18" charset="0"/>
                </a:rPr>
                <a:t>0</a:t>
              </a:r>
            </a:p>
            <a:p>
              <a:pPr algn="ctr" eaLnBrk="1" hangingPunct="1">
                <a:lnSpc>
                  <a:spcPts val="15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600" b="0" dirty="0">
                  <a:cs typeface="Times New Roman" panose="02020603050405020304" pitchFamily="18" charset="0"/>
                </a:rPr>
                <a:t>1</a:t>
              </a:r>
            </a:p>
            <a:p>
              <a:pPr algn="ctr" eaLnBrk="1" hangingPunct="1">
                <a:lnSpc>
                  <a:spcPts val="15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600" b="0" dirty="0">
                  <a:cs typeface="Times New Roman" panose="02020603050405020304" pitchFamily="18" charset="0"/>
                </a:rPr>
                <a:t>2</a:t>
              </a:r>
              <a:endParaRPr lang="zh-CN" altLang="en-US" sz="1600" b="0" dirty="0">
                <a:cs typeface="Times New Roman" panose="02020603050405020304" pitchFamily="18" charset="0"/>
              </a:endParaRPr>
            </a:p>
          </p:txBody>
        </p: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112EEA8C-2FA4-4491-BF29-B58EE5ED5FCC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8274585" y="4447774"/>
              <a:ext cx="0" cy="25168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89742437-D989-46F6-9DCB-5DD12E7E5D6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891754" y="5117886"/>
              <a:ext cx="24238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174FC5C5-408A-4FAE-8EEF-DEF0159F0BE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891754" y="4898822"/>
              <a:ext cx="24238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4E4A9A97-E424-432C-9F8F-59527436FB5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421079" y="5097685"/>
              <a:ext cx="3172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D1C9D3EC-80E9-40F0-8698-2DE84625D1D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891754" y="5342934"/>
              <a:ext cx="24238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FB74076B-C05E-4E6B-8494-2F52B4C6A829}"/>
              </a:ext>
            </a:extLst>
          </p:cNvPr>
          <p:cNvGrpSpPr/>
          <p:nvPr/>
        </p:nvGrpSpPr>
        <p:grpSpPr>
          <a:xfrm>
            <a:off x="4944515" y="2760662"/>
            <a:ext cx="855393" cy="1048138"/>
            <a:chOff x="7892612" y="4447774"/>
            <a:chExt cx="855393" cy="1048138"/>
          </a:xfrm>
        </p:grpSpPr>
        <p:sp>
          <p:nvSpPr>
            <p:cNvPr id="48" name="椭圆 247">
              <a:extLst>
                <a:ext uri="{FF2B5EF4-FFF2-40B4-BE49-F238E27FC236}">
                  <a16:creationId xmlns:a16="http://schemas.microsoft.com/office/drawing/2014/main" id="{FA90DEB8-8B4F-4C69-A080-8EDA0215F3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0671" y="4699459"/>
              <a:ext cx="300408" cy="796453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Aft>
                  <a:spcPct val="0"/>
                </a:spcAft>
                <a:buFontTx/>
                <a:buNone/>
              </a:pPr>
              <a:endParaRPr lang="zh-CN" altLang="en-US" sz="2000" b="0">
                <a:cs typeface="Times New Roman" panose="02020603050405020304" pitchFamily="18" charset="0"/>
              </a:endParaRPr>
            </a:p>
          </p:txBody>
        </p:sp>
        <p:sp>
          <p:nvSpPr>
            <p:cNvPr id="49" name="TextBox 34">
              <a:extLst>
                <a:ext uri="{FF2B5EF4-FFF2-40B4-BE49-F238E27FC236}">
                  <a16:creationId xmlns:a16="http://schemas.microsoft.com/office/drawing/2014/main" id="{4A738F8C-774A-4920-8853-23C2FB61B9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6541" y="4892838"/>
              <a:ext cx="196088" cy="450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ts val="15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600" b="0" dirty="0">
                  <a:cs typeface="Times New Roman" panose="02020603050405020304" pitchFamily="18" charset="0"/>
                </a:rPr>
                <a:t>0</a:t>
              </a:r>
            </a:p>
            <a:p>
              <a:pPr algn="ctr" eaLnBrk="1" hangingPunct="1">
                <a:lnSpc>
                  <a:spcPts val="15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600" b="0" dirty="0">
                  <a:cs typeface="Times New Roman" panose="02020603050405020304" pitchFamily="18" charset="0"/>
                </a:rPr>
                <a:t>1</a:t>
              </a:r>
            </a:p>
            <a:p>
              <a:pPr algn="ctr" eaLnBrk="1" hangingPunct="1">
                <a:lnSpc>
                  <a:spcPts val="15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600" b="0" dirty="0">
                  <a:cs typeface="Times New Roman" panose="02020603050405020304" pitchFamily="18" charset="0"/>
                </a:rPr>
                <a:t>2</a:t>
              </a:r>
              <a:endParaRPr lang="zh-CN" altLang="en-US" sz="1600" b="0" dirty="0">
                <a:cs typeface="Times New Roman" panose="02020603050405020304" pitchFamily="18" charset="0"/>
              </a:endParaRPr>
            </a:p>
          </p:txBody>
        </p: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49500F1C-6D35-443A-8EFF-3F69641F143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8274585" y="4447774"/>
              <a:ext cx="0" cy="25168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3BDB8466-0C35-494C-B36B-5E2F8A40899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892612" y="5117886"/>
              <a:ext cx="24152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559A1F20-834F-4A67-BBDB-26F7817B081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892612" y="4898822"/>
              <a:ext cx="24152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A937BD9A-55FD-4774-95D1-DFEDB8B3AAA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421079" y="5097685"/>
              <a:ext cx="32692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D16EE7C4-1C7C-4ABA-AF54-C0CE05E970F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922570" y="5342934"/>
              <a:ext cx="25397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1830ACD2-CF4B-4D9B-A844-BD58D01FE9B2}"/>
              </a:ext>
            </a:extLst>
          </p:cNvPr>
          <p:cNvSpPr/>
          <p:nvPr/>
        </p:nvSpPr>
        <p:spPr>
          <a:xfrm>
            <a:off x="4213652" y="2048430"/>
            <a:ext cx="7681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AR+1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BD3F1282-EBB5-4A89-9722-1D7E26C7E9BE}"/>
              </a:ext>
            </a:extLst>
          </p:cNvPr>
          <p:cNvSpPr/>
          <p:nvPr/>
        </p:nvSpPr>
        <p:spPr>
          <a:xfrm>
            <a:off x="4235703" y="2212948"/>
            <a:ext cx="7232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366FEEC8-7C41-4B05-B456-88A4AC5A5B90}"/>
              </a:ext>
            </a:extLst>
          </p:cNvPr>
          <p:cNvSpPr/>
          <p:nvPr/>
        </p:nvSpPr>
        <p:spPr>
          <a:xfrm>
            <a:off x="4419351" y="1795649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5E6BA98-2B2D-4199-9ABB-A022A99F9929}"/>
              </a:ext>
            </a:extLst>
          </p:cNvPr>
          <p:cNvSpPr/>
          <p:nvPr/>
        </p:nvSpPr>
        <p:spPr>
          <a:xfrm>
            <a:off x="3582214" y="3296748"/>
            <a:ext cx="1394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(DR&lt;&lt;4)+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659729A1-5D8F-4CBF-8A2D-4E15A2C398B7}"/>
              </a:ext>
            </a:extLst>
          </p:cNvPr>
          <p:cNvSpPr/>
          <p:nvPr/>
        </p:nvSpPr>
        <p:spPr>
          <a:xfrm>
            <a:off x="4088591" y="3029641"/>
            <a:ext cx="88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DR&gt;&gt;4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C6C19308-25DC-4D5E-B33A-A58E56F02CE9}"/>
              </a:ext>
            </a:extLst>
          </p:cNvPr>
          <p:cNvGrpSpPr/>
          <p:nvPr/>
        </p:nvGrpSpPr>
        <p:grpSpPr>
          <a:xfrm>
            <a:off x="622470" y="2511375"/>
            <a:ext cx="3409060" cy="773625"/>
            <a:chOff x="808600" y="2193528"/>
            <a:chExt cx="3409060" cy="1006475"/>
          </a:xfrm>
        </p:grpSpPr>
        <p:sp>
          <p:nvSpPr>
            <p:cNvPr id="13319" name="文本框 149">
              <a:extLst>
                <a:ext uri="{FF2B5EF4-FFF2-40B4-BE49-F238E27FC236}">
                  <a16:creationId xmlns:a16="http://schemas.microsoft.com/office/drawing/2014/main" id="{936EA10A-3748-4CD4-B913-BAC2BEF7C0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6996" y="2193528"/>
              <a:ext cx="595313" cy="100647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>
                <a:spcAft>
                  <a:spcPct val="0"/>
                </a:spcAft>
                <a:buFontTx/>
                <a:buNone/>
              </a:pPr>
              <a:r>
                <a:rPr lang="en-US" altLang="zh-CN" sz="2000" b="0"/>
                <a:t>DB</a:t>
              </a:r>
            </a:p>
            <a:p>
              <a:pPr algn="ctr">
                <a:spcAft>
                  <a:spcPct val="0"/>
                </a:spcAft>
                <a:buFontTx/>
                <a:buNone/>
              </a:pPr>
              <a:r>
                <a:rPr lang="en-US" altLang="zh-CN" sz="2000" b="0"/>
                <a:t>/PS</a:t>
              </a:r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4934102C-F67D-4023-A701-722AAC69680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671862" y="2696766"/>
              <a:ext cx="31513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B192E879-34A6-4494-86BB-E6D470CFE68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589464" y="2696766"/>
              <a:ext cx="2884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22" name="文本框 149">
              <a:extLst>
                <a:ext uri="{FF2B5EF4-FFF2-40B4-BE49-F238E27FC236}">
                  <a16:creationId xmlns:a16="http://schemas.microsoft.com/office/drawing/2014/main" id="{7AC9EA85-A2FB-4A3C-B95A-4FE4A791D3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77864" y="2193528"/>
              <a:ext cx="658813" cy="100647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>
                <a:spcAft>
                  <a:spcPct val="0"/>
                </a:spcAft>
                <a:buFontTx/>
                <a:buNone/>
              </a:pPr>
              <a:r>
                <a:rPr lang="en-US" altLang="zh-CN" sz="2000" b="0"/>
                <a:t>ECD</a:t>
              </a:r>
            </a:p>
          </p:txBody>
        </p:sp>
        <p:sp>
          <p:nvSpPr>
            <p:cNvPr id="13343" name="文本框 159">
              <a:extLst>
                <a:ext uri="{FF2B5EF4-FFF2-40B4-BE49-F238E27FC236}">
                  <a16:creationId xmlns:a16="http://schemas.microsoft.com/office/drawing/2014/main" id="{EF2EA1C8-7C3D-4123-87B7-CF8FC17A17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8600" y="2352278"/>
              <a:ext cx="927100" cy="646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>
                <a:spcAft>
                  <a:spcPct val="0"/>
                </a:spcAft>
                <a:buFontTx/>
                <a:buNone/>
              </a:pPr>
              <a:r>
                <a:rPr lang="en-US" altLang="zh-CN" sz="1800" b="0" dirty="0"/>
                <a:t>x, del, pre, </a:t>
              </a:r>
              <a:r>
                <a:rPr lang="en-US" altLang="zh-CN" sz="1800" b="0" dirty="0" err="1"/>
                <a:t>nxt</a:t>
              </a:r>
              <a:endParaRPr lang="en-US" altLang="zh-CN" sz="1800" b="0" dirty="0"/>
            </a:p>
          </p:txBody>
        </p: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EEA04649-ED2F-4C3D-B798-B4897ADCE74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536677" y="2696765"/>
              <a:ext cx="2884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98A5E49F-6127-4A62-B7D5-CE30BFEBE7C7}"/>
                </a:ext>
              </a:extLst>
            </p:cNvPr>
            <p:cNvSpPr/>
            <p:nvPr/>
          </p:nvSpPr>
          <p:spPr>
            <a:xfrm>
              <a:off x="3802162" y="2473934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hd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BF210CD6-B010-4B6A-A3AD-CFACB7BD82F0}"/>
              </a:ext>
            </a:extLst>
          </p:cNvPr>
          <p:cNvCxnSpPr>
            <a:cxnSpLocks/>
          </p:cNvCxnSpPr>
          <p:nvPr/>
        </p:nvCxnSpPr>
        <p:spPr bwMode="auto">
          <a:xfrm>
            <a:off x="7725227" y="2407574"/>
            <a:ext cx="2921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159">
            <a:extLst>
              <a:ext uri="{FF2B5EF4-FFF2-40B4-BE49-F238E27FC236}">
                <a16:creationId xmlns:a16="http://schemas.microsoft.com/office/drawing/2014/main" id="{7DDE0EBB-8484-42D4-A6FD-208C46CB8E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4739" y="2231271"/>
            <a:ext cx="487165" cy="328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ts val="600"/>
              </a:spcAft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Aft>
                <a:spcPts val="600"/>
              </a:spcAft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Aft>
                <a:spcPts val="60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Aft>
                <a:spcPts val="6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r">
              <a:lnSpc>
                <a:spcPts val="1800"/>
              </a:lnSpc>
              <a:spcAft>
                <a:spcPct val="0"/>
              </a:spcAft>
              <a:buFontTx/>
              <a:buNone/>
            </a:pPr>
            <a:r>
              <a:rPr lang="en-US" altLang="zh-CN" sz="1800" b="0" dirty="0" err="1"/>
              <a:t>cn</a:t>
            </a:r>
            <a:endParaRPr lang="en-US" altLang="zh-CN" sz="1800" b="0" dirty="0"/>
          </a:p>
        </p:txBody>
      </p:sp>
    </p:spTree>
    <p:extLst>
      <p:ext uri="{BB962C8B-B14F-4D97-AF65-F5344CB8AC3E}">
        <p14:creationId xmlns:p14="http://schemas.microsoft.com/office/powerpoint/2010/main" val="598496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>
            <a:extLst>
              <a:ext uri="{FF2B5EF4-FFF2-40B4-BE49-F238E27FC236}">
                <a16:creationId xmlns:a16="http://schemas.microsoft.com/office/drawing/2014/main" id="{724B27F3-35B5-4ABA-9332-0C3CD413C0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数据排序</a:t>
            </a:r>
          </a:p>
        </p:txBody>
      </p:sp>
      <p:sp>
        <p:nvSpPr>
          <p:cNvPr id="16387" name="内容占位符 2">
            <a:extLst>
              <a:ext uri="{FF2B5EF4-FFF2-40B4-BE49-F238E27FC236}">
                <a16:creationId xmlns:a16="http://schemas.microsoft.com/office/drawing/2014/main" id="{291B8049-C52C-46F3-BE1C-84F5714A68A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1" y="1413001"/>
            <a:ext cx="3346678" cy="3024000"/>
          </a:xfrm>
        </p:spPr>
        <p:txBody>
          <a:bodyPr/>
          <a:lstStyle/>
          <a:p>
            <a:r>
              <a:rPr lang="zh-CN" altLang="en-US" sz="2800" dirty="0"/>
              <a:t>输入数据</a:t>
            </a:r>
            <a:endParaRPr lang="en-US" altLang="zh-CN" sz="2800" dirty="0"/>
          </a:p>
          <a:p>
            <a:r>
              <a:rPr lang="zh-CN" altLang="en-US" sz="2800" dirty="0"/>
              <a:t>排序数据</a:t>
            </a:r>
            <a:endParaRPr lang="en-US" altLang="zh-CN" sz="2800" dirty="0"/>
          </a:p>
          <a:p>
            <a:pPr lvl="1"/>
            <a:r>
              <a:rPr lang="en-US" altLang="zh-CN" sz="2400" dirty="0"/>
              <a:t>exe</a:t>
            </a:r>
            <a:r>
              <a:rPr lang="zh-CN" altLang="en-US" sz="2400" dirty="0"/>
              <a:t>：执行排序</a:t>
            </a:r>
            <a:endParaRPr lang="en-US" altLang="zh-CN" sz="2400" dirty="0"/>
          </a:p>
          <a:p>
            <a:pPr lvl="1"/>
            <a:r>
              <a:rPr lang="en-US" altLang="zh-CN" sz="2400" dirty="0"/>
              <a:t>busy</a:t>
            </a:r>
            <a:r>
              <a:rPr lang="zh-CN" altLang="en-US" sz="2400" dirty="0"/>
              <a:t>：正在排序</a:t>
            </a:r>
            <a:endParaRPr lang="en-US" altLang="zh-CN" sz="2400" dirty="0"/>
          </a:p>
          <a:p>
            <a:pPr lvl="1"/>
            <a:r>
              <a:rPr lang="en-US" altLang="zh-CN" sz="2400" dirty="0"/>
              <a:t>delay</a:t>
            </a:r>
            <a:r>
              <a:rPr lang="zh-CN" altLang="en-US" sz="2400" dirty="0"/>
              <a:t>：排序耗费时钟周期数</a:t>
            </a:r>
            <a:endParaRPr lang="en-US" altLang="zh-CN" sz="2400" dirty="0"/>
          </a:p>
          <a:p>
            <a:pPr lvl="1"/>
            <a:endParaRPr lang="en-US" altLang="zh-CN" sz="2400" dirty="0"/>
          </a:p>
          <a:p>
            <a:pPr lvl="1"/>
            <a:endParaRPr lang="zh-CN" altLang="en-US" sz="2400" dirty="0"/>
          </a:p>
        </p:txBody>
      </p:sp>
      <p:sp>
        <p:nvSpPr>
          <p:cNvPr id="16388" name="日期占位符 3">
            <a:extLst>
              <a:ext uri="{FF2B5EF4-FFF2-40B4-BE49-F238E27FC236}">
                <a16:creationId xmlns:a16="http://schemas.microsoft.com/office/drawing/2014/main" id="{961EB504-8A69-4018-9F56-30ACF7C68B78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ts val="600"/>
              </a:spcAft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Aft>
                <a:spcPts val="600"/>
              </a:spcAft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Aft>
                <a:spcPts val="60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Aft>
                <a:spcPts val="6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D99AB757-9015-43BD-BB8A-E6EBA54D6B07}" type="datetime1">
              <a:rPr lang="zh-CN" altLang="en-US" sz="1800" b="0" smtClean="0">
                <a:latin typeface="Arial" panose="020B0604020202020204" pitchFamily="34" charset="0"/>
              </a:rPr>
              <a:t>2022/11/1</a:t>
            </a:fld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6389" name="灯片编号占位符 4">
            <a:extLst>
              <a:ext uri="{FF2B5EF4-FFF2-40B4-BE49-F238E27FC236}">
                <a16:creationId xmlns:a16="http://schemas.microsoft.com/office/drawing/2014/main" id="{572ACEBA-8A7E-42AC-9797-91568E57394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ts val="600"/>
              </a:spcAft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Aft>
                <a:spcPts val="600"/>
              </a:spcAft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Aft>
                <a:spcPts val="60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Aft>
                <a:spcPts val="6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0279656A-178B-4C6B-93CB-82CD0F6BEBAA}" type="slidenum">
              <a:rPr lang="en-US" altLang="zh-CN" sz="1800" b="0" smtClean="0"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11</a:t>
            </a:fld>
            <a:endParaRPr lang="en-US" altLang="zh-CN" sz="1800" b="0">
              <a:latin typeface="Arial" panose="020B0604020202020204" pitchFamily="34" charset="0"/>
            </a:endParaRPr>
          </a:p>
        </p:txBody>
      </p:sp>
      <p:sp>
        <p:nvSpPr>
          <p:cNvPr id="16390" name="页脚占位符 5">
            <a:extLst>
              <a:ext uri="{FF2B5EF4-FFF2-40B4-BE49-F238E27FC236}">
                <a16:creationId xmlns:a16="http://schemas.microsoft.com/office/drawing/2014/main" id="{C555A91C-55BF-4B32-BDFC-001FFCF5F485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Aft>
                <a:spcPts val="600"/>
              </a:spcAft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Aft>
                <a:spcPts val="600"/>
              </a:spcAft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Aft>
                <a:spcPts val="60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Aft>
                <a:spcPts val="6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 dirty="0">
                <a:latin typeface="Arial" panose="020B0604020202020204" pitchFamily="34" charset="0"/>
              </a:rPr>
              <a:t>数字逻辑设计进阶实验</a:t>
            </a:r>
          </a:p>
        </p:txBody>
      </p:sp>
      <p:grpSp>
        <p:nvGrpSpPr>
          <p:cNvPr id="16392" name="组合 146">
            <a:extLst>
              <a:ext uri="{FF2B5EF4-FFF2-40B4-BE49-F238E27FC236}">
                <a16:creationId xmlns:a16="http://schemas.microsoft.com/office/drawing/2014/main" id="{C7E5B9F9-6C1B-451A-B7CE-56294FB3B348}"/>
              </a:ext>
            </a:extLst>
          </p:cNvPr>
          <p:cNvGrpSpPr>
            <a:grpSpLocks/>
          </p:cNvGrpSpPr>
          <p:nvPr/>
        </p:nvGrpSpPr>
        <p:grpSpPr bwMode="auto">
          <a:xfrm>
            <a:off x="5619036" y="1551188"/>
            <a:ext cx="2024063" cy="2309812"/>
            <a:chOff x="1219382" y="3076344"/>
            <a:chExt cx="2075916" cy="2151562"/>
          </a:xfrm>
        </p:grpSpPr>
        <p:sp>
          <p:nvSpPr>
            <p:cNvPr id="16404" name="文本框 149">
              <a:extLst>
                <a:ext uri="{FF2B5EF4-FFF2-40B4-BE49-F238E27FC236}">
                  <a16:creationId xmlns:a16="http://schemas.microsoft.com/office/drawing/2014/main" id="{AABD3B3E-FA24-4381-90CA-15B43C9DF6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68493" y="3106921"/>
              <a:ext cx="1174773" cy="212098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spcAft>
                  <a:spcPct val="0"/>
                </a:spcAft>
                <a:buFontTx/>
                <a:buNone/>
              </a:pPr>
              <a:r>
                <a:rPr lang="en-US" altLang="zh-CN" sz="2000" b="0"/>
                <a:t>SRT</a:t>
              </a:r>
            </a:p>
          </p:txBody>
        </p:sp>
        <p:sp>
          <p:nvSpPr>
            <p:cNvPr id="16405" name="TextBox 32">
              <a:extLst>
                <a:ext uri="{FF2B5EF4-FFF2-40B4-BE49-F238E27FC236}">
                  <a16:creationId xmlns:a16="http://schemas.microsoft.com/office/drawing/2014/main" id="{212FAB39-AE78-4463-8183-A5D2344082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4456" y="4807095"/>
              <a:ext cx="320523" cy="2866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000" b="0"/>
                <a:t>clk</a:t>
              </a:r>
              <a:endParaRPr lang="zh-CN" altLang="en-US" sz="2000" b="0"/>
            </a:p>
          </p:txBody>
        </p: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DD9D81DE-5104-4A9F-85EF-B649FAC8AF9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221011" y="4980957"/>
              <a:ext cx="44611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07" name="文本框 154">
              <a:extLst>
                <a:ext uri="{FF2B5EF4-FFF2-40B4-BE49-F238E27FC236}">
                  <a16:creationId xmlns:a16="http://schemas.microsoft.com/office/drawing/2014/main" id="{3319BEC3-E07B-415D-A941-330AE4C8FF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884" y="3076344"/>
              <a:ext cx="320922" cy="4017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2000" b="0" dirty="0"/>
                <a:t>x</a:t>
              </a:r>
            </a:p>
          </p:txBody>
        </p:sp>
        <p:sp>
          <p:nvSpPr>
            <p:cNvPr id="16408" name="文本框 155">
              <a:extLst>
                <a:ext uri="{FF2B5EF4-FFF2-40B4-BE49-F238E27FC236}">
                  <a16:creationId xmlns:a16="http://schemas.microsoft.com/office/drawing/2014/main" id="{589DDF7C-1DC4-4915-B44E-B9198605E9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1789" y="3768332"/>
              <a:ext cx="437652" cy="4017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2000" b="0" dirty="0" err="1"/>
                <a:t>cn</a:t>
              </a:r>
              <a:endParaRPr lang="en-US" altLang="zh-CN" sz="2000" b="0" dirty="0"/>
            </a:p>
          </p:txBody>
        </p: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F430A1C5-6276-44B8-A3C3-66555590B1D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221011" y="3324772"/>
              <a:ext cx="44611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2E418530-76AC-4D64-BEE4-B5319B65A1A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837782" y="4025693"/>
              <a:ext cx="44774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11" name="文本框 159">
              <a:extLst>
                <a:ext uri="{FF2B5EF4-FFF2-40B4-BE49-F238E27FC236}">
                  <a16:creationId xmlns:a16="http://schemas.microsoft.com/office/drawing/2014/main" id="{BC7D3D51-6C2B-4F81-AB7A-77DAF21A1A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13096" y="3465757"/>
              <a:ext cx="437555" cy="4016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2000" b="0"/>
                <a:t>an</a:t>
              </a:r>
            </a:p>
          </p:txBody>
        </p: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708EE541-8AEE-44FF-B13F-78C16B04795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837782" y="3722552"/>
              <a:ext cx="44774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13" name="文本框 154">
              <a:extLst>
                <a:ext uri="{FF2B5EF4-FFF2-40B4-BE49-F238E27FC236}">
                  <a16:creationId xmlns:a16="http://schemas.microsoft.com/office/drawing/2014/main" id="{DA58F664-F88E-4F70-9CB3-2C743EFFC5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884" y="3358636"/>
              <a:ext cx="509991" cy="4017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2000" b="0" dirty="0"/>
                <a:t>del</a:t>
              </a:r>
            </a:p>
          </p:txBody>
        </p: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9DEFB9B4-6F86-4ACD-8E48-408181EC18E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221011" y="3607210"/>
              <a:ext cx="44611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15" name="文本框 154">
              <a:extLst>
                <a:ext uri="{FF2B5EF4-FFF2-40B4-BE49-F238E27FC236}">
                  <a16:creationId xmlns:a16="http://schemas.microsoft.com/office/drawing/2014/main" id="{8A319D20-260F-4F86-94A4-0CDC547138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9472" y="3626323"/>
              <a:ext cx="524672" cy="4016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2000" b="0"/>
                <a:t>pre</a:t>
              </a:r>
            </a:p>
          </p:txBody>
        </p: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561095C1-84D9-47FD-9149-01755DAABFC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219382" y="3874862"/>
              <a:ext cx="44774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17" name="TextBox 32">
              <a:extLst>
                <a:ext uri="{FF2B5EF4-FFF2-40B4-BE49-F238E27FC236}">
                  <a16:creationId xmlns:a16="http://schemas.microsoft.com/office/drawing/2014/main" id="{D6D73BC5-580B-47F3-9825-00C9031C69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3497" y="4534111"/>
              <a:ext cx="392846" cy="2866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000" b="0"/>
                <a:t>rstn</a:t>
              </a:r>
              <a:endParaRPr lang="zh-CN" altLang="en-US" sz="2000" b="0"/>
            </a:p>
          </p:txBody>
        </p: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C1F17516-B962-418F-AA10-94C5DDD8775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219382" y="4708870"/>
              <a:ext cx="44774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19" name="文本框 154">
              <a:extLst>
                <a:ext uri="{FF2B5EF4-FFF2-40B4-BE49-F238E27FC236}">
                  <a16:creationId xmlns:a16="http://schemas.microsoft.com/office/drawing/2014/main" id="{3DC250D3-75B5-43CC-BE48-582A3E62CA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77634" y="3900828"/>
              <a:ext cx="524672" cy="4016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2000" b="0"/>
                <a:t>nxt</a:t>
              </a:r>
            </a:p>
          </p:txBody>
        </p:sp>
        <p:cxnSp>
          <p:nvCxnSpPr>
            <p:cNvPr id="100" name="直接连接符 99">
              <a:extLst>
                <a:ext uri="{FF2B5EF4-FFF2-40B4-BE49-F238E27FC236}">
                  <a16:creationId xmlns:a16="http://schemas.microsoft.com/office/drawing/2014/main" id="{35579A97-F610-49DA-9042-1ACF38B0319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237292" y="4149907"/>
              <a:ext cx="44774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21" name="文本框 154">
              <a:extLst>
                <a:ext uri="{FF2B5EF4-FFF2-40B4-BE49-F238E27FC236}">
                  <a16:creationId xmlns:a16="http://schemas.microsoft.com/office/drawing/2014/main" id="{B5129F8B-A1D2-44F1-8781-C3A35BE24D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67346" y="4187292"/>
              <a:ext cx="554258" cy="4016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2000" b="0"/>
                <a:t>exe</a:t>
              </a:r>
            </a:p>
          </p:txBody>
        </p: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29397ECD-0E90-4E11-A231-EB23DD3524B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227523" y="4435303"/>
              <a:ext cx="44774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23" name="文本框 155">
              <a:extLst>
                <a:ext uri="{FF2B5EF4-FFF2-40B4-BE49-F238E27FC236}">
                  <a16:creationId xmlns:a16="http://schemas.microsoft.com/office/drawing/2014/main" id="{476C89C1-F417-4390-8E57-DD5E22D0D1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0764" y="4056760"/>
              <a:ext cx="685756" cy="4016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2000" b="0"/>
                <a:t>busy</a:t>
              </a:r>
            </a:p>
          </p:txBody>
        </p: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90BCC366-E114-485F-8EE3-9533C996CDB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847551" y="4302217"/>
              <a:ext cx="44774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25" name="文本框 155">
              <a:extLst>
                <a:ext uri="{FF2B5EF4-FFF2-40B4-BE49-F238E27FC236}">
                  <a16:creationId xmlns:a16="http://schemas.microsoft.com/office/drawing/2014/main" id="{B953D3E7-2972-4879-A773-605CEB0AEC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5091" y="4342787"/>
              <a:ext cx="758086" cy="401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2000" b="0"/>
                <a:t>delay</a:t>
              </a:r>
            </a:p>
          </p:txBody>
        </p: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9DD14735-8F31-47F6-8D9F-AD31AE120B1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844295" y="4587613"/>
              <a:ext cx="44774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内容占位符 2">
            <a:extLst>
              <a:ext uri="{FF2B5EF4-FFF2-40B4-BE49-F238E27FC236}">
                <a16:creationId xmlns:a16="http://schemas.microsoft.com/office/drawing/2014/main" id="{F19DED80-AF6D-40EF-86E1-EC3015F26B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154688"/>
            <a:ext cx="6197449" cy="2175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0"/>
              </a:spcBef>
              <a:spcAft>
                <a:spcPts val="600"/>
              </a:spcAft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ts val="600"/>
              </a:spcAft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ts val="60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ts val="6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altLang="en-US" sz="2800" kern="0" dirty="0"/>
              <a:t>查看排序结果</a:t>
            </a:r>
            <a:endParaRPr lang="en-US" altLang="zh-CN" sz="2800" kern="0" dirty="0"/>
          </a:p>
          <a:p>
            <a:pPr lvl="1"/>
            <a:r>
              <a:rPr lang="en-US" altLang="zh-CN" sz="2400" kern="0" dirty="0"/>
              <a:t>pre</a:t>
            </a:r>
            <a:r>
              <a:rPr lang="zh-CN" altLang="en-US" sz="2400" kern="0" dirty="0"/>
              <a:t>：查看前</a:t>
            </a:r>
            <a:r>
              <a:rPr lang="en-US" altLang="zh-CN" sz="2400" kern="0" dirty="0"/>
              <a:t>1</a:t>
            </a:r>
            <a:r>
              <a:rPr lang="zh-CN" altLang="en-US" sz="2400" kern="0" dirty="0"/>
              <a:t>个数据</a:t>
            </a:r>
            <a:endParaRPr lang="en-US" altLang="zh-CN" sz="2400" kern="0" dirty="0"/>
          </a:p>
          <a:p>
            <a:pPr lvl="1"/>
            <a:r>
              <a:rPr lang="en-US" altLang="zh-CN" sz="2400" kern="0" dirty="0" err="1"/>
              <a:t>nxt</a:t>
            </a:r>
            <a:r>
              <a:rPr lang="zh-CN" altLang="en-US" sz="2400" kern="0" dirty="0"/>
              <a:t>：查看后</a:t>
            </a:r>
            <a:r>
              <a:rPr lang="en-US" altLang="zh-CN" sz="2400" kern="0" dirty="0"/>
              <a:t>1</a:t>
            </a:r>
            <a:r>
              <a:rPr lang="zh-CN" altLang="en-US" sz="2400" kern="0" dirty="0"/>
              <a:t>个数据</a:t>
            </a:r>
            <a:endParaRPr lang="en-US" altLang="zh-CN" sz="2400" kern="0" dirty="0"/>
          </a:p>
          <a:p>
            <a:r>
              <a:rPr lang="zh-CN" altLang="en-US" sz="2800" kern="0" dirty="0"/>
              <a:t>正在排序时，不能输入和查看数据</a:t>
            </a:r>
            <a:endParaRPr lang="en-US" altLang="zh-CN" sz="2400" kern="0" dirty="0"/>
          </a:p>
          <a:p>
            <a:endParaRPr lang="en-US" altLang="zh-CN" sz="2400" kern="0" dirty="0"/>
          </a:p>
          <a:p>
            <a:pPr lvl="1"/>
            <a:endParaRPr lang="en-US" altLang="zh-CN" sz="2400" kern="0" dirty="0"/>
          </a:p>
          <a:p>
            <a:pPr lvl="1"/>
            <a:endParaRPr lang="zh-CN" altLang="en-US" sz="2400" kern="0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7A7E8A4E-84A4-49CB-864D-A27A63D6704C}"/>
              </a:ext>
            </a:extLst>
          </p:cNvPr>
          <p:cNvGrpSpPr/>
          <p:nvPr/>
        </p:nvGrpSpPr>
        <p:grpSpPr>
          <a:xfrm>
            <a:off x="4135702" y="1604276"/>
            <a:ext cx="4640921" cy="2181076"/>
            <a:chOff x="4135702" y="1604276"/>
            <a:chExt cx="4640921" cy="2181076"/>
          </a:xfrm>
        </p:grpSpPr>
        <p:sp>
          <p:nvSpPr>
            <p:cNvPr id="16393" name="矩形 46">
              <a:extLst>
                <a:ext uri="{FF2B5EF4-FFF2-40B4-BE49-F238E27FC236}">
                  <a16:creationId xmlns:a16="http://schemas.microsoft.com/office/drawing/2014/main" id="{9311CF64-5FAA-4B75-8557-714A5D0A5C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5844" y="2341170"/>
              <a:ext cx="909482" cy="3999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spcAft>
                  <a:spcPct val="0"/>
                </a:spcAft>
                <a:buFontTx/>
                <a:buNone/>
              </a:pPr>
              <a:r>
                <a:rPr lang="en-US" altLang="zh-CN" sz="2000" b="0"/>
                <a:t>(ca-cg)</a:t>
              </a:r>
              <a:endParaRPr lang="zh-CN" altLang="en-US" sz="2000" b="0"/>
            </a:p>
          </p:txBody>
        </p:sp>
        <p:sp>
          <p:nvSpPr>
            <p:cNvPr id="16394" name="矩形 47">
              <a:extLst>
                <a:ext uri="{FF2B5EF4-FFF2-40B4-BE49-F238E27FC236}">
                  <a16:creationId xmlns:a16="http://schemas.microsoft.com/office/drawing/2014/main" id="{A1CD1D21-8C4C-451F-8941-70A94444FB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2990" y="1604276"/>
              <a:ext cx="1158532" cy="3999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>
                <a:spcAft>
                  <a:spcPct val="0"/>
                </a:spcAft>
                <a:buFontTx/>
                <a:buNone/>
              </a:pPr>
              <a:r>
                <a:rPr lang="en-US" altLang="zh-CN" sz="2000" b="0" dirty="0"/>
                <a:t>(sw</a:t>
              </a:r>
              <a:r>
                <a:rPr lang="en-US" altLang="zh-CN" sz="1800" b="0" dirty="0"/>
                <a:t>15</a:t>
              </a:r>
              <a:r>
                <a:rPr lang="en-US" altLang="zh-CN" sz="2000" b="0" dirty="0"/>
                <a:t>-</a:t>
              </a:r>
              <a:r>
                <a:rPr lang="en-US" altLang="zh-CN" sz="1800" b="0" dirty="0"/>
                <a:t>0</a:t>
              </a:r>
              <a:r>
                <a:rPr lang="en-US" altLang="zh-CN" sz="2000" b="0" dirty="0"/>
                <a:t>)</a:t>
              </a:r>
              <a:endParaRPr lang="zh-CN" altLang="en-US" sz="2000" b="0" dirty="0"/>
            </a:p>
          </p:txBody>
        </p:sp>
        <p:sp>
          <p:nvSpPr>
            <p:cNvPr id="16396" name="矩形 64">
              <a:extLst>
                <a:ext uri="{FF2B5EF4-FFF2-40B4-BE49-F238E27FC236}">
                  <a16:creationId xmlns:a16="http://schemas.microsoft.com/office/drawing/2014/main" id="{EE3E4949-C435-4CA9-B159-F622FCF1CF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9005" y="2025990"/>
              <a:ext cx="936254" cy="3999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spcAft>
                  <a:spcPct val="0"/>
                </a:spcAft>
                <a:buFontTx/>
                <a:buNone/>
              </a:pPr>
              <a:r>
                <a:rPr lang="en-US" altLang="zh-CN" sz="2000" b="0"/>
                <a:t>(an7-0)</a:t>
              </a:r>
              <a:endParaRPr lang="zh-CN" altLang="en-US" sz="2000" b="0"/>
            </a:p>
          </p:txBody>
        </p:sp>
        <p:sp>
          <p:nvSpPr>
            <p:cNvPr id="16398" name="矩形 63">
              <a:extLst>
                <a:ext uri="{FF2B5EF4-FFF2-40B4-BE49-F238E27FC236}">
                  <a16:creationId xmlns:a16="http://schemas.microsoft.com/office/drawing/2014/main" id="{C8929C5C-C47C-4A0D-9D70-05B4E2C837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5737" y="2496761"/>
              <a:ext cx="835988" cy="3999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spcAft>
                  <a:spcPct val="0"/>
                </a:spcAft>
                <a:buFontTx/>
                <a:buNone/>
              </a:pPr>
              <a:r>
                <a:rPr lang="en-US" altLang="zh-CN" sz="2000" b="0"/>
                <a:t>(btnd)</a:t>
              </a:r>
              <a:endParaRPr lang="zh-CN" altLang="en-US" sz="2000" b="0"/>
            </a:p>
          </p:txBody>
        </p:sp>
        <p:sp>
          <p:nvSpPr>
            <p:cNvPr id="16399" name="矩形 47">
              <a:extLst>
                <a:ext uri="{FF2B5EF4-FFF2-40B4-BE49-F238E27FC236}">
                  <a16:creationId xmlns:a16="http://schemas.microsoft.com/office/drawing/2014/main" id="{E710098C-6C29-41BE-824F-87749A7851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9329" y="2185469"/>
              <a:ext cx="812193" cy="3999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>
                <a:spcAft>
                  <a:spcPct val="0"/>
                </a:spcAft>
                <a:buFontTx/>
                <a:buNone/>
              </a:pPr>
              <a:r>
                <a:rPr lang="en-US" altLang="zh-CN" sz="2000" b="0"/>
                <a:t>(btnu)</a:t>
              </a:r>
              <a:endParaRPr lang="zh-CN" altLang="en-US" sz="2000" b="0"/>
            </a:p>
          </p:txBody>
        </p:sp>
        <p:sp>
          <p:nvSpPr>
            <p:cNvPr id="16400" name="矩形 47">
              <a:extLst>
                <a:ext uri="{FF2B5EF4-FFF2-40B4-BE49-F238E27FC236}">
                  <a16:creationId xmlns:a16="http://schemas.microsoft.com/office/drawing/2014/main" id="{C108EFF7-B3ED-47F7-B47D-E0F04198EA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0760" y="1891470"/>
              <a:ext cx="812193" cy="3999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>
                <a:spcAft>
                  <a:spcPct val="0"/>
                </a:spcAft>
                <a:buFontTx/>
                <a:buNone/>
              </a:pPr>
              <a:r>
                <a:rPr lang="en-US" altLang="zh-CN" sz="2000" b="0" dirty="0"/>
                <a:t>(</a:t>
              </a:r>
              <a:r>
                <a:rPr lang="en-US" altLang="zh-CN" sz="2000" b="0" dirty="0" err="1"/>
                <a:t>btnr</a:t>
              </a:r>
              <a:r>
                <a:rPr lang="en-US" altLang="zh-CN" sz="2000" b="0" dirty="0"/>
                <a:t>)</a:t>
              </a:r>
              <a:endParaRPr lang="zh-CN" altLang="en-US" sz="2000" b="0" dirty="0"/>
            </a:p>
          </p:txBody>
        </p:sp>
        <p:sp>
          <p:nvSpPr>
            <p:cNvPr id="16401" name="矩形 63">
              <a:extLst>
                <a:ext uri="{FF2B5EF4-FFF2-40B4-BE49-F238E27FC236}">
                  <a16:creationId xmlns:a16="http://schemas.microsoft.com/office/drawing/2014/main" id="{3EFB8D40-FDE1-4610-AE21-CD924634AF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5705" y="2804294"/>
              <a:ext cx="835988" cy="3999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spcAft>
                  <a:spcPct val="0"/>
                </a:spcAft>
                <a:buFontTx/>
                <a:buNone/>
              </a:pPr>
              <a:r>
                <a:rPr lang="en-US" altLang="zh-CN" sz="2000" b="0" dirty="0"/>
                <a:t>(</a:t>
              </a:r>
              <a:r>
                <a:rPr lang="en-US" altLang="zh-CN" sz="2000" b="0" dirty="0" err="1"/>
                <a:t>btnc</a:t>
              </a:r>
              <a:r>
                <a:rPr lang="en-US" altLang="zh-CN" sz="2000" b="0" dirty="0"/>
                <a:t>)</a:t>
              </a:r>
              <a:endParaRPr lang="zh-CN" altLang="en-US" sz="2000" b="0" dirty="0"/>
            </a:p>
          </p:txBody>
        </p:sp>
        <p:sp>
          <p:nvSpPr>
            <p:cNvPr id="16402" name="矩形 46">
              <a:extLst>
                <a:ext uri="{FF2B5EF4-FFF2-40B4-BE49-F238E27FC236}">
                  <a16:creationId xmlns:a16="http://schemas.microsoft.com/office/drawing/2014/main" id="{86F52DF5-CEC7-48A9-8465-7AD3885C9F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4453" y="2650814"/>
              <a:ext cx="1098897" cy="4000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spcAft>
                  <a:spcPct val="0"/>
                </a:spcAft>
                <a:buFontTx/>
                <a:buNone/>
              </a:pPr>
              <a:r>
                <a:rPr lang="en-US" altLang="zh-CN" sz="2000" b="0" dirty="0"/>
                <a:t>(led16r)</a:t>
              </a:r>
              <a:endParaRPr lang="zh-CN" altLang="en-US" sz="2000" b="0" dirty="0"/>
            </a:p>
          </p:txBody>
        </p:sp>
        <p:sp>
          <p:nvSpPr>
            <p:cNvPr id="16403" name="矩形 46">
              <a:extLst>
                <a:ext uri="{FF2B5EF4-FFF2-40B4-BE49-F238E27FC236}">
                  <a16:creationId xmlns:a16="http://schemas.microsoft.com/office/drawing/2014/main" id="{CE3E3FB6-1AD5-469C-99D4-205AC11406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194" y="2957877"/>
              <a:ext cx="1145429" cy="4000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spcAft>
                  <a:spcPct val="0"/>
                </a:spcAft>
                <a:buFontTx/>
                <a:buNone/>
              </a:pPr>
              <a:r>
                <a:rPr lang="en-US" altLang="zh-CN" sz="2000" b="0"/>
                <a:t>(led15-0)</a:t>
              </a:r>
              <a:endParaRPr lang="zh-CN" altLang="en-US" sz="2000" b="0"/>
            </a:p>
          </p:txBody>
        </p:sp>
        <p:sp>
          <p:nvSpPr>
            <p:cNvPr id="44" name="矩形 63">
              <a:extLst>
                <a:ext uri="{FF2B5EF4-FFF2-40B4-BE49-F238E27FC236}">
                  <a16:creationId xmlns:a16="http://schemas.microsoft.com/office/drawing/2014/main" id="{10C31D0E-780F-4CAE-9761-B8C979CC0C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5703" y="3385242"/>
              <a:ext cx="153928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spcAft>
                  <a:spcPct val="0"/>
                </a:spcAft>
                <a:buFontTx/>
                <a:buNone/>
              </a:pPr>
              <a:r>
                <a:rPr lang="en-US" altLang="zh-CN" sz="2000" b="0" dirty="0"/>
                <a:t>(clk100mhz)</a:t>
              </a:r>
              <a:endParaRPr lang="zh-CN" altLang="en-US" sz="2000" b="0" dirty="0"/>
            </a:p>
          </p:txBody>
        </p:sp>
        <p:sp>
          <p:nvSpPr>
            <p:cNvPr id="46" name="矩形 47">
              <a:extLst>
                <a:ext uri="{FF2B5EF4-FFF2-40B4-BE49-F238E27FC236}">
                  <a16:creationId xmlns:a16="http://schemas.microsoft.com/office/drawing/2014/main" id="{40E13CAB-01D7-41E9-B94E-1AD516230C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5702" y="3083253"/>
              <a:ext cx="145568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>
                <a:spcAft>
                  <a:spcPct val="0"/>
                </a:spcAft>
                <a:buFontTx/>
                <a:buNone/>
              </a:pPr>
              <a:r>
                <a:rPr lang="en-US" altLang="zh-CN" sz="2000" b="0" dirty="0"/>
                <a:t>(</a:t>
              </a:r>
              <a:r>
                <a:rPr lang="en-US" altLang="zh-CN" sz="2000" b="0" dirty="0" err="1"/>
                <a:t>cpu_resetn</a:t>
              </a:r>
              <a:r>
                <a:rPr lang="en-US" altLang="zh-CN" sz="2000" b="0" dirty="0"/>
                <a:t>)</a:t>
              </a:r>
              <a:endParaRPr lang="zh-CN" altLang="en-US" sz="2000" b="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日期占位符 3">
            <a:extLst>
              <a:ext uri="{FF2B5EF4-FFF2-40B4-BE49-F238E27FC236}">
                <a16:creationId xmlns:a16="http://schemas.microsoft.com/office/drawing/2014/main" id="{66A232E8-C7B5-4DCB-9282-D7888F6D2F2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ts val="600"/>
              </a:spcAft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Aft>
                <a:spcPts val="600"/>
              </a:spcAft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Aft>
                <a:spcPts val="60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Aft>
                <a:spcPts val="6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2CA9EC94-11FB-40ED-9383-E658D58D92DB}" type="datetime1">
              <a:rPr lang="zh-CN" altLang="en-US" sz="1800" b="0" smtClean="0">
                <a:latin typeface="Arial" panose="020B0604020202020204" pitchFamily="34" charset="0"/>
              </a:rPr>
              <a:t>2022/11/1</a:t>
            </a:fld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23555" name="灯片编号占位符 4">
            <a:extLst>
              <a:ext uri="{FF2B5EF4-FFF2-40B4-BE49-F238E27FC236}">
                <a16:creationId xmlns:a16="http://schemas.microsoft.com/office/drawing/2014/main" id="{AC03B69B-1986-41DF-9E98-35C8C50C1B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ts val="600"/>
              </a:spcAft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Aft>
                <a:spcPts val="600"/>
              </a:spcAft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Aft>
                <a:spcPts val="60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Aft>
                <a:spcPts val="6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5808AC71-5C7B-4539-AB66-07DD40256B13}" type="slidenum">
              <a:rPr lang="en-US" altLang="zh-CN" sz="1800" b="0" smtClean="0"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12</a:t>
            </a:fld>
            <a:endParaRPr lang="en-US" altLang="zh-CN" sz="1800" b="0">
              <a:latin typeface="Arial" panose="020B0604020202020204" pitchFamily="34" charset="0"/>
            </a:endParaRPr>
          </a:p>
        </p:txBody>
      </p:sp>
      <p:sp>
        <p:nvSpPr>
          <p:cNvPr id="23556" name="页脚占位符 5">
            <a:extLst>
              <a:ext uri="{FF2B5EF4-FFF2-40B4-BE49-F238E27FC236}">
                <a16:creationId xmlns:a16="http://schemas.microsoft.com/office/drawing/2014/main" id="{D90B7C95-ED22-463B-BE02-E9DD166AF55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Aft>
                <a:spcPts val="600"/>
              </a:spcAft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Aft>
                <a:spcPts val="600"/>
              </a:spcAft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Aft>
                <a:spcPts val="60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Aft>
                <a:spcPts val="6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 dirty="0">
                <a:latin typeface="Arial" panose="020B0604020202020204" pitchFamily="34" charset="0"/>
              </a:rPr>
              <a:t>数字逻辑设计进阶实验</a:t>
            </a:r>
          </a:p>
        </p:txBody>
      </p:sp>
      <p:sp>
        <p:nvSpPr>
          <p:cNvPr id="23557" name="标题 1">
            <a:extLst>
              <a:ext uri="{FF2B5EF4-FFF2-40B4-BE49-F238E27FC236}">
                <a16:creationId xmlns:a16="http://schemas.microsoft.com/office/drawing/2014/main" id="{171451A5-2EAD-4A45-AE3C-11C4CF9F66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636838"/>
            <a:ext cx="8229600" cy="1477962"/>
          </a:xfrm>
        </p:spPr>
        <p:txBody>
          <a:bodyPr/>
          <a:lstStyle/>
          <a:p>
            <a:r>
              <a:rPr lang="en-US" altLang="zh-CN" sz="5400"/>
              <a:t>The</a:t>
            </a:r>
            <a:r>
              <a:rPr lang="zh-CN" altLang="en-US" sz="5400"/>
              <a:t> </a:t>
            </a:r>
            <a:r>
              <a:rPr lang="en-US" altLang="zh-CN" sz="5400"/>
              <a:t>End</a:t>
            </a:r>
            <a:endParaRPr lang="zh-CN" altLang="en-US" sz="5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7A9C552A-E099-4805-8F86-8B63933F3F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实验目的</a:t>
            </a:r>
          </a:p>
        </p:txBody>
      </p:sp>
      <p:sp>
        <p:nvSpPr>
          <p:cNvPr id="8198" name="内容占位符 1">
            <a:extLst>
              <a:ext uri="{FF2B5EF4-FFF2-40B4-BE49-F238E27FC236}">
                <a16:creationId xmlns:a16="http://schemas.microsoft.com/office/drawing/2014/main" id="{DE3B3327-D4F7-443B-96A5-A9F133E28F4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039236" cy="4721225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sz="2400" dirty="0"/>
              <a:t>掌握寄存器堆的功能及其应用</a:t>
            </a:r>
            <a:endParaRPr lang="en-US" altLang="zh-CN" sz="2400" dirty="0"/>
          </a:p>
          <a:p>
            <a:pPr>
              <a:spcBef>
                <a:spcPts val="1200"/>
              </a:spcBef>
            </a:pPr>
            <a:r>
              <a:rPr lang="zh-CN" altLang="en-US" sz="2400" dirty="0"/>
              <a:t>掌握数字系统的数据通路和控制器的设计方法</a:t>
            </a:r>
            <a:endParaRPr lang="en-US" altLang="zh-CN" sz="2400" dirty="0"/>
          </a:p>
          <a:p>
            <a:pPr>
              <a:spcBef>
                <a:spcPts val="1200"/>
              </a:spcBef>
            </a:pPr>
            <a:r>
              <a:rPr lang="zh-CN" altLang="en-US" sz="2400" dirty="0"/>
              <a:t>熟练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掌握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Verilog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描述组合和时序逻辑电路的方法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熟练掌握利用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EDA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工具，进行逻辑电路的设计、仿真、调试、下载测试等基本方法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r>
              <a:rPr lang="zh-CN" altLang="en-US" sz="2400" b="1" dirty="0"/>
              <a:t>熟练掌握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查看生成电路及其性能和资源使用情况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日期占位符 3">
            <a:extLst>
              <a:ext uri="{FF2B5EF4-FFF2-40B4-BE49-F238E27FC236}">
                <a16:creationId xmlns:a16="http://schemas.microsoft.com/office/drawing/2014/main" id="{C9CC6AA5-FD72-4959-9CF2-6B712003B52F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381750"/>
            <a:ext cx="2133600" cy="3397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ts val="600"/>
              </a:spcAft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Aft>
                <a:spcPts val="600"/>
              </a:spcAft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Aft>
                <a:spcPts val="60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Aft>
                <a:spcPts val="6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39E47A47-5E0B-48C9-BACB-FDBB76647581}" type="datetime1">
              <a:rPr lang="zh-CN" altLang="en-US" sz="1800" b="0" smtClean="0">
                <a:latin typeface="Arial" panose="020B0604020202020204" pitchFamily="34" charset="0"/>
              </a:rPr>
              <a:t>2022/11/1</a:t>
            </a:fld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1" name="灯片编号占位符 4">
            <a:extLst>
              <a:ext uri="{FF2B5EF4-FFF2-40B4-BE49-F238E27FC236}">
                <a16:creationId xmlns:a16="http://schemas.microsoft.com/office/drawing/2014/main" id="{F585AF27-BC73-45AB-8E4A-93D05AB82B4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7086600" y="6381750"/>
            <a:ext cx="1600200" cy="3397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ts val="600"/>
              </a:spcAft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Aft>
                <a:spcPts val="600"/>
              </a:spcAft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Aft>
                <a:spcPts val="60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Aft>
                <a:spcPts val="6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2A96C5A2-D527-460A-A62D-9C91BE6F17DD}" type="slidenum">
              <a:rPr lang="en-US" altLang="zh-CN" sz="1800" b="0" smtClean="0"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</a:t>
            </a:fld>
            <a:endParaRPr lang="en-US" altLang="zh-CN" sz="1800" b="0">
              <a:latin typeface="Arial" panose="020B0604020202020204" pitchFamily="34" charset="0"/>
            </a:endParaRPr>
          </a:p>
        </p:txBody>
      </p:sp>
      <p:sp>
        <p:nvSpPr>
          <p:cNvPr id="12" name="页脚占位符 5">
            <a:extLst>
              <a:ext uri="{FF2B5EF4-FFF2-40B4-BE49-F238E27FC236}">
                <a16:creationId xmlns:a16="http://schemas.microsoft.com/office/drawing/2014/main" id="{9D3B5E47-DF4D-405A-9A2B-70EB5E193644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 bwMode="auto">
          <a:xfrm>
            <a:off x="2590800" y="6381750"/>
            <a:ext cx="4419600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Aft>
                <a:spcPts val="600"/>
              </a:spcAft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Aft>
                <a:spcPts val="600"/>
              </a:spcAft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Aft>
                <a:spcPts val="60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Aft>
                <a:spcPts val="6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 dirty="0">
                <a:latin typeface="Arial" panose="020B0604020202020204" pitchFamily="34" charset="0"/>
              </a:rPr>
              <a:t>数字逻辑设计进阶实验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>
            <a:extLst>
              <a:ext uri="{FF2B5EF4-FFF2-40B4-BE49-F238E27FC236}">
                <a16:creationId xmlns:a16="http://schemas.microsoft.com/office/drawing/2014/main" id="{FB315927-1D72-4CDA-BE49-56E0DF345F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实验内容</a:t>
            </a:r>
          </a:p>
        </p:txBody>
      </p:sp>
      <p:sp>
        <p:nvSpPr>
          <p:cNvPr id="6147" name="内容占位符 2">
            <a:extLst>
              <a:ext uri="{FF2B5EF4-FFF2-40B4-BE49-F238E27FC236}">
                <a16:creationId xmlns:a16="http://schemas.microsoft.com/office/drawing/2014/main" id="{AC0B5036-F6A5-4A46-9820-6C76F307811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68413"/>
            <a:ext cx="8229600" cy="5040312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zh-CN" altLang="en-US" dirty="0"/>
              <a:t>寄存器堆</a:t>
            </a:r>
            <a:endParaRPr lang="en-US" altLang="zh-CN" dirty="0"/>
          </a:p>
          <a:p>
            <a:pPr>
              <a:spcAft>
                <a:spcPts val="1200"/>
              </a:spcAft>
            </a:pPr>
            <a:r>
              <a:rPr lang="zh-CN" altLang="en-US" dirty="0"/>
              <a:t>数据输入</a:t>
            </a:r>
            <a:r>
              <a:rPr lang="en-US" altLang="zh-CN" dirty="0"/>
              <a:t>/</a:t>
            </a:r>
            <a:r>
              <a:rPr lang="zh-CN" altLang="en-US" dirty="0"/>
              <a:t>输出</a:t>
            </a:r>
            <a:endParaRPr lang="en-US" altLang="zh-CN" dirty="0"/>
          </a:p>
          <a:p>
            <a:pPr>
              <a:spcAft>
                <a:spcPts val="1200"/>
              </a:spcAft>
            </a:pPr>
            <a:r>
              <a:rPr lang="zh-CN" altLang="en-US" dirty="0"/>
              <a:t>数据排序</a:t>
            </a:r>
            <a:endParaRPr lang="en-US" altLang="zh-CN" dirty="0"/>
          </a:p>
          <a:p>
            <a:pPr>
              <a:spcAft>
                <a:spcPts val="1200"/>
              </a:spcAft>
            </a:pPr>
            <a:endParaRPr lang="zh-CN" altLang="en-US" dirty="0"/>
          </a:p>
        </p:txBody>
      </p:sp>
      <p:sp>
        <p:nvSpPr>
          <p:cNvPr id="6148" name="日期占位符 3">
            <a:extLst>
              <a:ext uri="{FF2B5EF4-FFF2-40B4-BE49-F238E27FC236}">
                <a16:creationId xmlns:a16="http://schemas.microsoft.com/office/drawing/2014/main" id="{9B0B6B97-D33E-4152-91F1-5D8517FB1514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ts val="600"/>
              </a:spcAft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Aft>
                <a:spcPts val="600"/>
              </a:spcAft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Aft>
                <a:spcPts val="60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Aft>
                <a:spcPts val="6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0FBD6D99-B967-4818-B9E1-747CD84F1077}" type="datetime1">
              <a:rPr lang="zh-CN" altLang="en-US" sz="1800" b="0" smtClean="0">
                <a:latin typeface="Arial" panose="020B0604020202020204" pitchFamily="34" charset="0"/>
              </a:rPr>
              <a:t>2022/11/1</a:t>
            </a:fld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6149" name="灯片编号占位符 4">
            <a:extLst>
              <a:ext uri="{FF2B5EF4-FFF2-40B4-BE49-F238E27FC236}">
                <a16:creationId xmlns:a16="http://schemas.microsoft.com/office/drawing/2014/main" id="{053982E8-D3CF-46F8-AEBF-CFE77E11E98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ts val="600"/>
              </a:spcAft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Aft>
                <a:spcPts val="600"/>
              </a:spcAft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Aft>
                <a:spcPts val="60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Aft>
                <a:spcPts val="6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F2E7816B-A03F-4C6A-B42E-9C012F439013}" type="slidenum">
              <a:rPr lang="en-US" altLang="zh-CN" sz="1800" b="0" smtClean="0"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3</a:t>
            </a:fld>
            <a:endParaRPr lang="en-US" altLang="zh-CN" sz="1800" b="0">
              <a:latin typeface="Arial" panose="020B0604020202020204" pitchFamily="34" charset="0"/>
            </a:endParaRPr>
          </a:p>
        </p:txBody>
      </p:sp>
      <p:sp>
        <p:nvSpPr>
          <p:cNvPr id="6150" name="页脚占位符 5">
            <a:extLst>
              <a:ext uri="{FF2B5EF4-FFF2-40B4-BE49-F238E27FC236}">
                <a16:creationId xmlns:a16="http://schemas.microsoft.com/office/drawing/2014/main" id="{848400D6-5573-456D-80C1-035B30466A70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Aft>
                <a:spcPts val="600"/>
              </a:spcAft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Aft>
                <a:spcPts val="600"/>
              </a:spcAft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Aft>
                <a:spcPts val="60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Aft>
                <a:spcPts val="6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 dirty="0">
                <a:latin typeface="Arial" panose="020B0604020202020204" pitchFamily="34" charset="0"/>
              </a:rPr>
              <a:t>数字逻辑设计进阶实验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>
            <a:extLst>
              <a:ext uri="{FF2B5EF4-FFF2-40B4-BE49-F238E27FC236}">
                <a16:creationId xmlns:a16="http://schemas.microsoft.com/office/drawing/2014/main" id="{26CEE2A0-D179-4437-BEEA-3CBC1FBA77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寄存器堆</a:t>
            </a:r>
          </a:p>
        </p:txBody>
      </p:sp>
      <p:sp>
        <p:nvSpPr>
          <p:cNvPr id="7171" name="内容占位符 2">
            <a:extLst>
              <a:ext uri="{FF2B5EF4-FFF2-40B4-BE49-F238E27FC236}">
                <a16:creationId xmlns:a16="http://schemas.microsoft.com/office/drawing/2014/main" id="{1FF52FAD-CCB0-49B4-977D-6777E62B47C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68413"/>
            <a:ext cx="5634038" cy="5040312"/>
          </a:xfrm>
        </p:spPr>
        <p:txBody>
          <a:bodyPr/>
          <a:lstStyle/>
          <a:p>
            <a:r>
              <a:rPr lang="zh-CN" altLang="en-US" sz="2800">
                <a:solidFill>
                  <a:srgbClr val="000000"/>
                </a:solidFill>
              </a:rPr>
              <a:t>也称寄存器文件</a:t>
            </a:r>
            <a:endParaRPr lang="en-US" altLang="zh-CN" sz="2800">
              <a:solidFill>
                <a:srgbClr val="000000"/>
              </a:solidFill>
            </a:endParaRPr>
          </a:p>
          <a:p>
            <a:r>
              <a:rPr lang="en-US" altLang="zh-CN" sz="2800">
                <a:solidFill>
                  <a:srgbClr val="000000"/>
                </a:solidFill>
              </a:rPr>
              <a:t>2</a:t>
            </a:r>
            <a:r>
              <a:rPr lang="zh-CN" altLang="en-US" sz="2800">
                <a:solidFill>
                  <a:srgbClr val="000000"/>
                </a:solidFill>
              </a:rPr>
              <a:t>个读端口</a:t>
            </a:r>
            <a:endParaRPr lang="en-US" altLang="zh-CN" sz="2800">
              <a:solidFill>
                <a:srgbClr val="000000"/>
              </a:solidFill>
            </a:endParaRPr>
          </a:p>
          <a:p>
            <a:pPr lvl="1"/>
            <a:r>
              <a:rPr lang="en-US" altLang="zh-CN" sz="2400"/>
              <a:t>ra0</a:t>
            </a:r>
            <a:r>
              <a:rPr lang="zh-CN" altLang="en-US" sz="2400"/>
              <a:t>：读端口</a:t>
            </a:r>
            <a:r>
              <a:rPr lang="en-US" altLang="zh-CN" sz="2400"/>
              <a:t>0</a:t>
            </a:r>
            <a:r>
              <a:rPr lang="zh-CN" altLang="en-US" sz="2400"/>
              <a:t>地址</a:t>
            </a:r>
            <a:endParaRPr lang="en-US" altLang="zh-CN" sz="2400"/>
          </a:p>
          <a:p>
            <a:pPr lvl="1"/>
            <a:r>
              <a:rPr lang="en-US" altLang="zh-CN" sz="2400"/>
              <a:t>rd0</a:t>
            </a:r>
            <a:r>
              <a:rPr lang="zh-CN" altLang="en-US" sz="2400"/>
              <a:t>：读端口</a:t>
            </a:r>
            <a:r>
              <a:rPr lang="en-US" altLang="zh-CN" sz="2400"/>
              <a:t>0</a:t>
            </a:r>
            <a:r>
              <a:rPr lang="zh-CN" altLang="en-US" sz="2400"/>
              <a:t>数据</a:t>
            </a:r>
          </a:p>
          <a:p>
            <a:pPr lvl="1"/>
            <a:r>
              <a:rPr lang="en-US" altLang="zh-CN" sz="2400"/>
              <a:t>ra1</a:t>
            </a:r>
            <a:r>
              <a:rPr lang="zh-CN" altLang="en-US" sz="2400"/>
              <a:t>：读端口</a:t>
            </a:r>
            <a:r>
              <a:rPr lang="en-US" altLang="zh-CN" sz="2400"/>
              <a:t>1</a:t>
            </a:r>
            <a:r>
              <a:rPr lang="zh-CN" altLang="en-US" sz="2400"/>
              <a:t>地址</a:t>
            </a:r>
            <a:endParaRPr lang="en-US" altLang="zh-CN" sz="2400"/>
          </a:p>
          <a:p>
            <a:pPr lvl="1"/>
            <a:r>
              <a:rPr lang="en-US" altLang="zh-CN" sz="2400"/>
              <a:t>rd1</a:t>
            </a:r>
            <a:r>
              <a:rPr lang="zh-CN" altLang="en-US" sz="2400"/>
              <a:t>：读端口</a:t>
            </a:r>
            <a:r>
              <a:rPr lang="en-US" altLang="zh-CN" sz="2400"/>
              <a:t>1</a:t>
            </a:r>
            <a:r>
              <a:rPr lang="zh-CN" altLang="en-US" sz="2400"/>
              <a:t>数据</a:t>
            </a:r>
            <a:endParaRPr lang="en-US" altLang="zh-CN" sz="2400"/>
          </a:p>
          <a:p>
            <a:pPr>
              <a:spcBef>
                <a:spcPts val="1200"/>
              </a:spcBef>
            </a:pPr>
            <a:r>
              <a:rPr lang="en-US" altLang="zh-CN" sz="2800">
                <a:solidFill>
                  <a:srgbClr val="000000"/>
                </a:solidFill>
              </a:rPr>
              <a:t>1</a:t>
            </a:r>
            <a:r>
              <a:rPr lang="zh-CN" altLang="en-US" sz="2800">
                <a:solidFill>
                  <a:srgbClr val="000000"/>
                </a:solidFill>
              </a:rPr>
              <a:t>个写端口</a:t>
            </a:r>
            <a:endParaRPr lang="en-US" altLang="zh-CN" sz="2800">
              <a:solidFill>
                <a:srgbClr val="000000"/>
              </a:solidFill>
            </a:endParaRPr>
          </a:p>
          <a:p>
            <a:pPr lvl="1"/>
            <a:r>
              <a:rPr lang="en-US" altLang="zh-CN" sz="2400"/>
              <a:t>wa</a:t>
            </a:r>
            <a:r>
              <a:rPr lang="zh-CN" altLang="en-US" sz="2400"/>
              <a:t>：写地址</a:t>
            </a:r>
            <a:endParaRPr lang="en-US" altLang="zh-CN" sz="2400"/>
          </a:p>
          <a:p>
            <a:pPr lvl="1"/>
            <a:r>
              <a:rPr lang="en-US" altLang="zh-CN" sz="2400"/>
              <a:t>wd</a:t>
            </a:r>
            <a:r>
              <a:rPr lang="zh-CN" altLang="en-US" sz="2400"/>
              <a:t>：写数据</a:t>
            </a:r>
          </a:p>
          <a:p>
            <a:pPr lvl="1"/>
            <a:r>
              <a:rPr lang="en-US" altLang="zh-CN" sz="2400"/>
              <a:t>we</a:t>
            </a:r>
            <a:r>
              <a:rPr lang="zh-CN" altLang="en-US" sz="2400"/>
              <a:t>：写使能</a:t>
            </a:r>
          </a:p>
          <a:p>
            <a:endParaRPr lang="zh-CN" altLang="en-US" sz="2800" b="0"/>
          </a:p>
        </p:txBody>
      </p:sp>
      <p:sp>
        <p:nvSpPr>
          <p:cNvPr id="7172" name="日期占位符 3">
            <a:extLst>
              <a:ext uri="{FF2B5EF4-FFF2-40B4-BE49-F238E27FC236}">
                <a16:creationId xmlns:a16="http://schemas.microsoft.com/office/drawing/2014/main" id="{97C248D6-5E28-4997-81EF-8864AD877207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ts val="600"/>
              </a:spcAft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Aft>
                <a:spcPts val="600"/>
              </a:spcAft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Aft>
                <a:spcPts val="60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Aft>
                <a:spcPts val="6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41959E7B-5F80-4399-8717-3105AA5F519F}" type="datetime1">
              <a:rPr lang="zh-CN" altLang="en-US" sz="1800" b="0" smtClean="0">
                <a:latin typeface="Arial" panose="020B0604020202020204" pitchFamily="34" charset="0"/>
              </a:rPr>
              <a:t>2022/11/1</a:t>
            </a:fld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7173" name="灯片编号占位符 4">
            <a:extLst>
              <a:ext uri="{FF2B5EF4-FFF2-40B4-BE49-F238E27FC236}">
                <a16:creationId xmlns:a16="http://schemas.microsoft.com/office/drawing/2014/main" id="{78A263F2-7A0B-4D91-81CE-6939972B47E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ts val="600"/>
              </a:spcAft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Aft>
                <a:spcPts val="600"/>
              </a:spcAft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Aft>
                <a:spcPts val="60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Aft>
                <a:spcPts val="6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725F2C2E-7F31-47F8-BFA3-0D57DBCEC38D}" type="slidenum">
              <a:rPr lang="en-US" altLang="zh-CN" sz="1800" b="0" smtClean="0"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4</a:t>
            </a:fld>
            <a:endParaRPr lang="en-US" altLang="zh-CN" sz="1800" b="0">
              <a:latin typeface="Arial" panose="020B0604020202020204" pitchFamily="34" charset="0"/>
            </a:endParaRPr>
          </a:p>
        </p:txBody>
      </p:sp>
      <p:sp>
        <p:nvSpPr>
          <p:cNvPr id="7174" name="页脚占位符 5">
            <a:extLst>
              <a:ext uri="{FF2B5EF4-FFF2-40B4-BE49-F238E27FC236}">
                <a16:creationId xmlns:a16="http://schemas.microsoft.com/office/drawing/2014/main" id="{FBE5F843-2666-4EAA-B4A6-8C54057EB5BA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Aft>
                <a:spcPts val="600"/>
              </a:spcAft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Aft>
                <a:spcPts val="600"/>
              </a:spcAft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Aft>
                <a:spcPts val="60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Aft>
                <a:spcPts val="6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 dirty="0">
                <a:latin typeface="Arial" panose="020B0604020202020204" pitchFamily="34" charset="0"/>
              </a:rPr>
              <a:t>数字逻辑设计进阶实验</a:t>
            </a:r>
          </a:p>
        </p:txBody>
      </p:sp>
      <p:grpSp>
        <p:nvGrpSpPr>
          <p:cNvPr id="7175" name="组合 146">
            <a:extLst>
              <a:ext uri="{FF2B5EF4-FFF2-40B4-BE49-F238E27FC236}">
                <a16:creationId xmlns:a16="http://schemas.microsoft.com/office/drawing/2014/main" id="{C247B730-5F07-4C1D-928D-17C025606C7C}"/>
              </a:ext>
            </a:extLst>
          </p:cNvPr>
          <p:cNvGrpSpPr>
            <a:grpSpLocks/>
          </p:cNvGrpSpPr>
          <p:nvPr/>
        </p:nvGrpSpPr>
        <p:grpSpPr bwMode="auto">
          <a:xfrm>
            <a:off x="6372225" y="1543050"/>
            <a:ext cx="2016125" cy="1957388"/>
            <a:chOff x="1219044" y="3076344"/>
            <a:chExt cx="2067191" cy="1823857"/>
          </a:xfrm>
        </p:grpSpPr>
        <p:sp>
          <p:nvSpPr>
            <p:cNvPr id="7176" name="文本框 149">
              <a:extLst>
                <a:ext uri="{FF2B5EF4-FFF2-40B4-BE49-F238E27FC236}">
                  <a16:creationId xmlns:a16="http://schemas.microsoft.com/office/drawing/2014/main" id="{3C4EB09A-DA3B-485C-98C8-F5F1BDF8CC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68493" y="3106919"/>
              <a:ext cx="1174773" cy="179328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spcAft>
                  <a:spcPct val="0"/>
                </a:spcAft>
                <a:buFontTx/>
                <a:buNone/>
              </a:pPr>
              <a:r>
                <a:rPr lang="en-US" altLang="zh-CN" sz="2000" b="0"/>
                <a:t>RF</a:t>
              </a:r>
              <a:endParaRPr lang="zh-CN" altLang="en-US" sz="2000" b="0"/>
            </a:p>
          </p:txBody>
        </p:sp>
        <p:sp>
          <p:nvSpPr>
            <p:cNvPr id="7177" name="TextBox 32">
              <a:extLst>
                <a:ext uri="{FF2B5EF4-FFF2-40B4-BE49-F238E27FC236}">
                  <a16:creationId xmlns:a16="http://schemas.microsoft.com/office/drawing/2014/main" id="{D033B9AF-E2DA-445F-8A64-28343F7D33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4456" y="4518190"/>
              <a:ext cx="312586" cy="2843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000" b="0"/>
                <a:t>clk</a:t>
              </a:r>
              <a:endParaRPr lang="zh-CN" altLang="en-US" sz="2000" b="0"/>
            </a:p>
          </p:txBody>
        </p: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828CA8EE-2948-4D31-95E9-7004E7DAC89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220672" y="4691633"/>
              <a:ext cx="4476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79" name="文本框 154">
              <a:extLst>
                <a:ext uri="{FF2B5EF4-FFF2-40B4-BE49-F238E27FC236}">
                  <a16:creationId xmlns:a16="http://schemas.microsoft.com/office/drawing/2014/main" id="{D65C4EE9-917F-4A9F-9DB3-F480AEF1CD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884" y="3076344"/>
              <a:ext cx="524672" cy="4016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2000" b="0"/>
                <a:t>ra0</a:t>
              </a:r>
            </a:p>
          </p:txBody>
        </p:sp>
        <p:sp>
          <p:nvSpPr>
            <p:cNvPr id="7180" name="文本框 155">
              <a:extLst>
                <a:ext uri="{FF2B5EF4-FFF2-40B4-BE49-F238E27FC236}">
                  <a16:creationId xmlns:a16="http://schemas.microsoft.com/office/drawing/2014/main" id="{CC750020-63EC-46AE-9C66-ECC130AB7D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19975" y="4027393"/>
              <a:ext cx="539465" cy="4016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2000" b="0"/>
                <a:t>rd1</a:t>
              </a:r>
            </a:p>
          </p:txBody>
        </p: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F0017DF3-3EBA-4CA2-9C8A-0CA6ABE971A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220672" y="3324850"/>
              <a:ext cx="44762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8ECE72F0-1B11-4125-BC1D-4C65848708D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838615" y="4284853"/>
              <a:ext cx="44762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83" name="文本框 159">
              <a:extLst>
                <a:ext uri="{FF2B5EF4-FFF2-40B4-BE49-F238E27FC236}">
                  <a16:creationId xmlns:a16="http://schemas.microsoft.com/office/drawing/2014/main" id="{A8E80696-6ACC-44C5-B034-36E9F7C8DB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11186" y="3493038"/>
              <a:ext cx="539465" cy="4016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2000" b="0"/>
                <a:t>rd0</a:t>
              </a:r>
            </a:p>
          </p:txBody>
        </p: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795006B6-BAD4-4184-B8C9-761152353D4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838615" y="3749382"/>
              <a:ext cx="44762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85" name="文本框 154">
              <a:extLst>
                <a:ext uri="{FF2B5EF4-FFF2-40B4-BE49-F238E27FC236}">
                  <a16:creationId xmlns:a16="http://schemas.microsoft.com/office/drawing/2014/main" id="{E36D8AF1-2D5C-47BD-9BED-FA8C428554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884" y="3358636"/>
              <a:ext cx="524672" cy="4016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2000" b="0"/>
                <a:t>ra1</a:t>
              </a:r>
            </a:p>
          </p:txBody>
        </p: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66041FF8-7DD3-4C04-BD9D-CCE8C3B53CC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220672" y="3607378"/>
              <a:ext cx="44762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87" name="文本框 154">
              <a:extLst>
                <a:ext uri="{FF2B5EF4-FFF2-40B4-BE49-F238E27FC236}">
                  <a16:creationId xmlns:a16="http://schemas.microsoft.com/office/drawing/2014/main" id="{CB464E8D-5E81-466C-9D03-300CB61AE1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9472" y="3626323"/>
              <a:ext cx="496729" cy="4016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2000" b="0"/>
                <a:t>wa</a:t>
              </a:r>
            </a:p>
          </p:txBody>
        </p: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65E61922-BA85-4B2B-B498-83E61A3B2F7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219044" y="3875113"/>
              <a:ext cx="44762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89" name="文本框 154">
              <a:extLst>
                <a:ext uri="{FF2B5EF4-FFF2-40B4-BE49-F238E27FC236}">
                  <a16:creationId xmlns:a16="http://schemas.microsoft.com/office/drawing/2014/main" id="{EC423106-127D-47F5-A2A7-E39B58CB95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1026" y="3908615"/>
              <a:ext cx="511522" cy="4016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2000" b="0"/>
                <a:t>wd</a:t>
              </a:r>
            </a:p>
          </p:txBody>
        </p: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677FB7B2-F31F-4F1F-9183-5C1F4DF5627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219044" y="4157641"/>
              <a:ext cx="44762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91" name="TextBox 32">
              <a:extLst>
                <a:ext uri="{FF2B5EF4-FFF2-40B4-BE49-F238E27FC236}">
                  <a16:creationId xmlns:a16="http://schemas.microsoft.com/office/drawing/2014/main" id="{542F8FFE-BEC6-4F79-956A-6ED1028FA2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3497" y="4244084"/>
              <a:ext cx="307374" cy="2866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000" b="0"/>
                <a:t>we</a:t>
              </a:r>
              <a:endParaRPr lang="zh-CN" altLang="en-US" sz="2000" b="0"/>
            </a:p>
          </p:txBody>
        </p: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78FCFEE4-4BB8-407D-A126-A99C1BE2358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219044" y="4417981"/>
              <a:ext cx="44762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0FABA849-7FF9-4A1B-9FA9-A2F92A6D55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寄存器堆 </a:t>
            </a:r>
            <a:r>
              <a:rPr lang="en-US" altLang="zh-CN"/>
              <a:t>(</a:t>
            </a:r>
            <a:r>
              <a:rPr lang="zh-CN" altLang="en-US"/>
              <a:t>续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B67040-3E91-4A68-ADC8-AB37CA99C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413"/>
            <a:ext cx="6073775" cy="5040312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b="0" dirty="0"/>
              <a:t>module  </a:t>
            </a:r>
            <a:r>
              <a:rPr lang="en-US" altLang="zh-CN" sz="2000" b="0" dirty="0" err="1"/>
              <a:t>register_file</a:t>
            </a:r>
            <a:r>
              <a:rPr lang="en-US" altLang="zh-CN" sz="2000" b="0" dirty="0"/>
              <a:t> # (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b="0" dirty="0"/>
              <a:t>    parameter AW = 5,		//</a:t>
            </a:r>
            <a:r>
              <a:rPr lang="zh-CN" altLang="en-US" sz="2000" b="0" dirty="0"/>
              <a:t>地址宽度</a:t>
            </a:r>
            <a:endParaRPr lang="en-US" altLang="zh-CN" sz="2000" b="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b="0" dirty="0"/>
              <a:t>    parameter DW = 16		//</a:t>
            </a:r>
            <a:r>
              <a:rPr lang="zh-CN" altLang="en-US" sz="2000" b="0" dirty="0"/>
              <a:t>数据宽度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b="0" dirty="0"/>
              <a:t>)(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b="0" dirty="0"/>
              <a:t>    input </a:t>
            </a:r>
            <a:r>
              <a:rPr lang="en-US" altLang="zh-CN" sz="2000" b="0" dirty="0" err="1"/>
              <a:t>clk</a:t>
            </a:r>
            <a:r>
              <a:rPr lang="en-US" altLang="zh-CN" sz="2000" b="0" dirty="0"/>
              <a:t>,			//</a:t>
            </a:r>
            <a:r>
              <a:rPr lang="zh-CN" altLang="en-US" sz="2000" b="0" dirty="0"/>
              <a:t>时钟</a:t>
            </a:r>
            <a:endParaRPr lang="en-US" altLang="zh-CN" sz="2000" b="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b="0" dirty="0"/>
              <a:t>    input [AW-1:0] ra0, ra1,		//</a:t>
            </a:r>
            <a:r>
              <a:rPr lang="zh-CN" altLang="en-US" sz="2000" b="0" dirty="0"/>
              <a:t>读地址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b="0" dirty="0"/>
              <a:t>    output [DW-1:0] rd0, rd1 	//</a:t>
            </a:r>
            <a:r>
              <a:rPr lang="zh-CN" altLang="en-US" sz="2000" b="0" dirty="0"/>
              <a:t>读数据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b="0" dirty="0"/>
              <a:t>    input [AW-1:0] </a:t>
            </a:r>
            <a:r>
              <a:rPr lang="en-US" altLang="zh-CN" sz="2000" b="0" dirty="0" err="1"/>
              <a:t>wa</a:t>
            </a:r>
            <a:r>
              <a:rPr lang="en-US" altLang="zh-CN" sz="2000" b="0" dirty="0"/>
              <a:t>, 		//</a:t>
            </a:r>
            <a:r>
              <a:rPr lang="zh-CN" altLang="en-US" sz="2000" b="0" dirty="0"/>
              <a:t>写地址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b="0" dirty="0"/>
              <a:t>    input [DW-1:0] wd,		//</a:t>
            </a:r>
            <a:r>
              <a:rPr lang="zh-CN" altLang="en-US" sz="2000" b="0" dirty="0"/>
              <a:t>写数据</a:t>
            </a:r>
            <a:endParaRPr lang="en-US" altLang="zh-CN" sz="2000" b="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b="0" dirty="0"/>
              <a:t>    input we			//</a:t>
            </a:r>
            <a:r>
              <a:rPr lang="zh-CN" altLang="en-US" sz="2000" b="0" dirty="0"/>
              <a:t>写使能</a:t>
            </a:r>
            <a:endParaRPr lang="en-US" altLang="zh-CN" sz="2000" b="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b="0" dirty="0"/>
              <a:t>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b="0" dirty="0"/>
              <a:t>    reg [DW-1:0] rf [0: (1&lt;&lt;AW)-1];		//</a:t>
            </a:r>
            <a:r>
              <a:rPr lang="zh-CN" altLang="en-US" sz="2000" b="0" dirty="0"/>
              <a:t>寄存器堆</a:t>
            </a:r>
            <a:endParaRPr lang="en-US" altLang="zh-CN" sz="2000" b="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b="0" dirty="0"/>
              <a:t>    assign rd0 = rf[ra0], rd1 = rf[ra1];	//</a:t>
            </a:r>
            <a:r>
              <a:rPr lang="zh-CN" altLang="en-US" sz="2000" b="0" dirty="0"/>
              <a:t>读操作</a:t>
            </a:r>
            <a:endParaRPr lang="en-US" altLang="zh-CN" sz="2000" b="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b="0" dirty="0"/>
              <a:t>    always  @ (</a:t>
            </a:r>
            <a:r>
              <a:rPr lang="en-US" altLang="zh-CN" sz="2000" b="0" dirty="0" err="1"/>
              <a:t>posedeg</a:t>
            </a:r>
            <a:r>
              <a:rPr lang="en-US" altLang="zh-CN" sz="2000" b="0" dirty="0"/>
              <a:t>  </a:t>
            </a:r>
            <a:r>
              <a:rPr lang="en-US" altLang="zh-CN" sz="2000" b="0" dirty="0" err="1"/>
              <a:t>clk</a:t>
            </a:r>
            <a:r>
              <a:rPr lang="en-US" altLang="zh-CN" sz="2000" b="0" dirty="0"/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b="0" dirty="0"/>
              <a:t>        if (we)  rf[</a:t>
            </a:r>
            <a:r>
              <a:rPr lang="en-US" altLang="zh-CN" sz="2000" b="0" dirty="0" err="1"/>
              <a:t>wa</a:t>
            </a:r>
            <a:r>
              <a:rPr lang="en-US" altLang="zh-CN" sz="2000" b="0" dirty="0"/>
              <a:t>]  &lt;=  wd;		//</a:t>
            </a:r>
            <a:r>
              <a:rPr lang="zh-CN" altLang="en-US" sz="2000" b="0" dirty="0"/>
              <a:t>写操作</a:t>
            </a:r>
            <a:endParaRPr lang="en-US" altLang="zh-CN" sz="2000" b="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b="0" dirty="0" err="1"/>
              <a:t>endmodule</a:t>
            </a:r>
            <a:endParaRPr lang="en-US" altLang="zh-CN" sz="2000" b="0" dirty="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dirty="0"/>
          </a:p>
        </p:txBody>
      </p:sp>
      <p:sp>
        <p:nvSpPr>
          <p:cNvPr id="8196" name="日期占位符 3">
            <a:extLst>
              <a:ext uri="{FF2B5EF4-FFF2-40B4-BE49-F238E27FC236}">
                <a16:creationId xmlns:a16="http://schemas.microsoft.com/office/drawing/2014/main" id="{12743182-9C8F-4452-B0E3-CDBEC163CE98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ts val="600"/>
              </a:spcAft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Aft>
                <a:spcPts val="600"/>
              </a:spcAft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Aft>
                <a:spcPts val="60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Aft>
                <a:spcPts val="6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53664187-9CFF-479D-81BB-1DF85DECB078}" type="datetime1">
              <a:rPr lang="zh-CN" altLang="en-US" sz="1800" b="0" smtClean="0">
                <a:latin typeface="Arial" panose="020B0604020202020204" pitchFamily="34" charset="0"/>
              </a:rPr>
              <a:t>2022/11/1</a:t>
            </a:fld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8197" name="灯片编号占位符 4">
            <a:extLst>
              <a:ext uri="{FF2B5EF4-FFF2-40B4-BE49-F238E27FC236}">
                <a16:creationId xmlns:a16="http://schemas.microsoft.com/office/drawing/2014/main" id="{DC748F01-3F5D-47D7-B3F0-89B9E1BC9E9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ts val="600"/>
              </a:spcAft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Aft>
                <a:spcPts val="600"/>
              </a:spcAft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Aft>
                <a:spcPts val="60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Aft>
                <a:spcPts val="6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CEDDC71D-9259-4276-B2D6-BDAAE25924EA}" type="slidenum">
              <a:rPr lang="en-US" altLang="zh-CN" sz="1800" b="0" smtClean="0"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5</a:t>
            </a:fld>
            <a:endParaRPr lang="en-US" altLang="zh-CN" sz="1800" b="0">
              <a:latin typeface="Arial" panose="020B0604020202020204" pitchFamily="34" charset="0"/>
            </a:endParaRPr>
          </a:p>
        </p:txBody>
      </p:sp>
      <p:sp>
        <p:nvSpPr>
          <p:cNvPr id="8198" name="页脚占位符 5">
            <a:extLst>
              <a:ext uri="{FF2B5EF4-FFF2-40B4-BE49-F238E27FC236}">
                <a16:creationId xmlns:a16="http://schemas.microsoft.com/office/drawing/2014/main" id="{801C70E7-FC2E-45C2-BD6A-84AA64F5A04A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Aft>
                <a:spcPts val="600"/>
              </a:spcAft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Aft>
                <a:spcPts val="600"/>
              </a:spcAft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Aft>
                <a:spcPts val="60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Aft>
                <a:spcPts val="6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 dirty="0">
                <a:latin typeface="Arial" panose="020B0604020202020204" pitchFamily="34" charset="0"/>
              </a:rPr>
              <a:t>数字逻辑设计进阶实验</a:t>
            </a:r>
          </a:p>
        </p:txBody>
      </p:sp>
      <p:grpSp>
        <p:nvGrpSpPr>
          <p:cNvPr id="8199" name="组合 146">
            <a:extLst>
              <a:ext uri="{FF2B5EF4-FFF2-40B4-BE49-F238E27FC236}">
                <a16:creationId xmlns:a16="http://schemas.microsoft.com/office/drawing/2014/main" id="{DCACAE41-03B7-48C6-B777-D1676340D2AE}"/>
              </a:ext>
            </a:extLst>
          </p:cNvPr>
          <p:cNvGrpSpPr>
            <a:grpSpLocks/>
          </p:cNvGrpSpPr>
          <p:nvPr/>
        </p:nvGrpSpPr>
        <p:grpSpPr bwMode="auto">
          <a:xfrm>
            <a:off x="6372225" y="1543050"/>
            <a:ext cx="2016125" cy="1957388"/>
            <a:chOff x="1219044" y="3076344"/>
            <a:chExt cx="2067191" cy="1823857"/>
          </a:xfrm>
        </p:grpSpPr>
        <p:sp>
          <p:nvSpPr>
            <p:cNvPr id="8200" name="文本框 149">
              <a:extLst>
                <a:ext uri="{FF2B5EF4-FFF2-40B4-BE49-F238E27FC236}">
                  <a16:creationId xmlns:a16="http://schemas.microsoft.com/office/drawing/2014/main" id="{6CD04C65-FF37-4043-8D82-F8D208F2DF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68493" y="3106919"/>
              <a:ext cx="1174773" cy="179328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spcAft>
                  <a:spcPct val="0"/>
                </a:spcAft>
                <a:buFontTx/>
                <a:buNone/>
              </a:pPr>
              <a:r>
                <a:rPr lang="en-US" altLang="zh-CN" sz="2000" b="0"/>
                <a:t>RF</a:t>
              </a:r>
              <a:endParaRPr lang="zh-CN" altLang="en-US" sz="2000" b="0"/>
            </a:p>
          </p:txBody>
        </p:sp>
        <p:sp>
          <p:nvSpPr>
            <p:cNvPr id="8201" name="TextBox 32">
              <a:extLst>
                <a:ext uri="{FF2B5EF4-FFF2-40B4-BE49-F238E27FC236}">
                  <a16:creationId xmlns:a16="http://schemas.microsoft.com/office/drawing/2014/main" id="{4F33E701-249A-4561-8952-68EF595866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4456" y="4518190"/>
              <a:ext cx="312586" cy="2843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000" b="0"/>
                <a:t>clk</a:t>
              </a:r>
              <a:endParaRPr lang="zh-CN" altLang="en-US" sz="2000" b="0"/>
            </a:p>
          </p:txBody>
        </p: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CEAE416D-3BB7-41CE-BAAF-B9BF8212899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220672" y="4691633"/>
              <a:ext cx="4476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03" name="文本框 154">
              <a:extLst>
                <a:ext uri="{FF2B5EF4-FFF2-40B4-BE49-F238E27FC236}">
                  <a16:creationId xmlns:a16="http://schemas.microsoft.com/office/drawing/2014/main" id="{A0F9EF37-07FD-4637-9975-638DAF225D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884" y="3076344"/>
              <a:ext cx="524672" cy="4016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2000" b="0"/>
                <a:t>ra0</a:t>
              </a:r>
            </a:p>
          </p:txBody>
        </p:sp>
        <p:sp>
          <p:nvSpPr>
            <p:cNvPr id="8204" name="文本框 155">
              <a:extLst>
                <a:ext uri="{FF2B5EF4-FFF2-40B4-BE49-F238E27FC236}">
                  <a16:creationId xmlns:a16="http://schemas.microsoft.com/office/drawing/2014/main" id="{F27DE3F7-2573-492C-8F37-39386C055A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19975" y="4027393"/>
              <a:ext cx="539465" cy="4016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2000" b="0"/>
                <a:t>rd1</a:t>
              </a:r>
            </a:p>
          </p:txBody>
        </p: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157A1CD6-1DD7-4562-99F2-ABEB994F93E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220672" y="3324850"/>
              <a:ext cx="44762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6236FF61-F29D-4739-B2A5-6350CCC32A7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838615" y="4284853"/>
              <a:ext cx="44762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07" name="文本框 159">
              <a:extLst>
                <a:ext uri="{FF2B5EF4-FFF2-40B4-BE49-F238E27FC236}">
                  <a16:creationId xmlns:a16="http://schemas.microsoft.com/office/drawing/2014/main" id="{A7EFD10B-A9C2-402A-B328-895590D2A9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11186" y="3493038"/>
              <a:ext cx="539465" cy="4016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2000" b="0"/>
                <a:t>rd0</a:t>
              </a:r>
            </a:p>
          </p:txBody>
        </p: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F6C57D34-1568-4218-8D7A-75849A83A68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838615" y="3749382"/>
              <a:ext cx="44762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09" name="文本框 154">
              <a:extLst>
                <a:ext uri="{FF2B5EF4-FFF2-40B4-BE49-F238E27FC236}">
                  <a16:creationId xmlns:a16="http://schemas.microsoft.com/office/drawing/2014/main" id="{BB3C4BB7-3F53-4C87-A47F-E97D693E38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884" y="3358636"/>
              <a:ext cx="524672" cy="4016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2000" b="0"/>
                <a:t>ra1</a:t>
              </a:r>
            </a:p>
          </p:txBody>
        </p: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A8A3645A-8E87-4E4D-80F8-6D5A111F55D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220672" y="3607378"/>
              <a:ext cx="44762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11" name="文本框 154">
              <a:extLst>
                <a:ext uri="{FF2B5EF4-FFF2-40B4-BE49-F238E27FC236}">
                  <a16:creationId xmlns:a16="http://schemas.microsoft.com/office/drawing/2014/main" id="{4DD8E2CA-2752-445D-9319-4D685DFD2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9472" y="3626323"/>
              <a:ext cx="496729" cy="4016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2000" b="0"/>
                <a:t>wa</a:t>
              </a:r>
            </a:p>
          </p:txBody>
        </p: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69A9BE4B-08EA-4DF0-8C6F-D228CF207BA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219044" y="3875113"/>
              <a:ext cx="44762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13" name="文本框 154">
              <a:extLst>
                <a:ext uri="{FF2B5EF4-FFF2-40B4-BE49-F238E27FC236}">
                  <a16:creationId xmlns:a16="http://schemas.microsoft.com/office/drawing/2014/main" id="{4B0578C3-1313-4B75-9950-DD3615A380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1026" y="3908615"/>
              <a:ext cx="511522" cy="4016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2000" b="0"/>
                <a:t>wd</a:t>
              </a:r>
            </a:p>
          </p:txBody>
        </p: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7EE56950-013F-4F90-B4A5-61A0A9D0939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219044" y="4157641"/>
              <a:ext cx="44762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15" name="TextBox 32">
              <a:extLst>
                <a:ext uri="{FF2B5EF4-FFF2-40B4-BE49-F238E27FC236}">
                  <a16:creationId xmlns:a16="http://schemas.microsoft.com/office/drawing/2014/main" id="{0CB4BE8E-7A5F-4D56-B693-BF2CDDE470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3497" y="4244084"/>
              <a:ext cx="307374" cy="2866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000" b="0"/>
                <a:t>we</a:t>
              </a:r>
              <a:endParaRPr lang="zh-CN" altLang="en-US" sz="2000" b="0"/>
            </a:p>
          </p:txBody>
        </p: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EBAD0059-37DD-4DC6-A71F-362FE8D0F70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219044" y="4417981"/>
              <a:ext cx="44762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>
            <a:extLst>
              <a:ext uri="{FF2B5EF4-FFF2-40B4-BE49-F238E27FC236}">
                <a16:creationId xmlns:a16="http://schemas.microsoft.com/office/drawing/2014/main" id="{36CB5294-185E-4D7E-AD79-7BCB7F0131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数据输入</a:t>
            </a:r>
            <a:r>
              <a:rPr lang="en-US" altLang="zh-CN"/>
              <a:t>/</a:t>
            </a:r>
            <a:r>
              <a:rPr lang="zh-CN" altLang="en-US"/>
              <a:t>输出</a:t>
            </a:r>
          </a:p>
        </p:txBody>
      </p:sp>
      <p:sp>
        <p:nvSpPr>
          <p:cNvPr id="9219" name="内容占位符 2">
            <a:extLst>
              <a:ext uri="{FF2B5EF4-FFF2-40B4-BE49-F238E27FC236}">
                <a16:creationId xmlns:a16="http://schemas.microsoft.com/office/drawing/2014/main" id="{48F4333A-048E-42F3-AF2B-11212E76A36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13000"/>
            <a:ext cx="4130958" cy="2448587"/>
          </a:xfrm>
        </p:spPr>
        <p:txBody>
          <a:bodyPr/>
          <a:lstStyle/>
          <a:p>
            <a:r>
              <a:rPr lang="zh-CN" altLang="en-US" sz="2400" dirty="0"/>
              <a:t>输入一组 </a:t>
            </a:r>
            <a:r>
              <a:rPr lang="en-US" altLang="zh-CN" sz="2400" dirty="0"/>
              <a:t>(</a:t>
            </a:r>
            <a:r>
              <a:rPr lang="zh-CN" altLang="en-US" sz="2400" dirty="0"/>
              <a:t>最多</a:t>
            </a:r>
            <a:r>
              <a:rPr lang="en-US" altLang="zh-CN" sz="2400" dirty="0"/>
              <a:t>32</a:t>
            </a:r>
            <a:r>
              <a:rPr lang="zh-CN" altLang="en-US" sz="2400" dirty="0"/>
              <a:t>个</a:t>
            </a:r>
            <a:r>
              <a:rPr lang="en-US" altLang="zh-CN" sz="2400" dirty="0"/>
              <a:t>) 16</a:t>
            </a:r>
            <a:r>
              <a:rPr lang="zh-CN" altLang="en-US" sz="2400" dirty="0"/>
              <a:t>位二进制数，保存于寄存器堆，支持数据编辑和显示</a:t>
            </a:r>
            <a:endParaRPr lang="en-US" altLang="zh-CN" sz="2400" dirty="0"/>
          </a:p>
          <a:p>
            <a:pPr lvl="1"/>
            <a:r>
              <a:rPr lang="en-US" altLang="zh-CN" sz="2000" dirty="0"/>
              <a:t>x</a:t>
            </a:r>
            <a:r>
              <a:rPr lang="zh-CN" altLang="en-US" sz="2000" dirty="0"/>
              <a:t>：数据输入，每次拨动</a:t>
            </a:r>
            <a:r>
              <a:rPr lang="en-US" altLang="zh-CN" sz="2000" dirty="0"/>
              <a:t>1</a:t>
            </a:r>
            <a:r>
              <a:rPr lang="zh-CN" altLang="en-US" sz="2000" dirty="0"/>
              <a:t>个开关，输入</a:t>
            </a:r>
            <a:r>
              <a:rPr lang="en-US" altLang="zh-CN" sz="2000" dirty="0"/>
              <a:t>1</a:t>
            </a:r>
            <a:r>
              <a:rPr lang="zh-CN" altLang="en-US" sz="2000" dirty="0"/>
              <a:t>位十六进制数字</a:t>
            </a:r>
            <a:endParaRPr lang="en-US" altLang="zh-CN" sz="2000" dirty="0"/>
          </a:p>
          <a:p>
            <a:pPr lvl="1"/>
            <a:r>
              <a:rPr lang="en-US" altLang="zh-CN" sz="2000" dirty="0"/>
              <a:t>del</a:t>
            </a:r>
            <a:r>
              <a:rPr lang="zh-CN" altLang="en-US" sz="2000" dirty="0"/>
              <a:t>：删除</a:t>
            </a:r>
            <a:r>
              <a:rPr lang="en-US" altLang="zh-CN" sz="2000" dirty="0"/>
              <a:t>1</a:t>
            </a:r>
            <a:r>
              <a:rPr lang="zh-CN" altLang="en-US" sz="2000" dirty="0"/>
              <a:t>位十六进制数字</a:t>
            </a:r>
            <a:endParaRPr lang="en-US" altLang="zh-CN" sz="2000" dirty="0"/>
          </a:p>
          <a:p>
            <a:pPr lvl="1"/>
            <a:endParaRPr lang="zh-CN" altLang="en-US" sz="2000" dirty="0"/>
          </a:p>
        </p:txBody>
      </p:sp>
      <p:sp>
        <p:nvSpPr>
          <p:cNvPr id="9220" name="日期占位符 3">
            <a:extLst>
              <a:ext uri="{FF2B5EF4-FFF2-40B4-BE49-F238E27FC236}">
                <a16:creationId xmlns:a16="http://schemas.microsoft.com/office/drawing/2014/main" id="{54E88288-C871-479A-918A-D1106BA6472D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ts val="600"/>
              </a:spcAft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Aft>
                <a:spcPts val="600"/>
              </a:spcAft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Aft>
                <a:spcPts val="60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Aft>
                <a:spcPts val="6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9BBD1B42-70E8-4B70-BB6D-B1EBDAD83D0A}" type="datetime1">
              <a:rPr lang="zh-CN" altLang="en-US" sz="1800" b="0" smtClean="0">
                <a:latin typeface="Arial" panose="020B0604020202020204" pitchFamily="34" charset="0"/>
              </a:rPr>
              <a:t>2022/11/1</a:t>
            </a:fld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9221" name="灯片编号占位符 4">
            <a:extLst>
              <a:ext uri="{FF2B5EF4-FFF2-40B4-BE49-F238E27FC236}">
                <a16:creationId xmlns:a16="http://schemas.microsoft.com/office/drawing/2014/main" id="{6A7C2EDB-9F85-42F0-817E-1F120A871FC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ts val="600"/>
              </a:spcAft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Aft>
                <a:spcPts val="600"/>
              </a:spcAft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Aft>
                <a:spcPts val="60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Aft>
                <a:spcPts val="6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E3B8CA94-35C2-4B9F-B13E-FD633841DA54}" type="slidenum">
              <a:rPr lang="en-US" altLang="zh-CN" sz="1800" b="0" smtClean="0"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6</a:t>
            </a:fld>
            <a:endParaRPr lang="en-US" altLang="zh-CN" sz="1800" b="0">
              <a:latin typeface="Arial" panose="020B0604020202020204" pitchFamily="34" charset="0"/>
            </a:endParaRPr>
          </a:p>
        </p:txBody>
      </p:sp>
      <p:sp>
        <p:nvSpPr>
          <p:cNvPr id="9222" name="页脚占位符 5">
            <a:extLst>
              <a:ext uri="{FF2B5EF4-FFF2-40B4-BE49-F238E27FC236}">
                <a16:creationId xmlns:a16="http://schemas.microsoft.com/office/drawing/2014/main" id="{2FEB4458-9D02-42D2-BCE7-78A911CBB43B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Aft>
                <a:spcPts val="600"/>
              </a:spcAft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Aft>
                <a:spcPts val="600"/>
              </a:spcAft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Aft>
                <a:spcPts val="60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Aft>
                <a:spcPts val="6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 dirty="0">
                <a:latin typeface="Arial" panose="020B0604020202020204" pitchFamily="34" charset="0"/>
              </a:rPr>
              <a:t>数字逻辑设计进阶实验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AD3F84EE-44A6-4844-91C6-F3F85E262FE7}"/>
              </a:ext>
            </a:extLst>
          </p:cNvPr>
          <p:cNvGrpSpPr/>
          <p:nvPr/>
        </p:nvGrpSpPr>
        <p:grpSpPr>
          <a:xfrm>
            <a:off x="5962621" y="1506199"/>
            <a:ext cx="1812651" cy="1957387"/>
            <a:chOff x="5962621" y="1506199"/>
            <a:chExt cx="1812651" cy="1957387"/>
          </a:xfrm>
        </p:grpSpPr>
        <p:sp>
          <p:nvSpPr>
            <p:cNvPr id="9233" name="文本框 149">
              <a:extLst>
                <a:ext uri="{FF2B5EF4-FFF2-40B4-BE49-F238E27FC236}">
                  <a16:creationId xmlns:a16="http://schemas.microsoft.com/office/drawing/2014/main" id="{17F4E409-58AB-4556-85D7-0A0B1F682C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0219" y="1539015"/>
              <a:ext cx="931676" cy="1924571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spcAft>
                  <a:spcPct val="0"/>
                </a:spcAft>
                <a:buFontTx/>
                <a:buNone/>
              </a:pPr>
              <a:r>
                <a:rPr lang="en-US" altLang="zh-CN" sz="2000" b="0" dirty="0"/>
                <a:t>DIO</a:t>
              </a:r>
            </a:p>
          </p:txBody>
        </p:sp>
        <p:sp>
          <p:nvSpPr>
            <p:cNvPr id="9234" name="TextBox 32">
              <a:extLst>
                <a:ext uri="{FF2B5EF4-FFF2-40B4-BE49-F238E27FC236}">
                  <a16:creationId xmlns:a16="http://schemas.microsoft.com/office/drawing/2014/main" id="{96A8ED01-4682-4F7E-BE4A-FA87080752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74300" y="3050003"/>
              <a:ext cx="312583" cy="3075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000" b="0"/>
                <a:t>clk</a:t>
              </a:r>
              <a:endParaRPr lang="zh-CN" altLang="en-US" sz="2000" b="0"/>
            </a:p>
          </p:txBody>
        </p: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DD9D81DE-5104-4A9F-85EF-B649FAC8AF9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964210" y="3236574"/>
              <a:ext cx="43497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36" name="文本框 154">
              <a:extLst>
                <a:ext uri="{FF2B5EF4-FFF2-40B4-BE49-F238E27FC236}">
                  <a16:creationId xmlns:a16="http://schemas.microsoft.com/office/drawing/2014/main" id="{622321E1-DE0B-4AF7-90CE-1AC3350C2D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12303" y="1506199"/>
              <a:ext cx="312906" cy="431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2000" b="0" dirty="0"/>
                <a:t>x</a:t>
              </a:r>
            </a:p>
          </p:txBody>
        </p:sp>
        <p:sp>
          <p:nvSpPr>
            <p:cNvPr id="9237" name="文本框 155">
              <a:extLst>
                <a:ext uri="{FF2B5EF4-FFF2-40B4-BE49-F238E27FC236}">
                  <a16:creationId xmlns:a16="http://schemas.microsoft.com/office/drawing/2014/main" id="{ACBC9E83-464C-48AB-AF85-986B04A55A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33055" y="2569715"/>
              <a:ext cx="426720" cy="431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2000" b="0" dirty="0" err="1"/>
                <a:t>cn</a:t>
              </a:r>
              <a:endParaRPr lang="en-US" altLang="zh-CN" sz="2000" b="0" dirty="0"/>
            </a:p>
          </p:txBody>
        </p: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F430A1C5-6276-44B8-A3C3-66555590B1D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964210" y="1772899"/>
              <a:ext cx="43497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2E418530-76AC-4D64-BEE4-B5319B65A1A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338709" y="2846049"/>
              <a:ext cx="43656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40" name="文本框 159">
              <a:extLst>
                <a:ext uri="{FF2B5EF4-FFF2-40B4-BE49-F238E27FC236}">
                  <a16:creationId xmlns:a16="http://schemas.microsoft.com/office/drawing/2014/main" id="{3FCBF9D1-C2B6-4134-A792-043766D89F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24487" y="1960825"/>
              <a:ext cx="426715" cy="4310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2000" b="0"/>
                <a:t>an</a:t>
              </a:r>
            </a:p>
          </p:txBody>
        </p: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708EE541-8AEE-44FF-B13F-78C16B04795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338709" y="2236449"/>
              <a:ext cx="43656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42" name="文本框 154">
              <a:extLst>
                <a:ext uri="{FF2B5EF4-FFF2-40B4-BE49-F238E27FC236}">
                  <a16:creationId xmlns:a16="http://schemas.microsoft.com/office/drawing/2014/main" id="{020C1D69-D614-49B5-A012-0D3631CF72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91495" y="1809105"/>
              <a:ext cx="497252" cy="431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2000" b="0" dirty="0"/>
                <a:t>del</a:t>
              </a:r>
            </a:p>
          </p:txBody>
        </p: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9DEFB9B4-6F86-4ACD-8E48-408181EC18E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964210" y="2076111"/>
              <a:ext cx="43497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44" name="文本框 154">
              <a:extLst>
                <a:ext uri="{FF2B5EF4-FFF2-40B4-BE49-F238E27FC236}">
                  <a16:creationId xmlns:a16="http://schemas.microsoft.com/office/drawing/2014/main" id="{7B8FC76C-142F-4F51-B711-370F4C06A4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91421" y="2096443"/>
              <a:ext cx="511674" cy="4310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2000" b="0"/>
                <a:t>pre</a:t>
              </a:r>
            </a:p>
          </p:txBody>
        </p: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561095C1-84D9-47FD-9149-01755DAABFC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962621" y="2363449"/>
              <a:ext cx="43656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46" name="TextBox 32">
              <a:extLst>
                <a:ext uri="{FF2B5EF4-FFF2-40B4-BE49-F238E27FC236}">
                  <a16:creationId xmlns:a16="http://schemas.microsoft.com/office/drawing/2014/main" id="{9DEE39B7-E4A7-426A-ACE7-F2316A487C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73365" y="2757034"/>
              <a:ext cx="383114" cy="3075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000" b="0"/>
                <a:t>rstn</a:t>
              </a:r>
              <a:endParaRPr lang="zh-CN" altLang="en-US" sz="2000" b="0"/>
            </a:p>
          </p:txBody>
        </p: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C1F17516-B962-418F-AA10-94C5DDD8775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962621" y="2944475"/>
              <a:ext cx="43656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48" name="文本框 154">
              <a:extLst>
                <a:ext uri="{FF2B5EF4-FFF2-40B4-BE49-F238E27FC236}">
                  <a16:creationId xmlns:a16="http://schemas.microsoft.com/office/drawing/2014/main" id="{7F688302-C80E-47FC-ADA6-E091C23E5F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0145" y="2390819"/>
              <a:ext cx="511674" cy="4310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2000" b="0" dirty="0" err="1"/>
                <a:t>nxt</a:t>
              </a:r>
              <a:endParaRPr lang="en-US" altLang="zh-CN" sz="2000" b="0" dirty="0"/>
            </a:p>
          </p:txBody>
        </p:sp>
        <p:cxnSp>
          <p:nvCxnSpPr>
            <p:cNvPr id="100" name="直接连接符 99">
              <a:extLst>
                <a:ext uri="{FF2B5EF4-FFF2-40B4-BE49-F238E27FC236}">
                  <a16:creationId xmlns:a16="http://schemas.microsoft.com/office/drawing/2014/main" id="{35579A97-F610-49DA-9042-1ACF38B0319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980084" y="2657136"/>
              <a:ext cx="43656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BE99EED7-1A51-4E4D-BAC4-CDCEF618A8D6}"/>
              </a:ext>
            </a:extLst>
          </p:cNvPr>
          <p:cNvGrpSpPr/>
          <p:nvPr/>
        </p:nvGrpSpPr>
        <p:grpSpPr>
          <a:xfrm>
            <a:off x="4526953" y="1568528"/>
            <a:ext cx="4144065" cy="1867846"/>
            <a:chOff x="4526953" y="1568528"/>
            <a:chExt cx="4144065" cy="1867846"/>
          </a:xfrm>
        </p:grpSpPr>
        <p:sp>
          <p:nvSpPr>
            <p:cNvPr id="9225" name="矩形 46">
              <a:extLst>
                <a:ext uri="{FF2B5EF4-FFF2-40B4-BE49-F238E27FC236}">
                  <a16:creationId xmlns:a16="http://schemas.microsoft.com/office/drawing/2014/main" id="{91521C86-1064-4937-905A-C20F26D91A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1411" y="2616796"/>
              <a:ext cx="909674" cy="3998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spcAft>
                  <a:spcPct val="0"/>
                </a:spcAft>
                <a:buFontTx/>
                <a:buNone/>
              </a:pPr>
              <a:r>
                <a:rPr lang="en-US" altLang="zh-CN" sz="2000" b="0" dirty="0"/>
                <a:t>(ca-cg)</a:t>
              </a:r>
              <a:endParaRPr lang="zh-CN" altLang="en-US" sz="2000" b="0" dirty="0"/>
            </a:p>
          </p:txBody>
        </p:sp>
        <p:sp>
          <p:nvSpPr>
            <p:cNvPr id="9226" name="矩形 47">
              <a:extLst>
                <a:ext uri="{FF2B5EF4-FFF2-40B4-BE49-F238E27FC236}">
                  <a16:creationId xmlns:a16="http://schemas.microsoft.com/office/drawing/2014/main" id="{E37FCD85-E557-49CC-B8A1-29DC01BC24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2043" y="1568528"/>
              <a:ext cx="1158776" cy="3998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>
                <a:spcAft>
                  <a:spcPct val="0"/>
                </a:spcAft>
                <a:buFontTx/>
                <a:buNone/>
              </a:pPr>
              <a:r>
                <a:rPr lang="en-US" altLang="zh-CN" sz="2000" b="0" dirty="0"/>
                <a:t>(sw</a:t>
              </a:r>
              <a:r>
                <a:rPr lang="en-US" altLang="zh-CN" sz="1800" b="0" dirty="0"/>
                <a:t>15</a:t>
              </a:r>
              <a:r>
                <a:rPr lang="en-US" altLang="zh-CN" sz="2000" b="0" dirty="0"/>
                <a:t>-</a:t>
              </a:r>
              <a:r>
                <a:rPr lang="en-US" altLang="zh-CN" sz="1800" b="0" dirty="0"/>
                <a:t>0</a:t>
              </a:r>
              <a:r>
                <a:rPr lang="en-US" altLang="zh-CN" sz="2000" b="0" dirty="0"/>
                <a:t>)</a:t>
              </a:r>
              <a:endParaRPr lang="zh-CN" altLang="en-US" sz="2000" b="0" dirty="0"/>
            </a:p>
          </p:txBody>
        </p:sp>
        <p:sp>
          <p:nvSpPr>
            <p:cNvPr id="9227" name="矩形 63">
              <a:extLst>
                <a:ext uri="{FF2B5EF4-FFF2-40B4-BE49-F238E27FC236}">
                  <a16:creationId xmlns:a16="http://schemas.microsoft.com/office/drawing/2014/main" id="{46B954BC-DB46-46ED-AA40-C99D680D11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6954" y="3036264"/>
              <a:ext cx="153928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spcAft>
                  <a:spcPct val="0"/>
                </a:spcAft>
                <a:buFontTx/>
                <a:buNone/>
              </a:pPr>
              <a:r>
                <a:rPr lang="en-US" altLang="zh-CN" sz="2000" b="0" dirty="0"/>
                <a:t>(clk100mhz)</a:t>
              </a:r>
              <a:endParaRPr lang="zh-CN" altLang="en-US" sz="2000" b="0" dirty="0"/>
            </a:p>
          </p:txBody>
        </p:sp>
        <p:sp>
          <p:nvSpPr>
            <p:cNvPr id="9228" name="矩形 64">
              <a:extLst>
                <a:ext uri="{FF2B5EF4-FFF2-40B4-BE49-F238E27FC236}">
                  <a16:creationId xmlns:a16="http://schemas.microsoft.com/office/drawing/2014/main" id="{4822090A-D44F-4A2B-9173-5587C37FBA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34568" y="2017553"/>
              <a:ext cx="936450" cy="3998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spcAft>
                  <a:spcPct val="0"/>
                </a:spcAft>
                <a:buFontTx/>
                <a:buNone/>
              </a:pPr>
              <a:r>
                <a:rPr lang="en-US" altLang="zh-CN" sz="2000" b="0" dirty="0"/>
                <a:t>(an7-0)</a:t>
              </a:r>
              <a:endParaRPr lang="zh-CN" altLang="en-US" sz="2000" b="0" dirty="0"/>
            </a:p>
          </p:txBody>
        </p:sp>
        <p:sp>
          <p:nvSpPr>
            <p:cNvPr id="9229" name="矩形 47">
              <a:extLst>
                <a:ext uri="{FF2B5EF4-FFF2-40B4-BE49-F238E27FC236}">
                  <a16:creationId xmlns:a16="http://schemas.microsoft.com/office/drawing/2014/main" id="{E95CC31A-6F98-4478-B32F-1F1F6EA4FE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6953" y="2734275"/>
              <a:ext cx="145568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>
                <a:spcAft>
                  <a:spcPct val="0"/>
                </a:spcAft>
                <a:buFontTx/>
                <a:buNone/>
              </a:pPr>
              <a:r>
                <a:rPr lang="en-US" altLang="zh-CN" sz="2000" b="0" dirty="0"/>
                <a:t>(</a:t>
              </a:r>
              <a:r>
                <a:rPr lang="en-US" altLang="zh-CN" sz="2000" b="0" dirty="0" err="1"/>
                <a:t>cpu_resetn</a:t>
              </a:r>
              <a:r>
                <a:rPr lang="en-US" altLang="zh-CN" sz="2000" b="0" dirty="0"/>
                <a:t>)</a:t>
              </a:r>
              <a:endParaRPr lang="zh-CN" altLang="en-US" sz="2000" b="0" dirty="0"/>
            </a:p>
          </p:txBody>
        </p:sp>
        <p:sp>
          <p:nvSpPr>
            <p:cNvPr id="9230" name="矩形 63">
              <a:extLst>
                <a:ext uri="{FF2B5EF4-FFF2-40B4-BE49-F238E27FC236}">
                  <a16:creationId xmlns:a16="http://schemas.microsoft.com/office/drawing/2014/main" id="{D028B1F8-2B62-48D3-8F2F-788205A2F6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68325" y="2451470"/>
              <a:ext cx="836163" cy="3998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spcAft>
                  <a:spcPct val="0"/>
                </a:spcAft>
                <a:buFontTx/>
                <a:buNone/>
              </a:pPr>
              <a:r>
                <a:rPr lang="en-US" altLang="zh-CN" sz="2000" b="0" dirty="0"/>
                <a:t>(</a:t>
              </a:r>
              <a:r>
                <a:rPr lang="en-US" altLang="zh-CN" sz="2000" b="0" dirty="0" err="1"/>
                <a:t>btnd</a:t>
              </a:r>
              <a:r>
                <a:rPr lang="en-US" altLang="zh-CN" sz="2000" b="0" dirty="0"/>
                <a:t>)</a:t>
              </a:r>
              <a:endParaRPr lang="zh-CN" altLang="en-US" sz="2000" b="0" dirty="0"/>
            </a:p>
          </p:txBody>
        </p:sp>
        <p:sp>
          <p:nvSpPr>
            <p:cNvPr id="9231" name="矩形 47">
              <a:extLst>
                <a:ext uri="{FF2B5EF4-FFF2-40B4-BE49-F238E27FC236}">
                  <a16:creationId xmlns:a16="http://schemas.microsoft.com/office/drawing/2014/main" id="{9B04C5A1-9556-43C0-962C-4F25146250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7499" y="2140277"/>
              <a:ext cx="812364" cy="3998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>
                <a:spcAft>
                  <a:spcPct val="0"/>
                </a:spcAft>
                <a:buFontTx/>
                <a:buNone/>
              </a:pPr>
              <a:r>
                <a:rPr lang="en-US" altLang="zh-CN" sz="2000" b="0" dirty="0"/>
                <a:t>(</a:t>
              </a:r>
              <a:r>
                <a:rPr lang="en-US" altLang="zh-CN" sz="2000" b="0" dirty="0" err="1"/>
                <a:t>btnu</a:t>
              </a:r>
              <a:r>
                <a:rPr lang="en-US" altLang="zh-CN" sz="2000" b="0" dirty="0"/>
                <a:t>)</a:t>
              </a:r>
              <a:endParaRPr lang="zh-CN" altLang="en-US" sz="2000" b="0" dirty="0"/>
            </a:p>
          </p:txBody>
        </p:sp>
        <p:sp>
          <p:nvSpPr>
            <p:cNvPr id="9232" name="矩形 47">
              <a:extLst>
                <a:ext uri="{FF2B5EF4-FFF2-40B4-BE49-F238E27FC236}">
                  <a16:creationId xmlns:a16="http://schemas.microsoft.com/office/drawing/2014/main" id="{016C5706-DCD1-4B0D-BF91-CC952C527B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68325" y="1846371"/>
              <a:ext cx="812364" cy="3998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>
                <a:spcAft>
                  <a:spcPct val="0"/>
                </a:spcAft>
                <a:buFontTx/>
                <a:buNone/>
              </a:pPr>
              <a:r>
                <a:rPr lang="en-US" altLang="zh-CN" sz="2000" b="0" dirty="0"/>
                <a:t>(</a:t>
              </a:r>
              <a:r>
                <a:rPr lang="en-US" altLang="zh-CN" sz="2000" b="0" dirty="0" err="1"/>
                <a:t>btnr</a:t>
              </a:r>
              <a:r>
                <a:rPr lang="en-US" altLang="zh-CN" sz="2000" b="0" dirty="0"/>
                <a:t>)</a:t>
              </a:r>
              <a:endParaRPr lang="zh-CN" altLang="en-US" sz="2000" b="0" dirty="0"/>
            </a:p>
          </p:txBody>
        </p:sp>
      </p:grpSp>
      <p:sp>
        <p:nvSpPr>
          <p:cNvPr id="35" name="内容占位符 2">
            <a:extLst>
              <a:ext uri="{FF2B5EF4-FFF2-40B4-BE49-F238E27FC236}">
                <a16:creationId xmlns:a16="http://schemas.microsoft.com/office/drawing/2014/main" id="{6850772F-6650-473C-ADE0-AB69952936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1" y="3717000"/>
            <a:ext cx="4130958" cy="2579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0"/>
              </a:spcBef>
              <a:spcAft>
                <a:spcPts val="600"/>
              </a:spcAft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ts val="600"/>
              </a:spcAft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ts val="60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ts val="6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en-US" altLang="zh-CN" sz="2000" kern="0" dirty="0" err="1"/>
              <a:t>nxt</a:t>
            </a:r>
            <a:r>
              <a:rPr lang="zh-CN" altLang="en-US" sz="2000" kern="0" dirty="0"/>
              <a:t>：保存当前数据，查看后</a:t>
            </a:r>
            <a:r>
              <a:rPr lang="en-US" altLang="zh-CN" sz="2000" kern="0" dirty="0"/>
              <a:t>1</a:t>
            </a:r>
            <a:r>
              <a:rPr lang="zh-CN" altLang="en-US" sz="2000" kern="0" dirty="0"/>
              <a:t>个数据</a:t>
            </a:r>
            <a:endParaRPr lang="en-US" altLang="zh-CN" sz="2000" kern="0" dirty="0"/>
          </a:p>
          <a:p>
            <a:pPr lvl="1"/>
            <a:r>
              <a:rPr lang="en-US" altLang="zh-CN" sz="2000" kern="0" dirty="0"/>
              <a:t>pre</a:t>
            </a:r>
            <a:r>
              <a:rPr lang="zh-CN" altLang="en-US" sz="2000" kern="0" dirty="0"/>
              <a:t>：保存当前数据，查看前</a:t>
            </a:r>
            <a:r>
              <a:rPr lang="en-US" altLang="zh-CN" sz="2000" kern="0" dirty="0"/>
              <a:t>1</a:t>
            </a:r>
            <a:r>
              <a:rPr lang="zh-CN" altLang="en-US" sz="2000" kern="0" dirty="0"/>
              <a:t>个数据</a:t>
            </a:r>
            <a:endParaRPr lang="en-US" altLang="zh-CN" sz="2000" kern="0" dirty="0"/>
          </a:p>
          <a:p>
            <a:pPr lvl="1"/>
            <a:r>
              <a:rPr lang="en-US" altLang="zh-CN" sz="2000" kern="0" dirty="0"/>
              <a:t>an, </a:t>
            </a:r>
            <a:r>
              <a:rPr lang="en-US" altLang="zh-CN" sz="2000" kern="0" dirty="0" err="1"/>
              <a:t>cn</a:t>
            </a:r>
            <a:r>
              <a:rPr lang="zh-CN" altLang="en-US" sz="2000" kern="0" dirty="0"/>
              <a:t>：显示地址和数据，复位后显示地址为</a:t>
            </a:r>
            <a:r>
              <a:rPr lang="en-US" altLang="zh-CN" sz="2000" kern="0" dirty="0"/>
              <a:t>0</a:t>
            </a:r>
            <a:r>
              <a:rPr lang="zh-CN" altLang="en-US" sz="2000" kern="0" dirty="0"/>
              <a:t>的数据</a:t>
            </a:r>
            <a:endParaRPr lang="en-US" altLang="zh-CN" sz="2000" kern="0" dirty="0"/>
          </a:p>
          <a:p>
            <a:pPr lvl="1"/>
            <a:endParaRPr lang="zh-CN" altLang="en-US" sz="2000" kern="0" dirty="0"/>
          </a:p>
          <a:p>
            <a:pPr lvl="1"/>
            <a:endParaRPr lang="en-US" altLang="zh-CN" sz="2000" kern="0" dirty="0"/>
          </a:p>
          <a:p>
            <a:pPr lvl="1"/>
            <a:endParaRPr lang="en-US" altLang="zh-CN" sz="2000" kern="0" dirty="0"/>
          </a:p>
          <a:p>
            <a:pPr lvl="1"/>
            <a:endParaRPr lang="zh-CN" altLang="en-US" sz="2000" kern="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EDCCDED-8200-4941-B0AE-08E7453203FC}"/>
              </a:ext>
            </a:extLst>
          </p:cNvPr>
          <p:cNvSpPr/>
          <p:nvPr/>
        </p:nvSpPr>
        <p:spPr>
          <a:xfrm>
            <a:off x="4860000" y="3934669"/>
            <a:ext cx="37492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2913" lvl="1" indent="-442913"/>
            <a:r>
              <a:rPr lang="zh-CN" altLang="en-US" kern="0" dirty="0"/>
              <a:t>注：假定任何时刻，只改变</a:t>
            </a:r>
            <a:r>
              <a:rPr lang="en-US" altLang="zh-CN" kern="0" dirty="0"/>
              <a:t>1</a:t>
            </a:r>
            <a:r>
              <a:rPr lang="zh-CN" altLang="en-US" kern="0" dirty="0"/>
              <a:t>个开关或按钮的状态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>
            <a:extLst>
              <a:ext uri="{FF2B5EF4-FFF2-40B4-BE49-F238E27FC236}">
                <a16:creationId xmlns:a16="http://schemas.microsoft.com/office/drawing/2014/main" id="{86EC2540-2FC7-401C-9537-053DF4F91A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操作和显示</a:t>
            </a:r>
          </a:p>
        </p:txBody>
      </p:sp>
      <p:sp>
        <p:nvSpPr>
          <p:cNvPr id="11267" name="日期占位符 3">
            <a:extLst>
              <a:ext uri="{FF2B5EF4-FFF2-40B4-BE49-F238E27FC236}">
                <a16:creationId xmlns:a16="http://schemas.microsoft.com/office/drawing/2014/main" id="{5B860048-74C4-4EC3-A246-6A8E58FCFA9A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ts val="600"/>
              </a:spcAft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Aft>
                <a:spcPts val="600"/>
              </a:spcAft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Aft>
                <a:spcPts val="60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Aft>
                <a:spcPts val="6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182D9390-9044-47DE-8D01-594CE0AC5F88}" type="datetime1">
              <a:rPr lang="zh-CN" altLang="en-US" sz="1800" b="0" smtClean="0">
                <a:latin typeface="Arial" panose="020B0604020202020204" pitchFamily="34" charset="0"/>
              </a:rPr>
              <a:t>2022/11/1</a:t>
            </a:fld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1268" name="灯片编号占位符 4">
            <a:extLst>
              <a:ext uri="{FF2B5EF4-FFF2-40B4-BE49-F238E27FC236}">
                <a16:creationId xmlns:a16="http://schemas.microsoft.com/office/drawing/2014/main" id="{DB0B85C6-D33C-45AA-ADF1-E791064746B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ts val="600"/>
              </a:spcAft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Aft>
                <a:spcPts val="600"/>
              </a:spcAft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Aft>
                <a:spcPts val="60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Aft>
                <a:spcPts val="6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2804BE20-705D-4841-ACBC-22D061892662}" type="slidenum">
              <a:rPr lang="en-US" altLang="zh-CN" sz="1800" b="0" smtClean="0"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7</a:t>
            </a:fld>
            <a:endParaRPr lang="en-US" altLang="zh-CN" sz="1800" b="0">
              <a:latin typeface="Arial" panose="020B0604020202020204" pitchFamily="34" charset="0"/>
            </a:endParaRPr>
          </a:p>
        </p:txBody>
      </p:sp>
      <p:sp>
        <p:nvSpPr>
          <p:cNvPr id="11269" name="页脚占位符 5">
            <a:extLst>
              <a:ext uri="{FF2B5EF4-FFF2-40B4-BE49-F238E27FC236}">
                <a16:creationId xmlns:a16="http://schemas.microsoft.com/office/drawing/2014/main" id="{E67A330B-5512-4C46-9BFF-EE67BFB46C27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Aft>
                <a:spcPts val="600"/>
              </a:spcAft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Aft>
                <a:spcPts val="600"/>
              </a:spcAft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Aft>
                <a:spcPts val="60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Aft>
                <a:spcPts val="6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 dirty="0">
                <a:latin typeface="Arial" panose="020B0604020202020204" pitchFamily="34" charset="0"/>
              </a:rPr>
              <a:t>数字逻辑设计进阶实验</a:t>
            </a:r>
          </a:p>
        </p:txBody>
      </p:sp>
      <p:sp>
        <p:nvSpPr>
          <p:cNvPr id="11270" name="内容占位符 7">
            <a:extLst>
              <a:ext uri="{FF2B5EF4-FFF2-40B4-BE49-F238E27FC236}">
                <a16:creationId xmlns:a16="http://schemas.microsoft.com/office/drawing/2014/main" id="{A9200503-52F9-44F7-94CB-B055CA13346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68413"/>
            <a:ext cx="7858800" cy="525462"/>
          </a:xfrm>
        </p:spPr>
        <p:txBody>
          <a:bodyPr/>
          <a:lstStyle/>
          <a:p>
            <a:r>
              <a:rPr lang="zh-CN" altLang="en-US" sz="2400" dirty="0"/>
              <a:t>假定操作前寄存器堆中数据与其地址相同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D3E7FCF8-FF0A-47D1-9D1D-68C5767594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1626290"/>
              </p:ext>
            </p:extLst>
          </p:nvPr>
        </p:nvGraphicFramePr>
        <p:xfrm>
          <a:off x="900113" y="1844675"/>
          <a:ext cx="7343776" cy="4354716"/>
        </p:xfrm>
        <a:graphic>
          <a:graphicData uri="http://schemas.openxmlformats.org/drawingml/2006/table">
            <a:tbl>
              <a:tblPr/>
              <a:tblGrid>
                <a:gridCol w="715707">
                  <a:extLst>
                    <a:ext uri="{9D8B030D-6E8A-4147-A177-3AD203B41FA5}">
                      <a16:colId xmlns:a16="http://schemas.microsoft.com/office/drawing/2014/main" val="3024278051"/>
                    </a:ext>
                  </a:extLst>
                </a:gridCol>
                <a:gridCol w="715707">
                  <a:extLst>
                    <a:ext uri="{9D8B030D-6E8A-4147-A177-3AD203B41FA5}">
                      <a16:colId xmlns:a16="http://schemas.microsoft.com/office/drawing/2014/main" val="3608694348"/>
                    </a:ext>
                  </a:extLst>
                </a:gridCol>
                <a:gridCol w="715707">
                  <a:extLst>
                    <a:ext uri="{9D8B030D-6E8A-4147-A177-3AD203B41FA5}">
                      <a16:colId xmlns:a16="http://schemas.microsoft.com/office/drawing/2014/main" val="1977483902"/>
                    </a:ext>
                  </a:extLst>
                </a:gridCol>
                <a:gridCol w="715707">
                  <a:extLst>
                    <a:ext uri="{9D8B030D-6E8A-4147-A177-3AD203B41FA5}">
                      <a16:colId xmlns:a16="http://schemas.microsoft.com/office/drawing/2014/main" val="845774010"/>
                    </a:ext>
                  </a:extLst>
                </a:gridCol>
                <a:gridCol w="715707">
                  <a:extLst>
                    <a:ext uri="{9D8B030D-6E8A-4147-A177-3AD203B41FA5}">
                      <a16:colId xmlns:a16="http://schemas.microsoft.com/office/drawing/2014/main" val="2620853656"/>
                    </a:ext>
                  </a:extLst>
                </a:gridCol>
                <a:gridCol w="715707">
                  <a:extLst>
                    <a:ext uri="{9D8B030D-6E8A-4147-A177-3AD203B41FA5}">
                      <a16:colId xmlns:a16="http://schemas.microsoft.com/office/drawing/2014/main" val="2349057375"/>
                    </a:ext>
                  </a:extLst>
                </a:gridCol>
                <a:gridCol w="715707">
                  <a:extLst>
                    <a:ext uri="{9D8B030D-6E8A-4147-A177-3AD203B41FA5}">
                      <a16:colId xmlns:a16="http://schemas.microsoft.com/office/drawing/2014/main" val="3968702994"/>
                    </a:ext>
                  </a:extLst>
                </a:gridCol>
                <a:gridCol w="715707">
                  <a:extLst>
                    <a:ext uri="{9D8B030D-6E8A-4147-A177-3AD203B41FA5}">
                      <a16:colId xmlns:a16="http://schemas.microsoft.com/office/drawing/2014/main" val="951646104"/>
                    </a:ext>
                  </a:extLst>
                </a:gridCol>
                <a:gridCol w="1618120">
                  <a:extLst>
                    <a:ext uri="{9D8B030D-6E8A-4147-A177-3AD203B41FA5}">
                      <a16:colId xmlns:a16="http://schemas.microsoft.com/office/drawing/2014/main" val="2436680673"/>
                    </a:ext>
                  </a:extLst>
                </a:gridCol>
              </a:tblGrid>
              <a:tr h="394856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</a:t>
                      </a:r>
                      <a:r>
                        <a:rPr lang="zh-CN" alt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个数码管显示内容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操作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7427533"/>
                  </a:ext>
                </a:extLst>
              </a:tr>
              <a:tr h="311134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地址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数据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968812"/>
                  </a:ext>
                </a:extLst>
              </a:tr>
              <a:tr h="2806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起始显示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1530431"/>
                  </a:ext>
                </a:extLst>
              </a:tr>
              <a:tr h="2806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x (sw1)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3692962"/>
                  </a:ext>
                </a:extLst>
              </a:tr>
              <a:tr h="2806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x (sw2)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8848665"/>
                  </a:ext>
                </a:extLst>
              </a:tr>
              <a:tr h="2806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x (sw10)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455299"/>
                  </a:ext>
                </a:extLst>
              </a:tr>
              <a:tr h="2806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x (sw</a:t>
                      </a:r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3405303"/>
                  </a:ext>
                </a:extLst>
              </a:tr>
              <a:tr h="2806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x (sw14)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7295767"/>
                  </a:ext>
                </a:extLst>
              </a:tr>
              <a:tr h="2806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del (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btnr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832073"/>
                  </a:ext>
                </a:extLst>
              </a:tr>
              <a:tr h="2806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del (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btnr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1849644"/>
                  </a:ext>
                </a:extLst>
              </a:tr>
              <a:tr h="2806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F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x (sw15)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6032672"/>
                  </a:ext>
                </a:extLst>
              </a:tr>
              <a:tr h="2806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F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F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pre (</a:t>
                      </a:r>
                      <a:r>
                        <a:rPr lang="en-US" altLang="zh-CN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btnu</a:t>
                      </a:r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9255905"/>
                  </a:ext>
                </a:extLst>
              </a:tr>
              <a:tr h="2806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pre (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btnu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5898201"/>
                  </a:ext>
                </a:extLst>
              </a:tr>
              <a:tr h="2806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F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F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nxt</a:t>
                      </a:r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(</a:t>
                      </a:r>
                      <a:r>
                        <a:rPr lang="en-US" altLang="zh-CN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btnd</a:t>
                      </a:r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0695495"/>
                  </a:ext>
                </a:extLst>
              </a:tr>
              <a:tr h="2806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F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nxt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(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btnd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215983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>
            <a:extLst>
              <a:ext uri="{FF2B5EF4-FFF2-40B4-BE49-F238E27FC236}">
                <a16:creationId xmlns:a16="http://schemas.microsoft.com/office/drawing/2014/main" id="{68D457D2-AFED-4B96-876D-E53B3B6B19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数据通路</a:t>
            </a:r>
          </a:p>
        </p:txBody>
      </p:sp>
      <p:sp>
        <p:nvSpPr>
          <p:cNvPr id="13315" name="内容占位符 2">
            <a:extLst>
              <a:ext uri="{FF2B5EF4-FFF2-40B4-BE49-F238E27FC236}">
                <a16:creationId xmlns:a16="http://schemas.microsoft.com/office/drawing/2014/main" id="{5C192FC2-D283-44F4-8003-A7F280E632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476000" y="4459287"/>
            <a:ext cx="3251200" cy="1620837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zh-CN" sz="2000" b="0" dirty="0"/>
              <a:t>DB/PS</a:t>
            </a:r>
            <a:r>
              <a:rPr lang="zh-CN" altLang="en-US" sz="2000" b="0" dirty="0"/>
              <a:t>：去抖动</a:t>
            </a:r>
            <a:r>
              <a:rPr lang="en-US" altLang="zh-CN" sz="2000" b="0" dirty="0"/>
              <a:t>/</a:t>
            </a:r>
            <a:r>
              <a:rPr lang="zh-CN" altLang="en-US" sz="2000" b="0" dirty="0"/>
              <a:t>取边沿</a:t>
            </a:r>
            <a:endParaRPr lang="en-US" altLang="zh-CN" sz="2000" b="0" dirty="0"/>
          </a:p>
          <a:p>
            <a:pPr marL="0" indent="0">
              <a:buFontTx/>
              <a:buNone/>
            </a:pPr>
            <a:r>
              <a:rPr lang="en-US" altLang="zh-CN" sz="2000" b="0" dirty="0"/>
              <a:t>ECD</a:t>
            </a:r>
            <a:r>
              <a:rPr lang="zh-CN" altLang="en-US" sz="2000" b="0" dirty="0"/>
              <a:t>：编码器</a:t>
            </a:r>
            <a:endParaRPr lang="en-US" altLang="zh-CN" sz="2000" b="0" dirty="0"/>
          </a:p>
          <a:p>
            <a:pPr marL="0" indent="0">
              <a:buFontTx/>
              <a:buNone/>
            </a:pPr>
            <a:endParaRPr lang="en-US" altLang="zh-CN" sz="2000" b="0" dirty="0"/>
          </a:p>
          <a:p>
            <a:pPr marL="0" indent="0">
              <a:buFontTx/>
              <a:buNone/>
            </a:pPr>
            <a:r>
              <a:rPr lang="en-US" altLang="zh-CN" sz="2000" b="0" dirty="0"/>
              <a:t>FSM</a:t>
            </a:r>
            <a:r>
              <a:rPr lang="zh-CN" altLang="en-US" sz="2000" b="0" dirty="0"/>
              <a:t>：有限状态机</a:t>
            </a:r>
          </a:p>
        </p:txBody>
      </p:sp>
      <p:sp>
        <p:nvSpPr>
          <p:cNvPr id="13316" name="日期占位符 3">
            <a:extLst>
              <a:ext uri="{FF2B5EF4-FFF2-40B4-BE49-F238E27FC236}">
                <a16:creationId xmlns:a16="http://schemas.microsoft.com/office/drawing/2014/main" id="{BE0753B8-247C-4051-9756-65683EA6A44D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ts val="600"/>
              </a:spcAft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Aft>
                <a:spcPts val="600"/>
              </a:spcAft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Aft>
                <a:spcPts val="60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Aft>
                <a:spcPts val="6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F3FF4E51-B632-4527-96AF-E1D363471A81}" type="datetime1">
              <a:rPr lang="zh-CN" altLang="en-US" sz="1800" b="0" smtClean="0">
                <a:latin typeface="Arial" panose="020B0604020202020204" pitchFamily="34" charset="0"/>
              </a:rPr>
              <a:t>2022/11/1</a:t>
            </a:fld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3317" name="灯片编号占位符 4">
            <a:extLst>
              <a:ext uri="{FF2B5EF4-FFF2-40B4-BE49-F238E27FC236}">
                <a16:creationId xmlns:a16="http://schemas.microsoft.com/office/drawing/2014/main" id="{630B580D-DE63-43F4-8537-B0B8D7D416F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ts val="600"/>
              </a:spcAft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Aft>
                <a:spcPts val="600"/>
              </a:spcAft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Aft>
                <a:spcPts val="60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Aft>
                <a:spcPts val="6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2A96C5A2-D527-460A-A62D-9C91BE6F17DD}" type="slidenum">
              <a:rPr lang="en-US" altLang="zh-CN" sz="1800" b="0" smtClean="0"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8</a:t>
            </a:fld>
            <a:endParaRPr lang="en-US" altLang="zh-CN" sz="1800" b="0">
              <a:latin typeface="Arial" panose="020B0604020202020204" pitchFamily="34" charset="0"/>
            </a:endParaRPr>
          </a:p>
        </p:txBody>
      </p:sp>
      <p:sp>
        <p:nvSpPr>
          <p:cNvPr id="13318" name="页脚占位符 5">
            <a:extLst>
              <a:ext uri="{FF2B5EF4-FFF2-40B4-BE49-F238E27FC236}">
                <a16:creationId xmlns:a16="http://schemas.microsoft.com/office/drawing/2014/main" id="{32FC0815-4903-4FAC-A932-1378CED755FC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Aft>
                <a:spcPts val="600"/>
              </a:spcAft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Aft>
                <a:spcPts val="600"/>
              </a:spcAft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Aft>
                <a:spcPts val="60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Aft>
                <a:spcPts val="6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 dirty="0">
                <a:latin typeface="Arial" panose="020B0604020202020204" pitchFamily="34" charset="0"/>
              </a:rPr>
              <a:t>数字逻辑设计进阶实验</a:t>
            </a:r>
          </a:p>
        </p:txBody>
      </p:sp>
      <p:sp>
        <p:nvSpPr>
          <p:cNvPr id="13319" name="文本框 149">
            <a:extLst>
              <a:ext uri="{FF2B5EF4-FFF2-40B4-BE49-F238E27FC236}">
                <a16:creationId xmlns:a16="http://schemas.microsoft.com/office/drawing/2014/main" id="{936EA10A-3748-4CD4-B913-BAC2BEF7C0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1805" y="2895600"/>
            <a:ext cx="722313" cy="10064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ts val="600"/>
              </a:spcAft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Aft>
                <a:spcPts val="600"/>
              </a:spcAft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Aft>
                <a:spcPts val="60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Aft>
                <a:spcPts val="6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>
              <a:spcAft>
                <a:spcPct val="0"/>
              </a:spcAft>
              <a:buFontTx/>
              <a:buNone/>
            </a:pPr>
            <a:r>
              <a:rPr lang="en-US" altLang="zh-CN" sz="2000" b="0"/>
              <a:t>DB</a:t>
            </a:r>
          </a:p>
          <a:p>
            <a:pPr algn="ctr">
              <a:spcAft>
                <a:spcPct val="0"/>
              </a:spcAft>
              <a:buFontTx/>
              <a:buNone/>
            </a:pPr>
            <a:r>
              <a:rPr lang="en-US" altLang="zh-CN" sz="2000" b="0"/>
              <a:t>/PS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4934102C-F67D-4023-A701-722AAC696800}"/>
              </a:ext>
            </a:extLst>
          </p:cNvPr>
          <p:cNvCxnSpPr>
            <a:cxnSpLocks/>
          </p:cNvCxnSpPr>
          <p:nvPr/>
        </p:nvCxnSpPr>
        <p:spPr bwMode="auto">
          <a:xfrm>
            <a:off x="1655243" y="3398838"/>
            <a:ext cx="43656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192E879-34A6-4494-86BB-E6D470CFE680}"/>
              </a:ext>
            </a:extLst>
          </p:cNvPr>
          <p:cNvCxnSpPr>
            <a:cxnSpLocks/>
          </p:cNvCxnSpPr>
          <p:nvPr/>
        </p:nvCxnSpPr>
        <p:spPr bwMode="auto">
          <a:xfrm>
            <a:off x="2814118" y="3398838"/>
            <a:ext cx="65246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22" name="文本框 149">
            <a:extLst>
              <a:ext uri="{FF2B5EF4-FFF2-40B4-BE49-F238E27FC236}">
                <a16:creationId xmlns:a16="http://schemas.microsoft.com/office/drawing/2014/main" id="{7AC9EA85-A2FB-4A3C-B95A-4FE4A791D3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6580" y="2895600"/>
            <a:ext cx="720725" cy="10064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ts val="600"/>
              </a:spcAft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Aft>
                <a:spcPts val="600"/>
              </a:spcAft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Aft>
                <a:spcPts val="60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Aft>
                <a:spcPts val="6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>
              <a:spcAft>
                <a:spcPct val="0"/>
              </a:spcAft>
              <a:buFontTx/>
              <a:buNone/>
            </a:pPr>
            <a:r>
              <a:rPr lang="en-US" altLang="zh-CN" sz="2000" b="0"/>
              <a:t>ECD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A9E5292D-279A-42C6-9FBB-4EF77910E11C}"/>
              </a:ext>
            </a:extLst>
          </p:cNvPr>
          <p:cNvCxnSpPr>
            <a:cxnSpLocks/>
          </p:cNvCxnSpPr>
          <p:nvPr/>
        </p:nvCxnSpPr>
        <p:spPr bwMode="auto">
          <a:xfrm>
            <a:off x="4187305" y="3182938"/>
            <a:ext cx="63658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24" name="文本框 149">
            <a:extLst>
              <a:ext uri="{FF2B5EF4-FFF2-40B4-BE49-F238E27FC236}">
                <a16:creationId xmlns:a16="http://schemas.microsoft.com/office/drawing/2014/main" id="{09A2EDAB-DF38-4E45-9F7B-69543071E1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0243" y="2895600"/>
            <a:ext cx="720725" cy="100806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ts val="600"/>
              </a:spcAft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Aft>
                <a:spcPts val="600"/>
              </a:spcAft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Aft>
                <a:spcPts val="60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Aft>
                <a:spcPts val="6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>
              <a:spcAft>
                <a:spcPct val="0"/>
              </a:spcAft>
              <a:buFontTx/>
              <a:buNone/>
            </a:pPr>
            <a:r>
              <a:rPr lang="en-US" altLang="zh-CN" sz="2000" b="0"/>
              <a:t>DR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7981E7FD-CBE9-42A0-987B-EA3F14808F22}"/>
              </a:ext>
            </a:extLst>
          </p:cNvPr>
          <p:cNvCxnSpPr>
            <a:cxnSpLocks/>
          </p:cNvCxnSpPr>
          <p:nvPr/>
        </p:nvCxnSpPr>
        <p:spPr bwMode="auto">
          <a:xfrm>
            <a:off x="5550968" y="3614738"/>
            <a:ext cx="77946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26" name="文本框 149">
            <a:extLst>
              <a:ext uri="{FF2B5EF4-FFF2-40B4-BE49-F238E27FC236}">
                <a16:creationId xmlns:a16="http://schemas.microsoft.com/office/drawing/2014/main" id="{583EECFA-4C32-4073-917D-2B28B06105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0430" y="2895600"/>
            <a:ext cx="720725" cy="10033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ts val="600"/>
              </a:spcAft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Aft>
                <a:spcPts val="600"/>
              </a:spcAft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Aft>
                <a:spcPts val="60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Aft>
                <a:spcPts val="6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>
              <a:spcAft>
                <a:spcPct val="0"/>
              </a:spcAft>
              <a:buFontTx/>
              <a:buNone/>
            </a:pPr>
            <a:r>
              <a:rPr lang="en-US" altLang="zh-CN" sz="2000" b="0"/>
              <a:t>RF</a:t>
            </a: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653A57BC-B816-4A33-BCDA-32379DB93BEC}"/>
              </a:ext>
            </a:extLst>
          </p:cNvPr>
          <p:cNvCxnSpPr>
            <a:cxnSpLocks/>
          </p:cNvCxnSpPr>
          <p:nvPr/>
        </p:nvCxnSpPr>
        <p:spPr bwMode="auto">
          <a:xfrm>
            <a:off x="7051155" y="3398838"/>
            <a:ext cx="2921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28" name="文本框 149">
            <a:extLst>
              <a:ext uri="{FF2B5EF4-FFF2-40B4-BE49-F238E27FC236}">
                <a16:creationId xmlns:a16="http://schemas.microsoft.com/office/drawing/2014/main" id="{893259FB-1D39-4766-9204-94A8CAC14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0243" y="1700213"/>
            <a:ext cx="720725" cy="97948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ts val="600"/>
              </a:spcAft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Aft>
                <a:spcPts val="600"/>
              </a:spcAft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Aft>
                <a:spcPts val="60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Aft>
                <a:spcPts val="6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>
              <a:spcAft>
                <a:spcPct val="0"/>
              </a:spcAft>
              <a:buFontTx/>
              <a:buNone/>
            </a:pPr>
            <a:r>
              <a:rPr lang="en-US" altLang="zh-CN" sz="2000" b="0"/>
              <a:t>AR</a:t>
            </a: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D388EC4C-5EA8-45C2-92F4-16CF69566F5D}"/>
              </a:ext>
            </a:extLst>
          </p:cNvPr>
          <p:cNvCxnSpPr>
            <a:cxnSpLocks/>
          </p:cNvCxnSpPr>
          <p:nvPr/>
        </p:nvCxnSpPr>
        <p:spPr bwMode="auto">
          <a:xfrm>
            <a:off x="5550968" y="1958975"/>
            <a:ext cx="77946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30" name="文本框 149">
            <a:extLst>
              <a:ext uri="{FF2B5EF4-FFF2-40B4-BE49-F238E27FC236}">
                <a16:creationId xmlns:a16="http://schemas.microsoft.com/office/drawing/2014/main" id="{E6858436-44C0-40ED-A2C9-6B59966169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0430" y="1700213"/>
            <a:ext cx="720725" cy="97948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ts val="600"/>
              </a:spcAft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Aft>
                <a:spcPts val="600"/>
              </a:spcAft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Aft>
                <a:spcPts val="60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Aft>
                <a:spcPts val="6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>
              <a:spcAft>
                <a:spcPct val="0"/>
              </a:spcAft>
              <a:buFontTx/>
              <a:buNone/>
            </a:pPr>
            <a:r>
              <a:rPr lang="en-US" altLang="zh-CN" sz="2000" b="0"/>
              <a:t>DIS</a:t>
            </a:r>
          </a:p>
        </p:txBody>
      </p:sp>
      <p:cxnSp>
        <p:nvCxnSpPr>
          <p:cNvPr id="13332" name="直接连接符 21">
            <a:extLst>
              <a:ext uri="{FF2B5EF4-FFF2-40B4-BE49-F238E27FC236}">
                <a16:creationId xmlns:a16="http://schemas.microsoft.com/office/drawing/2014/main" id="{EF1DF401-FC59-4FA4-81E0-F76AFE71F291}"/>
              </a:ext>
            </a:extLst>
          </p:cNvPr>
          <p:cNvCxnSpPr>
            <a:cxnSpLocks/>
          </p:cNvCxnSpPr>
          <p:nvPr/>
        </p:nvCxnSpPr>
        <p:spPr bwMode="auto">
          <a:xfrm>
            <a:off x="5831955" y="1958975"/>
            <a:ext cx="0" cy="1223963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9E5C8D14-3A4E-4003-97AD-EDFA83477481}"/>
              </a:ext>
            </a:extLst>
          </p:cNvPr>
          <p:cNvCxnSpPr>
            <a:cxnSpLocks/>
          </p:cNvCxnSpPr>
          <p:nvPr/>
        </p:nvCxnSpPr>
        <p:spPr bwMode="auto">
          <a:xfrm>
            <a:off x="5827193" y="3182938"/>
            <a:ext cx="50323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34" name="直接连接符 24">
            <a:extLst>
              <a:ext uri="{FF2B5EF4-FFF2-40B4-BE49-F238E27FC236}">
                <a16:creationId xmlns:a16="http://schemas.microsoft.com/office/drawing/2014/main" id="{581F9DCF-7B21-45AC-8616-DEB357F65492}"/>
              </a:ext>
            </a:extLst>
          </p:cNvPr>
          <p:cNvCxnSpPr>
            <a:cxnSpLocks/>
          </p:cNvCxnSpPr>
          <p:nvPr/>
        </p:nvCxnSpPr>
        <p:spPr bwMode="auto">
          <a:xfrm>
            <a:off x="7343255" y="3398838"/>
            <a:ext cx="0" cy="6985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447993CB-8781-4ADA-BB95-137EE446AEAB}"/>
              </a:ext>
            </a:extLst>
          </p:cNvPr>
          <p:cNvCxnSpPr>
            <a:cxnSpLocks/>
          </p:cNvCxnSpPr>
          <p:nvPr/>
        </p:nvCxnSpPr>
        <p:spPr bwMode="auto">
          <a:xfrm>
            <a:off x="4534968" y="4097338"/>
            <a:ext cx="280828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36" name="直接连接符 26">
            <a:extLst>
              <a:ext uri="{FF2B5EF4-FFF2-40B4-BE49-F238E27FC236}">
                <a16:creationId xmlns:a16="http://schemas.microsoft.com/office/drawing/2014/main" id="{37724711-0E86-41ED-B57C-CD220C51DA78}"/>
              </a:ext>
            </a:extLst>
          </p:cNvPr>
          <p:cNvCxnSpPr>
            <a:cxnSpLocks/>
          </p:cNvCxnSpPr>
          <p:nvPr/>
        </p:nvCxnSpPr>
        <p:spPr bwMode="auto">
          <a:xfrm>
            <a:off x="4534968" y="3614738"/>
            <a:ext cx="0" cy="4826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9EEE1C6B-A3C6-4F60-B920-A378D5FE2720}"/>
              </a:ext>
            </a:extLst>
          </p:cNvPr>
          <p:cNvCxnSpPr>
            <a:cxnSpLocks/>
          </p:cNvCxnSpPr>
          <p:nvPr/>
        </p:nvCxnSpPr>
        <p:spPr bwMode="auto">
          <a:xfrm>
            <a:off x="4534968" y="3614738"/>
            <a:ext cx="28892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38" name="直接连接符 30">
            <a:extLst>
              <a:ext uri="{FF2B5EF4-FFF2-40B4-BE49-F238E27FC236}">
                <a16:creationId xmlns:a16="http://schemas.microsoft.com/office/drawing/2014/main" id="{4176EF76-C4AA-4081-8E79-2F7A1A1E0A04}"/>
              </a:ext>
            </a:extLst>
          </p:cNvPr>
          <p:cNvCxnSpPr>
            <a:cxnSpLocks/>
          </p:cNvCxnSpPr>
          <p:nvPr/>
        </p:nvCxnSpPr>
        <p:spPr bwMode="auto">
          <a:xfrm>
            <a:off x="6047855" y="2390775"/>
            <a:ext cx="0" cy="1223963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D42659AA-D40A-45DC-8D16-804F8AF33843}"/>
              </a:ext>
            </a:extLst>
          </p:cNvPr>
          <p:cNvCxnSpPr>
            <a:cxnSpLocks/>
          </p:cNvCxnSpPr>
          <p:nvPr/>
        </p:nvCxnSpPr>
        <p:spPr bwMode="auto">
          <a:xfrm>
            <a:off x="6047855" y="2390775"/>
            <a:ext cx="28257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43" name="文本框 159">
            <a:extLst>
              <a:ext uri="{FF2B5EF4-FFF2-40B4-BE49-F238E27FC236}">
                <a16:creationId xmlns:a16="http://schemas.microsoft.com/office/drawing/2014/main" id="{EF2EA1C8-7C3D-4123-87B7-CF8FC17A17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768" y="3054350"/>
            <a:ext cx="9271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ts val="600"/>
              </a:spcAft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Aft>
                <a:spcPts val="600"/>
              </a:spcAft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Aft>
                <a:spcPts val="60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Aft>
                <a:spcPts val="6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>
              <a:spcAft>
                <a:spcPct val="0"/>
              </a:spcAft>
              <a:buFontTx/>
              <a:buNone/>
            </a:pPr>
            <a:r>
              <a:rPr lang="en-US" altLang="zh-CN" sz="1800" b="0" dirty="0"/>
              <a:t>x, del, pre, </a:t>
            </a:r>
            <a:r>
              <a:rPr lang="en-US" altLang="zh-CN" sz="1800" b="0" dirty="0" err="1"/>
              <a:t>nxt</a:t>
            </a:r>
            <a:endParaRPr lang="en-US" altLang="zh-CN" sz="1800" b="0" dirty="0"/>
          </a:p>
        </p:txBody>
      </p:sp>
      <p:sp>
        <p:nvSpPr>
          <p:cNvPr id="13344" name="椭圆 73">
            <a:extLst>
              <a:ext uri="{FF2B5EF4-FFF2-40B4-BE49-F238E27FC236}">
                <a16:creationId xmlns:a16="http://schemas.microsoft.com/office/drawing/2014/main" id="{4740B6DC-852C-47EF-80F6-BE4A355E7D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1805" y="1760538"/>
            <a:ext cx="782637" cy="608012"/>
          </a:xfrm>
          <a:prstGeom prst="ellips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ts val="600"/>
              </a:spcAft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Aft>
                <a:spcPts val="600"/>
              </a:spcAft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Aft>
                <a:spcPts val="60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Aft>
                <a:spcPts val="6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>
              <a:spcAft>
                <a:spcPct val="0"/>
              </a:spcAft>
              <a:buFontTx/>
              <a:buNone/>
            </a:pPr>
            <a:r>
              <a:rPr lang="en-US" altLang="zh-CN" sz="2000" b="0" dirty="0"/>
              <a:t>CU</a:t>
            </a:r>
            <a:endParaRPr lang="zh-CN" altLang="en-US" sz="2000" b="0" dirty="0"/>
          </a:p>
        </p:txBody>
      </p:sp>
      <p:sp>
        <p:nvSpPr>
          <p:cNvPr id="33" name="内容占位符 2">
            <a:extLst>
              <a:ext uri="{FF2B5EF4-FFF2-40B4-BE49-F238E27FC236}">
                <a16:creationId xmlns:a16="http://schemas.microsoft.com/office/drawing/2014/main" id="{2A87A4D1-C481-428B-A5C3-5F7E1C4576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898" y="4454525"/>
            <a:ext cx="2395538" cy="163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0"/>
              </a:spcBef>
              <a:spcAft>
                <a:spcPts val="600"/>
              </a:spcAft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ts val="600"/>
              </a:spcAft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ts val="60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ts val="6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zh-CN" sz="2000" b="0" kern="0" dirty="0"/>
              <a:t>AR</a:t>
            </a:r>
            <a:r>
              <a:rPr lang="zh-CN" altLang="en-US" sz="2000" b="0" kern="0" dirty="0"/>
              <a:t>：地址寄存器</a:t>
            </a:r>
            <a:endParaRPr lang="en-US" altLang="zh-CN" sz="2000" b="0" kern="0" dirty="0"/>
          </a:p>
          <a:p>
            <a:pPr marL="0" indent="0">
              <a:buFontTx/>
              <a:buNone/>
              <a:defRPr/>
            </a:pPr>
            <a:r>
              <a:rPr lang="en-US" altLang="zh-CN" sz="2000" b="0" kern="0" dirty="0"/>
              <a:t>DR</a:t>
            </a:r>
            <a:r>
              <a:rPr lang="zh-CN" altLang="en-US" sz="2000" b="0" kern="0" dirty="0"/>
              <a:t>：数据寄存器</a:t>
            </a:r>
            <a:endParaRPr lang="en-US" altLang="zh-CN" sz="2000" b="0" kern="0" dirty="0"/>
          </a:p>
          <a:p>
            <a:pPr marL="0" indent="0">
              <a:buFontTx/>
              <a:buNone/>
              <a:defRPr/>
            </a:pPr>
            <a:r>
              <a:rPr lang="en-US" altLang="zh-CN" sz="2000" b="0" kern="0" dirty="0"/>
              <a:t>DIS</a:t>
            </a:r>
            <a:r>
              <a:rPr lang="zh-CN" altLang="en-US" sz="2000" b="0" kern="0" dirty="0"/>
              <a:t>：数码管显示</a:t>
            </a:r>
            <a:endParaRPr lang="en-US" altLang="zh-CN" sz="2000" b="0" kern="0" dirty="0"/>
          </a:p>
          <a:p>
            <a:pPr marL="0" indent="0">
              <a:buFontTx/>
              <a:buNone/>
              <a:defRPr/>
            </a:pPr>
            <a:r>
              <a:rPr lang="en-US" altLang="zh-CN" sz="2000" b="0" kern="0" dirty="0"/>
              <a:t>RF</a:t>
            </a:r>
            <a:r>
              <a:rPr lang="zh-CN" altLang="en-US" sz="2000" b="0" kern="0" dirty="0"/>
              <a:t>：寄存器堆</a:t>
            </a:r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F9E81E32-F67E-4927-BD73-6B60A7848A2E}"/>
              </a:ext>
            </a:extLst>
          </p:cNvPr>
          <p:cNvCxnSpPr>
            <a:cxnSpLocks/>
          </p:cNvCxnSpPr>
          <p:nvPr/>
        </p:nvCxnSpPr>
        <p:spPr bwMode="auto">
          <a:xfrm>
            <a:off x="7043740" y="1984004"/>
            <a:ext cx="3526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159">
            <a:extLst>
              <a:ext uri="{FF2B5EF4-FFF2-40B4-BE49-F238E27FC236}">
                <a16:creationId xmlns:a16="http://schemas.microsoft.com/office/drawing/2014/main" id="{FE226285-74A4-4331-AE3C-23F630F6CB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6436" y="1819883"/>
            <a:ext cx="433627" cy="328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ts val="600"/>
              </a:spcAft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Aft>
                <a:spcPts val="600"/>
              </a:spcAft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Aft>
                <a:spcPts val="60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Aft>
                <a:spcPts val="6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r">
              <a:lnSpc>
                <a:spcPts val="1800"/>
              </a:lnSpc>
              <a:spcAft>
                <a:spcPct val="0"/>
              </a:spcAft>
              <a:buFontTx/>
              <a:buNone/>
            </a:pPr>
            <a:r>
              <a:rPr lang="en-US" altLang="zh-CN" sz="1800" b="0" dirty="0"/>
              <a:t>an</a:t>
            </a:r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86586934-E9AE-435C-9267-16B2CE64FD7B}"/>
              </a:ext>
            </a:extLst>
          </p:cNvPr>
          <p:cNvCxnSpPr>
            <a:cxnSpLocks/>
          </p:cNvCxnSpPr>
          <p:nvPr/>
        </p:nvCxnSpPr>
        <p:spPr bwMode="auto">
          <a:xfrm>
            <a:off x="7059497" y="2389568"/>
            <a:ext cx="33693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159">
            <a:extLst>
              <a:ext uri="{FF2B5EF4-FFF2-40B4-BE49-F238E27FC236}">
                <a16:creationId xmlns:a16="http://schemas.microsoft.com/office/drawing/2014/main" id="{BF6A00DE-D0C5-499C-B976-D8A6909DD9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2630" y="2209111"/>
            <a:ext cx="487165" cy="328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ts val="600"/>
              </a:spcAft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Aft>
                <a:spcPts val="600"/>
              </a:spcAft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Aft>
                <a:spcPts val="60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Aft>
                <a:spcPts val="6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r">
              <a:lnSpc>
                <a:spcPts val="1800"/>
              </a:lnSpc>
              <a:spcAft>
                <a:spcPct val="0"/>
              </a:spcAft>
              <a:buFontTx/>
              <a:buNone/>
            </a:pPr>
            <a:r>
              <a:rPr lang="en-US" altLang="zh-CN" sz="1800" b="0" dirty="0" err="1"/>
              <a:t>cn</a:t>
            </a:r>
            <a:endParaRPr lang="en-US" altLang="zh-CN" sz="1800" b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4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>
            <a:extLst>
              <a:ext uri="{FF2B5EF4-FFF2-40B4-BE49-F238E27FC236}">
                <a16:creationId xmlns:a16="http://schemas.microsoft.com/office/drawing/2014/main" id="{44F22783-8A75-488D-8CC5-8253E30EF8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控制器状态图</a:t>
            </a:r>
          </a:p>
        </p:txBody>
      </p:sp>
      <p:sp>
        <p:nvSpPr>
          <p:cNvPr id="14339" name="内容占位符 2">
            <a:extLst>
              <a:ext uri="{FF2B5EF4-FFF2-40B4-BE49-F238E27FC236}">
                <a16:creationId xmlns:a16="http://schemas.microsoft.com/office/drawing/2014/main" id="{312E42AE-1C99-4192-8A09-86B89E68A83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390650"/>
            <a:ext cx="3970338" cy="4846638"/>
          </a:xfrm>
        </p:spPr>
        <p:txBody>
          <a:bodyPr/>
          <a:lstStyle/>
          <a:p>
            <a:r>
              <a:rPr lang="en-US" altLang="zh-CN" sz="2400" b="0" dirty="0"/>
              <a:t>S0: AR = 0</a:t>
            </a:r>
          </a:p>
          <a:p>
            <a:r>
              <a:rPr lang="en-US" altLang="zh-CN" sz="2400" b="0" dirty="0"/>
              <a:t>S1: DR = RF[AR]</a:t>
            </a:r>
          </a:p>
          <a:p>
            <a:r>
              <a:rPr lang="en-US" altLang="zh-CN" sz="2400" b="0" dirty="0"/>
              <a:t>S2:</a:t>
            </a:r>
          </a:p>
          <a:p>
            <a:r>
              <a:rPr lang="en-US" altLang="zh-CN" sz="2400" b="0" dirty="0"/>
              <a:t>S3: DR = (DR&lt;&lt;4)+</a:t>
            </a:r>
            <a:r>
              <a:rPr lang="en-US" altLang="zh-CN" sz="2400" b="0" dirty="0" err="1"/>
              <a:t>hd</a:t>
            </a:r>
            <a:endParaRPr lang="en-US" altLang="zh-CN" sz="2400" b="0" dirty="0"/>
          </a:p>
          <a:p>
            <a:r>
              <a:rPr lang="en-US" altLang="zh-CN" sz="2400" b="0" dirty="0"/>
              <a:t>S4: DR = DR&gt;&gt;4</a:t>
            </a:r>
          </a:p>
          <a:p>
            <a:r>
              <a:rPr lang="en-US" altLang="zh-CN" sz="2400" b="0" dirty="0"/>
              <a:t>S5: RF[AR] = DR</a:t>
            </a:r>
          </a:p>
          <a:p>
            <a:r>
              <a:rPr lang="en-US" altLang="zh-CN" sz="2400" b="0" dirty="0"/>
              <a:t>S7: AR = AR+1</a:t>
            </a:r>
          </a:p>
          <a:p>
            <a:r>
              <a:rPr lang="en-US" altLang="zh-CN" sz="2400" b="0" dirty="0"/>
              <a:t>S6:  RF[AR] = DR</a:t>
            </a:r>
          </a:p>
          <a:p>
            <a:r>
              <a:rPr lang="en-US" altLang="zh-CN" sz="2400" b="0" dirty="0"/>
              <a:t>S8: AR = AR -1</a:t>
            </a:r>
            <a:endParaRPr lang="zh-CN" altLang="en-US" sz="2400" b="0" dirty="0"/>
          </a:p>
        </p:txBody>
      </p:sp>
      <p:sp>
        <p:nvSpPr>
          <p:cNvPr id="14340" name="日期占位符 3">
            <a:extLst>
              <a:ext uri="{FF2B5EF4-FFF2-40B4-BE49-F238E27FC236}">
                <a16:creationId xmlns:a16="http://schemas.microsoft.com/office/drawing/2014/main" id="{FA58EEFE-11B1-4964-A787-E6139C8886CA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ts val="600"/>
              </a:spcAft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Aft>
                <a:spcPts val="600"/>
              </a:spcAft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Aft>
                <a:spcPts val="60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Aft>
                <a:spcPts val="6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EB481D10-6C3B-400A-8A39-D95333F44934}" type="datetime1">
              <a:rPr lang="zh-CN" altLang="en-US" sz="1800" b="0" smtClean="0">
                <a:latin typeface="Arial" panose="020B0604020202020204" pitchFamily="34" charset="0"/>
              </a:rPr>
              <a:t>2022/11/1</a:t>
            </a:fld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4341" name="灯片编号占位符 4">
            <a:extLst>
              <a:ext uri="{FF2B5EF4-FFF2-40B4-BE49-F238E27FC236}">
                <a16:creationId xmlns:a16="http://schemas.microsoft.com/office/drawing/2014/main" id="{DA7FB0D8-B563-404F-8442-57EAF6D77C2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ts val="600"/>
              </a:spcAft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Aft>
                <a:spcPts val="600"/>
              </a:spcAft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Aft>
                <a:spcPts val="60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Aft>
                <a:spcPts val="6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65AEFFB5-62D0-483E-9BE8-2EAE7C3D2822}" type="slidenum">
              <a:rPr lang="en-US" altLang="zh-CN" sz="1800" b="0" smtClean="0"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9</a:t>
            </a:fld>
            <a:endParaRPr lang="en-US" altLang="zh-CN" sz="1800" b="0">
              <a:latin typeface="Arial" panose="020B0604020202020204" pitchFamily="34" charset="0"/>
            </a:endParaRPr>
          </a:p>
        </p:txBody>
      </p:sp>
      <p:sp>
        <p:nvSpPr>
          <p:cNvPr id="14342" name="页脚占位符 5">
            <a:extLst>
              <a:ext uri="{FF2B5EF4-FFF2-40B4-BE49-F238E27FC236}">
                <a16:creationId xmlns:a16="http://schemas.microsoft.com/office/drawing/2014/main" id="{00A8B73A-1067-4DA9-8E4D-02BC3FC2FCE9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Aft>
                <a:spcPts val="600"/>
              </a:spcAft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Aft>
                <a:spcPts val="600"/>
              </a:spcAft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Aft>
                <a:spcPts val="60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Aft>
                <a:spcPts val="6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 dirty="0">
                <a:latin typeface="Arial" panose="020B0604020202020204" pitchFamily="34" charset="0"/>
              </a:rPr>
              <a:t>数字逻辑设计进阶实验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F7FFAC38-4F60-494C-A668-40F675F902E4}"/>
              </a:ext>
            </a:extLst>
          </p:cNvPr>
          <p:cNvSpPr/>
          <p:nvPr/>
        </p:nvSpPr>
        <p:spPr bwMode="auto">
          <a:xfrm>
            <a:off x="5684838" y="1742125"/>
            <a:ext cx="835025" cy="476250"/>
          </a:xfrm>
          <a:prstGeom prst="ellips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none"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kern="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S0</a:t>
            </a:r>
            <a:endParaRPr lang="zh-CN" altLang="en-US" sz="2000" kern="0" dirty="0">
              <a:solidFill>
                <a:prstClr val="black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4344" name="直接箭头连接符 44">
            <a:extLst>
              <a:ext uri="{FF2B5EF4-FFF2-40B4-BE49-F238E27FC236}">
                <a16:creationId xmlns:a16="http://schemas.microsoft.com/office/drawing/2014/main" id="{200F848E-5804-4C9F-B6EC-5D7250605FB9}"/>
              </a:ext>
            </a:extLst>
          </p:cNvPr>
          <p:cNvCxnSpPr>
            <a:cxnSpLocks/>
          </p:cNvCxnSpPr>
          <p:nvPr/>
        </p:nvCxnSpPr>
        <p:spPr bwMode="auto">
          <a:xfrm>
            <a:off x="6110288" y="1461137"/>
            <a:ext cx="0" cy="306388"/>
          </a:xfrm>
          <a:prstGeom prst="straightConnector1">
            <a:avLst/>
          </a:prstGeom>
          <a:noFill/>
          <a:ln w="12700" algn="ctr">
            <a:solidFill>
              <a:srgbClr val="000000"/>
            </a:solidFill>
            <a:miter lim="800000"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5" name="直接箭头连接符 47">
            <a:extLst>
              <a:ext uri="{FF2B5EF4-FFF2-40B4-BE49-F238E27FC236}">
                <a16:creationId xmlns:a16="http://schemas.microsoft.com/office/drawing/2014/main" id="{5027F9B2-0D06-458D-ADC7-7EFDC6C535AC}"/>
              </a:ext>
            </a:extLst>
          </p:cNvPr>
          <p:cNvCxnSpPr>
            <a:cxnSpLocks/>
            <a:stCxn id="13" idx="4"/>
            <a:endCxn id="18" idx="0"/>
          </p:cNvCxnSpPr>
          <p:nvPr/>
        </p:nvCxnSpPr>
        <p:spPr bwMode="auto">
          <a:xfrm>
            <a:off x="6102350" y="2218375"/>
            <a:ext cx="7938" cy="266700"/>
          </a:xfrm>
          <a:prstGeom prst="straightConnector1">
            <a:avLst/>
          </a:prstGeom>
          <a:noFill/>
          <a:ln w="12700" algn="ctr">
            <a:solidFill>
              <a:srgbClr val="000000"/>
            </a:solidFill>
            <a:miter lim="800000"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椭圆 17">
            <a:extLst>
              <a:ext uri="{FF2B5EF4-FFF2-40B4-BE49-F238E27FC236}">
                <a16:creationId xmlns:a16="http://schemas.microsoft.com/office/drawing/2014/main" id="{D2B09613-1EC9-4CD6-97D6-821052FF6D9A}"/>
              </a:ext>
            </a:extLst>
          </p:cNvPr>
          <p:cNvSpPr/>
          <p:nvPr/>
        </p:nvSpPr>
        <p:spPr bwMode="auto">
          <a:xfrm>
            <a:off x="5692775" y="2485075"/>
            <a:ext cx="835025" cy="476250"/>
          </a:xfrm>
          <a:prstGeom prst="ellips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none"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kern="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S1</a:t>
            </a:r>
            <a:endParaRPr lang="zh-CN" altLang="en-US" sz="2000" kern="0" dirty="0">
              <a:solidFill>
                <a:prstClr val="black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4347" name="直接箭头连接符 47">
            <a:extLst>
              <a:ext uri="{FF2B5EF4-FFF2-40B4-BE49-F238E27FC236}">
                <a16:creationId xmlns:a16="http://schemas.microsoft.com/office/drawing/2014/main" id="{C0C47DCA-FE11-4FC0-9190-CF8C983AFC5F}"/>
              </a:ext>
            </a:extLst>
          </p:cNvPr>
          <p:cNvCxnSpPr>
            <a:cxnSpLocks/>
            <a:stCxn id="18" idx="4"/>
          </p:cNvCxnSpPr>
          <p:nvPr/>
        </p:nvCxnSpPr>
        <p:spPr bwMode="auto">
          <a:xfrm>
            <a:off x="6110288" y="2961325"/>
            <a:ext cx="0" cy="266700"/>
          </a:xfrm>
          <a:prstGeom prst="straightConnector1">
            <a:avLst/>
          </a:prstGeom>
          <a:noFill/>
          <a:ln w="12700" algn="ctr">
            <a:solidFill>
              <a:srgbClr val="000000"/>
            </a:solidFill>
            <a:miter lim="800000"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8" name="连接符: 曲线 71">
            <a:extLst>
              <a:ext uri="{FF2B5EF4-FFF2-40B4-BE49-F238E27FC236}">
                <a16:creationId xmlns:a16="http://schemas.microsoft.com/office/drawing/2014/main" id="{783010F7-2559-4FF9-9115-3B0B1D649AC6}"/>
              </a:ext>
            </a:extLst>
          </p:cNvPr>
          <p:cNvCxnSpPr>
            <a:cxnSpLocks/>
            <a:stCxn id="48" idx="1"/>
            <a:endCxn id="30" idx="2"/>
          </p:cNvCxnSpPr>
          <p:nvPr/>
        </p:nvCxnSpPr>
        <p:spPr bwMode="auto">
          <a:xfrm rot="5400000" flipH="1" flipV="1">
            <a:off x="4856956" y="3205006"/>
            <a:ext cx="573088" cy="1130300"/>
          </a:xfrm>
          <a:prstGeom prst="curvedConnector2">
            <a:avLst/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6222A3A3-D809-4F34-BE7E-BD323C8D60A6}"/>
              </a:ext>
            </a:extLst>
          </p:cNvPr>
          <p:cNvSpPr/>
          <p:nvPr/>
        </p:nvSpPr>
        <p:spPr bwMode="auto">
          <a:xfrm>
            <a:off x="5708650" y="3245487"/>
            <a:ext cx="836613" cy="476250"/>
          </a:xfrm>
          <a:prstGeom prst="ellips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none"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kern="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S2</a:t>
            </a:r>
            <a:endParaRPr lang="zh-CN" altLang="en-US" sz="2000" kern="0" dirty="0">
              <a:solidFill>
                <a:prstClr val="black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4350" name="直接箭头连接符 47">
            <a:extLst>
              <a:ext uri="{FF2B5EF4-FFF2-40B4-BE49-F238E27FC236}">
                <a16:creationId xmlns:a16="http://schemas.microsoft.com/office/drawing/2014/main" id="{C3215BA2-D5B3-4717-82FB-510A0197853E}"/>
              </a:ext>
            </a:extLst>
          </p:cNvPr>
          <p:cNvCxnSpPr>
            <a:cxnSpLocks/>
            <a:stCxn id="30" idx="4"/>
            <a:endCxn id="35" idx="0"/>
          </p:cNvCxnSpPr>
          <p:nvPr/>
        </p:nvCxnSpPr>
        <p:spPr bwMode="auto">
          <a:xfrm flipH="1">
            <a:off x="5641975" y="3721737"/>
            <a:ext cx="484188" cy="965200"/>
          </a:xfrm>
          <a:prstGeom prst="straightConnector1">
            <a:avLst/>
          </a:prstGeom>
          <a:noFill/>
          <a:ln w="12700" algn="ctr">
            <a:solidFill>
              <a:srgbClr val="000000"/>
            </a:solidFill>
            <a:miter lim="800000"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1" name="连接符: 曲线 83">
            <a:extLst>
              <a:ext uri="{FF2B5EF4-FFF2-40B4-BE49-F238E27FC236}">
                <a16:creationId xmlns:a16="http://schemas.microsoft.com/office/drawing/2014/main" id="{B3023EEA-E1EA-4897-A50B-CA73CF72E7FA}"/>
              </a:ext>
            </a:extLst>
          </p:cNvPr>
          <p:cNvCxnSpPr>
            <a:cxnSpLocks/>
            <a:stCxn id="67" idx="2"/>
            <a:endCxn id="18" idx="2"/>
          </p:cNvCxnSpPr>
          <p:nvPr/>
        </p:nvCxnSpPr>
        <p:spPr bwMode="auto">
          <a:xfrm rot="10800000" flipH="1">
            <a:off x="5226050" y="2723200"/>
            <a:ext cx="466725" cy="2987675"/>
          </a:xfrm>
          <a:prstGeom prst="curvedConnector3">
            <a:avLst>
              <a:gd name="adj1" fmla="val -232708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椭圆 34">
            <a:extLst>
              <a:ext uri="{FF2B5EF4-FFF2-40B4-BE49-F238E27FC236}">
                <a16:creationId xmlns:a16="http://schemas.microsoft.com/office/drawing/2014/main" id="{4F6F7354-A603-4C6F-8E75-043A1E522A76}"/>
              </a:ext>
            </a:extLst>
          </p:cNvPr>
          <p:cNvSpPr/>
          <p:nvPr/>
        </p:nvSpPr>
        <p:spPr bwMode="auto">
          <a:xfrm>
            <a:off x="5224463" y="4686937"/>
            <a:ext cx="835025" cy="476250"/>
          </a:xfrm>
          <a:prstGeom prst="ellips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none"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kern="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S5</a:t>
            </a:r>
            <a:endParaRPr lang="zh-CN" altLang="en-US" sz="2000" kern="0" dirty="0">
              <a:solidFill>
                <a:prstClr val="black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4353" name="直接箭头连接符 47">
            <a:extLst>
              <a:ext uri="{FF2B5EF4-FFF2-40B4-BE49-F238E27FC236}">
                <a16:creationId xmlns:a16="http://schemas.microsoft.com/office/drawing/2014/main" id="{D48170F3-ADAA-4397-AA04-0599A1CA7A92}"/>
              </a:ext>
            </a:extLst>
          </p:cNvPr>
          <p:cNvCxnSpPr>
            <a:cxnSpLocks/>
            <a:stCxn id="35" idx="4"/>
            <a:endCxn id="67" idx="0"/>
          </p:cNvCxnSpPr>
          <p:nvPr/>
        </p:nvCxnSpPr>
        <p:spPr bwMode="auto">
          <a:xfrm>
            <a:off x="5641975" y="5163187"/>
            <a:ext cx="3175" cy="309563"/>
          </a:xfrm>
          <a:prstGeom prst="straightConnector1">
            <a:avLst/>
          </a:prstGeom>
          <a:noFill/>
          <a:ln w="12700" algn="ctr">
            <a:solidFill>
              <a:srgbClr val="000000"/>
            </a:solidFill>
            <a:miter lim="800000"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4" name="连接符: 曲线 86">
            <a:extLst>
              <a:ext uri="{FF2B5EF4-FFF2-40B4-BE49-F238E27FC236}">
                <a16:creationId xmlns:a16="http://schemas.microsoft.com/office/drawing/2014/main" id="{3366FE1D-8980-43F5-BF25-73D704E0E420}"/>
              </a:ext>
            </a:extLst>
          </p:cNvPr>
          <p:cNvCxnSpPr>
            <a:cxnSpLocks/>
            <a:stCxn id="72" idx="7"/>
            <a:endCxn id="30" idx="6"/>
          </p:cNvCxnSpPr>
          <p:nvPr/>
        </p:nvCxnSpPr>
        <p:spPr bwMode="auto">
          <a:xfrm rot="16200000" flipV="1">
            <a:off x="6817519" y="3211356"/>
            <a:ext cx="573088" cy="1117600"/>
          </a:xfrm>
          <a:prstGeom prst="curvedConnector2">
            <a:avLst/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5" name="连接符: 曲线 105">
            <a:extLst>
              <a:ext uri="{FF2B5EF4-FFF2-40B4-BE49-F238E27FC236}">
                <a16:creationId xmlns:a16="http://schemas.microsoft.com/office/drawing/2014/main" id="{026FD144-B357-4C6E-8CDA-F5BF41A6ECB8}"/>
              </a:ext>
            </a:extLst>
          </p:cNvPr>
          <p:cNvCxnSpPr>
            <a:cxnSpLocks/>
            <a:stCxn id="54" idx="6"/>
            <a:endCxn id="18" idx="6"/>
          </p:cNvCxnSpPr>
          <p:nvPr/>
        </p:nvCxnSpPr>
        <p:spPr bwMode="auto">
          <a:xfrm flipH="1" flipV="1">
            <a:off x="6527800" y="2723200"/>
            <a:ext cx="517525" cy="2981325"/>
          </a:xfrm>
          <a:prstGeom prst="curvedConnector3">
            <a:avLst>
              <a:gd name="adj1" fmla="val -195338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56" name="TextBox 78">
            <a:extLst>
              <a:ext uri="{FF2B5EF4-FFF2-40B4-BE49-F238E27FC236}">
                <a16:creationId xmlns:a16="http://schemas.microsoft.com/office/drawing/2014/main" id="{85338D1D-95AF-4B71-84FA-B919C26116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1500" y="1338900"/>
            <a:ext cx="320675" cy="233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Aft>
                <a:spcPts val="600"/>
              </a:spcAft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Aft>
                <a:spcPts val="600"/>
              </a:spcAft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Aft>
                <a:spcPts val="60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Aft>
                <a:spcPts val="6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000" b="0">
                <a:solidFill>
                  <a:srgbClr val="000000"/>
                </a:solidFill>
              </a:rPr>
              <a:t>rstn</a:t>
            </a:r>
            <a:endParaRPr lang="zh-CN" altLang="en-US" sz="2000" b="0">
              <a:solidFill>
                <a:srgbClr val="000000"/>
              </a:solidFill>
            </a:endParaRP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E7ED8F7C-BEA3-4C32-93EA-3ED30A6E5D8E}"/>
              </a:ext>
            </a:extLst>
          </p:cNvPr>
          <p:cNvSpPr/>
          <p:nvPr/>
        </p:nvSpPr>
        <p:spPr bwMode="auto">
          <a:xfrm>
            <a:off x="4456113" y="3986850"/>
            <a:ext cx="836612" cy="476250"/>
          </a:xfrm>
          <a:prstGeom prst="ellips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none"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kern="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S3</a:t>
            </a:r>
            <a:endParaRPr lang="zh-CN" altLang="en-US" sz="2000" kern="0" dirty="0">
              <a:solidFill>
                <a:prstClr val="black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4358" name="直接箭头连接符 47">
            <a:extLst>
              <a:ext uri="{FF2B5EF4-FFF2-40B4-BE49-F238E27FC236}">
                <a16:creationId xmlns:a16="http://schemas.microsoft.com/office/drawing/2014/main" id="{3058D90B-083C-4AB7-A37F-F08C34B91FD5}"/>
              </a:ext>
            </a:extLst>
          </p:cNvPr>
          <p:cNvCxnSpPr>
            <a:cxnSpLocks/>
            <a:stCxn id="30" idx="3"/>
            <a:endCxn id="48" idx="7"/>
          </p:cNvCxnSpPr>
          <p:nvPr/>
        </p:nvCxnSpPr>
        <p:spPr bwMode="auto">
          <a:xfrm flipH="1">
            <a:off x="5168900" y="3651887"/>
            <a:ext cx="661988" cy="404813"/>
          </a:xfrm>
          <a:prstGeom prst="straightConnector1">
            <a:avLst/>
          </a:prstGeom>
          <a:noFill/>
          <a:ln w="12700" algn="ctr">
            <a:solidFill>
              <a:srgbClr val="000000"/>
            </a:solidFill>
            <a:miter lim="800000"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59" name="TextBox 78">
            <a:extLst>
              <a:ext uri="{FF2B5EF4-FFF2-40B4-BE49-F238E27FC236}">
                <a16:creationId xmlns:a16="http://schemas.microsoft.com/office/drawing/2014/main" id="{D7A1351C-40B7-4FD6-B8A8-4948487F8D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9538" y="3575687"/>
            <a:ext cx="155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ts val="600"/>
              </a:spcAft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Aft>
                <a:spcPts val="600"/>
              </a:spcAft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Aft>
                <a:spcPts val="60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Aft>
                <a:spcPts val="6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000" b="0" dirty="0">
                <a:solidFill>
                  <a:srgbClr val="000000"/>
                </a:solidFill>
              </a:rPr>
              <a:t>x</a:t>
            </a:r>
            <a:endParaRPr lang="zh-CN" altLang="en-US" sz="2000" b="0" dirty="0">
              <a:solidFill>
                <a:srgbClr val="000000"/>
              </a:solidFill>
            </a:endParaRPr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FE5A1014-207C-4E0C-AAF1-416F0EF14FFA}"/>
              </a:ext>
            </a:extLst>
          </p:cNvPr>
          <p:cNvSpPr/>
          <p:nvPr/>
        </p:nvSpPr>
        <p:spPr bwMode="auto">
          <a:xfrm>
            <a:off x="6208713" y="4686937"/>
            <a:ext cx="836612" cy="476250"/>
          </a:xfrm>
          <a:prstGeom prst="ellips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none"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kern="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S6</a:t>
            </a:r>
            <a:endParaRPr lang="zh-CN" altLang="en-US" sz="2000" kern="0" dirty="0">
              <a:solidFill>
                <a:prstClr val="black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4361" name="直接箭头连接符 47">
            <a:extLst>
              <a:ext uri="{FF2B5EF4-FFF2-40B4-BE49-F238E27FC236}">
                <a16:creationId xmlns:a16="http://schemas.microsoft.com/office/drawing/2014/main" id="{84FD1A30-D1CD-4475-B9FB-1687F199E46A}"/>
              </a:ext>
            </a:extLst>
          </p:cNvPr>
          <p:cNvCxnSpPr>
            <a:cxnSpLocks/>
            <a:stCxn id="30" idx="4"/>
            <a:endCxn id="51" idx="0"/>
          </p:cNvCxnSpPr>
          <p:nvPr/>
        </p:nvCxnSpPr>
        <p:spPr bwMode="auto">
          <a:xfrm>
            <a:off x="6126163" y="3721737"/>
            <a:ext cx="501650" cy="965200"/>
          </a:xfrm>
          <a:prstGeom prst="straightConnector1">
            <a:avLst/>
          </a:prstGeom>
          <a:noFill/>
          <a:ln w="12700" algn="ctr">
            <a:solidFill>
              <a:srgbClr val="000000"/>
            </a:solidFill>
            <a:miter lim="800000"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62" name="TextBox 78">
            <a:extLst>
              <a:ext uri="{FF2B5EF4-FFF2-40B4-BE49-F238E27FC236}">
                <a16:creationId xmlns:a16="http://schemas.microsoft.com/office/drawing/2014/main" id="{8C56B1F4-58F6-47A9-A1EF-7DDD6117F0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9404" y="3819236"/>
            <a:ext cx="49725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ts val="600"/>
              </a:spcAft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Aft>
                <a:spcPts val="600"/>
              </a:spcAft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Aft>
                <a:spcPts val="60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Aft>
                <a:spcPts val="6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000" b="0" dirty="0">
                <a:solidFill>
                  <a:srgbClr val="000000"/>
                </a:solidFill>
              </a:rPr>
              <a:t>del</a:t>
            </a:r>
            <a:endParaRPr lang="zh-CN" altLang="en-US" sz="2000" b="0" dirty="0">
              <a:solidFill>
                <a:srgbClr val="000000"/>
              </a:solidFill>
            </a:endParaRPr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AFE5EF6B-1627-4D75-A400-E492771DBA35}"/>
              </a:ext>
            </a:extLst>
          </p:cNvPr>
          <p:cNvSpPr/>
          <p:nvPr/>
        </p:nvSpPr>
        <p:spPr bwMode="auto">
          <a:xfrm>
            <a:off x="6208713" y="5466400"/>
            <a:ext cx="836612" cy="476250"/>
          </a:xfrm>
          <a:prstGeom prst="ellips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none"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kern="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S8</a:t>
            </a:r>
            <a:endParaRPr lang="zh-CN" altLang="en-US" sz="2000" kern="0" dirty="0">
              <a:solidFill>
                <a:prstClr val="black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4364" name="直接箭头连接符 47">
            <a:extLst>
              <a:ext uri="{FF2B5EF4-FFF2-40B4-BE49-F238E27FC236}">
                <a16:creationId xmlns:a16="http://schemas.microsoft.com/office/drawing/2014/main" id="{BD0DCA19-9FF2-4659-B0DF-1DD5059D916C}"/>
              </a:ext>
            </a:extLst>
          </p:cNvPr>
          <p:cNvCxnSpPr>
            <a:cxnSpLocks/>
            <a:stCxn id="51" idx="4"/>
            <a:endCxn id="54" idx="0"/>
          </p:cNvCxnSpPr>
          <p:nvPr/>
        </p:nvCxnSpPr>
        <p:spPr bwMode="auto">
          <a:xfrm>
            <a:off x="6627813" y="5163187"/>
            <a:ext cx="0" cy="303213"/>
          </a:xfrm>
          <a:prstGeom prst="straightConnector1">
            <a:avLst/>
          </a:prstGeom>
          <a:noFill/>
          <a:ln w="12700" algn="ctr">
            <a:solidFill>
              <a:srgbClr val="000000"/>
            </a:solidFill>
            <a:miter lim="800000"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7" name="椭圆 66">
            <a:extLst>
              <a:ext uri="{FF2B5EF4-FFF2-40B4-BE49-F238E27FC236}">
                <a16:creationId xmlns:a16="http://schemas.microsoft.com/office/drawing/2014/main" id="{399649AE-6783-439D-BB15-4C6930E02C29}"/>
              </a:ext>
            </a:extLst>
          </p:cNvPr>
          <p:cNvSpPr/>
          <p:nvPr/>
        </p:nvSpPr>
        <p:spPr bwMode="auto">
          <a:xfrm>
            <a:off x="5226050" y="5472750"/>
            <a:ext cx="836613" cy="476250"/>
          </a:xfrm>
          <a:prstGeom prst="ellips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none"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kern="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S7</a:t>
            </a:r>
            <a:endParaRPr lang="zh-CN" altLang="en-US" sz="2000" kern="0" dirty="0">
              <a:solidFill>
                <a:prstClr val="black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B5282CD4-9712-451B-82A3-EDA4968214FE}"/>
              </a:ext>
            </a:extLst>
          </p:cNvPr>
          <p:cNvSpPr/>
          <p:nvPr/>
        </p:nvSpPr>
        <p:spPr bwMode="auto">
          <a:xfrm>
            <a:off x="6948488" y="3986850"/>
            <a:ext cx="836612" cy="476250"/>
          </a:xfrm>
          <a:prstGeom prst="ellips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none"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kern="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S4</a:t>
            </a:r>
            <a:endParaRPr lang="zh-CN" altLang="en-US" sz="2000" kern="0" dirty="0">
              <a:solidFill>
                <a:prstClr val="black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4367" name="直接箭头连接符 47">
            <a:extLst>
              <a:ext uri="{FF2B5EF4-FFF2-40B4-BE49-F238E27FC236}">
                <a16:creationId xmlns:a16="http://schemas.microsoft.com/office/drawing/2014/main" id="{A29E1FD4-D38B-4E25-BAB1-5B0D706C0829}"/>
              </a:ext>
            </a:extLst>
          </p:cNvPr>
          <p:cNvCxnSpPr>
            <a:cxnSpLocks/>
            <a:stCxn id="30" idx="5"/>
            <a:endCxn id="72" idx="1"/>
          </p:cNvCxnSpPr>
          <p:nvPr/>
        </p:nvCxnSpPr>
        <p:spPr bwMode="auto">
          <a:xfrm>
            <a:off x="6421438" y="3651887"/>
            <a:ext cx="649287" cy="404813"/>
          </a:xfrm>
          <a:prstGeom prst="straightConnector1">
            <a:avLst/>
          </a:prstGeom>
          <a:noFill/>
          <a:ln w="12700" algn="ctr">
            <a:solidFill>
              <a:srgbClr val="000000"/>
            </a:solidFill>
            <a:miter lim="800000"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68" name="TextBox 78">
            <a:extLst>
              <a:ext uri="{FF2B5EF4-FFF2-40B4-BE49-F238E27FC236}">
                <a16:creationId xmlns:a16="http://schemas.microsoft.com/office/drawing/2014/main" id="{978B270D-9B72-4E7D-A94A-87D7B3F39D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2262" y="3876087"/>
            <a:ext cx="5111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ts val="600"/>
              </a:spcAft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Aft>
                <a:spcPts val="600"/>
              </a:spcAft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Aft>
                <a:spcPts val="60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Aft>
                <a:spcPts val="6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000" b="0" dirty="0" err="1">
                <a:solidFill>
                  <a:srgbClr val="000000"/>
                </a:solidFill>
              </a:rPr>
              <a:t>nxt</a:t>
            </a:r>
            <a:endParaRPr lang="zh-CN" altLang="en-US" sz="2000" b="0" dirty="0">
              <a:solidFill>
                <a:srgbClr val="000000"/>
              </a:solidFill>
            </a:endParaRPr>
          </a:p>
        </p:txBody>
      </p:sp>
      <p:sp>
        <p:nvSpPr>
          <p:cNvPr id="14369" name="TextBox 78">
            <a:extLst>
              <a:ext uri="{FF2B5EF4-FFF2-40B4-BE49-F238E27FC236}">
                <a16:creationId xmlns:a16="http://schemas.microsoft.com/office/drawing/2014/main" id="{B5D7E26A-F648-4938-B25B-E5D746BED3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3438" y="4086862"/>
            <a:ext cx="5127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ts val="600"/>
              </a:spcAft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Aft>
                <a:spcPts val="600"/>
              </a:spcAft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Aft>
                <a:spcPts val="60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Aft>
                <a:spcPts val="6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000" b="0">
                <a:solidFill>
                  <a:srgbClr val="000000"/>
                </a:solidFill>
              </a:rPr>
              <a:t>pre</a:t>
            </a:r>
            <a:endParaRPr lang="zh-CN" altLang="en-US" sz="2000" b="0">
              <a:solidFill>
                <a:srgbClr val="000000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899CA691-D5D0-44D6-9665-BAF5A5FE5C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388" y="5619362"/>
            <a:ext cx="3037612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思考题：如何优化？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主题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wrap="square" lIns="0" tIns="0" rIns="0" bIns="0" anchor="ctr" anchorCtr="1">
        <a:spAutoFit/>
      </a:bodyPr>
      <a:lstStyle>
        <a:defPPr algn="l" eaLnBrk="1" hangingPunct="1">
          <a:spcBef>
            <a:spcPct val="0"/>
          </a:spcBef>
          <a:buFontTx/>
          <a:buNone/>
          <a:defRPr sz="2000" dirty="0" smtClean="0">
            <a:cs typeface="Arial" panose="020B0604020202020204" pitchFamily="34" charset="0"/>
          </a:defRPr>
        </a:defPPr>
      </a:lstStyle>
    </a:tx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15309</TotalTime>
  <Words>1045</Words>
  <Application>Microsoft Office PowerPoint</Application>
  <PresentationFormat>全屏显示(4:3)</PresentationFormat>
  <Paragraphs>366</Paragraphs>
  <Slides>12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等线</vt:lpstr>
      <vt:lpstr>黑体</vt:lpstr>
      <vt:lpstr>宋体</vt:lpstr>
      <vt:lpstr>Arial</vt:lpstr>
      <vt:lpstr>Times New Roman</vt:lpstr>
      <vt:lpstr>Office 主题</vt:lpstr>
      <vt:lpstr>数字逻辑设计进阶实验</vt:lpstr>
      <vt:lpstr>实验目的</vt:lpstr>
      <vt:lpstr>实验内容</vt:lpstr>
      <vt:lpstr>寄存器堆</vt:lpstr>
      <vt:lpstr>寄存器堆 (续)</vt:lpstr>
      <vt:lpstr>数据输入/输出</vt:lpstr>
      <vt:lpstr>操作和显示</vt:lpstr>
      <vt:lpstr>数据通路</vt:lpstr>
      <vt:lpstr>控制器状态图</vt:lpstr>
      <vt:lpstr>数据通路 (续)</vt:lpstr>
      <vt:lpstr>数据排序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ZJX</dc:creator>
  <cp:lastModifiedBy>ZJX</cp:lastModifiedBy>
  <cp:revision>480</cp:revision>
  <cp:lastPrinted>1601-01-01T00:00:00Z</cp:lastPrinted>
  <dcterms:created xsi:type="dcterms:W3CDTF">1601-01-01T00:00:00Z</dcterms:created>
  <dcterms:modified xsi:type="dcterms:W3CDTF">2022-11-01T13:17:49Z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