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56" r:id="rId2"/>
    <p:sldId id="278" r:id="rId3"/>
    <p:sldId id="757" r:id="rId4"/>
    <p:sldId id="279" r:id="rId5"/>
    <p:sldId id="275" r:id="rId6"/>
    <p:sldId id="750" r:id="rId7"/>
    <p:sldId id="758" r:id="rId8"/>
    <p:sldId id="281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3875" autoAdjust="0"/>
  </p:normalViewPr>
  <p:slideViewPr>
    <p:cSldViewPr>
      <p:cViewPr varScale="1">
        <p:scale>
          <a:sx n="95" d="100"/>
          <a:sy n="95" d="100"/>
        </p:scale>
        <p:origin x="11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B847E7-D6B4-4241-ABCD-026E6CD912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93ED4D-D534-400F-B471-B2C1323EDFE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321E60-80FE-4032-9C20-EB2D668F195D}" type="datetimeFigureOut">
              <a:rPr lang="zh-CN" altLang="en-US"/>
              <a:pPr>
                <a:defRPr/>
              </a:pPr>
              <a:t>2022/9/29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FCDD4C8-5918-457F-A84B-2A50F98519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F448263-9918-4AB7-AAC6-F1C85FEB3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CDFBD-D12A-4C85-8B60-F72042E4DF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2AE40-6318-4F4B-B41F-F48759613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EB6A8A-C20C-4E61-B9C0-B178412B5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27412E2-0ADB-48EF-AFA9-698A5B4EA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4107E120-D269-4EA0-9AA3-868118BB5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anose="02010600030101010101" pitchFamily="2" charset="-122"/>
              </a:rPr>
              <a:t>时间：周四 </a:t>
            </a:r>
            <a:r>
              <a:rPr lang="en-US" altLang="zh-CN">
                <a:ea typeface="宋体" panose="02010600030101010101" pitchFamily="2" charset="-122"/>
              </a:rPr>
              <a:t>14:00~17:00</a:t>
            </a:r>
          </a:p>
          <a:p>
            <a:r>
              <a:rPr lang="zh-CN" altLang="en-US">
                <a:ea typeface="宋体" panose="02010600030101010101" pitchFamily="2" charset="-122"/>
              </a:rPr>
              <a:t>地点：电三楼</a:t>
            </a:r>
            <a:r>
              <a:rPr lang="en-US" altLang="zh-CN">
                <a:ea typeface="宋体" panose="02010600030101010101" pitchFamily="2" charset="-122"/>
              </a:rPr>
              <a:t>412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414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872F48B9-3B25-4DB5-97FF-E6EDD70056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CD9ED0-C7C5-49C9-97FC-300D47FBD84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0FE834D8-AEE9-4D2B-B864-DC390315E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0D87CDA9-2F56-47D1-AECE-A7CF53F8E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时间地点：周四下午 </a:t>
            </a:r>
            <a:r>
              <a:rPr lang="en-US" altLang="zh-CN"/>
              <a:t>2:00~5:00</a:t>
            </a:r>
            <a:r>
              <a:rPr lang="zh-CN" altLang="en-US"/>
              <a:t>，电三楼</a:t>
            </a:r>
            <a:r>
              <a:rPr lang="en-US" altLang="zh-CN"/>
              <a:t>412</a:t>
            </a:r>
            <a:r>
              <a:rPr lang="zh-CN" altLang="en-US"/>
              <a:t>，</a:t>
            </a:r>
            <a:r>
              <a:rPr lang="en-US" altLang="zh-CN"/>
              <a:t>414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F7753427-45F8-4268-B4DC-90F22A2E4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E076D3-1116-4620-8BA3-90E8A7A7615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FBB7CE9C-A79C-4646-9058-48135D8C6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22410200-A27D-442B-8C6E-048CD7903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ACB245D1-2EE0-4EE8-990B-3D627D67E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8D2656-9605-4CEB-98E0-E032D278024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B4739EB3-C410-4442-8EC9-7C114DEC5E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C6497112-2C32-49CC-922F-ABB809417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B918C121-C78E-4915-89B1-43D805B562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4E6942-63CF-41CA-9F11-B3277CB1644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E1BFB979-93DB-429E-AD86-345EBD6FC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2987561D-712F-4FB8-8FED-ACAA3A18F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325A0E0A-9904-4A9D-B87F-4AC4868BEE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DCB9C9-8FAB-45F6-A430-A3173E775EC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C92099EF-BBB6-42B0-BDE4-A3E8FED9649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28447-B70C-4746-9133-A98881650D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 smtClean="0"/>
            </a:lvl1pPr>
          </a:lstStyle>
          <a:p>
            <a:pPr>
              <a:defRPr/>
            </a:pPr>
            <a:fld id="{99837DA7-33FD-435A-8DD3-212E2430E7A3}" type="datetime1">
              <a:rPr lang="zh-CN" altLang="en-US"/>
              <a:pPr>
                <a:defRPr/>
              </a:pPr>
              <a:t>2022/9/29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2A018-AAB9-436A-A9CD-4100A2246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55662-93F0-4F05-98F4-70C470DF7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65792C92-8131-41CE-A4B7-058F0B319B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40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D3436C6B-74D2-47E9-9550-70736227E32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0FE6FB-2B52-4C5C-8E7E-EF49A1D1D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 smtClean="0"/>
            </a:lvl1pPr>
          </a:lstStyle>
          <a:p>
            <a:pPr>
              <a:defRPr/>
            </a:pPr>
            <a:fld id="{FFD0628E-9E81-484A-93B0-7B98C37B8627}" type="datetime1">
              <a:rPr lang="zh-CN" altLang="en-US"/>
              <a:pPr>
                <a:defRPr/>
              </a:pPr>
              <a:t>2022/9/29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E927C-F921-4CEE-B123-C87CCBCF9B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6CACD-0B15-4EB0-9E03-1F699396F2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F845A438-BB88-4834-ABD8-D355E2716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33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5C1981-E0FE-4263-AA91-EE2B13B75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136A9E9-2F86-4C16-A455-C0D782006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280B06-553A-4152-A87B-17EAB7ED25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45B5747-BA84-4338-B084-500E7DFAE4F8}" type="datetime1">
              <a:rPr lang="zh-CN" altLang="en-US"/>
              <a:pPr>
                <a:defRPr/>
              </a:pPr>
              <a:t>2022/9/29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8EECDA7-5BE8-43C2-B2DD-4CCC0D5A8A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EBCAE15-69A3-4878-A880-41106D2B3D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722E180-A6C5-4E12-89DD-EAF8D7BA38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1A12AE97-75AA-4D14-9F01-EC38828960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数字逻辑设计进阶实验</a:t>
            </a: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D528DEC6-4253-42D0-BE49-DB2BCE3BA0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371600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</a:rPr>
              <a:t>实验简介</a:t>
            </a:r>
            <a:endParaRPr lang="en-US" altLang="zh-CN" sz="3600" dirty="0">
              <a:latin typeface="宋体" panose="02010600030101010101" pitchFamily="2" charset="-122"/>
            </a:endParaRPr>
          </a:p>
          <a:p>
            <a:endParaRPr lang="zh-CN" altLang="en-US" sz="3600" dirty="0"/>
          </a:p>
        </p:txBody>
      </p:sp>
      <p:sp>
        <p:nvSpPr>
          <p:cNvPr id="5124" name="日期占位符 1">
            <a:extLst>
              <a:ext uri="{FF2B5EF4-FFF2-40B4-BE49-F238E27FC236}">
                <a16:creationId xmlns:a16="http://schemas.microsoft.com/office/drawing/2014/main" id="{18C2B26B-2105-4634-A771-1910B24993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8D04D7-64A2-404F-BC81-8254F586B8F1}" type="datetime1">
              <a:rPr lang="zh-CN" altLang="en-US"/>
              <a:pPr/>
              <a:t>2022/9/29</a:t>
            </a:fld>
            <a:endParaRPr lang="zh-CN" altLang="en-US"/>
          </a:p>
        </p:txBody>
      </p:sp>
      <p:sp>
        <p:nvSpPr>
          <p:cNvPr id="5125" name="页脚占位符 2">
            <a:extLst>
              <a:ext uri="{FF2B5EF4-FFF2-40B4-BE49-F238E27FC236}">
                <a16:creationId xmlns:a16="http://schemas.microsoft.com/office/drawing/2014/main" id="{2482AD48-805F-40D7-A4A9-57BB519D3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数字逻辑设计进阶实验</a:t>
            </a:r>
          </a:p>
        </p:txBody>
      </p:sp>
      <p:sp>
        <p:nvSpPr>
          <p:cNvPr id="5126" name="灯片编号占位符 3">
            <a:extLst>
              <a:ext uri="{FF2B5EF4-FFF2-40B4-BE49-F238E27FC236}">
                <a16:creationId xmlns:a16="http://schemas.microsoft.com/office/drawing/2014/main" id="{4D172A1C-746F-4E15-A889-E2E3C0B9D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CC7AE5-3E68-44BA-8D56-552F9D0963B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5368121A-3287-4581-8405-09F226504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实验简介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54101224-1598-4401-923E-467B048D29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8425"/>
            <a:ext cx="8229600" cy="4876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cs typeface="Arial" panose="020B0604020202020204" pitchFamily="34" charset="0"/>
              </a:rPr>
              <a:t>实验目标</a:t>
            </a:r>
            <a:endParaRPr lang="en-US" altLang="zh-CN" dirty="0"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cs typeface="Arial" panose="020B0604020202020204" pitchFamily="34" charset="0"/>
              </a:rPr>
              <a:t>通过设计数字系统基本部件和简单数字系统，为后续设计计算机处理器</a:t>
            </a:r>
            <a:r>
              <a:rPr lang="en-US" altLang="zh-CN" dirty="0">
                <a:cs typeface="Arial" panose="020B0604020202020204" pitchFamily="34" charset="0"/>
              </a:rPr>
              <a:t>(CPU)</a:t>
            </a:r>
            <a:r>
              <a:rPr lang="zh-CN" altLang="en-US" dirty="0">
                <a:cs typeface="Arial" panose="020B0604020202020204" pitchFamily="34" charset="0"/>
              </a:rPr>
              <a:t>和硬件系统打下坚实基础</a:t>
            </a:r>
            <a:endParaRPr lang="en-US" altLang="zh-CN" dirty="0"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cs typeface="Arial" panose="020B0604020202020204" pitchFamily="34" charset="0"/>
              </a:rPr>
              <a:t>掌握利用</a:t>
            </a:r>
            <a:r>
              <a:rPr lang="zh-CN" altLang="en-US" dirty="0"/>
              <a:t>硬件描述语言、可编程逻辑器件和电子设计自动化</a:t>
            </a:r>
            <a:r>
              <a:rPr lang="en-US" altLang="zh-CN" dirty="0"/>
              <a:t>(EDA)</a:t>
            </a:r>
            <a:r>
              <a:rPr lang="zh-CN" altLang="en-US" dirty="0"/>
              <a:t>工具，设计实现数字系统的方法和技术</a:t>
            </a:r>
            <a:endParaRPr lang="en-US" altLang="zh-CN" dirty="0"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cs typeface="Arial" panose="020B0604020202020204" pitchFamily="34" charset="0"/>
              </a:rPr>
              <a:t>实验环境和工具</a:t>
            </a:r>
            <a:endParaRPr lang="en-US" altLang="zh-CN" dirty="0">
              <a:cs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cs typeface="Arial" panose="020B0604020202020204" pitchFamily="34" charset="0"/>
              </a:rPr>
              <a:t>Verilog HDL-2001</a:t>
            </a:r>
            <a:r>
              <a:rPr lang="zh-CN" altLang="en-US" dirty="0">
                <a:cs typeface="Arial" panose="020B0604020202020204" pitchFamily="34" charset="0"/>
              </a:rPr>
              <a:t>，</a:t>
            </a:r>
            <a:r>
              <a:rPr lang="en-US" altLang="zh-CN" dirty="0" err="1">
                <a:cs typeface="Arial" panose="020B0604020202020204" pitchFamily="34" charset="0"/>
              </a:rPr>
              <a:t>Vivado</a:t>
            </a:r>
            <a:r>
              <a:rPr lang="en-US" altLang="zh-CN" dirty="0">
                <a:cs typeface="Arial" panose="020B0604020202020204" pitchFamily="34" charset="0"/>
              </a:rPr>
              <a:t> 2019.1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cs typeface="Arial" panose="020B0604020202020204" pitchFamily="34" charset="0"/>
              </a:rPr>
              <a:t>Nexys4-DDR</a:t>
            </a:r>
            <a:r>
              <a:rPr lang="zh-CN" altLang="en-US" dirty="0">
                <a:cs typeface="Arial" panose="020B0604020202020204" pitchFamily="34" charset="0"/>
              </a:rPr>
              <a:t>开发板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7172" name="日期占位符 3">
            <a:extLst>
              <a:ext uri="{FF2B5EF4-FFF2-40B4-BE49-F238E27FC236}">
                <a16:creationId xmlns:a16="http://schemas.microsoft.com/office/drawing/2014/main" id="{86643C63-7580-42C1-A12F-91672554DE6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2EC27A-40A9-4325-B99F-1B732E0D58CE}" type="datetime1">
              <a:rPr lang="zh-CN" altLang="en-US" sz="16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2022/9/29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173" name="页脚占位符 4">
            <a:extLst>
              <a:ext uri="{FF2B5EF4-FFF2-40B4-BE49-F238E27FC236}">
                <a16:creationId xmlns:a16="http://schemas.microsoft.com/office/drawing/2014/main" id="{16A64447-4E3E-48DE-B10E-7BAB932841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7174" name="灯片编号占位符 5">
            <a:extLst>
              <a:ext uri="{FF2B5EF4-FFF2-40B4-BE49-F238E27FC236}">
                <a16:creationId xmlns:a16="http://schemas.microsoft.com/office/drawing/2014/main" id="{BD00C95E-6049-4AFA-9A05-1AFDABD125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E6B0B-D177-4BCB-8975-711342A1961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3A5E435F-E2CD-4286-B04E-B901B1A07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实验简介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B49604EF-299B-4985-A4BD-E4C7BF072D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8425"/>
            <a:ext cx="789522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dirty="0">
                <a:cs typeface="Arial" panose="020B0604020202020204" pitchFamily="34" charset="0"/>
              </a:rPr>
              <a:t>时间地点</a:t>
            </a:r>
            <a:endParaRPr lang="en-US" altLang="zh-CN" dirty="0"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dirty="0"/>
              <a:t>周四下午 </a:t>
            </a:r>
            <a:r>
              <a:rPr lang="en-US" altLang="zh-CN" dirty="0"/>
              <a:t>14:30 ~ 17:30</a:t>
            </a:r>
            <a:r>
              <a:rPr lang="zh-CN" altLang="en-US" dirty="0"/>
              <a:t>，实验内容讲解，答疑，检查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dirty="0"/>
              <a:t>周四晚上</a:t>
            </a:r>
            <a:r>
              <a:rPr lang="en-US" altLang="zh-CN" dirty="0"/>
              <a:t>18:00 ~ 21:00</a:t>
            </a:r>
            <a:r>
              <a:rPr lang="zh-CN" altLang="en-US" dirty="0"/>
              <a:t> ，答疑，检查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dirty="0"/>
              <a:t>电三楼</a:t>
            </a:r>
            <a:r>
              <a:rPr lang="en-US" altLang="zh-CN" dirty="0"/>
              <a:t>516</a:t>
            </a:r>
            <a:r>
              <a:rPr lang="zh-CN" altLang="en-US" dirty="0"/>
              <a:t>实验室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endParaRPr lang="en-US" altLang="zh-CN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dirty="0">
                <a:cs typeface="Arial" panose="020B0604020202020204" pitchFamily="34" charset="0"/>
              </a:rPr>
              <a:t>实验</a:t>
            </a:r>
            <a:r>
              <a:rPr lang="en-US" altLang="zh-CN" dirty="0">
                <a:cs typeface="Arial" panose="020B0604020202020204" pitchFamily="34" charset="0"/>
              </a:rPr>
              <a:t>QQ</a:t>
            </a:r>
            <a:r>
              <a:rPr lang="zh-CN" altLang="en-US" dirty="0">
                <a:cs typeface="Arial" panose="020B0604020202020204" pitchFamily="34" charset="0"/>
              </a:rPr>
              <a:t>群</a:t>
            </a:r>
            <a:endParaRPr lang="en-US" altLang="zh-CN" dirty="0">
              <a:cs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dirty="0">
                <a:cs typeface="Arial" panose="020B0604020202020204" pitchFamily="34" charset="0"/>
              </a:rPr>
              <a:t>群号：</a:t>
            </a:r>
            <a:r>
              <a:rPr lang="en-US" altLang="zh-CN" dirty="0">
                <a:cs typeface="Arial" panose="020B0604020202020204" pitchFamily="34" charset="0"/>
              </a:rPr>
              <a:t>205158719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dirty="0">
                <a:cs typeface="Arial" panose="020B0604020202020204" pitchFamily="34" charset="0"/>
              </a:rPr>
              <a:t>群名称：</a:t>
            </a:r>
            <a:r>
              <a:rPr lang="en-US" altLang="zh-CN" dirty="0">
                <a:cs typeface="Arial" panose="020B0604020202020204" pitchFamily="34" charset="0"/>
              </a:rPr>
              <a:t>22</a:t>
            </a:r>
            <a:r>
              <a:rPr lang="zh-CN" altLang="en-US" dirty="0">
                <a:cs typeface="Arial" panose="020B0604020202020204" pitchFamily="34" charset="0"/>
              </a:rPr>
              <a:t>秋</a:t>
            </a:r>
            <a:r>
              <a:rPr lang="en-US" altLang="zh-CN" dirty="0">
                <a:cs typeface="Arial" panose="020B0604020202020204" pitchFamily="34" charset="0"/>
              </a:rPr>
              <a:t>-</a:t>
            </a:r>
            <a:r>
              <a:rPr lang="zh-CN" altLang="en-US" dirty="0">
                <a:cs typeface="Arial" panose="020B0604020202020204" pitchFamily="34" charset="0"/>
              </a:rPr>
              <a:t>数电实验提高班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9220" name="日期占位符 3">
            <a:extLst>
              <a:ext uri="{FF2B5EF4-FFF2-40B4-BE49-F238E27FC236}">
                <a16:creationId xmlns:a16="http://schemas.microsoft.com/office/drawing/2014/main" id="{936555B2-8D28-494C-81D2-13A78F081B9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8C91AD-83EC-4CA3-BA67-D6CAED9753A8}" type="datetime1">
              <a:rPr lang="zh-CN" altLang="en-US" sz="16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2022/9/29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221" name="页脚占位符 4">
            <a:extLst>
              <a:ext uri="{FF2B5EF4-FFF2-40B4-BE49-F238E27FC236}">
                <a16:creationId xmlns:a16="http://schemas.microsoft.com/office/drawing/2014/main" id="{582645F0-5C32-47EE-80CE-FB4AD429A7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9222" name="灯片编号占位符 5">
            <a:extLst>
              <a:ext uri="{FF2B5EF4-FFF2-40B4-BE49-F238E27FC236}">
                <a16:creationId xmlns:a16="http://schemas.microsoft.com/office/drawing/2014/main" id="{12F33FF5-97ED-483B-AD62-8E38F39B76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303FAD-ED81-47B7-B6C0-27D95CEFC34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9B5391-B498-43FF-869E-F00142B0B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906" y="3609020"/>
            <a:ext cx="2496514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86FFD2FC-C147-4CA6-8473-715554BC5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实验项目和时间安排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4C4D142F-AEF1-4C49-8CBA-6873FD83D9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7550" y="1600200"/>
            <a:ext cx="7670800" cy="4525963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zh-CN" altLang="en-US" dirty="0">
                <a:cs typeface="Arial" panose="020B0604020202020204" pitchFamily="34" charset="0"/>
              </a:rPr>
              <a:t>实验</a:t>
            </a:r>
            <a:r>
              <a:rPr lang="en-US" altLang="zh-CN" dirty="0">
                <a:cs typeface="Arial" panose="020B0604020202020204" pitchFamily="34" charset="0"/>
              </a:rPr>
              <a:t>1</a:t>
            </a:r>
            <a:r>
              <a:rPr lang="zh-CN" altLang="en-US" dirty="0">
                <a:cs typeface="Arial" panose="020B0604020202020204" pitchFamily="34" charset="0"/>
              </a:rPr>
              <a:t>  编码器与译码器 </a:t>
            </a:r>
            <a:r>
              <a:rPr lang="en-US" altLang="zh-CN" dirty="0">
                <a:cs typeface="Arial" panose="020B0604020202020204" pitchFamily="34" charset="0"/>
              </a:rPr>
              <a:t>…..……………</a:t>
            </a:r>
            <a:r>
              <a:rPr lang="zh-CN" altLang="en-US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2</a:t>
            </a:r>
            <a:r>
              <a:rPr lang="zh-CN" altLang="en-US" dirty="0">
                <a:cs typeface="Arial" panose="020B0604020202020204" pitchFamily="34" charset="0"/>
              </a:rPr>
              <a:t>周）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zh-CN" altLang="en-US" dirty="0">
                <a:cs typeface="Arial" panose="020B0604020202020204" pitchFamily="34" charset="0"/>
              </a:rPr>
              <a:t>实验</a:t>
            </a:r>
            <a:r>
              <a:rPr lang="en-US" altLang="zh-CN" dirty="0">
                <a:cs typeface="Arial" panose="020B0604020202020204" pitchFamily="34" charset="0"/>
              </a:rPr>
              <a:t>2</a:t>
            </a:r>
            <a:r>
              <a:rPr lang="zh-CN" altLang="en-US" dirty="0">
                <a:cs typeface="Arial" panose="020B0604020202020204" pitchFamily="34" charset="0"/>
              </a:rPr>
              <a:t>  运算器与寄存器</a:t>
            </a:r>
            <a:r>
              <a:rPr lang="en-US" altLang="zh-CN" dirty="0">
                <a:cs typeface="Arial" panose="020B0604020202020204" pitchFamily="34" charset="0"/>
              </a:rPr>
              <a:t>	…..……………</a:t>
            </a:r>
            <a:r>
              <a:rPr lang="zh-CN" altLang="en-US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1</a:t>
            </a:r>
            <a:r>
              <a:rPr lang="zh-CN" altLang="en-US" dirty="0">
                <a:cs typeface="Arial" panose="020B0604020202020204" pitchFamily="34" charset="0"/>
              </a:rPr>
              <a:t>周）</a:t>
            </a:r>
            <a:endParaRPr lang="en-US" altLang="zh-CN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zh-CN" altLang="en-US" dirty="0">
                <a:cs typeface="Arial" panose="020B0604020202020204" pitchFamily="34" charset="0"/>
              </a:rPr>
              <a:t>实验</a:t>
            </a:r>
            <a:r>
              <a:rPr lang="en-US" altLang="zh-CN" dirty="0">
                <a:cs typeface="Arial" panose="020B0604020202020204" pitchFamily="34" charset="0"/>
              </a:rPr>
              <a:t>3</a:t>
            </a:r>
            <a:r>
              <a:rPr lang="zh-CN" altLang="en-US" dirty="0">
                <a:cs typeface="Arial" panose="020B0604020202020204" pitchFamily="34" charset="0"/>
              </a:rPr>
              <a:t>  有限状态机 </a:t>
            </a:r>
            <a:r>
              <a:rPr lang="en-US" altLang="zh-CN" dirty="0">
                <a:cs typeface="Arial" panose="020B0604020202020204" pitchFamily="34" charset="0"/>
              </a:rPr>
              <a:t>…..…………………</a:t>
            </a:r>
            <a:r>
              <a:rPr lang="zh-CN" altLang="en-US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1</a:t>
            </a:r>
            <a:r>
              <a:rPr lang="zh-CN" altLang="en-US" dirty="0">
                <a:cs typeface="Arial" panose="020B0604020202020204" pitchFamily="34" charset="0"/>
              </a:rPr>
              <a:t>周）</a:t>
            </a:r>
            <a:endParaRPr lang="en-US" altLang="zh-CN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zh-CN" altLang="en-US" dirty="0">
                <a:cs typeface="Arial" panose="020B0604020202020204" pitchFamily="34" charset="0"/>
              </a:rPr>
              <a:t>实验</a:t>
            </a:r>
            <a:r>
              <a:rPr lang="en-US" altLang="zh-CN" dirty="0">
                <a:cs typeface="Arial" panose="020B0604020202020204" pitchFamily="34" charset="0"/>
              </a:rPr>
              <a:t>4</a:t>
            </a:r>
            <a:r>
              <a:rPr lang="zh-CN" altLang="en-US" dirty="0">
                <a:cs typeface="Arial" panose="020B0604020202020204" pitchFamily="34" charset="0"/>
              </a:rPr>
              <a:t>  计数器 </a:t>
            </a:r>
            <a:r>
              <a:rPr lang="en-US" altLang="zh-CN" dirty="0">
                <a:cs typeface="Arial" panose="020B0604020202020204" pitchFamily="34" charset="0"/>
              </a:rPr>
              <a:t>…..………...…………… </a:t>
            </a:r>
            <a:r>
              <a:rPr lang="zh-CN" altLang="en-US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1</a:t>
            </a:r>
            <a:r>
              <a:rPr lang="zh-CN" altLang="en-US" dirty="0">
                <a:cs typeface="Arial" panose="020B0604020202020204" pitchFamily="34" charset="0"/>
              </a:rPr>
              <a:t>周）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zh-CN" altLang="en-US" dirty="0">
                <a:cs typeface="Arial" panose="020B0604020202020204" pitchFamily="34" charset="0"/>
              </a:rPr>
              <a:t>实验</a:t>
            </a:r>
            <a:r>
              <a:rPr lang="en-US" altLang="zh-CN" dirty="0">
                <a:cs typeface="Arial" panose="020B0604020202020204" pitchFamily="34" charset="0"/>
              </a:rPr>
              <a:t>5</a:t>
            </a:r>
            <a:r>
              <a:rPr lang="zh-CN" altLang="en-US" dirty="0">
                <a:cs typeface="Arial" panose="020B0604020202020204" pitchFamily="34" charset="0"/>
              </a:rPr>
              <a:t>  寄存器堆 </a:t>
            </a:r>
            <a:r>
              <a:rPr lang="en-US" altLang="zh-CN" dirty="0">
                <a:cs typeface="Arial" panose="020B0604020202020204" pitchFamily="34" charset="0"/>
              </a:rPr>
              <a:t>……..…...…………… </a:t>
            </a:r>
            <a:r>
              <a:rPr lang="zh-CN" altLang="en-US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1</a:t>
            </a:r>
            <a:r>
              <a:rPr lang="zh-CN" altLang="en-US" dirty="0">
                <a:cs typeface="Arial" panose="020B0604020202020204" pitchFamily="34" charset="0"/>
              </a:rPr>
              <a:t>周）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zh-CN" altLang="en-US" dirty="0">
                <a:cs typeface="Arial" panose="020B0604020202020204" pitchFamily="34" charset="0"/>
              </a:rPr>
              <a:t>实验</a:t>
            </a:r>
            <a:r>
              <a:rPr lang="en-US" altLang="zh-CN" dirty="0">
                <a:cs typeface="Arial" panose="020B0604020202020204" pitchFamily="34" charset="0"/>
              </a:rPr>
              <a:t>6</a:t>
            </a:r>
            <a:r>
              <a:rPr lang="zh-CN" altLang="en-US" dirty="0">
                <a:cs typeface="Arial" panose="020B0604020202020204" pitchFamily="34" charset="0"/>
              </a:rPr>
              <a:t>  存储器 </a:t>
            </a:r>
            <a:r>
              <a:rPr lang="en-US" altLang="zh-CN" dirty="0">
                <a:cs typeface="Arial" panose="020B0604020202020204" pitchFamily="34" charset="0"/>
              </a:rPr>
              <a:t>…..………...…………… </a:t>
            </a:r>
            <a:r>
              <a:rPr lang="zh-CN" altLang="en-US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2</a:t>
            </a:r>
            <a:r>
              <a:rPr lang="zh-CN" altLang="en-US" dirty="0">
                <a:cs typeface="Arial" panose="020B0604020202020204" pitchFamily="34" charset="0"/>
              </a:rPr>
              <a:t>周）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zh-CN" altLang="en-US" dirty="0">
                <a:cs typeface="Arial" panose="020B0604020202020204" pitchFamily="34" charset="0"/>
              </a:rPr>
              <a:t>实验</a:t>
            </a:r>
            <a:r>
              <a:rPr lang="en-US" altLang="zh-CN" dirty="0">
                <a:cs typeface="Arial" panose="020B0604020202020204" pitchFamily="34" charset="0"/>
              </a:rPr>
              <a:t>7</a:t>
            </a:r>
            <a:r>
              <a:rPr lang="zh-CN" altLang="en-US" dirty="0">
                <a:cs typeface="Arial" panose="020B0604020202020204" pitchFamily="34" charset="0"/>
              </a:rPr>
              <a:t>  综合设计 </a:t>
            </a:r>
            <a:r>
              <a:rPr lang="en-US" altLang="zh-CN" dirty="0">
                <a:cs typeface="Arial" panose="020B0604020202020204" pitchFamily="34" charset="0"/>
              </a:rPr>
              <a:t>…..……...…………… </a:t>
            </a:r>
            <a:r>
              <a:rPr lang="zh-CN" altLang="en-US" dirty="0">
                <a:cs typeface="Arial" panose="020B0604020202020204" pitchFamily="34" charset="0"/>
              </a:rPr>
              <a:t>（</a:t>
            </a:r>
            <a:r>
              <a:rPr lang="en-US" altLang="zh-CN" dirty="0">
                <a:cs typeface="Arial" panose="020B0604020202020204" pitchFamily="34" charset="0"/>
              </a:rPr>
              <a:t>2</a:t>
            </a:r>
            <a:r>
              <a:rPr lang="zh-CN" altLang="en-US" dirty="0">
                <a:cs typeface="Arial" panose="020B0604020202020204" pitchFamily="34" charset="0"/>
              </a:rPr>
              <a:t>周）</a:t>
            </a:r>
          </a:p>
        </p:txBody>
      </p:sp>
      <p:sp>
        <p:nvSpPr>
          <p:cNvPr id="11268" name="日期占位符 3">
            <a:extLst>
              <a:ext uri="{FF2B5EF4-FFF2-40B4-BE49-F238E27FC236}">
                <a16:creationId xmlns:a16="http://schemas.microsoft.com/office/drawing/2014/main" id="{B5E1F31A-E2DA-4C9A-B976-2B30D82D2EC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6A0112-9755-4FF3-B6D1-2499C4748A7A}" type="datetime1">
              <a:rPr lang="zh-CN" altLang="en-US" sz="16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2022/9/29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269" name="页脚占位符 4">
            <a:extLst>
              <a:ext uri="{FF2B5EF4-FFF2-40B4-BE49-F238E27FC236}">
                <a16:creationId xmlns:a16="http://schemas.microsoft.com/office/drawing/2014/main" id="{C01B7D63-4F4D-4E82-8BE2-1318E1AD90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11270" name="灯片编号占位符 5">
            <a:extLst>
              <a:ext uri="{FF2B5EF4-FFF2-40B4-BE49-F238E27FC236}">
                <a16:creationId xmlns:a16="http://schemas.microsoft.com/office/drawing/2014/main" id="{A26DBDF2-9236-4405-B141-CE2389C2BD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4C0BA0-EDC7-44EC-B45B-0C99BB31EA1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B4E19D6A-415C-4568-9B06-B9579613C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实验成绩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455ADFE8-C6A7-4E9F-80FB-92186C0B89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>
                <a:cs typeface="Arial" panose="020B0604020202020204" pitchFamily="34" charset="0"/>
              </a:rPr>
              <a:t>实验检查：</a:t>
            </a:r>
            <a:r>
              <a:rPr lang="en-US" altLang="zh-CN" dirty="0">
                <a:cs typeface="Arial" panose="020B0604020202020204" pitchFamily="34" charset="0"/>
              </a:rPr>
              <a:t>80%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>
                <a:cs typeface="Arial" panose="020B0604020202020204" pitchFamily="34" charset="0"/>
              </a:rPr>
              <a:t>实验报告：</a:t>
            </a:r>
            <a:r>
              <a:rPr lang="en-US" altLang="zh-CN" dirty="0">
                <a:cs typeface="Arial" panose="020B0604020202020204" pitchFamily="34" charset="0"/>
              </a:rPr>
              <a:t>20%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>
                <a:cs typeface="Arial" panose="020B0604020202020204" pitchFamily="34" charset="0"/>
              </a:rPr>
              <a:t>按时检查和提交报告：延迟 ≤ </a:t>
            </a:r>
            <a:r>
              <a:rPr lang="en-US" altLang="zh-CN" dirty="0">
                <a:cs typeface="Arial" panose="020B0604020202020204" pitchFamily="34" charset="0"/>
              </a:rPr>
              <a:t>1</a:t>
            </a:r>
            <a:r>
              <a:rPr lang="zh-CN" altLang="en-US" dirty="0">
                <a:cs typeface="Arial" panose="020B0604020202020204" pitchFamily="34" charset="0"/>
              </a:rPr>
              <a:t>周，最多只能得分</a:t>
            </a:r>
            <a:r>
              <a:rPr lang="en-US" altLang="zh-CN" dirty="0">
                <a:cs typeface="Arial" panose="020B0604020202020204" pitchFamily="34" charset="0"/>
              </a:rPr>
              <a:t>80%</a:t>
            </a:r>
            <a:r>
              <a:rPr lang="zh-CN" altLang="en-US" dirty="0">
                <a:cs typeface="Arial" panose="020B0604020202020204" pitchFamily="34" charset="0"/>
              </a:rPr>
              <a:t>；延迟 ≤ </a:t>
            </a:r>
            <a:r>
              <a:rPr lang="en-US" altLang="zh-CN" dirty="0">
                <a:cs typeface="Arial" panose="020B0604020202020204" pitchFamily="34" charset="0"/>
              </a:rPr>
              <a:t>2</a:t>
            </a:r>
            <a:r>
              <a:rPr lang="zh-CN" altLang="en-US" dirty="0">
                <a:cs typeface="Arial" panose="020B0604020202020204" pitchFamily="34" charset="0"/>
              </a:rPr>
              <a:t>周，最多只能得分</a:t>
            </a:r>
            <a:r>
              <a:rPr lang="en-US" altLang="zh-CN" dirty="0">
                <a:cs typeface="Arial" panose="020B0604020202020204" pitchFamily="34" charset="0"/>
              </a:rPr>
              <a:t>60%</a:t>
            </a:r>
            <a:r>
              <a:rPr lang="zh-CN" altLang="en-US" dirty="0">
                <a:cs typeface="Arial" panose="020B0604020202020204" pitchFamily="34" charset="0"/>
              </a:rPr>
              <a:t>；延迟超过</a:t>
            </a:r>
            <a:r>
              <a:rPr lang="en-US" altLang="zh-CN" dirty="0">
                <a:cs typeface="Arial" panose="020B0604020202020204" pitchFamily="34" charset="0"/>
              </a:rPr>
              <a:t>2</a:t>
            </a:r>
            <a:r>
              <a:rPr lang="zh-CN" altLang="en-US" dirty="0">
                <a:cs typeface="Arial" panose="020B0604020202020204" pitchFamily="34" charset="0"/>
              </a:rPr>
              <a:t>周，不得分</a:t>
            </a:r>
            <a:endParaRPr lang="en-US" altLang="zh-CN" dirty="0"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dirty="0">
                <a:cs typeface="Arial" panose="020B0604020202020204" pitchFamily="34" charset="0"/>
              </a:rPr>
              <a:t>奖励成绩：按时且超额完成实验内容，对超额部分的创意、检查和报告情况，奖励不超过满分的</a:t>
            </a:r>
            <a:r>
              <a:rPr lang="en-US" altLang="zh-CN" dirty="0">
                <a:cs typeface="Arial" panose="020B0604020202020204" pitchFamily="34" charset="0"/>
              </a:rPr>
              <a:t>10%</a:t>
            </a:r>
          </a:p>
          <a:p>
            <a:pPr eaLnBrk="1" hangingPunct="1"/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316" name="灯片编号占位符 2">
            <a:extLst>
              <a:ext uri="{FF2B5EF4-FFF2-40B4-BE49-F238E27FC236}">
                <a16:creationId xmlns:a16="http://schemas.microsoft.com/office/drawing/2014/main" id="{AE73E5D2-BA7F-44AD-9268-B810C8EAC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B8D94-E6F0-48A1-B0A6-034BFD59728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3317" name="日期占位符 3">
            <a:extLst>
              <a:ext uri="{FF2B5EF4-FFF2-40B4-BE49-F238E27FC236}">
                <a16:creationId xmlns:a16="http://schemas.microsoft.com/office/drawing/2014/main" id="{497DDE2D-1AB5-40EF-99F9-89544F9218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C408FB-7CEF-4B32-AFC4-28E265475C5B}" type="datetime1">
              <a:rPr lang="zh-CN" altLang="en-US" sz="16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2022/9/29</a:t>
            </a:fld>
            <a:endParaRPr lang="zh-CN" altLang="en-US" sz="1600" b="0">
              <a:latin typeface="Arial" panose="020B0604020202020204" pitchFamily="34" charset="0"/>
            </a:endParaRPr>
          </a:p>
        </p:txBody>
      </p:sp>
      <p:sp>
        <p:nvSpPr>
          <p:cNvPr id="13318" name="页脚占位符 2">
            <a:extLst>
              <a:ext uri="{FF2B5EF4-FFF2-40B4-BE49-F238E27FC236}">
                <a16:creationId xmlns:a16="http://schemas.microsoft.com/office/drawing/2014/main" id="{02EB38F4-6205-458E-B200-1C0204E4CD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数字逻辑设计进阶实验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8129CE5C-E53E-4F45-B7B7-1A4FBC807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zh-CN" altLang="zh-CN"/>
              <a:t>实验</a:t>
            </a:r>
            <a:r>
              <a:rPr lang="zh-CN" altLang="en-US"/>
              <a:t>检查和报告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C0D5627B-6BBD-4F1F-A22E-5B1B07B38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147050" cy="495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dirty="0"/>
              <a:t>实验</a:t>
            </a:r>
            <a:r>
              <a:rPr lang="zh-CN" altLang="en-US" dirty="0"/>
              <a:t>检查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dirty="0"/>
              <a:t>实验仿真结果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dirty="0"/>
              <a:t>实验下载后运行结果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dirty="0"/>
              <a:t>回答问题</a:t>
            </a:r>
            <a:r>
              <a:rPr lang="zh-CN" altLang="en-US" dirty="0"/>
              <a:t>，</a:t>
            </a:r>
            <a:r>
              <a:rPr lang="zh-CN" altLang="zh-CN" dirty="0"/>
              <a:t>例如设计思路、解释代码</a:t>
            </a:r>
            <a:r>
              <a:rPr lang="en-US" altLang="zh-CN" dirty="0"/>
              <a:t>……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dirty="0"/>
              <a:t>实验报告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zh-CN" dirty="0"/>
              <a:t>内容包括但不限于</a:t>
            </a:r>
            <a:r>
              <a:rPr lang="zh-CN" altLang="en-US" dirty="0"/>
              <a:t>：</a:t>
            </a:r>
            <a:r>
              <a:rPr lang="zh-CN" altLang="zh-CN" dirty="0"/>
              <a:t>逻辑设计（数据通路和状态图）、核心代码、仿真</a:t>
            </a:r>
            <a:r>
              <a:rPr lang="en-US" altLang="zh-CN" dirty="0"/>
              <a:t>/</a:t>
            </a:r>
            <a:r>
              <a:rPr lang="zh-CN" altLang="zh-CN" dirty="0"/>
              <a:t>下载结果、结果分析、实验总结、意见</a:t>
            </a:r>
            <a:r>
              <a:rPr lang="en-US" altLang="zh-CN" dirty="0"/>
              <a:t>/</a:t>
            </a:r>
            <a:r>
              <a:rPr lang="zh-CN" altLang="zh-CN" dirty="0"/>
              <a:t>建议等</a:t>
            </a:r>
            <a:r>
              <a:rPr lang="zh-CN" altLang="en-US" dirty="0"/>
              <a:t>，最后附上设计和测试文件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zh-CN" dirty="0"/>
              <a:t>Word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格式，文件名：</a:t>
            </a:r>
            <a:r>
              <a:rPr lang="en-US" altLang="zh-CN" dirty="0" err="1"/>
              <a:t>LabHn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_vi</a:t>
            </a:r>
            <a:r>
              <a:rPr lang="zh-CN" altLang="en-US" dirty="0"/>
              <a:t>，其中</a:t>
            </a:r>
            <a:r>
              <a:rPr lang="en-US" altLang="zh-CN" dirty="0"/>
              <a:t>n</a:t>
            </a:r>
            <a:r>
              <a:rPr lang="zh-CN" altLang="en-US" dirty="0"/>
              <a:t>表示实验序号，</a:t>
            </a:r>
            <a:r>
              <a:rPr lang="en-US" altLang="zh-CN" dirty="0" err="1"/>
              <a:t>i</a:t>
            </a:r>
            <a:r>
              <a:rPr lang="zh-CN" altLang="en-US" dirty="0"/>
              <a:t>为报告版本号</a:t>
            </a:r>
          </a:p>
        </p:txBody>
      </p:sp>
      <p:sp>
        <p:nvSpPr>
          <p:cNvPr id="15364" name="日期占位符 3">
            <a:extLst>
              <a:ext uri="{FF2B5EF4-FFF2-40B4-BE49-F238E27FC236}">
                <a16:creationId xmlns:a16="http://schemas.microsoft.com/office/drawing/2014/main" id="{1CF2C992-32D6-4BED-94DE-ABC62F539E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38C6AC-F654-4BA8-BA13-7256DE3439D1}" type="datetime1">
              <a:rPr lang="zh-CN" altLang="en-US" sz="16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2022/9/29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5365" name="灯片编号占位符 5">
            <a:extLst>
              <a:ext uri="{FF2B5EF4-FFF2-40B4-BE49-F238E27FC236}">
                <a16:creationId xmlns:a16="http://schemas.microsoft.com/office/drawing/2014/main" id="{B15BE568-5D59-443E-B915-932F812EC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D54B5B-5999-4E4C-8AE9-8B55E0F299C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5366" name="矩形 1">
            <a:extLst>
              <a:ext uri="{FF2B5EF4-FFF2-40B4-BE49-F238E27FC236}">
                <a16:creationId xmlns:a16="http://schemas.microsoft.com/office/drawing/2014/main" id="{DCFD6D22-47AF-4E62-8089-7BF8A5DF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5553236"/>
            <a:ext cx="485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800"/>
              </a:spcBef>
              <a:buFontTx/>
              <a:buNone/>
            </a:pPr>
            <a:r>
              <a:rPr lang="zh-CN" altLang="en-US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严禁抄袭，否则作零分处理！</a:t>
            </a:r>
          </a:p>
        </p:txBody>
      </p:sp>
      <p:sp>
        <p:nvSpPr>
          <p:cNvPr id="15367" name="页脚占位符 2">
            <a:extLst>
              <a:ext uri="{FF2B5EF4-FFF2-40B4-BE49-F238E27FC236}">
                <a16:creationId xmlns:a16="http://schemas.microsoft.com/office/drawing/2014/main" id="{31EBF293-BE19-4675-BF19-C4E6666C7E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数字逻辑设计进阶实验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37319-C806-484A-9832-59835326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实验截止时间一览表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C94BB-F742-4BF9-A205-20F3D18E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D0628E-9E81-484A-93B0-7B98C37B8627}" type="datetime1">
              <a:rPr lang="zh-CN" altLang="en-US" smtClean="0"/>
              <a:pPr>
                <a:defRPr/>
              </a:pPr>
              <a:t>2022/9/29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3F3EE-D0B1-4164-B5C5-E9CC6A1C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数字逻辑设计进阶实验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42D23-1A94-457E-89DE-79E60D6E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45A438-BB88-4834-ABD8-D355E271688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FF44A94-8334-408B-A870-969E9594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05569"/>
              </p:ext>
            </p:extLst>
          </p:nvPr>
        </p:nvGraphicFramePr>
        <p:xfrm>
          <a:off x="647564" y="1592796"/>
          <a:ext cx="7812866" cy="4284479"/>
        </p:xfrm>
        <a:graphic>
          <a:graphicData uri="http://schemas.openxmlformats.org/drawingml/2006/table">
            <a:tbl>
              <a:tblPr/>
              <a:tblGrid>
                <a:gridCol w="2105736">
                  <a:extLst>
                    <a:ext uri="{9D8B030D-6E8A-4147-A177-3AD203B41FA5}">
                      <a16:colId xmlns:a16="http://schemas.microsoft.com/office/drawing/2014/main" val="2531838015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4119959781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1125996602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1481413645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2507737408"/>
                    </a:ext>
                  </a:extLst>
                </a:gridCol>
                <a:gridCol w="1141426">
                  <a:extLst>
                    <a:ext uri="{9D8B030D-6E8A-4147-A177-3AD203B41FA5}">
                      <a16:colId xmlns:a16="http://schemas.microsoft.com/office/drawing/2014/main" val="316461666"/>
                    </a:ext>
                  </a:extLst>
                </a:gridCol>
              </a:tblGrid>
              <a:tr h="4201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实验项目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开始时间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截止时间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487016"/>
                  </a:ext>
                </a:extLst>
              </a:tr>
              <a:tr h="9229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检查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检查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80%</a:t>
                      </a:r>
                      <a:b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报告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检查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60%</a:t>
                      </a:r>
                      <a:b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报告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报告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1482"/>
                  </a:ext>
                </a:extLst>
              </a:tr>
              <a:tr h="4201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 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编码器与译码器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29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27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367319"/>
                  </a:ext>
                </a:extLst>
              </a:tr>
              <a:tr h="4201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 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运算器与寄存器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27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52449"/>
                  </a:ext>
                </a:extLst>
              </a:tr>
              <a:tr h="4201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 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有限状态机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27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22260"/>
                  </a:ext>
                </a:extLst>
              </a:tr>
              <a:tr h="4201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 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计数器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27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24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69022"/>
                  </a:ext>
                </a:extLst>
              </a:tr>
              <a:tr h="4201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 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寄存器堆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24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118176"/>
                  </a:ext>
                </a:extLst>
              </a:tr>
              <a:tr h="4201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 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存储器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24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15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45396"/>
                  </a:ext>
                </a:extLst>
              </a:tr>
              <a:tr h="4201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 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综合设计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24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15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29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92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6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9C08499-E40D-4E3B-AF38-77EE4A40A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17411" name="日期占位符 3">
            <a:extLst>
              <a:ext uri="{FF2B5EF4-FFF2-40B4-BE49-F238E27FC236}">
                <a16:creationId xmlns:a16="http://schemas.microsoft.com/office/drawing/2014/main" id="{B6579C2C-F4DC-47FA-8BF3-97E7517778F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0D6DA5-372A-4696-A2FC-E551BC709B22}" type="datetime1">
              <a:rPr lang="zh-CN" altLang="en-US" sz="16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2022/9/29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12" name="灯片编号占位符 5">
            <a:extLst>
              <a:ext uri="{FF2B5EF4-FFF2-40B4-BE49-F238E27FC236}">
                <a16:creationId xmlns:a16="http://schemas.microsoft.com/office/drawing/2014/main" id="{29C05D52-4891-4275-884E-DF59C70656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9362F4-397B-4E20-8146-99EA9D8358F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13" name="页脚占位符 1">
            <a:extLst>
              <a:ext uri="{FF2B5EF4-FFF2-40B4-BE49-F238E27FC236}">
                <a16:creationId xmlns:a16="http://schemas.microsoft.com/office/drawing/2014/main" id="{11C26509-F4D4-40A3-8ED4-20E3683D24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数字逻辑设计进阶实验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41839</TotalTime>
  <Words>620</Words>
  <Application>Microsoft Office PowerPoint</Application>
  <PresentationFormat>全屏显示(4:3)</PresentationFormat>
  <Paragraphs>124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黑体</vt:lpstr>
      <vt:lpstr>宋体</vt:lpstr>
      <vt:lpstr>Arial</vt:lpstr>
      <vt:lpstr>Times New Roman</vt:lpstr>
      <vt:lpstr>Office 主题</vt:lpstr>
      <vt:lpstr>数字逻辑设计进阶实验</vt:lpstr>
      <vt:lpstr>实验简介</vt:lpstr>
      <vt:lpstr>实验简介(续)</vt:lpstr>
      <vt:lpstr>实验项目和时间安排</vt:lpstr>
      <vt:lpstr>实验成绩</vt:lpstr>
      <vt:lpstr>实验检查和报告</vt:lpstr>
      <vt:lpstr>实验截止时间一览表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486</cp:revision>
  <cp:lastPrinted>1601-01-01T00:00:00Z</cp:lastPrinted>
  <dcterms:created xsi:type="dcterms:W3CDTF">1601-01-01T00:00:00Z</dcterms:created>
  <dcterms:modified xsi:type="dcterms:W3CDTF">2022-09-29T09:01:59Z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