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14" r:id="rId2"/>
  </p:sldMasterIdLst>
  <p:notesMasterIdLst>
    <p:notesMasterId r:id="rId17"/>
  </p:notesMasterIdLst>
  <p:sldIdLst>
    <p:sldId id="280" r:id="rId3"/>
    <p:sldId id="735" r:id="rId4"/>
    <p:sldId id="758" r:id="rId5"/>
    <p:sldId id="546" r:id="rId6"/>
    <p:sldId id="762" r:id="rId7"/>
    <p:sldId id="757" r:id="rId8"/>
    <p:sldId id="766" r:id="rId9"/>
    <p:sldId id="767" r:id="rId10"/>
    <p:sldId id="768" r:id="rId11"/>
    <p:sldId id="769" r:id="rId12"/>
    <p:sldId id="770" r:id="rId13"/>
    <p:sldId id="763" r:id="rId14"/>
    <p:sldId id="764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9" autoAdjust="0"/>
    <p:restoredTop sz="90253" autoAdjust="0"/>
  </p:normalViewPr>
  <p:slideViewPr>
    <p:cSldViewPr>
      <p:cViewPr varScale="1">
        <p:scale>
          <a:sx n="83" d="100"/>
          <a:sy n="83" d="100"/>
        </p:scale>
        <p:origin x="7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6B1089-47CE-4B31-A8D8-C699EB710F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C4D39-FC29-4EEE-966A-BCDEC7E8B4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B56076-2D82-4BA7-B351-FB27697AF568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E729786-7F42-4411-A33F-F0488698A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0473811-22DD-4019-9407-EC6B629B8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E5420-33AF-40FD-85ED-CA302C63D7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D4AAC-9F38-4301-BC5A-D35D821F3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3CD708-1443-468A-B434-AD7714DED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D3BFFE84-1D4B-4C59-A662-3EF346B9B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71CCB3A1-975F-4B15-B43F-B05EC1A5D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时间：周五 </a:t>
            </a:r>
            <a:r>
              <a:rPr lang="en-US" altLang="zh-CN">
                <a:ea typeface="宋体" panose="02010600030101010101" pitchFamily="2" charset="-122"/>
              </a:rPr>
              <a:t>14:30~17:30</a:t>
            </a:r>
          </a:p>
          <a:p>
            <a:r>
              <a:rPr lang="zh-CN" altLang="en-US">
                <a:ea typeface="宋体" panose="02010600030101010101" pitchFamily="2" charset="-122"/>
              </a:rPr>
              <a:t>地点：电三楼</a:t>
            </a:r>
            <a:r>
              <a:rPr lang="en-US" altLang="zh-CN">
                <a:ea typeface="宋体" panose="02010600030101010101" pitchFamily="2" charset="-122"/>
              </a:rPr>
              <a:t>412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414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运算器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功能：算术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加、减、乘、除，逻辑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与、或、非、异或，移位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左、右、循环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实现：结构、行为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应用：比较、累加、斐波拉契序列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验证：仿真、测试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6E83EEAC-6FB0-4C2E-B3D0-E619838C2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D83306-D7F5-42F2-B117-76FEF43BC8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2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8524FC-9E3F-464B-878A-6158F74471D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06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7ECC4FB-BA92-4AA7-BA80-EF8B33C8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C6075FE-33B0-4AF8-9A76-AAED32C0B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>
                <a:ea typeface="宋体" panose="02010600030101010101" pitchFamily="2" charset="-122"/>
              </a:rPr>
              <a:t>设计一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：根据功能选择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，对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和相应标志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（进位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f: </a:t>
            </a:r>
            <a:r>
              <a:rPr lang="zh-CN" altLang="en-US">
                <a:ea typeface="宋体" panose="02010600030101010101" pitchFamily="2" charset="-122"/>
              </a:rPr>
              <a:t>标志位，包括进位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借位</a:t>
            </a:r>
            <a:r>
              <a:rPr lang="en-US" altLang="zh-CN">
                <a:ea typeface="宋体" panose="02010600030101010101" pitchFamily="2" charset="-122"/>
              </a:rPr>
              <a:t>(CF)</a:t>
            </a:r>
            <a:r>
              <a:rPr lang="zh-CN" altLang="en-US">
                <a:ea typeface="宋体" panose="02010600030101010101" pitchFamily="2" charset="-122"/>
              </a:rPr>
              <a:t>，溢出位</a:t>
            </a:r>
            <a:r>
              <a:rPr lang="en-US" altLang="zh-CN">
                <a:ea typeface="宋体" panose="02010600030101010101" pitchFamily="2" charset="-122"/>
              </a:rPr>
              <a:t>(OF)</a:t>
            </a:r>
            <a:r>
              <a:rPr lang="zh-CN" altLang="en-US">
                <a:ea typeface="宋体" panose="02010600030101010101" pitchFamily="2" charset="-122"/>
              </a:rPr>
              <a:t>，零标志</a:t>
            </a:r>
            <a:r>
              <a:rPr lang="en-US" altLang="zh-CN">
                <a:ea typeface="宋体" panose="02010600030101010101" pitchFamily="2" charset="-122"/>
              </a:rPr>
              <a:t>(ZF)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>
                <a:ea typeface="宋体" panose="02010600030101010101" pitchFamily="2" charset="-122"/>
              </a:rPr>
              <a:t>n = 4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m = k = 3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2. ALU</a:t>
            </a:r>
            <a:r>
              <a:rPr lang="zh-CN" altLang="en-US">
                <a:ea typeface="宋体" panose="02010600030101010101" pitchFamily="2" charset="-122"/>
              </a:rPr>
              <a:t>应用设计：利用上述</a:t>
            </a:r>
            <a:r>
              <a:rPr lang="en-US" altLang="zh-CN">
                <a:ea typeface="宋体" panose="02010600030101010101" pitchFamily="2" charset="-122"/>
              </a:rPr>
              <a:t>ALU</a:t>
            </a:r>
            <a:r>
              <a:rPr lang="zh-CN" altLang="en-US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）求多个数的累加和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）求补码代表的实际值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）求给定两个初始整数的配波拉契数列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81411F1-AB10-4C82-A21C-5124D1D92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524FC-9E3F-464B-878A-6158F74471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CE7C064-CC2A-4BB4-987E-E544FC5A95E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2D943-5C88-450E-BA53-7A01E8D44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C61ED-8627-4787-BE4E-1ABB72B69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D4801-2CC1-4E83-A6F4-7ED6D7848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63C3F86-181C-488D-8AD6-8B82C30A9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318B17-20DE-4A9B-8108-71CEB5058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DB4045-346C-4876-9158-A3F57B0E7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10CFFC-6C5E-43C6-AFEE-66EC254AB8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9EEC1-B70F-4D1A-8202-C71E3B7B4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9D8D04-C2C1-4F22-AB75-253A5897C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8B3A4B-C1AC-4EF1-91BF-63410F327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1D13B0-2B43-4370-A4E3-ACFDDE57A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1F3C-6F01-489A-BE7F-7130B1949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68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7871700B-394D-42D0-865E-2F6BA40AAB0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B3A15-0429-4507-96BD-8CCD63C68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16A66-4C21-41E0-8483-5A633CA354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34AE1-86EE-4009-8F50-DEBBF3939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65DC0F82-6412-4F9E-8A1E-DE3E49EDE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76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DA3AA0F2-5740-4C39-A03B-8CA9B63B308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25DF8-FDFD-4AE0-982C-98AB36AD8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2022-3-16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22AD3-6D51-41AB-987E-629C979FD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31D58-0AF4-4705-B6DE-8F9552545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C220628-97C2-4E8D-BA37-98CF49805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56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49C7F-5042-4307-9576-9568967E1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3F9477-0D53-4731-B00F-D60521601C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E4BF6D-E070-4E7D-9FE3-EA23F5751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64A1-459E-4CF8-988C-FDA60D874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50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5C79C-7C45-4FFC-9CF1-E9CE6AC35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37946-FBC4-43C4-BF55-DA37A3465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70365-9BA5-4EB3-8CBF-EE852682D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E8D5-84A0-4F2E-A649-789D721DE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10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843F3C-0B01-4979-913F-54956EE62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44FCA0-3728-4724-B53E-47426ED82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E80A97-7ED1-4230-8270-6FE57AA77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EE17-66DE-423C-9BD7-5AC23C489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04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EDDA4F-3EA9-4062-82D5-798033CB7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4454A5-D5B6-4F43-A5C3-F520A24B4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3FDD67-D6B9-49AD-BB28-EE4DCFED1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BE87-7436-4D14-BC60-4AE4B4719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32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28D8E3BD-5A10-42BB-A28C-1354A25AA7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8BF15CD-9D65-442B-8AE1-2ABC14672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38115B-3E9B-4005-93AF-2C9B79608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0244F8-F588-4F54-9A67-5BCF49256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07BE-F476-42FA-B04D-A7A924DDE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36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97B8C-90BC-4514-AD23-326FA9A23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9CE16-4977-44D4-8F13-A695E2AC6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06A7D-5BE5-4093-9178-F00D1D8A7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7D876-DF7F-4825-AB7A-708388586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08AAF89D-C60A-423D-B4E1-2F9C96D3C63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9D469-D068-4031-AE72-3827BA07F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F26F0-8BFC-448E-8FAE-03C8767A4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29BCB-7C27-426F-A709-65C8C047C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10C9A11-97C4-4801-9253-FD6A5BB9A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4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A090C-A7E2-4A34-B666-1960A469C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AAB10-E6FE-4E93-BB02-BA55A9DB8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B8D6D-3007-463D-8F30-FF1542F89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7452-B235-4A0F-A07C-6EED396D85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03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A87B47-ACF5-4531-8EBE-0F1720A74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977909-6C89-41D2-9FB5-1E61003EC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D058C9-BD73-4EAA-8CDB-6FBD84B98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13-331B-442B-9D65-7C1BC0EC82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90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ED864-121F-4B64-8871-1FA1763E3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E75F90-DA07-4981-B4D8-D5C824CDC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43117E-7F06-47C6-902B-55F5A4891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0081-88B4-4926-BCFD-691DAC2E6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21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811F6-33F2-4B9A-B19F-B39EDCF7B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D2759D-ACF4-4AA9-81A0-BB8128989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57D27-64DC-4001-B96B-4DC535052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E54-36CC-4265-BE58-93A462BA4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72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E4CDD-A1B6-4834-8E96-173127850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57D52-E979-4822-A186-863E1D9B7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052B6-E414-44E9-B64A-CF476B585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7E95-EFF5-471D-8571-2925A284E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57A7D5-C9EC-4D84-BF0E-C4C6A993A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1BA3D6-A9E6-4424-B8EF-B4879CDEC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441019-7582-4B69-B67F-D6B1A6F23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4D064-4C17-4394-B168-47963D2BB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56986E-BAD0-480C-83A6-CA3B0778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0C1015-D35A-4B90-BEA8-AA3C0E70C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D03F3D-9F26-4B5B-96A9-F534114DB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7EB4B-BC85-4E10-9D79-D7E6AB0AB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87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317F7032-411B-4AF1-B0D2-15FD2DFBD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D956151-67B1-4029-B61D-3A165F6E4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C8C2BC-3E2A-4245-B447-ED30D0CFBC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3C4264-1674-4F59-BAF0-FCFC7706F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1FDC0-BB54-4CE3-B71D-ED5E19DD5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6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DFD08-8DB0-4134-A9E0-BA2B29CF7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72C5C-EF0A-4243-9C2D-F7724A8FC0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8E63A-52B7-4A55-9A29-5D2FD87EE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925D4-F351-4AD2-BF45-4782A5E87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23CC0-F7B2-473E-9491-081867C2E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948ED-00C5-409B-B451-E90FF3EBA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ABB45-5B71-4381-8ED4-08D564AB1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953A6-FFDD-453E-BAA7-86B74C79F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6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829EF4-736A-40A9-B2AE-09FF71693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CE1864-06CC-4702-BCDA-6758DEB9D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25630A1-5E1D-400D-B703-F344124D29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2020-10-30</a:t>
            </a: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0CEC18F-6D03-4C6C-9C50-77768B4E4A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D2FBF6-D3AF-40B8-92FC-3A1145EA3C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3CE0AEE-42A8-46DB-B8E0-B8FD26778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03" r:id="rId3"/>
    <p:sldLayoutId id="2147484104" r:id="rId4"/>
    <p:sldLayoutId id="2147484105" r:id="rId5"/>
    <p:sldLayoutId id="2147484106" r:id="rId6"/>
    <p:sldLayoutId id="2147484113" r:id="rId7"/>
    <p:sldLayoutId id="2147484107" r:id="rId8"/>
    <p:sldLayoutId id="2147484108" r:id="rId9"/>
    <p:sldLayoutId id="2147484109" r:id="rId10"/>
    <p:sldLayoutId id="214748411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47482D-3E00-46C5-82E1-8150C0F9A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F31E5F-C17D-4F2F-88A7-5722111E0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B0BE4D-9B18-4337-9920-D9E98AA646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081206-9BBD-4868-B66D-59B8554F3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2022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2D202C-1789-4CCB-AB49-8B83100E7E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F854D6D-C7F9-40ED-B0EF-DAAA1D101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1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4B454A8-F7BE-4BF4-BAA5-477666E9E5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副标题 2">
            <a:extLst>
              <a:ext uri="{FF2B5EF4-FFF2-40B4-BE49-F238E27FC236}">
                <a16:creationId xmlns:a16="http://schemas.microsoft.com/office/drawing/2014/main" id="{159ECC53-6DFF-4455-8913-FFBCF7D8C3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371600"/>
          </a:xfrm>
        </p:spPr>
        <p:txBody>
          <a:bodyPr/>
          <a:lstStyle/>
          <a:p>
            <a:r>
              <a:rPr lang="zh-CN" altLang="en-US" sz="3600" b="1">
                <a:ea typeface="宋体" panose="02010600030101010101" pitchFamily="2" charset="-122"/>
              </a:rPr>
              <a:t>实验二</a:t>
            </a:r>
            <a:r>
              <a:rPr lang="en-US" altLang="zh-CN" sz="3600" b="1">
                <a:ea typeface="宋体" panose="02010600030101010101" pitchFamily="2" charset="-122"/>
              </a:rPr>
              <a:t> </a:t>
            </a:r>
            <a:r>
              <a:rPr lang="zh-CN" altLang="en-US" sz="3600" b="1">
                <a:ea typeface="宋体" panose="02010600030101010101" pitchFamily="2" charset="-122"/>
              </a:rPr>
              <a:t>运算器与寄存器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84577B-ABB6-4F1B-86B1-D2AAEBC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39B7A5B8-7BC7-4BDF-8721-ACF7619BE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245D622-4C40-4D34-A768-313831E6D4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A8F8-E05D-456F-AF55-A228890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示例：测试加法器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3)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33CB1-9784-4499-9D0A-B17398A59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1"/>
          <a:stretch/>
        </p:blipFill>
        <p:spPr>
          <a:xfrm>
            <a:off x="444095" y="1448780"/>
            <a:ext cx="8255810" cy="43571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4F3CCA-083D-4F0A-8A1A-0596F502A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75" b="63286"/>
          <a:stretch/>
        </p:blipFill>
        <p:spPr>
          <a:xfrm>
            <a:off x="3106688" y="4473116"/>
            <a:ext cx="5580112" cy="1691310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C1039CB-1D8F-4AF3-A4E3-8BA2B5B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3A2C377-F538-4D65-B8DD-D81C60798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A9367C8-04B5-4288-A783-846C94BD3A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A02158-0CA5-4B57-867C-977FABC3D00A}"/>
              </a:ext>
            </a:extLst>
          </p:cNvPr>
          <p:cNvSpPr/>
          <p:nvPr/>
        </p:nvSpPr>
        <p:spPr bwMode="auto">
          <a:xfrm>
            <a:off x="2663788" y="2312876"/>
            <a:ext cx="6023012" cy="25202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9B31-2437-41AE-BDE3-29B151DB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示例：测试加法器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4)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C9406D-324F-4111-8D0F-E76E25F6B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26"/>
          <a:stretch/>
        </p:blipFill>
        <p:spPr>
          <a:xfrm>
            <a:off x="935596" y="2060848"/>
            <a:ext cx="7751204" cy="410953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561A94-A2B5-435A-A35B-91891F72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229600" cy="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查看电路资源使用情况：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 Utilization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CD9142A-0407-447D-A10D-A67AC043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75BBE54E-D3EC-43CA-8A52-4D3E57C1B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F97FDF8A-AB65-4782-BC2E-4C82F6F2D0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581A7B-E46B-40AB-95DC-4244FCEB4747}"/>
              </a:ext>
            </a:extLst>
          </p:cNvPr>
          <p:cNvSpPr/>
          <p:nvPr/>
        </p:nvSpPr>
        <p:spPr bwMode="auto">
          <a:xfrm>
            <a:off x="3671900" y="3148397"/>
            <a:ext cx="2592288" cy="25202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比较器和乘法器</a:t>
            </a: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3428488" cy="482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比较器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(Comparer)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ug, ul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：无符号数大于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sg,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：有符号数大于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乘法器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(Multiplier)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两无符号操作数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：乘积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禁止用运算符实现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03BD55-DE26-42B6-B64C-59D7FD8C19B2}"/>
              </a:ext>
            </a:extLst>
          </p:cNvPr>
          <p:cNvGrpSpPr/>
          <p:nvPr/>
        </p:nvGrpSpPr>
        <p:grpSpPr>
          <a:xfrm>
            <a:off x="5004048" y="3316450"/>
            <a:ext cx="3132348" cy="1118019"/>
            <a:chOff x="-498456" y="2066677"/>
            <a:chExt cx="3489447" cy="911189"/>
          </a:xfrm>
        </p:grpSpPr>
        <p:sp>
          <p:nvSpPr>
            <p:cNvPr id="22" name="文本框 51">
              <a:extLst>
                <a:ext uri="{FF2B5EF4-FFF2-40B4-BE49-F238E27FC236}">
                  <a16:creationId xmlns:a16="http://schemas.microsoft.com/office/drawing/2014/main" id="{3AD8D93A-12B9-4DA9-8609-39B3A63C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5" y="2066677"/>
              <a:ext cx="1115730" cy="9111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CMP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0CF0551D-E2C8-4C5A-9D63-7B729F628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266329"/>
              <a:ext cx="126694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2ECBCA-A7C7-4C29-B2F8-09710745D0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498456" y="2411034"/>
              <a:ext cx="1930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A11A1729-8707-432F-8F17-683C45A1B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745" y="2294942"/>
              <a:ext cx="22143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E277059-CE7B-4C0D-A20F-0942BCB9C3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8680" y="2430206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B704AF22-C583-4696-A04F-A35CAE1D2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5" y="2522518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90DD70D-0F84-4F52-9C3D-A9B5D73484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257804" y="2677380"/>
              <a:ext cx="16780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FD366277-D6B8-4F88-965B-63C125ADA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52" y="2077982"/>
              <a:ext cx="285720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B7F9682-070C-43DA-9EB3-45EF9FFDB5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3832" y="2248396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3FC667FB-BDA8-4E25-A014-184C19DC0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843" y="2662565"/>
              <a:ext cx="189289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A517E18-7B8B-4693-8691-CADC69D4D6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3055" y="2794724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>
              <a:extLst>
                <a:ext uri="{FF2B5EF4-FFF2-40B4-BE49-F238E27FC236}">
                  <a16:creationId xmlns:a16="http://schemas.microsoft.com/office/drawing/2014/main" id="{6986F264-AB33-42D4-8E65-FEE64C77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060" y="2451183"/>
              <a:ext cx="253576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4832C86-7EFD-4C92-8A8D-493CA4DF01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8207" y="2612914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BEA065D-ED6E-4643-8E7D-6B11BA45C280}"/>
              </a:ext>
            </a:extLst>
          </p:cNvPr>
          <p:cNvGrpSpPr/>
          <p:nvPr/>
        </p:nvGrpSpPr>
        <p:grpSpPr>
          <a:xfrm>
            <a:off x="4680012" y="1738775"/>
            <a:ext cx="3431422" cy="744808"/>
            <a:chOff x="538820" y="2066678"/>
            <a:chExt cx="3822616" cy="607021"/>
          </a:xfrm>
        </p:grpSpPr>
        <p:sp>
          <p:nvSpPr>
            <p:cNvPr id="31" name="文本框 51">
              <a:extLst>
                <a:ext uri="{FF2B5EF4-FFF2-40B4-BE49-F238E27FC236}">
                  <a16:creationId xmlns:a16="http://schemas.microsoft.com/office/drawing/2014/main" id="{71BCB3AA-4AFB-42D2-B051-63BBE2331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8"/>
              <a:ext cx="1107013" cy="6070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F9B5AACE-BB7E-44B3-8056-E9DF0A5F6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2669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A187F8F-84A4-471C-A37B-A0261337CE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820" y="2242812"/>
              <a:ext cx="8929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E916C47F-231F-45D6-9FDE-6C19A6D21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140" y="2243250"/>
              <a:ext cx="142860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FBA253-74B3-4F2E-BECC-C1FC8069EB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3607" y="2397877"/>
              <a:ext cx="18178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2">
              <a:extLst>
                <a:ext uri="{FF2B5EF4-FFF2-40B4-BE49-F238E27FC236}">
                  <a16:creationId xmlns:a16="http://schemas.microsoft.com/office/drawing/2014/main" id="{AA57A1B4-6A75-421B-B06D-BD02B6DA8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6" y="2342332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63BF30C-B99D-4F33-A021-B66C4546AD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820" y="2497194"/>
              <a:ext cx="8814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19D8423B-530C-46FB-9F8B-F70C4A3CEF6E}"/>
              </a:ext>
            </a:extLst>
          </p:cNvPr>
          <p:cNvSpPr/>
          <p:nvPr/>
        </p:nvSpPr>
        <p:spPr bwMode="auto">
          <a:xfrm>
            <a:off x="5845033" y="2707625"/>
            <a:ext cx="476250" cy="47625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charset="0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186D1D2-7BA2-49E9-AA34-8A5F66AFAEA2}"/>
              </a:ext>
            </a:extLst>
          </p:cNvPr>
          <p:cNvSpPr/>
          <p:nvPr/>
        </p:nvSpPr>
        <p:spPr bwMode="auto">
          <a:xfrm>
            <a:off x="7252911" y="2553627"/>
            <a:ext cx="476250" cy="47625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1BA0D4A-7E65-444B-A065-63C076CB219B}"/>
              </a:ext>
            </a:extLst>
          </p:cNvPr>
          <p:cNvCxnSpPr>
            <a:cxnSpLocks/>
          </p:cNvCxnSpPr>
          <p:nvPr/>
        </p:nvCxnSpPr>
        <p:spPr bwMode="auto">
          <a:xfrm>
            <a:off x="6305119" y="2969713"/>
            <a:ext cx="10391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AAC0637-8748-4FC8-BD78-FE9BCF1A65B9}"/>
              </a:ext>
            </a:extLst>
          </p:cNvPr>
          <p:cNvCxnSpPr>
            <a:cxnSpLocks/>
          </p:cNvCxnSpPr>
          <p:nvPr/>
        </p:nvCxnSpPr>
        <p:spPr bwMode="auto">
          <a:xfrm>
            <a:off x="7736268" y="2791752"/>
            <a:ext cx="375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BF66E0-A8BA-4576-93D9-2F024E0DD8B1}"/>
              </a:ext>
            </a:extLst>
          </p:cNvPr>
          <p:cNvCxnSpPr>
            <a:cxnSpLocks/>
          </p:cNvCxnSpPr>
          <p:nvPr/>
        </p:nvCxnSpPr>
        <p:spPr bwMode="auto">
          <a:xfrm>
            <a:off x="6907673" y="2145152"/>
            <a:ext cx="0" cy="488125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7563722-C899-42E0-8941-EDEB0E2C5B70}"/>
              </a:ext>
            </a:extLst>
          </p:cNvPr>
          <p:cNvCxnSpPr>
            <a:cxnSpLocks/>
          </p:cNvCxnSpPr>
          <p:nvPr/>
        </p:nvCxnSpPr>
        <p:spPr bwMode="auto">
          <a:xfrm>
            <a:off x="5004048" y="1954889"/>
            <a:ext cx="0" cy="1784083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2396112-C8F7-4610-AFD1-BEEBF8EBB037}"/>
              </a:ext>
            </a:extLst>
          </p:cNvPr>
          <p:cNvCxnSpPr>
            <a:cxnSpLocks/>
          </p:cNvCxnSpPr>
          <p:nvPr/>
        </p:nvCxnSpPr>
        <p:spPr bwMode="auto">
          <a:xfrm>
            <a:off x="5220072" y="2263204"/>
            <a:ext cx="0" cy="1802572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3919ADB-4753-44FD-AD2C-B6C7B45D21A3}"/>
              </a:ext>
            </a:extLst>
          </p:cNvPr>
          <p:cNvCxnSpPr>
            <a:cxnSpLocks/>
          </p:cNvCxnSpPr>
          <p:nvPr/>
        </p:nvCxnSpPr>
        <p:spPr bwMode="auto">
          <a:xfrm>
            <a:off x="5004048" y="2791752"/>
            <a:ext cx="90554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AF27F03-2A8F-4B03-8F33-0EA3892533D2}"/>
              </a:ext>
            </a:extLst>
          </p:cNvPr>
          <p:cNvCxnSpPr>
            <a:cxnSpLocks/>
          </p:cNvCxnSpPr>
          <p:nvPr/>
        </p:nvCxnSpPr>
        <p:spPr bwMode="auto">
          <a:xfrm>
            <a:off x="5220072" y="3103669"/>
            <a:ext cx="704217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4BD1849-46A9-4A3F-B25D-A4AEF5D3D57B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6907673" y="2622977"/>
            <a:ext cx="414983" cy="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2">
            <a:extLst>
              <a:ext uri="{FF2B5EF4-FFF2-40B4-BE49-F238E27FC236}">
                <a16:creationId xmlns:a16="http://schemas.microsoft.com/office/drawing/2014/main" id="{4FE3BA48-6FD0-4611-A7E9-756ED042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364" y="1771868"/>
            <a:ext cx="113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32">
            <a:extLst>
              <a:ext uri="{FF2B5EF4-FFF2-40B4-BE49-F238E27FC236}">
                <a16:creationId xmlns:a16="http://schemas.microsoft.com/office/drawing/2014/main" id="{7BD8B54C-7F29-4031-963B-3186B61D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883" y="2094591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32">
            <a:extLst>
              <a:ext uri="{FF2B5EF4-FFF2-40B4-BE49-F238E27FC236}">
                <a16:creationId xmlns:a16="http://schemas.microsoft.com/office/drawing/2014/main" id="{642898F8-8EA6-4981-8F70-AAE37A7C8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964" y="195542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CEEAC1C9-5880-4C23-B807-82577FF7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236" y="2588844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32">
            <a:extLst>
              <a:ext uri="{FF2B5EF4-FFF2-40B4-BE49-F238E27FC236}">
                <a16:creationId xmlns:a16="http://schemas.microsoft.com/office/drawing/2014/main" id="{B6DF84CF-ED57-413D-89CE-7DFD44AF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606" y="4031307"/>
            <a:ext cx="1699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32">
            <a:extLst>
              <a:ext uri="{FF2B5EF4-FFF2-40B4-BE49-F238E27FC236}">
                <a16:creationId xmlns:a16="http://schemas.microsoft.com/office/drawing/2014/main" id="{2B0842C0-7255-409C-B974-FC7876C1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351" y="3267307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32">
            <a:extLst>
              <a:ext uri="{FF2B5EF4-FFF2-40B4-BE49-F238E27FC236}">
                <a16:creationId xmlns:a16="http://schemas.microsoft.com/office/drawing/2014/main" id="{E175A27D-E62F-4592-B389-11AE2DD5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577" y="3772741"/>
            <a:ext cx="2276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32">
            <a:extLst>
              <a:ext uri="{FF2B5EF4-FFF2-40B4-BE49-F238E27FC236}">
                <a16:creationId xmlns:a16="http://schemas.microsoft.com/office/drawing/2014/main" id="{8604416F-F621-4EF7-8E94-A6F699FB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887" y="3561533"/>
            <a:ext cx="1987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32">
            <a:extLst>
              <a:ext uri="{FF2B5EF4-FFF2-40B4-BE49-F238E27FC236}">
                <a16:creationId xmlns:a16="http://schemas.microsoft.com/office/drawing/2014/main" id="{BE398329-18A7-49A8-B249-1D87ACD3F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742" y="5007185"/>
            <a:ext cx="3892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2913" indent="-442913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注：带圈的乘法和相等判断分别用运算符“*”和“</a:t>
            </a:r>
            <a:r>
              <a:rPr lang="en-US" altLang="zh-CN" sz="1800" dirty="0">
                <a:cs typeface="Arial" panose="020B0604020202020204" pitchFamily="34" charset="0"/>
              </a:rPr>
              <a:t>==</a:t>
            </a:r>
            <a:r>
              <a:rPr lang="zh-CN" altLang="en-US" sz="1800" dirty="0">
                <a:cs typeface="Arial" panose="020B0604020202020204" pitchFamily="34" charset="0"/>
              </a:rPr>
              <a:t>”实现</a:t>
            </a:r>
          </a:p>
        </p:txBody>
      </p:sp>
      <p:sp>
        <p:nvSpPr>
          <p:cNvPr id="102" name="灯片编号占位符 5">
            <a:extLst>
              <a:ext uri="{FF2B5EF4-FFF2-40B4-BE49-F238E27FC236}">
                <a16:creationId xmlns:a16="http://schemas.microsoft.com/office/drawing/2014/main" id="{E9E9AC75-B2CA-4B90-A170-E12D6860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3" name="页脚占位符 1">
            <a:extLst>
              <a:ext uri="{FF2B5EF4-FFF2-40B4-BE49-F238E27FC236}">
                <a16:creationId xmlns:a16="http://schemas.microsoft.com/office/drawing/2014/main" id="{08AC7E8D-6ADD-40B8-A93B-85C4EC1D9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04" name="日期占位符 3">
            <a:extLst>
              <a:ext uri="{FF2B5EF4-FFF2-40B4-BE49-F238E27FC236}">
                <a16:creationId xmlns:a16="http://schemas.microsoft.com/office/drawing/2014/main" id="{C463C6E4-FF65-4A5A-9E9A-4DF2409A55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9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比较器和乘法器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4" name="灯片编号占位符 5">
            <a:extLst>
              <a:ext uri="{FF2B5EF4-FFF2-40B4-BE49-F238E27FC236}">
                <a16:creationId xmlns:a16="http://schemas.microsoft.com/office/drawing/2014/main" id="{08FEEAF6-3FAF-4CC8-867E-691AC92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95" name="页脚占位符 1">
            <a:extLst>
              <a:ext uri="{FF2B5EF4-FFF2-40B4-BE49-F238E27FC236}">
                <a16:creationId xmlns:a16="http://schemas.microsoft.com/office/drawing/2014/main" id="{1C181170-66E0-4CA5-B91D-1192E51BB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6" name="日期占位符 3">
            <a:extLst>
              <a:ext uri="{FF2B5EF4-FFF2-40B4-BE49-F238E27FC236}">
                <a16:creationId xmlns:a16="http://schemas.microsoft.com/office/drawing/2014/main" id="{3946BCBE-ECDE-4154-9753-656270643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9E1AD-1D79-4E5F-827B-AF978A182FE6}" type="datetime1">
              <a:rPr lang="zh-CN" altLang="en-US" sz="16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03BD55-DE26-42B6-B64C-59D7FD8C19B2}"/>
              </a:ext>
            </a:extLst>
          </p:cNvPr>
          <p:cNvGrpSpPr/>
          <p:nvPr/>
        </p:nvGrpSpPr>
        <p:grpSpPr>
          <a:xfrm>
            <a:off x="2892293" y="4499568"/>
            <a:ext cx="2971499" cy="1118019"/>
            <a:chOff x="-324118" y="2066677"/>
            <a:chExt cx="3310261" cy="911189"/>
          </a:xfrm>
        </p:grpSpPr>
        <p:sp>
          <p:nvSpPr>
            <p:cNvPr id="22" name="文本框 51">
              <a:extLst>
                <a:ext uri="{FF2B5EF4-FFF2-40B4-BE49-F238E27FC236}">
                  <a16:creationId xmlns:a16="http://schemas.microsoft.com/office/drawing/2014/main" id="{3AD8D93A-12B9-4DA9-8609-39B3A63C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5" y="2066677"/>
              <a:ext cx="1115730" cy="9111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CMP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0CF0551D-E2C8-4C5A-9D63-7B729F628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266329"/>
              <a:ext cx="126694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2ECBCA-A7C7-4C29-B2F8-09710745D0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24118" y="2411034"/>
              <a:ext cx="17558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A11A1729-8707-432F-8F17-683C45A1B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745" y="2294942"/>
              <a:ext cx="22143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E277059-CE7B-4C0D-A20F-0942BCB9C3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8680" y="2430206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B704AF22-C583-4696-A04F-A35CAE1D2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5" y="2522518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90DD70D-0F84-4F52-9C3D-A9B5D73484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83466" y="2677380"/>
              <a:ext cx="15036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FD366277-D6B8-4F88-965B-63C125ADA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52" y="2077982"/>
              <a:ext cx="285720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B7F9682-070C-43DA-9EB3-45EF9FFDB5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3832" y="2248396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3FC667FB-BDA8-4E25-A014-184C19DC0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843" y="2662565"/>
              <a:ext cx="189289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A517E18-7B8B-4693-8691-CADC69D4D6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3055" y="2794724"/>
              <a:ext cx="4130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>
              <a:extLst>
                <a:ext uri="{FF2B5EF4-FFF2-40B4-BE49-F238E27FC236}">
                  <a16:creationId xmlns:a16="http://schemas.microsoft.com/office/drawing/2014/main" id="{6986F264-AB33-42D4-8E65-FEE64C77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060" y="2451183"/>
              <a:ext cx="253576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4832C86-7EFD-4C92-8A8D-493CA4DF01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8207" y="2612914"/>
              <a:ext cx="4179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BEA065D-ED6E-4643-8E7D-6B11BA45C280}"/>
              </a:ext>
            </a:extLst>
          </p:cNvPr>
          <p:cNvGrpSpPr/>
          <p:nvPr/>
        </p:nvGrpSpPr>
        <p:grpSpPr>
          <a:xfrm>
            <a:off x="2352966" y="2921893"/>
            <a:ext cx="3494300" cy="744808"/>
            <a:chOff x="298985" y="2066678"/>
            <a:chExt cx="3892662" cy="607021"/>
          </a:xfrm>
        </p:grpSpPr>
        <p:sp>
          <p:nvSpPr>
            <p:cNvPr id="31" name="文本框 51">
              <a:extLst>
                <a:ext uri="{FF2B5EF4-FFF2-40B4-BE49-F238E27FC236}">
                  <a16:creationId xmlns:a16="http://schemas.microsoft.com/office/drawing/2014/main" id="{71BCB3AA-4AFB-42D2-B051-63BBE2331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8"/>
              <a:ext cx="1107013" cy="6070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F9B5AACE-BB7E-44B3-8056-E9DF0A5F6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2669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A187F8F-84A4-471C-A37B-A0261337CE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8985" y="2242812"/>
              <a:ext cx="11327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E916C47F-231F-45D6-9FDE-6C19A6D21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140" y="2243250"/>
              <a:ext cx="142860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FBA253-74B3-4F2E-BECC-C1FC8069EB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43607" y="2397877"/>
              <a:ext cx="1648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2">
              <a:extLst>
                <a:ext uri="{FF2B5EF4-FFF2-40B4-BE49-F238E27FC236}">
                  <a16:creationId xmlns:a16="http://schemas.microsoft.com/office/drawing/2014/main" id="{AA57A1B4-6A75-421B-B06D-BD02B6DA8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6" y="2342332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63BF30C-B99D-4F33-A021-B66C4546AD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820" y="2497194"/>
              <a:ext cx="8814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19D8423B-530C-46FB-9F8B-F70C4A3CEF6E}"/>
              </a:ext>
            </a:extLst>
          </p:cNvPr>
          <p:cNvSpPr/>
          <p:nvPr/>
        </p:nvSpPr>
        <p:spPr bwMode="auto">
          <a:xfrm>
            <a:off x="3733278" y="3890743"/>
            <a:ext cx="476250" cy="47625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charset="0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186D1D2-7BA2-49E9-AA34-8A5F66AFAEA2}"/>
              </a:ext>
            </a:extLst>
          </p:cNvPr>
          <p:cNvSpPr/>
          <p:nvPr/>
        </p:nvSpPr>
        <p:spPr bwMode="auto">
          <a:xfrm>
            <a:off x="4984659" y="3736745"/>
            <a:ext cx="476250" cy="47625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1BA0D4A-7E65-444B-A065-63C076CB219B}"/>
              </a:ext>
            </a:extLst>
          </p:cNvPr>
          <p:cNvCxnSpPr>
            <a:cxnSpLocks/>
          </p:cNvCxnSpPr>
          <p:nvPr/>
        </p:nvCxnSpPr>
        <p:spPr bwMode="auto">
          <a:xfrm>
            <a:off x="4209528" y="4152831"/>
            <a:ext cx="866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AAC0637-8748-4FC8-BD78-FE9BCF1A65B9}"/>
              </a:ext>
            </a:extLst>
          </p:cNvPr>
          <p:cNvCxnSpPr>
            <a:cxnSpLocks/>
          </p:cNvCxnSpPr>
          <p:nvPr/>
        </p:nvCxnSpPr>
        <p:spPr bwMode="auto">
          <a:xfrm>
            <a:off x="5472100" y="3974870"/>
            <a:ext cx="375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BF66E0-A8BA-4576-93D9-2F024E0DD8B1}"/>
              </a:ext>
            </a:extLst>
          </p:cNvPr>
          <p:cNvCxnSpPr>
            <a:cxnSpLocks/>
          </p:cNvCxnSpPr>
          <p:nvPr/>
        </p:nvCxnSpPr>
        <p:spPr bwMode="auto">
          <a:xfrm>
            <a:off x="4639421" y="3328270"/>
            <a:ext cx="0" cy="488125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7563722-C899-42E0-8941-EDEB0E2C5B70}"/>
              </a:ext>
            </a:extLst>
          </p:cNvPr>
          <p:cNvCxnSpPr>
            <a:cxnSpLocks/>
          </p:cNvCxnSpPr>
          <p:nvPr/>
        </p:nvCxnSpPr>
        <p:spPr bwMode="auto">
          <a:xfrm>
            <a:off x="2892293" y="3138007"/>
            <a:ext cx="0" cy="1784083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2396112-C8F7-4610-AFD1-BEEBF8EBB037}"/>
              </a:ext>
            </a:extLst>
          </p:cNvPr>
          <p:cNvCxnSpPr>
            <a:cxnSpLocks/>
          </p:cNvCxnSpPr>
          <p:nvPr/>
        </p:nvCxnSpPr>
        <p:spPr bwMode="auto">
          <a:xfrm>
            <a:off x="3108317" y="3446322"/>
            <a:ext cx="0" cy="1802572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3919ADB-4753-44FD-AD2C-B6C7B45D21A3}"/>
              </a:ext>
            </a:extLst>
          </p:cNvPr>
          <p:cNvCxnSpPr>
            <a:cxnSpLocks/>
          </p:cNvCxnSpPr>
          <p:nvPr/>
        </p:nvCxnSpPr>
        <p:spPr bwMode="auto">
          <a:xfrm>
            <a:off x="2892293" y="3974870"/>
            <a:ext cx="905548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AF27F03-2A8F-4B03-8F33-0EA3892533D2}"/>
              </a:ext>
            </a:extLst>
          </p:cNvPr>
          <p:cNvCxnSpPr>
            <a:cxnSpLocks/>
          </p:cNvCxnSpPr>
          <p:nvPr/>
        </p:nvCxnSpPr>
        <p:spPr bwMode="auto">
          <a:xfrm>
            <a:off x="3108317" y="4286787"/>
            <a:ext cx="704217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4BD1849-46A9-4A3F-B25D-A4AEF5D3D57B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4639421" y="3806095"/>
            <a:ext cx="414983" cy="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2">
            <a:extLst>
              <a:ext uri="{FF2B5EF4-FFF2-40B4-BE49-F238E27FC236}">
                <a16:creationId xmlns:a16="http://schemas.microsoft.com/office/drawing/2014/main" id="{642898F8-8EA6-4981-8F70-AAE37A7C8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396" y="3018464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3B9F6AE-6C3D-4C3D-B900-EACC69F303C2}"/>
              </a:ext>
            </a:extLst>
          </p:cNvPr>
          <p:cNvGrpSpPr/>
          <p:nvPr/>
        </p:nvGrpSpPr>
        <p:grpSpPr>
          <a:xfrm>
            <a:off x="1314292" y="2672903"/>
            <a:ext cx="1040599" cy="1035962"/>
            <a:chOff x="980014" y="2066677"/>
            <a:chExt cx="1370480" cy="1091847"/>
          </a:xfrm>
        </p:grpSpPr>
        <p:sp>
          <p:nvSpPr>
            <p:cNvPr id="54" name="文本框 51">
              <a:extLst>
                <a:ext uri="{FF2B5EF4-FFF2-40B4-BE49-F238E27FC236}">
                  <a16:creationId xmlns:a16="http://schemas.microsoft.com/office/drawing/2014/main" id="{7EE6DE8A-8F3A-4637-8FAD-FE3E4375C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FB076BE9-58C0-43F7-B5CF-6C202CDF6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563DCC5-E5A3-4D78-BB7E-FC8210EC7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8280" y="2242812"/>
              <a:ext cx="4434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32">
              <a:extLst>
                <a:ext uri="{FF2B5EF4-FFF2-40B4-BE49-F238E27FC236}">
                  <a16:creationId xmlns:a16="http://schemas.microsoft.com/office/drawing/2014/main" id="{49385D35-BACE-4F04-AC5D-B57D24B78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F96DEA7-ADC0-4CC0-9823-B92341A59A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80699513-5E31-4AF1-AABF-ACED9E0C8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0E047A1-1F48-4B51-9CD3-5A9DBC05F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56ADAADF-1C08-4DEB-89AB-A5E1CFA7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EC1830D-5D55-48D7-8D58-960B20CDF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FDAAF233-E53F-42D9-9B21-5A311FD93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D22045D-A97E-4397-9CA7-6784568B28D2}"/>
              </a:ext>
            </a:extLst>
          </p:cNvPr>
          <p:cNvGrpSpPr/>
          <p:nvPr/>
        </p:nvGrpSpPr>
        <p:grpSpPr>
          <a:xfrm>
            <a:off x="1312366" y="3902155"/>
            <a:ext cx="1264407" cy="1035962"/>
            <a:chOff x="980014" y="2066677"/>
            <a:chExt cx="1665236" cy="1091847"/>
          </a:xfrm>
        </p:grpSpPr>
        <p:sp>
          <p:nvSpPr>
            <p:cNvPr id="71" name="文本框 51">
              <a:extLst>
                <a:ext uri="{FF2B5EF4-FFF2-40B4-BE49-F238E27FC236}">
                  <a16:creationId xmlns:a16="http://schemas.microsoft.com/office/drawing/2014/main" id="{974D5270-B0F6-41C4-B4DF-08251C96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32">
              <a:extLst>
                <a:ext uri="{FF2B5EF4-FFF2-40B4-BE49-F238E27FC236}">
                  <a16:creationId xmlns:a16="http://schemas.microsoft.com/office/drawing/2014/main" id="{CC89CA07-05A2-4127-98B2-4F7EE6161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B0DBBD0-D1FD-4643-AEFE-46BCB67DAD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2">
              <a:extLst>
                <a:ext uri="{FF2B5EF4-FFF2-40B4-BE49-F238E27FC236}">
                  <a16:creationId xmlns:a16="http://schemas.microsoft.com/office/drawing/2014/main" id="{0AA04E08-807A-4937-B1CB-FB2314F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3EE80DD-F3FC-4094-8E39-2B20B36528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2">
              <a:extLst>
                <a:ext uri="{FF2B5EF4-FFF2-40B4-BE49-F238E27FC236}">
                  <a16:creationId xmlns:a16="http://schemas.microsoft.com/office/drawing/2014/main" id="{AE0DA612-2D95-48D9-A301-D651C3E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12E7A04-D6DF-4366-8737-E4E5C1B912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B2769B41-AD60-49DF-86C5-2F823DBC0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2F9572B-68AA-4175-8B77-F3FC9758A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5AC10088-679C-4A40-AC7C-799235E53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0E39FFB-0A7E-499C-A263-0158D9DBF1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2" y="2619313"/>
              <a:ext cx="3066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9AB016E-B4B9-4B95-9163-F2D15BD6CE5C}"/>
              </a:ext>
            </a:extLst>
          </p:cNvPr>
          <p:cNvCxnSpPr>
            <a:cxnSpLocks/>
          </p:cNvCxnSpPr>
          <p:nvPr/>
        </p:nvCxnSpPr>
        <p:spPr bwMode="auto">
          <a:xfrm>
            <a:off x="2576773" y="3463115"/>
            <a:ext cx="0" cy="963390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32">
            <a:extLst>
              <a:ext uri="{FF2B5EF4-FFF2-40B4-BE49-F238E27FC236}">
                <a16:creationId xmlns:a16="http://schemas.microsoft.com/office/drawing/2014/main" id="{90B97E21-93EF-4C55-9EB2-3E699937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736" y="2669134"/>
            <a:ext cx="102843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TextBox 32">
            <a:extLst>
              <a:ext uri="{FF2B5EF4-FFF2-40B4-BE49-F238E27FC236}">
                <a16:creationId xmlns:a16="http://schemas.microsoft.com/office/drawing/2014/main" id="{938A81F0-CCC4-45EE-81A2-E470A93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70" y="3909804"/>
            <a:ext cx="115878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Box 32">
            <a:extLst>
              <a:ext uri="{FF2B5EF4-FFF2-40B4-BE49-F238E27FC236}">
                <a16:creationId xmlns:a16="http://schemas.microsoft.com/office/drawing/2014/main" id="{31A559C4-C936-4D49-89AF-4DB4A5ED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58" y="2683224"/>
            <a:ext cx="846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</a:t>
            </a:r>
            <a:r>
              <a:rPr lang="en-US" altLang="zh-CN" sz="1600" dirty="0">
                <a:cs typeface="Arial" panose="020B0604020202020204" pitchFamily="34" charset="0"/>
              </a:rPr>
              <a:t>15-8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90" name="TextBox 32">
            <a:extLst>
              <a:ext uri="{FF2B5EF4-FFF2-40B4-BE49-F238E27FC236}">
                <a16:creationId xmlns:a16="http://schemas.microsoft.com/office/drawing/2014/main" id="{308B0BC3-E9A0-4A1F-BCD4-85AA477C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14" y="3898600"/>
            <a:ext cx="74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</a:t>
            </a:r>
            <a:r>
              <a:rPr lang="en-US" altLang="zh-CN" sz="1600" dirty="0">
                <a:cs typeface="Arial" panose="020B0604020202020204" pitchFamily="34" charset="0"/>
              </a:rPr>
              <a:t>7-0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C94648C-079F-4EF9-95E6-1308C1EC6FB1}"/>
              </a:ext>
            </a:extLst>
          </p:cNvPr>
          <p:cNvGrpSpPr/>
          <p:nvPr/>
        </p:nvGrpSpPr>
        <p:grpSpPr>
          <a:xfrm>
            <a:off x="5847266" y="2688740"/>
            <a:ext cx="1653539" cy="1035962"/>
            <a:chOff x="652731" y="2066677"/>
            <a:chExt cx="2151320" cy="1091847"/>
          </a:xfrm>
        </p:grpSpPr>
        <p:sp>
          <p:nvSpPr>
            <p:cNvPr id="92" name="文本框 51">
              <a:extLst>
                <a:ext uri="{FF2B5EF4-FFF2-40B4-BE49-F238E27FC236}">
                  <a16:creationId xmlns:a16="http://schemas.microsoft.com/office/drawing/2014/main" id="{F6524B51-ACDD-440A-B378-F726A5F2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32">
              <a:extLst>
                <a:ext uri="{FF2B5EF4-FFF2-40B4-BE49-F238E27FC236}">
                  <a16:creationId xmlns:a16="http://schemas.microsoft.com/office/drawing/2014/main" id="{6482FCFD-83D2-49CB-A066-5F058CAC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7D79FBE-B13D-4BAD-B165-C0F23BADF4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731" y="2242812"/>
              <a:ext cx="7790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2">
              <a:extLst>
                <a:ext uri="{FF2B5EF4-FFF2-40B4-BE49-F238E27FC236}">
                  <a16:creationId xmlns:a16="http://schemas.microsoft.com/office/drawing/2014/main" id="{52EFCAA4-B38C-4562-B83D-7D32E2D0D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6AF2FEF-B9B3-4BF3-ADFE-BFD718609A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32">
              <a:extLst>
                <a:ext uri="{FF2B5EF4-FFF2-40B4-BE49-F238E27FC236}">
                  <a16:creationId xmlns:a16="http://schemas.microsoft.com/office/drawing/2014/main" id="{7F21E853-54A3-478E-BF06-7BBE9E194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E7246A0-A44B-4113-B475-B8DB26C4A9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1D33F6CA-1DEA-428D-AEF5-865DBE5AB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2A01A22-67EF-4FC9-803E-AEB81D44A5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32">
              <a:extLst>
                <a:ext uri="{FF2B5EF4-FFF2-40B4-BE49-F238E27FC236}">
                  <a16:creationId xmlns:a16="http://schemas.microsoft.com/office/drawing/2014/main" id="{4D09BE22-61B6-4C74-8E00-F1B97047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ADFC398-6B1A-4DF6-911F-B203F64EF5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3" y="2619313"/>
              <a:ext cx="4654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964C1F4-5E6A-4A34-9029-E58C267E838F}"/>
              </a:ext>
            </a:extLst>
          </p:cNvPr>
          <p:cNvGrpSpPr/>
          <p:nvPr/>
        </p:nvGrpSpPr>
        <p:grpSpPr>
          <a:xfrm>
            <a:off x="5847266" y="4354679"/>
            <a:ext cx="1581531" cy="1035962"/>
            <a:chOff x="693581" y="2066677"/>
            <a:chExt cx="2082892" cy="1091847"/>
          </a:xfrm>
        </p:grpSpPr>
        <p:sp>
          <p:nvSpPr>
            <p:cNvPr id="112" name="文本框 51">
              <a:extLst>
                <a:ext uri="{FF2B5EF4-FFF2-40B4-BE49-F238E27FC236}">
                  <a16:creationId xmlns:a16="http://schemas.microsoft.com/office/drawing/2014/main" id="{49C80210-D3DC-49F1-B251-07779E7F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32">
              <a:extLst>
                <a:ext uri="{FF2B5EF4-FFF2-40B4-BE49-F238E27FC236}">
                  <a16:creationId xmlns:a16="http://schemas.microsoft.com/office/drawing/2014/main" id="{97700985-EB71-4AFA-9FB9-5B50F4C98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184D23A-E931-4534-94B6-9541454615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81" y="2242812"/>
              <a:ext cx="7381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2">
              <a:extLst>
                <a:ext uri="{FF2B5EF4-FFF2-40B4-BE49-F238E27FC236}">
                  <a16:creationId xmlns:a16="http://schemas.microsoft.com/office/drawing/2014/main" id="{4D17CEF9-C804-4B5E-8413-D8CBD79A2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D8E019B-0DCC-4E65-AF20-1CEBA3AF2B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32">
              <a:extLst>
                <a:ext uri="{FF2B5EF4-FFF2-40B4-BE49-F238E27FC236}">
                  <a16:creationId xmlns:a16="http://schemas.microsoft.com/office/drawing/2014/main" id="{431055D2-938D-4F4D-AFE0-7CDCE6F54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11223C4-1465-4A93-B0AF-805DF2BE86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2">
              <a:extLst>
                <a:ext uri="{FF2B5EF4-FFF2-40B4-BE49-F238E27FC236}">
                  <a16:creationId xmlns:a16="http://schemas.microsoft.com/office/drawing/2014/main" id="{57174CC0-E7D7-4946-82FD-5460B7F0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842AFD65-DD79-4DC5-AEC2-EEBB875C2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32">
              <a:extLst>
                <a:ext uri="{FF2B5EF4-FFF2-40B4-BE49-F238E27FC236}">
                  <a16:creationId xmlns:a16="http://schemas.microsoft.com/office/drawing/2014/main" id="{D9378560-2F0F-419A-A778-2838FDCC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A5F28CD4-18C6-424F-B27E-8023A8DE03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2" y="2619313"/>
              <a:ext cx="4378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D1ED86D-3EF8-41D1-B943-DC5AA44D8F37}"/>
              </a:ext>
            </a:extLst>
          </p:cNvPr>
          <p:cNvCxnSpPr>
            <a:cxnSpLocks/>
          </p:cNvCxnSpPr>
          <p:nvPr/>
        </p:nvCxnSpPr>
        <p:spPr bwMode="auto">
          <a:xfrm>
            <a:off x="5847266" y="2855860"/>
            <a:ext cx="0" cy="474383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1675589B-07DD-439B-BA80-21E5E7C7AFF3}"/>
              </a:ext>
            </a:extLst>
          </p:cNvPr>
          <p:cNvCxnSpPr>
            <a:cxnSpLocks/>
          </p:cNvCxnSpPr>
          <p:nvPr/>
        </p:nvCxnSpPr>
        <p:spPr bwMode="auto">
          <a:xfrm>
            <a:off x="5847266" y="3967457"/>
            <a:ext cx="0" cy="1416350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32">
            <a:extLst>
              <a:ext uri="{FF2B5EF4-FFF2-40B4-BE49-F238E27FC236}">
                <a16:creationId xmlns:a16="http://schemas.microsoft.com/office/drawing/2014/main" id="{1B90B2D2-B816-4993-AFA4-13DD8745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958" y="3074590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15-0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CEEAC1C9-5880-4C23-B807-82577FF7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543" y="3950071"/>
            <a:ext cx="242054" cy="4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32">
            <a:extLst>
              <a:ext uri="{FF2B5EF4-FFF2-40B4-BE49-F238E27FC236}">
                <a16:creationId xmlns:a16="http://schemas.microsoft.com/office/drawing/2014/main" id="{B6DF84CF-ED57-413D-89CE-7DFD44AF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473" y="5354877"/>
            <a:ext cx="169918" cy="4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32">
            <a:extLst>
              <a:ext uri="{FF2B5EF4-FFF2-40B4-BE49-F238E27FC236}">
                <a16:creationId xmlns:a16="http://schemas.microsoft.com/office/drawing/2014/main" id="{2B0842C0-7255-409C-B974-FC7876C1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218" y="4326247"/>
            <a:ext cx="256480" cy="4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32">
            <a:extLst>
              <a:ext uri="{FF2B5EF4-FFF2-40B4-BE49-F238E27FC236}">
                <a16:creationId xmlns:a16="http://schemas.microsoft.com/office/drawing/2014/main" id="{E175A27D-E62F-4592-B389-11AE2DD5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444" y="5006750"/>
            <a:ext cx="227626" cy="4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32">
            <a:extLst>
              <a:ext uri="{FF2B5EF4-FFF2-40B4-BE49-F238E27FC236}">
                <a16:creationId xmlns:a16="http://schemas.microsoft.com/office/drawing/2014/main" id="{8604416F-F621-4EF7-8E94-A6F699FB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754" y="4694842"/>
            <a:ext cx="198772" cy="4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9C6E407-DF40-4253-9D48-C339A87F1A3C}"/>
              </a:ext>
            </a:extLst>
          </p:cNvPr>
          <p:cNvSpPr/>
          <p:nvPr/>
        </p:nvSpPr>
        <p:spPr bwMode="auto">
          <a:xfrm>
            <a:off x="7477524" y="4013632"/>
            <a:ext cx="227625" cy="1755628"/>
          </a:xfrm>
          <a:prstGeom prst="leftBrace">
            <a:avLst>
              <a:gd name="adj1" fmla="val 34489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TextBox 32">
            <a:extLst>
              <a:ext uri="{FF2B5EF4-FFF2-40B4-BE49-F238E27FC236}">
                <a16:creationId xmlns:a16="http://schemas.microsoft.com/office/drawing/2014/main" id="{7A10E516-1562-4473-8129-7CD8C0DA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056" y="4003583"/>
            <a:ext cx="872035" cy="3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16_r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27" name="TextBox 32">
            <a:extLst>
              <a:ext uri="{FF2B5EF4-FFF2-40B4-BE49-F238E27FC236}">
                <a16:creationId xmlns:a16="http://schemas.microsoft.com/office/drawing/2014/main" id="{4CF5B93D-3D9E-43AD-9076-820C026F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056" y="4377686"/>
            <a:ext cx="916919" cy="3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16_g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28" name="TextBox 32">
            <a:extLst>
              <a:ext uri="{FF2B5EF4-FFF2-40B4-BE49-F238E27FC236}">
                <a16:creationId xmlns:a16="http://schemas.microsoft.com/office/drawing/2014/main" id="{F4FF5D86-AD06-400A-897E-1BBADC75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509" y="4723088"/>
            <a:ext cx="916919" cy="3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16_b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29" name="TextBox 32">
            <a:extLst>
              <a:ext uri="{FF2B5EF4-FFF2-40B4-BE49-F238E27FC236}">
                <a16:creationId xmlns:a16="http://schemas.microsoft.com/office/drawing/2014/main" id="{A6EA18B1-5F2F-4555-BC9D-E8C6C608B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663" y="5060850"/>
            <a:ext cx="916919" cy="3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17_g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30" name="TextBox 32">
            <a:extLst>
              <a:ext uri="{FF2B5EF4-FFF2-40B4-BE49-F238E27FC236}">
                <a16:creationId xmlns:a16="http://schemas.microsoft.com/office/drawing/2014/main" id="{67D6FE48-7DAC-4705-BEE2-5278EFBF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342" y="5375596"/>
            <a:ext cx="916919" cy="37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17_b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31" name="TextBox 32">
            <a:extLst>
              <a:ext uri="{FF2B5EF4-FFF2-40B4-BE49-F238E27FC236}">
                <a16:creationId xmlns:a16="http://schemas.microsoft.com/office/drawing/2014/main" id="{0985469D-94E4-440D-863F-77AEAD2C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338" y="5863313"/>
            <a:ext cx="4390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注：</a:t>
            </a:r>
            <a:r>
              <a:rPr lang="en-US" altLang="zh-CN" sz="1800" dirty="0" err="1">
                <a:cs typeface="Arial" panose="020B0604020202020204" pitchFamily="34" charset="0"/>
              </a:rPr>
              <a:t>clk</a:t>
            </a:r>
            <a:r>
              <a:rPr lang="en-US" altLang="zh-CN" sz="1800" dirty="0"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cs typeface="Arial" panose="020B0604020202020204" pitchFamily="34" charset="0"/>
              </a:rPr>
              <a:t>rstn</a:t>
            </a:r>
            <a:r>
              <a:rPr lang="en-US" altLang="zh-CN" sz="1800" dirty="0"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cs typeface="Arial" panose="020B0604020202020204" pitchFamily="34" charset="0"/>
              </a:rPr>
              <a:t>en</a:t>
            </a:r>
            <a:r>
              <a:rPr lang="zh-CN" altLang="en-US" sz="1800" dirty="0">
                <a:cs typeface="Arial" panose="020B0604020202020204" pitchFamily="34" charset="0"/>
              </a:rPr>
              <a:t>的连接与测试加法器的类似</a:t>
            </a:r>
          </a:p>
        </p:txBody>
      </p:sp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82E7D911-ED80-4B97-9317-53739EC4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7"/>
            <a:ext cx="7953082" cy="11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探求电路关键路径和最大延时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查看电路资源使用情况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63">
            <a:extLst>
              <a:ext uri="{FF2B5EF4-FFF2-40B4-BE49-F238E27FC236}">
                <a16:creationId xmlns:a16="http://schemas.microsoft.com/office/drawing/2014/main" id="{94BF06A7-C306-4306-9963-337268B9D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23" y="5837372"/>
            <a:ext cx="1335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(clk</a:t>
            </a:r>
            <a:r>
              <a:rPr lang="en-US" altLang="zh-CN" sz="1600" b="0" dirty="0"/>
              <a:t>100mh</a:t>
            </a:r>
            <a:r>
              <a:rPr lang="en-US" altLang="zh-CN" sz="1800" b="0" dirty="0"/>
              <a:t>z)</a:t>
            </a:r>
            <a:endParaRPr lang="zh-CN" altLang="en-US" sz="1800" b="0" dirty="0"/>
          </a:p>
        </p:txBody>
      </p:sp>
      <p:sp>
        <p:nvSpPr>
          <p:cNvPr id="134" name="矩形 47">
            <a:extLst>
              <a:ext uri="{FF2B5EF4-FFF2-40B4-BE49-F238E27FC236}">
                <a16:creationId xmlns:a16="http://schemas.microsoft.com/office/drawing/2014/main" id="{A39EA326-CFF8-4306-B9EF-B7F6311E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45" y="5479746"/>
            <a:ext cx="133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</a:t>
            </a:r>
            <a:r>
              <a:rPr lang="en-US" altLang="zh-CN" sz="1800" b="0" dirty="0" err="1"/>
              <a:t>cpu_resetn</a:t>
            </a:r>
            <a:r>
              <a:rPr lang="en-US" altLang="zh-CN" sz="1800" b="0" dirty="0"/>
              <a:t>)</a:t>
            </a:r>
            <a:endParaRPr lang="zh-CN" altLang="en-US" sz="1800" b="0" dirty="0"/>
          </a:p>
        </p:txBody>
      </p:sp>
      <p:sp>
        <p:nvSpPr>
          <p:cNvPr id="135" name="TextBox 32">
            <a:extLst>
              <a:ext uri="{FF2B5EF4-FFF2-40B4-BE49-F238E27FC236}">
                <a16:creationId xmlns:a16="http://schemas.microsoft.com/office/drawing/2014/main" id="{576D3E8C-F611-486E-BB09-6C9A057B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003" y="5506319"/>
            <a:ext cx="3831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32">
            <a:extLst>
              <a:ext uri="{FF2B5EF4-FFF2-40B4-BE49-F238E27FC236}">
                <a16:creationId xmlns:a16="http://schemas.microsoft.com/office/drawing/2014/main" id="{8B4A3EC8-329D-427D-9F6B-BA062EB6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252" y="5161992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47">
            <a:extLst>
              <a:ext uri="{FF2B5EF4-FFF2-40B4-BE49-F238E27FC236}">
                <a16:creationId xmlns:a16="http://schemas.microsoft.com/office/drawing/2014/main" id="{25F6FF64-1153-4F07-AC07-737F015E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5147740"/>
            <a:ext cx="893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</a:t>
            </a:r>
            <a:r>
              <a:rPr lang="en-US" altLang="zh-CN" sz="1800" b="0" dirty="0" err="1"/>
              <a:t>btnc</a:t>
            </a:r>
            <a:r>
              <a:rPr lang="en-US" altLang="zh-CN" sz="1800" b="0" dirty="0"/>
              <a:t>)</a:t>
            </a:r>
            <a:endParaRPr lang="zh-CN" altLang="en-US" sz="1800" b="0" dirty="0"/>
          </a:p>
        </p:txBody>
      </p:sp>
      <p:sp>
        <p:nvSpPr>
          <p:cNvPr id="138" name="TextBox 32">
            <a:extLst>
              <a:ext uri="{FF2B5EF4-FFF2-40B4-BE49-F238E27FC236}">
                <a16:creationId xmlns:a16="http://schemas.microsoft.com/office/drawing/2014/main" id="{C96E3EBA-37F8-41F8-845D-EF73BBED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175" y="5837372"/>
            <a:ext cx="3125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134" grpId="0"/>
      <p:bldP spid="135" grpId="0"/>
      <p:bldP spid="136" grpId="0"/>
      <p:bldP spid="137" grpId="0"/>
      <p:bldP spid="1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6D82EDB-58DD-405F-87E5-6B3A889F7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9B8F6-099C-444C-99E5-217F0524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88C5506-854D-48C6-91FD-0B4495E3B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4544F68-DDC2-4B73-AD8D-A2AC4E275E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468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熟练掌握运算器和寄存器的功能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描述逻辑电路的方法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熟练掌握分模块和分层次的逻辑电路设计方法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工具，进行逻辑电路的设计、仿真、调试、下载测试等基本方法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掌握查看生成电路及其性能和资源使用情况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203610C-5D59-4DB9-9798-43DA13BA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EB9191F-5695-45BA-9723-3F5D9729E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CF4BBFA-D462-4FA8-B410-E06DD6F8B2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7967228" cy="47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 algn="just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位加法器，查看生成电路的性能和资源使用情况，并下载测试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位加法器和适当电路，设计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位比较器和乘法器，查看生成电路的性能和资源使用情况，并仿真和下载测试</a:t>
            </a:r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lang="en-US" altLang="zh-CN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C2E62DB3-5CEF-44A0-8DA5-DD11EFD4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38" name="页脚占位符 1">
            <a:extLst>
              <a:ext uri="{FF2B5EF4-FFF2-40B4-BE49-F238E27FC236}">
                <a16:creationId xmlns:a16="http://schemas.microsoft.com/office/drawing/2014/main" id="{1D4EFFE4-00B1-4E72-95A6-589E90210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39" name="日期占位符 3">
            <a:extLst>
              <a:ext uri="{FF2B5EF4-FFF2-40B4-BE49-F238E27FC236}">
                <a16:creationId xmlns:a16="http://schemas.microsoft.com/office/drawing/2014/main" id="{FDD34450-3BBD-49D0-9197-F270AEB007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加法器</a:t>
            </a: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CC93F1C2-6163-4EBB-ADEA-96BA410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17638"/>
            <a:ext cx="4625339" cy="482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加法器 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(Adder)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：进位输入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：运算和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：进位输出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比较两种实现方法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位超前进位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串行进位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位超前进位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7C18A0D-3BBA-44AA-BA90-9080744C7EFE}"/>
              </a:ext>
            </a:extLst>
          </p:cNvPr>
          <p:cNvGrpSpPr/>
          <p:nvPr/>
        </p:nvGrpSpPr>
        <p:grpSpPr>
          <a:xfrm>
            <a:off x="5821956" y="1640068"/>
            <a:ext cx="1920728" cy="1060202"/>
            <a:chOff x="980014" y="2066678"/>
            <a:chExt cx="2139698" cy="864068"/>
          </a:xfrm>
        </p:grpSpPr>
        <p:sp>
          <p:nvSpPr>
            <p:cNvPr id="81" name="文本框 51">
              <a:extLst>
                <a:ext uri="{FF2B5EF4-FFF2-40B4-BE49-F238E27FC236}">
                  <a16:creationId xmlns:a16="http://schemas.microsoft.com/office/drawing/2014/main" id="{46B6E69D-9325-447B-B647-D53AF346A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8"/>
              <a:ext cx="1206282" cy="8640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C49C6AE2-B686-487B-A8B0-8BFFE8B99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2669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25D1773-C467-4324-9808-D663BD2B0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B7DDA5DF-2F8C-414D-AC3C-83DC55454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98085"/>
              <a:ext cx="205209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E28D81D-82F5-4DE8-960B-E59AFF0F25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DA64F0C4-7E09-4F04-9826-8E0733D1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748" y="2128919"/>
              <a:ext cx="110634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60908E7-0FEC-4B79-BBC9-6AF46D7BE9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2876" y="2280782"/>
              <a:ext cx="4768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2">
              <a:extLst>
                <a:ext uri="{FF2B5EF4-FFF2-40B4-BE49-F238E27FC236}">
                  <a16:creationId xmlns:a16="http://schemas.microsoft.com/office/drawing/2014/main" id="{272679EF-2375-4D35-AC19-68A5BB75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221" y="257806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7FF9F1E-8023-424A-9F9B-4DD8B712D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7724" y="2716522"/>
              <a:ext cx="4719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652F79B1-10DE-440D-B2F9-964C92A70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6" y="2342332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3092AE5-EED7-4031-BD96-9A117CDE95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灯片编号占位符 5">
            <a:extLst>
              <a:ext uri="{FF2B5EF4-FFF2-40B4-BE49-F238E27FC236}">
                <a16:creationId xmlns:a16="http://schemas.microsoft.com/office/drawing/2014/main" id="{08FEEAF6-3FAF-4CC8-867E-691AC92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95" name="页脚占位符 1">
            <a:extLst>
              <a:ext uri="{FF2B5EF4-FFF2-40B4-BE49-F238E27FC236}">
                <a16:creationId xmlns:a16="http://schemas.microsoft.com/office/drawing/2014/main" id="{1C181170-66E0-4CA5-B91D-1192E51BB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96" name="日期占位符 3">
            <a:extLst>
              <a:ext uri="{FF2B5EF4-FFF2-40B4-BE49-F238E27FC236}">
                <a16:creationId xmlns:a16="http://schemas.microsoft.com/office/drawing/2014/main" id="{3946BCBE-ECDE-4154-9753-656270643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8A597C8-0717-4660-913A-E3777D20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48" y="3046015"/>
            <a:ext cx="3240360" cy="292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add8_ripple (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[7:0] a, b, 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 ci,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[7:0] s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 co</a:t>
            </a: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assign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{co, s} = a + b + ci;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Tx/>
              <a:buNone/>
            </a:pP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01DB3F2E-7521-4281-983C-FF4DA869A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寄存器</a:t>
            </a:r>
            <a:endParaRPr lang="zh-CN" altLang="en-US" dirty="0"/>
          </a:p>
        </p:txBody>
      </p:sp>
      <p:sp>
        <p:nvSpPr>
          <p:cNvPr id="23556" name="矩形 24">
            <a:extLst>
              <a:ext uri="{FF2B5EF4-FFF2-40B4-BE49-F238E27FC236}">
                <a16:creationId xmlns:a16="http://schemas.microsoft.com/office/drawing/2014/main" id="{8C16E0FE-4C0A-401B-8CE2-C1598A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468438"/>
            <a:ext cx="4244975" cy="476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module  register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#( parameter WIDTH = 8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)(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等线" panose="02010600030101010101" pitchFamily="2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input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rstn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,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   input  [WIDTH-1:0]  d,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   output reg  [WIDTH-1:0] q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等线" panose="02010600030101010101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always @(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posedge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negedge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rstn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   if (!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rstn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) q &lt;= 0;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   else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        q &lt;= d;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等线" panose="02010600030101010101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等线" panose="02010600030101010101" pitchFamily="2" charset="-122"/>
              </a:rPr>
              <a:t>endmodule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graphicFrame>
        <p:nvGraphicFramePr>
          <p:cNvPr id="21" name="表格 25">
            <a:extLst>
              <a:ext uri="{FF2B5EF4-FFF2-40B4-BE49-F238E27FC236}">
                <a16:creationId xmlns:a16="http://schemas.microsoft.com/office/drawing/2014/main" id="{861C75FA-423F-4EBE-8A03-6AC91D9A5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4345"/>
              </p:ext>
            </p:extLst>
          </p:nvPr>
        </p:nvGraphicFramePr>
        <p:xfrm>
          <a:off x="5462308" y="4540251"/>
          <a:ext cx="2668064" cy="142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置数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87" name="矩形 27">
            <a:extLst>
              <a:ext uri="{FF2B5EF4-FFF2-40B4-BE49-F238E27FC236}">
                <a16:creationId xmlns:a16="http://schemas.microsoft.com/office/drawing/2014/main" id="{66D86766-6CC3-4EFE-BD65-A656FBC7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756" y="4084638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寄存器功能表</a:t>
            </a:r>
          </a:p>
        </p:txBody>
      </p:sp>
      <p:sp>
        <p:nvSpPr>
          <p:cNvPr id="23588" name="矩形 1">
            <a:extLst>
              <a:ext uri="{FF2B5EF4-FFF2-40B4-BE49-F238E27FC236}">
                <a16:creationId xmlns:a16="http://schemas.microsoft.com/office/drawing/2014/main" id="{FBF409DA-31AA-4471-8F34-2BE88DEE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28" y="3076218"/>
            <a:ext cx="37359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3429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68288" marR="0" lvl="1" indent="-26828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：输入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输出数据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68288" marR="0" lvl="1" indent="-26828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rstn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：时钟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复位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使能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62F07FB-C675-4750-B650-6F613F55A68A}"/>
              </a:ext>
            </a:extLst>
          </p:cNvPr>
          <p:cNvGrpSpPr/>
          <p:nvPr/>
        </p:nvGrpSpPr>
        <p:grpSpPr>
          <a:xfrm>
            <a:off x="5820248" y="1607475"/>
            <a:ext cx="1842072" cy="1209457"/>
            <a:chOff x="980014" y="2066677"/>
            <a:chExt cx="1835455" cy="1091847"/>
          </a:xfrm>
        </p:grpSpPr>
        <p:sp>
          <p:nvSpPr>
            <p:cNvPr id="25" name="文本框 51">
              <a:extLst>
                <a:ext uri="{FF2B5EF4-FFF2-40B4-BE49-F238E27FC236}">
                  <a16:creationId xmlns:a16="http://schemas.microsoft.com/office/drawing/2014/main" id="{02179FE6-3B4B-4DB6-9A60-F93D0CBF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6FCC7058-B9E2-40B0-A0DF-F3BD7D1B6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6FC489-DE14-4843-A879-C90C1E6536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E17E33B3-A04D-43FF-90C6-5E789DBAC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587" y="2587317"/>
              <a:ext cx="505306" cy="2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rstn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3E8080-81C8-48E6-8CF9-10E4E3E652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C107BF24-CFD7-4417-9C0F-FFFDF40D1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878" y="2342030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9115FF9-BA1A-4E73-8777-1BE111F330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FF439FEC-B611-4095-9B61-53DF19A7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679" y="2838973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F44CE76-D53A-442E-BBF3-DBE4F81619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9DE81D7-CD07-4131-BC36-ABF306520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0F6512A-C3F6-45D7-A32F-55100AEC13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3" y="2619313"/>
              <a:ext cx="476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5">
            <a:extLst>
              <a:ext uri="{FF2B5EF4-FFF2-40B4-BE49-F238E27FC236}">
                <a16:creationId xmlns:a16="http://schemas.microsoft.com/office/drawing/2014/main" id="{B570067A-B8D6-4A61-AB92-876065D5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37" name="页脚占位符 1">
            <a:extLst>
              <a:ext uri="{FF2B5EF4-FFF2-40B4-BE49-F238E27FC236}">
                <a16:creationId xmlns:a16="http://schemas.microsoft.com/office/drawing/2014/main" id="{A2187561-0F61-41A6-917A-4AFAAB9E2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38" name="日期占位符 3">
            <a:extLst>
              <a:ext uri="{FF2B5EF4-FFF2-40B4-BE49-F238E27FC236}">
                <a16:creationId xmlns:a16="http://schemas.microsoft.com/office/drawing/2014/main" id="{A9D12DB6-1477-491F-B595-67EBEE0177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B532B4D-B102-4DEF-88F2-35259B31A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测试加法器</a:t>
            </a:r>
          </a:p>
        </p:txBody>
      </p:sp>
      <p:sp>
        <p:nvSpPr>
          <p:cNvPr id="94" name="灯片编号占位符 5">
            <a:extLst>
              <a:ext uri="{FF2B5EF4-FFF2-40B4-BE49-F238E27FC236}">
                <a16:creationId xmlns:a16="http://schemas.microsoft.com/office/drawing/2014/main" id="{08FEEAF6-3FAF-4CC8-867E-691AC92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A292D-EE0C-4EC1-8099-958F49C1D86E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页脚占位符 1">
            <a:extLst>
              <a:ext uri="{FF2B5EF4-FFF2-40B4-BE49-F238E27FC236}">
                <a16:creationId xmlns:a16="http://schemas.microsoft.com/office/drawing/2014/main" id="{1C181170-66E0-4CA5-B91D-1192E51BB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数字逻辑设计进阶实验</a:t>
            </a:r>
          </a:p>
        </p:txBody>
      </p:sp>
      <p:sp>
        <p:nvSpPr>
          <p:cNvPr id="96" name="日期占位符 3">
            <a:extLst>
              <a:ext uri="{FF2B5EF4-FFF2-40B4-BE49-F238E27FC236}">
                <a16:creationId xmlns:a16="http://schemas.microsoft.com/office/drawing/2014/main" id="{3946BCBE-ECDE-4154-9753-656270643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29E1AD-1D79-4E5F-827B-AF978A182FE6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2022/10/13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7C18A0D-3BBA-44AA-BA90-9080744C7EFE}"/>
              </a:ext>
            </a:extLst>
          </p:cNvPr>
          <p:cNvGrpSpPr/>
          <p:nvPr/>
        </p:nvGrpSpPr>
        <p:grpSpPr>
          <a:xfrm>
            <a:off x="3629474" y="2565078"/>
            <a:ext cx="2134963" cy="908117"/>
            <a:chOff x="531408" y="2066678"/>
            <a:chExt cx="2811768" cy="864068"/>
          </a:xfrm>
        </p:grpSpPr>
        <p:sp>
          <p:nvSpPr>
            <p:cNvPr id="81" name="文本框 51">
              <a:extLst>
                <a:ext uri="{FF2B5EF4-FFF2-40B4-BE49-F238E27FC236}">
                  <a16:creationId xmlns:a16="http://schemas.microsoft.com/office/drawing/2014/main" id="{46B6E69D-9325-447B-B647-D53AF346A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8"/>
              <a:ext cx="1206282" cy="8640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ADD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C49C6AE2-B686-487B-A8B0-8BFFE8B99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26695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25D1773-C467-4324-9808-D663BD2B0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408" y="2247977"/>
              <a:ext cx="9051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2">
              <a:extLst>
                <a:ext uri="{FF2B5EF4-FFF2-40B4-BE49-F238E27FC236}">
                  <a16:creationId xmlns:a16="http://schemas.microsoft.com/office/drawing/2014/main" id="{B7DDA5DF-2F8C-414D-AC3C-83DC55454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98085"/>
              <a:ext cx="205209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E28D81D-82F5-4DE8-960B-E59AFF0F25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3194" y="2752946"/>
              <a:ext cx="313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DA64F0C4-7E09-4F04-9826-8E0733D1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748" y="2128919"/>
              <a:ext cx="110634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60908E7-0FEC-4B79-BBC9-6AF46D7BE9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2877" y="2285102"/>
              <a:ext cx="700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2">
              <a:extLst>
                <a:ext uri="{FF2B5EF4-FFF2-40B4-BE49-F238E27FC236}">
                  <a16:creationId xmlns:a16="http://schemas.microsoft.com/office/drawing/2014/main" id="{272679EF-2375-4D35-AC19-68A5BB75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221" y="257806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7FF9F1E-8023-424A-9F9B-4DD8B712D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7724" y="2716522"/>
              <a:ext cx="320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652F79B1-10DE-440D-B2F9-964C92A70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976" y="2342332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3092AE5-EED7-4031-BD96-9A117CDE95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6164" y="2497194"/>
              <a:ext cx="5940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595C2C-576E-42A5-90F0-E7B16EC1BDFB}"/>
              </a:ext>
            </a:extLst>
          </p:cNvPr>
          <p:cNvGrpSpPr/>
          <p:nvPr/>
        </p:nvGrpSpPr>
        <p:grpSpPr>
          <a:xfrm>
            <a:off x="2590800" y="2227329"/>
            <a:ext cx="1040599" cy="1035962"/>
            <a:chOff x="980014" y="2066677"/>
            <a:chExt cx="1370480" cy="1091847"/>
          </a:xfrm>
        </p:grpSpPr>
        <p:sp>
          <p:nvSpPr>
            <p:cNvPr id="22" name="文本框 51">
              <a:extLst>
                <a:ext uri="{FF2B5EF4-FFF2-40B4-BE49-F238E27FC236}">
                  <a16:creationId xmlns:a16="http://schemas.microsoft.com/office/drawing/2014/main" id="{D0DEB9D1-05EF-4E3F-ABEB-97747188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A19D849F-8B8F-48EC-B794-7AFEC3DA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8CDA4EC-B12D-4EFD-AF70-2E8D38053F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8280" y="2242812"/>
              <a:ext cx="4434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D30CF287-BDB2-49AA-AA54-53EF1A6B6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EB13635-7675-4A69-9E13-FE951D002F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B8895DFA-E03C-4017-ACBA-ADFD9173A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7680638-3330-4B3C-838A-5A54949FB0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68546-6407-484F-B76F-FCEC3D4C5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6140FD8-3CAD-427A-9DCE-D8751D2186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D634F8BF-4EB9-4757-9920-A9EDB843D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207A262-5B4E-4F63-A853-4A08572CB8AA}"/>
              </a:ext>
            </a:extLst>
          </p:cNvPr>
          <p:cNvGrpSpPr/>
          <p:nvPr/>
        </p:nvGrpSpPr>
        <p:grpSpPr>
          <a:xfrm>
            <a:off x="2588874" y="3379673"/>
            <a:ext cx="1264407" cy="1035962"/>
            <a:chOff x="980014" y="2066677"/>
            <a:chExt cx="1665236" cy="1091847"/>
          </a:xfrm>
        </p:grpSpPr>
        <p:sp>
          <p:nvSpPr>
            <p:cNvPr id="51" name="文本框 51">
              <a:extLst>
                <a:ext uri="{FF2B5EF4-FFF2-40B4-BE49-F238E27FC236}">
                  <a16:creationId xmlns:a16="http://schemas.microsoft.com/office/drawing/2014/main" id="{C0F36E7A-58A7-45F3-B5BE-BD0A121E5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32">
              <a:extLst>
                <a:ext uri="{FF2B5EF4-FFF2-40B4-BE49-F238E27FC236}">
                  <a16:creationId xmlns:a16="http://schemas.microsoft.com/office/drawing/2014/main" id="{9F7015CB-1316-48F9-8227-64D04CE0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1862892-444C-47C3-B236-B387640ADD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602F8BEB-3EF6-4526-A2B9-48EF0EF2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1D97444-4CBB-4383-9516-C7F565D10A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7E5298B7-583B-4FC7-9987-5B57FFE22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A4DA524-89AF-4704-B4A2-1EFB2D322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32">
              <a:extLst>
                <a:ext uri="{FF2B5EF4-FFF2-40B4-BE49-F238E27FC236}">
                  <a16:creationId xmlns:a16="http://schemas.microsoft.com/office/drawing/2014/main" id="{09FE0C4A-E498-427E-B660-3D3CD1DCC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934DB1A-B685-4518-B097-B4497F118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>
              <a:extLst>
                <a:ext uri="{FF2B5EF4-FFF2-40B4-BE49-F238E27FC236}">
                  <a16:creationId xmlns:a16="http://schemas.microsoft.com/office/drawing/2014/main" id="{501D0D25-E864-4B46-B69C-1CA8C54B8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25142EC-40C8-4C42-849B-FFA2E458C5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2" y="2619313"/>
              <a:ext cx="3066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7732B1A-6634-4F61-AFCC-17BCA81EB81F}"/>
              </a:ext>
            </a:extLst>
          </p:cNvPr>
          <p:cNvGrpSpPr/>
          <p:nvPr/>
        </p:nvGrpSpPr>
        <p:grpSpPr>
          <a:xfrm>
            <a:off x="2588874" y="4538978"/>
            <a:ext cx="1489941" cy="1035962"/>
            <a:chOff x="980014" y="2066677"/>
            <a:chExt cx="1962266" cy="1091847"/>
          </a:xfrm>
        </p:grpSpPr>
        <p:sp>
          <p:nvSpPr>
            <p:cNvPr id="77" name="文本框 51">
              <a:extLst>
                <a:ext uri="{FF2B5EF4-FFF2-40B4-BE49-F238E27FC236}">
                  <a16:creationId xmlns:a16="http://schemas.microsoft.com/office/drawing/2014/main" id="{2D210D86-A9EB-4B0D-A18E-07E07BCA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AA4F57B3-FDC6-4446-B5B6-89384DCE4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6DCF182-2671-4B56-8164-793AF720AB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FF165120-69FC-4B41-AC84-D925BC6F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A73A245-26DF-4E41-B069-05B951DF96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752946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2">
              <a:extLst>
                <a:ext uri="{FF2B5EF4-FFF2-40B4-BE49-F238E27FC236}">
                  <a16:creationId xmlns:a16="http://schemas.microsoft.com/office/drawing/2014/main" id="{8F756854-D339-4C45-816D-FA67A73F9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597688C-3097-4CDD-9E1F-92E789A6B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0014" y="2497194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2">
              <a:extLst>
                <a:ext uri="{FF2B5EF4-FFF2-40B4-BE49-F238E27FC236}">
                  <a16:creationId xmlns:a16="http://schemas.microsoft.com/office/drawing/2014/main" id="{FFD8A4A0-E7FC-4473-A5E3-85518CBDC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B71AA01-58D1-4EE1-9047-152B7465F8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894C6FD-92E5-4851-8CFE-EF8D07CB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1D859E3-EF1F-475D-AFAD-10AF2AC45E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2" y="2619313"/>
              <a:ext cx="603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E7C45D1-1FB6-4248-973A-32A18DD0DB42}"/>
              </a:ext>
            </a:extLst>
          </p:cNvPr>
          <p:cNvGrpSpPr/>
          <p:nvPr/>
        </p:nvGrpSpPr>
        <p:grpSpPr>
          <a:xfrm>
            <a:off x="5721169" y="2627517"/>
            <a:ext cx="1385451" cy="1035962"/>
            <a:chOff x="990816" y="2066677"/>
            <a:chExt cx="1824653" cy="1091847"/>
          </a:xfrm>
        </p:grpSpPr>
        <p:sp>
          <p:nvSpPr>
            <p:cNvPr id="102" name="文本框 51">
              <a:extLst>
                <a:ext uri="{FF2B5EF4-FFF2-40B4-BE49-F238E27FC236}">
                  <a16:creationId xmlns:a16="http://schemas.microsoft.com/office/drawing/2014/main" id="{88DF1DEE-E119-4C06-957E-51B70019C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32">
              <a:extLst>
                <a:ext uri="{FF2B5EF4-FFF2-40B4-BE49-F238E27FC236}">
                  <a16:creationId xmlns:a16="http://schemas.microsoft.com/office/drawing/2014/main" id="{861423D3-18E1-41FB-9295-BFB36ADD1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97A65F16-8C76-46B6-AC93-DBFF9F7ECB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6382" y="2242812"/>
              <a:ext cx="435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32">
              <a:extLst>
                <a:ext uri="{FF2B5EF4-FFF2-40B4-BE49-F238E27FC236}">
                  <a16:creationId xmlns:a16="http://schemas.microsoft.com/office/drawing/2014/main" id="{BDD59A4C-E0C4-4AD4-BDD6-E771683AF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8B2A95F1-0739-432E-8530-405039E3C8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7799" y="2752946"/>
              <a:ext cx="388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57536085-8C77-4652-9011-91EE45887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96EFC8A-B758-4C99-9EBA-B2E0D9CCD3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7800" y="2497194"/>
              <a:ext cx="3724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32">
              <a:extLst>
                <a:ext uri="{FF2B5EF4-FFF2-40B4-BE49-F238E27FC236}">
                  <a16:creationId xmlns:a16="http://schemas.microsoft.com/office/drawing/2014/main" id="{88B7C130-0831-416D-B98F-19162505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D313D7F-4152-449E-B395-EFE2A620E7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2">
              <a:extLst>
                <a:ext uri="{FF2B5EF4-FFF2-40B4-BE49-F238E27FC236}">
                  <a16:creationId xmlns:a16="http://schemas.microsoft.com/office/drawing/2014/main" id="{E70B19D2-FB32-49B0-9E48-2BE09B8C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E18A4C0-D669-45D3-A8C6-71CD3624EF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3" y="2619313"/>
              <a:ext cx="476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A047B37-03BA-458F-8858-742B4224227F}"/>
              </a:ext>
            </a:extLst>
          </p:cNvPr>
          <p:cNvGrpSpPr/>
          <p:nvPr/>
        </p:nvGrpSpPr>
        <p:grpSpPr>
          <a:xfrm>
            <a:off x="5479951" y="4243262"/>
            <a:ext cx="1619626" cy="1035962"/>
            <a:chOff x="682406" y="2066677"/>
            <a:chExt cx="2133063" cy="1091847"/>
          </a:xfrm>
        </p:grpSpPr>
        <p:sp>
          <p:nvSpPr>
            <p:cNvPr id="114" name="文本框 51">
              <a:extLst>
                <a:ext uri="{FF2B5EF4-FFF2-40B4-BE49-F238E27FC236}">
                  <a16:creationId xmlns:a16="http://schemas.microsoft.com/office/drawing/2014/main" id="{BD58B277-AC4A-4722-8AF5-18C453463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594" y="2066677"/>
              <a:ext cx="913900" cy="1091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32">
              <a:extLst>
                <a:ext uri="{FF2B5EF4-FFF2-40B4-BE49-F238E27FC236}">
                  <a16:creationId xmlns:a16="http://schemas.microsoft.com/office/drawing/2014/main" id="{7BABC77C-6984-48D5-8BB4-75C4D8878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4" y="2098107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B0FBD8F-72AE-40C1-A810-E8E0C2660E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06" y="2242812"/>
              <a:ext cx="7493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32">
              <a:extLst>
                <a:ext uri="{FF2B5EF4-FFF2-40B4-BE49-F238E27FC236}">
                  <a16:creationId xmlns:a16="http://schemas.microsoft.com/office/drawing/2014/main" id="{AB3370E7-93C9-4CD6-8265-7399B4C3B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343" y="2561314"/>
              <a:ext cx="504570" cy="32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EA4779C6-59CD-4A21-AA26-8D98C39CD4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7076" y="2752946"/>
              <a:ext cx="3795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2">
              <a:extLst>
                <a:ext uri="{FF2B5EF4-FFF2-40B4-BE49-F238E27FC236}">
                  <a16:creationId xmlns:a16="http://schemas.microsoft.com/office/drawing/2014/main" id="{BBD576BF-686D-4BCF-AC7C-354D29CE9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053" y="2342332"/>
              <a:ext cx="269448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2C781E6-D857-4A18-A524-156E28C64B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7076" y="2497194"/>
              <a:ext cx="3631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32">
              <a:extLst>
                <a:ext uri="{FF2B5EF4-FFF2-40B4-BE49-F238E27FC236}">
                  <a16:creationId xmlns:a16="http://schemas.microsoft.com/office/drawing/2014/main" id="{83D28E15-AD8D-4A41-82A4-1F231A8A7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778" y="2847092"/>
              <a:ext cx="347962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8C28246-5765-41C3-A791-41E93CDEB1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0816" y="3001952"/>
              <a:ext cx="440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>
              <a:extLst>
                <a:ext uri="{FF2B5EF4-FFF2-40B4-BE49-F238E27FC236}">
                  <a16:creationId xmlns:a16="http://schemas.microsoft.com/office/drawing/2014/main" id="{73CBD6E5-FB33-4783-86E1-984A6269C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506" y="2467450"/>
              <a:ext cx="142753" cy="25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D8207050-E613-4EF0-887B-1B9427C66B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8633" y="2619313"/>
              <a:ext cx="4768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146C28E-7AAF-422A-BBB9-5616347B0547}"/>
              </a:ext>
            </a:extLst>
          </p:cNvPr>
          <p:cNvCxnSpPr>
            <a:cxnSpLocks/>
          </p:cNvCxnSpPr>
          <p:nvPr/>
        </p:nvCxnSpPr>
        <p:spPr bwMode="auto">
          <a:xfrm>
            <a:off x="3853281" y="3017541"/>
            <a:ext cx="0" cy="886482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F83BDDF-339D-42DA-A3B1-333A1D26739D}"/>
              </a:ext>
            </a:extLst>
          </p:cNvPr>
          <p:cNvCxnSpPr>
            <a:cxnSpLocks/>
          </p:cNvCxnSpPr>
          <p:nvPr/>
        </p:nvCxnSpPr>
        <p:spPr bwMode="auto">
          <a:xfrm>
            <a:off x="4080885" y="3285843"/>
            <a:ext cx="0" cy="1777486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AA35050-E5A5-4B6C-8695-5F97A20373CB}"/>
              </a:ext>
            </a:extLst>
          </p:cNvPr>
          <p:cNvCxnSpPr>
            <a:cxnSpLocks/>
          </p:cNvCxnSpPr>
          <p:nvPr/>
        </p:nvCxnSpPr>
        <p:spPr bwMode="auto">
          <a:xfrm>
            <a:off x="5479951" y="3245777"/>
            <a:ext cx="0" cy="1169858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32">
            <a:extLst>
              <a:ext uri="{FF2B5EF4-FFF2-40B4-BE49-F238E27FC236}">
                <a16:creationId xmlns:a16="http://schemas.microsoft.com/office/drawing/2014/main" id="{E00EA693-2F3B-4C0F-9EF6-DDF4005E2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244" y="2223560"/>
            <a:ext cx="102843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32">
            <a:extLst>
              <a:ext uri="{FF2B5EF4-FFF2-40B4-BE49-F238E27FC236}">
                <a16:creationId xmlns:a16="http://schemas.microsoft.com/office/drawing/2014/main" id="{66D8F3E3-5484-4C97-9547-B24326B0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2" y="3370946"/>
            <a:ext cx="115878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32">
            <a:extLst>
              <a:ext uri="{FF2B5EF4-FFF2-40B4-BE49-F238E27FC236}">
                <a16:creationId xmlns:a16="http://schemas.microsoft.com/office/drawing/2014/main" id="{F41CCF4B-F63A-4D86-816A-A18D1B6E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134" y="4527418"/>
            <a:ext cx="166576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32">
            <a:extLst>
              <a:ext uri="{FF2B5EF4-FFF2-40B4-BE49-F238E27FC236}">
                <a16:creationId xmlns:a16="http://schemas.microsoft.com/office/drawing/2014/main" id="{32177135-65EC-4460-A15F-AE7325B9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876" y="4610708"/>
            <a:ext cx="218721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32">
            <a:extLst>
              <a:ext uri="{FF2B5EF4-FFF2-40B4-BE49-F238E27FC236}">
                <a16:creationId xmlns:a16="http://schemas.microsoft.com/office/drawing/2014/main" id="{F8B39ADE-2126-4D64-9D92-03E8F7A71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156" y="3002692"/>
            <a:ext cx="89806" cy="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32">
            <a:extLst>
              <a:ext uri="{FF2B5EF4-FFF2-40B4-BE49-F238E27FC236}">
                <a16:creationId xmlns:a16="http://schemas.microsoft.com/office/drawing/2014/main" id="{3FC58459-CB24-4E85-A8D0-6B60AFF0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266" y="2237650"/>
            <a:ext cx="846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</a:t>
            </a:r>
            <a:r>
              <a:rPr lang="en-US" altLang="zh-CN" sz="1600" dirty="0">
                <a:cs typeface="Arial" panose="020B0604020202020204" pitchFamily="34" charset="0"/>
              </a:rPr>
              <a:t>15-8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46" name="TextBox 32">
            <a:extLst>
              <a:ext uri="{FF2B5EF4-FFF2-40B4-BE49-F238E27FC236}">
                <a16:creationId xmlns:a16="http://schemas.microsoft.com/office/drawing/2014/main" id="{46A9560C-3B65-460E-9E23-E13EED0E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811" y="3376421"/>
            <a:ext cx="747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</a:t>
            </a:r>
            <a:r>
              <a:rPr lang="en-US" altLang="zh-CN" sz="1600" dirty="0">
                <a:cs typeface="Arial" panose="020B0604020202020204" pitchFamily="34" charset="0"/>
              </a:rPr>
              <a:t>7-0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47" name="TextBox 32">
            <a:extLst>
              <a:ext uri="{FF2B5EF4-FFF2-40B4-BE49-F238E27FC236}">
                <a16:creationId xmlns:a16="http://schemas.microsoft.com/office/drawing/2014/main" id="{922DF9F7-9C82-4FFE-A62D-1E1F95CB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930" y="4541243"/>
            <a:ext cx="602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btnu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48" name="矩形 63">
            <a:extLst>
              <a:ext uri="{FF2B5EF4-FFF2-40B4-BE49-F238E27FC236}">
                <a16:creationId xmlns:a16="http://schemas.microsoft.com/office/drawing/2014/main" id="{DD5976E1-5AE7-4AC1-A4B7-506F36041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73" y="5244559"/>
            <a:ext cx="1335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(clk</a:t>
            </a:r>
            <a:r>
              <a:rPr lang="en-US" altLang="zh-CN" sz="1600" b="0" dirty="0"/>
              <a:t>100mh</a:t>
            </a:r>
            <a:r>
              <a:rPr lang="en-US" altLang="zh-CN" sz="1800" b="0" dirty="0"/>
              <a:t>z)</a:t>
            </a:r>
            <a:endParaRPr lang="zh-CN" altLang="en-US" sz="1800" b="0" dirty="0"/>
          </a:p>
        </p:txBody>
      </p:sp>
      <p:sp>
        <p:nvSpPr>
          <p:cNvPr id="149" name="矩形 47">
            <a:extLst>
              <a:ext uri="{FF2B5EF4-FFF2-40B4-BE49-F238E27FC236}">
                <a16:creationId xmlns:a16="http://schemas.microsoft.com/office/drawing/2014/main" id="{9850D35A-8F40-45E7-BDE4-E7CE3EB0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51" y="3830524"/>
            <a:ext cx="1335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</a:t>
            </a:r>
            <a:r>
              <a:rPr lang="en-US" altLang="zh-CN" sz="1800" b="0" dirty="0" err="1"/>
              <a:t>cpu_resetn</a:t>
            </a:r>
            <a:r>
              <a:rPr lang="en-US" altLang="zh-CN" sz="1800" b="0" dirty="0"/>
              <a:t>)</a:t>
            </a:r>
            <a:endParaRPr lang="zh-CN" altLang="en-US" sz="1800" b="0" dirty="0"/>
          </a:p>
        </p:txBody>
      </p:sp>
      <p:sp>
        <p:nvSpPr>
          <p:cNvPr id="150" name="TextBox 32">
            <a:extLst>
              <a:ext uri="{FF2B5EF4-FFF2-40B4-BE49-F238E27FC236}">
                <a16:creationId xmlns:a16="http://schemas.microsoft.com/office/drawing/2014/main" id="{4455691E-894D-40BF-B3ED-8A1E0894B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009" y="3857097"/>
            <a:ext cx="3831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TextBox 32">
            <a:extLst>
              <a:ext uri="{FF2B5EF4-FFF2-40B4-BE49-F238E27FC236}">
                <a16:creationId xmlns:a16="http://schemas.microsoft.com/office/drawing/2014/main" id="{AC36FB56-C1DC-4F6E-8BB7-8BED00DA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716" y="4445444"/>
            <a:ext cx="24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47">
            <a:extLst>
              <a:ext uri="{FF2B5EF4-FFF2-40B4-BE49-F238E27FC236}">
                <a16:creationId xmlns:a16="http://schemas.microsoft.com/office/drawing/2014/main" id="{58D7040A-F70A-476C-AF0A-A01AD6F6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636" y="4431192"/>
            <a:ext cx="893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 b="0" dirty="0"/>
              <a:t>(</a:t>
            </a:r>
            <a:r>
              <a:rPr lang="en-US" altLang="zh-CN" sz="1800" b="0" dirty="0" err="1"/>
              <a:t>btnc</a:t>
            </a:r>
            <a:r>
              <a:rPr lang="en-US" altLang="zh-CN" sz="1800" b="0" dirty="0"/>
              <a:t>)</a:t>
            </a:r>
            <a:endParaRPr lang="zh-CN" altLang="en-US" sz="1800" b="0" dirty="0"/>
          </a:p>
        </p:txBody>
      </p:sp>
      <p:sp>
        <p:nvSpPr>
          <p:cNvPr id="154" name="TextBox 32">
            <a:extLst>
              <a:ext uri="{FF2B5EF4-FFF2-40B4-BE49-F238E27FC236}">
                <a16:creationId xmlns:a16="http://schemas.microsoft.com/office/drawing/2014/main" id="{83269AA2-7391-4463-BFF7-D60BEB18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63" y="3015134"/>
            <a:ext cx="758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7-0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2">
            <a:extLst>
              <a:ext uri="{FF2B5EF4-FFF2-40B4-BE49-F238E27FC236}">
                <a16:creationId xmlns:a16="http://schemas.microsoft.com/office/drawing/2014/main" id="{7914E27B-C94F-4DE6-9078-AFF4441F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295" y="4622743"/>
            <a:ext cx="68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</a:t>
            </a:r>
            <a:r>
              <a:rPr lang="en-US" altLang="zh-CN" sz="1600" dirty="0">
                <a:cs typeface="Arial" panose="020B0604020202020204" pitchFamily="34" charset="0"/>
              </a:rPr>
              <a:t>15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6" name="TextBox 32">
            <a:extLst>
              <a:ext uri="{FF2B5EF4-FFF2-40B4-BE49-F238E27FC236}">
                <a16:creationId xmlns:a16="http://schemas.microsoft.com/office/drawing/2014/main" id="{11474A5A-9E1A-4B4B-9EC9-D4FFC99C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212" y="5780293"/>
            <a:ext cx="48603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注：四个寄存器的</a:t>
            </a:r>
            <a:r>
              <a:rPr lang="en-US" altLang="zh-CN" sz="1800" dirty="0" err="1">
                <a:cs typeface="Arial" panose="020B0604020202020204" pitchFamily="34" charset="0"/>
              </a:rPr>
              <a:t>clk</a:t>
            </a:r>
            <a:r>
              <a:rPr lang="zh-CN" altLang="en-US" sz="1800" dirty="0">
                <a:cs typeface="Arial" panose="020B0604020202020204" pitchFamily="34" charset="0"/>
              </a:rPr>
              <a:t>连在一起，</a:t>
            </a:r>
            <a:r>
              <a:rPr lang="en-US" altLang="zh-CN" sz="1800" dirty="0" err="1">
                <a:cs typeface="Arial" panose="020B0604020202020204" pitchFamily="34" charset="0"/>
              </a:rPr>
              <a:t>en</a:t>
            </a:r>
            <a:r>
              <a:rPr lang="zh-CN" altLang="en-US" sz="1800" dirty="0">
                <a:cs typeface="Arial" panose="020B0604020202020204" pitchFamily="34" charset="0"/>
              </a:rPr>
              <a:t>和</a:t>
            </a:r>
            <a:r>
              <a:rPr lang="en-US" altLang="zh-CN" sz="1800" dirty="0" err="1">
                <a:cs typeface="Arial" panose="020B0604020202020204" pitchFamily="34" charset="0"/>
              </a:rPr>
              <a:t>rstn</a:t>
            </a:r>
            <a:r>
              <a:rPr lang="zh-CN" altLang="en-US" sz="1800" dirty="0">
                <a:cs typeface="Arial" panose="020B0604020202020204" pitchFamily="34" charset="0"/>
              </a:rPr>
              <a:t>也类似</a:t>
            </a:r>
          </a:p>
        </p:txBody>
      </p:sp>
      <p:sp>
        <p:nvSpPr>
          <p:cNvPr id="158" name="TextBox 32">
            <a:extLst>
              <a:ext uri="{FF2B5EF4-FFF2-40B4-BE49-F238E27FC236}">
                <a16:creationId xmlns:a16="http://schemas.microsoft.com/office/drawing/2014/main" id="{5C780693-E7B8-4439-A183-212B587A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425" y="5244559"/>
            <a:ext cx="3125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内容占位符 2">
            <a:extLst>
              <a:ext uri="{FF2B5EF4-FFF2-40B4-BE49-F238E27FC236}">
                <a16:creationId xmlns:a16="http://schemas.microsoft.com/office/drawing/2014/main" id="{B6934165-A731-44D8-ABB3-A58BF2E7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7859216" cy="6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探求加法器最大延时，查看电路资源使用情况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8" grpId="0"/>
      <p:bldP spid="149" grpId="0"/>
      <p:bldP spid="152" grpId="0"/>
      <p:bldP spid="154" grpId="0"/>
      <p:bldP spid="155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94AF3-EC6C-413B-A431-8376AA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示例：测试加法器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85FF2-45F6-4C92-AB08-1DE863AF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" t="18519" r="2573" b="3040"/>
          <a:stretch/>
        </p:blipFill>
        <p:spPr>
          <a:xfrm>
            <a:off x="1032841" y="2096852"/>
            <a:ext cx="7611717" cy="410162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AF8913-B763-48AB-B687-482F7060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7859216" cy="6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位串行进位加法器：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{c8, s} = a + b + c0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3A27127-3185-4C85-B863-61AB1122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4" name="页脚占位符 1">
            <a:extLst>
              <a:ext uri="{FF2B5EF4-FFF2-40B4-BE49-F238E27FC236}">
                <a16:creationId xmlns:a16="http://schemas.microsoft.com/office/drawing/2014/main" id="{8DBE01F3-F1A0-4964-9F77-F9DA12698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6E73FD20-8567-4CC1-B3C1-251EAFCFF2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7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94AF3-EC6C-413B-A431-8376AA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示例：测试加法器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1)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AF8913-B763-48AB-B687-482F7060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7"/>
            <a:ext cx="8003232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设置时钟约束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设置尽量高时钟频率，让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工具优化电路和布局</a:t>
            </a: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查看时序报告</a:t>
            </a:r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 Timing Summary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了解电路最长路径和最大延迟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若出现红色警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</a:t>
            </a:r>
            <a:r>
              <a:rPr lang="zh-CN" altLang="en-US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，则表示违反了时钟约束，生成电路的工作速度将可能达不到该频率</a:t>
            </a:r>
            <a:endParaRPr lang="en-US" altLang="zh-CN" sz="2400" b="1" kern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02CD76-1F95-4F1F-8609-B8A118AA3726}"/>
              </a:ext>
            </a:extLst>
          </p:cNvPr>
          <p:cNvSpPr/>
          <p:nvPr/>
        </p:nvSpPr>
        <p:spPr>
          <a:xfrm>
            <a:off x="899592" y="2420888"/>
            <a:ext cx="76901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set_property -dict { PACKAGE_PIN E3    IOSTANDARD LVCMOS33 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zh-CN" altLang="en-US" dirty="0"/>
              <a:t> }];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create_clock -add -name sys_clk -period 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.00 </a:t>
            </a:r>
            <a:r>
              <a:rPr lang="zh-CN" altLang="en-US" dirty="0"/>
              <a:t>-waveform { </a:t>
            </a:r>
            <a:r>
              <a:rPr lang="zh-CN" altLang="en-US" b="1" dirty="0">
                <a:solidFill>
                  <a:srgbClr val="0070C0"/>
                </a:solidFill>
              </a:rPr>
              <a:t>0 </a:t>
            </a:r>
            <a:r>
              <a:rPr lang="en-US" altLang="zh-CN" b="1" dirty="0">
                <a:solidFill>
                  <a:srgbClr val="0070C0"/>
                </a:solidFill>
              </a:rPr>
              <a:t>1 </a:t>
            </a:r>
            <a:r>
              <a:rPr lang="zh-CN" altLang="en-US" dirty="0"/>
              <a:t>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}];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EAA1DE3-60FF-4FE9-B222-BE0EBF5AE115}"/>
              </a:ext>
            </a:extLst>
          </p:cNvPr>
          <p:cNvSpPr/>
          <p:nvPr/>
        </p:nvSpPr>
        <p:spPr bwMode="auto">
          <a:xfrm>
            <a:off x="5400092" y="3841264"/>
            <a:ext cx="2664296" cy="811872"/>
          </a:xfrm>
          <a:prstGeom prst="wedgeRoundRectCallout">
            <a:avLst>
              <a:gd name="adj1" fmla="val -48992"/>
              <a:gd name="adj2" fmla="val -97561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Arial" charset="0"/>
              </a:rPr>
              <a:t>假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设要求</a:t>
            </a:r>
            <a:r>
              <a:rPr lang="zh-CN" altLang="en-US" sz="2000" dirty="0">
                <a:latin typeface="Arial" charset="0"/>
              </a:rPr>
              <a:t>电路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时钟频率能够达到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500MHz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796C65E-080A-497C-823F-D8A0498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BA38E3E1-6C4E-4ED6-A1EB-5B115B0F2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F6B8830-BC32-4B8B-8CBA-6498BA2262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1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A8F8-E05D-456F-AF55-A228890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示例：测试加法器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2)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0FE2E6-FB85-4308-B65D-1FB8B652C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8"/>
          <a:stretch/>
        </p:blipFill>
        <p:spPr>
          <a:xfrm>
            <a:off x="474146" y="1448780"/>
            <a:ext cx="8114478" cy="458399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710C81-18BD-4C3C-B626-0D3FFB797887}"/>
              </a:ext>
            </a:extLst>
          </p:cNvPr>
          <p:cNvSpPr/>
          <p:nvPr/>
        </p:nvSpPr>
        <p:spPr bwMode="auto">
          <a:xfrm>
            <a:off x="2771800" y="4545124"/>
            <a:ext cx="5580620" cy="133214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zh-CN" altLang="en-US" b="1" dirty="0"/>
              <a:t>最长路径：也称关键路径，</a:t>
            </a:r>
            <a:r>
              <a:rPr lang="en-US" altLang="zh-CN" b="1" dirty="0"/>
              <a:t>ra[1] </a:t>
            </a:r>
            <a:r>
              <a:rPr lang="zh-CN" altLang="en-US" b="1" dirty="0"/>
              <a:t>至 </a:t>
            </a:r>
            <a:r>
              <a:rPr lang="en-US" altLang="zh-CN" b="1" dirty="0"/>
              <a:t>rc8</a:t>
            </a:r>
          </a:p>
          <a:p>
            <a:pPr>
              <a:spcBef>
                <a:spcPts val="0"/>
              </a:spcBef>
            </a:pPr>
            <a:r>
              <a:rPr lang="zh-CN" altLang="en-US" b="1" dirty="0"/>
              <a:t>最大延迟：</a:t>
            </a:r>
            <a:r>
              <a:rPr lang="en-US" altLang="zh-CN" b="1" dirty="0"/>
              <a:t>2.185 ns</a:t>
            </a:r>
            <a:r>
              <a:rPr lang="zh-CN" altLang="en-US" b="1" dirty="0"/>
              <a:t>，其中逻辑延迟</a:t>
            </a:r>
            <a:r>
              <a:rPr lang="en-US" altLang="zh-CN" b="1" dirty="0"/>
              <a:t>1.704 ns</a:t>
            </a:r>
            <a:r>
              <a:rPr lang="zh-CN" altLang="en-US" b="1" dirty="0"/>
              <a:t>，线路延迟</a:t>
            </a:r>
            <a:r>
              <a:rPr lang="en-US" altLang="zh-CN" b="1" dirty="0"/>
              <a:t>0.481 ns</a:t>
            </a:r>
          </a:p>
          <a:p>
            <a:pPr>
              <a:spcBef>
                <a:spcPts val="0"/>
              </a:spcBef>
            </a:pPr>
            <a:r>
              <a:rPr lang="zh-CN" altLang="en-US" b="1" dirty="0"/>
              <a:t>时钟周期：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2 + 0.304) ns</a:t>
            </a:r>
          </a:p>
          <a:p>
            <a:pPr>
              <a:spcBef>
                <a:spcPts val="0"/>
              </a:spcBef>
            </a:pPr>
            <a:endParaRPr lang="zh-CN" alt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5B3E263-272C-4AA1-A1D1-FC223E43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35CD2089-5B1F-4C06-A599-D2544B484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数字逻辑设计进阶实验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08AECCE-6F8E-4109-B9D8-DD5F7AD175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anose="02010600030101010101" pitchFamily="2" charset="-122"/>
              </a:rPr>
              <a:t>2022/10/13</a:t>
            </a:fld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03684B-0F31-441C-83BB-2F978DF80EFD}"/>
              </a:ext>
            </a:extLst>
          </p:cNvPr>
          <p:cNvSpPr/>
          <p:nvPr/>
        </p:nvSpPr>
        <p:spPr bwMode="auto">
          <a:xfrm>
            <a:off x="2519772" y="2312876"/>
            <a:ext cx="6023012" cy="25202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22169</TotalTime>
  <Words>2108</Words>
  <Application>Microsoft Office PowerPoint</Application>
  <PresentationFormat>全屏显示(4:3)</PresentationFormat>
  <Paragraphs>368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数字逻辑设计进阶实验</vt:lpstr>
      <vt:lpstr>实验目的</vt:lpstr>
      <vt:lpstr>实验内容</vt:lpstr>
      <vt:lpstr>加法器</vt:lpstr>
      <vt:lpstr>寄存器</vt:lpstr>
      <vt:lpstr>测试加法器</vt:lpstr>
      <vt:lpstr>示例：测试加法器</vt:lpstr>
      <vt:lpstr>示例：测试加法器 (续1)</vt:lpstr>
      <vt:lpstr>示例：测试加法器 (续2)</vt:lpstr>
      <vt:lpstr>示例：测试加法器 (续3)</vt:lpstr>
      <vt:lpstr>示例：测试加法器 (续4)</vt:lpstr>
      <vt:lpstr>比较器和乘法器</vt:lpstr>
      <vt:lpstr>比较器和乘法器 (续)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366</cp:revision>
  <cp:lastPrinted>1601-01-01T00:00:00Z</cp:lastPrinted>
  <dcterms:created xsi:type="dcterms:W3CDTF">1601-01-01T00:00:00Z</dcterms:created>
  <dcterms:modified xsi:type="dcterms:W3CDTF">2022-10-13T02:38:47Z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