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26" r:id="rId2"/>
    <p:sldId id="735" r:id="rId3"/>
    <p:sldId id="758" r:id="rId4"/>
    <p:sldId id="525" r:id="rId5"/>
    <p:sldId id="728" r:id="rId6"/>
    <p:sldId id="675" r:id="rId7"/>
    <p:sldId id="727" r:id="rId8"/>
    <p:sldId id="676" r:id="rId9"/>
    <p:sldId id="724" r:id="rId10"/>
    <p:sldId id="730" r:id="rId11"/>
    <p:sldId id="28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5256" autoAdjust="0"/>
  </p:normalViewPr>
  <p:slideViewPr>
    <p:cSldViewPr>
      <p:cViewPr varScale="1">
        <p:scale>
          <a:sx n="83" d="100"/>
          <a:sy n="83" d="100"/>
        </p:scale>
        <p:origin x="91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3FFC1E-72DB-4E6D-A45C-F193212BA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DF0E07-6C23-4BBD-A439-9127D8451A3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C5087A-C913-420F-A4F2-9EBD34E47404}" type="datetimeFigureOut">
              <a:rPr lang="zh-CN" altLang="en-US"/>
              <a:pPr>
                <a:defRPr/>
              </a:pPr>
              <a:t>2022/10/18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4B7C3A3-D02F-42F8-A2E9-06B0FDE24C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A22B07F-087D-4856-9B4B-325C1C1DC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5FCB8-FE63-4B5A-9AAC-F537B63DA7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FAD33-C5A3-47F6-942E-372E1B97B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59CC7-0682-4EBC-8959-FEFB1E26BC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7ECC4FB-BA92-4AA7-BA80-EF8B33C8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C6075FE-33B0-4AF8-9A76-AAED32C0B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81411F1-AB10-4C82-A21C-5124D1D9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524FC-9E3F-464B-878A-6158F74471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0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F59CC7-0682-4EBC-8959-FEFB1E26BC5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6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2608A568-4E5F-476D-9F60-066B55CBC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963C6A67-CA64-44DD-B98F-89F392810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/>
              <a:t>有限状态机的三种写法及优缺点</a:t>
            </a:r>
            <a:endParaRPr lang="en-US" altLang="zh-CN" b="1" dirty="0"/>
          </a:p>
          <a:p>
            <a:r>
              <a:rPr lang="zh-CN" altLang="en-US" dirty="0"/>
              <a:t>（</a:t>
            </a:r>
            <a:r>
              <a:rPr lang="en-US" altLang="zh-CN" dirty="0"/>
              <a:t>https://blog.csdn.net/steven_yan_2014/article/details/44238943?locationNum=1&amp;fps=1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状态机描述时关键是要描述清楚前面提到的几个状态机的要素，即如何进行状态转移；每个状态的输出是什么；状态转移是否和输入条件相关等。具体描述时方法各种各样，有的设计者习惯将整个状态机写到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r>
              <a:rPr lang="en-US" altLang="zh-CN" dirty="0"/>
              <a:t>always </a:t>
            </a:r>
            <a:r>
              <a:rPr lang="zh-CN" altLang="en-US" dirty="0"/>
              <a:t>模块里面，在该模块中即描述状态转移，又描述状态的输入和输出，这种写法一般被称为一段式</a:t>
            </a:r>
            <a:r>
              <a:rPr lang="en-US" altLang="zh-CN" dirty="0"/>
              <a:t>FSM </a:t>
            </a:r>
            <a:r>
              <a:rPr lang="zh-CN" altLang="en-US" dirty="0"/>
              <a:t>描述方法；还有一种写法是将用</a:t>
            </a:r>
            <a:r>
              <a:rPr lang="en-US" altLang="zh-CN" dirty="0"/>
              <a:t>2 </a:t>
            </a:r>
            <a:r>
              <a:rPr lang="zh-CN" altLang="en-US" dirty="0"/>
              <a:t>个</a:t>
            </a:r>
            <a:r>
              <a:rPr lang="en-US" altLang="zh-CN" dirty="0"/>
              <a:t>always </a:t>
            </a:r>
            <a:r>
              <a:rPr lang="zh-CN" altLang="en-US" dirty="0"/>
              <a:t>模块，其中</a:t>
            </a:r>
            <a:r>
              <a:rPr lang="zh-CN" altLang="en-US" b="1" dirty="0"/>
              <a:t>一个</a:t>
            </a:r>
            <a:r>
              <a:rPr lang="en-US" altLang="zh-CN" b="1" dirty="0"/>
              <a:t>always </a:t>
            </a:r>
            <a:r>
              <a:rPr lang="zh-CN" altLang="en-US" b="1" dirty="0"/>
              <a:t>模块采用同步时序描述状态转移</a:t>
            </a:r>
            <a:r>
              <a:rPr lang="zh-CN" altLang="en-US" dirty="0"/>
              <a:t>；另</a:t>
            </a:r>
            <a:r>
              <a:rPr lang="zh-CN" altLang="en-US" b="1" dirty="0"/>
              <a:t>一个模块采用组合逻辑判断状态转移条件，描述状态转移规律</a:t>
            </a:r>
            <a:r>
              <a:rPr lang="zh-CN" altLang="en-US" dirty="0"/>
              <a:t>，这种写法被称为两段式</a:t>
            </a:r>
            <a:r>
              <a:rPr lang="en-US" altLang="zh-CN" dirty="0"/>
              <a:t>FSM </a:t>
            </a:r>
            <a:r>
              <a:rPr lang="zh-CN" altLang="en-US" dirty="0"/>
              <a:t>描述方法；还有一种写法是在两段式描述方法基础上发展出来的，这种写法使用</a:t>
            </a:r>
            <a:r>
              <a:rPr lang="en-US" altLang="zh-CN" b="1" dirty="0"/>
              <a:t>3 </a:t>
            </a:r>
            <a:r>
              <a:rPr lang="zh-CN" altLang="en-US" b="1" dirty="0"/>
              <a:t>个</a:t>
            </a:r>
            <a:r>
              <a:rPr lang="en-US" altLang="zh-CN" b="1" dirty="0"/>
              <a:t>always </a:t>
            </a:r>
            <a:r>
              <a:rPr lang="zh-CN" altLang="en-US" b="1" dirty="0"/>
              <a:t>模块，一个</a:t>
            </a:r>
            <a:r>
              <a:rPr lang="en-US" altLang="zh-CN" b="1" dirty="0"/>
              <a:t>always</a:t>
            </a:r>
            <a:r>
              <a:rPr lang="zh-CN" altLang="en-US" b="1" dirty="0"/>
              <a:t>模块采用同步时序描述状态转移；第二个采用组合逻辑判断状态转移条件，描述状态转移规律；第三个</a:t>
            </a:r>
            <a:r>
              <a:rPr lang="en-US" altLang="zh-CN" b="1" dirty="0"/>
              <a:t>always </a:t>
            </a:r>
            <a:r>
              <a:rPr lang="zh-CN" altLang="en-US" b="1" dirty="0"/>
              <a:t>模块使用同步时序电路描述每个状态的输出</a:t>
            </a:r>
            <a:r>
              <a:rPr lang="zh-CN" altLang="en-US" dirty="0"/>
              <a:t>，这种写法本书称为三段式写法。</a:t>
            </a:r>
          </a:p>
          <a:p>
            <a:r>
              <a:rPr lang="zh-CN" altLang="en-US" dirty="0"/>
              <a:t>　　一般而言，推荐的 </a:t>
            </a:r>
            <a:r>
              <a:rPr lang="en-US" altLang="zh-CN" dirty="0"/>
              <a:t>FSM </a:t>
            </a:r>
            <a:r>
              <a:rPr lang="zh-CN" altLang="en-US" dirty="0"/>
              <a:t>描述方法是后两种，即两段式和三段式</a:t>
            </a:r>
            <a:r>
              <a:rPr lang="en-US" altLang="zh-CN" dirty="0"/>
              <a:t>FSM </a:t>
            </a:r>
            <a:r>
              <a:rPr lang="zh-CN" altLang="en-US" dirty="0"/>
              <a:t>描述方法。其原因为：</a:t>
            </a:r>
            <a:r>
              <a:rPr lang="en-US" altLang="zh-CN" dirty="0"/>
              <a:t>FSM </a:t>
            </a:r>
            <a:r>
              <a:rPr lang="zh-CN" altLang="en-US" dirty="0"/>
              <a:t>和其他设计一样，最好使用同步时序方式设计，以提高设计的稳定性，消除毛刺。状态机实现后，一般来说，</a:t>
            </a:r>
            <a:r>
              <a:rPr lang="zh-CN" altLang="en-US" b="1" dirty="0"/>
              <a:t>状态转移部分是同步时序电路，而状态的转移条件的判断是组合逻辑</a:t>
            </a:r>
            <a:r>
              <a:rPr lang="zh-CN" altLang="en-US" dirty="0"/>
              <a:t>。两段式之所以比一段式编码合理，就在于</a:t>
            </a:r>
            <a:r>
              <a:rPr lang="zh-CN" altLang="en-US" b="1" dirty="0"/>
              <a:t>两段式编码将同步时序和组合逻辑分别放到不同的</a:t>
            </a:r>
            <a:r>
              <a:rPr lang="en-US" altLang="zh-CN" b="1" dirty="0"/>
              <a:t>always </a:t>
            </a:r>
            <a:r>
              <a:rPr lang="zh-CN" altLang="en-US" b="1" dirty="0"/>
              <a:t>程序块中实现</a:t>
            </a:r>
            <a:r>
              <a:rPr lang="zh-CN" altLang="en-US" dirty="0"/>
              <a:t>。这样做的好处不仅仅是便于阅读、理解、维护，更重要的是</a:t>
            </a:r>
            <a:r>
              <a:rPr lang="zh-CN" altLang="en-US" u="sng" dirty="0"/>
              <a:t>利于综合器优化代码，利于用户添加合适的时序约束条件，利于布局布线器实现设计</a:t>
            </a:r>
            <a:r>
              <a:rPr lang="zh-CN" altLang="en-US" dirty="0"/>
              <a:t>。而 一段式</a:t>
            </a:r>
            <a:r>
              <a:rPr lang="en-US" altLang="zh-CN" dirty="0"/>
              <a:t>FSM </a:t>
            </a:r>
            <a:r>
              <a:rPr lang="zh-CN" altLang="en-US" dirty="0"/>
              <a:t>描述不利于时序约束、功能更改、调试等，而且不能很好的表示米勒</a:t>
            </a:r>
            <a:r>
              <a:rPr lang="en-US" altLang="zh-CN" dirty="0"/>
              <a:t>FSM </a:t>
            </a:r>
            <a:r>
              <a:rPr lang="zh-CN" altLang="en-US" dirty="0"/>
              <a:t>的输出，容易写出</a:t>
            </a:r>
            <a:r>
              <a:rPr lang="en-US" altLang="zh-CN" dirty="0"/>
              <a:t>Latches</a:t>
            </a:r>
            <a:r>
              <a:rPr lang="zh-CN" altLang="en-US" dirty="0"/>
              <a:t>，导致逻辑功能错误。</a:t>
            </a:r>
          </a:p>
          <a:p>
            <a:r>
              <a:rPr lang="zh-CN" altLang="en-US" dirty="0"/>
              <a:t>　　在一般两段式描述中，为了便于描述当前状态的输出，很多设计者习惯将当前状态的输出用组合逻辑实现。 但是这种组合逻辑仍然有产生毛刺的可能性，而且不利于约束，不利于综合器和布局布线器实现高性能的设计。因此如果设计运行额外的一个时钟节拍的插入 （</a:t>
            </a:r>
            <a:r>
              <a:rPr lang="en-US" altLang="zh-CN" dirty="0"/>
              <a:t>latency</a:t>
            </a:r>
            <a:r>
              <a:rPr lang="zh-CN" altLang="en-US" dirty="0"/>
              <a:t>），则要求尽量对状态机的输出用寄存器寄存一拍。但是很多实际情况不允许插入一个寄存节拍，此时则可以通过三段式描述方法进行解决。三段式与两段式相比，关键在于根据状态转移规律，在上一状态根据输入条件判断出当前状态的输出，从而在不插入额外时钟节拍的前提下，实现了寄存器输出。</a:t>
            </a:r>
          </a:p>
          <a:p>
            <a:r>
              <a:rPr lang="zh-CN" altLang="en-US" dirty="0"/>
              <a:t>      为了便于理解，我们通过一个实例讨论这三种不同的写法。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//</a:t>
            </a:r>
            <a:r>
              <a:rPr lang="zh-CN" altLang="en-US" dirty="0"/>
              <a:t>一段式状态机描述方法（应该避免的写法）</a:t>
            </a:r>
            <a:br>
              <a:rPr lang="zh-CN" altLang="en-US" dirty="0"/>
            </a:br>
            <a:r>
              <a:rPr lang="en-US" altLang="zh-CN" dirty="0"/>
              <a:t>//</a:t>
            </a:r>
            <a:r>
              <a:rPr lang="zh-CN" altLang="en-US" dirty="0"/>
              <a:t>该例的一段式描述代码如下：</a:t>
            </a:r>
            <a:br>
              <a:rPr lang="zh-CN" altLang="en-US" dirty="0"/>
            </a:br>
            <a:r>
              <a:rPr lang="en-US" altLang="zh-CN" dirty="0"/>
              <a:t>//1-paragraph method to describe FSM</a:t>
            </a:r>
            <a:br>
              <a:rPr lang="en-US" altLang="zh-CN" dirty="0"/>
            </a:br>
            <a:r>
              <a:rPr lang="en-US" altLang="zh-CN" dirty="0"/>
              <a:t>//Describe state transition, state output, input condition in 1 always block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module state1 ( nrst,clk,i1,i2,o1,o2,err);</a:t>
            </a:r>
            <a:br>
              <a:rPr lang="en-US" altLang="zh-CN" dirty="0"/>
            </a:br>
            <a:r>
              <a:rPr lang="en-US" altLang="zh-CN" dirty="0"/>
              <a:t>input </a:t>
            </a:r>
            <a:r>
              <a:rPr lang="en-US" altLang="zh-CN" dirty="0" err="1"/>
              <a:t>nrst,clk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input i1,i2;</a:t>
            </a:r>
            <a:br>
              <a:rPr lang="en-US" altLang="zh-CN" dirty="0"/>
            </a:br>
            <a:r>
              <a:rPr lang="en-US" altLang="zh-CN" dirty="0"/>
              <a:t>output o1,o2,err;</a:t>
            </a:r>
            <a:br>
              <a:rPr lang="en-US" altLang="zh-CN" dirty="0"/>
            </a:br>
            <a:r>
              <a:rPr lang="en-US" altLang="zh-CN" dirty="0"/>
              <a:t>reg o1,o2,err;</a:t>
            </a:r>
            <a:br>
              <a:rPr lang="en-US" altLang="zh-CN" dirty="0"/>
            </a:br>
            <a:r>
              <a:rPr lang="en-US" altLang="zh-CN" dirty="0"/>
              <a:t>reg [2:0] NS; //</a:t>
            </a:r>
            <a:r>
              <a:rPr lang="en-US" altLang="zh-CN" dirty="0" err="1"/>
              <a:t>NextState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parameter [2:0] //one hot with zero idle</a:t>
            </a:r>
            <a:br>
              <a:rPr lang="en-US" altLang="zh-CN" dirty="0"/>
            </a:br>
            <a:r>
              <a:rPr lang="en-US" altLang="zh-CN" dirty="0" err="1"/>
              <a:t>IDLE</a:t>
            </a:r>
            <a:r>
              <a:rPr lang="en-US" altLang="zh-CN" dirty="0"/>
              <a:t> = 3'b000,</a:t>
            </a:r>
            <a:br>
              <a:rPr lang="en-US" altLang="zh-CN" dirty="0"/>
            </a:br>
            <a:r>
              <a:rPr lang="en-US" altLang="zh-CN" dirty="0"/>
              <a:t>S1 = 3’b001,</a:t>
            </a:r>
            <a:br>
              <a:rPr lang="en-US" altLang="zh-CN" dirty="0"/>
            </a:br>
            <a:r>
              <a:rPr lang="en-US" altLang="zh-CN" dirty="0"/>
              <a:t>S2 = 3’b010,</a:t>
            </a:r>
            <a:br>
              <a:rPr lang="en-US" altLang="zh-CN" dirty="0"/>
            </a:br>
            <a:r>
              <a:rPr lang="en-US" altLang="zh-CN" dirty="0"/>
              <a:t>ERROR = 3’b100;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//1 always block to describe state transition, state output, input condition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 or </a:t>
            </a:r>
            <a:r>
              <a:rPr lang="en-US" altLang="zh-CN" dirty="0" err="1"/>
              <a:t>negedge</a:t>
            </a:r>
            <a:r>
              <a:rPr lang="en-US" altLang="zh-CN" dirty="0"/>
              <a:t> 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if (!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NS &lt;= IDLE;</a:t>
            </a:r>
            <a:br>
              <a:rPr lang="en-US" altLang="zh-CN" dirty="0"/>
            </a:br>
            <a:r>
              <a:rPr lang="en-US" altLang="zh-CN" dirty="0"/>
              <a:t>{o1,o2,err} &lt;= 3'b000;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else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NS &lt;= 3'bx;</a:t>
            </a:r>
            <a:br>
              <a:rPr lang="en-US" altLang="zh-CN" dirty="0"/>
            </a:br>
            <a:r>
              <a:rPr lang="en-US" altLang="zh-CN" dirty="0"/>
              <a:t>{o1,o2,err} &lt;= 3'b000;</a:t>
            </a:r>
            <a:br>
              <a:rPr lang="en-US" altLang="zh-CN" dirty="0"/>
            </a:br>
            <a:r>
              <a:rPr lang="en-US" altLang="zh-CN" dirty="0"/>
              <a:t>case (NS)</a:t>
            </a:r>
            <a:br>
              <a:rPr lang="en-US" altLang="zh-CN" dirty="0"/>
            </a:br>
            <a:r>
              <a:rPr lang="en-US" altLang="zh-CN" dirty="0"/>
              <a:t>IDLE: begin</a:t>
            </a:r>
            <a:br>
              <a:rPr lang="en-US" altLang="zh-CN" dirty="0"/>
            </a:br>
            <a:r>
              <a:rPr lang="en-US" altLang="zh-CN" dirty="0"/>
              <a:t>if (~i1) begin{o1,o2,err}&lt;=3'b000;NS &lt;= IDLE; end</a:t>
            </a:r>
            <a:br>
              <a:rPr lang="en-US" altLang="zh-CN" dirty="0"/>
            </a:br>
            <a:r>
              <a:rPr lang="en-US" altLang="zh-CN" dirty="0"/>
              <a:t>if (i1 &amp;&amp; i2) begin{o1,o2,err}&lt;=3'b100;NS &lt;= S1; end</a:t>
            </a:r>
            <a:br>
              <a:rPr lang="en-US" altLang="zh-CN" dirty="0"/>
            </a:br>
            <a:r>
              <a:rPr lang="en-US" altLang="zh-CN" dirty="0"/>
              <a:t>if (i1 &amp;&amp; ~i2) begin{o1,o2,err}&lt;=3'b111;NS &lt;= </a:t>
            </a:r>
            <a:r>
              <a:rPr lang="en-US" altLang="zh-CN" dirty="0" err="1"/>
              <a:t>ERROR;end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S1: begin</a:t>
            </a:r>
            <a:br>
              <a:rPr lang="en-US" altLang="zh-CN" dirty="0"/>
            </a:br>
            <a:r>
              <a:rPr lang="en-US" altLang="zh-CN" dirty="0"/>
              <a:t>if (~i2) begin{o1,o2,err}&lt;=3'b100;NS &lt;= S1; end</a:t>
            </a:r>
            <a:br>
              <a:rPr lang="en-US" altLang="zh-CN" dirty="0"/>
            </a:br>
            <a:r>
              <a:rPr lang="en-US" altLang="zh-CN" dirty="0"/>
              <a:t>if (i2 &amp;&amp; i1) begin{o1,o2,err}&lt;=3'b010;NS &lt;= S2; end</a:t>
            </a:r>
            <a:br>
              <a:rPr lang="en-US" altLang="zh-CN" dirty="0"/>
            </a:br>
            <a:r>
              <a:rPr lang="en-US" altLang="zh-CN" dirty="0"/>
              <a:t>if (i2 &amp;&amp; (~i1)) begin{o1,o2,err}&lt;=3'b111;NS &lt;= </a:t>
            </a:r>
            <a:r>
              <a:rPr lang="en-US" altLang="zh-CN" dirty="0" err="1"/>
              <a:t>ERROR;end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S2: begin</a:t>
            </a:r>
            <a:br>
              <a:rPr lang="en-US" altLang="zh-CN" dirty="0"/>
            </a:br>
            <a:r>
              <a:rPr lang="en-US" altLang="zh-CN" dirty="0"/>
              <a:t>if (i2) begin{o1,o2,err}&lt;=3'b010;NS &lt;= S2; end</a:t>
            </a:r>
            <a:br>
              <a:rPr lang="en-US" altLang="zh-CN" dirty="0"/>
            </a:br>
            <a:r>
              <a:rPr lang="en-US" altLang="zh-CN" dirty="0"/>
              <a:t>if (~i2 &amp;&amp; i1) begin{o1,o2,err}&lt;=3'b000;NS &lt;= IDLE; end</a:t>
            </a:r>
            <a:br>
              <a:rPr lang="en-US" altLang="zh-CN" dirty="0"/>
            </a:br>
            <a:r>
              <a:rPr lang="en-US" altLang="zh-CN" dirty="0"/>
              <a:t>if (~i2 &amp;&amp; (~i1)) begin{o1,o2,err}&lt;=3'b111;NS &lt;= </a:t>
            </a:r>
            <a:r>
              <a:rPr lang="en-US" altLang="zh-CN" dirty="0" err="1"/>
              <a:t>ERROR;end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ERROR: begin</a:t>
            </a:r>
            <a:br>
              <a:rPr lang="en-US" altLang="zh-CN" dirty="0"/>
            </a:br>
            <a:r>
              <a:rPr lang="en-US" altLang="zh-CN" dirty="0"/>
              <a:t>if (i1) begin{o1,o2,err}&lt;=3'b111;NS &lt;= </a:t>
            </a:r>
            <a:r>
              <a:rPr lang="en-US" altLang="zh-CN" dirty="0" err="1"/>
              <a:t>ERROR;end</a:t>
            </a:r>
            <a:br>
              <a:rPr lang="en-US" altLang="zh-CN" dirty="0"/>
            </a:br>
            <a:r>
              <a:rPr lang="en-US" altLang="zh-CN" dirty="0"/>
              <a:t>if (~i1) begin{o1,o2,err}&lt;=3'b000;NS &lt;= IDLE; end</a:t>
            </a:r>
            <a:br>
              <a:rPr lang="en-US" altLang="zh-CN" dirty="0"/>
            </a:br>
            <a:r>
              <a:rPr lang="en-US" altLang="zh-CN" dirty="0" err="1"/>
              <a:t>end</a:t>
            </a:r>
            <a:br>
              <a:rPr lang="en-US" altLang="zh-CN" dirty="0"/>
            </a:br>
            <a:r>
              <a:rPr lang="en-US" altLang="zh-CN" dirty="0"/>
              <a:t>default: begin{o1,o2,err}&lt;=3'b000;NS &lt;= IDLE; end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endcase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 err="1"/>
              <a:t>endmodule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//</a:t>
            </a:r>
            <a:r>
              <a:rPr lang="zh-CN" altLang="en-US" dirty="0"/>
              <a:t>两段式状态机描述方法（推荐写法）</a:t>
            </a:r>
            <a:br>
              <a:rPr lang="zh-CN" altLang="en-US" dirty="0"/>
            </a:br>
            <a:r>
              <a:rPr lang="en-US" altLang="zh-CN" dirty="0"/>
              <a:t>//</a:t>
            </a:r>
            <a:r>
              <a:rPr lang="zh-CN" altLang="en-US" dirty="0"/>
              <a:t>为了使 </a:t>
            </a:r>
            <a:r>
              <a:rPr lang="en-US" altLang="zh-CN" dirty="0"/>
              <a:t>FSM </a:t>
            </a:r>
            <a:r>
              <a:rPr lang="zh-CN" altLang="en-US" dirty="0"/>
              <a:t>描述清晰简介，易于维护，易于附加时序约束，使综合器和布局布线器更</a:t>
            </a:r>
            <a:br>
              <a:rPr lang="zh-CN" altLang="en-US" dirty="0"/>
            </a:br>
            <a:r>
              <a:rPr lang="en-US" altLang="zh-CN" dirty="0"/>
              <a:t>//</a:t>
            </a:r>
            <a:r>
              <a:rPr lang="zh-CN" altLang="en-US" dirty="0"/>
              <a:t>好的优化设计，推荐使用两段式</a:t>
            </a:r>
            <a:r>
              <a:rPr lang="en-US" altLang="zh-CN" dirty="0"/>
              <a:t>FSM </a:t>
            </a:r>
            <a:r>
              <a:rPr lang="zh-CN" altLang="en-US" dirty="0"/>
              <a:t>描述方法。</a:t>
            </a:r>
            <a:br>
              <a:rPr lang="zh-CN" altLang="en-US" dirty="0"/>
            </a:br>
            <a:r>
              <a:rPr lang="en-US" altLang="zh-CN" dirty="0"/>
              <a:t>//</a:t>
            </a:r>
            <a:r>
              <a:rPr lang="zh-CN" altLang="en-US" dirty="0"/>
              <a:t>本例的两段式描述代码如下：</a:t>
            </a:r>
            <a:br>
              <a:rPr lang="zh-CN" altLang="en-US" dirty="0"/>
            </a:br>
            <a:r>
              <a:rPr lang="en-US" altLang="zh-CN" dirty="0"/>
              <a:t>//2-paragraph method to describe FSM</a:t>
            </a:r>
            <a:br>
              <a:rPr lang="en-US" altLang="zh-CN" dirty="0"/>
            </a:br>
            <a:r>
              <a:rPr lang="en-US" altLang="zh-CN" dirty="0"/>
              <a:t>//Describe sequential state transition in 1 sequential always block</a:t>
            </a:r>
            <a:br>
              <a:rPr lang="en-US" altLang="zh-CN" dirty="0"/>
            </a:br>
            <a:r>
              <a:rPr lang="en-US" altLang="zh-CN" dirty="0"/>
              <a:t>//State transition conditions in the other combinational always block</a:t>
            </a:r>
            <a:br>
              <a:rPr lang="en-US" altLang="zh-CN" dirty="0"/>
            </a:br>
            <a:r>
              <a:rPr lang="en-US" altLang="zh-CN" dirty="0"/>
              <a:t>//Package state output by task. Then register the output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module state2 ( nrst,clk,i1,i2,o1,o2,err);</a:t>
            </a:r>
            <a:br>
              <a:rPr lang="en-US" altLang="zh-CN" dirty="0"/>
            </a:br>
            <a:r>
              <a:rPr lang="en-US" altLang="zh-CN" dirty="0"/>
              <a:t>input </a:t>
            </a:r>
            <a:r>
              <a:rPr lang="en-US" altLang="zh-CN" dirty="0" err="1"/>
              <a:t>nrst,clk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input i1,i2;</a:t>
            </a:r>
            <a:br>
              <a:rPr lang="en-US" altLang="zh-CN" dirty="0"/>
            </a:br>
            <a:r>
              <a:rPr lang="en-US" altLang="zh-CN" dirty="0"/>
              <a:t>output o1,o2,err;</a:t>
            </a:r>
            <a:br>
              <a:rPr lang="en-US" altLang="zh-CN" dirty="0"/>
            </a:br>
            <a:r>
              <a:rPr lang="en-US" altLang="zh-CN" dirty="0"/>
              <a:t>reg o1,o2,err;</a:t>
            </a:r>
            <a:br>
              <a:rPr lang="en-US" altLang="zh-CN" dirty="0"/>
            </a:br>
            <a:r>
              <a:rPr lang="en-US" altLang="zh-CN" dirty="0"/>
              <a:t>reg [2:0] NS,CS;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parameter [2:0] //one hot with zero idle</a:t>
            </a:r>
            <a:br>
              <a:rPr lang="en-US" altLang="zh-CN" dirty="0"/>
            </a:br>
            <a:r>
              <a:rPr lang="en-US" altLang="zh-CN" dirty="0" err="1"/>
              <a:t>IDLE</a:t>
            </a:r>
            <a:r>
              <a:rPr lang="en-US" altLang="zh-CN" dirty="0"/>
              <a:t> = 3'b000,</a:t>
            </a:r>
            <a:br>
              <a:rPr lang="en-US" altLang="zh-CN" dirty="0"/>
            </a:br>
            <a:r>
              <a:rPr lang="en-US" altLang="zh-CN" dirty="0"/>
              <a:t>S1 = 3’b001,</a:t>
            </a:r>
            <a:br>
              <a:rPr lang="en-US" altLang="zh-CN" dirty="0"/>
            </a:br>
            <a:r>
              <a:rPr lang="en-US" altLang="zh-CN" dirty="0"/>
              <a:t>S2 = 3’b010,</a:t>
            </a:r>
            <a:br>
              <a:rPr lang="en-US" altLang="zh-CN" dirty="0"/>
            </a:br>
            <a:r>
              <a:rPr lang="en-US" altLang="zh-CN" dirty="0"/>
              <a:t>ERROR = 3’b100;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 or </a:t>
            </a:r>
            <a:r>
              <a:rPr lang="en-US" altLang="zh-CN" dirty="0" err="1"/>
              <a:t>negedge</a:t>
            </a:r>
            <a:r>
              <a:rPr lang="en-US" altLang="zh-CN" dirty="0"/>
              <a:t> </a:t>
            </a:r>
            <a:r>
              <a:rPr lang="en-US" altLang="zh-CN" dirty="0" err="1"/>
              <a:t>nrst</a:t>
            </a:r>
            <a:r>
              <a:rPr lang="en-US" altLang="zh-CN" dirty="0"/>
              <a:t>)//sequential state transition</a:t>
            </a:r>
            <a:br>
              <a:rPr lang="en-US" altLang="zh-CN" dirty="0"/>
            </a:br>
            <a:r>
              <a:rPr lang="en-US" altLang="zh-CN" dirty="0"/>
              <a:t>if (!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CS &lt;= IDLE;</a:t>
            </a:r>
            <a:br>
              <a:rPr lang="en-US" altLang="zh-CN" dirty="0"/>
            </a:br>
            <a:r>
              <a:rPr lang="en-US" altLang="zh-CN" dirty="0"/>
              <a:t>else</a:t>
            </a:r>
            <a:br>
              <a:rPr lang="en-US" altLang="zh-CN" dirty="0"/>
            </a:br>
            <a:r>
              <a:rPr lang="en-US" altLang="zh-CN" dirty="0"/>
              <a:t>CS &lt;=NS;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(CS or i1 or i2) //combinational condition judgment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NS = 3'bx;</a:t>
            </a:r>
            <a:br>
              <a:rPr lang="en-US" altLang="zh-CN" dirty="0"/>
            </a:br>
            <a:r>
              <a:rPr lang="en-US" altLang="zh-CN" dirty="0" err="1"/>
              <a:t>ERROR_out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case (CS)</a:t>
            </a:r>
            <a:br>
              <a:rPr lang="en-US" altLang="zh-CN" dirty="0"/>
            </a:br>
            <a:r>
              <a:rPr lang="en-US" altLang="zh-CN" dirty="0"/>
              <a:t>IDLE: begin</a:t>
            </a:r>
            <a:br>
              <a:rPr lang="en-US" altLang="zh-CN" dirty="0"/>
            </a:br>
            <a:r>
              <a:rPr lang="en-US" altLang="zh-CN" dirty="0" err="1"/>
              <a:t>IDLE_out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if (~i1) NS = IDLE;</a:t>
            </a:r>
            <a:br>
              <a:rPr lang="en-US" altLang="zh-CN" dirty="0"/>
            </a:br>
            <a:r>
              <a:rPr lang="en-US" altLang="zh-CN" dirty="0"/>
              <a:t>if (i1 &amp;&amp; i2) NS = S1;</a:t>
            </a:r>
            <a:br>
              <a:rPr lang="en-US" altLang="zh-CN" dirty="0"/>
            </a:br>
            <a:r>
              <a:rPr lang="en-US" altLang="zh-CN" dirty="0"/>
              <a:t>if (i1 &amp;&amp; ~i2)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S1: begin</a:t>
            </a:r>
            <a:br>
              <a:rPr lang="en-US" altLang="zh-CN" dirty="0"/>
            </a:br>
            <a:r>
              <a:rPr lang="en-US" altLang="zh-CN" dirty="0"/>
              <a:t>S1_out;</a:t>
            </a:r>
            <a:br>
              <a:rPr lang="en-US" altLang="zh-CN" dirty="0"/>
            </a:br>
            <a:r>
              <a:rPr lang="en-US" altLang="zh-CN" dirty="0"/>
              <a:t>if (~i2) NS = S1;</a:t>
            </a:r>
            <a:br>
              <a:rPr lang="en-US" altLang="zh-CN" dirty="0"/>
            </a:br>
            <a:r>
              <a:rPr lang="en-US" altLang="zh-CN" dirty="0"/>
              <a:t>if (i2 &amp;&amp; i1) NS = S2;</a:t>
            </a:r>
            <a:br>
              <a:rPr lang="en-US" altLang="zh-CN" dirty="0"/>
            </a:br>
            <a:r>
              <a:rPr lang="en-US" altLang="zh-CN" dirty="0"/>
              <a:t>if (i2 &amp;&amp; (~i1))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S2: begin</a:t>
            </a:r>
            <a:br>
              <a:rPr lang="en-US" altLang="zh-CN" dirty="0"/>
            </a:br>
            <a:r>
              <a:rPr lang="en-US" altLang="zh-CN" dirty="0"/>
              <a:t>S2_out;</a:t>
            </a:r>
            <a:br>
              <a:rPr lang="en-US" altLang="zh-CN" dirty="0"/>
            </a:br>
            <a:r>
              <a:rPr lang="en-US" altLang="zh-CN" dirty="0"/>
              <a:t>if (i2) NS = S2;</a:t>
            </a:r>
            <a:br>
              <a:rPr lang="en-US" altLang="zh-CN" dirty="0"/>
            </a:br>
            <a:r>
              <a:rPr lang="en-US" altLang="zh-CN" dirty="0"/>
              <a:t>if (~i2 &amp;&amp; i1) NS = IDLE;</a:t>
            </a:r>
            <a:br>
              <a:rPr lang="en-US" altLang="zh-CN" dirty="0"/>
            </a:br>
            <a:r>
              <a:rPr lang="en-US" altLang="zh-CN" dirty="0"/>
              <a:t>if (~i2 &amp;&amp; (~i1))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ERROR: begin</a:t>
            </a:r>
            <a:br>
              <a:rPr lang="en-US" altLang="zh-CN" dirty="0"/>
            </a:br>
            <a:r>
              <a:rPr lang="en-US" altLang="zh-CN" dirty="0" err="1"/>
              <a:t>ERROR_out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if (i1) NS = ERROR;</a:t>
            </a:r>
            <a:br>
              <a:rPr lang="en-US" altLang="zh-CN" dirty="0"/>
            </a:br>
            <a:r>
              <a:rPr lang="en-US" altLang="zh-CN" dirty="0"/>
              <a:t>if (~i1) NS = IDLE;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default: begin</a:t>
            </a:r>
            <a:br>
              <a:rPr lang="en-US" altLang="zh-CN" dirty="0"/>
            </a:br>
            <a:r>
              <a:rPr lang="en-US" altLang="zh-CN" dirty="0" err="1"/>
              <a:t>IDLE_out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NS = IDLE;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 err="1"/>
              <a:t>endcase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task </a:t>
            </a:r>
            <a:r>
              <a:rPr lang="en-US" altLang="zh-CN" dirty="0" err="1"/>
              <a:t>IDLE_out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{o1,o2,err} = 3'b000; //output task</a:t>
            </a:r>
            <a:br>
              <a:rPr lang="en-US" altLang="zh-CN" dirty="0"/>
            </a:br>
            <a:r>
              <a:rPr lang="en-US" altLang="zh-CN" dirty="0" err="1"/>
              <a:t>endtask</a:t>
            </a:r>
            <a:br>
              <a:rPr lang="en-US" altLang="zh-CN" dirty="0"/>
            </a:br>
            <a:r>
              <a:rPr lang="en-US" altLang="zh-CN" dirty="0"/>
              <a:t>task S1_out;</a:t>
            </a:r>
            <a:br>
              <a:rPr lang="en-US" altLang="zh-CN" dirty="0"/>
            </a:br>
            <a:r>
              <a:rPr lang="en-US" altLang="zh-CN" dirty="0"/>
              <a:t>{o1,o2,err} = 3'b100;</a:t>
            </a:r>
            <a:br>
              <a:rPr lang="en-US" altLang="zh-CN" dirty="0"/>
            </a:br>
            <a:r>
              <a:rPr lang="en-US" altLang="zh-CN" dirty="0" err="1"/>
              <a:t>endtask</a:t>
            </a:r>
            <a:br>
              <a:rPr lang="en-US" altLang="zh-CN" dirty="0"/>
            </a:br>
            <a:r>
              <a:rPr lang="en-US" altLang="zh-CN" dirty="0"/>
              <a:t>task S2_out;</a:t>
            </a:r>
            <a:br>
              <a:rPr lang="en-US" altLang="zh-CN" dirty="0"/>
            </a:br>
            <a:r>
              <a:rPr lang="en-US" altLang="zh-CN" dirty="0"/>
              <a:t>{o1,o2,err} = 3'b010;</a:t>
            </a:r>
            <a:br>
              <a:rPr lang="en-US" altLang="zh-CN" dirty="0"/>
            </a:br>
            <a:r>
              <a:rPr lang="en-US" altLang="zh-CN" dirty="0" err="1"/>
              <a:t>endtask</a:t>
            </a:r>
            <a:br>
              <a:rPr lang="en-US" altLang="zh-CN" dirty="0"/>
            </a:br>
            <a:r>
              <a:rPr lang="en-US" altLang="zh-CN" dirty="0"/>
              <a:t>task </a:t>
            </a:r>
            <a:r>
              <a:rPr lang="en-US" altLang="zh-CN" dirty="0" err="1"/>
              <a:t>ERROR_out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{o1,o2,err} = 3'b111;</a:t>
            </a:r>
            <a:br>
              <a:rPr lang="en-US" altLang="zh-CN" dirty="0"/>
            </a:br>
            <a:r>
              <a:rPr lang="en-US" altLang="zh-CN" dirty="0" err="1"/>
              <a:t>endtask</a:t>
            </a:r>
            <a:br>
              <a:rPr lang="en-US" altLang="zh-CN" dirty="0"/>
            </a:br>
            <a:r>
              <a:rPr lang="en-US" altLang="zh-CN" dirty="0" err="1"/>
              <a:t>endmodule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//</a:t>
            </a:r>
            <a:r>
              <a:rPr lang="zh-CN" altLang="en-US" dirty="0"/>
              <a:t>本例的三段式描述代码如下：</a:t>
            </a:r>
            <a:br>
              <a:rPr lang="zh-CN" altLang="en-US" dirty="0"/>
            </a:br>
            <a:r>
              <a:rPr lang="en-US" altLang="zh-CN" dirty="0"/>
              <a:t>//3-paragraph method to describe FSM</a:t>
            </a:r>
            <a:br>
              <a:rPr lang="en-US" altLang="zh-CN" dirty="0"/>
            </a:br>
            <a:r>
              <a:rPr lang="en-US" altLang="zh-CN" dirty="0"/>
              <a:t>//Describe sequential state transition in the 1st sequential always block</a:t>
            </a:r>
            <a:br>
              <a:rPr lang="en-US" altLang="zh-CN" dirty="0"/>
            </a:br>
            <a:r>
              <a:rPr lang="en-US" altLang="zh-CN" dirty="0"/>
              <a:t>//State transition conditions in the 2nd combinational always block</a:t>
            </a:r>
            <a:br>
              <a:rPr lang="en-US" altLang="zh-CN" dirty="0"/>
            </a:br>
            <a:r>
              <a:rPr lang="en-US" altLang="zh-CN" dirty="0"/>
              <a:t>//Describe the FSM out in the 3rd sequential always block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module state3 ( nrst,clk,i1,i2,o1,o2,err);</a:t>
            </a:r>
            <a:br>
              <a:rPr lang="en-US" altLang="zh-CN" dirty="0"/>
            </a:br>
            <a:r>
              <a:rPr lang="en-US" altLang="zh-CN" dirty="0"/>
              <a:t>input </a:t>
            </a:r>
            <a:r>
              <a:rPr lang="en-US" altLang="zh-CN" dirty="0" err="1"/>
              <a:t>nrst,clk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input i1,i2;</a:t>
            </a:r>
            <a:br>
              <a:rPr lang="en-US" altLang="zh-CN" dirty="0"/>
            </a:br>
            <a:r>
              <a:rPr lang="en-US" altLang="zh-CN" dirty="0"/>
              <a:t>output o1,o2,err;</a:t>
            </a:r>
            <a:br>
              <a:rPr lang="en-US" altLang="zh-CN" dirty="0"/>
            </a:br>
            <a:r>
              <a:rPr lang="en-US" altLang="zh-CN" dirty="0"/>
              <a:t>reg o1,o2,err;</a:t>
            </a:r>
            <a:br>
              <a:rPr lang="en-US" altLang="zh-CN" dirty="0"/>
            </a:br>
            <a:r>
              <a:rPr lang="en-US" altLang="zh-CN" dirty="0"/>
              <a:t>reg [2:0] NS,CS;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parameter [2:0] //one hot with zero idle</a:t>
            </a:r>
            <a:br>
              <a:rPr lang="en-US" altLang="zh-CN" dirty="0"/>
            </a:br>
            <a:r>
              <a:rPr lang="en-US" altLang="zh-CN" dirty="0" err="1"/>
              <a:t>IDLE</a:t>
            </a:r>
            <a:r>
              <a:rPr lang="en-US" altLang="zh-CN" dirty="0"/>
              <a:t> = 3'b000,</a:t>
            </a:r>
            <a:br>
              <a:rPr lang="en-US" altLang="zh-CN" dirty="0"/>
            </a:br>
            <a:r>
              <a:rPr lang="en-US" altLang="zh-CN" dirty="0"/>
              <a:t>S1 = 3'b001,</a:t>
            </a:r>
            <a:br>
              <a:rPr lang="en-US" altLang="zh-CN" dirty="0"/>
            </a:br>
            <a:r>
              <a:rPr lang="en-US" altLang="zh-CN" dirty="0"/>
              <a:t>S2 = 3'b010,</a:t>
            </a:r>
            <a:br>
              <a:rPr lang="en-US" altLang="zh-CN" dirty="0"/>
            </a:br>
            <a:r>
              <a:rPr lang="en-US" altLang="zh-CN" dirty="0"/>
              <a:t>ERROR = 3'b100;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 or </a:t>
            </a:r>
            <a:r>
              <a:rPr lang="en-US" altLang="zh-CN" dirty="0" err="1"/>
              <a:t>negedge</a:t>
            </a:r>
            <a:r>
              <a:rPr lang="en-US" altLang="zh-CN" dirty="0"/>
              <a:t> </a:t>
            </a:r>
            <a:r>
              <a:rPr lang="en-US" altLang="zh-CN" dirty="0" err="1"/>
              <a:t>nrst</a:t>
            </a:r>
            <a:r>
              <a:rPr lang="en-US" altLang="zh-CN" dirty="0"/>
              <a:t>) //1st always block, sequential state transition</a:t>
            </a:r>
            <a:br>
              <a:rPr lang="en-US" altLang="zh-CN" dirty="0"/>
            </a:br>
            <a:r>
              <a:rPr lang="en-US" altLang="zh-CN" dirty="0"/>
              <a:t>if (!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CS &lt;= IDLE;</a:t>
            </a:r>
            <a:br>
              <a:rPr lang="en-US" altLang="zh-CN" dirty="0"/>
            </a:br>
            <a:r>
              <a:rPr lang="en-US" altLang="zh-CN" dirty="0"/>
              <a:t>else</a:t>
            </a:r>
            <a:br>
              <a:rPr lang="en-US" altLang="zh-CN" dirty="0"/>
            </a:br>
            <a:r>
              <a:rPr lang="en-US" altLang="zh-CN" dirty="0"/>
              <a:t>CS &lt;=NS;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nrst</a:t>
            </a:r>
            <a:r>
              <a:rPr lang="en-US" altLang="zh-CN" dirty="0"/>
              <a:t> or CS or i1 or i2) //2nd always block, combinational condition judgment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NS = 3'bx;</a:t>
            </a:r>
            <a:br>
              <a:rPr lang="en-US" altLang="zh-CN" dirty="0"/>
            </a:br>
            <a:r>
              <a:rPr lang="en-US" altLang="zh-CN" dirty="0"/>
              <a:t>case (CS)</a:t>
            </a:r>
            <a:br>
              <a:rPr lang="en-US" altLang="zh-CN" dirty="0"/>
            </a:br>
            <a:r>
              <a:rPr lang="en-US" altLang="zh-CN" dirty="0"/>
              <a:t>IDLE: begin</a:t>
            </a:r>
            <a:br>
              <a:rPr lang="en-US" altLang="zh-CN" dirty="0"/>
            </a:br>
            <a:r>
              <a:rPr lang="en-US" altLang="zh-CN" dirty="0"/>
              <a:t>if (~i1) NS = IDLE;</a:t>
            </a:r>
            <a:br>
              <a:rPr lang="en-US" altLang="zh-CN" dirty="0"/>
            </a:br>
            <a:r>
              <a:rPr lang="en-US" altLang="zh-CN" dirty="0"/>
              <a:t>if (i1 &amp;&amp; i2) NS = S1;</a:t>
            </a:r>
            <a:br>
              <a:rPr lang="en-US" altLang="zh-CN" dirty="0"/>
            </a:br>
            <a:r>
              <a:rPr lang="en-US" altLang="zh-CN" dirty="0"/>
              <a:t>if (i1 &amp;&amp; ~i2)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S1: begin</a:t>
            </a:r>
            <a:br>
              <a:rPr lang="en-US" altLang="zh-CN" dirty="0"/>
            </a:br>
            <a:r>
              <a:rPr lang="en-US" altLang="zh-CN" dirty="0"/>
              <a:t>if (~i2) NS = S1;</a:t>
            </a:r>
            <a:br>
              <a:rPr lang="en-US" altLang="zh-CN" dirty="0"/>
            </a:br>
            <a:r>
              <a:rPr lang="en-US" altLang="zh-CN" dirty="0"/>
              <a:t>if (i2 &amp;&amp; i1) NS = S2;</a:t>
            </a:r>
            <a:br>
              <a:rPr lang="en-US" altLang="zh-CN" dirty="0"/>
            </a:br>
            <a:r>
              <a:rPr lang="en-US" altLang="zh-CN" dirty="0"/>
              <a:t>if (i2 &amp;&amp; (~i1))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S2: begin</a:t>
            </a:r>
            <a:br>
              <a:rPr lang="en-US" altLang="zh-CN" dirty="0"/>
            </a:br>
            <a:r>
              <a:rPr lang="en-US" altLang="zh-CN" dirty="0"/>
              <a:t>if (i2) NS = S2;</a:t>
            </a:r>
            <a:br>
              <a:rPr lang="en-US" altLang="zh-CN" dirty="0"/>
            </a:br>
            <a:r>
              <a:rPr lang="en-US" altLang="zh-CN" dirty="0"/>
              <a:t>if (~i2 &amp;&amp; i1) NS = IDLE;</a:t>
            </a:r>
            <a:br>
              <a:rPr lang="en-US" altLang="zh-CN" dirty="0"/>
            </a:br>
            <a:r>
              <a:rPr lang="en-US" altLang="zh-CN" dirty="0"/>
              <a:t>if (~i2 &amp;&amp; (~i1))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ERROR: begin</a:t>
            </a:r>
            <a:br>
              <a:rPr lang="en-US" altLang="zh-CN" dirty="0"/>
            </a:br>
            <a:r>
              <a:rPr lang="en-US" altLang="zh-CN" dirty="0"/>
              <a:t>if (i1) NS = ERROR;</a:t>
            </a:r>
            <a:br>
              <a:rPr lang="en-US" altLang="zh-CN" dirty="0"/>
            </a:br>
            <a:r>
              <a:rPr lang="en-US" altLang="zh-CN" dirty="0"/>
              <a:t>if (~i1) NS = IDLE;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default: NS = IDLE;</a:t>
            </a:r>
            <a:br>
              <a:rPr lang="en-US" altLang="zh-CN" dirty="0"/>
            </a:br>
            <a:r>
              <a:rPr lang="en-US" altLang="zh-CN" dirty="0" err="1"/>
              <a:t>endcase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 or </a:t>
            </a:r>
            <a:r>
              <a:rPr lang="en-US" altLang="zh-CN" dirty="0" err="1"/>
              <a:t>negedge</a:t>
            </a:r>
            <a:r>
              <a:rPr lang="en-US" altLang="zh-CN" dirty="0"/>
              <a:t> </a:t>
            </a:r>
            <a:r>
              <a:rPr lang="en-US" altLang="zh-CN" dirty="0" err="1"/>
              <a:t>nrst</a:t>
            </a:r>
            <a:r>
              <a:rPr lang="en-US" altLang="zh-CN" dirty="0"/>
              <a:t>) //3rd always block, the sequential FSM output</a:t>
            </a:r>
            <a:br>
              <a:rPr lang="en-US" altLang="zh-CN" dirty="0"/>
            </a:br>
            <a:r>
              <a:rPr lang="en-US" altLang="zh-CN" dirty="0"/>
              <a:t>if (!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{o1,o2,err} &lt;= 3'b000;</a:t>
            </a:r>
            <a:br>
              <a:rPr lang="en-US" altLang="zh-CN" dirty="0"/>
            </a:br>
            <a:r>
              <a:rPr lang="en-US" altLang="zh-CN" dirty="0"/>
              <a:t>else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{o1,o2,err} &lt;= 3'b000;</a:t>
            </a:r>
            <a:br>
              <a:rPr lang="en-US" altLang="zh-CN" dirty="0"/>
            </a:br>
            <a:r>
              <a:rPr lang="en-US" altLang="zh-CN" dirty="0"/>
              <a:t>case (NS)</a:t>
            </a:r>
            <a:br>
              <a:rPr lang="en-US" altLang="zh-CN" dirty="0"/>
            </a:br>
            <a:r>
              <a:rPr lang="en-US" altLang="zh-CN" dirty="0"/>
              <a:t>IDLE: {o1,o2,err}&lt;=3'b000;</a:t>
            </a:r>
            <a:br>
              <a:rPr lang="en-US" altLang="zh-CN" dirty="0"/>
            </a:br>
            <a:r>
              <a:rPr lang="en-US" altLang="zh-CN" dirty="0"/>
              <a:t>S1: {o1,o2,err}&lt;=3'b100;</a:t>
            </a:r>
            <a:br>
              <a:rPr lang="en-US" altLang="zh-CN" dirty="0"/>
            </a:br>
            <a:r>
              <a:rPr lang="en-US" altLang="zh-CN" dirty="0"/>
              <a:t>S2: {o1,o2,err}&lt;=3'b010;</a:t>
            </a:r>
            <a:br>
              <a:rPr lang="en-US" altLang="zh-CN" dirty="0"/>
            </a:br>
            <a:r>
              <a:rPr lang="en-US" altLang="zh-CN" dirty="0"/>
              <a:t>ERROR: {o1,o2,err}&lt;=3'b111;</a:t>
            </a:r>
            <a:br>
              <a:rPr lang="en-US" altLang="zh-CN" dirty="0"/>
            </a:br>
            <a:r>
              <a:rPr lang="en-US" altLang="zh-CN" dirty="0" err="1"/>
              <a:t>endcase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 err="1"/>
              <a:t>endmodule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31CE767-7BA1-44C8-AD04-EA1C67EE3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9A3B1F-9C7F-4A7E-B1F9-1E5ED0F6048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9FFF40A-5199-4C43-90B2-35B8118B3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D4403EC-0B2A-474C-BA6F-F0673BE14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35FF062-2643-412C-9E83-2BD8FC62E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1ED4C6B-4306-4F8B-9EED-8019AB820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672C6FC-6FB2-4D18-8603-2453762D8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9DCFAAD-F03B-4E84-A257-3C82BD5B8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35FF062-2643-412C-9E83-2BD8FC62E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1ED4C6B-4306-4F8B-9EED-8019AB820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1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07A767-56BB-4802-8B3B-A2233ADB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72E12545-18EA-45E3-88E2-D82572103ACA}" type="datetime1">
              <a:rPr lang="zh-CN" altLang="en-US" smtClean="0"/>
              <a:t>2022/10/19</a:t>
            </a:fld>
            <a:endParaRPr lang="zh-CN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67259D-F78B-49AF-B6F7-C296F57297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24600"/>
            <a:ext cx="4419600" cy="39687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CA7C8D-32F6-42A4-85D0-ADB61B025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24600"/>
            <a:ext cx="1676400" cy="39687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E5836CF-3529-4722-B0F2-95D30E1533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310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CFE9FAC-6B5A-4D9C-A8BC-DD26E785762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E1930-57F2-47A5-99A9-68F57602B0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FEBDAA84-8D61-4C89-89DE-CB8669696C22}" type="datetime1">
              <a:rPr lang="zh-CN" altLang="en-US" smtClean="0"/>
              <a:t>2022/10/19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ED075-414E-4B9B-8C71-111AF2096D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E2A71-44E0-47F4-9C90-C0B6EC9D7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231EF2F-099B-481B-8A93-7CB11F6C98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33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50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16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011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696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2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496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2EDDF5-B6DC-4841-9D58-D1EBB393C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CD32F9-A0F2-411F-97D2-711DB9130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28" name="直接连接符 6">
            <a:extLst>
              <a:ext uri="{FF2B5EF4-FFF2-40B4-BE49-F238E27FC236}">
                <a16:creationId xmlns:a16="http://schemas.microsoft.com/office/drawing/2014/main" id="{C193F31E-E02A-4271-AA71-7D157FE629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8E7BA555-BA9A-4E9F-A785-D5641F66E3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56071A6E-224A-408D-B6D6-A696F22440B5}" type="datetime1">
              <a:rPr lang="zh-CN" altLang="en-US" smtClean="0"/>
              <a:t>2022/10/19</a:t>
            </a:fld>
            <a:endParaRPr lang="zh-CN" alt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1AB6350-A68F-43BE-996E-062A8290EB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2590800" y="6324600"/>
            <a:ext cx="4495800" cy="396875"/>
          </a:xfrm>
          <a:prstGeom prst="rect">
            <a:avLst/>
          </a:prstGeom>
        </p:spPr>
        <p:txBody>
          <a:bodyPr anchor="ctr"/>
          <a:lstStyle>
            <a:lvl1pPr algn="ctr">
              <a:defRPr sz="1600"/>
            </a:lvl1pPr>
          </a:lstStyle>
          <a:p>
            <a:pPr>
              <a:defRPr/>
            </a:pPr>
            <a:r>
              <a:rPr lang="zh-CN" altLang="en-US"/>
              <a:t>数字逻辑设计进阶实验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AA6A096-AE22-424C-B794-DF2AC4427E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6324600"/>
            <a:ext cx="1600200" cy="396875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pPr>
              <a:defRPr/>
            </a:pPr>
            <a:fld id="{1DC27E85-4EC3-48B3-A63E-99A3E17B010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9100DE4-BF30-49A4-A43A-5D4A153A0E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数字逻辑设计进级实验</a:t>
            </a:r>
            <a:endParaRPr lang="zh-CN" altLang="en-US"/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5CC71541-685A-4BDC-B765-2AD9191C91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/>
              <a:t>实验三 有限状态机</a:t>
            </a:r>
            <a:endParaRPr lang="zh-CN" altLang="en-US" sz="3600"/>
          </a:p>
          <a:p>
            <a:endParaRPr lang="zh-CN" altLang="en-US" sz="3600"/>
          </a:p>
        </p:txBody>
      </p:sp>
      <p:sp>
        <p:nvSpPr>
          <p:cNvPr id="5124" name="页脚占位符 4">
            <a:extLst>
              <a:ext uri="{FF2B5EF4-FFF2-40B4-BE49-F238E27FC236}">
                <a16:creationId xmlns:a16="http://schemas.microsoft.com/office/drawing/2014/main" id="{F00CE30D-F63A-400E-BDD3-89F7541070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590800" y="6245225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5125" name="灯片编号占位符 5">
            <a:extLst>
              <a:ext uri="{FF2B5EF4-FFF2-40B4-BE49-F238E27FC236}">
                <a16:creationId xmlns:a16="http://schemas.microsoft.com/office/drawing/2014/main" id="{D7A3A1A5-770C-4BD8-9246-03D4DF39C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1336F-0CF5-4CBA-A056-C58EF4884A2D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5126" name="日期占位符 3">
            <a:extLst>
              <a:ext uri="{FF2B5EF4-FFF2-40B4-BE49-F238E27FC236}">
                <a16:creationId xmlns:a16="http://schemas.microsoft.com/office/drawing/2014/main" id="{1FB4C8FB-AD28-4898-B4AF-6113A95A4D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098AB2-E87D-4278-B250-C703894317A0}" type="datetime1">
              <a:rPr lang="zh-CN" altLang="en-US" sz="1600" smtClean="0">
                <a:latin typeface="Arial" panose="020B0604020202020204" pitchFamily="34" charset="0"/>
              </a:rPr>
              <a:t>2022/10/19</a:t>
            </a:fld>
            <a:endParaRPr lang="zh-CN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AE48D35-126B-46F7-B2A6-79D7075CF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三段式</a:t>
            </a:r>
            <a:r>
              <a:rPr lang="en-US" altLang="zh-CN" dirty="0">
                <a:cs typeface="Times New Roman" panose="02020603050405020304" pitchFamily="18" charset="0"/>
              </a:rPr>
              <a:t>FSM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33826" name="组合 169">
            <a:extLst>
              <a:ext uri="{FF2B5EF4-FFF2-40B4-BE49-F238E27FC236}">
                <a16:creationId xmlns:a16="http://schemas.microsoft.com/office/drawing/2014/main" id="{2655C9C5-B5F2-46B3-9A53-6BEE967E63BA}"/>
              </a:ext>
            </a:extLst>
          </p:cNvPr>
          <p:cNvGrpSpPr>
            <a:grpSpLocks/>
          </p:cNvGrpSpPr>
          <p:nvPr/>
        </p:nvGrpSpPr>
        <p:grpSpPr bwMode="auto">
          <a:xfrm>
            <a:off x="5465417" y="1304764"/>
            <a:ext cx="2906713" cy="2065337"/>
            <a:chOff x="5217578" y="1581868"/>
            <a:chExt cx="2906871" cy="2064620"/>
          </a:xfrm>
        </p:grpSpPr>
        <p:sp>
          <p:nvSpPr>
            <p:cNvPr id="174" name="TextBox 34">
              <a:extLst>
                <a:ext uri="{FF2B5EF4-FFF2-40B4-BE49-F238E27FC236}">
                  <a16:creationId xmlns:a16="http://schemas.microsoft.com/office/drawing/2014/main" id="{2A4DBDFC-7B89-40A9-AED1-DEC077C957D7}"/>
                </a:ext>
              </a:extLst>
            </p:cNvPr>
            <p:cNvSpPr txBox="1"/>
            <p:nvPr/>
          </p:nvSpPr>
          <p:spPr bwMode="auto">
            <a:xfrm>
              <a:off x="7184598" y="2729232"/>
              <a:ext cx="466750" cy="6871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/>
                  <a:cs typeface="Times New Roman" pitchFamily="18" charset="0"/>
                </a:rPr>
                <a:t>SR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33831" name="TextBox 35">
              <a:extLst>
                <a:ext uri="{FF2B5EF4-FFF2-40B4-BE49-F238E27FC236}">
                  <a16:creationId xmlns:a16="http://schemas.microsoft.com/office/drawing/2014/main" id="{1249FA00-EF25-4F9E-8D8D-42C8098E7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926" y="3236812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36">
              <a:extLst>
                <a:ext uri="{FF2B5EF4-FFF2-40B4-BE49-F238E27FC236}">
                  <a16:creationId xmlns:a16="http://schemas.microsoft.com/office/drawing/2014/main" id="{C2A52B31-908B-4CF7-9F8D-5C0012A710C1}"/>
                </a:ext>
              </a:extLst>
            </p:cNvPr>
            <p:cNvSpPr txBox="1"/>
            <p:nvPr/>
          </p:nvSpPr>
          <p:spPr bwMode="auto">
            <a:xfrm>
              <a:off x="5911354" y="2726058"/>
              <a:ext cx="520728" cy="6903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/>
                  <a:cs typeface="Times New Roman" pitchFamily="18" charset="0"/>
                </a:rPr>
                <a:t>CL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D43E1431-A054-46A5-B0F5-119F705D34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34" y="3200556"/>
              <a:ext cx="368320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30F714F-135D-440E-B770-6E40D601F1F7}"/>
                </a:ext>
              </a:extLst>
            </p:cNvPr>
            <p:cNvCxnSpPr/>
            <p:nvPr/>
          </p:nvCxnSpPr>
          <p:spPr bwMode="auto">
            <a:xfrm>
              <a:off x="7651348" y="3102165"/>
              <a:ext cx="369907" cy="3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73277FA4-3225-473B-9DA5-247834CBC2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6019" y="3100578"/>
              <a:ext cx="0" cy="545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829B1306-6D3C-4207-B29F-EB9C56873C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3034" y="3646488"/>
              <a:ext cx="24782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8286BF1C-2CA4-4759-BA3E-1FB55786E0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34" y="2311864"/>
              <a:ext cx="0" cy="1334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57674C34-5E09-44F9-AB16-8DB5CABC17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82" y="2148408"/>
              <a:ext cx="1595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3F99B6E1-7BE5-4A9B-A0BF-3E9B705FD6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82" y="3100578"/>
              <a:ext cx="7525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40" name="TextBox 58">
              <a:extLst>
                <a:ext uri="{FF2B5EF4-FFF2-40B4-BE49-F238E27FC236}">
                  <a16:creationId xmlns:a16="http://schemas.microsoft.com/office/drawing/2014/main" id="{A0D20A91-17C0-4096-8C9C-0BB8592F3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78" y="1581868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41" name="TextBox 60">
              <a:extLst>
                <a:ext uri="{FF2B5EF4-FFF2-40B4-BE49-F238E27FC236}">
                  <a16:creationId xmlns:a16="http://schemas.microsoft.com/office/drawing/2014/main" id="{5AEF62A6-58E4-4086-B3DF-254D3A40C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7727" y="1689880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42" name="TextBox 61">
              <a:extLst>
                <a:ext uri="{FF2B5EF4-FFF2-40B4-BE49-F238E27FC236}">
                  <a16:creationId xmlns:a16="http://schemas.microsoft.com/office/drawing/2014/main" id="{7E4F099F-6C44-4E4D-9844-D654D3FB2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7392" y="2660620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cs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43" name="TextBox 62">
              <a:extLst>
                <a:ext uri="{FF2B5EF4-FFF2-40B4-BE49-F238E27FC236}">
                  <a16:creationId xmlns:a16="http://schemas.microsoft.com/office/drawing/2014/main" id="{D43062AE-5A3A-4BEF-AE4A-E382224B2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895" y="2660620"/>
              <a:ext cx="39197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ns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43FA5CFE-8A51-43BA-9393-97C08AD03B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195" y="2050017"/>
              <a:ext cx="6477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36">
              <a:extLst>
                <a:ext uri="{FF2B5EF4-FFF2-40B4-BE49-F238E27FC236}">
                  <a16:creationId xmlns:a16="http://schemas.microsoft.com/office/drawing/2014/main" id="{E3EFB48C-667A-4A58-AA00-02337A1AE3EB}"/>
                </a:ext>
              </a:extLst>
            </p:cNvPr>
            <p:cNvSpPr txBox="1"/>
            <p:nvPr/>
          </p:nvSpPr>
          <p:spPr bwMode="auto">
            <a:xfrm>
              <a:off x="5922466" y="1813563"/>
              <a:ext cx="520728" cy="6903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/>
                  <a:cs typeface="Times New Roman" pitchFamily="18" charset="0"/>
                </a:rPr>
                <a:t>CL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/>
                  <a:cs typeface="Times New Roman" pitchFamily="18" charset="0"/>
                </a:rPr>
                <a:t>o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0800B93D-7298-40D3-84DF-196EF4375D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0971" y="2311864"/>
              <a:ext cx="368320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B022E847-BECB-4EA6-9716-E204A686F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3015" y="2930775"/>
              <a:ext cx="4683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8ECFC251-FA99-4C4D-94D8-CC57CA18CE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3015" y="2050017"/>
              <a:ext cx="0" cy="8807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76BAE944-0585-40F6-8AF0-3C241585BFAC}"/>
              </a:ext>
            </a:extLst>
          </p:cNvPr>
          <p:cNvSpPr/>
          <p:nvPr/>
        </p:nvSpPr>
        <p:spPr bwMode="auto">
          <a:xfrm>
            <a:off x="5971830" y="1388901"/>
            <a:ext cx="906462" cy="906463"/>
          </a:xfrm>
          <a:prstGeom prst="roundRect">
            <a:avLst/>
          </a:prstGeom>
          <a:noFill/>
          <a:ln w="19050">
            <a:solidFill>
              <a:srgbClr val="CC33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A2322AE5-2ED7-4D48-A200-80642506E0E0}"/>
              </a:ext>
            </a:extLst>
          </p:cNvPr>
          <p:cNvSpPr/>
          <p:nvPr/>
        </p:nvSpPr>
        <p:spPr bwMode="auto">
          <a:xfrm>
            <a:off x="7238655" y="2376326"/>
            <a:ext cx="781050" cy="89217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A270086D-2C55-483F-A520-FF2A466C6C4F}"/>
              </a:ext>
            </a:extLst>
          </p:cNvPr>
          <p:cNvSpPr/>
          <p:nvPr/>
        </p:nvSpPr>
        <p:spPr bwMode="auto">
          <a:xfrm>
            <a:off x="5971830" y="2376326"/>
            <a:ext cx="885825" cy="892175"/>
          </a:xfrm>
          <a:prstGeom prst="roundRect">
            <a:avLst/>
          </a:prstGeom>
          <a:noFill/>
          <a:ln w="19050">
            <a:solidFill>
              <a:srgbClr val="99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33804" name="组合 2">
            <a:extLst>
              <a:ext uri="{FF2B5EF4-FFF2-40B4-BE49-F238E27FC236}">
                <a16:creationId xmlns:a16="http://schemas.microsoft.com/office/drawing/2014/main" id="{EF26D55D-C89E-4290-B196-BB57792352E6}"/>
              </a:ext>
            </a:extLst>
          </p:cNvPr>
          <p:cNvGrpSpPr>
            <a:grpSpLocks/>
          </p:cNvGrpSpPr>
          <p:nvPr/>
        </p:nvGrpSpPr>
        <p:grpSpPr bwMode="auto">
          <a:xfrm>
            <a:off x="809851" y="1492635"/>
            <a:ext cx="2954338" cy="1684337"/>
            <a:chOff x="5565775" y="4440238"/>
            <a:chExt cx="2954338" cy="1684337"/>
          </a:xfrm>
        </p:grpSpPr>
        <p:grpSp>
          <p:nvGrpSpPr>
            <p:cNvPr id="33808" name="组合 73">
              <a:extLst>
                <a:ext uri="{FF2B5EF4-FFF2-40B4-BE49-F238E27FC236}">
                  <a16:creationId xmlns:a16="http://schemas.microsoft.com/office/drawing/2014/main" id="{ECD74E5A-B06D-447A-81B2-848C9CD46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775" y="4440238"/>
              <a:ext cx="2954338" cy="1684337"/>
              <a:chOff x="5217578" y="1962481"/>
              <a:chExt cx="2954426" cy="1684007"/>
            </a:xfrm>
          </p:grpSpPr>
          <p:sp>
            <p:nvSpPr>
              <p:cNvPr id="75" name="TextBox 34">
                <a:extLst>
                  <a:ext uri="{FF2B5EF4-FFF2-40B4-BE49-F238E27FC236}">
                    <a16:creationId xmlns:a16="http://schemas.microsoft.com/office/drawing/2014/main" id="{73C675E4-288E-475E-90B3-EE3C94876819}"/>
                  </a:ext>
                </a:extLst>
              </p:cNvPr>
              <p:cNvSpPr txBox="1"/>
              <p:nvPr/>
            </p:nvSpPr>
            <p:spPr bwMode="auto">
              <a:xfrm>
                <a:off x="7184550" y="2729093"/>
                <a:ext cx="466739" cy="68725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/>
                    <a:cs typeface="Times New Roman" pitchFamily="18" charset="0"/>
                  </a:rPr>
                  <a:t>SR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/>
                  <a:cs typeface="Times New Roman" pitchFamily="18" charset="0"/>
                </a:endParaRPr>
              </a:p>
            </p:txBody>
          </p:sp>
          <p:sp>
            <p:nvSpPr>
              <p:cNvPr id="33812" name="TextBox 35">
                <a:extLst>
                  <a:ext uri="{FF2B5EF4-FFF2-40B4-BE49-F238E27FC236}">
                    <a16:creationId xmlns:a16="http://schemas.microsoft.com/office/drawing/2014/main" id="{4FD081FF-0605-42E2-A77F-4D3EA5503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36812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</a:t>
                </a: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36">
                <a:extLst>
                  <a:ext uri="{FF2B5EF4-FFF2-40B4-BE49-F238E27FC236}">
                    <a16:creationId xmlns:a16="http://schemas.microsoft.com/office/drawing/2014/main" id="{F4512EA9-2670-48BD-B762-E4DDD8EFC3EC}"/>
                  </a:ext>
                </a:extLst>
              </p:cNvPr>
              <p:cNvSpPr txBox="1"/>
              <p:nvPr/>
            </p:nvSpPr>
            <p:spPr bwMode="auto">
              <a:xfrm>
                <a:off x="5911337" y="2202146"/>
                <a:ext cx="520716" cy="1214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/>
                    <a:cs typeface="Times New Roman" pitchFamily="18" charset="0"/>
                  </a:rPr>
                  <a:t>CL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/>
                  <a:cs typeface="Times New Roman" pitchFamily="18" charset="0"/>
                </a:endParaRPr>
              </a:p>
            </p:txBody>
          </p: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9DD86720-DFCC-4942-B128-292AA440C2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6" y="3200488"/>
                <a:ext cx="368311" cy="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90020CB2-1C7B-4515-BF52-291659971653}"/>
                  </a:ext>
                </a:extLst>
              </p:cNvPr>
              <p:cNvCxnSpPr/>
              <p:nvPr/>
            </p:nvCxnSpPr>
            <p:spPr bwMode="auto">
              <a:xfrm>
                <a:off x="7651288" y="3102083"/>
                <a:ext cx="369898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B92E4E46-8DF9-46DE-AA97-0642BF3F1FE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5950" y="3100495"/>
                <a:ext cx="0" cy="545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051DE329-8EDB-4236-A70C-3952E8D226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26" y="3646488"/>
                <a:ext cx="24781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1B637024-E387-45F6-BF71-FFAFAE50C4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6" y="3200488"/>
                <a:ext cx="0" cy="44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9AFE016B-9692-42ED-ADEB-254DA39217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2421178"/>
                <a:ext cx="15954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14A01114-8F27-41A4-A85F-1A9554376A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3100495"/>
                <a:ext cx="7524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821" name="TextBox 58">
                <a:extLst>
                  <a:ext uri="{FF2B5EF4-FFF2-40B4-BE49-F238E27FC236}">
                    <a16:creationId xmlns:a16="http://schemas.microsoft.com/office/drawing/2014/main" id="{DD117A45-0479-488F-84D1-D99FC0FDA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1962481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</a:t>
                </a: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22" name="TextBox 60">
                <a:extLst>
                  <a:ext uri="{FF2B5EF4-FFF2-40B4-BE49-F238E27FC236}">
                    <a16:creationId xmlns:a16="http://schemas.microsoft.com/office/drawing/2014/main" id="{5B35BE2C-8731-4C8C-9C09-19333B83B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6523" y="1962671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out</a:t>
                </a: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23" name="TextBox 61">
                <a:extLst>
                  <a:ext uri="{FF2B5EF4-FFF2-40B4-BE49-F238E27FC236}">
                    <a16:creationId xmlns:a16="http://schemas.microsoft.com/office/drawing/2014/main" id="{A932AF66-D090-4EA3-B015-142157C9D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4947" y="2660620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cs</a:t>
                </a: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24" name="TextBox 62">
                <a:extLst>
                  <a:ext uri="{FF2B5EF4-FFF2-40B4-BE49-F238E27FC236}">
                    <a16:creationId xmlns:a16="http://schemas.microsoft.com/office/drawing/2014/main" id="{CCC74CA6-4503-42C7-AAB6-57AEC0F6D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4060" y="2660620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ns</a:t>
                </a: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1692444E-61F5-45AA-9AE0-E0A3D3171A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3" y="2413243"/>
                <a:ext cx="64771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491A36BE-B502-4E9A-A030-CFF36A5EDC54}"/>
                </a:ext>
              </a:extLst>
            </p:cNvPr>
            <p:cNvSpPr/>
            <p:nvPr/>
          </p:nvSpPr>
          <p:spPr bwMode="auto">
            <a:xfrm>
              <a:off x="6072188" y="4556125"/>
              <a:ext cx="874712" cy="1466850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633BE033-1CC2-49AB-AFC3-4CECED167097}"/>
                </a:ext>
              </a:extLst>
            </p:cNvPr>
            <p:cNvSpPr/>
            <p:nvPr/>
          </p:nvSpPr>
          <p:spPr bwMode="auto">
            <a:xfrm>
              <a:off x="7358063" y="5103813"/>
              <a:ext cx="796925" cy="919162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EFD56F-AFB5-453C-95E3-083A0B997807}"/>
              </a:ext>
            </a:extLst>
          </p:cNvPr>
          <p:cNvGrpSpPr>
            <a:grpSpLocks/>
          </p:cNvGrpSpPr>
          <p:nvPr/>
        </p:nvGrpSpPr>
        <p:grpSpPr bwMode="auto">
          <a:xfrm>
            <a:off x="4219474" y="2020893"/>
            <a:ext cx="892586" cy="746323"/>
            <a:chOff x="6293801" y="3481802"/>
            <a:chExt cx="892586" cy="746323"/>
          </a:xfrm>
        </p:grpSpPr>
        <p:sp>
          <p:nvSpPr>
            <p:cNvPr id="33806" name="矩形 193">
              <a:extLst>
                <a:ext uri="{FF2B5EF4-FFF2-40B4-BE49-F238E27FC236}">
                  <a16:creationId xmlns:a16="http://schemas.microsoft.com/office/drawing/2014/main" id="{BF509D61-EDFA-40EC-BDFB-84B5EEEA2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3801" y="3481802"/>
              <a:ext cx="8747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1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等价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箭头: 上下 1">
              <a:extLst>
                <a:ext uri="{FF2B5EF4-FFF2-40B4-BE49-F238E27FC236}">
                  <a16:creationId xmlns:a16="http://schemas.microsoft.com/office/drawing/2014/main" id="{927BCF65-5BFE-41A4-A502-2491959C2484}"/>
                </a:ext>
              </a:extLst>
            </p:cNvPr>
            <p:cNvSpPr/>
            <p:nvPr/>
          </p:nvSpPr>
          <p:spPr>
            <a:xfrm rot="16200000">
              <a:off x="6571831" y="3613569"/>
              <a:ext cx="338750" cy="890362"/>
            </a:xfrm>
            <a:prstGeom prst="upDownArrow">
              <a:avLst>
                <a:gd name="adj1" fmla="val 45881"/>
                <a:gd name="adj2" fmla="val 479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76" name="组合 47">
            <a:extLst>
              <a:ext uri="{FF2B5EF4-FFF2-40B4-BE49-F238E27FC236}">
                <a16:creationId xmlns:a16="http://schemas.microsoft.com/office/drawing/2014/main" id="{F221E4CB-164B-4597-AA8E-0B0F3CB5D9C8}"/>
              </a:ext>
            </a:extLst>
          </p:cNvPr>
          <p:cNvGrpSpPr>
            <a:grpSpLocks/>
          </p:cNvGrpSpPr>
          <p:nvPr/>
        </p:nvGrpSpPr>
        <p:grpSpPr bwMode="auto">
          <a:xfrm>
            <a:off x="5465417" y="3810000"/>
            <a:ext cx="2989263" cy="2065338"/>
            <a:chOff x="5217578" y="1581868"/>
            <a:chExt cx="2988332" cy="2064620"/>
          </a:xfrm>
        </p:grpSpPr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C7A3AEC7-DD6F-4C18-A028-39C8176538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611" y="3240229"/>
              <a:ext cx="368185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30E661F0-DD6D-40D9-B2EC-85B0F5045370}"/>
                </a:ext>
              </a:extLst>
            </p:cNvPr>
            <p:cNvCxnSpPr/>
            <p:nvPr/>
          </p:nvCxnSpPr>
          <p:spPr bwMode="auto">
            <a:xfrm>
              <a:off x="7652045" y="3102164"/>
              <a:ext cx="369773" cy="3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673F0AE4-AF85-42B6-B3B5-82AF9F707C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6578" y="3100578"/>
              <a:ext cx="0" cy="545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09504056-7582-44AB-89BF-2C7A1F10A6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4501" y="3646488"/>
              <a:ext cx="24773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35305A15-B844-455C-A52C-39AAFE91AE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611" y="3240229"/>
              <a:ext cx="0" cy="406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F15C1F79-7885-4769-AA10-120DD1130A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1638" y="2040497"/>
              <a:ext cx="1596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33CBE157-2D90-4892-A7EB-EC8019DCF1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1638" y="3100578"/>
              <a:ext cx="753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58">
              <a:extLst>
                <a:ext uri="{FF2B5EF4-FFF2-40B4-BE49-F238E27FC236}">
                  <a16:creationId xmlns:a16="http://schemas.microsoft.com/office/drawing/2014/main" id="{45A3BADB-F0BF-49A0-8234-B66BA5CFD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78" y="2503658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96" name="TextBox 60">
              <a:extLst>
                <a:ext uri="{FF2B5EF4-FFF2-40B4-BE49-F238E27FC236}">
                  <a16:creationId xmlns:a16="http://schemas.microsoft.com/office/drawing/2014/main" id="{E81A922C-3092-4264-ACB8-0C3361EE2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209" y="1581868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97" name="TextBox 61">
              <a:extLst>
                <a:ext uri="{FF2B5EF4-FFF2-40B4-BE49-F238E27FC236}">
                  <a16:creationId xmlns:a16="http://schemas.microsoft.com/office/drawing/2014/main" id="{A9A36936-6DA9-4C44-8B3D-0A1A47DE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7392" y="2660620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cs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TextBox 62">
              <a:extLst>
                <a:ext uri="{FF2B5EF4-FFF2-40B4-BE49-F238E27FC236}">
                  <a16:creationId xmlns:a16="http://schemas.microsoft.com/office/drawing/2014/main" id="{223076BB-87B4-4A6D-B4EC-BA4E0C34F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895" y="2660620"/>
              <a:ext cx="39197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87564CC6-246F-4680-AF5F-BA09F0978E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168" y="2949817"/>
              <a:ext cx="647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36">
              <a:extLst>
                <a:ext uri="{FF2B5EF4-FFF2-40B4-BE49-F238E27FC236}">
                  <a16:creationId xmlns:a16="http://schemas.microsoft.com/office/drawing/2014/main" id="{5240978F-0A3E-4EDC-8AD6-9CDF0E4C1335}"/>
                </a:ext>
              </a:extLst>
            </p:cNvPr>
            <p:cNvSpPr txBox="1"/>
            <p:nvPr/>
          </p:nvSpPr>
          <p:spPr bwMode="auto">
            <a:xfrm>
              <a:off x="5920622" y="1705650"/>
              <a:ext cx="520538" cy="63954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dirty="0" err="1">
                  <a:latin typeface="Times New Roman" pitchFamily="18" charset="0"/>
                  <a:cs typeface="Times New Roman" pitchFamily="18" charset="0"/>
                </a:rPr>
                <a:t>CL</a:t>
              </a: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5B25314-66F3-4921-81A7-604F5FE251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4329" y="2051605"/>
              <a:ext cx="30470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A7B86673-FE68-48F6-840A-B5FF53BF7BA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31600" y="2545146"/>
              <a:ext cx="0" cy="55543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592A6063-2345-4CCF-818C-A746BCED39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4329" y="2545146"/>
              <a:ext cx="101568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ABEA5A54-E73D-4CD7-BDC8-0830D2E4DE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4329" y="2051605"/>
              <a:ext cx="0" cy="4935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34">
              <a:extLst>
                <a:ext uri="{FF2B5EF4-FFF2-40B4-BE49-F238E27FC236}">
                  <a16:creationId xmlns:a16="http://schemas.microsoft.com/office/drawing/2014/main" id="{58D61725-5556-4248-ACAB-75980A398AD0}"/>
                </a:ext>
              </a:extLst>
            </p:cNvPr>
            <p:cNvSpPr txBox="1"/>
            <p:nvPr/>
          </p:nvSpPr>
          <p:spPr bwMode="auto">
            <a:xfrm>
              <a:off x="7198161" y="1705650"/>
              <a:ext cx="466580" cy="634779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OR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35">
              <a:extLst>
                <a:ext uri="{FF2B5EF4-FFF2-40B4-BE49-F238E27FC236}">
                  <a16:creationId xmlns:a16="http://schemas.microsoft.com/office/drawing/2014/main" id="{ABC7355C-6756-4977-9000-DF000DCEA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699" y="2148575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108" name="TextBox 36">
              <a:extLst>
                <a:ext uri="{FF2B5EF4-FFF2-40B4-BE49-F238E27FC236}">
                  <a16:creationId xmlns:a16="http://schemas.microsoft.com/office/drawing/2014/main" id="{966EBE8A-589C-4AE5-8BE8-9A97565303E9}"/>
                </a:ext>
              </a:extLst>
            </p:cNvPr>
            <p:cNvSpPr txBox="1"/>
            <p:nvPr/>
          </p:nvSpPr>
          <p:spPr bwMode="auto">
            <a:xfrm>
              <a:off x="5903164" y="2773667"/>
              <a:ext cx="520538" cy="63795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dirty="0" err="1">
                  <a:latin typeface="Times New Roman" pitchFamily="18" charset="0"/>
                  <a:cs typeface="Times New Roman" pitchFamily="18" charset="0"/>
                </a:rPr>
                <a:t>CLn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4">
              <a:extLst>
                <a:ext uri="{FF2B5EF4-FFF2-40B4-BE49-F238E27FC236}">
                  <a16:creationId xmlns:a16="http://schemas.microsoft.com/office/drawing/2014/main" id="{937CEA26-0490-43FC-A198-69166348BB21}"/>
                </a:ext>
              </a:extLst>
            </p:cNvPr>
            <p:cNvSpPr txBox="1"/>
            <p:nvPr/>
          </p:nvSpPr>
          <p:spPr bwMode="auto">
            <a:xfrm>
              <a:off x="7180704" y="2773667"/>
              <a:ext cx="466580" cy="6347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35">
              <a:extLst>
                <a:ext uri="{FF2B5EF4-FFF2-40B4-BE49-F238E27FC236}">
                  <a16:creationId xmlns:a16="http://schemas.microsoft.com/office/drawing/2014/main" id="{A183EDCE-734B-4316-B300-2D96FA284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3164" y="3216454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D10B1EBC-32B0-4C98-B4EA-6DDB82432F7B}"/>
              </a:ext>
            </a:extLst>
          </p:cNvPr>
          <p:cNvSpPr/>
          <p:nvPr/>
        </p:nvSpPr>
        <p:spPr bwMode="auto">
          <a:xfrm>
            <a:off x="5979767" y="3844925"/>
            <a:ext cx="2039938" cy="838200"/>
          </a:xfrm>
          <a:prstGeom prst="roundRect">
            <a:avLst/>
          </a:prstGeom>
          <a:noFill/>
          <a:ln w="19050">
            <a:solidFill>
              <a:srgbClr val="008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27441705-17DD-4437-A100-7BB25C38969D}"/>
              </a:ext>
            </a:extLst>
          </p:cNvPr>
          <p:cNvSpPr/>
          <p:nvPr/>
        </p:nvSpPr>
        <p:spPr bwMode="auto">
          <a:xfrm>
            <a:off x="7240242" y="4911725"/>
            <a:ext cx="779463" cy="84613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4CF94FD-65B9-414E-8B01-242DFF7ADC22}"/>
              </a:ext>
            </a:extLst>
          </p:cNvPr>
          <p:cNvSpPr/>
          <p:nvPr/>
        </p:nvSpPr>
        <p:spPr bwMode="auto">
          <a:xfrm>
            <a:off x="5979767" y="4911725"/>
            <a:ext cx="803275" cy="846138"/>
          </a:xfrm>
          <a:prstGeom prst="roundRect">
            <a:avLst/>
          </a:prstGeom>
          <a:noFill/>
          <a:ln w="19050">
            <a:solidFill>
              <a:srgbClr val="99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72821D5-2ACE-4507-B34A-346FDAB2F9CE}"/>
              </a:ext>
            </a:extLst>
          </p:cNvPr>
          <p:cNvGrpSpPr/>
          <p:nvPr/>
        </p:nvGrpSpPr>
        <p:grpSpPr>
          <a:xfrm>
            <a:off x="799927" y="3917108"/>
            <a:ext cx="3017838" cy="1929074"/>
            <a:chOff x="5436096" y="1620547"/>
            <a:chExt cx="3017838" cy="1929074"/>
          </a:xfrm>
        </p:grpSpPr>
        <p:sp>
          <p:nvSpPr>
            <p:cNvPr id="149" name="TextBox 34">
              <a:extLst>
                <a:ext uri="{FF2B5EF4-FFF2-40B4-BE49-F238E27FC236}">
                  <a16:creationId xmlns:a16="http://schemas.microsoft.com/office/drawing/2014/main" id="{FB1A8832-F18E-4AF2-9B6E-845C871B5558}"/>
                </a:ext>
              </a:extLst>
            </p:cNvPr>
            <p:cNvSpPr txBox="1"/>
            <p:nvPr/>
          </p:nvSpPr>
          <p:spPr bwMode="auto">
            <a:xfrm>
              <a:off x="7403009" y="2685296"/>
              <a:ext cx="466725" cy="6848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35">
              <a:extLst>
                <a:ext uri="{FF2B5EF4-FFF2-40B4-BE49-F238E27FC236}">
                  <a16:creationId xmlns:a16="http://schemas.microsoft.com/office/drawing/2014/main" id="{096CA283-9261-4CB3-8328-EADFF450E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6302" y="3178238"/>
              <a:ext cx="420430" cy="20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dirty="0">
                  <a:cs typeface="Times New Roman" panose="02020603050405020304" pitchFamily="18" charset="0"/>
                </a:rPr>
                <a:t>&lt;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51" name="TextBox 36">
              <a:extLst>
                <a:ext uri="{FF2B5EF4-FFF2-40B4-BE49-F238E27FC236}">
                  <a16:creationId xmlns:a16="http://schemas.microsoft.com/office/drawing/2014/main" id="{28362A09-0046-490C-9815-96B42294F452}"/>
                </a:ext>
              </a:extLst>
            </p:cNvPr>
            <p:cNvSpPr txBox="1"/>
            <p:nvPr/>
          </p:nvSpPr>
          <p:spPr bwMode="auto">
            <a:xfrm>
              <a:off x="6129834" y="1756471"/>
              <a:ext cx="520700" cy="161366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5DD6EAC8-E47B-4439-A0E2-DCC5B65F80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74234" y="3056462"/>
              <a:ext cx="368300" cy="1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AF8DE2D7-7BF4-4CBC-BCAA-C14840E52B57}"/>
                </a:ext>
              </a:extLst>
            </p:cNvPr>
            <p:cNvCxnSpPr/>
            <p:nvPr/>
          </p:nvCxnSpPr>
          <p:spPr bwMode="auto">
            <a:xfrm>
              <a:off x="7869734" y="3040778"/>
              <a:ext cx="369887" cy="17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D6D5125B-2CC6-4FAF-B57C-23CBE8DE0B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44384" y="3039036"/>
              <a:ext cx="0" cy="5105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8F0B8315-E50B-46CE-ACB6-FA58CB2E0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1534" y="3549621"/>
              <a:ext cx="24780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0A78C124-4975-4862-8328-28E238C54D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74234" y="3056462"/>
              <a:ext cx="0" cy="493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46179BA7-356B-4AB2-B4F1-40F9AFC8E6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50534" y="2113706"/>
              <a:ext cx="17303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064D3F3-4864-4BC1-B97F-81511B77E6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50534" y="3039036"/>
              <a:ext cx="752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58">
              <a:extLst>
                <a:ext uri="{FF2B5EF4-FFF2-40B4-BE49-F238E27FC236}">
                  <a16:creationId xmlns:a16="http://schemas.microsoft.com/office/drawing/2014/main" id="{C705CF7D-FD93-4B45-81B0-D77BB1A9D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1620547"/>
              <a:ext cx="362113" cy="393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in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60" name="TextBox 60">
              <a:extLst>
                <a:ext uri="{FF2B5EF4-FFF2-40B4-BE49-F238E27FC236}">
                  <a16:creationId xmlns:a16="http://schemas.microsoft.com/office/drawing/2014/main" id="{8DB5F7FB-401B-40CA-A224-89550E9D3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268" y="1632405"/>
              <a:ext cx="493666" cy="393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161" name="TextBox 61">
              <a:extLst>
                <a:ext uri="{FF2B5EF4-FFF2-40B4-BE49-F238E27FC236}">
                  <a16:creationId xmlns:a16="http://schemas.microsoft.com/office/drawing/2014/main" id="{9796ABAA-A051-4258-81A3-83678153E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5732" y="2576327"/>
              <a:ext cx="377031" cy="393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B88C7C6B-CBAE-45C0-B106-3E3B8EA16C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0709" y="2111965"/>
              <a:ext cx="647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58">
              <a:extLst>
                <a:ext uri="{FF2B5EF4-FFF2-40B4-BE49-F238E27FC236}">
                  <a16:creationId xmlns:a16="http://schemas.microsoft.com/office/drawing/2014/main" id="{37F2330E-7D22-4A38-9600-C0734D1D5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354" y="2465812"/>
              <a:ext cx="458748" cy="485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ns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CDBA338F-0A78-45BD-8AF0-C4FE04E9FEA1}"/>
                </a:ext>
              </a:extLst>
            </p:cNvPr>
            <p:cNvSpPr/>
            <p:nvPr/>
          </p:nvSpPr>
          <p:spPr bwMode="auto">
            <a:xfrm>
              <a:off x="7228881" y="2603489"/>
              <a:ext cx="781050" cy="860826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1B23B120-BF1B-4078-8265-1E1CA4F30142}"/>
                </a:ext>
              </a:extLst>
            </p:cNvPr>
            <p:cNvSpPr/>
            <p:nvPr/>
          </p:nvSpPr>
          <p:spPr bwMode="auto">
            <a:xfrm>
              <a:off x="5962056" y="1630364"/>
              <a:ext cx="885825" cy="1833952"/>
            </a:xfrm>
            <a:prstGeom prst="roundRect">
              <a:avLst/>
            </a:prstGeom>
            <a:noFill/>
            <a:ln w="19050">
              <a:solidFill>
                <a:srgbClr val="99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83E2A4-B54F-45C7-8E5A-2E6F7E550366}"/>
              </a:ext>
            </a:extLst>
          </p:cNvPr>
          <p:cNvGrpSpPr/>
          <p:nvPr/>
        </p:nvGrpSpPr>
        <p:grpSpPr>
          <a:xfrm>
            <a:off x="2589579" y="3950627"/>
            <a:ext cx="800480" cy="866668"/>
            <a:chOff x="2589579" y="4110190"/>
            <a:chExt cx="800480" cy="866668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0719CE04-540A-48A4-886D-DDAC59B05B8F}"/>
                </a:ext>
              </a:extLst>
            </p:cNvPr>
            <p:cNvSpPr/>
            <p:nvPr/>
          </p:nvSpPr>
          <p:spPr bwMode="auto">
            <a:xfrm>
              <a:off x="2589579" y="4110190"/>
              <a:ext cx="800480" cy="866668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7DE2F84-28B7-431C-9BAE-3B71C6F5464D}"/>
                </a:ext>
              </a:extLst>
            </p:cNvPr>
            <p:cNvGrpSpPr/>
            <p:nvPr/>
          </p:nvGrpSpPr>
          <p:grpSpPr>
            <a:xfrm>
              <a:off x="2758122" y="4212596"/>
              <a:ext cx="492443" cy="728479"/>
              <a:chOff x="7394291" y="1756472"/>
              <a:chExt cx="492443" cy="728479"/>
            </a:xfrm>
          </p:grpSpPr>
          <p:sp>
            <p:nvSpPr>
              <p:cNvPr id="163" name="TextBox 34">
                <a:extLst>
                  <a:ext uri="{FF2B5EF4-FFF2-40B4-BE49-F238E27FC236}">
                    <a16:creationId xmlns:a16="http://schemas.microsoft.com/office/drawing/2014/main" id="{D6892632-1941-412B-9184-61FCE337D64B}"/>
                  </a:ext>
                </a:extLst>
              </p:cNvPr>
              <p:cNvSpPr txBox="1"/>
              <p:nvPr/>
            </p:nvSpPr>
            <p:spPr bwMode="auto">
              <a:xfrm>
                <a:off x="7403009" y="1756472"/>
                <a:ext cx="466725" cy="676010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OR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" name="TextBox 35">
                <a:extLst>
                  <a:ext uri="{FF2B5EF4-FFF2-40B4-BE49-F238E27FC236}">
                    <a16:creationId xmlns:a16="http://schemas.microsoft.com/office/drawing/2014/main" id="{3A5612F7-6BB6-4D43-A775-88C76E9FA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4291" y="2248348"/>
                <a:ext cx="492443" cy="236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&lt;</a:t>
                </a:r>
                <a:endParaRPr lang="zh-CN" altLang="en-US" sz="2000" b="0" dirty="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7" name="TextBox 61">
            <a:extLst>
              <a:ext uri="{FF2B5EF4-FFF2-40B4-BE49-F238E27FC236}">
                <a16:creationId xmlns:a16="http://schemas.microsoft.com/office/drawing/2014/main" id="{99C447A6-D764-4A73-9880-328BE8DE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93" y="3361989"/>
            <a:ext cx="468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>
                <a:cs typeface="Times New Roman" panose="02020603050405020304" pitchFamily="18" charset="0"/>
              </a:rPr>
              <a:t>(a)</a:t>
            </a:r>
            <a:endParaRPr lang="zh-CN" altLang="en-US" sz="2000" b="0" dirty="0">
              <a:cs typeface="Times New Roman" panose="02020603050405020304" pitchFamily="18" charset="0"/>
            </a:endParaRPr>
          </a:p>
        </p:txBody>
      </p:sp>
      <p:sp>
        <p:nvSpPr>
          <p:cNvPr id="109" name="TextBox 61">
            <a:extLst>
              <a:ext uri="{FF2B5EF4-FFF2-40B4-BE49-F238E27FC236}">
                <a16:creationId xmlns:a16="http://schemas.microsoft.com/office/drawing/2014/main" id="{75DAAA51-C955-41DB-ADFE-D318507E7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196" y="3363379"/>
            <a:ext cx="48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>
                <a:cs typeface="Times New Roman" panose="02020603050405020304" pitchFamily="18" charset="0"/>
              </a:rPr>
              <a:t>(b)</a:t>
            </a:r>
            <a:endParaRPr lang="zh-CN" altLang="en-US" sz="2000" b="0" dirty="0">
              <a:cs typeface="Times New Roman" panose="02020603050405020304" pitchFamily="18" charset="0"/>
            </a:endParaRPr>
          </a:p>
        </p:txBody>
      </p:sp>
      <p:sp>
        <p:nvSpPr>
          <p:cNvPr id="110" name="TextBox 61">
            <a:extLst>
              <a:ext uri="{FF2B5EF4-FFF2-40B4-BE49-F238E27FC236}">
                <a16:creationId xmlns:a16="http://schemas.microsoft.com/office/drawing/2014/main" id="{85891C2D-669B-4A78-BB80-B08351078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1" y="5866722"/>
            <a:ext cx="468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>
                <a:cs typeface="Times New Roman" panose="02020603050405020304" pitchFamily="18" charset="0"/>
              </a:rPr>
              <a:t>(c)</a:t>
            </a:r>
            <a:endParaRPr lang="zh-CN" altLang="en-US" sz="2000" b="0" dirty="0">
              <a:cs typeface="Times New Roman" panose="02020603050405020304" pitchFamily="18" charset="0"/>
            </a:endParaRPr>
          </a:p>
        </p:txBody>
      </p:sp>
      <p:sp>
        <p:nvSpPr>
          <p:cNvPr id="111" name="TextBox 61">
            <a:extLst>
              <a:ext uri="{FF2B5EF4-FFF2-40B4-BE49-F238E27FC236}">
                <a16:creationId xmlns:a16="http://schemas.microsoft.com/office/drawing/2014/main" id="{A91E514E-9A9C-496E-96CC-079D4CF30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654" y="5868112"/>
            <a:ext cx="48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>
                <a:cs typeface="Times New Roman" panose="02020603050405020304" pitchFamily="18" charset="0"/>
              </a:rPr>
              <a:t>(d)</a:t>
            </a:r>
            <a:endParaRPr lang="zh-CN" altLang="en-US" sz="2000" b="0" dirty="0">
              <a:cs typeface="Times New Roman" panose="02020603050405020304" pitchFamily="18" charset="0"/>
            </a:endParaRPr>
          </a:p>
        </p:txBody>
      </p:sp>
      <p:sp>
        <p:nvSpPr>
          <p:cNvPr id="112" name="页脚占位符 4">
            <a:extLst>
              <a:ext uri="{FF2B5EF4-FFF2-40B4-BE49-F238E27FC236}">
                <a16:creationId xmlns:a16="http://schemas.microsoft.com/office/drawing/2014/main" id="{FD256BB0-0E65-4C39-8C83-8B2142D9D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5225"/>
            <a:ext cx="449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13" name="灯片编号占位符 5">
            <a:extLst>
              <a:ext uri="{FF2B5EF4-FFF2-40B4-BE49-F238E27FC236}">
                <a16:creationId xmlns:a16="http://schemas.microsoft.com/office/drawing/2014/main" id="{DFF85FE6-96E5-4DFB-A548-F4AB6C86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45225"/>
            <a:ext cx="1600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887C1D4-F71F-4D78-8A48-35E520CE8800}" type="slidenum">
              <a:rPr lang="en-US" altLang="zh-CN" sz="16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14" name="日期占位符 3">
            <a:extLst>
              <a:ext uri="{FF2B5EF4-FFF2-40B4-BE49-F238E27FC236}">
                <a16:creationId xmlns:a16="http://schemas.microsoft.com/office/drawing/2014/main" id="{38E11AB4-5B07-457D-B4D5-03463A34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660AF-A8B5-4BAC-9C63-72C64E15A976}" type="datetime1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2022/10/19</a:t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2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8110ED2B-BBE6-4D34-9376-5814F83F5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16387" name="页脚占位符 4">
            <a:extLst>
              <a:ext uri="{FF2B5EF4-FFF2-40B4-BE49-F238E27FC236}">
                <a16:creationId xmlns:a16="http://schemas.microsoft.com/office/drawing/2014/main" id="{88E5A12D-4507-4CBA-95D2-563C961EE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590800" y="6245225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6388" name="灯片编号占位符 5">
            <a:extLst>
              <a:ext uri="{FF2B5EF4-FFF2-40B4-BE49-F238E27FC236}">
                <a16:creationId xmlns:a16="http://schemas.microsoft.com/office/drawing/2014/main" id="{22561791-0E62-4A7E-BDC8-6FE2F7419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B18D40-8D67-4AA0-8993-78431AB4FEB4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6389" name="日期占位符 3">
            <a:extLst>
              <a:ext uri="{FF2B5EF4-FFF2-40B4-BE49-F238E27FC236}">
                <a16:creationId xmlns:a16="http://schemas.microsoft.com/office/drawing/2014/main" id="{DDCF7C99-80FF-40F0-A2EC-B90251A4D4D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DB7EC-8D9E-4549-93EF-B42185219727}" type="datetime1">
              <a:rPr lang="zh-CN" altLang="en-US" sz="1600" smtClean="0">
                <a:latin typeface="Arial" panose="020B0604020202020204" pitchFamily="34" charset="0"/>
              </a:rPr>
              <a:t>2022/10/19</a:t>
            </a:fld>
            <a:endParaRPr lang="zh-CN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468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Mealy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Moore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型时序电路的区别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描述有限状态机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/>
              <a:t>FSM)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熟练掌握利用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工具，进行逻辑电路的设计、仿真、调试、下载测试等基本方法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/>
              <a:t>熟练掌握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查看生成电路及其性能和资源使用情况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203610C-5D59-4DB9-9798-43DA13BA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FEB9191F-5695-45BA-9723-3F5D9729E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5CF4BBFA-D462-4FA8-B410-E06DD6F8B2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85C59E-C3A2-4F23-852B-07F9CC156450}" type="datetime1">
              <a:rPr lang="zh-CN" altLang="en-US" sz="1600" smtClean="0">
                <a:ea typeface="宋体" panose="02010600030101010101" pitchFamily="2" charset="-122"/>
              </a:rPr>
              <a:t>2022/10/19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B532B4D-B102-4DEF-88F2-35259B3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CC93F1C2-6163-4EBB-ADEA-96BA4107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9"/>
            <a:ext cx="7967228" cy="47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设计一个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1101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序列检测器（序列可重复）</a:t>
            </a: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采用不同的方法实现</a:t>
            </a: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时序电路类型：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Mealy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型、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描述方式：两段式、三段式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状态编码格式：顺序码、独热码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查看生成电路及其性能和资源使用情况，并仿真和下载测试</a:t>
            </a: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endParaRPr lang="en-US" altLang="zh-CN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C2E62DB3-5CEF-44A0-8DA5-DD11EFD4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38" name="页脚占位符 1">
            <a:extLst>
              <a:ext uri="{FF2B5EF4-FFF2-40B4-BE49-F238E27FC236}">
                <a16:creationId xmlns:a16="http://schemas.microsoft.com/office/drawing/2014/main" id="{1D4EFFE4-00B1-4E72-95A6-589E902103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39" name="日期占位符 3">
            <a:extLst>
              <a:ext uri="{FF2B5EF4-FFF2-40B4-BE49-F238E27FC236}">
                <a16:creationId xmlns:a16="http://schemas.microsoft.com/office/drawing/2014/main" id="{FDD34450-3BBD-49D0-9197-F270AEB007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B8E0C-9F32-4FCA-AAB9-AAF72E7474BD}" type="datetime1">
              <a:rPr lang="zh-CN" altLang="en-US" sz="1600" smtClean="0">
                <a:ea typeface="宋体" panose="02010600030101010101" pitchFamily="2" charset="-122"/>
              </a:rPr>
              <a:t>2022/10/19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6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2E0E74D-BE02-41F7-B22A-1DBF60CF8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序列检测器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B16A5E43-184F-4E9F-8C80-E7EA568AE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467600" cy="3445766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600" b="1" dirty="0"/>
              <a:t>Sequential Detector, SQD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/>
              <a:t>x</a:t>
            </a:r>
            <a:r>
              <a:rPr lang="zh-CN" altLang="en-US" sz="2200" dirty="0"/>
              <a:t>：输入</a:t>
            </a:r>
            <a:r>
              <a:rPr lang="en-US" altLang="zh-CN" sz="2200" dirty="0"/>
              <a:t>, </a:t>
            </a:r>
            <a:r>
              <a:rPr lang="zh-CN" altLang="en-US" sz="2200" dirty="0"/>
              <a:t>串行序列</a:t>
            </a:r>
            <a:endParaRPr lang="en-US" altLang="zh-CN" sz="22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err="1"/>
              <a:t>yl</a:t>
            </a:r>
            <a:r>
              <a:rPr lang="zh-CN" altLang="en-US" sz="2200" dirty="0"/>
              <a:t>：输出</a:t>
            </a:r>
            <a:r>
              <a:rPr lang="en-US" altLang="zh-CN" sz="2200" dirty="0"/>
              <a:t>, Mealy</a:t>
            </a:r>
            <a:r>
              <a:rPr lang="zh-CN" altLang="en-US" sz="2200" dirty="0"/>
              <a:t>型检测结果</a:t>
            </a:r>
            <a:endParaRPr lang="en-US" altLang="zh-CN" sz="22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err="1"/>
              <a:t>yr</a:t>
            </a:r>
            <a:r>
              <a:rPr lang="zh-CN" altLang="en-US" sz="2200" dirty="0"/>
              <a:t>：输出</a:t>
            </a:r>
            <a:r>
              <a:rPr lang="en-US" altLang="zh-CN" sz="2200" dirty="0"/>
              <a:t>, Moore</a:t>
            </a:r>
            <a:r>
              <a:rPr lang="zh-CN" altLang="en-US" sz="2200" dirty="0"/>
              <a:t>型检测结果</a:t>
            </a:r>
            <a:endParaRPr lang="en-US" altLang="zh-CN" sz="22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err="1"/>
              <a:t>sl</a:t>
            </a:r>
            <a:r>
              <a:rPr lang="zh-CN" altLang="en-US" sz="2200" dirty="0"/>
              <a:t>：输出</a:t>
            </a:r>
            <a:r>
              <a:rPr lang="en-US" altLang="zh-CN" sz="2200" dirty="0"/>
              <a:t>, Mealy</a:t>
            </a:r>
            <a:r>
              <a:rPr lang="zh-CN" altLang="en-US" sz="2200" dirty="0"/>
              <a:t>型状态顺序码</a:t>
            </a:r>
            <a:endParaRPr lang="en-US" altLang="zh-CN" sz="22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err="1"/>
              <a:t>sr</a:t>
            </a:r>
            <a:r>
              <a:rPr lang="zh-CN" altLang="en-US" sz="2200" dirty="0"/>
              <a:t>：输出</a:t>
            </a:r>
            <a:r>
              <a:rPr lang="en-US" altLang="zh-CN" sz="2200" dirty="0"/>
              <a:t>, Moore</a:t>
            </a:r>
            <a:r>
              <a:rPr lang="zh-CN" altLang="en-US" sz="2200" dirty="0"/>
              <a:t>型状态独热码</a:t>
            </a:r>
            <a:endParaRPr lang="en-US" altLang="zh-CN" sz="22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err="1"/>
              <a:t>rx</a:t>
            </a:r>
            <a:r>
              <a:rPr lang="zh-CN" altLang="en-US" sz="2200" dirty="0"/>
              <a:t>：输出</a:t>
            </a:r>
            <a:r>
              <a:rPr lang="en-US" altLang="zh-CN" sz="2200" dirty="0"/>
              <a:t>, </a:t>
            </a:r>
            <a:r>
              <a:rPr lang="zh-CN" altLang="en-US" sz="2200" dirty="0"/>
              <a:t>最近输入的</a:t>
            </a:r>
            <a:r>
              <a:rPr lang="en-US" altLang="zh-CN" sz="2200" dirty="0"/>
              <a:t>8</a:t>
            </a:r>
            <a:r>
              <a:rPr lang="zh-CN" altLang="en-US" sz="2200" dirty="0"/>
              <a:t>位序列</a:t>
            </a:r>
            <a:endParaRPr lang="en-US" altLang="zh-CN" sz="22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/>
              <a:t>两段式</a:t>
            </a:r>
            <a:r>
              <a:rPr lang="en-US" altLang="zh-CN" sz="2200" dirty="0"/>
              <a:t>Mealy</a:t>
            </a:r>
            <a:r>
              <a:rPr lang="zh-CN" altLang="en-US" sz="2200" dirty="0"/>
              <a:t>型</a:t>
            </a:r>
            <a:r>
              <a:rPr lang="en-US" altLang="zh-CN" sz="2200" dirty="0"/>
              <a:t>, </a:t>
            </a:r>
            <a:r>
              <a:rPr lang="zh-CN" altLang="en-US" sz="2200" dirty="0"/>
              <a:t>三段式</a:t>
            </a:r>
            <a:r>
              <a:rPr lang="en-US" altLang="zh-CN" sz="2200" dirty="0"/>
              <a:t>Moore</a:t>
            </a:r>
            <a:r>
              <a:rPr lang="zh-CN" altLang="en-US" sz="2200" dirty="0"/>
              <a:t>型</a:t>
            </a:r>
            <a:endParaRPr lang="en-US" altLang="zh-CN" sz="2200" dirty="0"/>
          </a:p>
        </p:txBody>
      </p:sp>
      <p:sp>
        <p:nvSpPr>
          <p:cNvPr id="6150" name="页脚占位符 4">
            <a:extLst>
              <a:ext uri="{FF2B5EF4-FFF2-40B4-BE49-F238E27FC236}">
                <a16:creationId xmlns:a16="http://schemas.microsoft.com/office/drawing/2014/main" id="{5DF0921E-BD3C-4AA9-A9A6-90EAC4EC3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590800" y="6245225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6151" name="灯片编号占位符 5">
            <a:extLst>
              <a:ext uri="{FF2B5EF4-FFF2-40B4-BE49-F238E27FC236}">
                <a16:creationId xmlns:a16="http://schemas.microsoft.com/office/drawing/2014/main" id="{096CAE1F-2B1F-4379-AC47-D02DA8108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87C1D4-F71F-4D78-8A48-35E520CE8800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152" name="日期占位符 3">
            <a:extLst>
              <a:ext uri="{FF2B5EF4-FFF2-40B4-BE49-F238E27FC236}">
                <a16:creationId xmlns:a16="http://schemas.microsoft.com/office/drawing/2014/main" id="{829C201F-4154-4C4C-89EB-E43485F406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660AF-A8B5-4BAC-9C63-72C64E15A976}" type="datetime1">
              <a:rPr lang="zh-CN" altLang="en-US" sz="1600" smtClean="0">
                <a:latin typeface="Arial" panose="020B0604020202020204" pitchFamily="34" charset="0"/>
              </a:rPr>
              <a:t>2022/10/19</a:t>
            </a:fld>
            <a:endParaRPr lang="zh-CN" altLang="en-US" sz="1600">
              <a:latin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06D5C02-65CC-47E0-8504-1730D22AA510}"/>
              </a:ext>
            </a:extLst>
          </p:cNvPr>
          <p:cNvGrpSpPr/>
          <p:nvPr/>
        </p:nvGrpSpPr>
        <p:grpSpPr>
          <a:xfrm>
            <a:off x="6228306" y="1981200"/>
            <a:ext cx="1467142" cy="1966003"/>
            <a:chOff x="980014" y="2066678"/>
            <a:chExt cx="2152254" cy="876130"/>
          </a:xfrm>
        </p:grpSpPr>
        <p:sp>
          <p:nvSpPr>
            <p:cNvPr id="39" name="文本框 51">
              <a:extLst>
                <a:ext uri="{FF2B5EF4-FFF2-40B4-BE49-F238E27FC236}">
                  <a16:creationId xmlns:a16="http://schemas.microsoft.com/office/drawing/2014/main" id="{5872D1FF-21E3-4986-879F-CF17D7BF9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8"/>
              <a:ext cx="1206282" cy="8757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SQD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595DC6E2-D136-4EBE-BD3E-ACF32958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468" y="2152301"/>
              <a:ext cx="142859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B047EC2-3D62-4941-AFC3-810BB15EE9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303735"/>
              <a:ext cx="4353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1A8ACD4B-C460-4F9A-A73D-E0DEE355B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501" y="2619109"/>
              <a:ext cx="34822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599235E-1608-4D77-81FA-1BA7F0B144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752946"/>
              <a:ext cx="4402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>
              <a:extLst>
                <a:ext uri="{FF2B5EF4-FFF2-40B4-BE49-F238E27FC236}">
                  <a16:creationId xmlns:a16="http://schemas.microsoft.com/office/drawing/2014/main" id="{F5B1C066-8DF8-41FF-B464-6EE164B76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148" y="2373030"/>
              <a:ext cx="426795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rstn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DC03B1D-A718-46EF-9B0A-E54CF911C6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518364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2">
              <a:extLst>
                <a:ext uri="{FF2B5EF4-FFF2-40B4-BE49-F238E27FC236}">
                  <a16:creationId xmlns:a16="http://schemas.microsoft.com/office/drawing/2014/main" id="{99437E35-8922-4D62-91A6-9A92767FB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122" y="2320530"/>
              <a:ext cx="312758" cy="15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BF154B6-88E0-4C78-A96F-96A3BC8990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2876" y="2422842"/>
              <a:ext cx="47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27AA45FC-5353-4FE4-B6D7-A059750BF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203" y="2691969"/>
              <a:ext cx="237505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6F4CC53-2673-409D-A762-796BC11D78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9707" y="2843831"/>
              <a:ext cx="47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>
              <a:extLst>
                <a:ext uri="{FF2B5EF4-FFF2-40B4-BE49-F238E27FC236}">
                  <a16:creationId xmlns:a16="http://schemas.microsoft.com/office/drawing/2014/main" id="{D92A2D1D-7719-464D-8D50-4E6AB93A4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286" y="2181552"/>
              <a:ext cx="291594" cy="15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yl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6E2A25A-27F7-444D-B0FE-56B7EFBD25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2876" y="2283863"/>
              <a:ext cx="47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A4673731-5486-4DD4-8C9E-03FA37092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007" y="2608676"/>
              <a:ext cx="270430" cy="13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BC569854-AC25-43CA-8695-6BA70C707C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5434" y="2703697"/>
              <a:ext cx="47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32">
              <a:extLst>
                <a:ext uri="{FF2B5EF4-FFF2-40B4-BE49-F238E27FC236}">
                  <a16:creationId xmlns:a16="http://schemas.microsoft.com/office/drawing/2014/main" id="{F692A4FE-8363-436A-85DE-82CDDE76F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172" y="2469698"/>
              <a:ext cx="249265" cy="13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sl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CF22E86-8F79-4475-8D29-5F01ABD611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5434" y="2564718"/>
              <a:ext cx="47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34">
            <a:extLst>
              <a:ext uri="{FF2B5EF4-FFF2-40B4-BE49-F238E27FC236}">
                <a16:creationId xmlns:a16="http://schemas.microsoft.com/office/drawing/2014/main" id="{40F8906E-4A85-47CD-8C6A-E71235481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453" y="2182421"/>
            <a:ext cx="588107" cy="59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(sw0)</a:t>
            </a:r>
            <a:endParaRPr lang="zh-CN" altLang="en-US" sz="2000" dirty="0"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8D1016-4490-41E7-890D-690DB9F73D60}"/>
              </a:ext>
            </a:extLst>
          </p:cNvPr>
          <p:cNvGrpSpPr/>
          <p:nvPr/>
        </p:nvGrpSpPr>
        <p:grpSpPr>
          <a:xfrm>
            <a:off x="5257506" y="2262669"/>
            <a:ext cx="3505494" cy="1643848"/>
            <a:chOff x="5257506" y="2262669"/>
            <a:chExt cx="3505494" cy="1643848"/>
          </a:xfrm>
        </p:grpSpPr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83346435-8C13-4CB3-880F-A5EAF3653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078" y="3193248"/>
              <a:ext cx="588107" cy="59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>
                  <a:latin typeface="+mn-ea"/>
                  <a:ea typeface="+mn-ea"/>
                </a:rPr>
                <a:t>(</a:t>
              </a:r>
              <a:r>
                <a:rPr lang="en-US" altLang="zh-CN" sz="2000" dirty="0" err="1">
                  <a:solidFill>
                    <a:srgbClr val="0070C0"/>
                  </a:solidFill>
                  <a:latin typeface="+mn-ea"/>
                  <a:ea typeface="+mn-ea"/>
                </a:rPr>
                <a:t>btnc</a:t>
              </a:r>
              <a:r>
                <a:rPr lang="en-US" altLang="zh-CN" sz="2000" dirty="0">
                  <a:latin typeface="+mn-ea"/>
                  <a:ea typeface="+mn-ea"/>
                </a:rPr>
                <a:t>)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1131B32B-2ACE-4372-BFB8-1930814E0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506" y="2653536"/>
              <a:ext cx="588107" cy="59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>
                  <a:latin typeface="+mn-ea"/>
                  <a:ea typeface="+mn-ea"/>
                </a:rPr>
                <a:t>(</a:t>
              </a:r>
              <a:r>
                <a:rPr lang="en-US" altLang="zh-CN" sz="2000" dirty="0" err="1">
                  <a:latin typeface="+mn-ea"/>
                  <a:ea typeface="+mn-ea"/>
                </a:rPr>
                <a:t>cpu_resetn</a:t>
              </a:r>
              <a:r>
                <a:rPr lang="en-US" altLang="zh-CN" sz="2000" dirty="0">
                  <a:latin typeface="+mn-ea"/>
                  <a:ea typeface="+mn-ea"/>
                </a:rPr>
                <a:t>)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509E067-425B-40E6-85DA-5D6273925149}"/>
                </a:ext>
              </a:extLst>
            </p:cNvPr>
            <p:cNvSpPr txBox="1"/>
            <p:nvPr/>
          </p:nvSpPr>
          <p:spPr bwMode="auto">
            <a:xfrm>
              <a:off x="7696200" y="2262669"/>
              <a:ext cx="1066800" cy="16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 anchor="ctr" anchorCtr="1">
              <a:spAutoFit/>
            </a:bodyPr>
            <a:lstStyle/>
            <a:p>
              <a:pPr eaLnBrk="1" hangingPunct="1">
                <a:lnSpc>
                  <a:spcPts val="25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led17_r</a:t>
              </a:r>
            </a:p>
            <a:p>
              <a:pPr eaLnBrk="1" hangingPunct="1">
                <a:lnSpc>
                  <a:spcPts val="25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led16_r</a:t>
              </a:r>
            </a:p>
            <a:p>
              <a:pPr eaLnBrk="1" hangingPunct="1">
                <a:lnSpc>
                  <a:spcPts val="25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led15-13</a:t>
              </a:r>
            </a:p>
            <a:p>
              <a:pPr eaLnBrk="1" hangingPunct="1">
                <a:lnSpc>
                  <a:spcPts val="25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led12-8</a:t>
              </a:r>
            </a:p>
            <a:p>
              <a:pPr eaLnBrk="1" hangingPunct="1">
                <a:lnSpc>
                  <a:spcPts val="25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led7-0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2A5B930-E1B8-4609-908E-80C791BC33C9}"/>
              </a:ext>
            </a:extLst>
          </p:cNvPr>
          <p:cNvSpPr/>
          <p:nvPr/>
        </p:nvSpPr>
        <p:spPr>
          <a:xfrm>
            <a:off x="835294" y="4863405"/>
            <a:ext cx="7851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注：开关输入作为时钟信号，必须在约束文件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中设置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3" indent="-274638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set_property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PACKAGE_PIN N17   IOSTANDARD LVCMOS33 }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get_ports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}]; #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btnc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3" indent="-274638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set_property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CLOCK_DEDICATED_ROUTE   FALSE 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get_nets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73B711A-7739-4F0E-8F5D-E769E9DED05A}"/>
              </a:ext>
            </a:extLst>
          </p:cNvPr>
          <p:cNvCxnSpPr>
            <a:cxnSpLocks/>
          </p:cNvCxnSpPr>
          <p:nvPr/>
        </p:nvCxnSpPr>
        <p:spPr>
          <a:xfrm>
            <a:off x="4427538" y="3441700"/>
            <a:ext cx="42179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96">
            <a:extLst>
              <a:ext uri="{FF2B5EF4-FFF2-40B4-BE49-F238E27FC236}">
                <a16:creationId xmlns:a16="http://schemas.microsoft.com/office/drawing/2014/main" id="{093CDB64-4B25-4809-964F-E3A3B6CC9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1782763"/>
            <a:ext cx="1314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两段式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sp>
        <p:nvSpPr>
          <p:cNvPr id="85" name="矩形 97">
            <a:extLst>
              <a:ext uri="{FF2B5EF4-FFF2-40B4-BE49-F238E27FC236}">
                <a16:creationId xmlns:a16="http://schemas.microsoft.com/office/drawing/2014/main" id="{140BC589-5A25-405A-BBEC-E529E82A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2427288"/>
            <a:ext cx="1350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三段式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sp>
        <p:nvSpPr>
          <p:cNvPr id="23557" name="矩形 98">
            <a:extLst>
              <a:ext uri="{FF2B5EF4-FFF2-40B4-BE49-F238E27FC236}">
                <a16:creationId xmlns:a16="http://schemas.microsoft.com/office/drawing/2014/main" id="{0D61034B-C58A-4E51-B2B2-FA46A6A8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98675"/>
            <a:ext cx="1525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一段式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F256B62-105F-4EB7-A95E-28CAC81D93AE}"/>
              </a:ext>
            </a:extLst>
          </p:cNvPr>
          <p:cNvCxnSpPr/>
          <p:nvPr/>
        </p:nvCxnSpPr>
        <p:spPr>
          <a:xfrm rot="5400000" flipH="1" flipV="1">
            <a:off x="1739107" y="2402681"/>
            <a:ext cx="1022350" cy="15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1A389EB-8552-4F03-A7E2-70D431B136FF}"/>
              </a:ext>
            </a:extLst>
          </p:cNvPr>
          <p:cNvCxnSpPr/>
          <p:nvPr/>
        </p:nvCxnSpPr>
        <p:spPr>
          <a:xfrm rot="10800000">
            <a:off x="2251075" y="2366963"/>
            <a:ext cx="1606550" cy="15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1AE0BD1-4387-429C-B5CE-2353B3FA7113}"/>
              </a:ext>
            </a:extLst>
          </p:cNvPr>
          <p:cNvCxnSpPr>
            <a:cxnSpLocks/>
          </p:cNvCxnSpPr>
          <p:nvPr/>
        </p:nvCxnSpPr>
        <p:spPr>
          <a:xfrm>
            <a:off x="4424363" y="1484313"/>
            <a:ext cx="0" cy="476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D04CFACD-F962-49D7-9A77-1B54221C74E6}"/>
              </a:ext>
            </a:extLst>
          </p:cNvPr>
          <p:cNvGrpSpPr>
            <a:grpSpLocks/>
          </p:cNvGrpSpPr>
          <p:nvPr/>
        </p:nvGrpSpPr>
        <p:grpSpPr bwMode="auto">
          <a:xfrm>
            <a:off x="5151438" y="3805238"/>
            <a:ext cx="2876550" cy="2278062"/>
            <a:chOff x="5151202" y="3897052"/>
            <a:chExt cx="2877182" cy="2278108"/>
          </a:xfrm>
        </p:grpSpPr>
        <p:sp>
          <p:nvSpPr>
            <p:cNvPr id="91" name="TextBox 3">
              <a:extLst>
                <a:ext uri="{FF2B5EF4-FFF2-40B4-BE49-F238E27FC236}">
                  <a16:creationId xmlns:a16="http://schemas.microsoft.com/office/drawing/2014/main" id="{9D720952-49AD-4257-9424-CD020466A5E4}"/>
                </a:ext>
              </a:extLst>
            </p:cNvPr>
            <p:cNvSpPr txBox="1"/>
            <p:nvPr/>
          </p:nvSpPr>
          <p:spPr>
            <a:xfrm>
              <a:off x="7034391" y="3904989"/>
              <a:ext cx="425543" cy="8286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OR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08" name="TextBox 4">
              <a:extLst>
                <a:ext uri="{FF2B5EF4-FFF2-40B4-BE49-F238E27FC236}">
                  <a16:creationId xmlns:a16="http://schemas.microsoft.com/office/drawing/2014/main" id="{D12B5E5A-9066-4A45-A441-068BE6156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8284" y="4545157"/>
              <a:ext cx="381626" cy="161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93" name="TextBox 5">
              <a:extLst>
                <a:ext uri="{FF2B5EF4-FFF2-40B4-BE49-F238E27FC236}">
                  <a16:creationId xmlns:a16="http://schemas.microsoft.com/office/drawing/2014/main" id="{665CB306-B839-4AE4-8337-D58F97EE622E}"/>
                </a:ext>
              </a:extLst>
            </p:cNvPr>
            <p:cNvSpPr txBox="1"/>
            <p:nvPr/>
          </p:nvSpPr>
          <p:spPr>
            <a:xfrm>
              <a:off x="7034391" y="5144852"/>
              <a:ext cx="425543" cy="8302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10" name="TextBox 6">
              <a:extLst>
                <a:ext uri="{FF2B5EF4-FFF2-40B4-BE49-F238E27FC236}">
                  <a16:creationId xmlns:a16="http://schemas.microsoft.com/office/drawing/2014/main" id="{39B09C48-E71B-4CA8-80D4-A80F43ABC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8284" y="5783520"/>
              <a:ext cx="381626" cy="161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95" name="TextBox 7">
              <a:extLst>
                <a:ext uri="{FF2B5EF4-FFF2-40B4-BE49-F238E27FC236}">
                  <a16:creationId xmlns:a16="http://schemas.microsoft.com/office/drawing/2014/main" id="{FA313AA6-E201-4A9B-90F9-940A1D5783D2}"/>
                </a:ext>
              </a:extLst>
            </p:cNvPr>
            <p:cNvSpPr txBox="1"/>
            <p:nvPr/>
          </p:nvSpPr>
          <p:spPr>
            <a:xfrm>
              <a:off x="5789517" y="3904989"/>
              <a:ext cx="563686" cy="8286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CLo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25C0D86D-C15E-4717-A311-D70195F21227}"/>
                </a:ext>
              </a:extLst>
            </p:cNvPr>
            <p:cNvSpPr txBox="1"/>
            <p:nvPr/>
          </p:nvSpPr>
          <p:spPr>
            <a:xfrm>
              <a:off x="5789517" y="5144852"/>
              <a:ext cx="563686" cy="8302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CLn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86CF6DF3-1880-41F6-AC6E-21A1D74952FE}"/>
                </a:ext>
              </a:extLst>
            </p:cNvPr>
            <p:cNvCxnSpPr/>
            <p:nvPr/>
          </p:nvCxnSpPr>
          <p:spPr>
            <a:xfrm>
              <a:off x="5449718" y="4325686"/>
              <a:ext cx="335036" cy="3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A10EC228-67A1-4242-AE1D-4D1BEFF9B779}"/>
                </a:ext>
              </a:extLst>
            </p:cNvPr>
            <p:cNvCxnSpPr/>
            <p:nvPr/>
          </p:nvCxnSpPr>
          <p:spPr>
            <a:xfrm>
              <a:off x="7459934" y="5575073"/>
              <a:ext cx="33503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F045F0E2-796B-4206-906E-2AEAB56EA8A6}"/>
                </a:ext>
              </a:extLst>
            </p:cNvPr>
            <p:cNvCxnSpPr/>
            <p:nvPr/>
          </p:nvCxnSpPr>
          <p:spPr>
            <a:xfrm rot="5400000">
              <a:off x="6423128" y="5251216"/>
              <a:ext cx="5985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E1E5C82-B0DD-41FC-AEFB-8540E712D74B}"/>
                </a:ext>
              </a:extLst>
            </p:cNvPr>
            <p:cNvCxnSpPr/>
            <p:nvPr/>
          </p:nvCxnSpPr>
          <p:spPr>
            <a:xfrm>
              <a:off x="5449718" y="4951173"/>
              <a:ext cx="127345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9B56AB5-F5B0-4D40-88FD-A1C14108F91A}"/>
                </a:ext>
              </a:extLst>
            </p:cNvPr>
            <p:cNvCxnSpPr>
              <a:cxnSpLocks/>
            </p:cNvCxnSpPr>
            <p:nvPr/>
          </p:nvCxnSpPr>
          <p:spPr>
            <a:xfrm>
              <a:off x="5449718" y="4316160"/>
              <a:ext cx="0" cy="636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A8E9F171-78DF-47DA-8FEB-D93A11E374DE}"/>
                </a:ext>
              </a:extLst>
            </p:cNvPr>
            <p:cNvCxnSpPr>
              <a:cxnSpLocks/>
            </p:cNvCxnSpPr>
            <p:nvPr/>
          </p:nvCxnSpPr>
          <p:spPr>
            <a:xfrm>
              <a:off x="6383373" y="5551260"/>
              <a:ext cx="6510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C4B3CBC8-94DD-4880-852B-A8D9354222AC}"/>
                </a:ext>
              </a:extLst>
            </p:cNvPr>
            <p:cNvCxnSpPr>
              <a:cxnSpLocks/>
              <a:stCxn id="95" idx="3"/>
              <a:endCxn id="91" idx="1"/>
            </p:cNvCxnSpPr>
            <p:nvPr/>
          </p:nvCxnSpPr>
          <p:spPr>
            <a:xfrm>
              <a:off x="6353203" y="4319336"/>
              <a:ext cx="6811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00A61372-A6DB-48FA-90E9-7BB9027905DD}"/>
                </a:ext>
              </a:extLst>
            </p:cNvPr>
            <p:cNvCxnSpPr/>
            <p:nvPr/>
          </p:nvCxnSpPr>
          <p:spPr>
            <a:xfrm>
              <a:off x="7459934" y="4325686"/>
              <a:ext cx="536693" cy="3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21" name="TextBox 39">
              <a:extLst>
                <a:ext uri="{FF2B5EF4-FFF2-40B4-BE49-F238E27FC236}">
                  <a16:creationId xmlns:a16="http://schemas.microsoft.com/office/drawing/2014/main" id="{B8F881C5-60B4-467D-BB82-A3AD0A7C9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1202" y="4969539"/>
              <a:ext cx="328691" cy="3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22" name="TextBox 40">
              <a:extLst>
                <a:ext uri="{FF2B5EF4-FFF2-40B4-BE49-F238E27FC236}">
                  <a16:creationId xmlns:a16="http://schemas.microsoft.com/office/drawing/2014/main" id="{7D0D502C-8E9E-4380-89F0-FE1B77D98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0281" y="3897052"/>
              <a:ext cx="448103" cy="3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23" name="TextBox 41">
              <a:extLst>
                <a:ext uri="{FF2B5EF4-FFF2-40B4-BE49-F238E27FC236}">
                  <a16:creationId xmlns:a16="http://schemas.microsoft.com/office/drawing/2014/main" id="{D1B2CC4D-04B1-4039-B0F7-8E87861A7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774" y="5144124"/>
              <a:ext cx="342233" cy="3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24" name="TextBox 43">
              <a:extLst>
                <a:ext uri="{FF2B5EF4-FFF2-40B4-BE49-F238E27FC236}">
                  <a16:creationId xmlns:a16="http://schemas.microsoft.com/office/drawing/2014/main" id="{BC1265FB-2D79-41F3-BD39-5633A04C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212" y="5453738"/>
              <a:ext cx="355775" cy="3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3B29233-923A-4C0E-A14D-28FDA3649217}"/>
                </a:ext>
              </a:extLst>
            </p:cNvPr>
            <p:cNvCxnSpPr/>
            <p:nvPr/>
          </p:nvCxnSpPr>
          <p:spPr>
            <a:xfrm>
              <a:off x="5449718" y="5776690"/>
              <a:ext cx="3350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44485AC0-FFF7-40C0-9A20-FA34E7F4E71B}"/>
                </a:ext>
              </a:extLst>
            </p:cNvPr>
            <p:cNvCxnSpPr/>
            <p:nvPr/>
          </p:nvCxnSpPr>
          <p:spPr>
            <a:xfrm rot="5400000">
              <a:off x="7501278" y="5876704"/>
              <a:ext cx="5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13C8368-5077-41B1-A9E9-C7CBAE4F79B3}"/>
                </a:ext>
              </a:extLst>
            </p:cNvPr>
            <p:cNvCxnSpPr/>
            <p:nvPr/>
          </p:nvCxnSpPr>
          <p:spPr>
            <a:xfrm>
              <a:off x="5449718" y="6173573"/>
              <a:ext cx="2350016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6B26801B-0F4D-4B74-978F-A6D1B00C31BC}"/>
                </a:ext>
              </a:extLst>
            </p:cNvPr>
            <p:cNvCxnSpPr/>
            <p:nvPr/>
          </p:nvCxnSpPr>
          <p:spPr>
            <a:xfrm rot="5400000">
              <a:off x="5250483" y="5975925"/>
              <a:ext cx="3984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911C9A5-CA60-4DE9-B0AE-2F1F00877F38}"/>
                </a:ext>
              </a:extLst>
            </p:cNvPr>
            <p:cNvCxnSpPr/>
            <p:nvPr/>
          </p:nvCxnSpPr>
          <p:spPr bwMode="auto">
            <a:xfrm>
              <a:off x="5222655" y="5375044"/>
              <a:ext cx="5843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214E6F69-2E8F-4442-964F-1731495412F7}"/>
              </a:ext>
            </a:extLst>
          </p:cNvPr>
          <p:cNvGrpSpPr>
            <a:grpSpLocks/>
          </p:cNvGrpSpPr>
          <p:nvPr/>
        </p:nvGrpSpPr>
        <p:grpSpPr bwMode="auto">
          <a:xfrm>
            <a:off x="5122863" y="1504950"/>
            <a:ext cx="2822575" cy="1644650"/>
            <a:chOff x="5122840" y="1504184"/>
            <a:chExt cx="2822805" cy="1645506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75E2BFC-35E1-4119-9802-FA5CBA4810D5}"/>
                </a:ext>
              </a:extLst>
            </p:cNvPr>
            <p:cNvCxnSpPr/>
            <p:nvPr/>
          </p:nvCxnSpPr>
          <p:spPr bwMode="auto">
            <a:xfrm>
              <a:off x="5186345" y="1931444"/>
              <a:ext cx="5842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34">
              <a:extLst>
                <a:ext uri="{FF2B5EF4-FFF2-40B4-BE49-F238E27FC236}">
                  <a16:creationId xmlns:a16="http://schemas.microsoft.com/office/drawing/2014/main" id="{240E9052-F4BD-4BF3-AD64-5DF360F908C0}"/>
                </a:ext>
              </a:extLst>
            </p:cNvPr>
            <p:cNvSpPr txBox="1"/>
            <p:nvPr/>
          </p:nvSpPr>
          <p:spPr bwMode="auto">
            <a:xfrm>
              <a:off x="7005768" y="2131573"/>
              <a:ext cx="425485" cy="8259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94" name="TextBox 35">
              <a:extLst>
                <a:ext uri="{FF2B5EF4-FFF2-40B4-BE49-F238E27FC236}">
                  <a16:creationId xmlns:a16="http://schemas.microsoft.com/office/drawing/2014/main" id="{15A24D05-0986-48AD-950F-845BBE485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6698" y="2764324"/>
              <a:ext cx="381626" cy="160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124" name="TextBox 36">
              <a:extLst>
                <a:ext uri="{FF2B5EF4-FFF2-40B4-BE49-F238E27FC236}">
                  <a16:creationId xmlns:a16="http://schemas.microsoft.com/office/drawing/2014/main" id="{839A7618-08DD-4BF5-9CF8-CBB25EC45E91}"/>
                </a:ext>
              </a:extLst>
            </p:cNvPr>
            <p:cNvSpPr txBox="1"/>
            <p:nvPr/>
          </p:nvSpPr>
          <p:spPr bwMode="auto">
            <a:xfrm>
              <a:off x="5761067" y="1683665"/>
              <a:ext cx="592185" cy="12738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4065E356-BD49-4B00-A011-062B9CF2C8CC}"/>
                </a:ext>
              </a:extLst>
            </p:cNvPr>
            <p:cNvCxnSpPr/>
            <p:nvPr/>
          </p:nvCxnSpPr>
          <p:spPr bwMode="auto">
            <a:xfrm>
              <a:off x="5421314" y="2751021"/>
              <a:ext cx="33498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BB692DB4-E7C6-41AB-896E-CDAF274A8165}"/>
                </a:ext>
              </a:extLst>
            </p:cNvPr>
            <p:cNvCxnSpPr/>
            <p:nvPr/>
          </p:nvCxnSpPr>
          <p:spPr bwMode="auto">
            <a:xfrm>
              <a:off x="7431253" y="2554068"/>
              <a:ext cx="33498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7615838C-4C29-46F9-8D6B-6EC25F9775E2}"/>
                </a:ext>
              </a:extLst>
            </p:cNvPr>
            <p:cNvCxnSpPr/>
            <p:nvPr/>
          </p:nvCxnSpPr>
          <p:spPr bwMode="auto">
            <a:xfrm rot="5400000">
              <a:off x="7473989" y="2851085"/>
              <a:ext cx="595622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D6282AD6-0A83-4F9A-82AA-162E5E898025}"/>
                </a:ext>
              </a:extLst>
            </p:cNvPr>
            <p:cNvCxnSpPr/>
            <p:nvPr/>
          </p:nvCxnSpPr>
          <p:spPr bwMode="auto">
            <a:xfrm>
              <a:off x="5421314" y="3148102"/>
              <a:ext cx="234969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1855459F-965E-4486-8369-A83A949AB32C}"/>
                </a:ext>
              </a:extLst>
            </p:cNvPr>
            <p:cNvCxnSpPr/>
            <p:nvPr/>
          </p:nvCxnSpPr>
          <p:spPr bwMode="auto">
            <a:xfrm rot="5400000">
              <a:off x="5222773" y="2951150"/>
              <a:ext cx="397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0AE46847-68D0-4BAB-A1AE-C4E3AE5183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53252" y="1931444"/>
              <a:ext cx="1459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0111513-B3B4-465E-8D57-079BF219A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53252" y="2554068"/>
              <a:ext cx="6525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03" name="TextBox 58">
              <a:extLst>
                <a:ext uri="{FF2B5EF4-FFF2-40B4-BE49-F238E27FC236}">
                  <a16:creationId xmlns:a16="http://schemas.microsoft.com/office/drawing/2014/main" id="{DE721906-D98A-4268-A787-B5253B43C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2840" y="1504184"/>
              <a:ext cx="328692" cy="31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04" name="TextBox 60">
              <a:extLst>
                <a:ext uri="{FF2B5EF4-FFF2-40B4-BE49-F238E27FC236}">
                  <a16:creationId xmlns:a16="http://schemas.microsoft.com/office/drawing/2014/main" id="{54EF5B11-B15C-4049-829A-8B4754961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4000" y="1504184"/>
              <a:ext cx="448103" cy="31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05" name="TextBox 61">
              <a:extLst>
                <a:ext uri="{FF2B5EF4-FFF2-40B4-BE49-F238E27FC236}">
                  <a16:creationId xmlns:a16="http://schemas.microsoft.com/office/drawing/2014/main" id="{C9476DB0-6280-4FF3-9454-319C6BF0C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3412" y="2100568"/>
              <a:ext cx="342233" cy="31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06" name="TextBox 62">
              <a:extLst>
                <a:ext uri="{FF2B5EF4-FFF2-40B4-BE49-F238E27FC236}">
                  <a16:creationId xmlns:a16="http://schemas.microsoft.com/office/drawing/2014/main" id="{CEAD56BE-26D7-486D-95DE-F80A54F94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2100568"/>
              <a:ext cx="355775" cy="31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23563" name="组合 175">
            <a:extLst>
              <a:ext uri="{FF2B5EF4-FFF2-40B4-BE49-F238E27FC236}">
                <a16:creationId xmlns:a16="http://schemas.microsoft.com/office/drawing/2014/main" id="{E9D036B7-A733-43FE-918A-DD1124716B35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3808413"/>
            <a:ext cx="2940050" cy="2033587"/>
            <a:chOff x="954541" y="3808618"/>
            <a:chExt cx="2939755" cy="2032650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F3C7F435-D63B-4BFF-B44F-EAD92C6C70CF}"/>
                </a:ext>
              </a:extLst>
            </p:cNvPr>
            <p:cNvCxnSpPr>
              <a:cxnSpLocks/>
            </p:cNvCxnSpPr>
            <p:nvPr/>
          </p:nvCxnSpPr>
          <p:spPr>
            <a:xfrm>
              <a:off x="2152983" y="4260847"/>
              <a:ext cx="15476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78" name="TextBox 85">
              <a:extLst>
                <a:ext uri="{FF2B5EF4-FFF2-40B4-BE49-F238E27FC236}">
                  <a16:creationId xmlns:a16="http://schemas.microsoft.com/office/drawing/2014/main" id="{12E27B27-965D-4D83-8652-B8DC5BF68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193" y="3808618"/>
              <a:ext cx="448103" cy="29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139" name="TextBox 85">
              <a:extLst>
                <a:ext uri="{FF2B5EF4-FFF2-40B4-BE49-F238E27FC236}">
                  <a16:creationId xmlns:a16="http://schemas.microsoft.com/office/drawing/2014/main" id="{8288B424-205E-4957-9358-54E13B9B3FC0}"/>
                </a:ext>
              </a:extLst>
            </p:cNvPr>
            <p:cNvSpPr txBox="1"/>
            <p:nvPr/>
          </p:nvSpPr>
          <p:spPr>
            <a:xfrm>
              <a:off x="1576779" y="3867328"/>
              <a:ext cx="576204" cy="17200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67">
              <a:extLst>
                <a:ext uri="{FF2B5EF4-FFF2-40B4-BE49-F238E27FC236}">
                  <a16:creationId xmlns:a16="http://schemas.microsoft.com/office/drawing/2014/main" id="{FF9D043F-0F45-479E-BA6B-714556512AF0}"/>
                </a:ext>
              </a:extLst>
            </p:cNvPr>
            <p:cNvSpPr txBox="1"/>
            <p:nvPr/>
          </p:nvSpPr>
          <p:spPr>
            <a:xfrm>
              <a:off x="2710140" y="4816216"/>
              <a:ext cx="423819" cy="77117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81" name="TextBox 68">
              <a:extLst>
                <a:ext uri="{FF2B5EF4-FFF2-40B4-BE49-F238E27FC236}">
                  <a16:creationId xmlns:a16="http://schemas.microsoft.com/office/drawing/2014/main" id="{791C8DF6-89AD-480C-8662-90BA0897D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574" y="5404304"/>
              <a:ext cx="381626" cy="15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3B791C60-48AB-4ED8-91E9-3932489B1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5238" y="5187519"/>
              <a:ext cx="0" cy="652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AD44B09E-F6C3-4A49-AFA2-F2C0C7E4A075}"/>
                </a:ext>
              </a:extLst>
            </p:cNvPr>
            <p:cNvCxnSpPr/>
            <p:nvPr/>
          </p:nvCxnSpPr>
          <p:spPr>
            <a:xfrm>
              <a:off x="1237088" y="5839682"/>
              <a:ext cx="2238150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F886EA61-096E-4952-B49F-6EE0FF13D330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 flipV="1">
              <a:off x="2152983" y="5201801"/>
              <a:ext cx="557157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85" name="TextBox 83">
              <a:extLst>
                <a:ext uri="{FF2B5EF4-FFF2-40B4-BE49-F238E27FC236}">
                  <a16:creationId xmlns:a16="http://schemas.microsoft.com/office/drawing/2014/main" id="{893A5CD9-1815-4B36-81E3-EE0A0EAFD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541" y="3854942"/>
              <a:ext cx="328692" cy="29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586" name="TextBox 84">
              <a:extLst>
                <a:ext uri="{FF2B5EF4-FFF2-40B4-BE49-F238E27FC236}">
                  <a16:creationId xmlns:a16="http://schemas.microsoft.com/office/drawing/2014/main" id="{35679992-6F59-4E35-944B-1C6E54CF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135" y="4898224"/>
              <a:ext cx="342233" cy="29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587" name="TextBox 87">
              <a:extLst>
                <a:ext uri="{FF2B5EF4-FFF2-40B4-BE49-F238E27FC236}">
                  <a16:creationId xmlns:a16="http://schemas.microsoft.com/office/drawing/2014/main" id="{7ECA43D6-F570-457E-906A-97F1CDAC4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4742134"/>
              <a:ext cx="355774" cy="293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E66016A-E12B-4D77-84C5-D9749D7DF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674" y="5209734"/>
              <a:ext cx="0" cy="6299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20F243E-F8CA-499E-9C30-F30B7D64C079}"/>
                </a:ext>
              </a:extLst>
            </p:cNvPr>
            <p:cNvCxnSpPr/>
            <p:nvPr/>
          </p:nvCxnSpPr>
          <p:spPr>
            <a:xfrm>
              <a:off x="3133959" y="5187519"/>
              <a:ext cx="334929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1AC06701-F7E2-4E44-B133-5D400586C096}"/>
                </a:ext>
              </a:extLst>
            </p:cNvPr>
            <p:cNvCxnSpPr/>
            <p:nvPr/>
          </p:nvCxnSpPr>
          <p:spPr>
            <a:xfrm>
              <a:off x="1011685" y="4260847"/>
              <a:ext cx="557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01E3461E-099A-441C-BDBD-CEDAE1765616}"/>
                </a:ext>
              </a:extLst>
            </p:cNvPr>
            <p:cNvCxnSpPr/>
            <p:nvPr/>
          </p:nvCxnSpPr>
          <p:spPr>
            <a:xfrm>
              <a:off x="1237088" y="5209734"/>
              <a:ext cx="334928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Rectangle 2">
            <a:extLst>
              <a:ext uri="{FF2B5EF4-FFF2-40B4-BE49-F238E27FC236}">
                <a16:creationId xmlns:a16="http://schemas.microsoft.com/office/drawing/2014/main" id="{77DC70EC-0C8F-4E87-AA1E-8D3464E5E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>
                <a:cs typeface="Times New Roman" panose="02020603050405020304" pitchFamily="18" charset="0"/>
              </a:rPr>
              <a:t>FSM</a:t>
            </a:r>
            <a:r>
              <a:rPr lang="zh-CN" altLang="en-US" kern="0" dirty="0">
                <a:cs typeface="Times New Roman" panose="02020603050405020304" pitchFamily="18" charset="0"/>
              </a:rPr>
              <a:t>描述方式</a:t>
            </a: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7CEECC5D-4E10-4EB9-8F36-E3ABAED372E5}"/>
              </a:ext>
            </a:extLst>
          </p:cNvPr>
          <p:cNvSpPr/>
          <p:nvPr/>
        </p:nvSpPr>
        <p:spPr bwMode="auto">
          <a:xfrm>
            <a:off x="1406525" y="3719513"/>
            <a:ext cx="1889125" cy="2024062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111FFDA2-1AA4-407F-80C9-64AA3F8795EC}"/>
              </a:ext>
            </a:extLst>
          </p:cNvPr>
          <p:cNvGrpSpPr>
            <a:grpSpLocks/>
          </p:cNvGrpSpPr>
          <p:nvPr/>
        </p:nvGrpSpPr>
        <p:grpSpPr bwMode="auto">
          <a:xfrm>
            <a:off x="2709863" y="3867150"/>
            <a:ext cx="458787" cy="769938"/>
            <a:chOff x="2710023" y="3866839"/>
            <a:chExt cx="459177" cy="770377"/>
          </a:xfrm>
        </p:grpSpPr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24441FDA-196F-4F40-841A-09F1D8500F21}"/>
                </a:ext>
              </a:extLst>
            </p:cNvPr>
            <p:cNvSpPr txBox="1"/>
            <p:nvPr/>
          </p:nvSpPr>
          <p:spPr>
            <a:xfrm>
              <a:off x="2710023" y="3866839"/>
              <a:ext cx="424222" cy="770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OR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76" name="TextBox 66">
              <a:extLst>
                <a:ext uri="{FF2B5EF4-FFF2-40B4-BE49-F238E27FC236}">
                  <a16:creationId xmlns:a16="http://schemas.microsoft.com/office/drawing/2014/main" id="{EA709CD9-A178-4DFF-BE25-CBF355CF6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574" y="4456690"/>
              <a:ext cx="381626" cy="150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A1D92E7A-8AD2-49E1-A027-8F753188B601}"/>
              </a:ext>
            </a:extLst>
          </p:cNvPr>
          <p:cNvSpPr/>
          <p:nvPr/>
        </p:nvSpPr>
        <p:spPr bwMode="auto">
          <a:xfrm>
            <a:off x="5572125" y="1584325"/>
            <a:ext cx="906463" cy="1468438"/>
          </a:xfrm>
          <a:prstGeom prst="roundRect">
            <a:avLst/>
          </a:prstGeom>
          <a:noFill/>
          <a:ln w="19050">
            <a:solidFill>
              <a:srgbClr val="CC33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88D66D75-7D09-458C-859B-6DA56C0FA53C}"/>
              </a:ext>
            </a:extLst>
          </p:cNvPr>
          <p:cNvSpPr/>
          <p:nvPr/>
        </p:nvSpPr>
        <p:spPr bwMode="auto">
          <a:xfrm>
            <a:off x="6867525" y="2041525"/>
            <a:ext cx="728663" cy="101123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418E617-D3B7-4D4C-A345-86F4CB633984}"/>
              </a:ext>
            </a:extLst>
          </p:cNvPr>
          <p:cNvSpPr/>
          <p:nvPr/>
        </p:nvSpPr>
        <p:spPr bwMode="auto">
          <a:xfrm>
            <a:off x="5584825" y="3733800"/>
            <a:ext cx="2046288" cy="1012825"/>
          </a:xfrm>
          <a:prstGeom prst="roundRect">
            <a:avLst/>
          </a:prstGeom>
          <a:noFill/>
          <a:ln w="19050">
            <a:solidFill>
              <a:srgbClr val="008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04824336-8EF4-4164-AD0F-60523078068C}"/>
              </a:ext>
            </a:extLst>
          </p:cNvPr>
          <p:cNvSpPr/>
          <p:nvPr/>
        </p:nvSpPr>
        <p:spPr bwMode="auto">
          <a:xfrm>
            <a:off x="6900863" y="4949825"/>
            <a:ext cx="730250" cy="1039813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84414AB3-4591-4209-958B-B98BA3A29675}"/>
              </a:ext>
            </a:extLst>
          </p:cNvPr>
          <p:cNvSpPr/>
          <p:nvPr/>
        </p:nvSpPr>
        <p:spPr bwMode="auto">
          <a:xfrm>
            <a:off x="5584825" y="4972050"/>
            <a:ext cx="895350" cy="1017588"/>
          </a:xfrm>
          <a:prstGeom prst="roundRect">
            <a:avLst/>
          </a:prstGeom>
          <a:noFill/>
          <a:ln w="19050">
            <a:solidFill>
              <a:srgbClr val="99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B15AE4-BDC3-4474-865E-1EF3FCC6F67E}"/>
              </a:ext>
            </a:extLst>
          </p:cNvPr>
          <p:cNvGrpSpPr/>
          <p:nvPr/>
        </p:nvGrpSpPr>
        <p:grpSpPr>
          <a:xfrm>
            <a:off x="1356835" y="3979036"/>
            <a:ext cx="1976366" cy="1620703"/>
            <a:chOff x="8042143" y="1623444"/>
            <a:chExt cx="1940818" cy="1948542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6A048B9-779D-4A2D-AD4C-A4B62F6696CA}"/>
                </a:ext>
              </a:extLst>
            </p:cNvPr>
            <p:cNvCxnSpPr>
              <a:cxnSpLocks/>
            </p:cNvCxnSpPr>
            <p:nvPr/>
          </p:nvCxnSpPr>
          <p:spPr>
            <a:xfrm>
              <a:off x="8042143" y="1635343"/>
              <a:ext cx="1940818" cy="193664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16338975-A662-4CB4-9EB0-7701921FE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2143" y="1623444"/>
              <a:ext cx="1940818" cy="1948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页脚占位符 4">
            <a:extLst>
              <a:ext uri="{FF2B5EF4-FFF2-40B4-BE49-F238E27FC236}">
                <a16:creationId xmlns:a16="http://schemas.microsoft.com/office/drawing/2014/main" id="{D42F968F-8B3D-4068-B278-6E483689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5225"/>
            <a:ext cx="449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92" name="灯片编号占位符 5">
            <a:extLst>
              <a:ext uri="{FF2B5EF4-FFF2-40B4-BE49-F238E27FC236}">
                <a16:creationId xmlns:a16="http://schemas.microsoft.com/office/drawing/2014/main" id="{2AFD72E0-C1A3-4715-893A-EDCACBBA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45225"/>
            <a:ext cx="1600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887C1D4-F71F-4D78-8A48-35E520CE8800}" type="slidenum">
              <a:rPr lang="en-US" altLang="zh-CN" sz="16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94" name="日期占位符 3">
            <a:extLst>
              <a:ext uri="{FF2B5EF4-FFF2-40B4-BE49-F238E27FC236}">
                <a16:creationId xmlns:a16="http://schemas.microsoft.com/office/drawing/2014/main" id="{7480084D-5FE9-41C7-A0AE-CF234628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660AF-A8B5-4BAC-9C63-72C64E15A976}" type="datetime1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2022/10/19</a:t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7499F1D-B051-4CC4-BF69-B95BDF4C14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一段式</a:t>
            </a:r>
            <a:r>
              <a:rPr lang="en-US" altLang="zh-CN" dirty="0">
                <a:cs typeface="Times New Roman" panose="02020603050405020304" pitchFamily="18" charset="0"/>
              </a:rPr>
              <a:t>FSM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4330E56-9689-418F-BCFC-83B56C36B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387030"/>
            <a:ext cx="5158917" cy="5941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b="1" dirty="0"/>
              <a:t>一个时序过程描述</a:t>
            </a:r>
            <a:r>
              <a:rPr lang="en-US" altLang="zh-CN" b="1" dirty="0"/>
              <a:t>CS</a:t>
            </a:r>
            <a:r>
              <a:rPr lang="zh-CN" altLang="en-US" b="1" dirty="0"/>
              <a:t>和</a:t>
            </a:r>
            <a:r>
              <a:rPr lang="en-US" altLang="zh-CN" b="1" dirty="0"/>
              <a:t>OUT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90A18F2C-2022-48C2-AA7D-268D00EE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4" y="1828800"/>
            <a:ext cx="4908551" cy="44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always @(</a:t>
            </a:r>
            <a:r>
              <a:rPr lang="en-US" altLang="zh-CN" sz="2000" b="0" kern="0" dirty="0" err="1"/>
              <a:t>posedge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err="1"/>
              <a:t>clk</a:t>
            </a:r>
            <a:r>
              <a:rPr lang="en-US" altLang="zh-CN" sz="2000" b="0" kern="0" dirty="0"/>
              <a:t>, </a:t>
            </a:r>
            <a:r>
              <a:rPr lang="en-US" altLang="zh-CN" sz="2000" b="0" kern="0" dirty="0" err="1"/>
              <a:t>negedge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err="1"/>
              <a:t>rstn</a:t>
            </a:r>
            <a:r>
              <a:rPr lang="en-US" altLang="zh-CN" sz="2000" b="0" kern="0" dirty="0"/>
              <a:t>) begin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kern="0" dirty="0"/>
              <a:t>    if (!</a:t>
            </a:r>
            <a:r>
              <a:rPr lang="en-US" altLang="zh-CN" sz="2000" b="0" kern="0" dirty="0" err="1"/>
              <a:t>rstn</a:t>
            </a:r>
            <a:r>
              <a:rPr lang="en-US" altLang="zh-CN" sz="2000" b="0" kern="0" dirty="0"/>
              <a:t>)  begin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kern="0" dirty="0"/>
              <a:t>        cs &lt;= </a:t>
            </a:r>
            <a:r>
              <a:rPr lang="zh-CN" altLang="en-US" sz="2000" b="0" kern="0" dirty="0"/>
              <a:t>复位状态</a:t>
            </a:r>
            <a:r>
              <a:rPr lang="en-US" altLang="zh-CN" sz="2000" b="0" kern="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kern="0" dirty="0"/>
              <a:t>        out &lt;= </a:t>
            </a:r>
            <a:r>
              <a:rPr lang="zh-CN" altLang="en-US" sz="2000" b="0" kern="0" dirty="0"/>
              <a:t>复位值</a:t>
            </a:r>
            <a:r>
              <a:rPr lang="en-US" altLang="zh-CN" sz="2000" b="0" kern="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kern="0" dirty="0"/>
              <a:t>    end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kern="0" dirty="0"/>
              <a:t>    else begin</a:t>
            </a:r>
          </a:p>
          <a:p>
            <a:pPr indent="-74613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case (cs)</a:t>
            </a:r>
          </a:p>
          <a:p>
            <a:pPr indent="-74613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    S0: begin</a:t>
            </a:r>
          </a:p>
          <a:p>
            <a:pPr indent="-74613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        if (in</a:t>
            </a:r>
            <a:r>
              <a:rPr lang="zh-CN" altLang="en-US" sz="2000" b="0" kern="0" dirty="0"/>
              <a:t>条件</a:t>
            </a:r>
            <a:r>
              <a:rPr lang="en-US" altLang="zh-CN" sz="2000" b="0" kern="0" dirty="0"/>
              <a:t>) begin</a:t>
            </a:r>
          </a:p>
          <a:p>
            <a:pPr indent="-74613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            cs &lt;= Si;</a:t>
            </a:r>
          </a:p>
          <a:p>
            <a:pPr indent="-74613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            out &lt;= </a:t>
            </a:r>
            <a:r>
              <a:rPr lang="zh-CN" altLang="en-US" sz="2000" b="0" kern="0" dirty="0"/>
              <a:t>表达式</a:t>
            </a:r>
            <a:endParaRPr lang="en-US" altLang="zh-CN" sz="2000" b="0" kern="0" dirty="0"/>
          </a:p>
          <a:p>
            <a:pPr indent="-74613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        end</a:t>
            </a:r>
          </a:p>
          <a:p>
            <a:pPr indent="-74613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……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end</a:t>
            </a:r>
          </a:p>
        </p:txBody>
      </p:sp>
      <p:grpSp>
        <p:nvGrpSpPr>
          <p:cNvPr id="25608" name="组合 52">
            <a:extLst>
              <a:ext uri="{FF2B5EF4-FFF2-40B4-BE49-F238E27FC236}">
                <a16:creationId xmlns:a16="http://schemas.microsoft.com/office/drawing/2014/main" id="{0CEBBDD9-0F5E-40C8-A1D2-15DEDF5F9478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240868"/>
            <a:ext cx="3017837" cy="1762098"/>
            <a:chOff x="5217578" y="1638788"/>
            <a:chExt cx="3018050" cy="2007700"/>
          </a:xfrm>
        </p:grpSpPr>
        <p:sp>
          <p:nvSpPr>
            <p:cNvPr id="55" name="TextBox 34">
              <a:extLst>
                <a:ext uri="{FF2B5EF4-FFF2-40B4-BE49-F238E27FC236}">
                  <a16:creationId xmlns:a16="http://schemas.microsoft.com/office/drawing/2014/main" id="{412097B6-391F-4F1A-89B1-07829E8978E2}"/>
                </a:ext>
              </a:extLst>
            </p:cNvPr>
            <p:cNvSpPr txBox="1"/>
            <p:nvPr/>
          </p:nvSpPr>
          <p:spPr bwMode="auto">
            <a:xfrm>
              <a:off x="7184629" y="2730385"/>
              <a:ext cx="466758" cy="68581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32" name="TextBox 35">
              <a:extLst>
                <a:ext uri="{FF2B5EF4-FFF2-40B4-BE49-F238E27FC236}">
                  <a16:creationId xmlns:a16="http://schemas.microsoft.com/office/drawing/2014/main" id="{D553E41E-9734-4DED-B287-7AB656DE8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3268" y="3226202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dirty="0">
                  <a:cs typeface="Times New Roman" panose="02020603050405020304" pitchFamily="18" charset="0"/>
                </a:rPr>
                <a:t>&lt;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60" name="TextBox 36">
              <a:extLst>
                <a:ext uri="{FF2B5EF4-FFF2-40B4-BE49-F238E27FC236}">
                  <a16:creationId xmlns:a16="http://schemas.microsoft.com/office/drawing/2014/main" id="{3736BC48-CD22-44EE-B0DA-1973472E0BEA}"/>
                </a:ext>
              </a:extLst>
            </p:cNvPr>
            <p:cNvSpPr txBox="1"/>
            <p:nvPr/>
          </p:nvSpPr>
          <p:spPr bwMode="auto">
            <a:xfrm>
              <a:off x="5911364" y="1814284"/>
              <a:ext cx="520737" cy="160191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FCBD785-B7FB-42AF-AAF3-B83D5F10E8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39" y="3116997"/>
              <a:ext cx="368326" cy="1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FEF5D9BD-830A-413F-9142-37D04EF4D1E9}"/>
                </a:ext>
              </a:extLst>
            </p:cNvPr>
            <p:cNvCxnSpPr/>
            <p:nvPr/>
          </p:nvCxnSpPr>
          <p:spPr bwMode="auto">
            <a:xfrm>
              <a:off x="7651387" y="3101869"/>
              <a:ext cx="369914" cy="3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E4A687E7-922C-4E12-82E5-6E7B33CF90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6063" y="3100188"/>
              <a:ext cx="0" cy="546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2E49AA2E-DA50-4306-BC95-B381EB8D26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3038" y="3646488"/>
              <a:ext cx="24782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14385DE-9634-4477-8069-8078BF724F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39" y="3116997"/>
              <a:ext cx="0" cy="529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093B29DB-3FF4-4C13-818D-A4B654F4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101" y="2148787"/>
              <a:ext cx="1730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320CF66-1765-466C-B09D-C85F932A84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101" y="3100188"/>
              <a:ext cx="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641" name="TextBox 58">
              <a:extLst>
                <a:ext uri="{FF2B5EF4-FFF2-40B4-BE49-F238E27FC236}">
                  <a16:creationId xmlns:a16="http://schemas.microsoft.com/office/drawing/2014/main" id="{0044377D-466F-4C6F-9A11-4AD09D11E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78" y="1638788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in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25642" name="TextBox 60">
              <a:extLst>
                <a:ext uri="{FF2B5EF4-FFF2-40B4-BE49-F238E27FC236}">
                  <a16:creationId xmlns:a16="http://schemas.microsoft.com/office/drawing/2014/main" id="{3EC89A0F-953D-4182-BAC8-4AE7EC590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1927" y="1638788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out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25643" name="TextBox 61">
              <a:extLst>
                <a:ext uri="{FF2B5EF4-FFF2-40B4-BE49-F238E27FC236}">
                  <a16:creationId xmlns:a16="http://schemas.microsoft.com/office/drawing/2014/main" id="{DAFC5023-3AC6-4EAA-86D3-8146D7195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7392" y="2609528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cs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25644" name="TextBox 62">
              <a:extLst>
                <a:ext uri="{FF2B5EF4-FFF2-40B4-BE49-F238E27FC236}">
                  <a16:creationId xmlns:a16="http://schemas.microsoft.com/office/drawing/2014/main" id="{DF1BF002-FAC8-401C-8723-0667C616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7705" y="2572204"/>
              <a:ext cx="39197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ns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320B8B4-EC62-4A97-A8DD-90E3D4EC73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195" y="2147106"/>
              <a:ext cx="6477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EF30EB28-2434-4D7C-9A08-CA82E29BC5C9}"/>
              </a:ext>
            </a:extLst>
          </p:cNvPr>
          <p:cNvSpPr/>
          <p:nvPr/>
        </p:nvSpPr>
        <p:spPr bwMode="auto">
          <a:xfrm>
            <a:off x="5876925" y="2286396"/>
            <a:ext cx="2054225" cy="1627403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4586" name="组合 21">
            <a:extLst>
              <a:ext uri="{FF2B5EF4-FFF2-40B4-BE49-F238E27FC236}">
                <a16:creationId xmlns:a16="http://schemas.microsoft.com/office/drawing/2014/main" id="{3D567B22-53CA-4C21-AEA6-9BDE0F6997D1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4653135"/>
            <a:ext cx="3017838" cy="1548636"/>
            <a:chOff x="5400463" y="4345686"/>
            <a:chExt cx="3018050" cy="1927630"/>
          </a:xfrm>
        </p:grpSpPr>
        <p:sp>
          <p:nvSpPr>
            <p:cNvPr id="91" name="TextBox 34">
              <a:extLst>
                <a:ext uri="{FF2B5EF4-FFF2-40B4-BE49-F238E27FC236}">
                  <a16:creationId xmlns:a16="http://schemas.microsoft.com/office/drawing/2014/main" id="{A875439F-62CF-428E-85F1-B3792FFDEAD1}"/>
                </a:ext>
              </a:extLst>
            </p:cNvPr>
            <p:cNvSpPr txBox="1"/>
            <p:nvPr/>
          </p:nvSpPr>
          <p:spPr bwMode="auto">
            <a:xfrm>
              <a:off x="7367514" y="5415988"/>
              <a:ext cx="466758" cy="6865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14" name="TextBox 35">
              <a:extLst>
                <a:ext uri="{FF2B5EF4-FFF2-40B4-BE49-F238E27FC236}">
                  <a16:creationId xmlns:a16="http://schemas.microsoft.com/office/drawing/2014/main" id="{01B429D5-7FB9-4385-B525-DF5814262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0812" y="5887332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dirty="0">
                  <a:cs typeface="Times New Roman" panose="02020603050405020304" pitchFamily="18" charset="0"/>
                </a:rPr>
                <a:t>&lt;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93" name="TextBox 36">
              <a:extLst>
                <a:ext uri="{FF2B5EF4-FFF2-40B4-BE49-F238E27FC236}">
                  <a16:creationId xmlns:a16="http://schemas.microsoft.com/office/drawing/2014/main" id="{55C924FC-9993-4AF0-817E-62CD328DCDB7}"/>
                </a:ext>
              </a:extLst>
            </p:cNvPr>
            <p:cNvSpPr txBox="1"/>
            <p:nvPr/>
          </p:nvSpPr>
          <p:spPr bwMode="auto">
            <a:xfrm>
              <a:off x="6094250" y="4566951"/>
              <a:ext cx="520737" cy="153556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8541D38-8E31-448E-B757-AC2AC8179C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38625" y="5804025"/>
              <a:ext cx="368326" cy="16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E87A652-158D-4DF2-A748-43A9C030C3AD}"/>
                </a:ext>
              </a:extLst>
            </p:cNvPr>
            <p:cNvCxnSpPr/>
            <p:nvPr/>
          </p:nvCxnSpPr>
          <p:spPr bwMode="auto">
            <a:xfrm>
              <a:off x="7834272" y="5789100"/>
              <a:ext cx="369913" cy="16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E2F4B41-7BB4-4543-8CEE-B588BFD0E4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8948" y="5787442"/>
              <a:ext cx="0" cy="4858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506E5EE-6105-41FC-BD13-2F624ECC1D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5924" y="6273316"/>
              <a:ext cx="24782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BCF6F18-0262-4EA4-B1F3-3CDA1E7F2E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38625" y="5804025"/>
              <a:ext cx="0" cy="469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33477CE-3BB0-4B6E-86FD-A58DC02984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4986" y="4906897"/>
              <a:ext cx="1730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0BF2FB4-0B70-4B58-BBD5-1DFC08FCDA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4986" y="5787442"/>
              <a:ext cx="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623" name="TextBox 58">
              <a:extLst>
                <a:ext uri="{FF2B5EF4-FFF2-40B4-BE49-F238E27FC236}">
                  <a16:creationId xmlns:a16="http://schemas.microsoft.com/office/drawing/2014/main" id="{F9442BA4-343E-4318-8107-AB7CEAD4B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463" y="4345686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5624" name="TextBox 60">
              <a:extLst>
                <a:ext uri="{FF2B5EF4-FFF2-40B4-BE49-F238E27FC236}">
                  <a16:creationId xmlns:a16="http://schemas.microsoft.com/office/drawing/2014/main" id="{6288AAA6-BEF1-477C-BD5C-A4CEB18DC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12" y="4356971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5625" name="TextBox 61">
              <a:extLst>
                <a:ext uri="{FF2B5EF4-FFF2-40B4-BE49-F238E27FC236}">
                  <a16:creationId xmlns:a16="http://schemas.microsoft.com/office/drawing/2014/main" id="{4391FF66-881F-4320-A77B-437AE5A5E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0277" y="5255208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cs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6D4029EF-92A5-4175-B1C8-D290E3121F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5081" y="4905240"/>
              <a:ext cx="6477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34">
              <a:extLst>
                <a:ext uri="{FF2B5EF4-FFF2-40B4-BE49-F238E27FC236}">
                  <a16:creationId xmlns:a16="http://schemas.microsoft.com/office/drawing/2014/main" id="{3B122A7C-D7B1-4273-A7FB-C85C438974AF}"/>
                </a:ext>
              </a:extLst>
            </p:cNvPr>
            <p:cNvSpPr txBox="1"/>
            <p:nvPr/>
          </p:nvSpPr>
          <p:spPr bwMode="auto">
            <a:xfrm>
              <a:off x="7367514" y="4566951"/>
              <a:ext cx="466758" cy="68652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OR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28" name="TextBox 35">
              <a:extLst>
                <a:ext uri="{FF2B5EF4-FFF2-40B4-BE49-F238E27FC236}">
                  <a16:creationId xmlns:a16="http://schemas.microsoft.com/office/drawing/2014/main" id="{49F8614A-3017-4CDC-94A1-67D655693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794" y="5017888"/>
              <a:ext cx="492478" cy="247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&lt;</a:t>
              </a:r>
              <a:endParaRPr lang="zh-CN" altLang="en-US" sz="2000" b="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629" name="TextBox 58">
              <a:extLst>
                <a:ext uri="{FF2B5EF4-FFF2-40B4-BE49-F238E27FC236}">
                  <a16:creationId xmlns:a16="http://schemas.microsoft.com/office/drawing/2014/main" id="{576148AD-BB1C-4808-84C7-8A07E36AF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8816" y="5241962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ns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25630" name="TextBox 58">
              <a:extLst>
                <a:ext uri="{FF2B5EF4-FFF2-40B4-BE49-F238E27FC236}">
                  <a16:creationId xmlns:a16="http://schemas.microsoft.com/office/drawing/2014/main" id="{3103BD16-9C7E-4B88-96B5-E13280967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900" y="4345687"/>
              <a:ext cx="492478" cy="48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no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箭头: 下 20">
            <a:extLst>
              <a:ext uri="{FF2B5EF4-FFF2-40B4-BE49-F238E27FC236}">
                <a16:creationId xmlns:a16="http://schemas.microsoft.com/office/drawing/2014/main" id="{2F66F319-F410-4F0A-983A-FDCF8A107676}"/>
              </a:ext>
            </a:extLst>
          </p:cNvPr>
          <p:cNvSpPr/>
          <p:nvPr/>
        </p:nvSpPr>
        <p:spPr>
          <a:xfrm>
            <a:off x="6843844" y="4247876"/>
            <a:ext cx="288925" cy="330200"/>
          </a:xfrm>
          <a:prstGeom prst="downArrow">
            <a:avLst>
              <a:gd name="adj1" fmla="val 50000"/>
              <a:gd name="adj2" fmla="val 5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F652A49-A6AB-4527-BF19-D9356DE5CAD5}"/>
              </a:ext>
            </a:extLst>
          </p:cNvPr>
          <p:cNvGrpSpPr/>
          <p:nvPr/>
        </p:nvGrpSpPr>
        <p:grpSpPr>
          <a:xfrm>
            <a:off x="5839573" y="2290145"/>
            <a:ext cx="2096339" cy="1620703"/>
            <a:chOff x="8042143" y="1623444"/>
            <a:chExt cx="1940818" cy="1948542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33C4F06-5A88-4F9C-925A-ECC793541745}"/>
                </a:ext>
              </a:extLst>
            </p:cNvPr>
            <p:cNvCxnSpPr>
              <a:cxnSpLocks/>
            </p:cNvCxnSpPr>
            <p:nvPr/>
          </p:nvCxnSpPr>
          <p:spPr>
            <a:xfrm>
              <a:off x="8042143" y="1635343"/>
              <a:ext cx="1940818" cy="193664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7AADDF1-0492-4712-BE79-7DE218BB3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2143" y="1623444"/>
              <a:ext cx="1940818" cy="1948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3A6C3F0-2EE2-400E-B761-70B74E30E3DE}"/>
              </a:ext>
            </a:extLst>
          </p:cNvPr>
          <p:cNvSpPr/>
          <p:nvPr/>
        </p:nvSpPr>
        <p:spPr>
          <a:xfrm>
            <a:off x="5226516" y="1392405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，强烈不推荐！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页脚占位符 4">
            <a:extLst>
              <a:ext uri="{FF2B5EF4-FFF2-40B4-BE49-F238E27FC236}">
                <a16:creationId xmlns:a16="http://schemas.microsoft.com/office/drawing/2014/main" id="{01605A89-43E5-4BE2-AECB-8D01EB218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5225"/>
            <a:ext cx="449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53" name="灯片编号占位符 5">
            <a:extLst>
              <a:ext uri="{FF2B5EF4-FFF2-40B4-BE49-F238E27FC236}">
                <a16:creationId xmlns:a16="http://schemas.microsoft.com/office/drawing/2014/main" id="{F6A13E46-2866-4CF2-92B2-E897B630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45225"/>
            <a:ext cx="1600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887C1D4-F71F-4D78-8A48-35E520CE8800}" type="slidenum">
              <a:rPr lang="en-US" altLang="zh-CN" sz="16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54" name="日期占位符 3">
            <a:extLst>
              <a:ext uri="{FF2B5EF4-FFF2-40B4-BE49-F238E27FC236}">
                <a16:creationId xmlns:a16="http://schemas.microsoft.com/office/drawing/2014/main" id="{55E073AD-11A4-491A-800A-F325F4DD2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660AF-A8B5-4BAC-9C63-72C64E15A976}" type="datetime1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2022/10/19</a:t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AE48D35-126B-46F7-B2A6-79D7075CF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两段式</a:t>
            </a:r>
            <a:r>
              <a:rPr lang="en-US" altLang="zh-CN" dirty="0">
                <a:cs typeface="Times New Roman" panose="02020603050405020304" pitchFamily="18" charset="0"/>
              </a:rPr>
              <a:t>FSM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690627" name="Rectangle 3">
            <a:extLst>
              <a:ext uri="{FF2B5EF4-FFF2-40B4-BE49-F238E27FC236}">
                <a16:creationId xmlns:a16="http://schemas.microsoft.com/office/drawing/2014/main" id="{E9161CC5-8A81-4D63-ACCB-FADC1EBAA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376772"/>
            <a:ext cx="5149835" cy="49040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b="1" dirty="0"/>
              <a:t>一个时序过程描述</a:t>
            </a:r>
            <a:r>
              <a:rPr lang="en-US" altLang="zh-CN" b="1" dirty="0"/>
              <a:t>CS</a:t>
            </a:r>
          </a:p>
          <a:p>
            <a:pPr>
              <a:spcAft>
                <a:spcPts val="600"/>
              </a:spcAft>
            </a:pPr>
            <a:r>
              <a:rPr lang="zh-CN" altLang="en-US" b="1" dirty="0"/>
              <a:t>一个组合过程描述</a:t>
            </a:r>
            <a:r>
              <a:rPr lang="en-US" altLang="zh-CN" b="1" dirty="0"/>
              <a:t>NS</a:t>
            </a:r>
            <a:r>
              <a:rPr lang="zh-CN" altLang="en-US" b="1" dirty="0"/>
              <a:t>和</a:t>
            </a:r>
            <a:r>
              <a:rPr lang="en-US" altLang="zh-CN" b="1" dirty="0"/>
              <a:t>OUT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1" dirty="0"/>
              <a:t>另一种形式：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一个时序过程描述</a:t>
            </a:r>
            <a:r>
              <a:rPr lang="en-US" altLang="zh-CN" dirty="0"/>
              <a:t>CS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一个组合过程描述</a:t>
            </a:r>
            <a:r>
              <a:rPr lang="en-US" altLang="zh-CN" dirty="0"/>
              <a:t>OUT</a:t>
            </a:r>
          </a:p>
          <a:p>
            <a:pPr lvl="1">
              <a:spcAft>
                <a:spcPts val="600"/>
              </a:spcAft>
            </a:pPr>
            <a:endParaRPr lang="zh-CN" altLang="en-US" dirty="0"/>
          </a:p>
        </p:txBody>
      </p:sp>
      <p:grpSp>
        <p:nvGrpSpPr>
          <p:cNvPr id="30727" name="组合 105">
            <a:extLst>
              <a:ext uri="{FF2B5EF4-FFF2-40B4-BE49-F238E27FC236}">
                <a16:creationId xmlns:a16="http://schemas.microsoft.com/office/drawing/2014/main" id="{24FBBDF2-BECD-4C3E-99FD-37D5CC56792E}"/>
              </a:ext>
            </a:extLst>
          </p:cNvPr>
          <p:cNvGrpSpPr>
            <a:grpSpLocks/>
          </p:cNvGrpSpPr>
          <p:nvPr/>
        </p:nvGrpSpPr>
        <p:grpSpPr bwMode="auto">
          <a:xfrm>
            <a:off x="5213246" y="3753036"/>
            <a:ext cx="3175178" cy="2436936"/>
            <a:chOff x="4996732" y="1679735"/>
            <a:chExt cx="3175272" cy="1966753"/>
          </a:xfrm>
        </p:grpSpPr>
        <p:sp>
          <p:nvSpPr>
            <p:cNvPr id="107" name="TextBox 34">
              <a:extLst>
                <a:ext uri="{FF2B5EF4-FFF2-40B4-BE49-F238E27FC236}">
                  <a16:creationId xmlns:a16="http://schemas.microsoft.com/office/drawing/2014/main" id="{C88AF592-DE66-4809-8D94-1F763E78302B}"/>
                </a:ext>
              </a:extLst>
            </p:cNvPr>
            <p:cNvSpPr txBox="1"/>
            <p:nvPr/>
          </p:nvSpPr>
          <p:spPr bwMode="auto">
            <a:xfrm>
              <a:off x="7184550" y="2729232"/>
              <a:ext cx="466739" cy="6871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50" name="TextBox 35">
              <a:extLst>
                <a:ext uri="{FF2B5EF4-FFF2-40B4-BE49-F238E27FC236}">
                  <a16:creationId xmlns:a16="http://schemas.microsoft.com/office/drawing/2014/main" id="{334CCC30-C6A2-4D94-B948-6C6135EEF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926" y="3258975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dirty="0">
                  <a:cs typeface="Times New Roman" panose="02020603050405020304" pitchFamily="18" charset="0"/>
                </a:rPr>
                <a:t>&lt;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09" name="TextBox 36">
              <a:extLst>
                <a:ext uri="{FF2B5EF4-FFF2-40B4-BE49-F238E27FC236}">
                  <a16:creationId xmlns:a16="http://schemas.microsoft.com/office/drawing/2014/main" id="{C8C9BFD9-2762-4B52-A87B-1562ADB53779}"/>
                </a:ext>
              </a:extLst>
            </p:cNvPr>
            <p:cNvSpPr txBox="1"/>
            <p:nvPr/>
          </p:nvSpPr>
          <p:spPr bwMode="auto">
            <a:xfrm>
              <a:off x="5911337" y="2726058"/>
              <a:ext cx="520716" cy="6903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dirty="0" err="1">
                  <a:latin typeface="Times New Roman" pitchFamily="18" charset="0"/>
                  <a:cs typeface="Times New Roman" pitchFamily="18" charset="0"/>
                </a:rPr>
                <a:t>CL</a:t>
              </a: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57A230A-D4E3-4DEB-85A8-680505D6E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26" y="3200556"/>
              <a:ext cx="368311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F319AEBE-1D5B-4A56-8D5F-EB9CE5A22992}"/>
                </a:ext>
              </a:extLst>
            </p:cNvPr>
            <p:cNvCxnSpPr/>
            <p:nvPr/>
          </p:nvCxnSpPr>
          <p:spPr bwMode="auto">
            <a:xfrm>
              <a:off x="7651288" y="3102165"/>
              <a:ext cx="369898" cy="3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1C9BA956-0631-457E-ACA9-6B494044A0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5950" y="3100578"/>
              <a:ext cx="0" cy="545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B8C898B7-442D-4EA4-9049-507B569C79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3026" y="3646488"/>
              <a:ext cx="2478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E93D44B4-6583-4C08-8E93-F73910D6D9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26" y="2311864"/>
              <a:ext cx="0" cy="1334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EA82E0AA-6EFB-4381-A65D-F0CFB54695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52" y="2148408"/>
              <a:ext cx="15954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D399952C-A3E4-4816-ADB0-2A821B7BF3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52" y="3100578"/>
              <a:ext cx="752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59" name="TextBox 58">
              <a:extLst>
                <a:ext uri="{FF2B5EF4-FFF2-40B4-BE49-F238E27FC236}">
                  <a16:creationId xmlns:a16="http://schemas.microsoft.com/office/drawing/2014/main" id="{A18602ED-8A54-40E5-91AF-14F45ED62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732" y="1679735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33860" name="TextBox 60">
              <a:extLst>
                <a:ext uri="{FF2B5EF4-FFF2-40B4-BE49-F238E27FC236}">
                  <a16:creationId xmlns:a16="http://schemas.microsoft.com/office/drawing/2014/main" id="{ACFC6629-3101-4613-97B9-BF74A2842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7727" y="1779078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out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33861" name="TextBox 61">
              <a:extLst>
                <a:ext uri="{FF2B5EF4-FFF2-40B4-BE49-F238E27FC236}">
                  <a16:creationId xmlns:a16="http://schemas.microsoft.com/office/drawing/2014/main" id="{A71EB7DC-7B91-4E05-A733-3A11FD814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4947" y="2758511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cs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FED7986-8D8A-4E61-A260-49BC366EFE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9006" y="2050017"/>
              <a:ext cx="8309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36">
              <a:extLst>
                <a:ext uri="{FF2B5EF4-FFF2-40B4-BE49-F238E27FC236}">
                  <a16:creationId xmlns:a16="http://schemas.microsoft.com/office/drawing/2014/main" id="{DACCAB02-9969-418B-BC14-D7CFC18207A0}"/>
                </a:ext>
              </a:extLst>
            </p:cNvPr>
            <p:cNvSpPr txBox="1"/>
            <p:nvPr/>
          </p:nvSpPr>
          <p:spPr bwMode="auto">
            <a:xfrm>
              <a:off x="5922449" y="1813563"/>
              <a:ext cx="520716" cy="6903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dirty="0" err="1">
                  <a:latin typeface="Times New Roman" pitchFamily="18" charset="0"/>
                  <a:cs typeface="Times New Roman" pitchFamily="18" charset="0"/>
                </a:rPr>
                <a:t>CL</a:t>
              </a: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24E4AEFD-BB21-489A-8076-483603710D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0963" y="2311864"/>
              <a:ext cx="368311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E04E857A-CFFE-45B7-87D2-B935C6488B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3010" y="2930775"/>
              <a:ext cx="4683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18E0B713-9D44-482C-B50E-655962F0A2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3010" y="2050017"/>
              <a:ext cx="0" cy="8807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67" name="TextBox 61">
              <a:extLst>
                <a:ext uri="{FF2B5EF4-FFF2-40B4-BE49-F238E27FC236}">
                  <a16:creationId xmlns:a16="http://schemas.microsoft.com/office/drawing/2014/main" id="{40DF9CB8-A423-4F03-B3F9-7DE1E9F50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4768" y="2763275"/>
              <a:ext cx="458794" cy="461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ns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5BC4D59-59C5-40B3-B7C6-FA3EA5C84E56}"/>
              </a:ext>
            </a:extLst>
          </p:cNvPr>
          <p:cNvSpPr/>
          <p:nvPr/>
        </p:nvSpPr>
        <p:spPr bwMode="auto">
          <a:xfrm>
            <a:off x="5983333" y="3783263"/>
            <a:ext cx="901700" cy="1082761"/>
          </a:xfrm>
          <a:prstGeom prst="roundRect">
            <a:avLst/>
          </a:prstGeom>
          <a:noFill/>
          <a:ln w="19050">
            <a:solidFill>
              <a:srgbClr val="CC33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5EC750AC-85F5-4D5C-93BF-FDE30F951BFE}"/>
              </a:ext>
            </a:extLst>
          </p:cNvPr>
          <p:cNvSpPr/>
          <p:nvPr/>
        </p:nvSpPr>
        <p:spPr bwMode="auto">
          <a:xfrm>
            <a:off x="5924622" y="4945489"/>
            <a:ext cx="2098675" cy="1073004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3808" name="组合 73">
            <a:extLst>
              <a:ext uri="{FF2B5EF4-FFF2-40B4-BE49-F238E27FC236}">
                <a16:creationId xmlns:a16="http://schemas.microsoft.com/office/drawing/2014/main" id="{ECD74E5A-B06D-447A-81B2-848C9CD461C0}"/>
              </a:ext>
            </a:extLst>
          </p:cNvPr>
          <p:cNvGrpSpPr>
            <a:grpSpLocks/>
          </p:cNvGrpSpPr>
          <p:nvPr/>
        </p:nvGrpSpPr>
        <p:grpSpPr bwMode="auto">
          <a:xfrm>
            <a:off x="5394309" y="1406259"/>
            <a:ext cx="2954338" cy="1827569"/>
            <a:chOff x="5217578" y="2035002"/>
            <a:chExt cx="2954426" cy="1611486"/>
          </a:xfrm>
        </p:grpSpPr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73C675E4-288E-475E-90B3-EE3C94876819}"/>
                </a:ext>
              </a:extLst>
            </p:cNvPr>
            <p:cNvSpPr txBox="1"/>
            <p:nvPr/>
          </p:nvSpPr>
          <p:spPr bwMode="auto">
            <a:xfrm>
              <a:off x="7184550" y="2729093"/>
              <a:ext cx="466739" cy="68725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12" name="TextBox 35">
              <a:extLst>
                <a:ext uri="{FF2B5EF4-FFF2-40B4-BE49-F238E27FC236}">
                  <a16:creationId xmlns:a16="http://schemas.microsoft.com/office/drawing/2014/main" id="{4FD081FF-0605-42E2-A77F-4D3EA5503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926" y="3265489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dirty="0">
                  <a:cs typeface="Times New Roman" panose="02020603050405020304" pitchFamily="18" charset="0"/>
                </a:rPr>
                <a:t>&lt;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77" name="TextBox 36">
              <a:extLst>
                <a:ext uri="{FF2B5EF4-FFF2-40B4-BE49-F238E27FC236}">
                  <a16:creationId xmlns:a16="http://schemas.microsoft.com/office/drawing/2014/main" id="{F4512EA9-2670-48BD-B762-E4DDD8EFC3EC}"/>
                </a:ext>
              </a:extLst>
            </p:cNvPr>
            <p:cNvSpPr txBox="1"/>
            <p:nvPr/>
          </p:nvSpPr>
          <p:spPr bwMode="auto">
            <a:xfrm>
              <a:off x="5911337" y="2202146"/>
              <a:ext cx="520716" cy="12142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DD86720-DFCC-4942-B128-292AA440C2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26" y="3200488"/>
              <a:ext cx="368311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90020CB2-1C7B-4515-BF52-291659971653}"/>
                </a:ext>
              </a:extLst>
            </p:cNvPr>
            <p:cNvCxnSpPr/>
            <p:nvPr/>
          </p:nvCxnSpPr>
          <p:spPr bwMode="auto">
            <a:xfrm>
              <a:off x="7651288" y="3102083"/>
              <a:ext cx="369898" cy="3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92E4E46-8DF9-46DE-AA97-0642BF3F1F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5950" y="3100495"/>
              <a:ext cx="0" cy="54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51DE329-8EDB-4236-A70C-3952E8D226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3026" y="3646488"/>
              <a:ext cx="2478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B637024-E387-45F6-BF71-FFAFAE50C4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26" y="3200488"/>
              <a:ext cx="0" cy="44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AFE016B-9692-42ED-ADEB-254DA39217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52" y="2421178"/>
              <a:ext cx="15954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4A01114-8F27-41A4-A85F-1A9554376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52" y="3100495"/>
              <a:ext cx="752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21" name="TextBox 58">
              <a:extLst>
                <a:ext uri="{FF2B5EF4-FFF2-40B4-BE49-F238E27FC236}">
                  <a16:creationId xmlns:a16="http://schemas.microsoft.com/office/drawing/2014/main" id="{DD117A45-0479-488F-84D1-D99FC0FD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78" y="2035002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33822" name="TextBox 60">
              <a:extLst>
                <a:ext uri="{FF2B5EF4-FFF2-40B4-BE49-F238E27FC236}">
                  <a16:creationId xmlns:a16="http://schemas.microsoft.com/office/drawing/2014/main" id="{5B35BE2C-8731-4C8C-9C09-19333B83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6523" y="2035192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out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33823" name="TextBox 61">
              <a:extLst>
                <a:ext uri="{FF2B5EF4-FFF2-40B4-BE49-F238E27FC236}">
                  <a16:creationId xmlns:a16="http://schemas.microsoft.com/office/drawing/2014/main" id="{A932AF66-D090-4EA3-B015-142157C9D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4947" y="2732615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cs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sp>
          <p:nvSpPr>
            <p:cNvPr id="33824" name="TextBox 62">
              <a:extLst>
                <a:ext uri="{FF2B5EF4-FFF2-40B4-BE49-F238E27FC236}">
                  <a16:creationId xmlns:a16="http://schemas.microsoft.com/office/drawing/2014/main" id="{CCC74CA6-4503-42C7-AAB6-57AEC0F6D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060" y="2732615"/>
              <a:ext cx="39197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dirty="0">
                  <a:cs typeface="Times New Roman" panose="02020603050405020304" pitchFamily="18" charset="0"/>
                </a:rPr>
                <a:t>ns</a:t>
              </a:r>
              <a:endParaRPr lang="zh-CN" altLang="en-US" sz="2400" b="0" dirty="0"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692444E-61F5-45AA-9AE0-E0A3D3171A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193" y="2413243"/>
              <a:ext cx="6477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491A36BE-B502-4E9A-A030-CFF36A5EDC54}"/>
              </a:ext>
            </a:extLst>
          </p:cNvPr>
          <p:cNvSpPr/>
          <p:nvPr/>
        </p:nvSpPr>
        <p:spPr bwMode="auto">
          <a:xfrm>
            <a:off x="5900722" y="1455414"/>
            <a:ext cx="874712" cy="1663213"/>
          </a:xfrm>
          <a:prstGeom prst="roundRect">
            <a:avLst/>
          </a:prstGeom>
          <a:noFill/>
          <a:ln w="19050">
            <a:solidFill>
              <a:srgbClr val="CC33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33BE033-1CC2-49AB-AFC3-4CECED167097}"/>
              </a:ext>
            </a:extLst>
          </p:cNvPr>
          <p:cNvSpPr/>
          <p:nvPr/>
        </p:nvSpPr>
        <p:spPr bwMode="auto">
          <a:xfrm>
            <a:off x="7186597" y="2076420"/>
            <a:ext cx="796925" cy="104220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D1B1225-052C-4C33-B248-20B8E7F12241}"/>
              </a:ext>
            </a:extLst>
          </p:cNvPr>
          <p:cNvSpPr/>
          <p:nvPr/>
        </p:nvSpPr>
        <p:spPr>
          <a:xfrm>
            <a:off x="6876256" y="366911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不推荐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F5CD519-8E9B-485C-BFF2-7EDC9924BADB}"/>
              </a:ext>
            </a:extLst>
          </p:cNvPr>
          <p:cNvSpPr/>
          <p:nvPr/>
        </p:nvSpPr>
        <p:spPr>
          <a:xfrm>
            <a:off x="6919720" y="132028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推荐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49" name="页脚占位符 4">
            <a:extLst>
              <a:ext uri="{FF2B5EF4-FFF2-40B4-BE49-F238E27FC236}">
                <a16:creationId xmlns:a16="http://schemas.microsoft.com/office/drawing/2014/main" id="{5FE15BA2-12DF-4042-902C-50571FD11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5225"/>
            <a:ext cx="449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50" name="灯片编号占位符 5">
            <a:extLst>
              <a:ext uri="{FF2B5EF4-FFF2-40B4-BE49-F238E27FC236}">
                <a16:creationId xmlns:a16="http://schemas.microsoft.com/office/drawing/2014/main" id="{9E44E40B-DDBF-49B0-BB1E-91A1F580C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45225"/>
            <a:ext cx="1600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887C1D4-F71F-4D78-8A48-35E520CE8800}" type="slidenum">
              <a:rPr lang="en-US" altLang="zh-CN" sz="16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51" name="日期占位符 3">
            <a:extLst>
              <a:ext uri="{FF2B5EF4-FFF2-40B4-BE49-F238E27FC236}">
                <a16:creationId xmlns:a16="http://schemas.microsoft.com/office/drawing/2014/main" id="{6F16F32A-3AC3-446B-BE6B-017E4D01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660AF-A8B5-4BAC-9C63-72C64E15A976}" type="datetime1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2022/10/19</a:t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87B5CE7-8F8B-4A64-A85F-089D407E7F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两段式</a:t>
            </a:r>
            <a:r>
              <a:rPr lang="en-US" altLang="zh-CN" dirty="0">
                <a:cs typeface="Times New Roman" panose="02020603050405020304" pitchFamily="18" charset="0"/>
              </a:rPr>
              <a:t>FSM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cs typeface="Times New Roman" panose="02020603050405020304" pitchFamily="18" charset="0"/>
              </a:rPr>
              <a:t>1)</a:t>
            </a:r>
            <a:endParaRPr kumimoji="1"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692675" name="Rectangle 3">
            <a:extLst>
              <a:ext uri="{FF2B5EF4-FFF2-40B4-BE49-F238E27FC236}">
                <a16:creationId xmlns:a16="http://schemas.microsoft.com/office/drawing/2014/main" id="{54E3606B-084D-45F9-B2C8-AB1D9C76D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075613" cy="4932362"/>
          </a:xfrm>
        </p:spPr>
        <p:txBody>
          <a:bodyPr/>
          <a:lstStyle/>
          <a:p>
            <a:r>
              <a:rPr lang="zh-CN" altLang="en-US" b="1" dirty="0"/>
              <a:t>时序逻辑</a:t>
            </a:r>
            <a:r>
              <a:rPr lang="en-US" altLang="zh-CN" b="1" dirty="0"/>
              <a:t>Always</a:t>
            </a:r>
            <a:r>
              <a:rPr lang="zh-CN" altLang="en-US" b="1" dirty="0"/>
              <a:t>过程</a:t>
            </a:r>
          </a:p>
          <a:p>
            <a:pPr lvl="1"/>
            <a:r>
              <a:rPr lang="zh-CN" altLang="en-US" dirty="0"/>
              <a:t>根据所需复位方式（同步复位或异步复位），将默认状态赋给</a:t>
            </a:r>
            <a:r>
              <a:rPr lang="en-US" altLang="zh-CN" dirty="0"/>
              <a:t>CS</a:t>
            </a:r>
            <a:endParaRPr lang="zh-CN" altLang="en-US" dirty="0"/>
          </a:p>
          <a:p>
            <a:pPr lvl="1"/>
            <a:r>
              <a:rPr lang="zh-CN" altLang="en-US" dirty="0"/>
              <a:t>在时钟边沿将</a:t>
            </a:r>
            <a:r>
              <a:rPr lang="en-US" altLang="zh-CN" dirty="0"/>
              <a:t>NS</a:t>
            </a:r>
            <a:r>
              <a:rPr lang="zh-CN" altLang="en-US" dirty="0"/>
              <a:t>赋给</a:t>
            </a:r>
            <a:r>
              <a:rPr lang="en-US" altLang="zh-CN" dirty="0"/>
              <a:t>CS</a:t>
            </a: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推荐赋值采用非阻塞赋值“</a:t>
            </a:r>
            <a:r>
              <a:rPr lang="en-US" altLang="zh-CN" b="1" dirty="0">
                <a:solidFill>
                  <a:srgbClr val="0070C0"/>
                </a:solidFill>
              </a:rPr>
              <a:t>&lt;=”</a:t>
            </a:r>
            <a:endParaRPr lang="zh-CN" altLang="en-US" b="1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  <a:spcAft>
                <a:spcPct val="0"/>
              </a:spcAft>
            </a:pPr>
            <a:r>
              <a:rPr lang="zh-CN" altLang="en-US" b="1" dirty="0"/>
              <a:t>组合逻辑</a:t>
            </a:r>
            <a:r>
              <a:rPr lang="en-US" altLang="zh-CN" b="1" dirty="0"/>
              <a:t>Always</a:t>
            </a:r>
            <a:r>
              <a:rPr lang="zh-CN" altLang="en-US" b="1" dirty="0"/>
              <a:t>过程</a:t>
            </a:r>
          </a:p>
          <a:p>
            <a:pPr lvl="1">
              <a:spcBef>
                <a:spcPct val="20000"/>
              </a:spcBef>
            </a:pPr>
            <a:r>
              <a:rPr lang="en-US" altLang="zh-CN" dirty="0"/>
              <a:t>always</a:t>
            </a:r>
            <a:r>
              <a:rPr lang="zh-CN" altLang="en-US" dirty="0"/>
              <a:t>敏感列表为</a:t>
            </a:r>
            <a:r>
              <a:rPr lang="en-US" altLang="zh-CN" dirty="0"/>
              <a:t>CS</a:t>
            </a:r>
            <a:r>
              <a:rPr lang="zh-CN" altLang="en-US" dirty="0"/>
              <a:t>和输入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case</a:t>
            </a:r>
            <a:r>
              <a:rPr lang="zh-CN" altLang="en-US" dirty="0"/>
              <a:t>或者</a:t>
            </a:r>
            <a:r>
              <a:rPr lang="en-US" altLang="zh-CN" dirty="0"/>
              <a:t>if...else</a:t>
            </a:r>
            <a:r>
              <a:rPr lang="zh-CN" altLang="en-US" dirty="0"/>
              <a:t>判断确定不同条件下的</a:t>
            </a:r>
            <a:r>
              <a:rPr lang="en-US" altLang="zh-CN" dirty="0"/>
              <a:t>NS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推荐赋值采用阻塞赋值“</a:t>
            </a:r>
            <a:r>
              <a:rPr lang="en-US" altLang="zh-CN" b="1" dirty="0">
                <a:solidFill>
                  <a:srgbClr val="0070C0"/>
                </a:solidFill>
              </a:rPr>
              <a:t>=”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C7904F4B-638B-4DA6-9ADE-3C4FE202E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5225"/>
            <a:ext cx="449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5F81CC1-0127-4B30-8B5E-22E0317D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45225"/>
            <a:ext cx="1600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887C1D4-F71F-4D78-8A48-35E520CE8800}" type="slidenum">
              <a:rPr lang="en-US" altLang="zh-CN" sz="16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C67B9ED1-1793-4CC5-AF95-76119EE68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660AF-A8B5-4BAC-9C63-72C64E15A976}" type="datetime1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2022/10/19</a:t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0D4D4E4-2B4E-4F93-80B1-C425DC4CBA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两段式</a:t>
            </a:r>
            <a:r>
              <a:rPr lang="en-US" altLang="zh-CN" dirty="0">
                <a:cs typeface="Times New Roman" panose="02020603050405020304" pitchFamily="18" charset="0"/>
              </a:rPr>
              <a:t>FSM (</a:t>
            </a:r>
            <a:r>
              <a:rPr lang="zh-CN" altLang="en-US" dirty="0"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cs typeface="Times New Roman" panose="02020603050405020304" pitchFamily="18" charset="0"/>
              </a:rPr>
              <a:t>2)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01" name="Rectangle 3">
            <a:extLst>
              <a:ext uri="{FF2B5EF4-FFF2-40B4-BE49-F238E27FC236}">
                <a16:creationId xmlns:a16="http://schemas.microsoft.com/office/drawing/2014/main" id="{B447B3DF-6E42-4C5D-ADB7-F1FB72BA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580" y="4048204"/>
            <a:ext cx="4614872" cy="2075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//</a:t>
            </a:r>
            <a:r>
              <a:rPr lang="zh-CN" altLang="en-US" sz="2000" b="0" kern="0" dirty="0"/>
              <a:t>时序描述</a:t>
            </a:r>
            <a:r>
              <a:rPr lang="en-US" altLang="zh-CN" sz="2000" b="0" kern="0" dirty="0"/>
              <a:t>CS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always @(</a:t>
            </a:r>
            <a:r>
              <a:rPr lang="en-US" altLang="zh-CN" sz="2000" b="0" kern="0" dirty="0" err="1"/>
              <a:t>posedge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err="1"/>
              <a:t>clk</a:t>
            </a:r>
            <a:r>
              <a:rPr lang="en-US" altLang="zh-CN" sz="2000" b="0" kern="0" dirty="0"/>
              <a:t>, </a:t>
            </a:r>
            <a:r>
              <a:rPr lang="en-US" altLang="zh-CN" sz="2000" b="0" kern="0" dirty="0" err="1"/>
              <a:t>negedge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err="1"/>
              <a:t>rstn</a:t>
            </a:r>
            <a:r>
              <a:rPr lang="en-US" altLang="zh-CN" sz="2000" b="0" kern="0" dirty="0"/>
              <a:t>) begin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if (!</a:t>
            </a:r>
            <a:r>
              <a:rPr lang="en-US" altLang="zh-CN" sz="2000" b="0" kern="0" dirty="0" err="1"/>
              <a:t>rstn</a:t>
            </a:r>
            <a:r>
              <a:rPr lang="en-US" altLang="zh-CN" sz="2000" b="0" kern="0" dirty="0"/>
              <a:t>)  cs &lt;= </a:t>
            </a:r>
            <a:r>
              <a:rPr lang="zh-CN" altLang="en-US" sz="2000" b="0" kern="0" dirty="0"/>
              <a:t>复位状态</a:t>
            </a:r>
            <a:r>
              <a:rPr lang="en-US" altLang="zh-CN" sz="2000" b="0" kern="0" dirty="0"/>
              <a:t>;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else cs &lt;= ns;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end</a:t>
            </a:r>
          </a:p>
        </p:txBody>
      </p:sp>
      <p:sp>
        <p:nvSpPr>
          <p:cNvPr id="202" name="Rectangle 3">
            <a:extLst>
              <a:ext uri="{FF2B5EF4-FFF2-40B4-BE49-F238E27FC236}">
                <a16:creationId xmlns:a16="http://schemas.microsoft.com/office/drawing/2014/main" id="{573EB904-CB71-47DB-BD01-49927F3CB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524000"/>
            <a:ext cx="3224060" cy="4595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000" b="0" kern="0" dirty="0"/>
              <a:t>//</a:t>
            </a:r>
            <a:r>
              <a:rPr lang="zh-CN" altLang="en-US" sz="2000" b="0" kern="0" dirty="0"/>
              <a:t>组合描述</a:t>
            </a:r>
            <a:r>
              <a:rPr lang="en-US" altLang="zh-CN" sz="2000" b="0" kern="0" dirty="0"/>
              <a:t>OUT</a:t>
            </a:r>
            <a:r>
              <a:rPr lang="zh-CN" altLang="en-US" sz="2000" b="0" kern="0" dirty="0"/>
              <a:t>和</a:t>
            </a:r>
            <a:r>
              <a:rPr lang="en-US" altLang="zh-CN" sz="2000" b="0" kern="0" dirty="0"/>
              <a:t>NS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000" b="0" kern="0" dirty="0"/>
              <a:t>always  @*  begin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    out = </a:t>
            </a:r>
            <a:r>
              <a:rPr lang="zh-CN" altLang="en-US" sz="2000" b="0" kern="0" dirty="0"/>
              <a:t>默认值</a:t>
            </a:r>
            <a:r>
              <a:rPr lang="en-US" altLang="zh-CN" sz="2000" b="0" kern="0" dirty="0"/>
              <a:t>;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ns  =  cs;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case  (cs)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    S0: begin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        if (in</a:t>
            </a:r>
            <a:r>
              <a:rPr lang="zh-CN" altLang="en-US" sz="2000" b="0" kern="0" dirty="0"/>
              <a:t>条件</a:t>
            </a:r>
            <a:r>
              <a:rPr lang="en-US" altLang="zh-CN" sz="2000" b="0" kern="0" dirty="0"/>
              <a:t>) begin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            out = </a:t>
            </a:r>
            <a:r>
              <a:rPr lang="zh-CN" altLang="en-US" sz="2000" b="0" kern="0" dirty="0"/>
              <a:t>表达式</a:t>
            </a:r>
            <a:r>
              <a:rPr lang="en-US" altLang="zh-CN" sz="2000" b="0" kern="0" dirty="0"/>
              <a:t>;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            ns = Si;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        end </a:t>
            </a:r>
          </a:p>
          <a:p>
            <a:pPr indent="-74613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1600" b="0" kern="0" dirty="0"/>
              <a:t>        ……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b="0" kern="0" dirty="0"/>
              <a:t>end</a:t>
            </a:r>
          </a:p>
        </p:txBody>
      </p:sp>
      <p:grpSp>
        <p:nvGrpSpPr>
          <p:cNvPr id="49" name="组合 2">
            <a:extLst>
              <a:ext uri="{FF2B5EF4-FFF2-40B4-BE49-F238E27FC236}">
                <a16:creationId xmlns:a16="http://schemas.microsoft.com/office/drawing/2014/main" id="{B6DDB45C-E91D-4783-B1E8-8F9AC77FEDD8}"/>
              </a:ext>
            </a:extLst>
          </p:cNvPr>
          <p:cNvGrpSpPr>
            <a:grpSpLocks/>
          </p:cNvGrpSpPr>
          <p:nvPr/>
        </p:nvGrpSpPr>
        <p:grpSpPr bwMode="auto">
          <a:xfrm>
            <a:off x="4932040" y="1601431"/>
            <a:ext cx="2954338" cy="1827569"/>
            <a:chOff x="5565775" y="4512773"/>
            <a:chExt cx="2954338" cy="1611802"/>
          </a:xfrm>
        </p:grpSpPr>
        <p:grpSp>
          <p:nvGrpSpPr>
            <p:cNvPr id="50" name="组合 73">
              <a:extLst>
                <a:ext uri="{FF2B5EF4-FFF2-40B4-BE49-F238E27FC236}">
                  <a16:creationId xmlns:a16="http://schemas.microsoft.com/office/drawing/2014/main" id="{5E3B14E2-C6F3-4B85-8641-189884D5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775" y="4512773"/>
              <a:ext cx="2954338" cy="1611802"/>
              <a:chOff x="5217578" y="2035002"/>
              <a:chExt cx="2954426" cy="1611486"/>
            </a:xfrm>
          </p:grpSpPr>
          <p:sp>
            <p:nvSpPr>
              <p:cNvPr id="53" name="TextBox 34">
                <a:extLst>
                  <a:ext uri="{FF2B5EF4-FFF2-40B4-BE49-F238E27FC236}">
                    <a16:creationId xmlns:a16="http://schemas.microsoft.com/office/drawing/2014/main" id="{048DDD26-23C5-4B65-9463-85F75E65BD6E}"/>
                  </a:ext>
                </a:extLst>
              </p:cNvPr>
              <p:cNvSpPr txBox="1"/>
              <p:nvPr/>
            </p:nvSpPr>
            <p:spPr bwMode="auto">
              <a:xfrm>
                <a:off x="7184550" y="2729093"/>
                <a:ext cx="466739" cy="68725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0AC2224D-7C7E-4B3C-A918-6FB8E76DB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65489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&lt;</a:t>
                </a:r>
                <a:endParaRPr lang="zh-CN" altLang="en-US" sz="2000" b="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36">
                <a:extLst>
                  <a:ext uri="{FF2B5EF4-FFF2-40B4-BE49-F238E27FC236}">
                    <a16:creationId xmlns:a16="http://schemas.microsoft.com/office/drawing/2014/main" id="{C2BADC02-AB3B-4F1A-98A4-19097F545C98}"/>
                  </a:ext>
                </a:extLst>
              </p:cNvPr>
              <p:cNvSpPr txBox="1"/>
              <p:nvPr/>
            </p:nvSpPr>
            <p:spPr bwMode="auto">
              <a:xfrm>
                <a:off x="5911337" y="2202146"/>
                <a:ext cx="520716" cy="1214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EB5E779-0CDF-462F-BC18-EB8DC380D7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6" y="3200488"/>
                <a:ext cx="368311" cy="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B9EB0150-DE58-4EF1-9D15-AC9E2D1006EB}"/>
                  </a:ext>
                </a:extLst>
              </p:cNvPr>
              <p:cNvCxnSpPr/>
              <p:nvPr/>
            </p:nvCxnSpPr>
            <p:spPr bwMode="auto">
              <a:xfrm>
                <a:off x="7651288" y="3102083"/>
                <a:ext cx="369898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59898899-E555-42B2-93E8-C78CC6B06A7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5950" y="3100495"/>
                <a:ext cx="0" cy="545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8AB82FD5-8E92-4A86-BD99-36022C0C6E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26" y="3646488"/>
                <a:ext cx="24781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71471A3F-3B02-4B9D-AEC0-A3BA896FB3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6" y="3200488"/>
                <a:ext cx="0" cy="44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6E6BFDC-E578-4C20-94AB-9057DFF4AE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2421178"/>
                <a:ext cx="15954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7734A104-CC60-4C5D-A44C-461CC65117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3100495"/>
                <a:ext cx="7524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58">
                <a:extLst>
                  <a:ext uri="{FF2B5EF4-FFF2-40B4-BE49-F238E27FC236}">
                    <a16:creationId xmlns:a16="http://schemas.microsoft.com/office/drawing/2014/main" id="{E296006D-4E59-4800-81BF-BEF5B9C2B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2035002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0">
                <a:extLst>
                  <a:ext uri="{FF2B5EF4-FFF2-40B4-BE49-F238E27FC236}">
                    <a16:creationId xmlns:a16="http://schemas.microsoft.com/office/drawing/2014/main" id="{A70F714B-9B8B-47AF-A16F-A6372E4A9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6523" y="2035192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 dirty="0">
                    <a:cs typeface="Times New Roman" panose="02020603050405020304" pitchFamily="18" charset="0"/>
                  </a:rPr>
                  <a:t>out</a:t>
                </a:r>
                <a:endParaRPr lang="zh-CN" altLang="en-US" sz="2400" b="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61">
                <a:extLst>
                  <a:ext uri="{FF2B5EF4-FFF2-40B4-BE49-F238E27FC236}">
                    <a16:creationId xmlns:a16="http://schemas.microsoft.com/office/drawing/2014/main" id="{C264574C-75FF-4635-A2D3-EA8B7D06D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4947" y="2732615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 dirty="0">
                    <a:cs typeface="Times New Roman" panose="02020603050405020304" pitchFamily="18" charset="0"/>
                  </a:rPr>
                  <a:t>cs</a:t>
                </a:r>
                <a:endParaRPr lang="zh-CN" altLang="en-US" sz="2400" b="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2">
                <a:extLst>
                  <a:ext uri="{FF2B5EF4-FFF2-40B4-BE49-F238E27FC236}">
                    <a16:creationId xmlns:a16="http://schemas.microsoft.com/office/drawing/2014/main" id="{A33C8FC4-E639-4D0E-A8F9-CA837CF823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4060" y="2732615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 dirty="0">
                    <a:cs typeface="Times New Roman" panose="02020603050405020304" pitchFamily="18" charset="0"/>
                  </a:rPr>
                  <a:t>ns</a:t>
                </a:r>
                <a:endParaRPr lang="zh-CN" altLang="en-US" sz="2400" b="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F1A98E18-08F2-4913-BA2F-00CB753053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3" y="2413243"/>
                <a:ext cx="64771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A470285-FCAB-4BCA-A760-FB5C6243FA30}"/>
                </a:ext>
              </a:extLst>
            </p:cNvPr>
            <p:cNvSpPr/>
            <p:nvPr/>
          </p:nvSpPr>
          <p:spPr bwMode="auto">
            <a:xfrm>
              <a:off x="6072188" y="4556125"/>
              <a:ext cx="874712" cy="1466850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4BF9C748-18F3-46E7-A605-47C7B517B523}"/>
                </a:ext>
              </a:extLst>
            </p:cNvPr>
            <p:cNvSpPr/>
            <p:nvPr/>
          </p:nvSpPr>
          <p:spPr bwMode="auto">
            <a:xfrm>
              <a:off x="7358063" y="5103813"/>
              <a:ext cx="796925" cy="919162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" name="页脚占位符 4">
            <a:extLst>
              <a:ext uri="{FF2B5EF4-FFF2-40B4-BE49-F238E27FC236}">
                <a16:creationId xmlns:a16="http://schemas.microsoft.com/office/drawing/2014/main" id="{342DE36D-92F0-4CEE-9C76-B75480713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5225"/>
            <a:ext cx="449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F2146F8A-0792-4C5F-B014-AB82396C6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245225"/>
            <a:ext cx="1600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887C1D4-F71F-4D78-8A48-35E520CE8800}" type="slidenum">
              <a:rPr lang="en-US" altLang="zh-CN" sz="16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938ED705-0ADD-48E6-91F0-6FC042F8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660AF-A8B5-4BAC-9C63-72C64E15A976}" type="datetime1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2022/10/19</a:t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14810</TotalTime>
  <Words>3088</Words>
  <Application>Microsoft Office PowerPoint</Application>
  <PresentationFormat>全屏显示(4:3)</PresentationFormat>
  <Paragraphs>249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Times New Roman</vt:lpstr>
      <vt:lpstr>等线</vt:lpstr>
      <vt:lpstr>黑体</vt:lpstr>
      <vt:lpstr>Courier New</vt:lpstr>
      <vt:lpstr>楷体_GB2312</vt:lpstr>
      <vt:lpstr>微软雅黑</vt:lpstr>
      <vt:lpstr>Office 主题</vt:lpstr>
      <vt:lpstr>数字逻辑设计进级实验</vt:lpstr>
      <vt:lpstr>实验目的</vt:lpstr>
      <vt:lpstr>实验内容</vt:lpstr>
      <vt:lpstr>序列检测器</vt:lpstr>
      <vt:lpstr>PowerPoint 演示文稿</vt:lpstr>
      <vt:lpstr>一段式FSM</vt:lpstr>
      <vt:lpstr>两段式FSM</vt:lpstr>
      <vt:lpstr>两段式FSM (续1)</vt:lpstr>
      <vt:lpstr>两段式FSM (续2)</vt:lpstr>
      <vt:lpstr>三段式FSM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348</cp:revision>
  <cp:lastPrinted>1601-01-01T00:00:00Z</cp:lastPrinted>
  <dcterms:created xsi:type="dcterms:W3CDTF">1601-01-01T00:00:00Z</dcterms:created>
  <dcterms:modified xsi:type="dcterms:W3CDTF">2022-10-19T13:47:30Z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