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735" r:id="rId3"/>
    <p:sldId id="802" r:id="rId4"/>
    <p:sldId id="761" r:id="rId5"/>
    <p:sldId id="808" r:id="rId6"/>
    <p:sldId id="764" r:id="rId7"/>
    <p:sldId id="763" r:id="rId8"/>
    <p:sldId id="762" r:id="rId9"/>
    <p:sldId id="774" r:id="rId10"/>
    <p:sldId id="773" r:id="rId11"/>
    <p:sldId id="775" r:id="rId12"/>
    <p:sldId id="776" r:id="rId13"/>
    <p:sldId id="785" r:id="rId14"/>
    <p:sldId id="821" r:id="rId15"/>
    <p:sldId id="823" r:id="rId16"/>
    <p:sldId id="809" r:id="rId17"/>
    <p:sldId id="806" r:id="rId18"/>
    <p:sldId id="810" r:id="rId19"/>
    <p:sldId id="822" r:id="rId20"/>
    <p:sldId id="281" r:id="rId21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33CC33"/>
    <a:srgbClr val="FF99FF"/>
    <a:srgbClr val="FFFF99"/>
    <a:srgbClr val="99FF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1" autoAdjust="0"/>
    <p:restoredTop sz="93875" autoAdjust="0"/>
  </p:normalViewPr>
  <p:slideViewPr>
    <p:cSldViewPr>
      <p:cViewPr varScale="1">
        <p:scale>
          <a:sx n="96" d="100"/>
          <a:sy n="96" d="100"/>
        </p:scale>
        <p:origin x="1218" y="5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898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BF29651-63E0-46B9-B994-B42C30C3A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FD2B0D-8233-4E27-94AB-FE5139ECD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5DC116C-0C7D-4552-A09D-5EA1C3F70673}" type="datetimeFigureOut">
              <a:rPr lang="zh-CN" altLang="en-US"/>
              <a:pPr>
                <a:defRPr/>
              </a:pPr>
              <a:t>2023/5/3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9ECBB9-B465-49AA-98C2-9AE0C42112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3CCB46-D82C-4DED-976F-3E806D63B4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3F8C509-2571-4165-9F36-4EEE5B8FD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22CD8FB-6574-497D-BB33-B6B2DBF98D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4AFACA-F13A-48AC-BF85-0CB40E8B4D5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CE341D2-130A-4B93-804A-2C6D6CB746B2}" type="datetimeFigureOut">
              <a:rPr lang="zh-CN" altLang="en-US"/>
              <a:pPr>
                <a:defRPr/>
              </a:pPr>
              <a:t>2023/5/3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CB97DDB-78AA-4C18-A38F-E04EE1C5FC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FAB2761-853C-48B4-9A9E-B4F92CFFB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E2B65-0FDA-4B8F-9DA0-07EC2CDCA1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098F37-A8C6-4919-BA1C-DFF725A01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wrap="square" lIns="94787" tIns="47393" rIns="94787" bIns="4739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322E4CA-20E6-4A20-A43A-C2898E27AD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2AB9B318-E660-4620-ACE5-86D620AE78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1DE8B054-7FD2-4A38-9175-5B01FD077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484AA869-623F-4BAC-97F3-A1DF57D309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0C8D1D-E595-4274-9EBF-76871C9A05E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40568ADA-A80A-4B71-ABDE-E3260E976C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DF4A0744-5295-42B2-BFB7-1984E967B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8D7133BB-1888-4C3A-A303-CC0A0DAC1A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26A138-E30D-45CA-983B-5A81D039BC3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F56A5C38-60C3-4B3D-BA0B-F7153A7E16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52C73646-D81C-4B60-B3C4-7816488D0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ALU: ADD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SRL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SRA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SLTU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MEM: LB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LBU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LH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LHU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CTRL: JAL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JALR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BLT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BLTU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BGE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BGEU</a:t>
            </a:r>
          </a:p>
          <a:p>
            <a:pPr eaLnBrk="1" hangingPunct="1">
              <a:spcBef>
                <a:spcPct val="0"/>
              </a:spcBef>
            </a:pPr>
            <a:endParaRPr lang="en-US" altLang="zh-CN">
              <a:cs typeface="Times New Roman" panose="02020603050405020304" pitchFamily="18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F5AD2B6E-8816-41FB-8AD6-D206085652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117CE2-73A6-4B67-B85C-6643A8DFCE3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F84CE-BB48-4827-B564-FE2101B12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35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F84CE-BB48-4827-B564-FE2101B12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037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位</a:t>
            </a:r>
            <a:r>
              <a:rPr lang="en-US" altLang="zh-CN" dirty="0"/>
              <a:t>16</a:t>
            </a:r>
            <a:r>
              <a:rPr lang="zh-CN" altLang="en-US" dirty="0"/>
              <a:t>进制数</a:t>
            </a:r>
            <a:r>
              <a:rPr lang="en-US" altLang="zh-CN" dirty="0"/>
              <a:t>data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2</a:t>
            </a:r>
            <a:r>
              <a:rPr lang="zh-CN" altLang="en-US" dirty="0"/>
              <a:t>进制数）</a:t>
            </a:r>
            <a:r>
              <a:rPr lang="en-US" altLang="zh-CN" dirty="0">
                <a:sym typeface="Wingdings" panose="05000000000000000000" pitchFamily="2" charset="2"/>
              </a:rPr>
              <a:t> 1</a:t>
            </a:r>
            <a:r>
              <a:rPr lang="zh-CN" altLang="en-US" dirty="0">
                <a:sym typeface="Wingdings" panose="05000000000000000000" pitchFamily="2" charset="2"/>
              </a:rPr>
              <a:t>个文本字符</a:t>
            </a:r>
            <a:r>
              <a:rPr lang="en-US" altLang="zh-CN" dirty="0">
                <a:sym typeface="Wingdings" panose="05000000000000000000" pitchFamily="2" charset="2"/>
              </a:rPr>
              <a:t>text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8</a:t>
            </a:r>
            <a:r>
              <a:rPr lang="zh-CN" altLang="en-US" dirty="0">
                <a:sym typeface="Wingdings" panose="05000000000000000000" pitchFamily="2" charset="2"/>
              </a:rPr>
              <a:t>位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进制</a:t>
            </a:r>
            <a:r>
              <a:rPr lang="en-US" altLang="zh-CN" dirty="0">
                <a:sym typeface="Wingdings" panose="05000000000000000000" pitchFamily="2" charset="2"/>
              </a:rPr>
              <a:t>ASCII</a:t>
            </a:r>
            <a:r>
              <a:rPr lang="zh-CN" altLang="en-US" dirty="0">
                <a:sym typeface="Wingdings" panose="05000000000000000000" pitchFamily="2" charset="2"/>
              </a:rPr>
              <a:t>码）</a:t>
            </a:r>
            <a:endParaRPr lang="en-US" altLang="zh-CN" dirty="0"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Wingdings" panose="05000000000000000000" pitchFamily="2" charset="2"/>
              </a:rPr>
              <a:t>wire [7:0] t;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Wingdings" panose="05000000000000000000" pitchFamily="2" charset="2"/>
              </a:rPr>
              <a:t>wire [3:0] d, </a:t>
            </a:r>
            <a:r>
              <a:rPr lang="en-US" altLang="zh-CN" dirty="0" err="1">
                <a:sym typeface="Wingdings" panose="05000000000000000000" pitchFamily="2" charset="2"/>
              </a:rPr>
              <a:t>th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en-US" altLang="zh-CN" dirty="0" err="1">
                <a:sym typeface="Wingdings" panose="05000000000000000000" pitchFamily="2" charset="2"/>
              </a:rPr>
              <a:t>tl</a:t>
            </a:r>
            <a:r>
              <a:rPr lang="en-US" altLang="zh-CN" dirty="0">
                <a:sym typeface="Wingdings" panose="05000000000000000000" pitchFamily="2" charset="2"/>
              </a:rPr>
              <a:t>;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Wingdings" panose="05000000000000000000" pitchFamily="2" charset="2"/>
              </a:rPr>
              <a:t>assign t = {</a:t>
            </a:r>
            <a:r>
              <a:rPr lang="en-US" altLang="zh-CN" dirty="0" err="1">
                <a:sym typeface="Wingdings" panose="05000000000000000000" pitchFamily="2" charset="2"/>
              </a:rPr>
              <a:t>th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en-US" altLang="zh-CN" dirty="0" err="1">
                <a:sym typeface="Wingdings" panose="05000000000000000000" pitchFamily="2" charset="2"/>
              </a:rPr>
              <a:t>tl</a:t>
            </a:r>
            <a:r>
              <a:rPr lang="en-US" altLang="zh-CN" dirty="0">
                <a:sym typeface="Wingdings" panose="05000000000000000000" pitchFamily="2" charset="2"/>
              </a:rPr>
              <a:t>};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Wingdings" panose="05000000000000000000" pitchFamily="2" charset="2"/>
              </a:rPr>
              <a:t>assign </a:t>
            </a:r>
            <a:r>
              <a:rPr lang="en-US" altLang="zh-CN" dirty="0" err="1">
                <a:sym typeface="Wingdings" panose="05000000000000000000" pitchFamily="2" charset="2"/>
              </a:rPr>
              <a:t>th</a:t>
            </a:r>
            <a:r>
              <a:rPr lang="en-US" altLang="zh-CN" dirty="0">
                <a:sym typeface="Wingdings" panose="05000000000000000000" pitchFamily="2" charset="2"/>
              </a:rPr>
              <a:t> = (d &gt; 9) ? 4’d4 : 4’d3;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Wingdings" panose="05000000000000000000" pitchFamily="2" charset="2"/>
              </a:rPr>
              <a:t>assign </a:t>
            </a:r>
            <a:r>
              <a:rPr lang="en-US" altLang="zh-CN" dirty="0" err="1">
                <a:sym typeface="Wingdings" panose="05000000000000000000" pitchFamily="2" charset="2"/>
              </a:rPr>
              <a:t>tl</a:t>
            </a:r>
            <a:r>
              <a:rPr lang="en-US" altLang="zh-CN" dirty="0">
                <a:sym typeface="Wingdings" panose="05000000000000000000" pitchFamily="2" charset="2"/>
              </a:rPr>
              <a:t> = (d &gt; 9) ? (d + 4’d7) : d;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Wingdings" panose="05000000000000000000" pitchFamily="2" charset="2"/>
              </a:rPr>
              <a:t>//d &gt; 9: d3 &amp; (d2 | d1)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F84CE-BB48-4827-B564-FE2101B12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5766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F84CE-BB48-4827-B564-FE2101B12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076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F84CE-BB48-4827-B564-FE2101B12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27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B636FFC2-3208-4177-BC03-0CCA435CCA5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0FDE7-7667-4A6C-8C17-61C65BA7B2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AE9EE4F9-A117-4BC7-8434-ECE7A9E489F3}" type="datetime1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AE51B3-02FD-46D7-8BAF-ADB04A7F82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2023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6EE66B-69F7-4791-92BB-CEE4B8EF46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A0086D23-B785-4435-A344-E1205F038C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28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EFD9741E-10D9-4D1F-A151-9F81C6EE330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6832AF-B91A-4ADA-900F-A44F7BA6C7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CB59B637-40D8-4B9B-AEAB-714DAE426BB7}" type="datetime1">
              <a:rPr lang="zh-CN" altLang="en-US" smtClean="0"/>
              <a:t>2023/5/3</a:t>
            </a:fld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A7D06E-1AE6-4EFA-B610-ABC1C6C792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2023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695B5E-1FD0-4054-B017-DF1BED66AE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8DEE3ACD-97DE-422D-AABB-B49A3A5260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78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20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6E6F83-7452-4C15-B68F-51622ACD4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3640AD3-754D-43A0-9AE3-3FAA43BB1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139746D-DF10-4A07-8B7B-BBEBFCCBEA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B060B19-F217-4730-9781-0248463E2389}" type="datetime1">
              <a:rPr lang="zh-CN" altLang="en-US" smtClean="0"/>
              <a:t>2023/5/3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B2E05B7-3EAF-4558-8998-8167141032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2023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820B7A6-8B07-4BC3-A0F8-0E1DA83188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E2E1BE5-254D-4E92-9D3E-13A9AC2875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E5CE995C-4D02-4ED7-AA89-44E7236DAF4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0C9F4C65-8739-4C81-8FBB-427153F894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实验四  单周期</a:t>
            </a:r>
            <a:r>
              <a:rPr lang="en-US" altLang="zh-CN" dirty="0"/>
              <a:t>CPU</a:t>
            </a:r>
            <a:r>
              <a:rPr lang="zh-CN" altLang="en-US" dirty="0"/>
              <a:t>设计</a:t>
            </a:r>
          </a:p>
        </p:txBody>
      </p:sp>
      <p:sp>
        <p:nvSpPr>
          <p:cNvPr id="7171" name="页脚占位符 1">
            <a:extLst>
              <a:ext uri="{FF2B5EF4-FFF2-40B4-BE49-F238E27FC236}">
                <a16:creationId xmlns:a16="http://schemas.microsoft.com/office/drawing/2014/main" id="{625DA5CD-73C1-4CBA-A976-54F35DB90A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7172" name="灯片编号占位符 2">
            <a:extLst>
              <a:ext uri="{FF2B5EF4-FFF2-40B4-BE49-F238E27FC236}">
                <a16:creationId xmlns:a16="http://schemas.microsoft.com/office/drawing/2014/main" id="{5DCBF5D5-C4CA-4F3D-8E89-B9EEC59DF6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21DE4E-0397-4C03-B7FC-60D08DA7344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7173" name="日期占位符 3">
            <a:extLst>
              <a:ext uri="{FF2B5EF4-FFF2-40B4-BE49-F238E27FC236}">
                <a16:creationId xmlns:a16="http://schemas.microsoft.com/office/drawing/2014/main" id="{9C9B375E-5B80-4904-8545-B98DE94513E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873CC7-6BDD-4D91-A635-C2E9ACF87154}" type="datetime1">
              <a:rPr lang="zh-CN" altLang="en-US" sz="1600" b="0" smtClean="0">
                <a:latin typeface="Arial" panose="020B0604020202020204" pitchFamily="34" charset="0"/>
              </a:rPr>
              <a:t>2023/5/3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17EB2545-A046-4B2E-812A-3976262F03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11560" y="3722092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dirty="0"/>
              <a:t>2023</a:t>
            </a:r>
            <a:r>
              <a:rPr lang="zh-CN" altLang="en-US" sz="3200" dirty="0"/>
              <a:t>春季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sz="3200" dirty="0"/>
              <a:t>zjx@ustc.edu.cn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6">
            <a:extLst>
              <a:ext uri="{FF2B5EF4-FFF2-40B4-BE49-F238E27FC236}">
                <a16:creationId xmlns:a16="http://schemas.microsoft.com/office/drawing/2014/main" id="{0A5002D5-321D-45EB-8165-1FBC9D45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1150"/>
            <a:ext cx="8270835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标题 1">
            <a:extLst>
              <a:ext uri="{FF2B5EF4-FFF2-40B4-BE49-F238E27FC236}">
                <a16:creationId xmlns:a16="http://schemas.microsoft.com/office/drawing/2014/main" id="{4FED7A24-47EB-4462-9182-F1874C2CB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5425"/>
            <a:ext cx="8229600" cy="1143000"/>
          </a:xfrm>
        </p:spPr>
        <p:txBody>
          <a:bodyPr/>
          <a:lstStyle/>
          <a:p>
            <a:r>
              <a:rPr lang="en-US" altLang="zh-CN" dirty="0"/>
              <a:t>RV32I </a:t>
            </a:r>
            <a:r>
              <a:rPr lang="zh-CN" altLang="en-US" dirty="0"/>
              <a:t>指令编码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9460" name="日期占位符 3">
            <a:extLst>
              <a:ext uri="{FF2B5EF4-FFF2-40B4-BE49-F238E27FC236}">
                <a16:creationId xmlns:a16="http://schemas.microsoft.com/office/drawing/2014/main" id="{81500263-054A-427C-9481-3E070B8A776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07755B-6115-49E3-A380-2913062BCA78}" type="datetime1">
              <a:rPr lang="zh-CN" altLang="en-US" sz="1600" b="0" smtClean="0">
                <a:latin typeface="Arial" panose="020B0604020202020204" pitchFamily="34" charset="0"/>
              </a:rPr>
              <a:t>2023/5/3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9461" name="页脚占位符 4">
            <a:extLst>
              <a:ext uri="{FF2B5EF4-FFF2-40B4-BE49-F238E27FC236}">
                <a16:creationId xmlns:a16="http://schemas.microsoft.com/office/drawing/2014/main" id="{C772CAA6-7E8A-4156-A18B-985ED0A0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9462" name="灯片编号占位符 5">
            <a:extLst>
              <a:ext uri="{FF2B5EF4-FFF2-40B4-BE49-F238E27FC236}">
                <a16:creationId xmlns:a16="http://schemas.microsoft.com/office/drawing/2014/main" id="{E6703A5A-E479-48E4-91AD-24E2C311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04BEA5-D2EC-4BC3-BC25-DD250FB21F77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31BD97B1-7483-43DC-A718-BAC6D99C0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zh-CN" altLang="en-US"/>
              <a:t>单周期</a:t>
            </a:r>
            <a:r>
              <a:rPr lang="en-US" altLang="zh-CN"/>
              <a:t>CPU</a:t>
            </a:r>
            <a:r>
              <a:rPr lang="zh-CN" altLang="en-US"/>
              <a:t>数据通路</a:t>
            </a:r>
          </a:p>
        </p:txBody>
      </p:sp>
      <p:pic>
        <p:nvPicPr>
          <p:cNvPr id="21507" name="图片 6">
            <a:extLst>
              <a:ext uri="{FF2B5EF4-FFF2-40B4-BE49-F238E27FC236}">
                <a16:creationId xmlns:a16="http://schemas.microsoft.com/office/drawing/2014/main" id="{841F8BD0-AC3F-4EDC-AFCD-078A067BE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268413"/>
            <a:ext cx="7300912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日期占位符 3">
            <a:extLst>
              <a:ext uri="{FF2B5EF4-FFF2-40B4-BE49-F238E27FC236}">
                <a16:creationId xmlns:a16="http://schemas.microsoft.com/office/drawing/2014/main" id="{58B6511A-2BC5-46F4-9FC1-F1AAED2FCFC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5655D4-0D5E-47FE-8B85-CE52B953467D}" type="datetime1">
              <a:rPr lang="zh-CN" altLang="en-US" sz="1600" b="0" smtClean="0">
                <a:latin typeface="Arial" panose="020B0604020202020204" pitchFamily="34" charset="0"/>
              </a:rPr>
              <a:t>2023/5/3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10" name="页脚占位符 4">
            <a:extLst>
              <a:ext uri="{FF2B5EF4-FFF2-40B4-BE49-F238E27FC236}">
                <a16:creationId xmlns:a16="http://schemas.microsoft.com/office/drawing/2014/main" id="{8B5DBB0E-5198-4D38-B832-9DCFB49D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11" name="灯片编号占位符 5">
            <a:extLst>
              <a:ext uri="{FF2B5EF4-FFF2-40B4-BE49-F238E27FC236}">
                <a16:creationId xmlns:a16="http://schemas.microsoft.com/office/drawing/2014/main" id="{4738BD39-B817-4B21-876C-F82DA693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70A453-C8DD-48EA-8F87-38927032245C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A53B82-8F84-4BCE-95EE-7DCF26BC7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2989263"/>
            <a:ext cx="282575" cy="8985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8B57B4-3ED0-43E5-8D43-B3C02B5D9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138488"/>
            <a:ext cx="1462088" cy="169386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BB991A-181D-4217-9202-8A134F28B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3697288"/>
            <a:ext cx="1135062" cy="14954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B38EA98-DBC7-4BE3-AE38-DDCB2AB3E2E0}"/>
              </a:ext>
            </a:extLst>
          </p:cNvPr>
          <p:cNvGrpSpPr/>
          <p:nvPr/>
        </p:nvGrpSpPr>
        <p:grpSpPr>
          <a:xfrm>
            <a:off x="789669" y="5049180"/>
            <a:ext cx="1611536" cy="709027"/>
            <a:chOff x="584200" y="4823411"/>
            <a:chExt cx="1889125" cy="709027"/>
          </a:xfrm>
        </p:grpSpPr>
        <p:grpSp>
          <p:nvGrpSpPr>
            <p:cNvPr id="12" name="组合 1">
              <a:extLst>
                <a:ext uri="{FF2B5EF4-FFF2-40B4-BE49-F238E27FC236}">
                  <a16:creationId xmlns:a16="http://schemas.microsoft.com/office/drawing/2014/main" id="{8E9594B0-E362-4905-9F22-76E92776D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4200" y="5054600"/>
              <a:ext cx="1889125" cy="477838"/>
              <a:chOff x="289789" y="4738968"/>
              <a:chExt cx="696151" cy="506109"/>
            </a:xfrm>
          </p:grpSpPr>
          <p:sp>
            <p:nvSpPr>
              <p:cNvPr id="13" name="Line 24">
                <a:extLst>
                  <a:ext uri="{FF2B5EF4-FFF2-40B4-BE49-F238E27FC236}">
                    <a16:creationId xmlns:a16="http://schemas.microsoft.com/office/drawing/2014/main" id="{42914309-3F13-4905-8456-94D3A9BD4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28" y="4967923"/>
                <a:ext cx="2751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25">
                <a:extLst>
                  <a:ext uri="{FF2B5EF4-FFF2-40B4-BE49-F238E27FC236}">
                    <a16:creationId xmlns:a16="http://schemas.microsoft.com/office/drawing/2014/main" id="{A73F4C3D-15EA-45D7-8988-73081BC0C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5188" y="5245077"/>
                <a:ext cx="2751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26">
                <a:extLst>
                  <a:ext uri="{FF2B5EF4-FFF2-40B4-BE49-F238E27FC236}">
                    <a16:creationId xmlns:a16="http://schemas.microsoft.com/office/drawing/2014/main" id="{652A1F30-55B4-46CD-B29F-30B8A3549E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0348" y="4967923"/>
                <a:ext cx="755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42">
                <a:extLst>
                  <a:ext uri="{FF2B5EF4-FFF2-40B4-BE49-F238E27FC236}">
                    <a16:creationId xmlns:a16="http://schemas.microsoft.com/office/drawing/2014/main" id="{E44BC725-FE56-45CF-84DD-4A29EDFB26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5188" y="4967923"/>
                <a:ext cx="0" cy="2771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43">
                <a:extLst>
                  <a:ext uri="{FF2B5EF4-FFF2-40B4-BE49-F238E27FC236}">
                    <a16:creationId xmlns:a16="http://schemas.microsoft.com/office/drawing/2014/main" id="{246B2497-C7AF-4771-A07E-63601BE5F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0348" y="4967923"/>
                <a:ext cx="0" cy="27715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25">
                <a:extLst>
                  <a:ext uri="{FF2B5EF4-FFF2-40B4-BE49-F238E27FC236}">
                    <a16:creationId xmlns:a16="http://schemas.microsoft.com/office/drawing/2014/main" id="{AD964CC0-8E08-4F37-B13F-0F76E61F5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789" y="5237847"/>
                <a:ext cx="702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43">
                <a:extLst>
                  <a:ext uri="{FF2B5EF4-FFF2-40B4-BE49-F238E27FC236}">
                    <a16:creationId xmlns:a16="http://schemas.microsoft.com/office/drawing/2014/main" id="{383BF0BC-489E-41B6-9B44-E30281546E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2537" y="4967923"/>
                <a:ext cx="0" cy="27715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43">
                <a:extLst>
                  <a:ext uri="{FF2B5EF4-FFF2-40B4-BE49-F238E27FC236}">
                    <a16:creationId xmlns:a16="http://schemas.microsoft.com/office/drawing/2014/main" id="{6465DCDB-6ACF-402F-B95B-88DA5D23E3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2537" y="4738968"/>
                <a:ext cx="0" cy="1879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43">
                <a:extLst>
                  <a:ext uri="{FF2B5EF4-FFF2-40B4-BE49-F238E27FC236}">
                    <a16:creationId xmlns:a16="http://schemas.microsoft.com/office/drawing/2014/main" id="{F0655A80-A10A-49BA-BB07-1ACD4B61F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09913" y="4738968"/>
                <a:ext cx="0" cy="1879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24">
                <a:extLst>
                  <a:ext uri="{FF2B5EF4-FFF2-40B4-BE49-F238E27FC236}">
                    <a16:creationId xmlns:a16="http://schemas.microsoft.com/office/drawing/2014/main" id="{B0180616-E061-4E36-8292-7084DBFB1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642" y="4830551"/>
                <a:ext cx="5360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sm" len="lg"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BCABD79-B2D8-4AA7-AF15-CBA1A7F41DA9}"/>
                </a:ext>
              </a:extLst>
            </p:cNvPr>
            <p:cNvSpPr/>
            <p:nvPr/>
          </p:nvSpPr>
          <p:spPr>
            <a:xfrm>
              <a:off x="1333005" y="4823411"/>
              <a:ext cx="3527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/>
                <a:t>T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7062315-00B5-4AA3-87D5-DC6DB072F402}"/>
              </a:ext>
            </a:extLst>
          </p:cNvPr>
          <p:cNvGrpSpPr/>
          <p:nvPr/>
        </p:nvGrpSpPr>
        <p:grpSpPr>
          <a:xfrm>
            <a:off x="845148" y="913291"/>
            <a:ext cx="7453704" cy="5322871"/>
            <a:chOff x="845148" y="913291"/>
            <a:chExt cx="7453704" cy="5322871"/>
          </a:xfrm>
        </p:grpSpPr>
        <p:pic>
          <p:nvPicPr>
            <p:cNvPr id="8" name="图片 1">
              <a:extLst>
                <a:ext uri="{FF2B5EF4-FFF2-40B4-BE49-F238E27FC236}">
                  <a16:creationId xmlns:a16="http://schemas.microsoft.com/office/drawing/2014/main" id="{4E8407F4-1243-45C5-8B65-D0CED990A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148" y="913291"/>
              <a:ext cx="7453704" cy="5322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2222872-34E9-4E03-8E03-024BC091A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236" y="3537527"/>
              <a:ext cx="249383" cy="794329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DB1BE46-57E3-42A6-ABBA-7278FC986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917" y="3666836"/>
              <a:ext cx="1070120" cy="1505528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223C8A2-2240-4F59-B8FB-DF846B779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1710" y="4149080"/>
              <a:ext cx="890422" cy="1355793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22531" name="日期占位符 3">
            <a:extLst>
              <a:ext uri="{FF2B5EF4-FFF2-40B4-BE49-F238E27FC236}">
                <a16:creationId xmlns:a16="http://schemas.microsoft.com/office/drawing/2014/main" id="{5386C912-63C6-4AB9-B22B-5F136A67D4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7320FB-3AF4-469B-9066-7617E640BE5F}" type="datetime1">
              <a:rPr lang="zh-CN" altLang="en-US" sz="1600" b="0" smtClean="0">
                <a:latin typeface="Arial" panose="020B0604020202020204" pitchFamily="34" charset="0"/>
              </a:rPr>
              <a:t>2023/5/3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2532" name="页脚占位符 4">
            <a:extLst>
              <a:ext uri="{FF2B5EF4-FFF2-40B4-BE49-F238E27FC236}">
                <a16:creationId xmlns:a16="http://schemas.microsoft.com/office/drawing/2014/main" id="{F1F39341-681C-4B5A-B488-716D0026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2533" name="灯片编号占位符 5">
            <a:extLst>
              <a:ext uri="{FF2B5EF4-FFF2-40B4-BE49-F238E27FC236}">
                <a16:creationId xmlns:a16="http://schemas.microsoft.com/office/drawing/2014/main" id="{26726BAE-0D01-48A8-8240-F4DF419F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D09317-E622-4B31-84CD-6089634C8207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606AE431-39D3-4A8D-95B0-08ED68762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862012"/>
          </a:xfrm>
        </p:spPr>
        <p:txBody>
          <a:bodyPr/>
          <a:lstStyle/>
          <a:p>
            <a:r>
              <a:rPr lang="zh-CN" altLang="en-US" sz="4000" dirty="0"/>
              <a:t>单周期</a:t>
            </a:r>
            <a:r>
              <a:rPr lang="en-US" altLang="zh-CN" sz="4000" dirty="0"/>
              <a:t>CPU</a:t>
            </a:r>
            <a:r>
              <a:rPr lang="zh-CN" altLang="en-US" sz="4000" dirty="0"/>
              <a:t>数据通路</a:t>
            </a:r>
            <a:r>
              <a:rPr lang="en-US" altLang="zh-CN" sz="4000" dirty="0"/>
              <a:t>+</a:t>
            </a:r>
            <a:r>
              <a:rPr lang="zh-CN" altLang="en-US" sz="4000" dirty="0"/>
              <a:t>控制器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698C99-2CE9-41A2-B79A-806E86BD3D57}"/>
              </a:ext>
            </a:extLst>
          </p:cNvPr>
          <p:cNvSpPr/>
          <p:nvPr/>
        </p:nvSpPr>
        <p:spPr>
          <a:xfrm>
            <a:off x="383012" y="3934691"/>
            <a:ext cx="602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rgbClr val="0070C0"/>
                </a:solidFill>
              </a:rPr>
              <a:t>npc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1BBF27-4C76-47CD-9660-A3817FABF53A}"/>
              </a:ext>
            </a:extLst>
          </p:cNvPr>
          <p:cNvSpPr/>
          <p:nvPr/>
        </p:nvSpPr>
        <p:spPr>
          <a:xfrm>
            <a:off x="1366548" y="3261058"/>
            <a:ext cx="4946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</a:rPr>
              <a:t>pc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610417D-AB06-456B-B676-8623E21728C7}"/>
              </a:ext>
            </a:extLst>
          </p:cNvPr>
          <p:cNvSpPr/>
          <p:nvPr/>
        </p:nvSpPr>
        <p:spPr>
          <a:xfrm>
            <a:off x="7308304" y="3815056"/>
            <a:ext cx="671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rgbClr val="0070C0"/>
                </a:solidFill>
              </a:rPr>
              <a:t>mdr</a:t>
            </a:r>
            <a:r>
              <a:rPr lang="zh-CN" altLang="en-US" sz="16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E12208-0858-49D4-B339-47FDD48D578E}"/>
              </a:ext>
            </a:extLst>
          </p:cNvPr>
          <p:cNvSpPr/>
          <p:nvPr/>
        </p:nvSpPr>
        <p:spPr>
          <a:xfrm>
            <a:off x="2411760" y="3166843"/>
            <a:ext cx="683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rgbClr val="0070C0"/>
                </a:solidFill>
              </a:rPr>
              <a:t>ir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90F0E3-FF40-4FBE-AFDC-F52C2059CB67}"/>
              </a:ext>
            </a:extLst>
          </p:cNvPr>
          <p:cNvSpPr/>
          <p:nvPr/>
        </p:nvSpPr>
        <p:spPr>
          <a:xfrm>
            <a:off x="4045800" y="1992029"/>
            <a:ext cx="602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rgbClr val="0070C0"/>
                </a:solidFill>
              </a:rPr>
              <a:t>ctl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128D935-4C57-41FB-9018-EE3262227F47}"/>
              </a:ext>
            </a:extLst>
          </p:cNvPr>
          <p:cNvSpPr/>
          <p:nvPr/>
        </p:nvSpPr>
        <p:spPr>
          <a:xfrm>
            <a:off x="4841699" y="4191386"/>
            <a:ext cx="2805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</a:rPr>
              <a:t>b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4DDAFB-D9F7-474C-B587-435A92ADCDE0}"/>
              </a:ext>
            </a:extLst>
          </p:cNvPr>
          <p:cNvSpPr/>
          <p:nvPr/>
        </p:nvSpPr>
        <p:spPr>
          <a:xfrm>
            <a:off x="4838700" y="3666836"/>
            <a:ext cx="2805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</a:rPr>
              <a:t>a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74150A-D90B-481B-86AC-EFA301E3D045}"/>
              </a:ext>
            </a:extLst>
          </p:cNvPr>
          <p:cNvSpPr/>
          <p:nvPr/>
        </p:nvSpPr>
        <p:spPr>
          <a:xfrm>
            <a:off x="4648758" y="5760043"/>
            <a:ext cx="7003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rgbClr val="0070C0"/>
                </a:solidFill>
              </a:rPr>
              <a:t>imm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48BADF-987A-439B-8795-FADB89DEF604}"/>
              </a:ext>
            </a:extLst>
          </p:cNvPr>
          <p:cNvSpPr/>
          <p:nvPr/>
        </p:nvSpPr>
        <p:spPr>
          <a:xfrm>
            <a:off x="6383922" y="4149080"/>
            <a:ext cx="2085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</a:rPr>
              <a:t>y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053F14E8-813B-4DE6-8B28-787FF419E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48166BCE-C8BB-4EAA-823B-7CB10A00C2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71613"/>
            <a:ext cx="3178696" cy="47736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</a:t>
            </a:r>
            <a:r>
              <a:rPr lang="en-US" altLang="zh-CN" sz="2400" dirty="0"/>
              <a:t>(I/O)</a:t>
            </a:r>
            <a:r>
              <a:rPr lang="zh-CN" altLang="en-US" sz="2400" dirty="0"/>
              <a:t>设备</a:t>
            </a:r>
            <a:r>
              <a:rPr lang="en-US" altLang="zh-CN" sz="2400" dirty="0"/>
              <a:t>(</a:t>
            </a:r>
            <a:r>
              <a:rPr lang="zh-CN" altLang="en-US" sz="2400" dirty="0"/>
              <a:t>也称外设</a:t>
            </a:r>
            <a:r>
              <a:rPr lang="en-US" altLang="zh-CN" sz="2400" dirty="0"/>
              <a:t>)</a:t>
            </a:r>
            <a:r>
              <a:rPr lang="zh-CN" altLang="en-US" sz="2400" dirty="0"/>
              <a:t>，例如开关、指示灯、数码管、计数器等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en-US" altLang="zh-CN" sz="2400" dirty="0"/>
              <a:t>MMIO</a:t>
            </a:r>
            <a:r>
              <a:rPr lang="zh-CN" altLang="en-US" sz="2400" dirty="0"/>
              <a:t>：</a:t>
            </a:r>
            <a:r>
              <a:rPr lang="en-US" altLang="zh-CN" sz="2400" b="0" dirty="0"/>
              <a:t>Memory-Mapped </a:t>
            </a:r>
            <a:r>
              <a:rPr lang="en-US" altLang="zh-CN" sz="2400" b="0" dirty="0" err="1"/>
              <a:t>Input/Output</a:t>
            </a:r>
            <a:r>
              <a:rPr lang="zh-CN" altLang="en-US" sz="2400" dirty="0"/>
              <a:t>，存储器映射输入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Led</a:t>
            </a:r>
            <a:r>
              <a:rPr lang="zh-CN" altLang="en-US" sz="2000" dirty="0"/>
              <a:t>指示灯，输出，地址</a:t>
            </a:r>
            <a:r>
              <a:rPr lang="en-US" altLang="zh-CN" sz="2000" dirty="0"/>
              <a:t>0x7f00</a:t>
            </a:r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时钟计数器，输入，地址</a:t>
            </a:r>
            <a:r>
              <a:rPr lang="en-US" altLang="zh-CN" sz="2000" dirty="0"/>
              <a:t>0x7f20</a:t>
            </a:r>
          </a:p>
        </p:txBody>
      </p:sp>
      <p:sp>
        <p:nvSpPr>
          <p:cNvPr id="27652" name="日期占位符 3">
            <a:extLst>
              <a:ext uri="{FF2B5EF4-FFF2-40B4-BE49-F238E27FC236}">
                <a16:creationId xmlns:a16="http://schemas.microsoft.com/office/drawing/2014/main" id="{F06A0DC9-3C41-42AC-8ABA-6009BB8B7E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690AD6-AA59-4075-AAA5-9B44DA8DF78C}" type="datetime1">
              <a:rPr lang="zh-CN" altLang="en-US" sz="1600" b="0" smtClean="0">
                <a:latin typeface="Arial" panose="020B0604020202020204" pitchFamily="34" charset="0"/>
              </a:rPr>
              <a:t>2023/5/3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7653" name="页脚占位符 4">
            <a:extLst>
              <a:ext uri="{FF2B5EF4-FFF2-40B4-BE49-F238E27FC236}">
                <a16:creationId xmlns:a16="http://schemas.microsoft.com/office/drawing/2014/main" id="{152B8598-F5C5-432B-873D-45D993C1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7654" name="灯片编号占位符 5">
            <a:extLst>
              <a:ext uri="{FF2B5EF4-FFF2-40B4-BE49-F238E27FC236}">
                <a16:creationId xmlns:a16="http://schemas.microsoft.com/office/drawing/2014/main" id="{E56A44B1-D666-443F-ADAB-F034E8B0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855FA5-6C10-44B3-B2A4-C2B61B78843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9D0D47-D3CF-481A-BBD1-EA1588066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586295"/>
            <a:ext cx="4618856" cy="4547296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D8E788F-D869-4DE5-9277-FAFA8EAD4B5F}"/>
              </a:ext>
            </a:extLst>
          </p:cNvPr>
          <p:cNvCxnSpPr/>
          <p:nvPr/>
        </p:nvCxnSpPr>
        <p:spPr bwMode="auto">
          <a:xfrm>
            <a:off x="6156176" y="5220322"/>
            <a:ext cx="24586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544D60B-7133-4C4C-A43B-1C854CCA9DAF}"/>
              </a:ext>
            </a:extLst>
          </p:cNvPr>
          <p:cNvCxnSpPr/>
          <p:nvPr/>
        </p:nvCxnSpPr>
        <p:spPr bwMode="auto">
          <a:xfrm>
            <a:off x="6156176" y="4545124"/>
            <a:ext cx="24586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018DC2D-A5A2-468D-939D-E02FB0D815E6}"/>
              </a:ext>
            </a:extLst>
          </p:cNvPr>
          <p:cNvCxnSpPr/>
          <p:nvPr/>
        </p:nvCxnSpPr>
        <p:spPr bwMode="auto">
          <a:xfrm>
            <a:off x="6156176" y="4320222"/>
            <a:ext cx="24586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CFCD5CE-56D6-4234-A747-A2F69B802663}"/>
              </a:ext>
            </a:extLst>
          </p:cNvPr>
          <p:cNvCxnSpPr/>
          <p:nvPr/>
        </p:nvCxnSpPr>
        <p:spPr bwMode="auto">
          <a:xfrm>
            <a:off x="6156176" y="2960948"/>
            <a:ext cx="24586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9BDEED2-3937-4BC8-BFAA-934E49AA6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2537777"/>
            <a:ext cx="2510854" cy="198269"/>
          </a:xfrm>
          <a:prstGeom prst="roundRect">
            <a:avLst>
              <a:gd name="adj" fmla="val 14659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串行调试单元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─</a:t>
            </a:r>
            <a:r>
              <a:rPr lang="en-US" altLang="zh-CN" dirty="0"/>
              <a:t>SDU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1" y="1340768"/>
            <a:ext cx="4458834" cy="4904457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 dirty="0"/>
              <a:t>控制</a:t>
            </a:r>
            <a:r>
              <a:rPr lang="en-US" altLang="zh-CN" sz="2400" dirty="0"/>
              <a:t>CPU</a:t>
            </a:r>
            <a:r>
              <a:rPr lang="zh-CN" altLang="en-US" sz="2400" dirty="0"/>
              <a:t>运行方式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工作时钟：</a:t>
            </a:r>
            <a:r>
              <a:rPr lang="en-US" altLang="zh-CN" sz="2000" dirty="0" err="1"/>
              <a:t>clk_cpu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当前执行指令指针：</a:t>
            </a:r>
            <a:r>
              <a:rPr lang="en-US" altLang="zh-CN" sz="2000" dirty="0" err="1"/>
              <a:t>pc_chk</a:t>
            </a:r>
            <a:endParaRPr lang="en-US" altLang="zh-CN" sz="2000" dirty="0"/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 dirty="0"/>
              <a:t>查看</a:t>
            </a:r>
            <a:r>
              <a:rPr lang="en-US" altLang="zh-CN" sz="2400" dirty="0"/>
              <a:t>CPU</a:t>
            </a:r>
            <a:r>
              <a:rPr lang="zh-CN" altLang="en-US" sz="2400" dirty="0"/>
              <a:t>运行状态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数据通路：</a:t>
            </a:r>
            <a:r>
              <a:rPr lang="en-US" altLang="zh-CN" sz="2000" dirty="0" err="1"/>
              <a:t>npc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pc,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ir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ctl</a:t>
            </a:r>
            <a:r>
              <a:rPr lang="en-US" altLang="zh-CN" sz="2000" dirty="0"/>
              <a:t>, a, b, </a:t>
            </a:r>
            <a:r>
              <a:rPr lang="en-US" altLang="zh-CN" sz="2000" dirty="0" err="1"/>
              <a:t>imm</a:t>
            </a:r>
            <a:r>
              <a:rPr lang="en-US" altLang="zh-CN" sz="2000" dirty="0"/>
              <a:t>, y, </a:t>
            </a:r>
            <a:r>
              <a:rPr lang="en-US" altLang="zh-CN" sz="2000" dirty="0" err="1"/>
              <a:t>mdr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寄存器堆：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dout_rf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存储器：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dout_dm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dout_im</a:t>
            </a:r>
            <a:endParaRPr lang="en-US" altLang="zh-CN" sz="2000" dirty="0"/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 dirty="0"/>
              <a:t>加载指令和数据存储器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写地址：</a:t>
            </a:r>
            <a:r>
              <a:rPr lang="en-US" altLang="zh-CN" sz="2000" dirty="0" err="1"/>
              <a:t>addr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写数据：</a:t>
            </a:r>
            <a:r>
              <a:rPr lang="en-US" altLang="zh-CN" sz="2000" dirty="0"/>
              <a:t>din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写使能：</a:t>
            </a:r>
            <a:r>
              <a:rPr lang="en-US" altLang="zh-CN" sz="2000" dirty="0" err="1"/>
              <a:t>we_dm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we_im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写时钟：</a:t>
            </a:r>
            <a:r>
              <a:rPr lang="en-US" altLang="zh-CN" sz="2000" dirty="0" err="1"/>
              <a:t>clk_ld</a:t>
            </a:r>
            <a:endParaRPr lang="en-US" altLang="zh-CN" sz="2000" dirty="0"/>
          </a:p>
          <a:p>
            <a:pPr eaLnBrk="1" hangingPunct="1">
              <a:spcBef>
                <a:spcPts val="600"/>
              </a:spcBef>
              <a:defRPr/>
            </a:pPr>
            <a:endParaRPr lang="en-US" altLang="zh-CN" sz="2400" b="1" dirty="0"/>
          </a:p>
        </p:txBody>
      </p:sp>
      <p:sp>
        <p:nvSpPr>
          <p:cNvPr id="46" name="页脚占位符 1">
            <a:extLst>
              <a:ext uri="{FF2B5EF4-FFF2-40B4-BE49-F238E27FC236}">
                <a16:creationId xmlns:a16="http://schemas.microsoft.com/office/drawing/2014/main" id="{56071753-DECA-4A92-8014-95FAD3AA3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灯片编号占位符 2">
            <a:extLst>
              <a:ext uri="{FF2B5EF4-FFF2-40B4-BE49-F238E27FC236}">
                <a16:creationId xmlns:a16="http://schemas.microsoft.com/office/drawing/2014/main" id="{A9E4DF28-42C7-41AA-A5AE-D498095707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日期占位符 3">
            <a:extLst>
              <a:ext uri="{FF2B5EF4-FFF2-40B4-BE49-F238E27FC236}">
                <a16:creationId xmlns:a16="http://schemas.microsoft.com/office/drawing/2014/main" id="{575CFE4A-E6EF-407A-BF37-547D60AA6D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BFFF8D-C750-4C89-A4D5-CB19D82512DB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2023/5/3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113D0DB-8877-44DB-88C6-C7B4FD8A5E8A}"/>
              </a:ext>
            </a:extLst>
          </p:cNvPr>
          <p:cNvGrpSpPr/>
          <p:nvPr/>
        </p:nvGrpSpPr>
        <p:grpSpPr>
          <a:xfrm>
            <a:off x="5120686" y="1711505"/>
            <a:ext cx="3383123" cy="4239853"/>
            <a:chOff x="4940666" y="1711505"/>
            <a:chExt cx="3383123" cy="4239853"/>
          </a:xfrm>
        </p:grpSpPr>
        <p:sp>
          <p:nvSpPr>
            <p:cNvPr id="44" name="文本框 84">
              <a:extLst>
                <a:ext uri="{FF2B5EF4-FFF2-40B4-BE49-F238E27FC236}">
                  <a16:creationId xmlns:a16="http://schemas.microsoft.com/office/drawing/2014/main" id="{3E871D8F-973B-4368-BAF3-8682A8AD7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500083" y="1711505"/>
              <a:ext cx="916001" cy="423985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SDU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FABD0351-B1BE-4F4D-9C12-6465CA0F811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09612" y="3538439"/>
              <a:ext cx="43875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34">
              <a:extLst>
                <a:ext uri="{FF2B5EF4-FFF2-40B4-BE49-F238E27FC236}">
                  <a16:creationId xmlns:a16="http://schemas.microsoft.com/office/drawing/2014/main" id="{60BAE708-9912-44BE-99C2-CF45392EB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4545" y="3317983"/>
              <a:ext cx="370078" cy="384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rxd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6C3904F-6BE9-4CC3-8601-59CC854BD0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31324" y="4059780"/>
              <a:ext cx="41704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34">
              <a:extLst>
                <a:ext uri="{FF2B5EF4-FFF2-40B4-BE49-F238E27FC236}">
                  <a16:creationId xmlns:a16="http://schemas.microsoft.com/office/drawing/2014/main" id="{53792108-9DD8-4E95-BFF0-F0FAD2F67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3711" y="3833465"/>
              <a:ext cx="370078" cy="384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xd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B39844D8-B205-4C15-9586-FCCD107B349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8414" y="1938572"/>
              <a:ext cx="43795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34">
              <a:extLst>
                <a:ext uri="{FF2B5EF4-FFF2-40B4-BE49-F238E27FC236}">
                  <a16:creationId xmlns:a16="http://schemas.microsoft.com/office/drawing/2014/main" id="{FA350041-A80D-4B4A-AE26-4803549F4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069103" y="1728779"/>
              <a:ext cx="87043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lk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_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cpu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82A6DBF7-5B21-4527-8F04-BFEBDD0A98B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8414" y="2227043"/>
              <a:ext cx="44126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34">
              <a:extLst>
                <a:ext uri="{FF2B5EF4-FFF2-40B4-BE49-F238E27FC236}">
                  <a16:creationId xmlns:a16="http://schemas.microsoft.com/office/drawing/2014/main" id="{3F21B3EC-CE8C-405A-B0D9-0B5260AAB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9733" y="2030667"/>
              <a:ext cx="8127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p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c_chk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8FC5E39F-D14D-4E78-A912-FD63182E028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8414" y="4427541"/>
              <a:ext cx="441260" cy="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34">
              <a:extLst>
                <a:ext uri="{FF2B5EF4-FFF2-40B4-BE49-F238E27FC236}">
                  <a16:creationId xmlns:a16="http://schemas.microsoft.com/office/drawing/2014/main" id="{96B8F94A-E9A3-400C-B8A0-455F3BF87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050348" y="4258147"/>
              <a:ext cx="9121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d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out_im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DFF391D9-15AA-460D-B477-8BA0CD10472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8414" y="4838493"/>
              <a:ext cx="437950" cy="0"/>
            </a:xfrm>
            <a:prstGeom prst="line">
              <a:avLst/>
            </a:prstGeom>
            <a:ln w="317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34">
              <a:extLst>
                <a:ext uri="{FF2B5EF4-FFF2-40B4-BE49-F238E27FC236}">
                  <a16:creationId xmlns:a16="http://schemas.microsoft.com/office/drawing/2014/main" id="{F216A42E-630A-436B-87F5-97F4A9900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596491" y="4671750"/>
              <a:ext cx="3430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din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28C24D6E-458A-45C8-B1F8-CC1B9067914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69906" y="5135545"/>
              <a:ext cx="43795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34">
              <a:extLst>
                <a:ext uri="{FF2B5EF4-FFF2-40B4-BE49-F238E27FC236}">
                  <a16:creationId xmlns:a16="http://schemas.microsoft.com/office/drawing/2014/main" id="{2926CB97-8ED5-4199-B27C-767841578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03876" y="4946383"/>
              <a:ext cx="8271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w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e_dm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B8AA7561-65B4-4AA9-8FF8-4F5CE0D1058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7920" y="2643045"/>
              <a:ext cx="44126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34">
              <a:extLst>
                <a:ext uri="{FF2B5EF4-FFF2-40B4-BE49-F238E27FC236}">
                  <a16:creationId xmlns:a16="http://schemas.microsoft.com/office/drawing/2014/main" id="{54338ED6-D896-47F9-8B67-0AE181E92C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548387" y="2446669"/>
              <a:ext cx="4135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npc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7BEF0325-0D00-4A50-A3C1-3FCE9B26339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7920" y="2924754"/>
              <a:ext cx="44126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34">
              <a:extLst>
                <a:ext uri="{FF2B5EF4-FFF2-40B4-BE49-F238E27FC236}">
                  <a16:creationId xmlns:a16="http://schemas.microsoft.com/office/drawing/2014/main" id="{ADAFAE84-BF4C-4F13-BDA9-0C2F7A66F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691055" y="2728378"/>
              <a:ext cx="27090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pc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1" name="TextBox 34">
              <a:extLst>
                <a:ext uri="{FF2B5EF4-FFF2-40B4-BE49-F238E27FC236}">
                  <a16:creationId xmlns:a16="http://schemas.microsoft.com/office/drawing/2014/main" id="{56EDCE31-4F20-419D-8F8D-1A6CB401F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666823" y="2961657"/>
              <a:ext cx="5129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……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FCDD0628-3325-467A-9EEA-0252433C3C3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53692" y="3528427"/>
              <a:ext cx="437950" cy="0"/>
            </a:xfrm>
            <a:prstGeom prst="line">
              <a:avLst/>
            </a:prstGeom>
            <a:ln w="317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34">
              <a:extLst>
                <a:ext uri="{FF2B5EF4-FFF2-40B4-BE49-F238E27FC236}">
                  <a16:creationId xmlns:a16="http://schemas.microsoft.com/office/drawing/2014/main" id="{69FA069C-C106-4780-9651-0D55EE6F9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435991" y="3363563"/>
              <a:ext cx="5129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ddr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B631CB6D-C37C-40D9-B82C-19BECB8BBDE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65843" y="3834414"/>
              <a:ext cx="441260" cy="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34">
              <a:extLst>
                <a:ext uri="{FF2B5EF4-FFF2-40B4-BE49-F238E27FC236}">
                  <a16:creationId xmlns:a16="http://schemas.microsoft.com/office/drawing/2014/main" id="{76D38194-C4B3-4994-8967-1CA7A697C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53193" y="3665020"/>
              <a:ext cx="7966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d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out_rf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214FD757-EA90-442E-91E4-65B299AB4E3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8414" y="5734591"/>
              <a:ext cx="43795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34">
              <a:extLst>
                <a:ext uri="{FF2B5EF4-FFF2-40B4-BE49-F238E27FC236}">
                  <a16:creationId xmlns:a16="http://schemas.microsoft.com/office/drawing/2014/main" id="{244763ED-7764-4871-A70F-C3A170E69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282303" y="5524798"/>
              <a:ext cx="65723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lk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_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ld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3DC12FE6-8E89-429F-83F6-48A3C494B38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53692" y="4137995"/>
              <a:ext cx="441260" cy="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34">
              <a:extLst>
                <a:ext uri="{FF2B5EF4-FFF2-40B4-BE49-F238E27FC236}">
                  <a16:creationId xmlns:a16="http://schemas.microsoft.com/office/drawing/2014/main" id="{2B1CF7E6-7C7A-494E-AFB6-DEA92D43B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940666" y="3968601"/>
              <a:ext cx="9970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dout_dm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20BA4604-2DF4-4086-8CE7-2DD4926228D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62134" y="5433860"/>
              <a:ext cx="43795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34">
              <a:extLst>
                <a:ext uri="{FF2B5EF4-FFF2-40B4-BE49-F238E27FC236}">
                  <a16:creationId xmlns:a16="http://schemas.microsoft.com/office/drawing/2014/main" id="{B16DFADD-D631-4916-90E6-9850E8E5A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81064" y="5244698"/>
              <a:ext cx="74219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w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e_im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2" name="TextBox 32">
            <a:extLst>
              <a:ext uri="{FF2B5EF4-FFF2-40B4-BE49-F238E27FC236}">
                <a16:creationId xmlns:a16="http://schemas.microsoft.com/office/drawing/2014/main" id="{CC9683FC-36EE-40E2-9441-E18B0737D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616" y="5526919"/>
            <a:ext cx="31418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lang="zh-CN" alt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32">
            <a:extLst>
              <a:ext uri="{FF2B5EF4-FFF2-40B4-BE49-F238E27FC236}">
                <a16:creationId xmlns:a16="http://schemas.microsoft.com/office/drawing/2014/main" id="{84365F0A-5132-4C73-8E03-EDB8BA236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461" y="5233292"/>
            <a:ext cx="4263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rstn</a:t>
            </a:r>
            <a:endParaRPr lang="zh-CN" alt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83495797-3626-4BFA-9203-24BCB226724A}"/>
              </a:ext>
            </a:extLst>
          </p:cNvPr>
          <p:cNvCxnSpPr>
            <a:cxnSpLocks/>
          </p:cNvCxnSpPr>
          <p:nvPr/>
        </p:nvCxnSpPr>
        <p:spPr bwMode="auto">
          <a:xfrm flipH="1">
            <a:off x="7605855" y="5723884"/>
            <a:ext cx="422529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50DFA49A-12F6-4FB3-B1AC-93B9CFEB797A}"/>
              </a:ext>
            </a:extLst>
          </p:cNvPr>
          <p:cNvCxnSpPr>
            <a:cxnSpLocks/>
          </p:cNvCxnSpPr>
          <p:nvPr/>
        </p:nvCxnSpPr>
        <p:spPr bwMode="auto">
          <a:xfrm flipH="1">
            <a:off x="7605854" y="5401325"/>
            <a:ext cx="422530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051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调试命令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229600" cy="476835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zh-CN" altLang="en-US" sz="2400" dirty="0"/>
              <a:t>控制运行方式</a:t>
            </a:r>
            <a:endParaRPr lang="en-US" altLang="zh-CN" sz="2400" b="1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T</a:t>
            </a:r>
            <a:r>
              <a:rPr lang="zh-CN" altLang="en-US" sz="2000" dirty="0"/>
              <a:t>：</a:t>
            </a:r>
            <a:r>
              <a:rPr lang="en-US" altLang="zh-CN" sz="2000" dirty="0"/>
              <a:t>S</a:t>
            </a:r>
            <a:r>
              <a:rPr lang="en-US" altLang="zh-CN" sz="2000" b="1" u="sng" dirty="0"/>
              <a:t>t</a:t>
            </a:r>
            <a:r>
              <a:rPr lang="en-US" altLang="zh-CN" sz="2000" dirty="0"/>
              <a:t>ep, CPU</a:t>
            </a:r>
            <a:r>
              <a:rPr lang="zh-CN" altLang="en-US" sz="2000" dirty="0"/>
              <a:t>单步运行，运行</a:t>
            </a:r>
            <a:r>
              <a:rPr lang="en-US" altLang="zh-CN" sz="2000" dirty="0"/>
              <a:t>1</a:t>
            </a:r>
            <a:r>
              <a:rPr lang="zh-CN" altLang="en-US" sz="2000" dirty="0"/>
              <a:t>个时钟周期即停止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B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B</a:t>
            </a:r>
            <a:r>
              <a:rPr lang="en-US" altLang="zh-CN" sz="2000" dirty="0"/>
              <a:t>reakpoint,</a:t>
            </a:r>
            <a:r>
              <a:rPr lang="zh-CN" altLang="en-US" sz="2000" dirty="0"/>
              <a:t> 设置</a:t>
            </a:r>
            <a:r>
              <a:rPr lang="en-US" altLang="zh-CN" sz="2000" dirty="0"/>
              <a:t>/</a:t>
            </a:r>
            <a:r>
              <a:rPr lang="zh-CN" altLang="en-US" sz="2000" dirty="0"/>
              <a:t>删除</a:t>
            </a:r>
            <a:r>
              <a:rPr lang="en-US" altLang="zh-CN" sz="2000" dirty="0"/>
              <a:t>/</a:t>
            </a:r>
            <a:r>
              <a:rPr lang="zh-CN" altLang="en-US" sz="2000" dirty="0"/>
              <a:t>查看断点，最多可有</a:t>
            </a:r>
            <a:r>
              <a:rPr lang="en-US" altLang="zh-CN" sz="2000" dirty="0"/>
              <a:t>2</a:t>
            </a:r>
            <a:r>
              <a:rPr lang="zh-CN" altLang="en-US" sz="2000" dirty="0"/>
              <a:t>个断点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G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G</a:t>
            </a:r>
            <a:r>
              <a:rPr lang="en-US" altLang="zh-CN" sz="2000" dirty="0"/>
              <a:t>o, CPU</a:t>
            </a:r>
            <a:r>
              <a:rPr lang="zh-CN" altLang="en-US" sz="2000" dirty="0"/>
              <a:t>连续运行，遇到断点或收到停止命令</a:t>
            </a:r>
            <a:r>
              <a:rPr lang="en-US" altLang="zh-CN" sz="2000" dirty="0"/>
              <a:t>H</a:t>
            </a:r>
            <a:r>
              <a:rPr lang="zh-CN" altLang="en-US" sz="2000" dirty="0"/>
              <a:t>则停止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H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H</a:t>
            </a:r>
            <a:r>
              <a:rPr lang="en-US" altLang="zh-CN" sz="2000" dirty="0"/>
              <a:t>alt, </a:t>
            </a:r>
            <a:r>
              <a:rPr lang="zh-CN" altLang="en-US" sz="2000" dirty="0"/>
              <a:t>停止</a:t>
            </a:r>
            <a:r>
              <a:rPr lang="en-US" altLang="zh-CN" sz="2000" dirty="0"/>
              <a:t>CPU</a:t>
            </a:r>
            <a:r>
              <a:rPr lang="zh-CN" altLang="en-US" sz="2000" dirty="0"/>
              <a:t>运行</a:t>
            </a:r>
            <a:endParaRPr lang="en-US" altLang="zh-CN" sz="2000" dirty="0"/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 dirty="0"/>
              <a:t>查看运行状态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P</a:t>
            </a:r>
            <a:r>
              <a:rPr lang="zh-CN" altLang="en-US" sz="2000" dirty="0"/>
              <a:t>：</a:t>
            </a:r>
            <a:r>
              <a:rPr lang="en-US" altLang="zh-CN" sz="2000" dirty="0"/>
              <a:t> Data</a:t>
            </a:r>
            <a:r>
              <a:rPr lang="en-US" altLang="zh-CN" sz="2000" b="1" u="sng" dirty="0"/>
              <a:t>p</a:t>
            </a:r>
            <a:r>
              <a:rPr lang="en-US" altLang="zh-CN" sz="2000" dirty="0"/>
              <a:t>ath, </a:t>
            </a:r>
            <a:r>
              <a:rPr lang="zh-CN" altLang="en-US" sz="2000" dirty="0"/>
              <a:t>查看数据通路状态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R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R</a:t>
            </a:r>
            <a:r>
              <a:rPr lang="en-US" altLang="zh-CN" sz="2000" dirty="0"/>
              <a:t>egister File, </a:t>
            </a:r>
            <a:r>
              <a:rPr lang="zh-CN" altLang="en-US" sz="2000" dirty="0"/>
              <a:t>查看寄存器堆内容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D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D</a:t>
            </a:r>
            <a:r>
              <a:rPr lang="en-US" altLang="zh-CN" sz="2000" dirty="0"/>
              <a:t>ata Memory, </a:t>
            </a:r>
            <a:r>
              <a:rPr lang="zh-CN" altLang="en-US" sz="2000" dirty="0"/>
              <a:t>查看数据存储器内容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I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I</a:t>
            </a:r>
            <a:r>
              <a:rPr lang="en-US" altLang="zh-CN" sz="2000" dirty="0"/>
              <a:t>nstruction Memory, </a:t>
            </a:r>
            <a:r>
              <a:rPr lang="zh-CN" altLang="en-US" sz="2000" dirty="0"/>
              <a:t>查看指令存储器内容</a:t>
            </a:r>
            <a:endParaRPr lang="en-US" altLang="zh-CN" sz="2000" dirty="0"/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 dirty="0"/>
              <a:t>加载存储器</a:t>
            </a:r>
            <a:endParaRPr lang="en-US" altLang="zh-CN" sz="2400" b="1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LI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L</a:t>
            </a:r>
            <a:r>
              <a:rPr lang="en-US" altLang="zh-CN" sz="2000" dirty="0"/>
              <a:t>oad </a:t>
            </a:r>
            <a:r>
              <a:rPr lang="en-US" altLang="zh-CN" sz="2000" b="1" u="sng" dirty="0"/>
              <a:t>I</a:t>
            </a:r>
            <a:r>
              <a:rPr lang="en-US" altLang="zh-CN" sz="2000" dirty="0"/>
              <a:t>nstruction, </a:t>
            </a:r>
            <a:r>
              <a:rPr lang="zh-CN" altLang="en-US" sz="2000" dirty="0"/>
              <a:t>将程序加载至指令存储器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LD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L</a:t>
            </a:r>
            <a:r>
              <a:rPr lang="en-US" altLang="zh-CN" sz="2000" dirty="0"/>
              <a:t>oad </a:t>
            </a:r>
            <a:r>
              <a:rPr lang="en-US" altLang="zh-CN" sz="2000" b="1" u="sng" dirty="0"/>
              <a:t>D</a:t>
            </a:r>
            <a:r>
              <a:rPr lang="en-US" altLang="zh-CN" sz="2000" dirty="0"/>
              <a:t>ata, </a:t>
            </a:r>
            <a:r>
              <a:rPr lang="zh-CN" altLang="en-US" sz="2000" dirty="0"/>
              <a:t>将数据加载至数据存储器</a:t>
            </a:r>
            <a:endParaRPr lang="en-US" altLang="zh-CN" sz="2000" dirty="0"/>
          </a:p>
          <a:p>
            <a:pPr eaLnBrk="1" hangingPunct="1">
              <a:spcBef>
                <a:spcPts val="300"/>
              </a:spcBef>
              <a:defRPr/>
            </a:pPr>
            <a:endParaRPr lang="en-US" altLang="zh-CN" sz="2400" b="1" dirty="0"/>
          </a:p>
          <a:p>
            <a:pPr eaLnBrk="1" hangingPunct="1">
              <a:spcBef>
                <a:spcPts val="300"/>
              </a:spcBef>
              <a:defRPr/>
            </a:pPr>
            <a:endParaRPr lang="en-US" altLang="zh-CN" sz="2400" b="1" dirty="0"/>
          </a:p>
        </p:txBody>
      </p:sp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93F76E1-DB8D-49BD-9575-185DD06F1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00120579-0284-4D55-8506-4275CBB2B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2C8EA80F-DED2-4163-8961-B0B0C0513E0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260DBA-69CB-454F-8D8D-9476854E1614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2023/5/3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827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调试命令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229600" cy="4868453"/>
          </a:xfrm>
        </p:spPr>
        <p:txBody>
          <a:bodyPr/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P</a:t>
            </a:r>
            <a:r>
              <a:rPr lang="zh-CN" altLang="en-US" sz="2400" dirty="0"/>
              <a:t>：</a:t>
            </a:r>
            <a:r>
              <a:rPr lang="en-US" altLang="zh-CN" sz="2400" dirty="0"/>
              <a:t>Data</a:t>
            </a:r>
            <a:r>
              <a:rPr lang="en-US" altLang="zh-CN" sz="2400" u="sng" dirty="0"/>
              <a:t>p</a:t>
            </a:r>
            <a:r>
              <a:rPr lang="en-US" altLang="zh-CN" sz="2400" dirty="0"/>
              <a:t>ath, </a:t>
            </a:r>
            <a:r>
              <a:rPr lang="zh-CN" altLang="en-US" sz="2400" dirty="0"/>
              <a:t>查看数据通路状态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依次输出数据通路中</a:t>
            </a:r>
            <a:r>
              <a:rPr lang="en-US" altLang="zh-CN" sz="2000" dirty="0" err="1"/>
              <a:t>npc</a:t>
            </a:r>
            <a:r>
              <a:rPr lang="en-US" altLang="zh-CN" sz="2000" dirty="0"/>
              <a:t>, pc, </a:t>
            </a:r>
            <a:r>
              <a:rPr lang="en-US" altLang="zh-CN" sz="2000" dirty="0" err="1"/>
              <a:t>ir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ctl</a:t>
            </a:r>
            <a:r>
              <a:rPr lang="en-US" altLang="zh-CN" sz="2000" dirty="0"/>
              <a:t>, a, b, </a:t>
            </a:r>
            <a:r>
              <a:rPr lang="en-US" altLang="zh-CN" sz="2000" dirty="0" err="1"/>
              <a:t>imm</a:t>
            </a:r>
            <a:r>
              <a:rPr lang="en-US" altLang="zh-CN" sz="2000" dirty="0"/>
              <a:t>, y, </a:t>
            </a:r>
            <a:r>
              <a:rPr lang="en-US" altLang="zh-CN" sz="2000" dirty="0" err="1"/>
              <a:t>mdr</a:t>
            </a:r>
            <a:r>
              <a:rPr lang="zh-CN" altLang="en-US" sz="2000" dirty="0"/>
              <a:t>等内容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电脑端显示格式：</a:t>
            </a:r>
            <a:r>
              <a:rPr lang="en-US" altLang="zh-CN" sz="2000" dirty="0"/>
              <a:t>NPC = </a:t>
            </a:r>
            <a:r>
              <a:rPr lang="en-US" altLang="zh-CN" sz="2000" dirty="0" err="1"/>
              <a:t>xxxx-xxxx</a:t>
            </a:r>
            <a:r>
              <a:rPr lang="en-US" altLang="zh-CN" sz="2000" dirty="0"/>
              <a:t>   PC = </a:t>
            </a:r>
            <a:r>
              <a:rPr lang="en-US" altLang="zh-CN" sz="2000" dirty="0" err="1"/>
              <a:t>yyyy-yyyy</a:t>
            </a:r>
            <a:r>
              <a:rPr lang="en-US" altLang="zh-CN" sz="2000" dirty="0"/>
              <a:t>  ……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R</a:t>
            </a:r>
            <a:r>
              <a:rPr lang="zh-CN" altLang="en-US" sz="2400" dirty="0"/>
              <a:t>：</a:t>
            </a:r>
            <a:r>
              <a:rPr lang="en-US" altLang="zh-CN" sz="2400" u="sng" dirty="0"/>
              <a:t>R</a:t>
            </a:r>
            <a:r>
              <a:rPr lang="en-US" altLang="zh-CN" sz="2400" dirty="0"/>
              <a:t>egister File, </a:t>
            </a:r>
            <a:r>
              <a:rPr lang="zh-CN" altLang="en-US" sz="2400" dirty="0"/>
              <a:t>查看寄存器堆内容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 err="1"/>
              <a:t>addr</a:t>
            </a:r>
            <a:r>
              <a:rPr lang="zh-CN" altLang="en-US" sz="2000" dirty="0"/>
              <a:t>从</a:t>
            </a:r>
            <a:r>
              <a:rPr lang="en-US" altLang="zh-CN" sz="2000" dirty="0"/>
              <a:t>0</a:t>
            </a:r>
            <a:r>
              <a:rPr lang="zh-CN" altLang="en-US" sz="2000" dirty="0"/>
              <a:t>递增，依次输出</a:t>
            </a:r>
            <a:r>
              <a:rPr lang="en-US" altLang="zh-CN" sz="2000" dirty="0" err="1"/>
              <a:t>dout_rf</a:t>
            </a:r>
            <a:r>
              <a:rPr lang="zh-CN" altLang="en-US" sz="2000" dirty="0"/>
              <a:t>，即寄存器堆</a:t>
            </a:r>
            <a:r>
              <a:rPr lang="en-US" altLang="zh-CN" sz="2000" dirty="0"/>
              <a:t>32</a:t>
            </a:r>
            <a:r>
              <a:rPr lang="zh-CN" altLang="en-US" sz="2000" dirty="0"/>
              <a:t>个寄存器内容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电脑端显示格式：</a:t>
            </a:r>
            <a:r>
              <a:rPr lang="en-US" altLang="zh-CN" sz="2000" dirty="0"/>
              <a:t>R0 = 0000-0000  R1= </a:t>
            </a:r>
            <a:r>
              <a:rPr lang="en-US" altLang="zh-CN" sz="2000" dirty="0" err="1"/>
              <a:t>xxxx-xxxx</a:t>
            </a:r>
            <a:r>
              <a:rPr lang="en-US" altLang="zh-CN" sz="2000" dirty="0"/>
              <a:t>  ……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D [a]</a:t>
            </a:r>
            <a:r>
              <a:rPr lang="zh-CN" altLang="en-US" sz="2400" dirty="0"/>
              <a:t>：</a:t>
            </a:r>
            <a:r>
              <a:rPr lang="en-US" altLang="zh-CN" sz="2400" u="sng" dirty="0"/>
              <a:t>D</a:t>
            </a:r>
            <a:r>
              <a:rPr lang="en-US" altLang="zh-CN" sz="2400" dirty="0"/>
              <a:t>ata Memory, </a:t>
            </a:r>
            <a:r>
              <a:rPr lang="zh-CN" altLang="en-US" sz="2400" dirty="0"/>
              <a:t>查看数据存储器内容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a</a:t>
            </a:r>
            <a:r>
              <a:rPr lang="zh-CN" altLang="en-US" sz="2000" dirty="0"/>
              <a:t>为</a:t>
            </a:r>
            <a:r>
              <a:rPr lang="en-US" altLang="zh-CN" sz="2000" dirty="0"/>
              <a:t>16</a:t>
            </a:r>
            <a:r>
              <a:rPr lang="zh-CN" altLang="en-US" sz="2000" dirty="0"/>
              <a:t>进制起始字地址，缺省时为上次查看结束地址 </a:t>
            </a:r>
            <a:r>
              <a:rPr lang="en-US" altLang="zh-CN" sz="2000" dirty="0"/>
              <a:t>(</a:t>
            </a:r>
            <a:r>
              <a:rPr lang="zh-CN" altLang="en-US" sz="2000" dirty="0"/>
              <a:t>复位时为</a:t>
            </a:r>
            <a:r>
              <a:rPr lang="en-US" altLang="zh-CN" sz="2000" dirty="0"/>
              <a:t>0)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 err="1"/>
              <a:t>addr</a:t>
            </a:r>
            <a:r>
              <a:rPr lang="zh-CN" altLang="en-US" sz="2000" dirty="0"/>
              <a:t>从</a:t>
            </a:r>
            <a:r>
              <a:rPr lang="en-US" altLang="zh-CN" sz="2000" dirty="0"/>
              <a:t>a</a:t>
            </a:r>
            <a:r>
              <a:rPr lang="zh-CN" altLang="en-US" sz="2000" dirty="0"/>
              <a:t>递增，依次输出</a:t>
            </a:r>
            <a:r>
              <a:rPr lang="en-US" altLang="zh-CN" sz="2000" dirty="0" err="1"/>
              <a:t>dout_dm</a:t>
            </a:r>
            <a:r>
              <a:rPr lang="zh-CN" altLang="en-US" sz="2000" dirty="0"/>
              <a:t>，即数据存储器地址</a:t>
            </a:r>
            <a:r>
              <a:rPr lang="en-US" altLang="zh-CN" sz="2000" dirty="0"/>
              <a:t>a</a:t>
            </a:r>
            <a:r>
              <a:rPr lang="zh-CN" altLang="en-US" sz="2000" dirty="0"/>
              <a:t>开始</a:t>
            </a:r>
            <a:r>
              <a:rPr lang="en-US" altLang="zh-CN" sz="2000" dirty="0"/>
              <a:t>8</a:t>
            </a:r>
            <a:r>
              <a:rPr lang="zh-CN" altLang="en-US" sz="2000" dirty="0"/>
              <a:t>个字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电脑端显示格式：</a:t>
            </a:r>
            <a:r>
              <a:rPr lang="en-US" altLang="zh-CN" sz="2000" dirty="0"/>
              <a:t> D-</a:t>
            </a:r>
            <a:r>
              <a:rPr lang="en-US" altLang="zh-CN" sz="2000" dirty="0" err="1"/>
              <a:t>xxxx</a:t>
            </a:r>
            <a:r>
              <a:rPr lang="en-US" altLang="zh-CN" sz="2000" dirty="0"/>
              <a:t>-</a:t>
            </a:r>
            <a:r>
              <a:rPr lang="en-US" altLang="zh-CN" sz="2000" dirty="0" err="1"/>
              <a:t>xxxx</a:t>
            </a:r>
            <a:r>
              <a:rPr lang="en-US" altLang="zh-CN" sz="2000" dirty="0"/>
              <a:t>:  </a:t>
            </a:r>
            <a:r>
              <a:rPr lang="en-US" altLang="zh-CN" sz="2000" dirty="0" err="1"/>
              <a:t>yyyy-yyyy</a:t>
            </a:r>
            <a:r>
              <a:rPr lang="en-US" altLang="zh-CN" sz="2000" dirty="0"/>
              <a:t>  zzzz-zzzz ……</a:t>
            </a:r>
            <a:endParaRPr lang="en-US" altLang="zh-CN" b="1" dirty="0"/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I [a]</a:t>
            </a:r>
            <a:r>
              <a:rPr lang="zh-CN" altLang="en-US" sz="2400" dirty="0"/>
              <a:t>：</a:t>
            </a:r>
            <a:r>
              <a:rPr lang="en-US" altLang="zh-CN" sz="2400" u="sng" dirty="0" err="1"/>
              <a:t>I</a:t>
            </a:r>
            <a:r>
              <a:rPr lang="en-US" altLang="zh-CN" sz="2400" dirty="0" err="1"/>
              <a:t>nstrction</a:t>
            </a:r>
            <a:r>
              <a:rPr lang="en-US" altLang="zh-CN" sz="2400" dirty="0"/>
              <a:t> Memory, </a:t>
            </a:r>
            <a:r>
              <a:rPr lang="zh-CN" altLang="en-US" sz="2400" dirty="0"/>
              <a:t>查看指令存储器内容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其他同上，依次输出</a:t>
            </a:r>
            <a:r>
              <a:rPr lang="en-US" altLang="zh-CN" sz="2000" dirty="0" err="1"/>
              <a:t>dout_im</a:t>
            </a:r>
            <a:r>
              <a:rPr lang="zh-CN" altLang="en-US" sz="2000" dirty="0"/>
              <a:t>，即指令存储器地址</a:t>
            </a:r>
            <a:r>
              <a:rPr lang="en-US" altLang="zh-CN" sz="2000" dirty="0"/>
              <a:t>a</a:t>
            </a:r>
            <a:r>
              <a:rPr lang="zh-CN" altLang="en-US" sz="2000" dirty="0"/>
              <a:t>开始</a:t>
            </a:r>
            <a:r>
              <a:rPr lang="en-US" altLang="zh-CN" sz="2000" dirty="0"/>
              <a:t>8</a:t>
            </a:r>
            <a:r>
              <a:rPr lang="zh-CN" altLang="en-US" sz="2000" dirty="0"/>
              <a:t>个字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电脑端显示格式：</a:t>
            </a:r>
            <a:r>
              <a:rPr lang="en-US" altLang="zh-CN" sz="2000" dirty="0"/>
              <a:t> I-</a:t>
            </a:r>
            <a:r>
              <a:rPr lang="en-US" altLang="zh-CN" sz="2000" dirty="0" err="1"/>
              <a:t>xxxx</a:t>
            </a:r>
            <a:r>
              <a:rPr lang="en-US" altLang="zh-CN" sz="2000" dirty="0"/>
              <a:t>-</a:t>
            </a:r>
            <a:r>
              <a:rPr lang="en-US" altLang="zh-CN" sz="2000" dirty="0" err="1"/>
              <a:t>xxxx</a:t>
            </a:r>
            <a:r>
              <a:rPr lang="en-US" altLang="zh-CN" sz="2000" dirty="0"/>
              <a:t>:  </a:t>
            </a:r>
            <a:r>
              <a:rPr lang="en-US" altLang="zh-CN" sz="2000" dirty="0" err="1"/>
              <a:t>yyyy-yyyy</a:t>
            </a:r>
            <a:r>
              <a:rPr lang="en-US" altLang="zh-CN" sz="2000" dirty="0"/>
              <a:t>  zzzz-zzzz ……</a:t>
            </a:r>
            <a:endParaRPr lang="en-US" altLang="zh-CN" b="1" dirty="0"/>
          </a:p>
        </p:txBody>
      </p:sp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93F76E1-DB8D-49BD-9575-185DD06F1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00120579-0284-4D55-8506-4275CBB2B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2C8EA80F-DED2-4163-8961-B0B0C0513E0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C966F-8892-48A4-81E9-04677403366C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2023/5/3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634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调试命令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2)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147248" cy="4868453"/>
          </a:xfrm>
        </p:spPr>
        <p:txBody>
          <a:bodyPr/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T</a:t>
            </a:r>
            <a:r>
              <a:rPr lang="zh-CN" altLang="en-US" sz="2400" dirty="0"/>
              <a:t>：</a:t>
            </a:r>
            <a:r>
              <a:rPr lang="en-US" altLang="zh-CN" sz="2400" dirty="0"/>
              <a:t>S</a:t>
            </a:r>
            <a:r>
              <a:rPr lang="en-US" altLang="zh-CN" sz="2400" b="1" u="sng" dirty="0"/>
              <a:t>t</a:t>
            </a:r>
            <a:r>
              <a:rPr lang="en-US" altLang="zh-CN" sz="2400" dirty="0"/>
              <a:t>ep</a:t>
            </a:r>
            <a:r>
              <a:rPr lang="zh-CN" altLang="en-US" sz="2400" dirty="0"/>
              <a:t>，</a:t>
            </a:r>
            <a:r>
              <a:rPr lang="en-US" altLang="zh-CN" sz="2400" dirty="0"/>
              <a:t>CPU</a:t>
            </a:r>
            <a:r>
              <a:rPr lang="zh-CN" altLang="en-US" sz="2400" dirty="0"/>
              <a:t>单步运行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输出</a:t>
            </a:r>
            <a:r>
              <a:rPr lang="en-US" altLang="zh-CN" sz="2000" dirty="0"/>
              <a:t>1</a:t>
            </a:r>
            <a:r>
              <a:rPr lang="zh-CN" altLang="en-US" sz="2000" dirty="0"/>
              <a:t>个</a:t>
            </a:r>
            <a:r>
              <a:rPr lang="en-US" altLang="zh-CN" sz="2000" dirty="0" err="1"/>
              <a:t>clk_cpu</a:t>
            </a:r>
            <a:r>
              <a:rPr lang="zh-CN" altLang="en-US" sz="2000" dirty="0"/>
              <a:t>周期后，自动执行</a:t>
            </a:r>
            <a:r>
              <a:rPr lang="en-US" altLang="zh-CN" sz="2000" dirty="0"/>
              <a:t>P</a:t>
            </a:r>
            <a:r>
              <a:rPr lang="zh-CN" altLang="en-US" sz="2000" dirty="0"/>
              <a:t>命令，显示数据通路状态</a:t>
            </a:r>
            <a:endParaRPr lang="en-US" altLang="zh-CN" sz="2000" dirty="0"/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B [a]</a:t>
            </a:r>
            <a:r>
              <a:rPr lang="zh-CN" altLang="en-US" sz="2400" dirty="0"/>
              <a:t>：</a:t>
            </a:r>
            <a:r>
              <a:rPr lang="en-US" altLang="zh-CN" sz="2400" b="1" u="sng" dirty="0"/>
              <a:t>B</a:t>
            </a:r>
            <a:r>
              <a:rPr lang="en-US" altLang="zh-CN" sz="2400" dirty="0"/>
              <a:t>reakpoint</a:t>
            </a:r>
            <a:r>
              <a:rPr lang="zh-CN" altLang="en-US" sz="2400" dirty="0"/>
              <a:t>，设置</a:t>
            </a:r>
            <a:r>
              <a:rPr lang="en-US" altLang="zh-CN" sz="2400" dirty="0"/>
              <a:t>/</a:t>
            </a:r>
            <a:r>
              <a:rPr lang="zh-CN" altLang="en-US" sz="2400" dirty="0"/>
              <a:t>删除</a:t>
            </a:r>
            <a:r>
              <a:rPr lang="en-US" altLang="zh-CN" sz="2400" dirty="0"/>
              <a:t>/</a:t>
            </a:r>
            <a:r>
              <a:rPr lang="zh-CN" altLang="en-US" sz="2400" dirty="0"/>
              <a:t>查看断点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a</a:t>
            </a:r>
            <a:r>
              <a:rPr lang="zh-CN" altLang="en-US" sz="2000" dirty="0"/>
              <a:t>为可选的</a:t>
            </a:r>
            <a:r>
              <a:rPr lang="en-US" altLang="zh-CN" sz="2000" dirty="0"/>
              <a:t>16</a:t>
            </a:r>
            <a:r>
              <a:rPr lang="zh-CN" altLang="en-US" sz="2000" dirty="0"/>
              <a:t>进制断点，</a:t>
            </a:r>
            <a:r>
              <a:rPr lang="en-US" altLang="zh-CN" sz="2000" dirty="0"/>
              <a:t>B</a:t>
            </a:r>
            <a:r>
              <a:rPr lang="zh-CN" altLang="en-US" sz="2000" dirty="0"/>
              <a:t>：显示所有断点，最多可有</a:t>
            </a:r>
            <a:r>
              <a:rPr lang="en-US" altLang="zh-CN" sz="2000" dirty="0"/>
              <a:t>2</a:t>
            </a:r>
            <a:r>
              <a:rPr lang="zh-CN" altLang="en-US" sz="2000" dirty="0"/>
              <a:t>个断点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B a</a:t>
            </a:r>
            <a:r>
              <a:rPr lang="zh-CN" altLang="en-US" sz="2000" dirty="0"/>
              <a:t>：如果当前断点中不存在</a:t>
            </a:r>
            <a:r>
              <a:rPr lang="en-US" altLang="zh-CN" sz="2000" dirty="0"/>
              <a:t>a</a:t>
            </a:r>
            <a:r>
              <a:rPr lang="zh-CN" altLang="en-US" sz="2000" dirty="0"/>
              <a:t>，且未满</a:t>
            </a:r>
            <a:r>
              <a:rPr lang="en-US" altLang="zh-CN" sz="2000" dirty="0"/>
              <a:t>2</a:t>
            </a:r>
            <a:r>
              <a:rPr lang="zh-CN" altLang="en-US" sz="2000" dirty="0"/>
              <a:t>个断点，则设置</a:t>
            </a:r>
            <a:r>
              <a:rPr lang="en-US" altLang="zh-CN" sz="2000" dirty="0"/>
              <a:t>a</a:t>
            </a:r>
            <a:r>
              <a:rPr lang="zh-CN" altLang="en-US" sz="2000" dirty="0"/>
              <a:t>断点；如果当前断点中已有</a:t>
            </a:r>
            <a:r>
              <a:rPr lang="en-US" altLang="zh-CN" sz="2000" dirty="0"/>
              <a:t>a</a:t>
            </a:r>
            <a:r>
              <a:rPr lang="zh-CN" altLang="en-US" sz="2000" dirty="0"/>
              <a:t>，则删除之；无论如何均显示所有断点</a:t>
            </a:r>
            <a:endParaRPr lang="en-US" altLang="zh-CN" sz="2000" dirty="0"/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G</a:t>
            </a:r>
            <a:r>
              <a:rPr lang="zh-CN" altLang="en-US" sz="2400" dirty="0"/>
              <a:t>：</a:t>
            </a:r>
            <a:r>
              <a:rPr lang="en-US" altLang="zh-CN" sz="2400" b="1" u="sng" dirty="0"/>
              <a:t>G</a:t>
            </a:r>
            <a:r>
              <a:rPr lang="en-US" altLang="zh-CN" sz="2400" dirty="0"/>
              <a:t>o</a:t>
            </a:r>
            <a:r>
              <a:rPr lang="zh-CN" altLang="en-US" sz="2400" dirty="0"/>
              <a:t>，</a:t>
            </a:r>
            <a:r>
              <a:rPr lang="en-US" altLang="zh-CN" sz="2400" dirty="0"/>
              <a:t>CPU</a:t>
            </a:r>
            <a:r>
              <a:rPr lang="zh-CN" altLang="en-US" sz="2400" dirty="0"/>
              <a:t>连续运行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输出</a:t>
            </a:r>
            <a:r>
              <a:rPr lang="en-US" altLang="zh-CN" sz="2000" dirty="0"/>
              <a:t>1</a:t>
            </a:r>
            <a:r>
              <a:rPr lang="zh-CN" altLang="en-US" sz="2000" dirty="0"/>
              <a:t>个</a:t>
            </a:r>
            <a:r>
              <a:rPr lang="en-US" altLang="zh-CN" sz="2000" dirty="0" err="1"/>
              <a:t>clk_cpu</a:t>
            </a:r>
            <a:r>
              <a:rPr lang="zh-CN" altLang="en-US" sz="2000" dirty="0"/>
              <a:t>周期后，检查</a:t>
            </a:r>
            <a:r>
              <a:rPr lang="en-US" altLang="zh-CN" sz="2000" dirty="0" err="1"/>
              <a:t>pc_chk</a:t>
            </a:r>
            <a:r>
              <a:rPr lang="zh-CN" altLang="en-US" sz="2000" dirty="0"/>
              <a:t>是否等于断点，以及是否接收到停止命令</a:t>
            </a:r>
            <a:r>
              <a:rPr lang="en-US" altLang="zh-CN" sz="2000" dirty="0"/>
              <a:t>H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如果结果均为否，则重复上述过程，否则执行</a:t>
            </a:r>
            <a:r>
              <a:rPr lang="en-US" altLang="zh-CN" sz="2000" dirty="0"/>
              <a:t>P</a:t>
            </a:r>
            <a:r>
              <a:rPr lang="zh-CN" altLang="en-US" sz="2000" dirty="0"/>
              <a:t>命令，显示数据通路状态</a:t>
            </a:r>
            <a:endParaRPr lang="en-US" altLang="zh-CN" sz="2000" dirty="0"/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H</a:t>
            </a:r>
            <a:r>
              <a:rPr lang="zh-CN" altLang="en-US" sz="2400" dirty="0"/>
              <a:t>：</a:t>
            </a:r>
            <a:r>
              <a:rPr lang="en-US" altLang="zh-CN" sz="2400" u="sng" dirty="0"/>
              <a:t>H</a:t>
            </a:r>
            <a:r>
              <a:rPr lang="en-US" altLang="zh-CN" sz="2400" dirty="0"/>
              <a:t>alt</a:t>
            </a:r>
            <a:r>
              <a:rPr lang="zh-CN" altLang="en-US" sz="2400" dirty="0"/>
              <a:t>，</a:t>
            </a:r>
            <a:r>
              <a:rPr lang="en-US" altLang="zh-CN" sz="2400" dirty="0"/>
              <a:t>CPU</a:t>
            </a:r>
            <a:r>
              <a:rPr lang="zh-CN" altLang="en-US" sz="2400" dirty="0"/>
              <a:t>停止运行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b="1" dirty="0"/>
              <a:t>如果执行</a:t>
            </a:r>
            <a:r>
              <a:rPr lang="en-US" altLang="zh-CN" sz="2000" b="1" dirty="0"/>
              <a:t>G</a:t>
            </a:r>
            <a:r>
              <a:rPr lang="zh-CN" altLang="en-US" sz="2000" b="1" dirty="0"/>
              <a:t>命令时，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运行不止，</a:t>
            </a:r>
            <a:r>
              <a:rPr lang="en-US" altLang="zh-CN" sz="2000" b="1" dirty="0"/>
              <a:t>H</a:t>
            </a:r>
            <a:r>
              <a:rPr lang="zh-CN" altLang="en-US" sz="2000" b="1" dirty="0"/>
              <a:t>命令可强制停止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endParaRPr lang="en-US" altLang="zh-CN" sz="2000" b="1" dirty="0"/>
          </a:p>
        </p:txBody>
      </p:sp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93F76E1-DB8D-49BD-9575-185DD06F1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00120579-0284-4D55-8506-4275CBB2B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2C8EA80F-DED2-4163-8961-B0B0C0513E0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0FB1A8-162A-4C64-AF18-87FEE8AC1F14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2023/5/3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802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调试命令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3)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7967228" cy="4868453"/>
          </a:xfrm>
        </p:spPr>
        <p:txBody>
          <a:bodyPr/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LD </a:t>
            </a:r>
            <a:r>
              <a:rPr lang="zh-CN" altLang="en-US" sz="2400" dirty="0"/>
              <a:t>文本文件：</a:t>
            </a:r>
            <a:r>
              <a:rPr lang="en-US" altLang="zh-CN" sz="2400" u="sng" dirty="0"/>
              <a:t>L</a:t>
            </a:r>
            <a:r>
              <a:rPr lang="en-US" altLang="zh-CN" sz="2400" dirty="0"/>
              <a:t>oad </a:t>
            </a:r>
            <a:r>
              <a:rPr lang="en-US" altLang="zh-CN" sz="2400" u="sng" dirty="0"/>
              <a:t>D</a:t>
            </a:r>
            <a:r>
              <a:rPr lang="en-US" altLang="zh-CN" sz="2400" dirty="0"/>
              <a:t>ata, </a:t>
            </a:r>
            <a:r>
              <a:rPr lang="zh-CN" altLang="en-US" sz="2400" dirty="0"/>
              <a:t>加载数据存储器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数据存储在文本文件中，每行对应一个</a:t>
            </a:r>
            <a:r>
              <a:rPr lang="en-US" altLang="zh-CN" sz="2000" dirty="0"/>
              <a:t>32</a:t>
            </a:r>
            <a:r>
              <a:rPr lang="zh-CN" altLang="en-US" sz="2000" dirty="0"/>
              <a:t>位的</a:t>
            </a:r>
            <a:r>
              <a:rPr lang="en-US" altLang="zh-CN" sz="2000" dirty="0"/>
              <a:t>16</a:t>
            </a:r>
            <a:r>
              <a:rPr lang="zh-CN" altLang="en-US" sz="2000" dirty="0"/>
              <a:t>进制数据字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 err="1"/>
              <a:t>addr</a:t>
            </a:r>
            <a:r>
              <a:rPr lang="zh-CN" altLang="en-US" sz="2000" dirty="0"/>
              <a:t>从</a:t>
            </a:r>
            <a:r>
              <a:rPr lang="en-US" altLang="zh-CN" sz="2000" dirty="0"/>
              <a:t>0</a:t>
            </a:r>
            <a:r>
              <a:rPr lang="zh-CN" altLang="en-US" sz="2000" dirty="0"/>
              <a:t>开始递增，</a:t>
            </a:r>
            <a:r>
              <a:rPr lang="en-US" altLang="zh-CN" sz="2000" dirty="0"/>
              <a:t>din</a:t>
            </a:r>
            <a:r>
              <a:rPr lang="zh-CN" altLang="en-US" sz="2000" dirty="0"/>
              <a:t>依次为文件一行数据，</a:t>
            </a:r>
            <a:r>
              <a:rPr lang="en-US" altLang="zh-CN" sz="2000" dirty="0" err="1"/>
              <a:t>we_dm</a:t>
            </a:r>
            <a:r>
              <a:rPr lang="en-US" altLang="zh-CN" sz="2000" dirty="0"/>
              <a:t> = 1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clk_ld</a:t>
            </a:r>
            <a:r>
              <a:rPr lang="zh-CN" altLang="en-US" sz="2000" dirty="0"/>
              <a:t>产生一个脉冲，写入数据存储器一个数据，直至文件结束（空白行）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全部写入结束后，电脑端输出：</a:t>
            </a:r>
            <a:r>
              <a:rPr lang="en-US" altLang="zh-CN" sz="2000" dirty="0"/>
              <a:t>Finish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LI </a:t>
            </a:r>
            <a:r>
              <a:rPr lang="zh-CN" altLang="en-US" sz="2400" dirty="0"/>
              <a:t>文本文件：</a:t>
            </a:r>
            <a:r>
              <a:rPr lang="en-US" altLang="zh-CN" sz="2400" u="sng" dirty="0"/>
              <a:t>L</a:t>
            </a:r>
            <a:r>
              <a:rPr lang="en-US" altLang="zh-CN" sz="2400" dirty="0"/>
              <a:t>oad </a:t>
            </a:r>
            <a:r>
              <a:rPr lang="en-US" altLang="zh-CN" sz="2400" u="sng" dirty="0"/>
              <a:t>I</a:t>
            </a:r>
            <a:r>
              <a:rPr lang="en-US" altLang="zh-CN" sz="2400" dirty="0"/>
              <a:t>nstruction, </a:t>
            </a:r>
            <a:r>
              <a:rPr lang="zh-CN" altLang="en-US" sz="2400" dirty="0"/>
              <a:t>加载指令存储器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机器码程序存储在文本文件中，每行对应一条</a:t>
            </a:r>
            <a:r>
              <a:rPr lang="en-US" altLang="zh-CN" sz="2000" dirty="0"/>
              <a:t>16</a:t>
            </a:r>
            <a:r>
              <a:rPr lang="zh-CN" altLang="en-US" sz="2000" dirty="0"/>
              <a:t>进制指令码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 err="1"/>
              <a:t>addr</a:t>
            </a:r>
            <a:r>
              <a:rPr lang="zh-CN" altLang="en-US" sz="2000" dirty="0"/>
              <a:t>从</a:t>
            </a:r>
            <a:r>
              <a:rPr lang="en-US" altLang="zh-CN" sz="2000" dirty="0"/>
              <a:t>0</a:t>
            </a:r>
            <a:r>
              <a:rPr lang="zh-CN" altLang="en-US" sz="2000" dirty="0"/>
              <a:t>开始递增，</a:t>
            </a:r>
            <a:r>
              <a:rPr lang="en-US" altLang="zh-CN" sz="2000" dirty="0"/>
              <a:t>din</a:t>
            </a:r>
            <a:r>
              <a:rPr lang="zh-CN" altLang="en-US" sz="2000" dirty="0"/>
              <a:t>依次为文件一行数据，</a:t>
            </a:r>
            <a:r>
              <a:rPr lang="en-US" altLang="zh-CN" sz="2000" dirty="0" err="1"/>
              <a:t>we_im</a:t>
            </a:r>
            <a:r>
              <a:rPr lang="en-US" altLang="zh-CN" sz="2000" dirty="0"/>
              <a:t> = 1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clk_ld</a:t>
            </a:r>
            <a:r>
              <a:rPr lang="zh-CN" altLang="en-US" sz="2000" dirty="0"/>
              <a:t>产生一个脉冲，写入指令存储器一条指令，直至文件结束（空白行）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全部写入结束后，电脑端输出：</a:t>
            </a:r>
            <a:r>
              <a:rPr lang="en-US" altLang="zh-CN" sz="2000" dirty="0"/>
              <a:t>Finish</a:t>
            </a:r>
          </a:p>
          <a:p>
            <a:pPr eaLnBrk="1" hangingPunct="1">
              <a:spcBef>
                <a:spcPts val="300"/>
              </a:spcBef>
              <a:defRPr/>
            </a:pPr>
            <a:endParaRPr lang="en-US" altLang="zh-CN" sz="2400" b="1" dirty="0"/>
          </a:p>
          <a:p>
            <a:pPr eaLnBrk="1" hangingPunct="1">
              <a:spcBef>
                <a:spcPts val="300"/>
              </a:spcBef>
              <a:defRPr/>
            </a:pPr>
            <a:endParaRPr lang="en-US" altLang="zh-CN" sz="2400" b="1" dirty="0"/>
          </a:p>
        </p:txBody>
      </p:sp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93F76E1-DB8D-49BD-9575-185DD06F1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00120579-0284-4D55-8506-4275CBB2B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2C8EA80F-DED2-4163-8961-B0B0C0513E0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938A8A-97E0-49B9-AD09-1DDE8B1D720A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2023/5/3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51">
            <a:extLst>
              <a:ext uri="{FF2B5EF4-FFF2-40B4-BE49-F238E27FC236}">
                <a16:creationId xmlns:a16="http://schemas.microsoft.com/office/drawing/2014/main" id="{EA409087-3049-45DA-B542-C2755C090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619" y="5589240"/>
            <a:ext cx="7668852" cy="430887"/>
          </a:xfrm>
          <a:prstGeom prst="rect">
            <a:avLst/>
          </a:prstGeom>
          <a:noFill/>
          <a:ln w="254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</a:rPr>
              <a:t>注意：运行新加载程序或使用新加载数据前务必复位系统！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838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26454-1041-4BD8-BCE0-07A16669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zh-CN" altLang="en-US" dirty="0"/>
              <a:t>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90A4B-03A8-4BB3-AD49-F07DF7AF8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111244" cy="4708525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2400" dirty="0"/>
              <a:t>设计</a:t>
            </a:r>
            <a:r>
              <a:rPr lang="en-US" altLang="zh-CN" sz="2400" dirty="0"/>
              <a:t>CPU</a:t>
            </a:r>
            <a:r>
              <a:rPr lang="zh-CN" altLang="en-US" sz="2400" dirty="0"/>
              <a:t>的数据通路（具备简单的</a:t>
            </a:r>
            <a:r>
              <a:rPr lang="en-US" altLang="zh-CN" sz="2400" dirty="0"/>
              <a:t>I/O</a:t>
            </a:r>
            <a:r>
              <a:rPr lang="zh-CN" altLang="en-US" sz="2400"/>
              <a:t>功能）</a:t>
            </a:r>
            <a:r>
              <a:rPr lang="zh-CN" altLang="en-US" sz="2400" dirty="0"/>
              <a:t>和控制器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指令存储器和数据存储器均采用</a:t>
            </a:r>
            <a:r>
              <a:rPr lang="en-US" altLang="zh-CN" sz="2000" dirty="0"/>
              <a:t>IP</a:t>
            </a:r>
            <a:r>
              <a:rPr lang="zh-CN" altLang="en-US" sz="2000" dirty="0"/>
              <a:t>例化的分布式存储器，容量均为</a:t>
            </a:r>
            <a:r>
              <a:rPr lang="en-US" altLang="zh-CN" sz="2000" dirty="0"/>
              <a:t>1024x32</a:t>
            </a:r>
            <a:r>
              <a:rPr lang="zh-CN" altLang="en-US" sz="2000" dirty="0"/>
              <a:t>位，使用</a:t>
            </a:r>
            <a:r>
              <a:rPr lang="en-US" altLang="zh-CN" sz="2000" dirty="0"/>
              <a:t>LabH3</a:t>
            </a:r>
            <a:r>
              <a:rPr lang="zh-CN" altLang="en-US" sz="2000" dirty="0"/>
              <a:t>实验生成的</a:t>
            </a:r>
            <a:r>
              <a:rPr lang="en-US" altLang="zh-CN" sz="2000" dirty="0"/>
              <a:t>COE</a:t>
            </a:r>
            <a:r>
              <a:rPr lang="zh-CN" altLang="en-US" sz="2000" dirty="0"/>
              <a:t>文件初始化</a:t>
            </a:r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寄存器堆增加一个用于调试的读端口，指令存储器和数据存储器均增加一个用于调试和初始化的读</a:t>
            </a:r>
            <a:r>
              <a:rPr lang="en-US" altLang="zh-CN" sz="2000" dirty="0"/>
              <a:t>/</a:t>
            </a:r>
            <a:r>
              <a:rPr lang="zh-CN" altLang="en-US" sz="2000" dirty="0"/>
              <a:t>写端口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Led</a:t>
            </a:r>
            <a:r>
              <a:rPr lang="zh-CN" altLang="en-US" sz="2000" dirty="0">
                <a:solidFill>
                  <a:srgbClr val="FF0000"/>
                </a:solidFill>
              </a:rPr>
              <a:t>指示灯：输出程序运行状态或结果，</a:t>
            </a:r>
            <a:r>
              <a:rPr lang="en-US" altLang="zh-CN" sz="2000" dirty="0">
                <a:solidFill>
                  <a:srgbClr val="FF0000"/>
                </a:solidFill>
              </a:rPr>
              <a:t>MMIO</a:t>
            </a:r>
            <a:r>
              <a:rPr lang="zh-CN" altLang="en-US" sz="2000" dirty="0">
                <a:solidFill>
                  <a:srgbClr val="FF0000"/>
                </a:solidFill>
              </a:rPr>
              <a:t>地址</a:t>
            </a:r>
            <a:r>
              <a:rPr lang="en-US" altLang="zh-CN" sz="2000" dirty="0">
                <a:solidFill>
                  <a:srgbClr val="FF0000"/>
                </a:solidFill>
              </a:rPr>
              <a:t>0x3f00</a:t>
            </a:r>
          </a:p>
          <a:p>
            <a:pPr lvl="1">
              <a:spcBef>
                <a:spcPts val="60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时钟计数器：除复位清零外，一直对</a:t>
            </a:r>
            <a:r>
              <a:rPr lang="en-US" altLang="zh-CN" sz="2000" dirty="0">
                <a:solidFill>
                  <a:srgbClr val="FF0000"/>
                </a:solidFill>
              </a:rPr>
              <a:t>CPU</a:t>
            </a:r>
            <a:r>
              <a:rPr lang="zh-CN" altLang="en-US" sz="2000" dirty="0">
                <a:solidFill>
                  <a:srgbClr val="FF0000"/>
                </a:solidFill>
              </a:rPr>
              <a:t>工作时钟递增计数，用于测试程序执行时间，</a:t>
            </a:r>
            <a:r>
              <a:rPr lang="en-US" altLang="zh-CN" sz="2000" dirty="0">
                <a:solidFill>
                  <a:srgbClr val="FF0000"/>
                </a:solidFill>
              </a:rPr>
              <a:t>MMIO</a:t>
            </a:r>
            <a:r>
              <a:rPr lang="zh-CN" altLang="en-US" sz="2000" dirty="0">
                <a:solidFill>
                  <a:srgbClr val="FF0000"/>
                </a:solidFill>
              </a:rPr>
              <a:t>地址</a:t>
            </a:r>
            <a:r>
              <a:rPr lang="en-US" altLang="zh-CN" sz="2000" dirty="0">
                <a:solidFill>
                  <a:srgbClr val="FF0000"/>
                </a:solidFill>
              </a:rPr>
              <a:t>0x3f20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400" dirty="0"/>
              <a:t>将</a:t>
            </a:r>
            <a:r>
              <a:rPr lang="en-US" altLang="zh-CN" sz="2400" dirty="0"/>
              <a:t>CPU</a:t>
            </a:r>
            <a:r>
              <a:rPr lang="zh-CN" altLang="en-US" sz="2400" dirty="0"/>
              <a:t>和</a:t>
            </a:r>
            <a:r>
              <a:rPr lang="en-US" altLang="zh-CN" sz="2400" dirty="0"/>
              <a:t>SDU</a:t>
            </a:r>
            <a:r>
              <a:rPr lang="zh-CN" altLang="en-US" sz="2400" dirty="0"/>
              <a:t>整合后下载至</a:t>
            </a:r>
            <a:r>
              <a:rPr lang="en-US" altLang="zh-CN" sz="2400" dirty="0"/>
              <a:t>FPGA</a:t>
            </a:r>
            <a:r>
              <a:rPr lang="zh-CN" altLang="en-US" sz="2400" dirty="0"/>
              <a:t>，进行指令功能自动测试和数组排序测试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Led</a:t>
            </a:r>
            <a:r>
              <a:rPr lang="zh-CN" altLang="en-US" sz="2000" dirty="0"/>
              <a:t>指示灯显示测试结果，或者排序程序耗费时钟周期数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查看电路资源使用情况和电路性能</a:t>
            </a:r>
          </a:p>
          <a:p>
            <a:pPr>
              <a:spcBef>
                <a:spcPts val="600"/>
              </a:spcBef>
            </a:pP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474D2-F5C6-4DA2-8DDF-204CD700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8EA726-A221-4B20-AC27-DE2330158BD0}" type="datetime1">
              <a:rPr lang="zh-CN" altLang="en-US" smtClean="0"/>
              <a:t>2023/5/3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E4005F-7748-42DD-8A2C-B1261B58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2023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7C2D3-1C53-4238-9D0F-5FC509CB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E3ACD-97DE-422D-AABB-B49A3A52602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1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E36DEBB6-3548-4FFE-B8C0-831582887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</a:p>
        </p:txBody>
      </p:sp>
      <p:sp>
        <p:nvSpPr>
          <p:cNvPr id="9219" name="页脚占位符 1">
            <a:extLst>
              <a:ext uri="{FF2B5EF4-FFF2-40B4-BE49-F238E27FC236}">
                <a16:creationId xmlns:a16="http://schemas.microsoft.com/office/drawing/2014/main" id="{E2319467-17DC-4282-8E49-362C71CFC6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220" name="灯片编号占位符 2">
            <a:extLst>
              <a:ext uri="{FF2B5EF4-FFF2-40B4-BE49-F238E27FC236}">
                <a16:creationId xmlns:a16="http://schemas.microsoft.com/office/drawing/2014/main" id="{F279E030-94D4-41C9-BAC1-408B0087B6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A9F109-6C5B-4210-8130-2CE4395300F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221" name="日期占位符 3">
            <a:extLst>
              <a:ext uri="{FF2B5EF4-FFF2-40B4-BE49-F238E27FC236}">
                <a16:creationId xmlns:a16="http://schemas.microsoft.com/office/drawing/2014/main" id="{52E6FCCE-70B2-4611-96B0-A3B55B540A2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103750-BA2B-4704-8419-1C5FDCC84B42}" type="datetime1">
              <a:rPr lang="zh-CN" altLang="en-US" sz="1600" b="0" smtClean="0">
                <a:latin typeface="Arial" panose="020B0604020202020204" pitchFamily="34" charset="0"/>
              </a:rPr>
              <a:t>2023/5/3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222" name="内容占位符 1">
            <a:extLst>
              <a:ext uri="{FF2B5EF4-FFF2-40B4-BE49-F238E27FC236}">
                <a16:creationId xmlns:a16="http://schemas.microsoft.com/office/drawing/2014/main" id="{385935A6-A3A4-4DD5-BBFC-C4F285AB15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848600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理解单周期</a:t>
            </a:r>
            <a:r>
              <a:rPr lang="en-US" altLang="zh-CN" sz="2400" dirty="0"/>
              <a:t>CPU</a:t>
            </a:r>
            <a:r>
              <a:rPr lang="zh-CN" altLang="en-US" sz="2400" dirty="0"/>
              <a:t>的结构和工作原理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掌握单周期</a:t>
            </a:r>
            <a:r>
              <a:rPr lang="en-US" altLang="zh-CN" sz="2400" dirty="0"/>
              <a:t>CPU</a:t>
            </a:r>
            <a:r>
              <a:rPr lang="zh-CN" altLang="en-US" sz="2400" dirty="0"/>
              <a:t>的设计和调试方法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熟练掌握数据通路和控制器的设计和</a:t>
            </a:r>
            <a:r>
              <a:rPr lang="en-US" altLang="zh-CN" sz="2400" dirty="0"/>
              <a:t>Verilog</a:t>
            </a:r>
            <a:r>
              <a:rPr lang="zh-CN" altLang="en-US" sz="2400" dirty="0"/>
              <a:t>描述方法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3574E13B-2C79-45E0-A30B-98FD3DF5E8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5059" name="页脚占位符 1">
            <a:extLst>
              <a:ext uri="{FF2B5EF4-FFF2-40B4-BE49-F238E27FC236}">
                <a16:creationId xmlns:a16="http://schemas.microsoft.com/office/drawing/2014/main" id="{E59F9165-5010-4B95-8B60-EA9A64E0F1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5060" name="灯片编号占位符 2">
            <a:extLst>
              <a:ext uri="{FF2B5EF4-FFF2-40B4-BE49-F238E27FC236}">
                <a16:creationId xmlns:a16="http://schemas.microsoft.com/office/drawing/2014/main" id="{3C65F08E-E4B6-4E67-8A6C-8A8DD0B1CF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9A439F-28A8-45D2-859D-9332AC30EDD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5061" name="日期占位符 3">
            <a:extLst>
              <a:ext uri="{FF2B5EF4-FFF2-40B4-BE49-F238E27FC236}">
                <a16:creationId xmlns:a16="http://schemas.microsoft.com/office/drawing/2014/main" id="{F80FE6CB-9AFC-49E2-9888-57324F91CEC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C2B3AA-853F-4C91-BFEE-A7F8AAEC4D91}" type="datetime1">
              <a:rPr lang="zh-CN" altLang="en-US" sz="1600" b="0" smtClean="0">
                <a:latin typeface="Arial" panose="020B0604020202020204" pitchFamily="34" charset="0"/>
              </a:rPr>
              <a:t>2023/5/3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A2708DE6-3340-4080-B1D9-8B7ACE022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0FDB83AA-E158-45F4-A9BB-D66AE278B3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36687"/>
            <a:ext cx="8003232" cy="3315129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设计单周期</a:t>
            </a:r>
            <a:r>
              <a:rPr lang="en-US" altLang="zh-CN" sz="2400" dirty="0"/>
              <a:t>RISC-V CPU</a:t>
            </a:r>
            <a:r>
              <a:rPr lang="zh-CN" altLang="en-US" sz="2400" dirty="0"/>
              <a:t>，可执行以下指令</a:t>
            </a:r>
            <a:endParaRPr lang="en-US" altLang="zh-CN" sz="2400" dirty="0"/>
          </a:p>
          <a:p>
            <a:pPr marL="715963" lvl="1" indent="-3429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/>
              <a:t>add, 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, sub, </a:t>
            </a:r>
            <a:r>
              <a:rPr lang="en-US" altLang="zh-CN" sz="2000" dirty="0" err="1"/>
              <a:t>auipc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lui</a:t>
            </a:r>
            <a:endParaRPr lang="en-US" altLang="zh-CN" sz="2000" dirty="0"/>
          </a:p>
          <a:p>
            <a:pPr marL="715963" lvl="1" indent="-3429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/>
              <a:t>and, or, </a:t>
            </a:r>
            <a:r>
              <a:rPr lang="en-US" altLang="zh-CN" sz="2000" dirty="0" err="1"/>
              <a:t>xor</a:t>
            </a:r>
            <a:endParaRPr lang="en-US" altLang="zh-CN" sz="2000" dirty="0"/>
          </a:p>
          <a:p>
            <a:pPr marL="715963" lvl="1" indent="-3429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 err="1"/>
              <a:t>slli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srli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srai</a:t>
            </a:r>
            <a:endParaRPr lang="en-US" altLang="zh-CN" sz="2000" dirty="0"/>
          </a:p>
          <a:p>
            <a:pPr marL="715963" lvl="1" indent="-3429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 err="1"/>
              <a:t>lw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sw</a:t>
            </a:r>
            <a:endParaRPr lang="en-US" altLang="zh-CN" sz="2000" dirty="0"/>
          </a:p>
          <a:p>
            <a:pPr marL="715963" lvl="1" indent="-3429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 err="1"/>
              <a:t>beq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blt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bltu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jal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jalr</a:t>
            </a:r>
            <a:endParaRPr lang="en-US" altLang="zh-CN" sz="2000" dirty="0"/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集成串行调试单元（</a:t>
            </a:r>
            <a:r>
              <a:rPr lang="en-US" altLang="zh-CN" sz="2400" dirty="0"/>
              <a:t>Serial Debug Unit</a:t>
            </a:r>
            <a:r>
              <a:rPr lang="zh-CN" altLang="en-US" sz="2400" dirty="0"/>
              <a:t>，</a:t>
            </a:r>
            <a:r>
              <a:rPr lang="en-US" altLang="zh-CN" sz="2400" dirty="0"/>
              <a:t> SDU</a:t>
            </a:r>
            <a:r>
              <a:rPr lang="zh-CN" altLang="en-US" sz="2400" dirty="0"/>
              <a:t>），实现对</a:t>
            </a:r>
            <a:r>
              <a:rPr lang="en-US" altLang="zh-CN" sz="2400" dirty="0"/>
              <a:t>CPU</a:t>
            </a:r>
            <a:r>
              <a:rPr lang="zh-CN" altLang="en-US" sz="2400" dirty="0"/>
              <a:t>的下载测试</a:t>
            </a:r>
            <a:endParaRPr lang="en-US" altLang="zh-CN" sz="2000" dirty="0"/>
          </a:p>
          <a:p>
            <a:pPr marL="514350" indent="-514350" eaLnBrk="1" hangingPunct="1">
              <a:spcBef>
                <a:spcPts val="1200"/>
              </a:spcBef>
              <a:spcAft>
                <a:spcPts val="600"/>
              </a:spcAft>
              <a:defRPr/>
            </a:pPr>
            <a:endParaRPr lang="zh-CN" altLang="en-US" sz="2400" dirty="0"/>
          </a:p>
        </p:txBody>
      </p:sp>
      <p:sp>
        <p:nvSpPr>
          <p:cNvPr id="11268" name="页脚占位符 1">
            <a:extLst>
              <a:ext uri="{FF2B5EF4-FFF2-40B4-BE49-F238E27FC236}">
                <a16:creationId xmlns:a16="http://schemas.microsoft.com/office/drawing/2014/main" id="{86DFDCF3-CFFF-4C59-8266-BF39A280CC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1269" name="灯片编号占位符 2">
            <a:extLst>
              <a:ext uri="{FF2B5EF4-FFF2-40B4-BE49-F238E27FC236}">
                <a16:creationId xmlns:a16="http://schemas.microsoft.com/office/drawing/2014/main" id="{D7E5AF81-A292-4418-8E4D-DD0CA76FEE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BF691F-576E-4A9C-A667-80CF55D7D1E0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1270" name="日期占位符 3">
            <a:extLst>
              <a:ext uri="{FF2B5EF4-FFF2-40B4-BE49-F238E27FC236}">
                <a16:creationId xmlns:a16="http://schemas.microsoft.com/office/drawing/2014/main" id="{6E65ED10-DC45-42D5-8820-CF179AA2120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4D0A11-BC8F-4CA5-85E2-47C2E5E2BC3A}" type="datetime1">
              <a:rPr lang="zh-CN" altLang="en-US" sz="1600" b="0" smtClean="0">
                <a:latin typeface="Arial" panose="020B0604020202020204" pitchFamily="34" charset="0"/>
              </a:rPr>
              <a:t>2023/5/3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563215D-59ED-4412-A157-82B8C0981519}"/>
              </a:ext>
            </a:extLst>
          </p:cNvPr>
          <p:cNvGrpSpPr/>
          <p:nvPr/>
        </p:nvGrpSpPr>
        <p:grpSpPr>
          <a:xfrm>
            <a:off x="1272085" y="4918988"/>
            <a:ext cx="6447429" cy="1004647"/>
            <a:chOff x="2688639" y="4188549"/>
            <a:chExt cx="5234446" cy="1148663"/>
          </a:xfrm>
        </p:grpSpPr>
        <p:sp>
          <p:nvSpPr>
            <p:cNvPr id="68" name="文本框 84">
              <a:extLst>
                <a:ext uri="{FF2B5EF4-FFF2-40B4-BE49-F238E27FC236}">
                  <a16:creationId xmlns:a16="http://schemas.microsoft.com/office/drawing/2014/main" id="{9550EA6A-1175-42DA-A736-351DD37A0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036" y="4188555"/>
              <a:ext cx="1075924" cy="1148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10800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SDU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801A3A0-D857-4E45-83A4-54A33E42770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971960" y="4560312"/>
              <a:ext cx="70676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34">
              <a:extLst>
                <a:ext uri="{FF2B5EF4-FFF2-40B4-BE49-F238E27FC236}">
                  <a16:creationId xmlns:a16="http://schemas.microsoft.com/office/drawing/2014/main" id="{B0E33CB9-0CA1-44F6-8DDD-FD884E311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801460" y="4516968"/>
              <a:ext cx="62" cy="22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4" name="TextBox 34">
              <a:extLst>
                <a:ext uri="{FF2B5EF4-FFF2-40B4-BE49-F238E27FC236}">
                  <a16:creationId xmlns:a16="http://schemas.microsoft.com/office/drawing/2014/main" id="{C63304C8-86C4-4A4B-B02B-01859F445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152045" y="4252742"/>
              <a:ext cx="306051" cy="22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rxd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7" name="TextBox 34">
              <a:extLst>
                <a:ext uri="{FF2B5EF4-FFF2-40B4-BE49-F238E27FC236}">
                  <a16:creationId xmlns:a16="http://schemas.microsoft.com/office/drawing/2014/main" id="{AC84F1BC-B36F-4F38-BDA1-87A4AE2FD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148314" y="4721097"/>
              <a:ext cx="293810" cy="22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txd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2" name="TextBox 34">
              <a:extLst>
                <a:ext uri="{FF2B5EF4-FFF2-40B4-BE49-F238E27FC236}">
                  <a16:creationId xmlns:a16="http://schemas.microsoft.com/office/drawing/2014/main" id="{772E125F-AB56-4685-B31F-AEE015508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801460" y="4861507"/>
              <a:ext cx="62" cy="22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E9E6C0D7-EB69-4870-9A34-7B22477BA17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971960" y="5033231"/>
              <a:ext cx="70676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B82AA24C-267D-4281-A1F1-4805C8B5422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247964" y="4749803"/>
              <a:ext cx="64807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84">
              <a:extLst>
                <a:ext uri="{FF2B5EF4-FFF2-40B4-BE49-F238E27FC236}">
                  <a16:creationId xmlns:a16="http://schemas.microsoft.com/office/drawing/2014/main" id="{FCC15763-62B8-4FBB-A18E-B79609605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639" y="4188549"/>
              <a:ext cx="1559325" cy="11486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CPU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和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MEM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4" name="文本框 84">
              <a:extLst>
                <a:ext uri="{FF2B5EF4-FFF2-40B4-BE49-F238E27FC236}">
                  <a16:creationId xmlns:a16="http://schemas.microsoft.com/office/drawing/2014/main" id="{D95F27B5-CC38-49A9-9941-E0B7A9BBF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6508" y="4188550"/>
              <a:ext cx="1246577" cy="114865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个人电脑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DC25E903-CEC4-46F6-BCBC-C772C4D89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运算指令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44744B29-189C-41D3-B3F9-B3C15AA8D6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/>
              <a:t>add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rs2	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+ x[rs2]</a:t>
            </a:r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000" b="0" dirty="0"/>
          </a:p>
          <a:p>
            <a:endParaRPr lang="en-US" altLang="zh-CN" sz="2400" b="0" dirty="0"/>
          </a:p>
          <a:p>
            <a:r>
              <a:rPr lang="en-US" altLang="zh-CN" sz="2400" b="0" dirty="0" err="1"/>
              <a:t>addi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+ sext(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) </a:t>
            </a:r>
          </a:p>
        </p:txBody>
      </p:sp>
      <p:sp>
        <p:nvSpPr>
          <p:cNvPr id="17412" name="日期占位符 3">
            <a:extLst>
              <a:ext uri="{FF2B5EF4-FFF2-40B4-BE49-F238E27FC236}">
                <a16:creationId xmlns:a16="http://schemas.microsoft.com/office/drawing/2014/main" id="{AEF73CB2-0A13-43FB-96DB-CE748F5AE95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4615FC-08D4-4AC7-A151-188FA5E7D598}" type="datetime1">
              <a:rPr lang="zh-CN" altLang="en-US" sz="1600" b="0" smtClean="0">
                <a:latin typeface="Arial" panose="020B0604020202020204" pitchFamily="34" charset="0"/>
              </a:rPr>
              <a:t>2023/5/3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7413" name="页脚占位符 4">
            <a:extLst>
              <a:ext uri="{FF2B5EF4-FFF2-40B4-BE49-F238E27FC236}">
                <a16:creationId xmlns:a16="http://schemas.microsoft.com/office/drawing/2014/main" id="{A752606D-ABD8-4675-AB7F-64601408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7414" name="灯片编号占位符 5">
            <a:extLst>
              <a:ext uri="{FF2B5EF4-FFF2-40B4-BE49-F238E27FC236}">
                <a16:creationId xmlns:a16="http://schemas.microsoft.com/office/drawing/2014/main" id="{52CD732C-16F4-4F7A-BD07-FF6E5BC0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075B65-6B43-4D84-B09E-5124C19CE05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19463" name="图片 6">
            <a:extLst>
              <a:ext uri="{FF2B5EF4-FFF2-40B4-BE49-F238E27FC236}">
                <a16:creationId xmlns:a16="http://schemas.microsoft.com/office/drawing/2014/main" id="{92161F16-7620-44D6-A50C-71D6FD1D4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09801"/>
            <a:ext cx="7859288" cy="168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图片 6">
            <a:extLst>
              <a:ext uri="{FF2B5EF4-FFF2-40B4-BE49-F238E27FC236}">
                <a16:creationId xmlns:a16="http://schemas.microsoft.com/office/drawing/2014/main" id="{F80C83B5-CD0D-4462-B2E4-57AA4479D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725144"/>
            <a:ext cx="7704720" cy="110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>
            <a:extLst>
              <a:ext uri="{FF2B5EF4-FFF2-40B4-BE49-F238E27FC236}">
                <a16:creationId xmlns:a16="http://schemas.microsoft.com/office/drawing/2014/main" id="{8EBC0973-B34F-40FA-BC94-A47418F0C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1" y="4924329"/>
            <a:ext cx="1548172" cy="24288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>
            <a:extLst>
              <a:ext uri="{FF2B5EF4-FFF2-40B4-BE49-F238E27FC236}">
                <a16:creationId xmlns:a16="http://schemas.microsoft.com/office/drawing/2014/main" id="{28059B51-FCA3-44F7-84D8-D91519072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607" y="4924329"/>
            <a:ext cx="1295400" cy="24288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>
            <a:extLst>
              <a:ext uri="{FF2B5EF4-FFF2-40B4-BE49-F238E27FC236}">
                <a16:creationId xmlns:a16="http://schemas.microsoft.com/office/drawing/2014/main" id="{DD7060DE-3A04-4F85-8870-89016A7A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2465388"/>
            <a:ext cx="1431925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84">
            <a:extLst>
              <a:ext uri="{FF2B5EF4-FFF2-40B4-BE49-F238E27FC236}">
                <a16:creationId xmlns:a16="http://schemas.microsoft.com/office/drawing/2014/main" id="{4E42E219-BF6F-4323-AE2E-8B330DC4B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1" y="2465388"/>
            <a:ext cx="1620180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84">
            <a:extLst>
              <a:ext uri="{FF2B5EF4-FFF2-40B4-BE49-F238E27FC236}">
                <a16:creationId xmlns:a16="http://schemas.microsoft.com/office/drawing/2014/main" id="{FAF5FBBF-B68C-4AAD-A1D6-BC0087F4A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196" y="2465388"/>
            <a:ext cx="1331913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015224C6-6D95-4B2D-9112-0062902A2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运算指令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429D4FEA-298E-40DC-98DB-0753CF0C38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458200" cy="460216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0" dirty="0" err="1"/>
              <a:t>srai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</a:t>
            </a:r>
            <a:r>
              <a:rPr lang="en-US" altLang="zh-CN" sz="2400" b="0" dirty="0" err="1"/>
              <a:t>shamt</a:t>
            </a:r>
            <a:r>
              <a:rPr lang="en-US" altLang="zh-CN" sz="2400" b="0" dirty="0"/>
              <a:t>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(x[rs1] ≫</a:t>
            </a:r>
            <a:r>
              <a:rPr lang="zh-CN" altLang="en-US" sz="2400" b="0" baseline="-25000" dirty="0"/>
              <a:t>𝑠 </a:t>
            </a:r>
            <a:r>
              <a:rPr lang="en-US" altLang="zh-CN" sz="2400" b="0" dirty="0" err="1"/>
              <a:t>shamt</a:t>
            </a:r>
            <a:r>
              <a:rPr lang="en-US" altLang="zh-CN" sz="2400" b="0" dirty="0"/>
              <a:t>)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000" b="0" dirty="0"/>
          </a:p>
          <a:p>
            <a:endParaRPr lang="en-US" altLang="zh-CN" sz="1800" b="0" dirty="0"/>
          </a:p>
          <a:p>
            <a:pPr>
              <a:spcBef>
                <a:spcPts val="1200"/>
              </a:spcBef>
            </a:pPr>
            <a:r>
              <a:rPr lang="en-US" altLang="zh-CN" sz="2400" b="0" dirty="0" err="1"/>
              <a:t>lui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      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sext(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[31:12] &lt;&lt; 12) </a:t>
            </a:r>
          </a:p>
          <a:p>
            <a:r>
              <a:rPr lang="en-US" altLang="zh-CN" sz="2400" b="0" dirty="0" err="1"/>
              <a:t>auipc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  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pc + sext(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[31:12] &lt;&lt; 12) </a:t>
            </a:r>
            <a:endParaRPr lang="zh-CN" altLang="en-US" sz="2400" dirty="0"/>
          </a:p>
        </p:txBody>
      </p:sp>
      <p:sp>
        <p:nvSpPr>
          <p:cNvPr id="18436" name="日期占位符 3">
            <a:extLst>
              <a:ext uri="{FF2B5EF4-FFF2-40B4-BE49-F238E27FC236}">
                <a16:creationId xmlns:a16="http://schemas.microsoft.com/office/drawing/2014/main" id="{2005FA66-A202-4A20-B4A2-4AE479B850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B85650-AF2C-43FE-AF99-8A794F144220}" type="datetime1">
              <a:rPr lang="zh-CN" altLang="en-US" sz="1600" b="0" smtClean="0">
                <a:latin typeface="Arial" panose="020B0604020202020204" pitchFamily="34" charset="0"/>
              </a:rPr>
              <a:t>2023/5/3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8437" name="页脚占位符 4">
            <a:extLst>
              <a:ext uri="{FF2B5EF4-FFF2-40B4-BE49-F238E27FC236}">
                <a16:creationId xmlns:a16="http://schemas.microsoft.com/office/drawing/2014/main" id="{E62BA600-0252-4464-B35E-54080B29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8438" name="灯片编号占位符 5">
            <a:extLst>
              <a:ext uri="{FF2B5EF4-FFF2-40B4-BE49-F238E27FC236}">
                <a16:creationId xmlns:a16="http://schemas.microsoft.com/office/drawing/2014/main" id="{85BFB4AE-528A-44DC-B6D1-5EF1A46C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BC6F9E-4A86-45C4-98D9-942E1E46BB66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18439" name="图片 7">
            <a:extLst>
              <a:ext uri="{FF2B5EF4-FFF2-40B4-BE49-F238E27FC236}">
                <a16:creationId xmlns:a16="http://schemas.microsoft.com/office/drawing/2014/main" id="{6B9DC86E-B03B-4275-9822-AAC19198E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797152"/>
            <a:ext cx="7614170" cy="117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图片 1">
            <a:extLst>
              <a:ext uri="{FF2B5EF4-FFF2-40B4-BE49-F238E27FC236}">
                <a16:creationId xmlns:a16="http://schemas.microsoft.com/office/drawing/2014/main" id="{D4AB1013-0528-4F8D-A897-6722EC9A6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2176463"/>
            <a:ext cx="7614170" cy="133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>
            <a:extLst>
              <a:ext uri="{FF2B5EF4-FFF2-40B4-BE49-F238E27FC236}">
                <a16:creationId xmlns:a16="http://schemas.microsoft.com/office/drawing/2014/main" id="{1CC59C19-C58D-449F-BEE3-16F8B4CCC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643" y="2363554"/>
            <a:ext cx="1654765" cy="24096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>
            <a:extLst>
              <a:ext uri="{FF2B5EF4-FFF2-40B4-BE49-F238E27FC236}">
                <a16:creationId xmlns:a16="http://schemas.microsoft.com/office/drawing/2014/main" id="{04A7A6A1-7CF7-4499-A6F2-8ADBE1280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212" y="5013176"/>
            <a:ext cx="1692188" cy="224745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>
            <a:extLst>
              <a:ext uri="{FF2B5EF4-FFF2-40B4-BE49-F238E27FC236}">
                <a16:creationId xmlns:a16="http://schemas.microsoft.com/office/drawing/2014/main" id="{D55345D6-D89B-4919-A37A-6A1829644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2361626"/>
            <a:ext cx="1296144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9C364BBC-F729-4F44-81FA-698F0A7D4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访存指令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8D455583-92C9-46B3-96C7-2093043798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82000" cy="4602163"/>
          </a:xfrm>
        </p:spPr>
        <p:txBody>
          <a:bodyPr/>
          <a:lstStyle/>
          <a:p>
            <a:r>
              <a:rPr lang="en-US" altLang="zh-CN" sz="2400" b="0" dirty="0" err="1"/>
              <a:t>lw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offset(rs1)     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M[x[rs1] + sext(offset)]</a:t>
            </a:r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1800" b="0" dirty="0"/>
          </a:p>
          <a:p>
            <a:r>
              <a:rPr lang="en-US" altLang="zh-CN" sz="2400" b="0" dirty="0" err="1"/>
              <a:t>sw</a:t>
            </a:r>
            <a:r>
              <a:rPr lang="en-US" altLang="zh-CN" sz="2400" b="0" dirty="0"/>
              <a:t> rs2, offset(rs1)    # M[x[rs1]+sext(offset)] = x[rs2]</a:t>
            </a:r>
            <a:endParaRPr lang="zh-CN" altLang="en-US" sz="2400" dirty="0"/>
          </a:p>
        </p:txBody>
      </p:sp>
      <p:sp>
        <p:nvSpPr>
          <p:cNvPr id="19460" name="日期占位符 3">
            <a:extLst>
              <a:ext uri="{FF2B5EF4-FFF2-40B4-BE49-F238E27FC236}">
                <a16:creationId xmlns:a16="http://schemas.microsoft.com/office/drawing/2014/main" id="{8AAF7E0C-B3C2-44E8-BA1C-AE22D2820E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D94289-F5B7-40AC-9FC0-EF1ED35C8452}" type="datetime1">
              <a:rPr lang="zh-CN" altLang="en-US" sz="1600" b="0" smtClean="0">
                <a:latin typeface="Arial" panose="020B0604020202020204" pitchFamily="34" charset="0"/>
              </a:rPr>
              <a:t>2023/5/3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9461" name="页脚占位符 4">
            <a:extLst>
              <a:ext uri="{FF2B5EF4-FFF2-40B4-BE49-F238E27FC236}">
                <a16:creationId xmlns:a16="http://schemas.microsoft.com/office/drawing/2014/main" id="{9BD38A29-5D08-4D66-A437-C6FCAF01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9462" name="灯片编号占位符 5">
            <a:extLst>
              <a:ext uri="{FF2B5EF4-FFF2-40B4-BE49-F238E27FC236}">
                <a16:creationId xmlns:a16="http://schemas.microsoft.com/office/drawing/2014/main" id="{21B11E3F-130D-4B5D-9B06-1A912019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2133A7-D617-4DF3-8259-1DA50BC67B1D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19463" name="图片 6">
            <a:extLst>
              <a:ext uri="{FF2B5EF4-FFF2-40B4-BE49-F238E27FC236}">
                <a16:creationId xmlns:a16="http://schemas.microsoft.com/office/drawing/2014/main" id="{E973DA76-E70C-44D4-94E6-6848270D2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86000"/>
            <a:ext cx="7704211" cy="96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图片 7">
            <a:extLst>
              <a:ext uri="{FF2B5EF4-FFF2-40B4-BE49-F238E27FC236}">
                <a16:creationId xmlns:a16="http://schemas.microsoft.com/office/drawing/2014/main" id="{19F18A7D-ED3F-4A06-9DAD-1DE76B51C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1" y="4376739"/>
            <a:ext cx="7651824" cy="100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>
            <a:extLst>
              <a:ext uri="{FF2B5EF4-FFF2-40B4-BE49-F238E27FC236}">
                <a16:creationId xmlns:a16="http://schemas.microsoft.com/office/drawing/2014/main" id="{2DB68371-5FA3-4587-884E-4BBE207AC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228" y="2542457"/>
            <a:ext cx="1714501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>
            <a:extLst>
              <a:ext uri="{FF2B5EF4-FFF2-40B4-BE49-F238E27FC236}">
                <a16:creationId xmlns:a16="http://schemas.microsoft.com/office/drawing/2014/main" id="{7F4357F5-FD08-4D6F-9426-B794DC8EA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541" y="4601818"/>
            <a:ext cx="1692188" cy="25841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>
            <a:extLst>
              <a:ext uri="{FF2B5EF4-FFF2-40B4-BE49-F238E27FC236}">
                <a16:creationId xmlns:a16="http://schemas.microsoft.com/office/drawing/2014/main" id="{EE09157B-11A9-47DD-BE29-216DDF2D1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843" y="2540530"/>
            <a:ext cx="755374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84">
            <a:extLst>
              <a:ext uri="{FF2B5EF4-FFF2-40B4-BE49-F238E27FC236}">
                <a16:creationId xmlns:a16="http://schemas.microsoft.com/office/drawing/2014/main" id="{25C937DF-1DB6-419D-9C1B-E166FCED3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843" y="4607870"/>
            <a:ext cx="755374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5BD61082-A444-46B8-9A3F-449A2FE45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分支指令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E9C508B0-573D-4443-9E98-73B65518F1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994073" cy="181927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b="0" dirty="0" err="1"/>
              <a:t>beq</a:t>
            </a:r>
            <a:r>
              <a:rPr lang="en-US" altLang="zh-CN" sz="2400" b="0" dirty="0"/>
              <a:t> rs1, rs2, offset   # if (rs1 == rs2) pc += sext(offset)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blt</a:t>
            </a:r>
            <a:r>
              <a:rPr lang="en-US" altLang="zh-CN" sz="2400" b="0" dirty="0"/>
              <a:t> rs1, rs2, offset     # if (rs1 &lt;</a:t>
            </a:r>
            <a:r>
              <a:rPr lang="en-US" altLang="zh-CN" sz="2400" b="0" baseline="-25000" dirty="0"/>
              <a:t> s</a:t>
            </a:r>
            <a:r>
              <a:rPr lang="en-US" altLang="zh-CN" sz="2400" b="0" dirty="0"/>
              <a:t> rs2) pc += sext(offset)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bltu</a:t>
            </a:r>
            <a:r>
              <a:rPr lang="en-US" altLang="zh-CN" sz="2400" b="0" dirty="0"/>
              <a:t> rs1, rs2, offset   # if (rs1 &lt;</a:t>
            </a:r>
            <a:r>
              <a:rPr lang="en-US" altLang="zh-CN" sz="2400" b="0" baseline="-25000" dirty="0"/>
              <a:t> u</a:t>
            </a:r>
            <a:r>
              <a:rPr lang="en-US" altLang="zh-CN" sz="2400" b="0" dirty="0"/>
              <a:t> rs2) pc += sext(offset)</a:t>
            </a:r>
          </a:p>
          <a:p>
            <a:pPr>
              <a:spcBef>
                <a:spcPts val="600"/>
              </a:spcBef>
            </a:pPr>
            <a:endParaRPr lang="zh-CN" altLang="en-US" sz="2400" dirty="0"/>
          </a:p>
        </p:txBody>
      </p:sp>
      <p:sp>
        <p:nvSpPr>
          <p:cNvPr id="20484" name="日期占位符 3">
            <a:extLst>
              <a:ext uri="{FF2B5EF4-FFF2-40B4-BE49-F238E27FC236}">
                <a16:creationId xmlns:a16="http://schemas.microsoft.com/office/drawing/2014/main" id="{41213AB6-51F2-4686-8EF0-E1948CC9CB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3F5D8C-2DCE-4554-A70D-7A1D551BD401}" type="datetime1">
              <a:rPr lang="zh-CN" altLang="en-US" sz="1600" b="0" smtClean="0">
                <a:latin typeface="Arial" panose="020B0604020202020204" pitchFamily="34" charset="0"/>
              </a:rPr>
              <a:t>2023/5/3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5" name="页脚占位符 4">
            <a:extLst>
              <a:ext uri="{FF2B5EF4-FFF2-40B4-BE49-F238E27FC236}">
                <a16:creationId xmlns:a16="http://schemas.microsoft.com/office/drawing/2014/main" id="{2B12E5DE-2774-4E6F-94B8-79FDAC4B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6" name="灯片编号占位符 5">
            <a:extLst>
              <a:ext uri="{FF2B5EF4-FFF2-40B4-BE49-F238E27FC236}">
                <a16:creationId xmlns:a16="http://schemas.microsoft.com/office/drawing/2014/main" id="{98441F31-C7CD-4F32-A881-6CC8D90A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BE2280-A6B6-48E1-A0DE-B077AE7D493A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0487" name="图片 6">
            <a:extLst>
              <a:ext uri="{FF2B5EF4-FFF2-40B4-BE49-F238E27FC236}">
                <a16:creationId xmlns:a16="http://schemas.microsoft.com/office/drawing/2014/main" id="{195F9579-500E-43CB-B880-6A60B093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176972"/>
            <a:ext cx="7804735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84">
            <a:extLst>
              <a:ext uri="{FF2B5EF4-FFF2-40B4-BE49-F238E27FC236}">
                <a16:creationId xmlns:a16="http://schemas.microsoft.com/office/drawing/2014/main" id="{E957C59F-0FC9-4D13-9BD7-3113B38FE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7026" y="3409123"/>
            <a:ext cx="1434247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4">
            <a:extLst>
              <a:ext uri="{FF2B5EF4-FFF2-40B4-BE49-F238E27FC236}">
                <a16:creationId xmlns:a16="http://schemas.microsoft.com/office/drawing/2014/main" id="{A845B5B3-DB14-4320-BDB3-8659151D3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591" y="3394077"/>
            <a:ext cx="1083365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27C305E6-7C66-4E37-9115-4A1D6480B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跳转指令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F2C194F0-850D-48E8-B843-3FC194066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b="0" dirty="0" err="1"/>
              <a:t>jal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pc+4; pc += sext(offset) </a:t>
            </a:r>
          </a:p>
          <a:p>
            <a:pPr>
              <a:defRPr/>
            </a:pPr>
            <a:endParaRPr lang="en-US" altLang="zh-CN" sz="2400" b="0" dirty="0"/>
          </a:p>
          <a:p>
            <a:pPr>
              <a:defRPr/>
            </a:pPr>
            <a:endParaRPr lang="en-US" altLang="zh-CN" sz="2400" b="0" dirty="0"/>
          </a:p>
          <a:p>
            <a:pPr>
              <a:defRPr/>
            </a:pPr>
            <a:endParaRPr lang="en-US" altLang="zh-CN" sz="2400" b="0" dirty="0"/>
          </a:p>
          <a:p>
            <a:pPr>
              <a:defRPr/>
            </a:pPr>
            <a:r>
              <a:rPr lang="en-US" altLang="zh-CN" sz="2400" b="0" dirty="0" err="1"/>
              <a:t>jalr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offset(rs1)    # t = pc+4; pc = (x[rs1]+sext(offset))&amp;~1;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t </a:t>
            </a:r>
          </a:p>
          <a:p>
            <a:pPr lvl="1">
              <a:defRPr/>
            </a:pPr>
            <a:endParaRPr lang="zh-CN" altLang="en-US" sz="2000" dirty="0"/>
          </a:p>
        </p:txBody>
      </p:sp>
      <p:sp>
        <p:nvSpPr>
          <p:cNvPr id="21508" name="日期占位符 3">
            <a:extLst>
              <a:ext uri="{FF2B5EF4-FFF2-40B4-BE49-F238E27FC236}">
                <a16:creationId xmlns:a16="http://schemas.microsoft.com/office/drawing/2014/main" id="{4EA81D1D-5A3A-4A01-92CF-8AFC9738BA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E609BD-C9A9-48EC-B73E-51E781E2DF03}" type="datetime1">
              <a:rPr lang="zh-CN" altLang="en-US" sz="1600" b="0" smtClean="0">
                <a:latin typeface="Arial" panose="020B0604020202020204" pitchFamily="34" charset="0"/>
              </a:rPr>
              <a:t>2023/5/3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09" name="页脚占位符 4">
            <a:extLst>
              <a:ext uri="{FF2B5EF4-FFF2-40B4-BE49-F238E27FC236}">
                <a16:creationId xmlns:a16="http://schemas.microsoft.com/office/drawing/2014/main" id="{E9F8DEFC-FF5C-485C-BEC9-D725035C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10" name="灯片编号占位符 5">
            <a:extLst>
              <a:ext uri="{FF2B5EF4-FFF2-40B4-BE49-F238E27FC236}">
                <a16:creationId xmlns:a16="http://schemas.microsoft.com/office/drawing/2014/main" id="{FDF7F462-D5A1-4F65-B06E-D081D8FA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672DDA-306C-444D-BFED-51088E1B8279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1511" name="图片 6">
            <a:extLst>
              <a:ext uri="{FF2B5EF4-FFF2-40B4-BE49-F238E27FC236}">
                <a16:creationId xmlns:a16="http://schemas.microsoft.com/office/drawing/2014/main" id="{C2D051B1-49E9-4C84-ACD6-D0184BBCA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4864"/>
            <a:ext cx="7609511" cy="102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图片 7">
            <a:extLst>
              <a:ext uri="{FF2B5EF4-FFF2-40B4-BE49-F238E27FC236}">
                <a16:creationId xmlns:a16="http://schemas.microsoft.com/office/drawing/2014/main" id="{C1B86CDE-D0B7-4DC1-B95B-B01DE03D5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37112"/>
            <a:ext cx="7626424" cy="95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>
            <a:extLst>
              <a:ext uri="{FF2B5EF4-FFF2-40B4-BE49-F238E27FC236}">
                <a16:creationId xmlns:a16="http://schemas.microsoft.com/office/drawing/2014/main" id="{B739F759-4D23-4CA8-83FF-AB34C1F2C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218" y="4661454"/>
            <a:ext cx="1672538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>
            <a:extLst>
              <a:ext uri="{FF2B5EF4-FFF2-40B4-BE49-F238E27FC236}">
                <a16:creationId xmlns:a16="http://schemas.microsoft.com/office/drawing/2014/main" id="{FCDB98C8-FB79-488D-B19D-97E9B0F1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0722" y="4661454"/>
            <a:ext cx="725307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>
            <a:extLst>
              <a:ext uri="{FF2B5EF4-FFF2-40B4-BE49-F238E27FC236}">
                <a16:creationId xmlns:a16="http://schemas.microsoft.com/office/drawing/2014/main" id="{E0B1CD44-7150-4925-A76B-5B405B095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218" y="2463288"/>
            <a:ext cx="1672538" cy="260034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6">
            <a:extLst>
              <a:ext uri="{FF2B5EF4-FFF2-40B4-BE49-F238E27FC236}">
                <a16:creationId xmlns:a16="http://schemas.microsoft.com/office/drawing/2014/main" id="{DC40EBA2-EA5A-49C0-9F3E-3C3C18C10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422399"/>
            <a:ext cx="8261359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标题 1">
            <a:extLst>
              <a:ext uri="{FF2B5EF4-FFF2-40B4-BE49-F238E27FC236}">
                <a16:creationId xmlns:a16="http://schemas.microsoft.com/office/drawing/2014/main" id="{EE837C9C-3C0A-45E8-AAFD-BED5709AF5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en-US" altLang="zh-CN" dirty="0"/>
              <a:t>RV32I</a:t>
            </a:r>
            <a:r>
              <a:rPr lang="zh-CN" altLang="en-US" dirty="0"/>
              <a:t> 指令编码</a:t>
            </a:r>
          </a:p>
        </p:txBody>
      </p:sp>
      <p:sp>
        <p:nvSpPr>
          <p:cNvPr id="20484" name="日期占位符 3">
            <a:extLst>
              <a:ext uri="{FF2B5EF4-FFF2-40B4-BE49-F238E27FC236}">
                <a16:creationId xmlns:a16="http://schemas.microsoft.com/office/drawing/2014/main" id="{356F52E9-76A8-40B8-B0C1-BA3DBD04BF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9F999A-977A-438A-8156-361EE82DA091}" type="datetime1">
              <a:rPr lang="zh-CN" altLang="en-US" sz="1600" b="0" smtClean="0">
                <a:latin typeface="Arial" panose="020B0604020202020204" pitchFamily="34" charset="0"/>
              </a:rPr>
              <a:t>2023/5/3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5" name="页脚占位符 4">
            <a:extLst>
              <a:ext uri="{FF2B5EF4-FFF2-40B4-BE49-F238E27FC236}">
                <a16:creationId xmlns:a16="http://schemas.microsoft.com/office/drawing/2014/main" id="{AC17DFAC-B18E-48D0-A076-5E55B4B3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6" name="灯片编号占位符 5">
            <a:extLst>
              <a:ext uri="{FF2B5EF4-FFF2-40B4-BE49-F238E27FC236}">
                <a16:creationId xmlns:a16="http://schemas.microsoft.com/office/drawing/2014/main" id="{F3F34F91-EE68-45FC-8972-57DAE140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375F9F-4613-4869-A649-2C3CC65CAFF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74352</TotalTime>
  <Words>1833</Words>
  <Application>Microsoft Office PowerPoint</Application>
  <PresentationFormat>全屏显示(4:3)</PresentationFormat>
  <Paragraphs>241</Paragraphs>
  <Slides>20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宋体</vt:lpstr>
      <vt:lpstr>微软雅黑</vt:lpstr>
      <vt:lpstr>Arial</vt:lpstr>
      <vt:lpstr>Times New Roman</vt:lpstr>
      <vt:lpstr>Office 主题</vt:lpstr>
      <vt:lpstr>实验四  单周期CPU设计</vt:lpstr>
      <vt:lpstr>实验目标</vt:lpstr>
      <vt:lpstr>实验内容</vt:lpstr>
      <vt:lpstr>运算指令</vt:lpstr>
      <vt:lpstr>运算指令 (续)</vt:lpstr>
      <vt:lpstr>访存指令</vt:lpstr>
      <vt:lpstr>分支指令</vt:lpstr>
      <vt:lpstr>跳转指令</vt:lpstr>
      <vt:lpstr>RV32I 指令编码</vt:lpstr>
      <vt:lpstr>RV32I 指令编码 (续)</vt:lpstr>
      <vt:lpstr>单周期CPU数据通路</vt:lpstr>
      <vt:lpstr>单周期CPU数据通路+控制器</vt:lpstr>
      <vt:lpstr>输入/输出</vt:lpstr>
      <vt:lpstr>串行调试单元─SDU</vt:lpstr>
      <vt:lpstr>调试命令</vt:lpstr>
      <vt:lpstr>调试命令 (续1)</vt:lpstr>
      <vt:lpstr>调试命令 (续2)</vt:lpstr>
      <vt:lpstr>调试命令 (续3)</vt:lpstr>
      <vt:lpstr>实验步骤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王 昱</cp:lastModifiedBy>
  <cp:revision>885</cp:revision>
  <cp:lastPrinted>2021-04-23T01:50:42Z</cp:lastPrinted>
  <dcterms:created xsi:type="dcterms:W3CDTF">1601-01-01T00:00:00Z</dcterms:created>
  <dcterms:modified xsi:type="dcterms:W3CDTF">2023-05-03T05:49:09Z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