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735" r:id="rId3"/>
    <p:sldId id="814" r:id="rId4"/>
    <p:sldId id="789" r:id="rId5"/>
    <p:sldId id="768" r:id="rId6"/>
    <p:sldId id="769" r:id="rId7"/>
    <p:sldId id="761" r:id="rId8"/>
    <p:sldId id="815" r:id="rId9"/>
    <p:sldId id="790" r:id="rId10"/>
    <p:sldId id="794" r:id="rId11"/>
    <p:sldId id="805" r:id="rId12"/>
    <p:sldId id="804" r:id="rId13"/>
    <p:sldId id="809" r:id="rId14"/>
    <p:sldId id="810" r:id="rId15"/>
    <p:sldId id="748" r:id="rId16"/>
    <p:sldId id="28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2" autoAdjust="0"/>
    <p:restoredTop sz="93875" autoAdjust="0"/>
  </p:normalViewPr>
  <p:slideViewPr>
    <p:cSldViewPr snapToGrid="0">
      <p:cViewPr varScale="1">
        <p:scale>
          <a:sx n="96" d="100"/>
          <a:sy n="96" d="100"/>
        </p:scale>
        <p:origin x="1329" y="5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5F6D90-F237-4324-B308-048CB7E63E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5ED536-D285-4B03-971E-6566573DAB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34A4C-E5E7-4089-9441-C991B1F9D691}" type="datetimeFigureOut">
              <a:rPr lang="zh-CN" altLang="en-US"/>
              <a:pPr>
                <a:defRPr/>
              </a:pPr>
              <a:t>2023/4/12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F5A93B8-2ED6-45DA-98EB-CE97B73D7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BF621C9-B9BE-415B-8157-D409A572F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F994B0-9211-4773-B3F6-C885D03239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23A4E6-2AA4-4381-9A71-FECBF21E1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0E5F70-E83A-4CBA-9B5E-6ACAC9B719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4FAAEA4D-FF10-42E1-B903-279592EBF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027098E-8261-4BE7-8EA3-652955387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C1E861E-4D7A-4710-886C-EC6D3D6E5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1DB15-3271-40E2-B8DF-40EAE5B769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985747CD-DFDA-41B3-B43F-7FE82BDA8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8692E915-11B3-4BC0-B73B-3854F1F03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08BB3652-461C-4931-8A29-B7DF0ED84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0BB4DD-D4E8-4489-BE5E-0C45725FCDF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BAB18FF-0013-4156-B0F6-97A9FB21AA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9844EC7A-52A8-4C3D-B5F3-B2547A2924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900"/>
              <a:t>In practice, the programmer doesn't use this notation for the registers. Though x1 to x31 are all equally general-use registers as far as the processor is concerned, by convention certain registers are used for special tasks. In assembler, they are given standardized names as part of the RISC-V </a:t>
            </a:r>
            <a:r>
              <a:rPr lang="en-US" altLang="zh-CN" sz="900" b="1"/>
              <a:t>application binary interface</a:t>
            </a:r>
            <a:r>
              <a:rPr lang="en-US" altLang="zh-CN" sz="900"/>
              <a:t> (ABI). This is what you will usually see in code listings. If you really want to see the numeric register names, the -M argument to objdump will provide them.</a:t>
            </a:r>
          </a:p>
          <a:p>
            <a:endParaRPr lang="en-US" altLang="zh-CN" sz="900"/>
          </a:p>
          <a:p>
            <a:r>
              <a:rPr lang="en-US" altLang="zh-CN"/>
              <a:t>As a general rule, the </a:t>
            </a:r>
            <a:r>
              <a:rPr lang="en-US" altLang="zh-CN" b="1"/>
              <a:t>saved registers</a:t>
            </a:r>
            <a:r>
              <a:rPr lang="en-US" altLang="zh-CN"/>
              <a:t> </a:t>
            </a:r>
            <a:r>
              <a:rPr lang="en-US" altLang="zh-CN" sz="900"/>
              <a:t>s0</a:t>
            </a:r>
            <a:r>
              <a:rPr lang="en-US" altLang="zh-CN"/>
              <a:t> to </a:t>
            </a:r>
            <a:r>
              <a:rPr lang="en-US" altLang="zh-CN" sz="900"/>
              <a:t>s11</a:t>
            </a:r>
            <a:r>
              <a:rPr lang="en-US" altLang="zh-CN"/>
              <a:t> are preserved across function calls, while the </a:t>
            </a:r>
            <a:r>
              <a:rPr lang="en-US" altLang="zh-CN" b="1"/>
              <a:t>argument registers</a:t>
            </a:r>
            <a:r>
              <a:rPr lang="en-US" altLang="zh-CN"/>
              <a:t> </a:t>
            </a:r>
            <a:r>
              <a:rPr lang="en-US" altLang="zh-CN" sz="900"/>
              <a:t>a0</a:t>
            </a:r>
            <a:r>
              <a:rPr lang="en-US" altLang="zh-CN"/>
              <a:t> to </a:t>
            </a:r>
            <a:r>
              <a:rPr lang="en-US" altLang="zh-CN" sz="900"/>
              <a:t>a7</a:t>
            </a:r>
            <a:r>
              <a:rPr lang="en-US" altLang="zh-CN"/>
              <a:t> and the </a:t>
            </a:r>
            <a:r>
              <a:rPr lang="en-US" altLang="zh-CN" b="1"/>
              <a:t>temporary registers</a:t>
            </a:r>
            <a:r>
              <a:rPr lang="en-US" altLang="zh-CN"/>
              <a:t> </a:t>
            </a:r>
            <a:r>
              <a:rPr lang="en-US" altLang="zh-CN" sz="900"/>
              <a:t>t0</a:t>
            </a:r>
            <a:r>
              <a:rPr lang="en-US" altLang="zh-CN"/>
              <a:t> to </a:t>
            </a:r>
            <a:r>
              <a:rPr lang="en-US" altLang="zh-CN" sz="900"/>
              <a:t>t6</a:t>
            </a:r>
            <a:r>
              <a:rPr lang="en-US" altLang="zh-CN"/>
              <a:t> are not. The use of the various specialized registers such as </a:t>
            </a:r>
            <a:r>
              <a:rPr lang="en-US" altLang="zh-CN" sz="900"/>
              <a:t>sp</a:t>
            </a:r>
            <a:r>
              <a:rPr lang="en-US" altLang="zh-CN"/>
              <a:t> by convention will be discussed later in more detail.</a:t>
            </a:r>
          </a:p>
          <a:p>
            <a:endParaRPr lang="zh-CN" altLang="en-US" sz="90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FC245ED5-DF2E-4ABB-B05E-B93F6C82F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CD882F-BBEB-41B0-83A2-074C4A7BE15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A1D23A88-F6FE-466B-9927-BDB39CC93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49E88D-5BDF-4E60-8673-87CE09AA9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050" dirty="0"/>
              <a:t>RV32I provides two types of control transfer instructions: unconditional jumps and conditional branches. Control transfer instructions in RV32I do not have architecturally visible delay slots.</a:t>
            </a:r>
            <a:endParaRPr lang="zh-CN" altLang="en-US" sz="1050" dirty="0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B2B36D33-A7EC-4C54-A7FC-A81BD5E42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5ED80B-F4D5-491A-B704-FCD8710D568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37B437A-9D8A-41CD-A605-B600522873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6276B84-6ED0-4D71-B0C1-E08517CF59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RISC-V Assembly Programmer's Manual</a:t>
            </a:r>
          </a:p>
          <a:p>
            <a:r>
              <a:rPr lang="en-US" altLang="zh-CN"/>
              <a:t>https://github.com/riscv/riscv-asm-manual</a:t>
            </a:r>
          </a:p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F762ACAD-8262-4A60-89CE-E4358D0D0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BD550C-8527-4F8F-A834-FF012A48927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4939030F-EA02-43A3-8540-147CF44964C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542D0-DA3F-4FBD-9FDB-127221501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574FE789-8D99-4445-AB0F-A7B5BDE6238E}" type="datetime1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4B65D-2F45-45AB-817A-28897410C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BFFEB-5ED2-4EDD-A4BB-621D228C4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4549DFBE-A171-4B88-8B86-6FA5E67FE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8473CAC-8548-419A-B4F5-CC89377EAAA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8FA21-F82D-4D59-A5F9-06B6CD79D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48C148AC-A5C6-4105-852D-2CEF27080E97}" type="datetime1">
              <a:rPr lang="zh-CN" altLang="en-US" smtClean="0"/>
              <a:t>2023/4/12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BF83A-EE40-44B6-806A-11E7A149B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6C8E0-5F62-4545-83FB-43400E31B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7588958E-3350-42C1-9380-421A917C3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7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6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43FF1B-C71D-43CA-9030-89699221B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37AF3C-A8AD-41E0-8AD9-D34D43D52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5C919AD-A77B-401C-A0B3-4810CC1E21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4002992-8DCC-4C9A-8658-9BEEA2E20804}" type="datetime1">
              <a:rPr lang="zh-CN" altLang="en-US" smtClean="0"/>
              <a:t>2023/4/12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5874036-2297-4815-8293-3E6D240238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7AA33FE-92EF-4772-85BD-1594012187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9D498E5-4764-4F05-8195-FE3BAAFB14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4A81A7ED-EC2C-4661-A537-C95FB0599EE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jx@u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-non-isa/riscv-asm-manual/blob/master/riscv-asm.md#risc-v-assembly-programmers-manu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ED67F2BF-5FC1-4D93-A24C-C305BC8E4E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55700" y="2132856"/>
            <a:ext cx="6729413" cy="1470025"/>
          </a:xfrm>
        </p:spPr>
        <p:txBody>
          <a:bodyPr/>
          <a:lstStyle/>
          <a:p>
            <a:pPr eaLnBrk="1" hangingPunct="1"/>
            <a:r>
              <a:rPr lang="zh-CN" altLang="en-US" sz="4800" dirty="0"/>
              <a:t>实验三  汇编程序设计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F344D5D4-8A69-416A-AE13-2732D54AE2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F9C2DBC-5E77-41E2-9D41-085DA18AB8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9C47AC57-D6DA-45B1-ABC3-767687DCA3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D78E41A-6166-4B8B-8102-5B7B2D2CB6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2023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>
                <a:hlinkClick r:id="rId3"/>
              </a:rPr>
              <a:t>zjx@ustc.edu.cn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https://docs.oracle.com/en/java/javase/15/index.html(JDK)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BC836821-4C19-433A-93F0-CF6ED3ED3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测试指令功能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137C3EE2-0909-4E41-BF64-33BB8A399C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3394075" cy="4602163"/>
          </a:xfrm>
        </p:spPr>
        <p:txBody>
          <a:bodyPr/>
          <a:lstStyle/>
          <a:p>
            <a:r>
              <a:rPr lang="zh-CN" altLang="en-US" sz="2400" dirty="0"/>
              <a:t>指令功能检查</a:t>
            </a:r>
            <a:endParaRPr lang="en-US" altLang="zh-CN" sz="2400" dirty="0"/>
          </a:p>
          <a:p>
            <a:pPr lvl="1"/>
            <a:r>
              <a:rPr lang="zh-CN" altLang="en-US" sz="2000" dirty="0"/>
              <a:t>人工检查指令执行结果，正确则继续下条指令测试</a:t>
            </a:r>
            <a:endParaRPr lang="en-US" altLang="zh-CN" sz="2000" dirty="0"/>
          </a:p>
          <a:p>
            <a:pPr lvl="1"/>
            <a:r>
              <a:rPr lang="zh-CN" altLang="en-US" sz="2000" dirty="0"/>
              <a:t>或者通过程序，自动判断指令测试结果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指令测试顺序</a:t>
            </a:r>
            <a:endParaRPr lang="en-US" altLang="zh-CN" sz="2400" dirty="0"/>
          </a:p>
          <a:p>
            <a:pPr lvl="1"/>
            <a:r>
              <a:rPr lang="zh-CN" altLang="en-US" sz="2000" dirty="0"/>
              <a:t>根据待测指令与已测试指令的依赖关系，确定测试先后顺序</a:t>
            </a:r>
            <a:endParaRPr lang="en-US" altLang="zh-CN" sz="2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2E5AFE-2108-4F32-8C7F-CF029A58047E}"/>
              </a:ext>
            </a:extLst>
          </p:cNvPr>
          <p:cNvGrpSpPr>
            <a:grpSpLocks/>
          </p:cNvGrpSpPr>
          <p:nvPr/>
        </p:nvGrpSpPr>
        <p:grpSpPr bwMode="auto">
          <a:xfrm>
            <a:off x="4987924" y="1773238"/>
            <a:ext cx="3394076" cy="3769112"/>
            <a:chOff x="4679950" y="1773238"/>
            <a:chExt cx="3810000" cy="3769112"/>
          </a:xfrm>
        </p:grpSpPr>
        <p:sp>
          <p:nvSpPr>
            <p:cNvPr id="26632" name="文本框 7">
              <a:extLst>
                <a:ext uri="{FF2B5EF4-FFF2-40B4-BE49-F238E27FC236}">
                  <a16:creationId xmlns:a16="http://schemas.microsoft.com/office/drawing/2014/main" id="{1740DD87-4041-488B-A57C-F6DC47F64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950" y="2600325"/>
              <a:ext cx="2263775" cy="3968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测试第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条指令</a:t>
              </a:r>
            </a:p>
          </p:txBody>
        </p:sp>
        <p:sp>
          <p:nvSpPr>
            <p:cNvPr id="26633" name="菱形 8">
              <a:extLst>
                <a:ext uri="{FF2B5EF4-FFF2-40B4-BE49-F238E27FC236}">
                  <a16:creationId xmlns:a16="http://schemas.microsoft.com/office/drawing/2014/main" id="{F1ADB4EE-6BDC-4BA6-AB19-98CFAFC55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3429000"/>
              <a:ext cx="2263775" cy="571500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Arial" panose="020B0604020202020204" pitchFamily="34" charset="0"/>
                </a:rPr>
                <a:t>功能检查</a:t>
              </a:r>
            </a:p>
          </p:txBody>
        </p:sp>
        <p:sp>
          <p:nvSpPr>
            <p:cNvPr id="26634" name="文本框 9">
              <a:extLst>
                <a:ext uri="{FF2B5EF4-FFF2-40B4-BE49-F238E27FC236}">
                  <a16:creationId xmlns:a16="http://schemas.microsoft.com/office/drawing/2014/main" id="{8E56F18A-5798-4E13-999D-2BFA95672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8163" y="3282950"/>
              <a:ext cx="622300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错误</a:t>
              </a:r>
            </a:p>
          </p:txBody>
        </p:sp>
        <p:sp>
          <p:nvSpPr>
            <p:cNvPr id="26635" name="圆角矩形 10">
              <a:extLst>
                <a:ext uri="{FF2B5EF4-FFF2-40B4-BE49-F238E27FC236}">
                  <a16:creationId xmlns:a16="http://schemas.microsoft.com/office/drawing/2014/main" id="{79CBFBB3-FFAC-4B9E-939B-E6FC332E0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5550" y="3516313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Arial" panose="020B0604020202020204" pitchFamily="34" charset="0"/>
                </a:rPr>
                <a:t>结束</a:t>
              </a:r>
            </a:p>
          </p:txBody>
        </p:sp>
        <p:sp>
          <p:nvSpPr>
            <p:cNvPr id="26636" name="文本框 11">
              <a:extLst>
                <a:ext uri="{FF2B5EF4-FFF2-40B4-BE49-F238E27FC236}">
                  <a16:creationId xmlns:a16="http://schemas.microsoft.com/office/drawing/2014/main" id="{5885D4C6-89FF-49E8-8D13-238EB4CC5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425" y="4005263"/>
              <a:ext cx="622300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正确</a:t>
              </a:r>
            </a:p>
          </p:txBody>
        </p:sp>
        <p:cxnSp>
          <p:nvCxnSpPr>
            <p:cNvPr id="26637" name="直接箭头连接符 13">
              <a:extLst>
                <a:ext uri="{FF2B5EF4-FFF2-40B4-BE49-F238E27FC236}">
                  <a16:creationId xmlns:a16="http://schemas.microsoft.com/office/drawing/2014/main" id="{BF8B4289-12EB-4E4C-8565-4F27C44B1533}"/>
                </a:ext>
              </a:extLst>
            </p:cNvPr>
            <p:cNvCxnSpPr>
              <a:cxnSpLocks noChangeShapeType="1"/>
              <a:stCxn id="26632" idx="2"/>
              <a:endCxn id="26633" idx="0"/>
            </p:cNvCxnSpPr>
            <p:nvPr/>
          </p:nvCxnSpPr>
          <p:spPr bwMode="auto">
            <a:xfrm>
              <a:off x="5811838" y="2997200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直接箭头连接符 14">
              <a:extLst>
                <a:ext uri="{FF2B5EF4-FFF2-40B4-BE49-F238E27FC236}">
                  <a16:creationId xmlns:a16="http://schemas.microsoft.com/office/drawing/2014/main" id="{860F3866-2544-48D9-ADBD-CAC41605D33C}"/>
                </a:ext>
              </a:extLst>
            </p:cNvPr>
            <p:cNvCxnSpPr>
              <a:cxnSpLocks noChangeShapeType="1"/>
              <a:stCxn id="26633" idx="3"/>
              <a:endCxn id="26635" idx="1"/>
            </p:cNvCxnSpPr>
            <p:nvPr/>
          </p:nvCxnSpPr>
          <p:spPr bwMode="auto">
            <a:xfrm flipV="1">
              <a:off x="6943725" y="3714750"/>
              <a:ext cx="631825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直接箭头连接符 16">
              <a:extLst>
                <a:ext uri="{FF2B5EF4-FFF2-40B4-BE49-F238E27FC236}">
                  <a16:creationId xmlns:a16="http://schemas.microsoft.com/office/drawing/2014/main" id="{214BAD73-CB07-483F-9D05-107F210EE3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11838" y="4013200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0" name="圆角矩形 20">
              <a:extLst>
                <a:ext uri="{FF2B5EF4-FFF2-40B4-BE49-F238E27FC236}">
                  <a16:creationId xmlns:a16="http://schemas.microsoft.com/office/drawing/2014/main" id="{470918E3-1D66-4AC4-B366-96205460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638" y="1773238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Arial" panose="020B0604020202020204" pitchFamily="34" charset="0"/>
                </a:rPr>
                <a:t>开始</a:t>
              </a:r>
            </a:p>
          </p:txBody>
        </p:sp>
        <p:cxnSp>
          <p:nvCxnSpPr>
            <p:cNvPr id="26641" name="直接箭头连接符 21">
              <a:extLst>
                <a:ext uri="{FF2B5EF4-FFF2-40B4-BE49-F238E27FC236}">
                  <a16:creationId xmlns:a16="http://schemas.microsoft.com/office/drawing/2014/main" id="{1F4C4E49-CC8A-41A4-8CFB-4EE46F0E11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03900" y="2168525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2" name="文本框 23">
              <a:extLst>
                <a:ext uri="{FF2B5EF4-FFF2-40B4-BE49-F238E27FC236}">
                  <a16:creationId xmlns:a16="http://schemas.microsoft.com/office/drawing/2014/main" id="{4BD22D06-7711-4CCE-8F7A-1579D0C1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950" y="4456113"/>
              <a:ext cx="2263775" cy="3952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测试第</a:t>
              </a: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zh-CN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条指令</a:t>
              </a:r>
            </a:p>
          </p:txBody>
        </p:sp>
        <p:cxnSp>
          <p:nvCxnSpPr>
            <p:cNvPr id="26643" name="直接箭头连接符 27">
              <a:extLst>
                <a:ext uri="{FF2B5EF4-FFF2-40B4-BE49-F238E27FC236}">
                  <a16:creationId xmlns:a16="http://schemas.microsoft.com/office/drawing/2014/main" id="{211A53EB-96D7-453B-9B48-4FDB54D8C8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03900" y="4851400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4" name="文本框 28">
              <a:extLst>
                <a:ext uri="{FF2B5EF4-FFF2-40B4-BE49-F238E27FC236}">
                  <a16:creationId xmlns:a16="http://schemas.microsoft.com/office/drawing/2014/main" id="{F78C535A-8446-499F-B501-A11798A79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1800" y="5265351"/>
              <a:ext cx="5902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… …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页脚占位符 1">
            <a:extLst>
              <a:ext uri="{FF2B5EF4-FFF2-40B4-BE49-F238E27FC236}">
                <a16:creationId xmlns:a16="http://schemas.microsoft.com/office/drawing/2014/main" id="{A18D7BF2-C506-4BF0-948F-4AC54250D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" name="灯片编号占位符 2">
            <a:extLst>
              <a:ext uri="{FF2B5EF4-FFF2-40B4-BE49-F238E27FC236}">
                <a16:creationId xmlns:a16="http://schemas.microsoft.com/office/drawing/2014/main" id="{231BD70C-D0D9-4D98-8A86-84FCB90D1A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" name="日期占位符 3">
            <a:extLst>
              <a:ext uri="{FF2B5EF4-FFF2-40B4-BE49-F238E27FC236}">
                <a16:creationId xmlns:a16="http://schemas.microsoft.com/office/drawing/2014/main" id="{6A9EBC14-9E4D-42AC-B14B-F18084B4EE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B06B762-F7D4-4D32-BA46-501465BFC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49"/>
            <a:ext cx="8229600" cy="1030287"/>
          </a:xfrm>
        </p:spPr>
        <p:txBody>
          <a:bodyPr/>
          <a:lstStyle/>
          <a:p>
            <a:r>
              <a:rPr lang="en-US" altLang="zh-CN" dirty="0"/>
              <a:t>RARS</a:t>
            </a:r>
            <a:endParaRPr lang="zh-CN" altLang="en-US" dirty="0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7D9ACAE6-F14A-4711-8826-64A9D030B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39656"/>
            <a:ext cx="8229600" cy="639762"/>
          </a:xfrm>
        </p:spPr>
        <p:txBody>
          <a:bodyPr/>
          <a:lstStyle/>
          <a:p>
            <a:r>
              <a:rPr lang="en-US" altLang="zh-CN" dirty="0"/>
              <a:t>RISC-V Assembler &amp; Runtime Simulator</a:t>
            </a:r>
            <a:endParaRPr lang="zh-CN" altLang="en-US" dirty="0"/>
          </a:p>
        </p:txBody>
      </p:sp>
      <p:pic>
        <p:nvPicPr>
          <p:cNvPr id="28679" name="图片 9">
            <a:extLst>
              <a:ext uri="{FF2B5EF4-FFF2-40B4-BE49-F238E27FC236}">
                <a16:creationId xmlns:a16="http://schemas.microsoft.com/office/drawing/2014/main" id="{5489DBBC-92AB-473C-A394-86C4ACAE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5918"/>
            <a:ext cx="82296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BE99359F-4D47-4EB5-B5AD-E9AAA272C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FB68DE2C-BF80-4272-9A42-90AD1326E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DAA5B12C-B583-4272-A82B-3722D1D9E4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9A56892A-D0E6-4F23-9F63-7C314149C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E1098983-398C-47B4-A19E-AFAFE872B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/>
              <a:t>RISCV</a:t>
            </a:r>
            <a:r>
              <a:rPr lang="zh-CN" altLang="en-US" sz="2400"/>
              <a:t>：指令、伪指令、指示符、系统调用</a:t>
            </a:r>
            <a:r>
              <a:rPr lang="en-US" altLang="zh-CN" sz="2400"/>
              <a:t>……</a:t>
            </a:r>
          </a:p>
          <a:p>
            <a:r>
              <a:rPr lang="en-US" altLang="zh-CN" sz="2400"/>
              <a:t>RARS</a:t>
            </a:r>
            <a:r>
              <a:rPr lang="zh-CN" altLang="en-US" sz="2400"/>
              <a:t>：</a:t>
            </a:r>
            <a:r>
              <a:rPr lang="en-US" altLang="zh-CN" sz="2400"/>
              <a:t>IDE</a:t>
            </a:r>
            <a:r>
              <a:rPr lang="zh-CN" altLang="en-US" sz="2400"/>
              <a:t>、调试、工具</a:t>
            </a:r>
            <a:r>
              <a:rPr lang="en-US" altLang="zh-CN" sz="2400"/>
              <a:t>……</a:t>
            </a:r>
            <a:endParaRPr lang="zh-CN" altLang="en-US" sz="2400"/>
          </a:p>
        </p:txBody>
      </p:sp>
      <p:pic>
        <p:nvPicPr>
          <p:cNvPr id="29703" name="图片 8">
            <a:extLst>
              <a:ext uri="{FF2B5EF4-FFF2-40B4-BE49-F238E27FC236}">
                <a16:creationId xmlns:a16="http://schemas.microsoft.com/office/drawing/2014/main" id="{57A281D5-8E8C-486B-8788-536BED5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375"/>
            <a:ext cx="8229600" cy="359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4" name="图片 9">
            <a:extLst>
              <a:ext uri="{FF2B5EF4-FFF2-40B4-BE49-F238E27FC236}">
                <a16:creationId xmlns:a16="http://schemas.microsoft.com/office/drawing/2014/main" id="{17A79229-3A2B-48CF-B8BA-9EFAB000C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492375"/>
            <a:ext cx="6543675" cy="19335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页脚占位符 1">
            <a:extLst>
              <a:ext uri="{FF2B5EF4-FFF2-40B4-BE49-F238E27FC236}">
                <a16:creationId xmlns:a16="http://schemas.microsoft.com/office/drawing/2014/main" id="{AA325FB6-E8F9-4CA2-A8B3-546A13C36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74674317-4592-48D5-9A5E-18E7301CBA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7A35AC29-95F1-47B9-A096-588EBEEBD8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C6A961-C833-471B-9BB3-0125FD9D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586295"/>
            <a:ext cx="4618856" cy="4547296"/>
          </a:xfrm>
          <a:prstGeom prst="rect">
            <a:avLst/>
          </a:prstGeom>
        </p:spPr>
      </p:pic>
      <p:sp>
        <p:nvSpPr>
          <p:cNvPr id="30722" name="标题 1">
            <a:extLst>
              <a:ext uri="{FF2B5EF4-FFF2-40B4-BE49-F238E27FC236}">
                <a16:creationId xmlns:a16="http://schemas.microsoft.com/office/drawing/2014/main" id="{21E2E0F9-2157-4DF5-A3C9-0E84A08EF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存储器配置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5D1FD1F4-BE9F-4775-8CFE-564275CF1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3286708" cy="4602163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Setting &gt;&gt; Memory Configuration…</a:t>
            </a:r>
          </a:p>
          <a:p>
            <a:pPr>
              <a:spcBef>
                <a:spcPts val="1800"/>
              </a:spcBef>
              <a:defRPr/>
            </a:pPr>
            <a:r>
              <a:rPr lang="zh-CN" altLang="en-US" sz="2400" dirty="0"/>
              <a:t>假定配置为紧凑型</a:t>
            </a:r>
            <a:endParaRPr lang="en-US" altLang="zh-CN" sz="2400" dirty="0"/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代码地址：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0x0000 ~ 0xffc</a:t>
            </a:r>
          </a:p>
          <a:p>
            <a:pPr marL="360363" indent="0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/>
              <a:t>数据地址：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0x2000 ~ 0x2ffc</a:t>
            </a:r>
          </a:p>
          <a:p>
            <a:pPr>
              <a:defRPr/>
            </a:pPr>
            <a:endParaRPr lang="zh-CN" altLang="en-US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4D2B074-FD90-4103-A59F-1BE6E5BAC116}"/>
              </a:ext>
            </a:extLst>
          </p:cNvPr>
          <p:cNvCxnSpPr/>
          <p:nvPr/>
        </p:nvCxnSpPr>
        <p:spPr bwMode="auto">
          <a:xfrm>
            <a:off x="6156176" y="5220322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4929D22-E34C-4DBB-A305-682C62CD30F0}"/>
              </a:ext>
            </a:extLst>
          </p:cNvPr>
          <p:cNvCxnSpPr/>
          <p:nvPr/>
        </p:nvCxnSpPr>
        <p:spPr bwMode="auto">
          <a:xfrm>
            <a:off x="6156176" y="4545124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A5E5EC8-A7FF-413F-9863-9C96AB68BAAD}"/>
              </a:ext>
            </a:extLst>
          </p:cNvPr>
          <p:cNvCxnSpPr/>
          <p:nvPr/>
        </p:nvCxnSpPr>
        <p:spPr bwMode="auto">
          <a:xfrm>
            <a:off x="6156176" y="4320222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13DFA81-C40B-4351-BB95-D91B92AD2652}"/>
              </a:ext>
            </a:extLst>
          </p:cNvPr>
          <p:cNvCxnSpPr/>
          <p:nvPr/>
        </p:nvCxnSpPr>
        <p:spPr bwMode="auto">
          <a:xfrm>
            <a:off x="6156176" y="2960948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页脚占位符 1">
            <a:extLst>
              <a:ext uri="{FF2B5EF4-FFF2-40B4-BE49-F238E27FC236}">
                <a16:creationId xmlns:a16="http://schemas.microsoft.com/office/drawing/2014/main" id="{7623524B-C509-41D1-8D26-CFACBFA50A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093FC389-26B3-4E3A-9D9D-F9DAE8436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081F7BFD-04B4-47BE-A3D0-4B329E1409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6520C39-92F3-46E8-ABAF-4E75BB717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汇编程序转</a:t>
            </a:r>
            <a:r>
              <a:rPr lang="en-US" altLang="zh-CN"/>
              <a:t>COE</a:t>
            </a:r>
            <a:r>
              <a:rPr lang="zh-CN" altLang="en-US"/>
              <a:t>文件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61251180-7E86-4303-9AD6-A2D6B9B3D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配置存储器：</a:t>
            </a:r>
            <a:r>
              <a:rPr lang="en-US" altLang="zh-CN" sz="2400" dirty="0"/>
              <a:t>Setting &gt;&gt; Memory Configuration…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汇编程序：</a:t>
            </a:r>
            <a:r>
              <a:rPr lang="en-US" altLang="zh-CN" sz="2400" dirty="0"/>
              <a:t>Run &gt;&gt; Assemble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导出代码和数据：</a:t>
            </a:r>
            <a:r>
              <a:rPr lang="en-US" altLang="zh-CN" sz="2400" dirty="0"/>
              <a:t>File &gt;&gt; Dump Memory…</a:t>
            </a:r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zh-CN" altLang="en-US" sz="2400" dirty="0"/>
              <a:t>生成</a:t>
            </a:r>
            <a:r>
              <a:rPr lang="en-US" altLang="zh-CN" sz="2400" dirty="0"/>
              <a:t>COE</a:t>
            </a:r>
            <a:r>
              <a:rPr lang="zh-CN" altLang="en-US" sz="2400" dirty="0"/>
              <a:t>文件：导出文本的开头添加以下两行</a:t>
            </a:r>
            <a:endParaRPr lang="en-US" altLang="zh-CN" sz="2000" dirty="0"/>
          </a:p>
          <a:p>
            <a:pPr marL="457200" lvl="1" indent="0">
              <a:spcBef>
                <a:spcPts val="600"/>
              </a:spcBef>
              <a:buFontTx/>
              <a:buNone/>
            </a:pPr>
            <a:r>
              <a:rPr lang="en-US" altLang="zh-CN" sz="2000" dirty="0" err="1"/>
              <a:t>memory_initialization_radix</a:t>
            </a:r>
            <a:r>
              <a:rPr lang="en-US" altLang="zh-CN" sz="2000" dirty="0"/>
              <a:t>  = 16;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 sz="2000" dirty="0" err="1"/>
              <a:t>memory_initialization_vector</a:t>
            </a:r>
            <a:r>
              <a:rPr lang="en-US" altLang="zh-CN" sz="2000" dirty="0"/>
              <a:t> =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pic>
        <p:nvPicPr>
          <p:cNvPr id="32775" name="图片 6">
            <a:extLst>
              <a:ext uri="{FF2B5EF4-FFF2-40B4-BE49-F238E27FC236}">
                <a16:creationId xmlns:a16="http://schemas.microsoft.com/office/drawing/2014/main" id="{A77B60B2-9231-4585-BC05-0B570ACE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852738"/>
            <a:ext cx="612140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84FDE288-D32F-45CD-9DAA-2DE890DC6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BE1D18B4-4E29-40C9-A566-AE3FA1093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E034584-B58A-4346-9331-66767C0C36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A0605893-B8FD-4BA7-903D-727B8F1FC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9F04C33D-5D5B-4E2F-9079-8C23B8A7E4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3999"/>
            <a:ext cx="7781827" cy="472122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熟悉</a:t>
            </a:r>
            <a:r>
              <a:rPr lang="en-US" altLang="zh-CN" sz="2400" dirty="0"/>
              <a:t>RISC-V</a:t>
            </a:r>
            <a:r>
              <a:rPr lang="zh-CN" altLang="en-US" sz="2400" dirty="0"/>
              <a:t>汇编程序仿真调试环境</a:t>
            </a:r>
            <a:endParaRPr lang="en-US" altLang="zh-CN" sz="2400" dirty="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设计汇编程序，实现自动测试前述</a:t>
            </a:r>
            <a:r>
              <a:rPr lang="en-US" altLang="zh-CN" sz="2400" dirty="0"/>
              <a:t>18</a:t>
            </a:r>
            <a:r>
              <a:rPr lang="zh-CN" altLang="en-US" sz="2400" dirty="0"/>
              <a:t>条的指令功能，并生成</a:t>
            </a:r>
            <a:r>
              <a:rPr lang="en-US" altLang="zh-CN" sz="2400" dirty="0"/>
              <a:t>COE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设计汇编程序，实现数组排序，并生成</a:t>
            </a:r>
            <a:r>
              <a:rPr lang="en-US" altLang="zh-CN" sz="2400" dirty="0"/>
              <a:t>COE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marL="804863" lvl="2" indent="-400050" eaLnBrk="1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7565BFDF-3058-4520-BA29-9D524AFEC1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BCA866E-1E0D-4645-8FE0-08DBE7CC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278478-414C-4FEE-BB31-F095AF8935B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756087A3-813C-41D6-994E-E3D4973980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837A27-6917-4CAA-8B40-FEFC185AFF1C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86DFF21F-6557-4807-878A-025EC454E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9FC45601-1A45-4963-AFB0-8FE84DC4A0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D65173B2-E856-4A81-A3E4-D3E1AAA172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82DECB50-79B5-46D0-A3F9-708CBFA31E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4DDBD04C-78A7-429E-AEB8-C905D9A2F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319089B1-9D50-4895-92BA-8857F12320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3DA1DDE4-DDF5-4BF9-AB3E-B869C7DCD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A70BB-B518-42C9-95F1-A0077A7C9DF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8AD757FF-1920-4EF1-8BF3-3E6F365230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990492-B83C-4808-8A44-05AA34740FC3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54FF6439-71AE-4AD8-B595-5B0A8C80D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47248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</a:t>
            </a:r>
            <a:r>
              <a:rPr lang="en-US" altLang="zh-CN" sz="2400" dirty="0"/>
              <a:t>RISC-V</a:t>
            </a:r>
            <a:r>
              <a:rPr lang="zh-CN" altLang="en-US" sz="2400" dirty="0"/>
              <a:t>常用</a:t>
            </a:r>
            <a:r>
              <a:rPr lang="en-US" altLang="zh-CN" sz="2400" dirty="0"/>
              <a:t>32</a:t>
            </a:r>
            <a:r>
              <a:rPr lang="zh-CN" altLang="en-US" sz="2400" dirty="0"/>
              <a:t>位整数指令功能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</a:t>
            </a:r>
            <a:r>
              <a:rPr lang="en-US" altLang="zh-CN" sz="2400" dirty="0"/>
              <a:t>RISC-V</a:t>
            </a:r>
            <a:r>
              <a:rPr lang="zh-CN" altLang="en-US" sz="2400" dirty="0"/>
              <a:t>简单汇编程序设计，以及下载测试数据</a:t>
            </a:r>
            <a:r>
              <a:rPr lang="en-US" altLang="zh-CN" sz="2400" dirty="0"/>
              <a:t>(COE</a:t>
            </a:r>
            <a:r>
              <a:rPr lang="zh-CN" altLang="en-US" sz="2400" dirty="0"/>
              <a:t>文件</a:t>
            </a:r>
            <a:r>
              <a:rPr lang="en-US" altLang="zh-CN" sz="2400" dirty="0"/>
              <a:t>) </a:t>
            </a:r>
            <a:r>
              <a:rPr lang="zh-CN" altLang="en-US" sz="2400" dirty="0"/>
              <a:t>的生成方法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熟悉</a:t>
            </a:r>
            <a:r>
              <a:rPr lang="en-US" altLang="zh-CN" sz="2400" dirty="0"/>
              <a:t>RISC-V</a:t>
            </a:r>
            <a:r>
              <a:rPr lang="zh-CN" altLang="en-US" sz="2400" dirty="0"/>
              <a:t>汇编程序仿真运行环境和调试基本方法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347F3-1385-4814-AFBE-9E10AAB3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4F9A3-07D3-43F0-BEB6-CA64663D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075240" cy="4602163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/>
              <a:t>设计汇编程序，自动测试以下指令功能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lui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and, or, </a:t>
            </a:r>
            <a:r>
              <a:rPr lang="en-US" altLang="zh-CN" sz="2000" dirty="0" err="1"/>
              <a:t>xor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slli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srli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srai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dirty="0"/>
              <a:t>设计汇编程序，实现可变长数组排序</a:t>
            </a:r>
          </a:p>
          <a:p>
            <a:pPr marL="715963" lvl="1" indent="-358775">
              <a:spcBef>
                <a:spcPts val="1200"/>
              </a:spcBef>
            </a:pPr>
            <a:r>
              <a:rPr lang="zh-CN" altLang="en-US" sz="2000" dirty="0"/>
              <a:t>数据结构：数组大小，数据元素，</a:t>
            </a:r>
            <a:endParaRPr lang="en-US" altLang="zh-CN" sz="2000" dirty="0"/>
          </a:p>
          <a:p>
            <a:pPr marL="715963" lvl="1" indent="-358775">
              <a:spcBef>
                <a:spcPts val="600"/>
              </a:spcBef>
            </a:pPr>
            <a:r>
              <a:rPr lang="zh-CN" altLang="en-US" sz="2000" dirty="0"/>
              <a:t>数据类型：大小和元素均为</a:t>
            </a:r>
            <a:r>
              <a:rPr lang="en-US" altLang="zh-CN" sz="2000" dirty="0"/>
              <a:t>32</a:t>
            </a:r>
            <a:r>
              <a:rPr lang="zh-CN" altLang="en-US" sz="2000" dirty="0"/>
              <a:t>位无符号数</a:t>
            </a:r>
            <a:endParaRPr lang="en-US" altLang="zh-CN" sz="2000" dirty="0"/>
          </a:p>
          <a:p>
            <a:pPr marL="715963" lvl="1" indent="-358775">
              <a:spcBef>
                <a:spcPts val="600"/>
              </a:spcBef>
            </a:pPr>
            <a:r>
              <a:rPr lang="zh-CN" altLang="en-US" sz="2000" dirty="0"/>
              <a:t>排序算法：算法不限，升序或降序排序</a:t>
            </a:r>
            <a:endParaRPr lang="en-US" altLang="zh-CN" sz="2000" dirty="0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ECA52052-0BEF-4168-B1F4-CD72CE1B6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811A92B4-2B8C-4E49-B5B3-C5C111CF9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BE5573C-FAD1-4EC0-8855-39324EFE89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5F8AE366-A0CB-4991-BAA4-E2D414F73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寄存器</a:t>
            </a:r>
          </a:p>
        </p:txBody>
      </p:sp>
      <p:pic>
        <p:nvPicPr>
          <p:cNvPr id="12294" name="图片 6">
            <a:extLst>
              <a:ext uri="{FF2B5EF4-FFF2-40B4-BE49-F238E27FC236}">
                <a16:creationId xmlns:a16="http://schemas.microsoft.com/office/drawing/2014/main" id="{71B8498E-9FB7-41F3-BA17-9C27B106D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77" y="2132856"/>
            <a:ext cx="4988446" cy="381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内容占位符 2">
            <a:extLst>
              <a:ext uri="{FF2B5EF4-FFF2-40B4-BE49-F238E27FC236}">
                <a16:creationId xmlns:a16="http://schemas.microsoft.com/office/drawing/2014/main" id="{D07E611E-2AAE-481B-87C4-0C41D5888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682625"/>
          </a:xfrm>
        </p:spPr>
        <p:txBody>
          <a:bodyPr/>
          <a:lstStyle/>
          <a:p>
            <a:r>
              <a:rPr lang="en-US" altLang="zh-CN" sz="2400" dirty="0"/>
              <a:t>PC</a:t>
            </a:r>
            <a:r>
              <a:rPr lang="zh-CN" altLang="en-US" sz="2400" dirty="0"/>
              <a:t>和</a:t>
            </a:r>
            <a:r>
              <a:rPr lang="en-US" altLang="zh-CN" sz="2400" dirty="0"/>
              <a:t>32</a:t>
            </a:r>
            <a:r>
              <a:rPr lang="zh-CN" altLang="en-US" sz="2400" dirty="0"/>
              <a:t>个通用寄存器（合称寄存器堆）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000" dirty="0"/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A3FA6176-B0AE-42E0-88A1-8A685D54D0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219639D-65E8-42B7-82B0-E0EC072478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6F89FFA-E4D8-4ED7-95BE-0D2A5615F4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B1B2916-083C-4F5E-B209-D19A3CFA5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RV32I</a:t>
            </a:r>
            <a:r>
              <a:rPr lang="zh-CN" altLang="en-US"/>
              <a:t>指令类型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A87D6D4E-2D94-4614-A940-3D8315AE7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3322638" cy="46910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运算类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算术：</a:t>
            </a:r>
            <a:r>
              <a:rPr lang="en-US" altLang="zh-CN" sz="2000" dirty="0">
                <a:solidFill>
                  <a:srgbClr val="0070C0"/>
                </a:solidFill>
              </a:rPr>
              <a:t>add, sub, </a:t>
            </a:r>
            <a:r>
              <a:rPr lang="en-US" altLang="zh-CN" sz="2000" dirty="0" err="1">
                <a:solidFill>
                  <a:srgbClr val="0070C0"/>
                </a:solidFill>
              </a:rPr>
              <a:t>addi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lui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逻辑：</a:t>
            </a:r>
            <a:r>
              <a:rPr lang="en-US" altLang="zh-CN" sz="2000" dirty="0">
                <a:solidFill>
                  <a:srgbClr val="0070C0"/>
                </a:solidFill>
              </a:rPr>
              <a:t>and, or, </a:t>
            </a:r>
            <a:r>
              <a:rPr lang="en-US" altLang="zh-CN" sz="2000" dirty="0" err="1">
                <a:solidFill>
                  <a:srgbClr val="0070C0"/>
                </a:solidFill>
              </a:rPr>
              <a:t>xor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andi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ori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xori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移位</a:t>
            </a:r>
            <a:r>
              <a:rPr lang="en-US" altLang="zh-CN" sz="2000" dirty="0"/>
              <a:t>(shift)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sll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sra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slli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srli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srai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比较</a:t>
            </a:r>
            <a:r>
              <a:rPr lang="en-US" altLang="zh-CN" sz="2000" dirty="0"/>
              <a:t>(set if</a:t>
            </a:r>
            <a:r>
              <a:rPr lang="zh-CN" altLang="en-US" sz="2000" dirty="0"/>
              <a:t> </a:t>
            </a:r>
            <a:r>
              <a:rPr lang="en-US" altLang="zh-CN" sz="2000" dirty="0"/>
              <a:t>less than)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slt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sltu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slti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sltiu</a:t>
            </a:r>
            <a:endParaRPr lang="zh-CN" altLang="en-US" sz="2000" dirty="0"/>
          </a:p>
        </p:txBody>
      </p:sp>
      <p:pic>
        <p:nvPicPr>
          <p:cNvPr id="14343" name="图片 6">
            <a:extLst>
              <a:ext uri="{FF2B5EF4-FFF2-40B4-BE49-F238E27FC236}">
                <a16:creationId xmlns:a16="http://schemas.microsoft.com/office/drawing/2014/main" id="{36AB3E71-686C-42E3-9FAD-A3399F128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84784"/>
            <a:ext cx="3910497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CD82C687-B810-4A45-AB70-0CBCCBB55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2DFDE6C-333E-4200-90BF-1A46D6EC8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F6B83AE5-C4F6-4C1C-A06A-5F1DCB7621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492EDCB3-D747-4FD9-9CCE-BD496213D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指令类型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6DAD2F55-DECC-4F5A-B569-3ADC0FF37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3200400" cy="47085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访存类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加载</a:t>
            </a:r>
            <a:r>
              <a:rPr lang="en-US" altLang="zh-CN" sz="2000" dirty="0"/>
              <a:t>(load)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lb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lbu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lhu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存储</a:t>
            </a:r>
            <a:r>
              <a:rPr lang="en-US" altLang="zh-CN" sz="2000" dirty="0"/>
              <a:t>(store)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sw</a:t>
            </a:r>
            <a:r>
              <a:rPr lang="en-US" altLang="zh-CN" sz="2000" dirty="0"/>
              <a:t>, sb, </a:t>
            </a:r>
            <a:r>
              <a:rPr lang="en-US" altLang="zh-CN" sz="2000" dirty="0" err="1"/>
              <a:t>sh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转移类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分支</a:t>
            </a:r>
            <a:r>
              <a:rPr lang="en-US" altLang="zh-CN" sz="2000" dirty="0"/>
              <a:t>(branch)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beq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blt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bltu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bge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bgeu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跳转</a:t>
            </a:r>
            <a:r>
              <a:rPr lang="en-US" altLang="zh-CN" sz="2000" dirty="0"/>
              <a:t>(jump)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jal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jalr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15367" name="图片 7">
            <a:extLst>
              <a:ext uri="{FF2B5EF4-FFF2-40B4-BE49-F238E27FC236}">
                <a16:creationId xmlns:a16="http://schemas.microsoft.com/office/drawing/2014/main" id="{90CA4377-14AE-4BC4-A6FD-AB7861389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43" y="1536700"/>
            <a:ext cx="4379357" cy="405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BFA357F6-6C87-40C1-85D5-B0533EEC8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BA1767BC-CC47-41D3-97A2-99A2C33F5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3A8F1C81-7EA4-4DA4-A42D-5B39DB9761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30126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指令功能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04764"/>
            <a:ext cx="8075240" cy="49404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/>
              <a:t>sub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- x[rs2]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/>
              <a:t>and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&amp; x[rs2]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/>
              <a:t>or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| x[rs2]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xor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^ x[rs2]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slli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≪ </a:t>
            </a:r>
            <a:r>
              <a:rPr lang="en-US" altLang="zh-CN" sz="2400" b="0" dirty="0" err="1"/>
              <a:t>shamt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srli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≫</a:t>
            </a:r>
            <a:r>
              <a:rPr lang="zh-CN" altLang="en-US" sz="2400" b="0" baseline="-25000" dirty="0"/>
              <a:t>𝑢</a:t>
            </a:r>
            <a:r>
              <a:rPr lang="zh-CN" altLang="en-US" sz="2400" b="0" dirty="0"/>
              <a:t> </a:t>
            </a:r>
            <a:r>
              <a:rPr lang="en-US" altLang="zh-CN" sz="2400" b="0" dirty="0" err="1"/>
              <a:t>shamt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srai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≫</a:t>
            </a:r>
            <a:r>
              <a:rPr lang="en-US" altLang="zh-CN" sz="2400" b="0" baseline="-25000" dirty="0"/>
              <a:t>s</a:t>
            </a:r>
            <a:r>
              <a:rPr lang="zh-CN" altLang="en-US" sz="2400" b="0" dirty="0"/>
              <a:t> </a:t>
            </a:r>
            <a:r>
              <a:rPr lang="en-US" altLang="zh-CN" sz="2400" b="0" dirty="0" err="1"/>
              <a:t>shamt</a:t>
            </a:r>
            <a:endParaRPr lang="en-US" altLang="zh-CN" sz="2400" b="0" dirty="0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7ACC5F7B-5FB7-440B-A2FA-1616AD95CA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D514A6DD-F889-42D0-9AC9-105440B39D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D61AC03F-C529-4C2C-BD9C-AA2FDB07A2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30126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指令功能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04764"/>
            <a:ext cx="8003232" cy="49404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	# M[x[rs1] + sext(offset)] = x[rs2]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	# if (rs1 ==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	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	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pc+4, pc += sext(offset) </a:t>
            </a:r>
          </a:p>
          <a:p>
            <a:pPr marL="357188">
              <a:spcBef>
                <a:spcPts val="600"/>
              </a:spcBef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	# t = pc + 4; pc = (x[rs1] + sext(offset)) &amp; 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]=t </a:t>
            </a:r>
          </a:p>
          <a:p>
            <a:pPr>
              <a:spcBef>
                <a:spcPts val="600"/>
              </a:spcBef>
            </a:pPr>
            <a:endParaRPr lang="en-US" altLang="zh-CN" sz="2400" b="0" dirty="0" err="1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FF7A551E-1030-40EC-80C7-FCD92463C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13BCA184-C593-4F23-8690-747E825E92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D1E7FC40-C781-45E2-B817-FF67147577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DA2C7353-E0F4-4A96-99F9-F87A64541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汇编指示符和伪指令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E9BA114D-B6EC-4AE6-AFD5-4C752C961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8275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汇编指示符（</a:t>
            </a:r>
            <a:r>
              <a:rPr lang="en-US" altLang="zh-CN" sz="2400" dirty="0"/>
              <a:t>Assembly Directives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.data, .text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.word, .half, .byte, .string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.align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……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伪指令（</a:t>
            </a:r>
            <a:r>
              <a:rPr lang="en-US" altLang="zh-CN" sz="2400" dirty="0"/>
              <a:t>Pseudo Instructions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li, la, mv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err="1"/>
              <a:t>nop</a:t>
            </a:r>
            <a:r>
              <a:rPr lang="en-US" altLang="zh-CN" sz="2000" dirty="0"/>
              <a:t>, not, neg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j, </a:t>
            </a:r>
            <a:r>
              <a:rPr lang="en-US" altLang="zh-CN" sz="2000" dirty="0" err="1"/>
              <a:t>jr</a:t>
            </a:r>
            <a:r>
              <a:rPr lang="en-US" altLang="zh-CN" sz="2000" dirty="0"/>
              <a:t>, call, ret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……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参考资料：</a:t>
            </a:r>
            <a:r>
              <a:rPr lang="en-US" altLang="zh-CN" sz="2000" dirty="0"/>
              <a:t>RISC-V Assembly Programmer's Manual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hlinkClick r:id="rId3"/>
              </a:rPr>
              <a:t>https://github.com/riscv-non-isa/riscv-asm-manual/blob/master/riscv-asm.md#risc-v-assembly-programmers-manual</a:t>
            </a:r>
            <a:endParaRPr lang="en-US" altLang="zh-CN" sz="1600" dirty="0"/>
          </a:p>
          <a:p>
            <a:pPr lvl="1">
              <a:spcBef>
                <a:spcPts val="0"/>
              </a:spcBef>
            </a:pPr>
            <a:endParaRPr lang="zh-CN" altLang="en-US" sz="1600" dirty="0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7DAF88AE-807A-4E01-9EF8-5AD458A62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511A0899-B00D-442B-8FCC-4B4C99037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22EF9A30-4D44-47B9-8A61-3A97C29D41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50805</TotalTime>
  <Words>1361</Words>
  <Application>Microsoft Office PowerPoint</Application>
  <PresentationFormat>全屏显示(4:3)</PresentationFormat>
  <Paragraphs>172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</vt:lpstr>
      <vt:lpstr>Arial</vt:lpstr>
      <vt:lpstr>Times New Roman</vt:lpstr>
      <vt:lpstr>Office 主题</vt:lpstr>
      <vt:lpstr>实验三  汇编程序设计 </vt:lpstr>
      <vt:lpstr>实验目标</vt:lpstr>
      <vt:lpstr>实验内容</vt:lpstr>
      <vt:lpstr>RISC-V寄存器</vt:lpstr>
      <vt:lpstr>RV32I指令类型</vt:lpstr>
      <vt:lpstr>RV32I指令类型 (续)</vt:lpstr>
      <vt:lpstr>RV32I指令功能</vt:lpstr>
      <vt:lpstr>RV32I指令功能</vt:lpstr>
      <vt:lpstr>汇编指示符和伪指令</vt:lpstr>
      <vt:lpstr>测试指令功能</vt:lpstr>
      <vt:lpstr>RARS</vt:lpstr>
      <vt:lpstr>Help</vt:lpstr>
      <vt:lpstr>存储器配置</vt:lpstr>
      <vt:lpstr>汇编程序转COE文件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0809 Wloner</cp:lastModifiedBy>
  <cp:revision>670</cp:revision>
  <cp:lastPrinted>1601-01-01T00:00:00Z</cp:lastPrinted>
  <dcterms:created xsi:type="dcterms:W3CDTF">1601-01-01T00:00:00Z</dcterms:created>
  <dcterms:modified xsi:type="dcterms:W3CDTF">2023-04-12T10:57:43Z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