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notesSlides/notesSlide1.xml" ContentType="application/vnd.openxmlformats-officedocument.presentationml.notesSlide+xml"/>
  <Override PartName="/ppt/slideLayouts/slideLayout3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6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364"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x="9144000" cy="5143500" type="screen16x9"/>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6374" autoAdjust="0"/>
  </p:normalViewPr>
  <p:slideViewPr>
    <p:cSldViewPr snapToGrid="0">
      <p:cViewPr varScale="1">
        <p:scale>
          <a:sx n="105" d="100"/>
          <a:sy n="105" d="100"/>
        </p:scale>
        <p:origin x="12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ustomXml" Target="../customXml/item2.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customXml" Target="../customXml/item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customXml" Target="../customXml/item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6A37A58-492E-45A7-8681-15F50AA874E5}" type="datetimeFigureOut">
              <a:rPr lang="fr-FR" smtClean="0"/>
              <a:t>02/01/2024</a:t>
            </a:fld>
            <a:endParaRPr lang="fr-FR"/>
          </a:p>
        </p:txBody>
      </p:sp>
      <p:sp>
        <p:nvSpPr>
          <p:cNvPr id="4" name="Espace réservé de l'image des diapositives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11A9895-BC32-4255-BA3A-93824D74C243}" type="slidenum">
              <a:rPr lang="fr-FR" smtClean="0"/>
              <a:t>‹N°›</a:t>
            </a:fld>
            <a:endParaRPr lang="fr-FR"/>
          </a:p>
        </p:txBody>
      </p:sp>
    </p:spTree>
    <p:extLst>
      <p:ext uri="{BB962C8B-B14F-4D97-AF65-F5344CB8AC3E}">
        <p14:creationId xmlns:p14="http://schemas.microsoft.com/office/powerpoint/2010/main" val="2217148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11A9895-BC32-4255-BA3A-93824D74C243}" type="slidenum">
              <a:rPr lang="fr-FR" smtClean="0"/>
              <a:t>1</a:t>
            </a:fld>
            <a:endParaRPr lang="fr-FR"/>
          </a:p>
        </p:txBody>
      </p:sp>
    </p:spTree>
    <p:extLst>
      <p:ext uri="{BB962C8B-B14F-4D97-AF65-F5344CB8AC3E}">
        <p14:creationId xmlns:p14="http://schemas.microsoft.com/office/powerpoint/2010/main" val="1309240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685FCD2D-F7A2-46B8-A95E-A9D327FB802A}" type="slidenum">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27" name="PlaceHolder 2"/>
          <p:cNvSpPr>
            <a:spLocks noGrp="1"/>
          </p:cNvSpPr>
          <p:nvPr>
            <p:ph/>
          </p:nvPr>
        </p:nvSpPr>
        <p:spPr>
          <a:xfrm>
            <a:off x="311760" y="1228680"/>
            <a:ext cx="851976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28" name="PlaceHolder 3"/>
          <p:cNvSpPr>
            <a:spLocks noGrp="1"/>
          </p:cNvSpPr>
          <p:nvPr>
            <p:ph/>
          </p:nvPr>
        </p:nvSpPr>
        <p:spPr>
          <a:xfrm>
            <a:off x="311760" y="3012840"/>
            <a:ext cx="851976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5" name="PlaceHolder 4"/>
          <p:cNvSpPr>
            <a:spLocks noGrp="1"/>
          </p:cNvSpPr>
          <p:nvPr>
            <p:ph type="sldNum" idx="1"/>
          </p:nvPr>
        </p:nvSpPr>
        <p:spPr/>
        <p:txBody>
          <a:bodyPr/>
          <a:lstStyle/>
          <a:p>
            <a:fld id="{B5B7E69C-CA09-4B28-8FBB-3B75AF0AA27C}" type="slidenum">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30" name="PlaceHolder 2"/>
          <p:cNvSpPr>
            <a:spLocks noGrp="1"/>
          </p:cNvSpPr>
          <p:nvPr>
            <p:ph/>
          </p:nvPr>
        </p:nvSpPr>
        <p:spPr>
          <a:xfrm>
            <a:off x="31176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31" name="PlaceHolder 3"/>
          <p:cNvSpPr>
            <a:spLocks noGrp="1"/>
          </p:cNvSpPr>
          <p:nvPr>
            <p:ph/>
          </p:nvPr>
        </p:nvSpPr>
        <p:spPr>
          <a:xfrm>
            <a:off x="467712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32" name="PlaceHolder 4"/>
          <p:cNvSpPr>
            <a:spLocks noGrp="1"/>
          </p:cNvSpPr>
          <p:nvPr>
            <p:ph/>
          </p:nvPr>
        </p:nvSpPr>
        <p:spPr>
          <a:xfrm>
            <a:off x="311760" y="301284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33" name="PlaceHolder 5"/>
          <p:cNvSpPr>
            <a:spLocks noGrp="1"/>
          </p:cNvSpPr>
          <p:nvPr>
            <p:ph/>
          </p:nvPr>
        </p:nvSpPr>
        <p:spPr>
          <a:xfrm>
            <a:off x="4677120" y="301284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7" name="PlaceHolder 6"/>
          <p:cNvSpPr>
            <a:spLocks noGrp="1"/>
          </p:cNvSpPr>
          <p:nvPr>
            <p:ph type="sldNum" idx="1"/>
          </p:nvPr>
        </p:nvSpPr>
        <p:spPr/>
        <p:txBody>
          <a:bodyPr/>
          <a:lstStyle/>
          <a:p>
            <a:fld id="{1C7B3626-245E-48B3-B599-497DEC30B6C1}" type="slidenum">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35" name="PlaceHolder 2"/>
          <p:cNvSpPr>
            <a:spLocks noGrp="1"/>
          </p:cNvSpPr>
          <p:nvPr>
            <p:ph/>
          </p:nvPr>
        </p:nvSpPr>
        <p:spPr>
          <a:xfrm>
            <a:off x="311760" y="122868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36" name="PlaceHolder 3"/>
          <p:cNvSpPr>
            <a:spLocks noGrp="1"/>
          </p:cNvSpPr>
          <p:nvPr>
            <p:ph/>
          </p:nvPr>
        </p:nvSpPr>
        <p:spPr>
          <a:xfrm>
            <a:off x="3192480" y="122868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37" name="PlaceHolder 4"/>
          <p:cNvSpPr>
            <a:spLocks noGrp="1"/>
          </p:cNvSpPr>
          <p:nvPr>
            <p:ph/>
          </p:nvPr>
        </p:nvSpPr>
        <p:spPr>
          <a:xfrm>
            <a:off x="6073200" y="122868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38" name="PlaceHolder 5"/>
          <p:cNvSpPr>
            <a:spLocks noGrp="1"/>
          </p:cNvSpPr>
          <p:nvPr>
            <p:ph/>
          </p:nvPr>
        </p:nvSpPr>
        <p:spPr>
          <a:xfrm>
            <a:off x="311760" y="301284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39" name="PlaceHolder 6"/>
          <p:cNvSpPr>
            <a:spLocks noGrp="1"/>
          </p:cNvSpPr>
          <p:nvPr>
            <p:ph/>
          </p:nvPr>
        </p:nvSpPr>
        <p:spPr>
          <a:xfrm>
            <a:off x="3192480" y="301284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40" name="PlaceHolder 7"/>
          <p:cNvSpPr>
            <a:spLocks noGrp="1"/>
          </p:cNvSpPr>
          <p:nvPr>
            <p:ph/>
          </p:nvPr>
        </p:nvSpPr>
        <p:spPr>
          <a:xfrm>
            <a:off x="6073200" y="301284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9" name="PlaceHolder 8"/>
          <p:cNvSpPr>
            <a:spLocks noGrp="1"/>
          </p:cNvSpPr>
          <p:nvPr>
            <p:ph type="sldNum" idx="1"/>
          </p:nvPr>
        </p:nvSpPr>
        <p:spPr/>
        <p:txBody>
          <a:bodyPr/>
          <a:lstStyle/>
          <a:p>
            <a:fld id="{869355D3-9CE7-4F2B-92BF-ED2218EAD7E0}" type="slidenum">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A91A38D0-81B9-4E0A-B26E-0CE66480AC4B}" type="slidenum">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47" name="PlaceHolder 2"/>
          <p:cNvSpPr>
            <a:spLocks noGrp="1"/>
          </p:cNvSpPr>
          <p:nvPr>
            <p:ph type="subTitle"/>
          </p:nvPr>
        </p:nvSpPr>
        <p:spPr>
          <a:xfrm>
            <a:off x="311760" y="1228680"/>
            <a:ext cx="8519760" cy="341568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
        <p:nvSpPr>
          <p:cNvPr id="4" name="PlaceHolder 3"/>
          <p:cNvSpPr>
            <a:spLocks noGrp="1"/>
          </p:cNvSpPr>
          <p:nvPr>
            <p:ph type="sldNum" idx="2"/>
          </p:nvPr>
        </p:nvSpPr>
        <p:spPr/>
        <p:txBody>
          <a:bodyPr/>
          <a:lstStyle/>
          <a:p>
            <a:fld id="{33967D4D-F192-4350-963F-CE916C7D33FC}" type="slidenum">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49" name="PlaceHolder 2"/>
          <p:cNvSpPr>
            <a:spLocks noGrp="1"/>
          </p:cNvSpPr>
          <p:nvPr>
            <p:ph/>
          </p:nvPr>
        </p:nvSpPr>
        <p:spPr>
          <a:xfrm>
            <a:off x="311760" y="1228680"/>
            <a:ext cx="851976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4" name="PlaceHolder 3"/>
          <p:cNvSpPr>
            <a:spLocks noGrp="1"/>
          </p:cNvSpPr>
          <p:nvPr>
            <p:ph type="sldNum" idx="2"/>
          </p:nvPr>
        </p:nvSpPr>
        <p:spPr/>
        <p:txBody>
          <a:bodyPr/>
          <a:lstStyle/>
          <a:p>
            <a:fld id="{C70D5A38-4860-4649-9079-C9C6AEBD5845}" type="slidenum">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51" name="PlaceHolder 2"/>
          <p:cNvSpPr>
            <a:spLocks noGrp="1"/>
          </p:cNvSpPr>
          <p:nvPr>
            <p:ph/>
          </p:nvPr>
        </p:nvSpPr>
        <p:spPr>
          <a:xfrm>
            <a:off x="311760" y="1228680"/>
            <a:ext cx="415728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52" name="PlaceHolder 3"/>
          <p:cNvSpPr>
            <a:spLocks noGrp="1"/>
          </p:cNvSpPr>
          <p:nvPr>
            <p:ph/>
          </p:nvPr>
        </p:nvSpPr>
        <p:spPr>
          <a:xfrm>
            <a:off x="4677120" y="1228680"/>
            <a:ext cx="415728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5" name="PlaceHolder 4"/>
          <p:cNvSpPr>
            <a:spLocks noGrp="1"/>
          </p:cNvSpPr>
          <p:nvPr>
            <p:ph type="sldNum" idx="2"/>
          </p:nvPr>
        </p:nvSpPr>
        <p:spPr/>
        <p:txBody>
          <a:bodyPr/>
          <a:lstStyle/>
          <a:p>
            <a:fld id="{989842A6-865C-4A26-BB85-7003A76AD26E}" type="slidenum">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3" name="PlaceHolder 2"/>
          <p:cNvSpPr>
            <a:spLocks noGrp="1"/>
          </p:cNvSpPr>
          <p:nvPr>
            <p:ph type="sldNum" idx="2"/>
          </p:nvPr>
        </p:nvSpPr>
        <p:spPr/>
        <p:txBody>
          <a:bodyPr/>
          <a:lstStyle/>
          <a:p>
            <a:fld id="{59180599-F8F9-434D-A9ED-861B87806D9C}" type="slidenum">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11760" y="597600"/>
            <a:ext cx="8519760" cy="265284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
        <p:nvSpPr>
          <p:cNvPr id="3" name="PlaceHolder 2"/>
          <p:cNvSpPr>
            <a:spLocks noGrp="1"/>
          </p:cNvSpPr>
          <p:nvPr>
            <p:ph type="sldNum" idx="2"/>
          </p:nvPr>
        </p:nvSpPr>
        <p:spPr/>
        <p:txBody>
          <a:bodyPr/>
          <a:lstStyle/>
          <a:p>
            <a:fld id="{F980AF9B-66BD-464E-A493-3B8081D6D605}" type="slidenum">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56" name="PlaceHolder 2"/>
          <p:cNvSpPr>
            <a:spLocks noGrp="1"/>
          </p:cNvSpPr>
          <p:nvPr>
            <p:ph/>
          </p:nvPr>
        </p:nvSpPr>
        <p:spPr>
          <a:xfrm>
            <a:off x="31176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57" name="PlaceHolder 3"/>
          <p:cNvSpPr>
            <a:spLocks noGrp="1"/>
          </p:cNvSpPr>
          <p:nvPr>
            <p:ph/>
          </p:nvPr>
        </p:nvSpPr>
        <p:spPr>
          <a:xfrm>
            <a:off x="4677120" y="1228680"/>
            <a:ext cx="415728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58" name="PlaceHolder 4"/>
          <p:cNvSpPr>
            <a:spLocks noGrp="1"/>
          </p:cNvSpPr>
          <p:nvPr>
            <p:ph/>
          </p:nvPr>
        </p:nvSpPr>
        <p:spPr>
          <a:xfrm>
            <a:off x="311760" y="301284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 name="PlaceHolder 5"/>
          <p:cNvSpPr>
            <a:spLocks noGrp="1"/>
          </p:cNvSpPr>
          <p:nvPr>
            <p:ph type="sldNum" idx="2"/>
          </p:nvPr>
        </p:nvSpPr>
        <p:spPr/>
        <p:txBody>
          <a:bodyPr/>
          <a:lstStyle/>
          <a:p>
            <a:fld id="{5B9F52CF-02B1-4ACF-95E3-82F3A900B694}"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6" name="PlaceHolder 2"/>
          <p:cNvSpPr>
            <a:spLocks noGrp="1"/>
          </p:cNvSpPr>
          <p:nvPr>
            <p:ph type="subTitle"/>
          </p:nvPr>
        </p:nvSpPr>
        <p:spPr>
          <a:xfrm>
            <a:off x="311760" y="1228680"/>
            <a:ext cx="8519760" cy="341568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
        <p:nvSpPr>
          <p:cNvPr id="4" name="PlaceHolder 3"/>
          <p:cNvSpPr>
            <a:spLocks noGrp="1"/>
          </p:cNvSpPr>
          <p:nvPr>
            <p:ph type="sldNum" idx="1"/>
          </p:nvPr>
        </p:nvSpPr>
        <p:spPr/>
        <p:txBody>
          <a:bodyPr/>
          <a:lstStyle/>
          <a:p>
            <a:fld id="{A04EDF3C-6497-4193-B74E-D4DB9F3AA34B}" type="slidenum">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60" name="PlaceHolder 2"/>
          <p:cNvSpPr>
            <a:spLocks noGrp="1"/>
          </p:cNvSpPr>
          <p:nvPr>
            <p:ph/>
          </p:nvPr>
        </p:nvSpPr>
        <p:spPr>
          <a:xfrm>
            <a:off x="311760" y="1228680"/>
            <a:ext cx="415728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1" name="PlaceHolder 3"/>
          <p:cNvSpPr>
            <a:spLocks noGrp="1"/>
          </p:cNvSpPr>
          <p:nvPr>
            <p:ph/>
          </p:nvPr>
        </p:nvSpPr>
        <p:spPr>
          <a:xfrm>
            <a:off x="467712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2" name="PlaceHolder 4"/>
          <p:cNvSpPr>
            <a:spLocks noGrp="1"/>
          </p:cNvSpPr>
          <p:nvPr>
            <p:ph/>
          </p:nvPr>
        </p:nvSpPr>
        <p:spPr>
          <a:xfrm>
            <a:off x="4677120" y="301284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 name="PlaceHolder 5"/>
          <p:cNvSpPr>
            <a:spLocks noGrp="1"/>
          </p:cNvSpPr>
          <p:nvPr>
            <p:ph type="sldNum" idx="2"/>
          </p:nvPr>
        </p:nvSpPr>
        <p:spPr/>
        <p:txBody>
          <a:bodyPr/>
          <a:lstStyle/>
          <a:p>
            <a:fld id="{7A890840-D77F-4FA0-B746-D89BE1A06F8F}" type="slidenum">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64" name="PlaceHolder 2"/>
          <p:cNvSpPr>
            <a:spLocks noGrp="1"/>
          </p:cNvSpPr>
          <p:nvPr>
            <p:ph/>
          </p:nvPr>
        </p:nvSpPr>
        <p:spPr>
          <a:xfrm>
            <a:off x="31176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5" name="PlaceHolder 3"/>
          <p:cNvSpPr>
            <a:spLocks noGrp="1"/>
          </p:cNvSpPr>
          <p:nvPr>
            <p:ph/>
          </p:nvPr>
        </p:nvSpPr>
        <p:spPr>
          <a:xfrm>
            <a:off x="467712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6" name="PlaceHolder 4"/>
          <p:cNvSpPr>
            <a:spLocks noGrp="1"/>
          </p:cNvSpPr>
          <p:nvPr>
            <p:ph/>
          </p:nvPr>
        </p:nvSpPr>
        <p:spPr>
          <a:xfrm>
            <a:off x="311760" y="3012840"/>
            <a:ext cx="851976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 name="PlaceHolder 5"/>
          <p:cNvSpPr>
            <a:spLocks noGrp="1"/>
          </p:cNvSpPr>
          <p:nvPr>
            <p:ph type="sldNum" idx="2"/>
          </p:nvPr>
        </p:nvSpPr>
        <p:spPr/>
        <p:txBody>
          <a:bodyPr/>
          <a:lstStyle/>
          <a:p>
            <a:fld id="{8B295971-67D4-42E8-8B9F-8B06ED47B1A8}" type="slidenum">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68" name="PlaceHolder 2"/>
          <p:cNvSpPr>
            <a:spLocks noGrp="1"/>
          </p:cNvSpPr>
          <p:nvPr>
            <p:ph/>
          </p:nvPr>
        </p:nvSpPr>
        <p:spPr>
          <a:xfrm>
            <a:off x="311760" y="1228680"/>
            <a:ext cx="851976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9" name="PlaceHolder 3"/>
          <p:cNvSpPr>
            <a:spLocks noGrp="1"/>
          </p:cNvSpPr>
          <p:nvPr>
            <p:ph/>
          </p:nvPr>
        </p:nvSpPr>
        <p:spPr>
          <a:xfrm>
            <a:off x="311760" y="3012840"/>
            <a:ext cx="851976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5" name="PlaceHolder 4"/>
          <p:cNvSpPr>
            <a:spLocks noGrp="1"/>
          </p:cNvSpPr>
          <p:nvPr>
            <p:ph type="sldNum" idx="2"/>
          </p:nvPr>
        </p:nvSpPr>
        <p:spPr/>
        <p:txBody>
          <a:bodyPr/>
          <a:lstStyle/>
          <a:p>
            <a:fld id="{D4582598-D7FC-4457-BEA3-99448E809F9F}" type="slidenum">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71" name="PlaceHolder 2"/>
          <p:cNvSpPr>
            <a:spLocks noGrp="1"/>
          </p:cNvSpPr>
          <p:nvPr>
            <p:ph/>
          </p:nvPr>
        </p:nvSpPr>
        <p:spPr>
          <a:xfrm>
            <a:off x="31176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72" name="PlaceHolder 3"/>
          <p:cNvSpPr>
            <a:spLocks noGrp="1"/>
          </p:cNvSpPr>
          <p:nvPr>
            <p:ph/>
          </p:nvPr>
        </p:nvSpPr>
        <p:spPr>
          <a:xfrm>
            <a:off x="467712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73" name="PlaceHolder 4"/>
          <p:cNvSpPr>
            <a:spLocks noGrp="1"/>
          </p:cNvSpPr>
          <p:nvPr>
            <p:ph/>
          </p:nvPr>
        </p:nvSpPr>
        <p:spPr>
          <a:xfrm>
            <a:off x="311760" y="301284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74" name="PlaceHolder 5"/>
          <p:cNvSpPr>
            <a:spLocks noGrp="1"/>
          </p:cNvSpPr>
          <p:nvPr>
            <p:ph/>
          </p:nvPr>
        </p:nvSpPr>
        <p:spPr>
          <a:xfrm>
            <a:off x="4677120" y="301284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7" name="PlaceHolder 6"/>
          <p:cNvSpPr>
            <a:spLocks noGrp="1"/>
          </p:cNvSpPr>
          <p:nvPr>
            <p:ph type="sldNum" idx="2"/>
          </p:nvPr>
        </p:nvSpPr>
        <p:spPr/>
        <p:txBody>
          <a:bodyPr/>
          <a:lstStyle/>
          <a:p>
            <a:fld id="{D35B8F73-FF75-41EA-957A-5C37EB4D37E8}" type="slidenum">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76" name="PlaceHolder 2"/>
          <p:cNvSpPr>
            <a:spLocks noGrp="1"/>
          </p:cNvSpPr>
          <p:nvPr>
            <p:ph/>
          </p:nvPr>
        </p:nvSpPr>
        <p:spPr>
          <a:xfrm>
            <a:off x="311760" y="122868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77" name="PlaceHolder 3"/>
          <p:cNvSpPr>
            <a:spLocks noGrp="1"/>
          </p:cNvSpPr>
          <p:nvPr>
            <p:ph/>
          </p:nvPr>
        </p:nvSpPr>
        <p:spPr>
          <a:xfrm>
            <a:off x="3192480" y="122868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78" name="PlaceHolder 4"/>
          <p:cNvSpPr>
            <a:spLocks noGrp="1"/>
          </p:cNvSpPr>
          <p:nvPr>
            <p:ph/>
          </p:nvPr>
        </p:nvSpPr>
        <p:spPr>
          <a:xfrm>
            <a:off x="6073200" y="122868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79" name="PlaceHolder 5"/>
          <p:cNvSpPr>
            <a:spLocks noGrp="1"/>
          </p:cNvSpPr>
          <p:nvPr>
            <p:ph/>
          </p:nvPr>
        </p:nvSpPr>
        <p:spPr>
          <a:xfrm>
            <a:off x="311760" y="301284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80" name="PlaceHolder 6"/>
          <p:cNvSpPr>
            <a:spLocks noGrp="1"/>
          </p:cNvSpPr>
          <p:nvPr>
            <p:ph/>
          </p:nvPr>
        </p:nvSpPr>
        <p:spPr>
          <a:xfrm>
            <a:off x="3192480" y="301284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81" name="PlaceHolder 7"/>
          <p:cNvSpPr>
            <a:spLocks noGrp="1"/>
          </p:cNvSpPr>
          <p:nvPr>
            <p:ph/>
          </p:nvPr>
        </p:nvSpPr>
        <p:spPr>
          <a:xfrm>
            <a:off x="6073200" y="301284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9" name="PlaceHolder 8"/>
          <p:cNvSpPr>
            <a:spLocks noGrp="1"/>
          </p:cNvSpPr>
          <p:nvPr>
            <p:ph type="sldNum" idx="2"/>
          </p:nvPr>
        </p:nvSpPr>
        <p:spPr/>
        <p:txBody>
          <a:bodyPr/>
          <a:lstStyle/>
          <a:p>
            <a:fld id="{D81F60EA-5927-4481-9322-4954B21BA6EA}" type="slidenum">
              <a:t>‹N°›</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3B4A97BE-2E24-465B-9578-7C8ECD52FE02}" type="slidenum">
              <a:t>‹N°›</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88" name="PlaceHolder 2"/>
          <p:cNvSpPr>
            <a:spLocks noGrp="1"/>
          </p:cNvSpPr>
          <p:nvPr>
            <p:ph type="subTitle"/>
          </p:nvPr>
        </p:nvSpPr>
        <p:spPr>
          <a:xfrm>
            <a:off x="311760" y="1228680"/>
            <a:ext cx="8519760" cy="341568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
        <p:nvSpPr>
          <p:cNvPr id="4" name="PlaceHolder 3"/>
          <p:cNvSpPr>
            <a:spLocks noGrp="1"/>
          </p:cNvSpPr>
          <p:nvPr>
            <p:ph type="sldNum" idx="3"/>
          </p:nvPr>
        </p:nvSpPr>
        <p:spPr/>
        <p:txBody>
          <a:bodyPr/>
          <a:lstStyle/>
          <a:p>
            <a:fld id="{F23005BC-A51E-4231-98E5-489B37017A0B}" type="slidenum">
              <a:t>‹N°›</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90" name="PlaceHolder 2"/>
          <p:cNvSpPr>
            <a:spLocks noGrp="1"/>
          </p:cNvSpPr>
          <p:nvPr>
            <p:ph/>
          </p:nvPr>
        </p:nvSpPr>
        <p:spPr>
          <a:xfrm>
            <a:off x="311760" y="1228680"/>
            <a:ext cx="851976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4" name="PlaceHolder 3"/>
          <p:cNvSpPr>
            <a:spLocks noGrp="1"/>
          </p:cNvSpPr>
          <p:nvPr>
            <p:ph type="sldNum" idx="3"/>
          </p:nvPr>
        </p:nvSpPr>
        <p:spPr/>
        <p:txBody>
          <a:bodyPr/>
          <a:lstStyle/>
          <a:p>
            <a:fld id="{3072C69C-5B03-476F-9CC0-89500CB8C68E}" type="slidenum">
              <a:t>‹N°›</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92" name="PlaceHolder 2"/>
          <p:cNvSpPr>
            <a:spLocks noGrp="1"/>
          </p:cNvSpPr>
          <p:nvPr>
            <p:ph/>
          </p:nvPr>
        </p:nvSpPr>
        <p:spPr>
          <a:xfrm>
            <a:off x="311760" y="1228680"/>
            <a:ext cx="415728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93" name="PlaceHolder 3"/>
          <p:cNvSpPr>
            <a:spLocks noGrp="1"/>
          </p:cNvSpPr>
          <p:nvPr>
            <p:ph/>
          </p:nvPr>
        </p:nvSpPr>
        <p:spPr>
          <a:xfrm>
            <a:off x="4677120" y="1228680"/>
            <a:ext cx="415728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5" name="PlaceHolder 4"/>
          <p:cNvSpPr>
            <a:spLocks noGrp="1"/>
          </p:cNvSpPr>
          <p:nvPr>
            <p:ph type="sldNum" idx="3"/>
          </p:nvPr>
        </p:nvSpPr>
        <p:spPr/>
        <p:txBody>
          <a:bodyPr/>
          <a:lstStyle/>
          <a:p>
            <a:fld id="{BB6C6DDD-A17E-4EC6-BEE9-711A09F1042B}" type="slidenum">
              <a:t>‹N°›</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3" name="PlaceHolder 2"/>
          <p:cNvSpPr>
            <a:spLocks noGrp="1"/>
          </p:cNvSpPr>
          <p:nvPr>
            <p:ph type="sldNum" idx="3"/>
          </p:nvPr>
        </p:nvSpPr>
        <p:spPr/>
        <p:txBody>
          <a:bodyPr/>
          <a:lstStyle/>
          <a:p>
            <a:fld id="{87ABA9EF-BF3A-4C78-A2BC-96D662FC396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8" name="PlaceHolder 2"/>
          <p:cNvSpPr>
            <a:spLocks noGrp="1"/>
          </p:cNvSpPr>
          <p:nvPr>
            <p:ph/>
          </p:nvPr>
        </p:nvSpPr>
        <p:spPr>
          <a:xfrm>
            <a:off x="311760" y="1228680"/>
            <a:ext cx="851976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4" name="PlaceHolder 3"/>
          <p:cNvSpPr>
            <a:spLocks noGrp="1"/>
          </p:cNvSpPr>
          <p:nvPr>
            <p:ph type="sldNum" idx="1"/>
          </p:nvPr>
        </p:nvSpPr>
        <p:spPr/>
        <p:txBody>
          <a:bodyPr/>
          <a:lstStyle/>
          <a:p>
            <a:fld id="{B0F12EA6-F1AA-4B76-9AE2-0315A4C14C25}" type="slidenum">
              <a:t>‹N°›</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11760" y="597600"/>
            <a:ext cx="8519760" cy="265284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
        <p:nvSpPr>
          <p:cNvPr id="3" name="PlaceHolder 2"/>
          <p:cNvSpPr>
            <a:spLocks noGrp="1"/>
          </p:cNvSpPr>
          <p:nvPr>
            <p:ph type="sldNum" idx="3"/>
          </p:nvPr>
        </p:nvSpPr>
        <p:spPr/>
        <p:txBody>
          <a:bodyPr/>
          <a:lstStyle/>
          <a:p>
            <a:fld id="{662080F6-5B5E-4CA9-B3AE-9587285A11E7}" type="slidenum">
              <a:t>‹N°›</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97" name="PlaceHolder 2"/>
          <p:cNvSpPr>
            <a:spLocks noGrp="1"/>
          </p:cNvSpPr>
          <p:nvPr>
            <p:ph/>
          </p:nvPr>
        </p:nvSpPr>
        <p:spPr>
          <a:xfrm>
            <a:off x="31176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98" name="PlaceHolder 3"/>
          <p:cNvSpPr>
            <a:spLocks noGrp="1"/>
          </p:cNvSpPr>
          <p:nvPr>
            <p:ph/>
          </p:nvPr>
        </p:nvSpPr>
        <p:spPr>
          <a:xfrm>
            <a:off x="4677120" y="1228680"/>
            <a:ext cx="415728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99" name="PlaceHolder 4"/>
          <p:cNvSpPr>
            <a:spLocks noGrp="1"/>
          </p:cNvSpPr>
          <p:nvPr>
            <p:ph/>
          </p:nvPr>
        </p:nvSpPr>
        <p:spPr>
          <a:xfrm>
            <a:off x="311760" y="301284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 name="PlaceHolder 5"/>
          <p:cNvSpPr>
            <a:spLocks noGrp="1"/>
          </p:cNvSpPr>
          <p:nvPr>
            <p:ph type="sldNum" idx="3"/>
          </p:nvPr>
        </p:nvSpPr>
        <p:spPr/>
        <p:txBody>
          <a:bodyPr/>
          <a:lstStyle/>
          <a:p>
            <a:fld id="{5D4A9262-7868-4B05-86CB-BEDC98BA5292}" type="slidenum">
              <a:t>‹N°›</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01" name="PlaceHolder 2"/>
          <p:cNvSpPr>
            <a:spLocks noGrp="1"/>
          </p:cNvSpPr>
          <p:nvPr>
            <p:ph/>
          </p:nvPr>
        </p:nvSpPr>
        <p:spPr>
          <a:xfrm>
            <a:off x="311760" y="1228680"/>
            <a:ext cx="415728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02" name="PlaceHolder 3"/>
          <p:cNvSpPr>
            <a:spLocks noGrp="1"/>
          </p:cNvSpPr>
          <p:nvPr>
            <p:ph/>
          </p:nvPr>
        </p:nvSpPr>
        <p:spPr>
          <a:xfrm>
            <a:off x="467712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03" name="PlaceHolder 4"/>
          <p:cNvSpPr>
            <a:spLocks noGrp="1"/>
          </p:cNvSpPr>
          <p:nvPr>
            <p:ph/>
          </p:nvPr>
        </p:nvSpPr>
        <p:spPr>
          <a:xfrm>
            <a:off x="4677120" y="301284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 name="PlaceHolder 5"/>
          <p:cNvSpPr>
            <a:spLocks noGrp="1"/>
          </p:cNvSpPr>
          <p:nvPr>
            <p:ph type="sldNum" idx="3"/>
          </p:nvPr>
        </p:nvSpPr>
        <p:spPr/>
        <p:txBody>
          <a:bodyPr/>
          <a:lstStyle/>
          <a:p>
            <a:fld id="{62FB8609-5DFC-4F0A-8564-FA30A38FF334}" type="slidenum">
              <a:t>‹N°›</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05" name="PlaceHolder 2"/>
          <p:cNvSpPr>
            <a:spLocks noGrp="1"/>
          </p:cNvSpPr>
          <p:nvPr>
            <p:ph/>
          </p:nvPr>
        </p:nvSpPr>
        <p:spPr>
          <a:xfrm>
            <a:off x="31176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06" name="PlaceHolder 3"/>
          <p:cNvSpPr>
            <a:spLocks noGrp="1"/>
          </p:cNvSpPr>
          <p:nvPr>
            <p:ph/>
          </p:nvPr>
        </p:nvSpPr>
        <p:spPr>
          <a:xfrm>
            <a:off x="467712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07" name="PlaceHolder 4"/>
          <p:cNvSpPr>
            <a:spLocks noGrp="1"/>
          </p:cNvSpPr>
          <p:nvPr>
            <p:ph/>
          </p:nvPr>
        </p:nvSpPr>
        <p:spPr>
          <a:xfrm>
            <a:off x="311760" y="3012840"/>
            <a:ext cx="851976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 name="PlaceHolder 5"/>
          <p:cNvSpPr>
            <a:spLocks noGrp="1"/>
          </p:cNvSpPr>
          <p:nvPr>
            <p:ph type="sldNum" idx="3"/>
          </p:nvPr>
        </p:nvSpPr>
        <p:spPr/>
        <p:txBody>
          <a:bodyPr/>
          <a:lstStyle/>
          <a:p>
            <a:fld id="{4659C341-6A9F-422F-AFC4-E61D36FEEF53}" type="slidenum">
              <a:t>‹N°›</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09" name="PlaceHolder 2"/>
          <p:cNvSpPr>
            <a:spLocks noGrp="1"/>
          </p:cNvSpPr>
          <p:nvPr>
            <p:ph/>
          </p:nvPr>
        </p:nvSpPr>
        <p:spPr>
          <a:xfrm>
            <a:off x="311760" y="1228680"/>
            <a:ext cx="851976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10" name="PlaceHolder 3"/>
          <p:cNvSpPr>
            <a:spLocks noGrp="1"/>
          </p:cNvSpPr>
          <p:nvPr>
            <p:ph/>
          </p:nvPr>
        </p:nvSpPr>
        <p:spPr>
          <a:xfrm>
            <a:off x="311760" y="3012840"/>
            <a:ext cx="851976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5" name="PlaceHolder 4"/>
          <p:cNvSpPr>
            <a:spLocks noGrp="1"/>
          </p:cNvSpPr>
          <p:nvPr>
            <p:ph type="sldNum" idx="3"/>
          </p:nvPr>
        </p:nvSpPr>
        <p:spPr/>
        <p:txBody>
          <a:bodyPr/>
          <a:lstStyle/>
          <a:p>
            <a:fld id="{B61CB687-94A1-41CF-B2B4-E37664FFD05D}" type="slidenum">
              <a:t>‹N°›</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12" name="PlaceHolder 2"/>
          <p:cNvSpPr>
            <a:spLocks noGrp="1"/>
          </p:cNvSpPr>
          <p:nvPr>
            <p:ph/>
          </p:nvPr>
        </p:nvSpPr>
        <p:spPr>
          <a:xfrm>
            <a:off x="31176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13" name="PlaceHolder 3"/>
          <p:cNvSpPr>
            <a:spLocks noGrp="1"/>
          </p:cNvSpPr>
          <p:nvPr>
            <p:ph/>
          </p:nvPr>
        </p:nvSpPr>
        <p:spPr>
          <a:xfrm>
            <a:off x="467712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14" name="PlaceHolder 4"/>
          <p:cNvSpPr>
            <a:spLocks noGrp="1"/>
          </p:cNvSpPr>
          <p:nvPr>
            <p:ph/>
          </p:nvPr>
        </p:nvSpPr>
        <p:spPr>
          <a:xfrm>
            <a:off x="311760" y="301284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15" name="PlaceHolder 5"/>
          <p:cNvSpPr>
            <a:spLocks noGrp="1"/>
          </p:cNvSpPr>
          <p:nvPr>
            <p:ph/>
          </p:nvPr>
        </p:nvSpPr>
        <p:spPr>
          <a:xfrm>
            <a:off x="4677120" y="301284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7" name="PlaceHolder 6"/>
          <p:cNvSpPr>
            <a:spLocks noGrp="1"/>
          </p:cNvSpPr>
          <p:nvPr>
            <p:ph type="sldNum" idx="3"/>
          </p:nvPr>
        </p:nvSpPr>
        <p:spPr/>
        <p:txBody>
          <a:bodyPr/>
          <a:lstStyle/>
          <a:p>
            <a:fld id="{77D10D86-8588-4446-8770-1450E18D0E36}" type="slidenum">
              <a:t>‹N°›</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17" name="PlaceHolder 2"/>
          <p:cNvSpPr>
            <a:spLocks noGrp="1"/>
          </p:cNvSpPr>
          <p:nvPr>
            <p:ph/>
          </p:nvPr>
        </p:nvSpPr>
        <p:spPr>
          <a:xfrm>
            <a:off x="311760" y="122868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18" name="PlaceHolder 3"/>
          <p:cNvSpPr>
            <a:spLocks noGrp="1"/>
          </p:cNvSpPr>
          <p:nvPr>
            <p:ph/>
          </p:nvPr>
        </p:nvSpPr>
        <p:spPr>
          <a:xfrm>
            <a:off x="3192480" y="122868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19" name="PlaceHolder 4"/>
          <p:cNvSpPr>
            <a:spLocks noGrp="1"/>
          </p:cNvSpPr>
          <p:nvPr>
            <p:ph/>
          </p:nvPr>
        </p:nvSpPr>
        <p:spPr>
          <a:xfrm>
            <a:off x="6073200" y="122868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20" name="PlaceHolder 5"/>
          <p:cNvSpPr>
            <a:spLocks noGrp="1"/>
          </p:cNvSpPr>
          <p:nvPr>
            <p:ph/>
          </p:nvPr>
        </p:nvSpPr>
        <p:spPr>
          <a:xfrm>
            <a:off x="311760" y="301284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21" name="PlaceHolder 6"/>
          <p:cNvSpPr>
            <a:spLocks noGrp="1"/>
          </p:cNvSpPr>
          <p:nvPr>
            <p:ph/>
          </p:nvPr>
        </p:nvSpPr>
        <p:spPr>
          <a:xfrm>
            <a:off x="3192480" y="301284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22" name="PlaceHolder 7"/>
          <p:cNvSpPr>
            <a:spLocks noGrp="1"/>
          </p:cNvSpPr>
          <p:nvPr>
            <p:ph/>
          </p:nvPr>
        </p:nvSpPr>
        <p:spPr>
          <a:xfrm>
            <a:off x="6073200" y="301284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9" name="PlaceHolder 8"/>
          <p:cNvSpPr>
            <a:spLocks noGrp="1"/>
          </p:cNvSpPr>
          <p:nvPr>
            <p:ph type="sldNum" idx="3"/>
          </p:nvPr>
        </p:nvSpPr>
        <p:spPr/>
        <p:txBody>
          <a:bodyPr/>
          <a:lstStyle/>
          <a:p>
            <a:fld id="{39D72AC5-7808-43E7-B1AC-DA83FECA8303}" type="slidenum">
              <a:t>‹N°›</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2BEF4378-A6A5-4C9E-926A-D7683F73FEA0}" type="slidenum">
              <a:t>‹N°›</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29" name="PlaceHolder 2"/>
          <p:cNvSpPr>
            <a:spLocks noGrp="1"/>
          </p:cNvSpPr>
          <p:nvPr>
            <p:ph type="subTitle"/>
          </p:nvPr>
        </p:nvSpPr>
        <p:spPr>
          <a:xfrm>
            <a:off x="311760" y="1228680"/>
            <a:ext cx="8519760" cy="341568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
        <p:nvSpPr>
          <p:cNvPr id="4" name="PlaceHolder 3"/>
          <p:cNvSpPr>
            <a:spLocks noGrp="1"/>
          </p:cNvSpPr>
          <p:nvPr>
            <p:ph type="sldNum" idx="4"/>
          </p:nvPr>
        </p:nvSpPr>
        <p:spPr/>
        <p:txBody>
          <a:bodyPr/>
          <a:lstStyle/>
          <a:p>
            <a:fld id="{7253A981-C774-430E-BE56-CF5212D8896E}" type="slidenum">
              <a:t>‹N°›</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31" name="PlaceHolder 2"/>
          <p:cNvSpPr>
            <a:spLocks noGrp="1"/>
          </p:cNvSpPr>
          <p:nvPr>
            <p:ph/>
          </p:nvPr>
        </p:nvSpPr>
        <p:spPr>
          <a:xfrm>
            <a:off x="311760" y="1228680"/>
            <a:ext cx="851976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4" name="PlaceHolder 3"/>
          <p:cNvSpPr>
            <a:spLocks noGrp="1"/>
          </p:cNvSpPr>
          <p:nvPr>
            <p:ph type="sldNum" idx="4"/>
          </p:nvPr>
        </p:nvSpPr>
        <p:spPr/>
        <p:txBody>
          <a:bodyPr/>
          <a:lstStyle/>
          <a:p>
            <a:fld id="{899BD1C7-11F7-4CE6-B903-B6595ADC7971}"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0" name="PlaceHolder 2"/>
          <p:cNvSpPr>
            <a:spLocks noGrp="1"/>
          </p:cNvSpPr>
          <p:nvPr>
            <p:ph/>
          </p:nvPr>
        </p:nvSpPr>
        <p:spPr>
          <a:xfrm>
            <a:off x="311760" y="1228680"/>
            <a:ext cx="415728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1" name="PlaceHolder 3"/>
          <p:cNvSpPr>
            <a:spLocks noGrp="1"/>
          </p:cNvSpPr>
          <p:nvPr>
            <p:ph/>
          </p:nvPr>
        </p:nvSpPr>
        <p:spPr>
          <a:xfrm>
            <a:off x="4677120" y="1228680"/>
            <a:ext cx="415728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5" name="PlaceHolder 4"/>
          <p:cNvSpPr>
            <a:spLocks noGrp="1"/>
          </p:cNvSpPr>
          <p:nvPr>
            <p:ph type="sldNum" idx="1"/>
          </p:nvPr>
        </p:nvSpPr>
        <p:spPr/>
        <p:txBody>
          <a:bodyPr/>
          <a:lstStyle/>
          <a:p>
            <a:fld id="{8BE21686-3432-47DF-B087-883A3226A876}" type="slidenum">
              <a:t>‹N°›</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33" name="PlaceHolder 2"/>
          <p:cNvSpPr>
            <a:spLocks noGrp="1"/>
          </p:cNvSpPr>
          <p:nvPr>
            <p:ph/>
          </p:nvPr>
        </p:nvSpPr>
        <p:spPr>
          <a:xfrm>
            <a:off x="311760" y="1228680"/>
            <a:ext cx="415728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34" name="PlaceHolder 3"/>
          <p:cNvSpPr>
            <a:spLocks noGrp="1"/>
          </p:cNvSpPr>
          <p:nvPr>
            <p:ph/>
          </p:nvPr>
        </p:nvSpPr>
        <p:spPr>
          <a:xfrm>
            <a:off x="4677120" y="1228680"/>
            <a:ext cx="415728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5" name="PlaceHolder 4"/>
          <p:cNvSpPr>
            <a:spLocks noGrp="1"/>
          </p:cNvSpPr>
          <p:nvPr>
            <p:ph type="sldNum" idx="4"/>
          </p:nvPr>
        </p:nvSpPr>
        <p:spPr/>
        <p:txBody>
          <a:bodyPr/>
          <a:lstStyle/>
          <a:p>
            <a:fld id="{62E0E356-8228-4B75-B6F7-5974F0D42F29}" type="slidenum">
              <a:t>‹N°›</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3" name="PlaceHolder 2"/>
          <p:cNvSpPr>
            <a:spLocks noGrp="1"/>
          </p:cNvSpPr>
          <p:nvPr>
            <p:ph type="sldNum" idx="4"/>
          </p:nvPr>
        </p:nvSpPr>
        <p:spPr/>
        <p:txBody>
          <a:bodyPr/>
          <a:lstStyle/>
          <a:p>
            <a:fld id="{B28913A9-C717-4C05-A881-F4A414C07108}" type="slidenum">
              <a:t>‹N°›</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311760" y="597600"/>
            <a:ext cx="8519760" cy="265284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
        <p:nvSpPr>
          <p:cNvPr id="3" name="PlaceHolder 2"/>
          <p:cNvSpPr>
            <a:spLocks noGrp="1"/>
          </p:cNvSpPr>
          <p:nvPr>
            <p:ph type="sldNum" idx="4"/>
          </p:nvPr>
        </p:nvSpPr>
        <p:spPr/>
        <p:txBody>
          <a:bodyPr/>
          <a:lstStyle/>
          <a:p>
            <a:fld id="{3C666E09-4BC2-4D35-A03D-94A7032C17ED}" type="slidenum">
              <a:t>‹N°›</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38" name="PlaceHolder 2"/>
          <p:cNvSpPr>
            <a:spLocks noGrp="1"/>
          </p:cNvSpPr>
          <p:nvPr>
            <p:ph/>
          </p:nvPr>
        </p:nvSpPr>
        <p:spPr>
          <a:xfrm>
            <a:off x="31176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39" name="PlaceHolder 3"/>
          <p:cNvSpPr>
            <a:spLocks noGrp="1"/>
          </p:cNvSpPr>
          <p:nvPr>
            <p:ph/>
          </p:nvPr>
        </p:nvSpPr>
        <p:spPr>
          <a:xfrm>
            <a:off x="4677120" y="1228680"/>
            <a:ext cx="415728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40" name="PlaceHolder 4"/>
          <p:cNvSpPr>
            <a:spLocks noGrp="1"/>
          </p:cNvSpPr>
          <p:nvPr>
            <p:ph/>
          </p:nvPr>
        </p:nvSpPr>
        <p:spPr>
          <a:xfrm>
            <a:off x="311760" y="301284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 name="PlaceHolder 5"/>
          <p:cNvSpPr>
            <a:spLocks noGrp="1"/>
          </p:cNvSpPr>
          <p:nvPr>
            <p:ph type="sldNum" idx="4"/>
          </p:nvPr>
        </p:nvSpPr>
        <p:spPr/>
        <p:txBody>
          <a:bodyPr/>
          <a:lstStyle/>
          <a:p>
            <a:fld id="{D65E02A8-FE2D-4B31-8A66-4993AC70BB92}" type="slidenum">
              <a:t>‹N°›</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42" name="PlaceHolder 2"/>
          <p:cNvSpPr>
            <a:spLocks noGrp="1"/>
          </p:cNvSpPr>
          <p:nvPr>
            <p:ph/>
          </p:nvPr>
        </p:nvSpPr>
        <p:spPr>
          <a:xfrm>
            <a:off x="311760" y="1228680"/>
            <a:ext cx="415728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43" name="PlaceHolder 3"/>
          <p:cNvSpPr>
            <a:spLocks noGrp="1"/>
          </p:cNvSpPr>
          <p:nvPr>
            <p:ph/>
          </p:nvPr>
        </p:nvSpPr>
        <p:spPr>
          <a:xfrm>
            <a:off x="467712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44" name="PlaceHolder 4"/>
          <p:cNvSpPr>
            <a:spLocks noGrp="1"/>
          </p:cNvSpPr>
          <p:nvPr>
            <p:ph/>
          </p:nvPr>
        </p:nvSpPr>
        <p:spPr>
          <a:xfrm>
            <a:off x="4677120" y="301284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 name="PlaceHolder 5"/>
          <p:cNvSpPr>
            <a:spLocks noGrp="1"/>
          </p:cNvSpPr>
          <p:nvPr>
            <p:ph type="sldNum" idx="4"/>
          </p:nvPr>
        </p:nvSpPr>
        <p:spPr/>
        <p:txBody>
          <a:bodyPr/>
          <a:lstStyle/>
          <a:p>
            <a:fld id="{6BB5A55C-9280-4BAD-8F1B-2916651EBD8B}" type="slidenum">
              <a:t>‹N°›</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46" name="PlaceHolder 2"/>
          <p:cNvSpPr>
            <a:spLocks noGrp="1"/>
          </p:cNvSpPr>
          <p:nvPr>
            <p:ph/>
          </p:nvPr>
        </p:nvSpPr>
        <p:spPr>
          <a:xfrm>
            <a:off x="31176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47" name="PlaceHolder 3"/>
          <p:cNvSpPr>
            <a:spLocks noGrp="1"/>
          </p:cNvSpPr>
          <p:nvPr>
            <p:ph/>
          </p:nvPr>
        </p:nvSpPr>
        <p:spPr>
          <a:xfrm>
            <a:off x="467712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48" name="PlaceHolder 4"/>
          <p:cNvSpPr>
            <a:spLocks noGrp="1"/>
          </p:cNvSpPr>
          <p:nvPr>
            <p:ph/>
          </p:nvPr>
        </p:nvSpPr>
        <p:spPr>
          <a:xfrm>
            <a:off x="311760" y="3012840"/>
            <a:ext cx="851976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 name="PlaceHolder 5"/>
          <p:cNvSpPr>
            <a:spLocks noGrp="1"/>
          </p:cNvSpPr>
          <p:nvPr>
            <p:ph type="sldNum" idx="4"/>
          </p:nvPr>
        </p:nvSpPr>
        <p:spPr/>
        <p:txBody>
          <a:bodyPr/>
          <a:lstStyle/>
          <a:p>
            <a:fld id="{B6E3976D-9DFF-435F-B4F4-84791243105E}" type="slidenum">
              <a:t>‹N°›</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50" name="PlaceHolder 2"/>
          <p:cNvSpPr>
            <a:spLocks noGrp="1"/>
          </p:cNvSpPr>
          <p:nvPr>
            <p:ph/>
          </p:nvPr>
        </p:nvSpPr>
        <p:spPr>
          <a:xfrm>
            <a:off x="311760" y="1228680"/>
            <a:ext cx="851976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51" name="PlaceHolder 3"/>
          <p:cNvSpPr>
            <a:spLocks noGrp="1"/>
          </p:cNvSpPr>
          <p:nvPr>
            <p:ph/>
          </p:nvPr>
        </p:nvSpPr>
        <p:spPr>
          <a:xfrm>
            <a:off x="311760" y="3012840"/>
            <a:ext cx="851976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5" name="PlaceHolder 4"/>
          <p:cNvSpPr>
            <a:spLocks noGrp="1"/>
          </p:cNvSpPr>
          <p:nvPr>
            <p:ph type="sldNum" idx="4"/>
          </p:nvPr>
        </p:nvSpPr>
        <p:spPr/>
        <p:txBody>
          <a:bodyPr/>
          <a:lstStyle/>
          <a:p>
            <a:fld id="{059BFDCF-FED4-451F-B562-8996648F9AB1}" type="slidenum">
              <a:t>‹N°›</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53" name="PlaceHolder 2"/>
          <p:cNvSpPr>
            <a:spLocks noGrp="1"/>
          </p:cNvSpPr>
          <p:nvPr>
            <p:ph/>
          </p:nvPr>
        </p:nvSpPr>
        <p:spPr>
          <a:xfrm>
            <a:off x="31176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54" name="PlaceHolder 3"/>
          <p:cNvSpPr>
            <a:spLocks noGrp="1"/>
          </p:cNvSpPr>
          <p:nvPr>
            <p:ph/>
          </p:nvPr>
        </p:nvSpPr>
        <p:spPr>
          <a:xfrm>
            <a:off x="467712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55" name="PlaceHolder 4"/>
          <p:cNvSpPr>
            <a:spLocks noGrp="1"/>
          </p:cNvSpPr>
          <p:nvPr>
            <p:ph/>
          </p:nvPr>
        </p:nvSpPr>
        <p:spPr>
          <a:xfrm>
            <a:off x="311760" y="301284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56" name="PlaceHolder 5"/>
          <p:cNvSpPr>
            <a:spLocks noGrp="1"/>
          </p:cNvSpPr>
          <p:nvPr>
            <p:ph/>
          </p:nvPr>
        </p:nvSpPr>
        <p:spPr>
          <a:xfrm>
            <a:off x="4677120" y="301284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7" name="PlaceHolder 6"/>
          <p:cNvSpPr>
            <a:spLocks noGrp="1"/>
          </p:cNvSpPr>
          <p:nvPr>
            <p:ph type="sldNum" idx="4"/>
          </p:nvPr>
        </p:nvSpPr>
        <p:spPr/>
        <p:txBody>
          <a:bodyPr/>
          <a:lstStyle/>
          <a:p>
            <a:fld id="{3302FF74-F1BA-43CD-A519-0F30351B90CC}" type="slidenum">
              <a:t>‹N°›</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58" name="PlaceHolder 2"/>
          <p:cNvSpPr>
            <a:spLocks noGrp="1"/>
          </p:cNvSpPr>
          <p:nvPr>
            <p:ph/>
          </p:nvPr>
        </p:nvSpPr>
        <p:spPr>
          <a:xfrm>
            <a:off x="311760" y="122868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59" name="PlaceHolder 3"/>
          <p:cNvSpPr>
            <a:spLocks noGrp="1"/>
          </p:cNvSpPr>
          <p:nvPr>
            <p:ph/>
          </p:nvPr>
        </p:nvSpPr>
        <p:spPr>
          <a:xfrm>
            <a:off x="3192480" y="122868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60" name="PlaceHolder 4"/>
          <p:cNvSpPr>
            <a:spLocks noGrp="1"/>
          </p:cNvSpPr>
          <p:nvPr>
            <p:ph/>
          </p:nvPr>
        </p:nvSpPr>
        <p:spPr>
          <a:xfrm>
            <a:off x="6073200" y="122868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61" name="PlaceHolder 5"/>
          <p:cNvSpPr>
            <a:spLocks noGrp="1"/>
          </p:cNvSpPr>
          <p:nvPr>
            <p:ph/>
          </p:nvPr>
        </p:nvSpPr>
        <p:spPr>
          <a:xfrm>
            <a:off x="311760" y="301284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62" name="PlaceHolder 6"/>
          <p:cNvSpPr>
            <a:spLocks noGrp="1"/>
          </p:cNvSpPr>
          <p:nvPr>
            <p:ph/>
          </p:nvPr>
        </p:nvSpPr>
        <p:spPr>
          <a:xfrm>
            <a:off x="3192480" y="301284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63" name="PlaceHolder 7"/>
          <p:cNvSpPr>
            <a:spLocks noGrp="1"/>
          </p:cNvSpPr>
          <p:nvPr>
            <p:ph/>
          </p:nvPr>
        </p:nvSpPr>
        <p:spPr>
          <a:xfrm>
            <a:off x="6073200" y="3012840"/>
            <a:ext cx="274320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9" name="PlaceHolder 8"/>
          <p:cNvSpPr>
            <a:spLocks noGrp="1"/>
          </p:cNvSpPr>
          <p:nvPr>
            <p:ph type="sldNum" idx="4"/>
          </p:nvPr>
        </p:nvSpPr>
        <p:spPr/>
        <p:txBody>
          <a:bodyPr/>
          <a:lstStyle/>
          <a:p>
            <a:fld id="{A5030275-852C-4684-A034-268F9032E174}"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3" name="PlaceHolder 2"/>
          <p:cNvSpPr>
            <a:spLocks noGrp="1"/>
          </p:cNvSpPr>
          <p:nvPr>
            <p:ph type="sldNum" idx="1"/>
          </p:nvPr>
        </p:nvSpPr>
        <p:spPr/>
        <p:txBody>
          <a:bodyPr/>
          <a:lstStyle/>
          <a:p>
            <a:fld id="{3E02B597-8A0E-4807-9B1E-234C15F4CB0B}"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11760" y="597600"/>
            <a:ext cx="8519760" cy="265284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
        <p:nvSpPr>
          <p:cNvPr id="3" name="PlaceHolder 2"/>
          <p:cNvSpPr>
            <a:spLocks noGrp="1"/>
          </p:cNvSpPr>
          <p:nvPr>
            <p:ph type="sldNum" idx="1"/>
          </p:nvPr>
        </p:nvSpPr>
        <p:spPr/>
        <p:txBody>
          <a:bodyPr/>
          <a:lstStyle/>
          <a:p>
            <a:fld id="{F27A598A-2379-4124-BD31-8D13B541CE5A}" type="slidenum">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5" name="PlaceHolder 2"/>
          <p:cNvSpPr>
            <a:spLocks noGrp="1"/>
          </p:cNvSpPr>
          <p:nvPr>
            <p:ph/>
          </p:nvPr>
        </p:nvSpPr>
        <p:spPr>
          <a:xfrm>
            <a:off x="31176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6" name="PlaceHolder 3"/>
          <p:cNvSpPr>
            <a:spLocks noGrp="1"/>
          </p:cNvSpPr>
          <p:nvPr>
            <p:ph/>
          </p:nvPr>
        </p:nvSpPr>
        <p:spPr>
          <a:xfrm>
            <a:off x="4677120" y="1228680"/>
            <a:ext cx="415728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17" name="PlaceHolder 4"/>
          <p:cNvSpPr>
            <a:spLocks noGrp="1"/>
          </p:cNvSpPr>
          <p:nvPr>
            <p:ph/>
          </p:nvPr>
        </p:nvSpPr>
        <p:spPr>
          <a:xfrm>
            <a:off x="311760" y="301284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 name="PlaceHolder 5"/>
          <p:cNvSpPr>
            <a:spLocks noGrp="1"/>
          </p:cNvSpPr>
          <p:nvPr>
            <p:ph type="sldNum" idx="1"/>
          </p:nvPr>
        </p:nvSpPr>
        <p:spPr/>
        <p:txBody>
          <a:bodyPr/>
          <a:lstStyle/>
          <a:p>
            <a:fld id="{9463E4C9-3221-4FB9-A6BF-E805E39CBC95}" type="slidenum">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19" name="PlaceHolder 2"/>
          <p:cNvSpPr>
            <a:spLocks noGrp="1"/>
          </p:cNvSpPr>
          <p:nvPr>
            <p:ph/>
          </p:nvPr>
        </p:nvSpPr>
        <p:spPr>
          <a:xfrm>
            <a:off x="311760" y="1228680"/>
            <a:ext cx="4157280" cy="341568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20" name="PlaceHolder 3"/>
          <p:cNvSpPr>
            <a:spLocks noGrp="1"/>
          </p:cNvSpPr>
          <p:nvPr>
            <p:ph/>
          </p:nvPr>
        </p:nvSpPr>
        <p:spPr>
          <a:xfrm>
            <a:off x="467712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21" name="PlaceHolder 4"/>
          <p:cNvSpPr>
            <a:spLocks noGrp="1"/>
          </p:cNvSpPr>
          <p:nvPr>
            <p:ph/>
          </p:nvPr>
        </p:nvSpPr>
        <p:spPr>
          <a:xfrm>
            <a:off x="4677120" y="301284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 name="PlaceHolder 5"/>
          <p:cNvSpPr>
            <a:spLocks noGrp="1"/>
          </p:cNvSpPr>
          <p:nvPr>
            <p:ph type="sldNum" idx="1"/>
          </p:nvPr>
        </p:nvSpPr>
        <p:spPr/>
        <p:txBody>
          <a:bodyPr/>
          <a:lstStyle/>
          <a:p>
            <a:fld id="{E5F9F11F-1485-41BA-95E4-E7235883F992}" type="slidenum">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Arial"/>
            </a:endParaRPr>
          </a:p>
        </p:txBody>
      </p:sp>
      <p:sp>
        <p:nvSpPr>
          <p:cNvPr id="23" name="PlaceHolder 2"/>
          <p:cNvSpPr>
            <a:spLocks noGrp="1"/>
          </p:cNvSpPr>
          <p:nvPr>
            <p:ph/>
          </p:nvPr>
        </p:nvSpPr>
        <p:spPr>
          <a:xfrm>
            <a:off x="31176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24" name="PlaceHolder 3"/>
          <p:cNvSpPr>
            <a:spLocks noGrp="1"/>
          </p:cNvSpPr>
          <p:nvPr>
            <p:ph/>
          </p:nvPr>
        </p:nvSpPr>
        <p:spPr>
          <a:xfrm>
            <a:off x="4677120" y="1228680"/>
            <a:ext cx="415728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25" name="PlaceHolder 4"/>
          <p:cNvSpPr>
            <a:spLocks noGrp="1"/>
          </p:cNvSpPr>
          <p:nvPr>
            <p:ph/>
          </p:nvPr>
        </p:nvSpPr>
        <p:spPr>
          <a:xfrm>
            <a:off x="311760" y="3012840"/>
            <a:ext cx="8519760" cy="162900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Arial"/>
            </a:endParaRPr>
          </a:p>
        </p:txBody>
      </p:sp>
      <p:sp>
        <p:nvSpPr>
          <p:cNvPr id="6" name="PlaceHolder 5"/>
          <p:cNvSpPr>
            <a:spLocks noGrp="1"/>
          </p:cNvSpPr>
          <p:nvPr>
            <p:ph type="sldNum" idx="1"/>
          </p:nvPr>
        </p:nvSpPr>
        <p:spPr/>
        <p:txBody>
          <a:bodyPr/>
          <a:lstStyle/>
          <a:p>
            <a:fld id="{C175B5A2-A7F3-4DD1-B306-30BC71E25F20}"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 name="Google Shape;9;p1"/>
          <p:cNvPicPr/>
          <p:nvPr/>
        </p:nvPicPr>
        <p:blipFill>
          <a:blip r:embed="rId14"/>
          <a:stretch/>
        </p:blipFill>
        <p:spPr>
          <a:xfrm>
            <a:off x="8118000" y="103680"/>
            <a:ext cx="902520" cy="340560"/>
          </a:xfrm>
          <a:prstGeom prst="rect">
            <a:avLst/>
          </a:prstGeom>
          <a:ln w="0">
            <a:noFill/>
          </a:ln>
        </p:spPr>
      </p:pic>
      <p:sp>
        <p:nvSpPr>
          <p:cNvPr id="6" name="Google Shape;10;p1"/>
          <p:cNvSpPr/>
          <p:nvPr/>
        </p:nvSpPr>
        <p:spPr>
          <a:xfrm>
            <a:off x="311760" y="4663080"/>
            <a:ext cx="2999160" cy="243720"/>
          </a:xfrm>
          <a:prstGeom prst="rect">
            <a:avLst/>
          </a:prstGeom>
          <a:noFill/>
          <a:ln w="0">
            <a:noFill/>
          </a:ln>
        </p:spPr>
        <p:style>
          <a:lnRef idx="0">
            <a:scrgbClr r="0" g="0" b="0"/>
          </a:lnRef>
          <a:fillRef idx="0">
            <a:scrgbClr r="0" g="0" b="0"/>
          </a:fillRef>
          <a:effectRef idx="0">
            <a:scrgbClr r="0" g="0" b="0"/>
          </a:effectRef>
          <a:fontRef idx="minor"/>
        </p:style>
        <p:txBody>
          <a:bodyPr lIns="90000" tIns="61200" rIns="90000" bIns="61200" anchor="t">
            <a:spAutoFit/>
          </a:bodyPr>
          <a:lstStyle/>
          <a:p>
            <a:pPr>
              <a:lnSpc>
                <a:spcPct val="100000"/>
              </a:lnSpc>
              <a:tabLst>
                <a:tab pos="0" algn="l"/>
              </a:tabLst>
            </a:pPr>
            <a:r>
              <a:rPr lang="fr" sz="800" b="0" strike="noStrike" spc="-1">
                <a:solidFill>
                  <a:srgbClr val="757070"/>
                </a:solidFill>
                <a:latin typeface="Avenir"/>
                <a:ea typeface="Avenir"/>
              </a:rPr>
              <a:t>© LessonSharing 2022 – All rights reserved</a:t>
            </a:r>
            <a:endParaRPr lang="fr-FR" sz="800" b="0" strike="noStrike" spc="-1">
              <a:solidFill>
                <a:srgbClr val="000000"/>
              </a:solidFill>
              <a:latin typeface="Arial"/>
            </a:endParaRPr>
          </a:p>
        </p:txBody>
      </p:sp>
      <p:sp>
        <p:nvSpPr>
          <p:cNvPr id="2"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r>
              <a:rPr lang="fr-FR" sz="4400" b="0" strike="noStrike" spc="-1">
                <a:solidFill>
                  <a:srgbClr val="000000"/>
                </a:solidFill>
                <a:latin typeface="Arial"/>
              </a:rPr>
              <a:t>Click to edit the title text format</a:t>
            </a:r>
          </a:p>
        </p:txBody>
      </p:sp>
      <p:sp>
        <p:nvSpPr>
          <p:cNvPr id="3" name="PlaceHolder 2"/>
          <p:cNvSpPr>
            <a:spLocks noGrp="1"/>
          </p:cNvSpPr>
          <p:nvPr>
            <p:ph type="sldNum" idx="1"/>
          </p:nvPr>
        </p:nvSpPr>
        <p:spPr>
          <a:xfrm>
            <a:off x="8472600" y="4663080"/>
            <a:ext cx="547920" cy="392760"/>
          </a:xfrm>
          <a:prstGeom prst="rect">
            <a:avLst/>
          </a:prstGeom>
          <a:noFill/>
          <a:ln w="0">
            <a:noFill/>
          </a:ln>
        </p:spPr>
        <p:txBody>
          <a:bodyPr lIns="90000" tIns="91440" rIns="90000" bIns="91440" anchor="ctr">
            <a:noAutofit/>
          </a:bodyPr>
          <a:lstStyle>
            <a:lvl1pPr indent="0" algn="r">
              <a:lnSpc>
                <a:spcPct val="100000"/>
              </a:lnSpc>
              <a:buNone/>
              <a:tabLst>
                <a:tab pos="0" algn="l"/>
              </a:tabLst>
              <a:defRPr lang="fr" sz="1000" b="0" strike="noStrike" spc="-1">
                <a:solidFill>
                  <a:schemeClr val="dk2"/>
                </a:solidFill>
                <a:latin typeface="Arial"/>
                <a:ea typeface="Arial"/>
              </a:defRPr>
            </a:lvl1pPr>
          </a:lstStyle>
          <a:p>
            <a:pPr indent="0" algn="r">
              <a:lnSpc>
                <a:spcPct val="100000"/>
              </a:lnSpc>
              <a:buNone/>
              <a:tabLst>
                <a:tab pos="0" algn="l"/>
              </a:tabLst>
            </a:pPr>
            <a:fld id="{19A5DA4F-558E-4DCC-8539-EEE1C1F21992}" type="slidenum">
              <a:rPr lang="fr" sz="1000" b="0" strike="noStrike" spc="-1">
                <a:solidFill>
                  <a:schemeClr val="dk2"/>
                </a:solidFill>
                <a:latin typeface="Arial"/>
                <a:ea typeface="Arial"/>
              </a:rPr>
              <a:t>‹N°›</a:t>
            </a:fld>
            <a:endParaRPr lang="fr-FR" sz="1000" b="0" strike="noStrike" spc="-1">
              <a:solidFill>
                <a:srgbClr val="000000"/>
              </a:solidFill>
              <a:latin typeface="Times New Roman"/>
            </a:endParaRPr>
          </a:p>
        </p:txBody>
      </p:sp>
      <p:sp>
        <p:nvSpPr>
          <p:cNvPr id="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1" name="Google Shape;9;p1"/>
          <p:cNvPicPr/>
          <p:nvPr/>
        </p:nvPicPr>
        <p:blipFill>
          <a:blip r:embed="rId14"/>
          <a:stretch/>
        </p:blipFill>
        <p:spPr>
          <a:xfrm>
            <a:off x="8118000" y="103680"/>
            <a:ext cx="902520" cy="340560"/>
          </a:xfrm>
          <a:prstGeom prst="rect">
            <a:avLst/>
          </a:prstGeom>
          <a:ln w="0">
            <a:noFill/>
          </a:ln>
        </p:spPr>
      </p:pic>
      <p:sp>
        <p:nvSpPr>
          <p:cNvPr id="42" name="Google Shape;10;p1"/>
          <p:cNvSpPr/>
          <p:nvPr/>
        </p:nvSpPr>
        <p:spPr>
          <a:xfrm>
            <a:off x="311760" y="4663080"/>
            <a:ext cx="2999160" cy="243720"/>
          </a:xfrm>
          <a:prstGeom prst="rect">
            <a:avLst/>
          </a:prstGeom>
          <a:noFill/>
          <a:ln w="0">
            <a:noFill/>
          </a:ln>
        </p:spPr>
        <p:style>
          <a:lnRef idx="0">
            <a:scrgbClr r="0" g="0" b="0"/>
          </a:lnRef>
          <a:fillRef idx="0">
            <a:scrgbClr r="0" g="0" b="0"/>
          </a:fillRef>
          <a:effectRef idx="0">
            <a:scrgbClr r="0" g="0" b="0"/>
          </a:effectRef>
          <a:fontRef idx="minor"/>
        </p:style>
        <p:txBody>
          <a:bodyPr lIns="90000" tIns="61200" rIns="90000" bIns="61200" anchor="t">
            <a:spAutoFit/>
          </a:bodyPr>
          <a:lstStyle/>
          <a:p>
            <a:pPr>
              <a:lnSpc>
                <a:spcPct val="100000"/>
              </a:lnSpc>
              <a:tabLst>
                <a:tab pos="0" algn="l"/>
              </a:tabLst>
            </a:pPr>
            <a:r>
              <a:rPr lang="fr" sz="800" b="0" strike="noStrike" spc="-1">
                <a:solidFill>
                  <a:srgbClr val="757070"/>
                </a:solidFill>
                <a:latin typeface="Avenir"/>
                <a:ea typeface="Avenir"/>
              </a:rPr>
              <a:t>© LessonSharing 2022 – All rights reserved</a:t>
            </a:r>
            <a:endParaRPr lang="fr-FR" sz="800" b="0" strike="noStrike" spc="-1">
              <a:solidFill>
                <a:srgbClr val="000000"/>
              </a:solidFill>
              <a:latin typeface="Arial"/>
            </a:endParaRPr>
          </a:p>
        </p:txBody>
      </p:sp>
      <p:sp>
        <p:nvSpPr>
          <p:cNvPr id="43"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r>
              <a:rPr lang="fr-FR" sz="4400" b="0" strike="noStrike" spc="-1">
                <a:solidFill>
                  <a:srgbClr val="000000"/>
                </a:solidFill>
                <a:latin typeface="Arial"/>
              </a:rPr>
              <a:t>Click to edit the title text format</a:t>
            </a:r>
          </a:p>
        </p:txBody>
      </p:sp>
      <p:sp>
        <p:nvSpPr>
          <p:cNvPr id="44" name="PlaceHolder 2"/>
          <p:cNvSpPr>
            <a:spLocks noGrp="1"/>
          </p:cNvSpPr>
          <p:nvPr>
            <p:ph type="body"/>
          </p:nvPr>
        </p:nvSpPr>
        <p:spPr>
          <a:xfrm>
            <a:off x="311760" y="1228680"/>
            <a:ext cx="8519760" cy="34156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fr-FR" sz="28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fr-FR" sz="2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fr-FR" sz="2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fr-FR" sz="28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fr-FR" sz="28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fr-FR" sz="2800" b="0" strike="noStrike" spc="-1">
                <a:solidFill>
                  <a:srgbClr val="000000"/>
                </a:solidFill>
                <a:latin typeface="Arial"/>
              </a:rPr>
              <a:t>Seventh Outline Level</a:t>
            </a:r>
          </a:p>
        </p:txBody>
      </p:sp>
      <p:sp>
        <p:nvSpPr>
          <p:cNvPr id="45" name="PlaceHolder 3"/>
          <p:cNvSpPr>
            <a:spLocks noGrp="1"/>
          </p:cNvSpPr>
          <p:nvPr>
            <p:ph type="sldNum" idx="2"/>
          </p:nvPr>
        </p:nvSpPr>
        <p:spPr>
          <a:xfrm>
            <a:off x="8472600" y="4663080"/>
            <a:ext cx="547920" cy="392760"/>
          </a:xfrm>
          <a:prstGeom prst="rect">
            <a:avLst/>
          </a:prstGeom>
          <a:noFill/>
          <a:ln w="0">
            <a:noFill/>
          </a:ln>
        </p:spPr>
        <p:txBody>
          <a:bodyPr lIns="90000" tIns="91440" rIns="90000" bIns="91440" anchor="ctr">
            <a:noAutofit/>
          </a:bodyPr>
          <a:lstStyle>
            <a:lvl1pPr indent="0" algn="r">
              <a:lnSpc>
                <a:spcPct val="100000"/>
              </a:lnSpc>
              <a:buNone/>
              <a:tabLst>
                <a:tab pos="0" algn="l"/>
              </a:tabLst>
              <a:defRPr lang="fr" sz="1000" b="0" strike="noStrike" spc="-1">
                <a:solidFill>
                  <a:schemeClr val="dk2"/>
                </a:solidFill>
                <a:latin typeface="Arial"/>
                <a:ea typeface="Arial"/>
              </a:defRPr>
            </a:lvl1pPr>
          </a:lstStyle>
          <a:p>
            <a:pPr indent="0" algn="r">
              <a:lnSpc>
                <a:spcPct val="100000"/>
              </a:lnSpc>
              <a:buNone/>
              <a:tabLst>
                <a:tab pos="0" algn="l"/>
              </a:tabLst>
            </a:pPr>
            <a:fld id="{CBE94BAE-542D-443F-9D3F-F8F49817D7E7}" type="slidenum">
              <a:rPr lang="fr" sz="1000" b="0" strike="noStrike" spc="-1">
                <a:solidFill>
                  <a:schemeClr val="dk2"/>
                </a:solidFill>
                <a:latin typeface="Arial"/>
                <a:ea typeface="Arial"/>
              </a:rPr>
              <a:t>‹N°›</a:t>
            </a:fld>
            <a:endParaRPr lang="fr-FR"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2" name="Google Shape;9;p1"/>
          <p:cNvPicPr/>
          <p:nvPr/>
        </p:nvPicPr>
        <p:blipFill>
          <a:blip r:embed="rId14"/>
          <a:stretch/>
        </p:blipFill>
        <p:spPr>
          <a:xfrm>
            <a:off x="8118000" y="103680"/>
            <a:ext cx="902520" cy="340560"/>
          </a:xfrm>
          <a:prstGeom prst="rect">
            <a:avLst/>
          </a:prstGeom>
          <a:ln w="0">
            <a:noFill/>
          </a:ln>
        </p:spPr>
      </p:pic>
      <p:sp>
        <p:nvSpPr>
          <p:cNvPr id="83" name="Google Shape;10;p1"/>
          <p:cNvSpPr/>
          <p:nvPr/>
        </p:nvSpPr>
        <p:spPr>
          <a:xfrm>
            <a:off x="311760" y="4663080"/>
            <a:ext cx="2999160" cy="243720"/>
          </a:xfrm>
          <a:prstGeom prst="rect">
            <a:avLst/>
          </a:prstGeom>
          <a:noFill/>
          <a:ln w="0">
            <a:noFill/>
          </a:ln>
        </p:spPr>
        <p:style>
          <a:lnRef idx="0">
            <a:scrgbClr r="0" g="0" b="0"/>
          </a:lnRef>
          <a:fillRef idx="0">
            <a:scrgbClr r="0" g="0" b="0"/>
          </a:fillRef>
          <a:effectRef idx="0">
            <a:scrgbClr r="0" g="0" b="0"/>
          </a:effectRef>
          <a:fontRef idx="minor"/>
        </p:style>
        <p:txBody>
          <a:bodyPr lIns="90000" tIns="61200" rIns="90000" bIns="61200" anchor="t">
            <a:spAutoFit/>
          </a:bodyPr>
          <a:lstStyle/>
          <a:p>
            <a:pPr>
              <a:lnSpc>
                <a:spcPct val="100000"/>
              </a:lnSpc>
              <a:tabLst>
                <a:tab pos="0" algn="l"/>
              </a:tabLst>
            </a:pPr>
            <a:r>
              <a:rPr lang="fr" sz="800" b="0" strike="noStrike" spc="-1">
                <a:solidFill>
                  <a:srgbClr val="757070"/>
                </a:solidFill>
                <a:latin typeface="Avenir"/>
                <a:ea typeface="Avenir"/>
              </a:rPr>
              <a:t>© LessonSharing 2022 – All rights reserved</a:t>
            </a:r>
            <a:endParaRPr lang="fr-FR" sz="800" b="0" strike="noStrike" spc="-1">
              <a:solidFill>
                <a:srgbClr val="000000"/>
              </a:solidFill>
              <a:latin typeface="Arial"/>
            </a:endParaRPr>
          </a:p>
        </p:txBody>
      </p:sp>
      <p:sp>
        <p:nvSpPr>
          <p:cNvPr id="84" name="PlaceHolder 1"/>
          <p:cNvSpPr>
            <a:spLocks noGrp="1"/>
          </p:cNvSpPr>
          <p:nvPr>
            <p:ph type="sldNum" idx="3"/>
          </p:nvPr>
        </p:nvSpPr>
        <p:spPr>
          <a:xfrm>
            <a:off x="8472600" y="4663080"/>
            <a:ext cx="547920" cy="392760"/>
          </a:xfrm>
          <a:prstGeom prst="rect">
            <a:avLst/>
          </a:prstGeom>
          <a:noFill/>
          <a:ln w="0">
            <a:noFill/>
          </a:ln>
        </p:spPr>
        <p:txBody>
          <a:bodyPr lIns="90000" tIns="91440" rIns="90000" bIns="91440" anchor="ctr">
            <a:noAutofit/>
          </a:bodyPr>
          <a:lstStyle>
            <a:lvl1pPr indent="0" algn="r">
              <a:lnSpc>
                <a:spcPct val="100000"/>
              </a:lnSpc>
              <a:buNone/>
              <a:tabLst>
                <a:tab pos="0" algn="l"/>
              </a:tabLst>
              <a:defRPr lang="fr" sz="1000" b="0" strike="noStrike" spc="-1">
                <a:solidFill>
                  <a:schemeClr val="dk2"/>
                </a:solidFill>
                <a:latin typeface="Arial"/>
                <a:ea typeface="Arial"/>
              </a:defRPr>
            </a:lvl1pPr>
          </a:lstStyle>
          <a:p>
            <a:pPr indent="0" algn="r">
              <a:lnSpc>
                <a:spcPct val="100000"/>
              </a:lnSpc>
              <a:buNone/>
              <a:tabLst>
                <a:tab pos="0" algn="l"/>
              </a:tabLst>
            </a:pPr>
            <a:fld id="{049DC562-90D8-4B5E-976C-CAA34B7DB14C}" type="slidenum">
              <a:rPr lang="fr" sz="1000" b="0" strike="noStrike" spc="-1">
                <a:solidFill>
                  <a:schemeClr val="dk2"/>
                </a:solidFill>
                <a:latin typeface="Arial"/>
                <a:ea typeface="Arial"/>
              </a:rPr>
              <a:t>‹N°›</a:t>
            </a:fld>
            <a:endParaRPr lang="fr-FR" sz="1000" b="0" strike="noStrike" spc="-1">
              <a:solidFill>
                <a:srgbClr val="000000"/>
              </a:solidFill>
              <a:latin typeface="Times New Roman"/>
            </a:endParaRPr>
          </a:p>
        </p:txBody>
      </p:sp>
      <p:sp>
        <p:nvSpPr>
          <p:cNvPr id="85"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Click to edit the title text format</a:t>
            </a:r>
          </a:p>
        </p:txBody>
      </p:sp>
      <p:sp>
        <p:nvSpPr>
          <p:cNvPr id="8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3" name="Google Shape;9;p1"/>
          <p:cNvPicPr/>
          <p:nvPr/>
        </p:nvPicPr>
        <p:blipFill>
          <a:blip r:embed="rId14"/>
          <a:stretch/>
        </p:blipFill>
        <p:spPr>
          <a:xfrm>
            <a:off x="8118000" y="103680"/>
            <a:ext cx="902520" cy="340560"/>
          </a:xfrm>
          <a:prstGeom prst="rect">
            <a:avLst/>
          </a:prstGeom>
          <a:ln w="0">
            <a:noFill/>
          </a:ln>
        </p:spPr>
      </p:pic>
      <p:sp>
        <p:nvSpPr>
          <p:cNvPr id="124" name="Google Shape;10;p1"/>
          <p:cNvSpPr/>
          <p:nvPr/>
        </p:nvSpPr>
        <p:spPr>
          <a:xfrm>
            <a:off x="311760" y="4663080"/>
            <a:ext cx="2999160" cy="243720"/>
          </a:xfrm>
          <a:prstGeom prst="rect">
            <a:avLst/>
          </a:prstGeom>
          <a:noFill/>
          <a:ln w="0">
            <a:noFill/>
          </a:ln>
        </p:spPr>
        <p:style>
          <a:lnRef idx="0">
            <a:scrgbClr r="0" g="0" b="0"/>
          </a:lnRef>
          <a:fillRef idx="0">
            <a:scrgbClr r="0" g="0" b="0"/>
          </a:fillRef>
          <a:effectRef idx="0">
            <a:scrgbClr r="0" g="0" b="0"/>
          </a:effectRef>
          <a:fontRef idx="minor"/>
        </p:style>
        <p:txBody>
          <a:bodyPr lIns="90000" tIns="61200" rIns="90000" bIns="61200" anchor="t">
            <a:spAutoFit/>
          </a:bodyPr>
          <a:lstStyle/>
          <a:p>
            <a:pPr>
              <a:lnSpc>
                <a:spcPct val="100000"/>
              </a:lnSpc>
              <a:tabLst>
                <a:tab pos="0" algn="l"/>
              </a:tabLst>
            </a:pPr>
            <a:r>
              <a:rPr lang="fr" sz="800" b="0" strike="noStrike" spc="-1">
                <a:solidFill>
                  <a:srgbClr val="757070"/>
                </a:solidFill>
                <a:latin typeface="Avenir"/>
                <a:ea typeface="Avenir"/>
              </a:rPr>
              <a:t>© LessonSharing 2022 – All rights reserved</a:t>
            </a:r>
            <a:endParaRPr lang="fr-FR" sz="800" b="0" strike="noStrike" spc="-1">
              <a:solidFill>
                <a:srgbClr val="000000"/>
              </a:solidFill>
              <a:latin typeface="Arial"/>
            </a:endParaRPr>
          </a:p>
        </p:txBody>
      </p:sp>
      <p:sp>
        <p:nvSpPr>
          <p:cNvPr id="125"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buNone/>
            </a:pPr>
            <a:r>
              <a:rPr lang="fr-FR" sz="4400" b="0" strike="noStrike" spc="-1">
                <a:solidFill>
                  <a:srgbClr val="000000"/>
                </a:solidFill>
                <a:latin typeface="Arial"/>
              </a:rPr>
              <a:t>Click to edit the title text format</a:t>
            </a:r>
          </a:p>
        </p:txBody>
      </p:sp>
      <p:sp>
        <p:nvSpPr>
          <p:cNvPr id="126" name="PlaceHolder 2"/>
          <p:cNvSpPr>
            <a:spLocks noGrp="1"/>
          </p:cNvSpPr>
          <p:nvPr>
            <p:ph type="sldNum" idx="4"/>
          </p:nvPr>
        </p:nvSpPr>
        <p:spPr>
          <a:xfrm>
            <a:off x="8472600" y="4663080"/>
            <a:ext cx="547920" cy="392760"/>
          </a:xfrm>
          <a:prstGeom prst="rect">
            <a:avLst/>
          </a:prstGeom>
          <a:noFill/>
          <a:ln w="0">
            <a:noFill/>
          </a:ln>
        </p:spPr>
        <p:txBody>
          <a:bodyPr lIns="90000" tIns="91440" rIns="90000" bIns="91440" anchor="ctr">
            <a:noAutofit/>
          </a:bodyPr>
          <a:lstStyle>
            <a:lvl1pPr indent="0" algn="r">
              <a:lnSpc>
                <a:spcPct val="100000"/>
              </a:lnSpc>
              <a:buNone/>
              <a:tabLst>
                <a:tab pos="0" algn="l"/>
              </a:tabLst>
              <a:defRPr lang="fr" sz="1000" b="0" strike="noStrike" spc="-1">
                <a:solidFill>
                  <a:schemeClr val="dk2"/>
                </a:solidFill>
                <a:latin typeface="Arial"/>
                <a:ea typeface="Arial"/>
              </a:defRPr>
            </a:lvl1pPr>
          </a:lstStyle>
          <a:p>
            <a:pPr indent="0" algn="r">
              <a:lnSpc>
                <a:spcPct val="100000"/>
              </a:lnSpc>
              <a:buNone/>
              <a:tabLst>
                <a:tab pos="0" algn="l"/>
              </a:tabLst>
            </a:pPr>
            <a:fld id="{B4DAB94C-A6B6-42B9-96AC-C23CA0B7E743}" type="slidenum">
              <a:rPr lang="fr" sz="1000" b="0" strike="noStrike" spc="-1">
                <a:solidFill>
                  <a:schemeClr val="dk2"/>
                </a:solidFill>
                <a:latin typeface="Arial"/>
                <a:ea typeface="Arial"/>
              </a:rPr>
              <a:t>‹N°›</a:t>
            </a:fld>
            <a:endParaRPr lang="fr-FR" sz="1000" b="0" strike="noStrike" spc="-1">
              <a:solidFill>
                <a:srgbClr val="000000"/>
              </a:solidFill>
              <a:latin typeface="Times New Roman"/>
            </a:endParaRPr>
          </a:p>
        </p:txBody>
      </p:sp>
      <p:sp>
        <p:nvSpPr>
          <p:cNvPr id="127"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3000/" TargetMode="External"/><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npmjs.com/"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learn.lessonsharing.fr/article/37#Objectifs%20p&#233;dagogiques" TargetMode="External"/><Relationship Id="rId2" Type="http://schemas.openxmlformats.org/officeDocument/2006/relationships/hyperlink" Target="https://learn.lessonsharing.fr/article/37#Introduction" TargetMode="External"/><Relationship Id="rId1" Type="http://schemas.openxmlformats.org/officeDocument/2006/relationships/slideLayout" Target="../slideLayouts/slideLayout37.xml"/><Relationship Id="rId4" Type="http://schemas.openxmlformats.org/officeDocument/2006/relationships/hyperlink" Target="https://learn.lessonsharing.fr/article/37#Pr&#233;requi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9.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hyperlink" Target="https://www.postman.com/"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hyperlink" Target="https://www.heidisql.com/download.php" TargetMode="External"/><Relationship Id="rId2" Type="http://schemas.openxmlformats.org/officeDocument/2006/relationships/hyperlink" Target="https://mariadb.org/download/?t=mariadb&amp;p=mariadb&amp;r=10.11.1&amp;os=windows&amp;cpu=x86_64&amp;pkg=msi&amp;m=icam" TargetMode="Externa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311760" y="744480"/>
            <a:ext cx="8519760" cy="3395160"/>
          </a:xfrm>
          <a:prstGeom prst="rect">
            <a:avLst/>
          </a:prstGeom>
          <a:noFill/>
          <a:ln w="0">
            <a:noFill/>
          </a:ln>
        </p:spPr>
        <p:txBody>
          <a:bodyPr lIns="0" tIns="91440" rIns="0" bIns="91440" anchor="ctr">
            <a:normAutofit/>
          </a:bodyPr>
          <a:lstStyle/>
          <a:p>
            <a:pPr indent="0" algn="ctr">
              <a:lnSpc>
                <a:spcPct val="90000"/>
              </a:lnSpc>
              <a:buNone/>
              <a:tabLst>
                <a:tab pos="0" algn="l"/>
              </a:tabLst>
            </a:pPr>
            <a:r>
              <a:rPr lang="fr-FR" sz="4000" b="0" strike="noStrike" spc="-1">
                <a:solidFill>
                  <a:srgbClr val="000000"/>
                </a:solidFill>
                <a:latin typeface="Avenir"/>
                <a:ea typeface="DejaVu Sans"/>
              </a:rPr>
              <a:t>NodeJS</a:t>
            </a:r>
            <a:endParaRPr lang="fr-FR" sz="40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lgn="ctr">
              <a:lnSpc>
                <a:spcPct val="90000"/>
              </a:lnSpc>
              <a:buNone/>
            </a:pPr>
            <a:r>
              <a:rPr lang="fr-FR" sz="2000" b="1" strike="noStrike" spc="-1">
                <a:solidFill>
                  <a:srgbClr val="000000"/>
                </a:solidFill>
                <a:latin typeface="Avenir"/>
                <a:ea typeface="DejaVu Sans"/>
              </a:rPr>
              <a:t>Hello World dans le navigateur</a:t>
            </a:r>
            <a:endParaRPr lang="fr-FR" sz="2000" b="0" strike="noStrike" spc="-1">
              <a:solidFill>
                <a:srgbClr val="000000"/>
              </a:solidFill>
              <a:latin typeface="Arial"/>
            </a:endParaRPr>
          </a:p>
        </p:txBody>
      </p:sp>
      <p:sp>
        <p:nvSpPr>
          <p:cNvPr id="185" name="PlaceHolder 2"/>
          <p:cNvSpPr>
            <a:spLocks noGrp="1"/>
          </p:cNvSpPr>
          <p:nvPr>
            <p:ph/>
          </p:nvPr>
        </p:nvSpPr>
        <p:spPr>
          <a:xfrm>
            <a:off x="311760" y="1228680"/>
            <a:ext cx="8519760" cy="2719440"/>
          </a:xfrm>
          <a:prstGeom prst="rect">
            <a:avLst/>
          </a:prstGeom>
          <a:noFill/>
          <a:ln w="0">
            <a:noFill/>
          </a:ln>
        </p:spPr>
        <p:txBody>
          <a:bodyPr lIns="0" tIns="0" rIns="0" bIns="0" anchor="ctr">
            <a:normAutofit/>
          </a:bodyPr>
          <a:lstStyle/>
          <a:p>
            <a:pPr indent="0">
              <a:lnSpc>
                <a:spcPct val="90000"/>
              </a:lnSpc>
              <a:spcBef>
                <a:spcPts val="1001"/>
              </a:spcBef>
              <a:buNone/>
              <a:tabLst>
                <a:tab pos="0" algn="l"/>
              </a:tabLst>
            </a:pPr>
            <a:r>
              <a:rPr lang="fr-FR" sz="1500" b="0" strike="noStrike" spc="-1">
                <a:solidFill>
                  <a:srgbClr val="000000"/>
                </a:solidFill>
                <a:latin typeface="Avenir"/>
                <a:ea typeface="DejaVu Sans"/>
              </a:rPr>
              <a:t>Dans un premier temps, nous allons utilisé la bibliothèque http de NodeJS</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Après avoir chargé la bibliothèque http, nous allons pouvoir créer notre serveur web.</a:t>
            </a:r>
            <a:endParaRPr lang="fr-FR" sz="1500" b="0" strike="noStrike" spc="-1">
              <a:solidFill>
                <a:srgbClr val="000000"/>
              </a:solidFill>
              <a:latin typeface="Arial"/>
            </a:endParaRPr>
          </a:p>
        </p:txBody>
      </p:sp>
      <p:pic>
        <p:nvPicPr>
          <p:cNvPr id="186" name="Image 5"/>
          <p:cNvPicPr/>
          <p:nvPr/>
        </p:nvPicPr>
        <p:blipFill>
          <a:blip r:embed="rId2"/>
          <a:stretch/>
        </p:blipFill>
        <p:spPr>
          <a:xfrm>
            <a:off x="3367080" y="2371680"/>
            <a:ext cx="2409840" cy="399600"/>
          </a:xfrm>
          <a:prstGeom prst="rect">
            <a:avLst/>
          </a:prstGeom>
          <a:ln w="0">
            <a:noFill/>
          </a:ln>
        </p:spPr>
      </p:pic>
      <p:pic>
        <p:nvPicPr>
          <p:cNvPr id="187" name="Image 8"/>
          <p:cNvPicPr/>
          <p:nvPr/>
        </p:nvPicPr>
        <p:blipFill>
          <a:blip r:embed="rId3"/>
          <a:stretch/>
        </p:blipFill>
        <p:spPr>
          <a:xfrm>
            <a:off x="2309400" y="3654720"/>
            <a:ext cx="4524480" cy="70452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p:nvPr>
        </p:nvSpPr>
        <p:spPr>
          <a:xfrm>
            <a:off x="311760" y="600120"/>
            <a:ext cx="8519760" cy="3521160"/>
          </a:xfrm>
          <a:prstGeom prst="rect">
            <a:avLst/>
          </a:prstGeom>
          <a:noFill/>
          <a:ln w="0">
            <a:noFill/>
          </a:ln>
        </p:spPr>
        <p:txBody>
          <a:bodyPr lIns="0" tIns="0" rIns="0" bIns="0" anchor="ctr">
            <a:normAutofit/>
          </a:bodyPr>
          <a:lstStyle/>
          <a:p>
            <a:pPr indent="0">
              <a:lnSpc>
                <a:spcPct val="90000"/>
              </a:lnSpc>
              <a:spcBef>
                <a:spcPts val="1001"/>
              </a:spcBef>
              <a:buNone/>
              <a:tabLst>
                <a:tab pos="0" algn="l"/>
              </a:tabLst>
            </a:pPr>
            <a:r>
              <a:rPr lang="fr-FR" sz="1500" b="0" strike="noStrike" spc="-1">
                <a:solidFill>
                  <a:srgbClr val="000000"/>
                </a:solidFill>
                <a:latin typeface="Avenir"/>
                <a:ea typeface="DejaVu Sans"/>
              </a:rPr>
              <a:t>La variable de callback </a:t>
            </a:r>
            <a:r>
              <a:rPr lang="fr-FR" sz="1500" b="1" strike="noStrike" spc="-1">
                <a:solidFill>
                  <a:srgbClr val="000000"/>
                </a:solidFill>
                <a:latin typeface="Avenir"/>
                <a:ea typeface="DejaVu Sans"/>
              </a:rPr>
              <a:t>req</a:t>
            </a:r>
            <a:r>
              <a:rPr lang="fr-FR" sz="1500" b="0" strike="noStrike" spc="-1">
                <a:solidFill>
                  <a:srgbClr val="000000"/>
                </a:solidFill>
                <a:latin typeface="Avenir"/>
                <a:ea typeface="DejaVu Sans"/>
              </a:rPr>
              <a:t> va contenir toutes les informations que le visiteur aura demandé comme par exemple :</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marL="685800" lvl="1" indent="-228600">
              <a:lnSpc>
                <a:spcPct val="90000"/>
              </a:lnSpc>
              <a:spcBef>
                <a:spcPts val="499"/>
              </a:spcBef>
              <a:buClr>
                <a:srgbClr val="000000"/>
              </a:buClr>
              <a:buFont typeface="Arial"/>
              <a:buChar char="•"/>
              <a:tabLst>
                <a:tab pos="0" algn="l"/>
              </a:tabLst>
            </a:pPr>
            <a:r>
              <a:rPr lang="fr-FR" sz="1500" b="0" strike="noStrike" spc="-1">
                <a:solidFill>
                  <a:srgbClr val="000000"/>
                </a:solidFill>
                <a:latin typeface="Avenir"/>
                <a:ea typeface="DejaVu Sans"/>
              </a:rPr>
              <a:t>Le nom de la page appelée</a:t>
            </a:r>
            <a:endParaRPr lang="fr-FR" sz="1500" b="0" strike="noStrike" spc="-1">
              <a:solidFill>
                <a:srgbClr val="000000"/>
              </a:solidFill>
              <a:latin typeface="Arial"/>
            </a:endParaRPr>
          </a:p>
          <a:p>
            <a:pPr marL="685800" lvl="1" indent="-228600">
              <a:lnSpc>
                <a:spcPct val="90000"/>
              </a:lnSpc>
              <a:spcBef>
                <a:spcPts val="499"/>
              </a:spcBef>
              <a:buClr>
                <a:srgbClr val="000000"/>
              </a:buClr>
              <a:buFont typeface="Arial"/>
              <a:buChar char="•"/>
              <a:tabLst>
                <a:tab pos="0" algn="l"/>
              </a:tabLst>
            </a:pPr>
            <a:r>
              <a:rPr lang="fr-FR" sz="1500" b="0" strike="noStrike" spc="-1">
                <a:solidFill>
                  <a:srgbClr val="000000"/>
                </a:solidFill>
                <a:latin typeface="Avenir"/>
                <a:ea typeface="DejaVu Sans"/>
              </a:rPr>
              <a:t>Les paramètres</a:t>
            </a:r>
            <a:endParaRPr lang="fr-FR" sz="1500" b="0" strike="noStrike" spc="-1">
              <a:solidFill>
                <a:srgbClr val="000000"/>
              </a:solidFill>
              <a:latin typeface="Arial"/>
            </a:endParaRPr>
          </a:p>
          <a:p>
            <a:pPr marL="685800" lvl="1" indent="-228600">
              <a:lnSpc>
                <a:spcPct val="90000"/>
              </a:lnSpc>
              <a:spcBef>
                <a:spcPts val="499"/>
              </a:spcBef>
              <a:buClr>
                <a:srgbClr val="000000"/>
              </a:buClr>
              <a:buFont typeface="Arial"/>
              <a:buChar char="•"/>
              <a:tabLst>
                <a:tab pos="0" algn="l"/>
              </a:tabLst>
            </a:pPr>
            <a:r>
              <a:rPr lang="fr-FR" sz="1500" b="0" strike="noStrike" spc="-1">
                <a:solidFill>
                  <a:srgbClr val="000000"/>
                </a:solidFill>
                <a:latin typeface="Avenir"/>
                <a:ea typeface="DejaVu Sans"/>
              </a:rPr>
              <a:t>Les champs de formulaires remplis, etc...</a:t>
            </a:r>
            <a:endParaRPr lang="fr-FR" sz="1500" b="0" strike="noStrike" spc="-1">
              <a:solidFill>
                <a:srgbClr val="000000"/>
              </a:solidFill>
              <a:latin typeface="Arial"/>
            </a:endParaRPr>
          </a:p>
          <a:p>
            <a:pPr indent="0">
              <a:lnSpc>
                <a:spcPct val="90000"/>
              </a:lnSpc>
              <a:spcBef>
                <a:spcPts val="499"/>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La variable </a:t>
            </a:r>
            <a:r>
              <a:rPr lang="fr-FR" sz="1500" b="1" strike="noStrike" spc="-1">
                <a:solidFill>
                  <a:srgbClr val="000000"/>
                </a:solidFill>
                <a:latin typeface="Avenir"/>
                <a:ea typeface="DejaVu Sans"/>
              </a:rPr>
              <a:t>res</a:t>
            </a:r>
            <a:r>
              <a:rPr lang="fr-FR" sz="1500" b="0" strike="noStrike" spc="-1">
                <a:solidFill>
                  <a:srgbClr val="000000"/>
                </a:solidFill>
                <a:latin typeface="Avenir"/>
                <a:ea typeface="DejaVu Sans"/>
              </a:rPr>
              <a:t> quant à elle symbolise la réponse du serveur. En règle générale, elle va contenir le code HTML.</a:t>
            </a: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Chaque réponse doit s'accompagner du code de réponse du serveur. Par exemple 404 pour une page introuvable, 500 pour une erreur interne, etc...</a:t>
            </a: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Ici nous allons retourner le code 200 pour dire que tout s'est bien passé.</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p:txBody>
      </p:sp>
      <p:pic>
        <p:nvPicPr>
          <p:cNvPr id="189" name="Image 4"/>
          <p:cNvPicPr/>
          <p:nvPr/>
        </p:nvPicPr>
        <p:blipFill>
          <a:blip r:embed="rId2"/>
          <a:stretch/>
        </p:blipFill>
        <p:spPr>
          <a:xfrm>
            <a:off x="3443040" y="4121640"/>
            <a:ext cx="2257560" cy="36180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p:nvPr>
        </p:nvSpPr>
        <p:spPr>
          <a:xfrm>
            <a:off x="311760" y="609480"/>
            <a:ext cx="8519760" cy="3844440"/>
          </a:xfrm>
          <a:prstGeom prst="rect">
            <a:avLst/>
          </a:prstGeom>
          <a:noFill/>
          <a:ln w="0">
            <a:noFill/>
          </a:ln>
        </p:spPr>
        <p:txBody>
          <a:bodyPr lIns="0" tIns="0" rIns="0" bIns="0" anchor="t">
            <a:normAutofit fontScale="88000" lnSpcReduction="20000"/>
          </a:bodyPr>
          <a:lstStyle/>
          <a:p>
            <a:pPr indent="0">
              <a:lnSpc>
                <a:spcPct val="90000"/>
              </a:lnSpc>
              <a:spcBef>
                <a:spcPts val="1001"/>
              </a:spcBef>
              <a:buNone/>
              <a:tabLst>
                <a:tab pos="0" algn="l"/>
              </a:tabLst>
            </a:pPr>
            <a:r>
              <a:rPr lang="fr-FR" sz="1500" b="0" strike="noStrike" spc="-1">
                <a:solidFill>
                  <a:srgbClr val="000000"/>
                </a:solidFill>
                <a:latin typeface="Avenir"/>
                <a:ea typeface="DejaVu Sans"/>
              </a:rPr>
              <a:t>Nous allons maintenant retourner notre phrase </a:t>
            </a:r>
            <a:r>
              <a:rPr lang="fr-FR" sz="1500" b="1" strike="noStrike" spc="-1">
                <a:solidFill>
                  <a:srgbClr val="000000"/>
                </a:solidFill>
                <a:latin typeface="Avenir"/>
                <a:ea typeface="DejaVu Sans"/>
              </a:rPr>
              <a:t>Hello World !</a:t>
            </a:r>
            <a:r>
              <a:rPr lang="fr-FR" sz="1500" b="0" strike="noStrike" spc="-1">
                <a:solidFill>
                  <a:srgbClr val="000000"/>
                </a:solidFill>
                <a:latin typeface="Avenir"/>
                <a:ea typeface="DejaVu Sans"/>
              </a:rPr>
              <a:t> avec :</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Ce qui nous donne :</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Et pour finir, il faut ouvrir le port de connexion du serveur :</a:t>
            </a:r>
            <a:endParaRPr lang="fr-FR" sz="1500" b="0" strike="noStrike" spc="-1">
              <a:solidFill>
                <a:srgbClr val="000000"/>
              </a:solidFill>
              <a:latin typeface="Arial"/>
            </a:endParaRPr>
          </a:p>
        </p:txBody>
      </p:sp>
      <p:pic>
        <p:nvPicPr>
          <p:cNvPr id="191" name="Image 4"/>
          <p:cNvPicPr/>
          <p:nvPr/>
        </p:nvPicPr>
        <p:blipFill>
          <a:blip r:embed="rId2"/>
          <a:stretch/>
        </p:blipFill>
        <p:spPr>
          <a:xfrm>
            <a:off x="3300120" y="1073880"/>
            <a:ext cx="2543040" cy="342720"/>
          </a:xfrm>
          <a:prstGeom prst="rect">
            <a:avLst/>
          </a:prstGeom>
          <a:ln w="0">
            <a:noFill/>
          </a:ln>
        </p:spPr>
      </p:pic>
      <p:pic>
        <p:nvPicPr>
          <p:cNvPr id="192" name="Image 8"/>
          <p:cNvPicPr/>
          <p:nvPr/>
        </p:nvPicPr>
        <p:blipFill>
          <a:blip r:embed="rId3"/>
          <a:stretch/>
        </p:blipFill>
        <p:spPr>
          <a:xfrm>
            <a:off x="3580920" y="3898080"/>
            <a:ext cx="1981080" cy="361800"/>
          </a:xfrm>
          <a:prstGeom prst="rect">
            <a:avLst/>
          </a:prstGeom>
          <a:ln w="0">
            <a:noFill/>
          </a:ln>
        </p:spPr>
      </p:pic>
      <p:pic>
        <p:nvPicPr>
          <p:cNvPr id="193" name="Image 3"/>
          <p:cNvPicPr/>
          <p:nvPr/>
        </p:nvPicPr>
        <p:blipFill>
          <a:blip r:embed="rId4"/>
          <a:stretch/>
        </p:blipFill>
        <p:spPr>
          <a:xfrm>
            <a:off x="2323440" y="2133360"/>
            <a:ext cx="4496040" cy="87624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subTitle"/>
          </p:nvPr>
        </p:nvSpPr>
        <p:spPr>
          <a:xfrm>
            <a:off x="311760" y="597600"/>
            <a:ext cx="8519760" cy="4001760"/>
          </a:xfrm>
          <a:prstGeom prst="rect">
            <a:avLst/>
          </a:prstGeom>
          <a:noFill/>
          <a:ln w="0">
            <a:noFill/>
          </a:ln>
        </p:spPr>
        <p:txBody>
          <a:bodyPr lIns="0" tIns="0" rIns="0" bIns="0" anchor="ctr">
            <a:normAutofit/>
          </a:bodyPr>
          <a:lstStyle/>
          <a:p>
            <a:pPr>
              <a:lnSpc>
                <a:spcPct val="90000"/>
              </a:lnSpc>
              <a:spcBef>
                <a:spcPts val="1001"/>
              </a:spcBef>
              <a:tabLst>
                <a:tab pos="0" algn="l"/>
              </a:tabLst>
            </a:pPr>
            <a:r>
              <a:rPr lang="fr-FR" sz="1500" b="0" strike="noStrike" spc="-1">
                <a:solidFill>
                  <a:srgbClr val="000000"/>
                </a:solidFill>
                <a:latin typeface="Avenir"/>
                <a:ea typeface="DejaVu Sans"/>
              </a:rPr>
              <a:t>Voici l'intégralité de notre fichier </a:t>
            </a:r>
            <a:r>
              <a:rPr lang="fr-FR" sz="1500" b="1" strike="noStrike" spc="-1">
                <a:solidFill>
                  <a:srgbClr val="000000"/>
                </a:solidFill>
                <a:latin typeface="Avenir"/>
                <a:ea typeface="DejaVu Sans"/>
              </a:rPr>
              <a:t>server.js</a:t>
            </a:r>
            <a:r>
              <a:rPr lang="fr-FR" sz="1500" b="0" strike="noStrike" spc="-1">
                <a:solidFill>
                  <a:srgbClr val="000000"/>
                </a:solidFill>
                <a:latin typeface="Avenir"/>
                <a:ea typeface="DejaVu Sans"/>
              </a:rPr>
              <a:t> :</a:t>
            </a:r>
            <a:endParaRPr lang="fr-FR" sz="1500" b="0" strike="noStrike" spc="-1">
              <a:solidFill>
                <a:srgbClr val="000000"/>
              </a:solidFill>
              <a:latin typeface="Arial"/>
            </a:endParaRPr>
          </a:p>
          <a:p>
            <a:pPr>
              <a:lnSpc>
                <a:spcPct val="90000"/>
              </a:lnSpc>
              <a:spcBef>
                <a:spcPts val="1001"/>
              </a:spcBef>
              <a:tabLst>
                <a:tab pos="0" algn="l"/>
              </a:tabLst>
            </a:pPr>
            <a:endParaRPr lang="fr-FR" sz="1500" b="0" strike="noStrike" spc="-1">
              <a:solidFill>
                <a:srgbClr val="000000"/>
              </a:solidFill>
              <a:latin typeface="Arial"/>
            </a:endParaRPr>
          </a:p>
          <a:p>
            <a:pPr>
              <a:lnSpc>
                <a:spcPct val="90000"/>
              </a:lnSpc>
              <a:spcBef>
                <a:spcPts val="1001"/>
              </a:spcBef>
              <a:tabLst>
                <a:tab pos="0" algn="l"/>
              </a:tabLst>
            </a:pPr>
            <a:endParaRPr lang="fr-FR" sz="1500" b="0" strike="noStrike" spc="-1">
              <a:solidFill>
                <a:srgbClr val="000000"/>
              </a:solidFill>
              <a:latin typeface="Arial"/>
            </a:endParaRPr>
          </a:p>
          <a:p>
            <a:pPr>
              <a:lnSpc>
                <a:spcPct val="90000"/>
              </a:lnSpc>
              <a:spcBef>
                <a:spcPts val="1001"/>
              </a:spcBef>
              <a:tabLst>
                <a:tab pos="0" algn="l"/>
              </a:tabLst>
            </a:pPr>
            <a:endParaRPr lang="fr-FR" sz="1500" b="0" strike="noStrike" spc="-1">
              <a:solidFill>
                <a:srgbClr val="000000"/>
              </a:solidFill>
              <a:latin typeface="Arial"/>
            </a:endParaRPr>
          </a:p>
          <a:p>
            <a:pPr>
              <a:lnSpc>
                <a:spcPct val="90000"/>
              </a:lnSpc>
              <a:spcBef>
                <a:spcPts val="1001"/>
              </a:spcBef>
              <a:tabLst>
                <a:tab pos="0" algn="l"/>
              </a:tabLst>
            </a:pPr>
            <a:endParaRPr lang="fr-FR" sz="1500" b="0" strike="noStrike" spc="-1">
              <a:solidFill>
                <a:srgbClr val="000000"/>
              </a:solidFill>
              <a:latin typeface="Arial"/>
            </a:endParaRPr>
          </a:p>
          <a:p>
            <a:pPr>
              <a:lnSpc>
                <a:spcPct val="90000"/>
              </a:lnSpc>
              <a:spcBef>
                <a:spcPts val="1001"/>
              </a:spcBef>
              <a:tabLst>
                <a:tab pos="0" algn="l"/>
              </a:tabLst>
            </a:pPr>
            <a:endParaRPr lang="fr-FR" sz="1500" b="0" strike="noStrike" spc="-1">
              <a:solidFill>
                <a:srgbClr val="000000"/>
              </a:solidFill>
              <a:latin typeface="Arial"/>
            </a:endParaRPr>
          </a:p>
          <a:p>
            <a:pPr>
              <a:lnSpc>
                <a:spcPct val="90000"/>
              </a:lnSpc>
              <a:spcBef>
                <a:spcPts val="1001"/>
              </a:spcBef>
              <a:tabLst>
                <a:tab pos="0" algn="l"/>
              </a:tabLst>
            </a:pPr>
            <a:r>
              <a:rPr lang="fr-FR" sz="1500" b="0" strike="noStrike" spc="-1">
                <a:solidFill>
                  <a:srgbClr val="000000"/>
                </a:solidFill>
                <a:latin typeface="Avenir"/>
                <a:ea typeface="DejaVu Sans"/>
              </a:rPr>
              <a:t>Pour tester si tout fonctionne, il nous faut lancer le serveur :</a:t>
            </a:r>
            <a:endParaRPr lang="fr-FR" sz="1500" b="0" strike="noStrike" spc="-1">
              <a:solidFill>
                <a:srgbClr val="000000"/>
              </a:solidFill>
              <a:latin typeface="Arial"/>
            </a:endParaRPr>
          </a:p>
          <a:p>
            <a:pPr>
              <a:lnSpc>
                <a:spcPct val="90000"/>
              </a:lnSpc>
              <a:spcBef>
                <a:spcPts val="1001"/>
              </a:spcBef>
              <a:tabLst>
                <a:tab pos="0" algn="l"/>
              </a:tabLst>
            </a:pPr>
            <a:endParaRPr lang="fr-FR" sz="1500" b="0" strike="noStrike" spc="-1">
              <a:solidFill>
                <a:srgbClr val="000000"/>
              </a:solidFill>
              <a:latin typeface="Arial"/>
            </a:endParaRPr>
          </a:p>
          <a:p>
            <a:pPr>
              <a:lnSpc>
                <a:spcPct val="90000"/>
              </a:lnSpc>
              <a:spcBef>
                <a:spcPts val="1001"/>
              </a:spcBef>
              <a:tabLst>
                <a:tab pos="0" algn="l"/>
              </a:tabLst>
            </a:pPr>
            <a:endParaRPr lang="fr-FR" sz="1500" b="0" strike="noStrike" spc="-1">
              <a:solidFill>
                <a:srgbClr val="000000"/>
              </a:solidFill>
              <a:latin typeface="Arial"/>
            </a:endParaRPr>
          </a:p>
          <a:p>
            <a:pPr>
              <a:lnSpc>
                <a:spcPct val="90000"/>
              </a:lnSpc>
              <a:spcBef>
                <a:spcPts val="1001"/>
              </a:spcBef>
              <a:tabLst>
                <a:tab pos="0" algn="l"/>
              </a:tabLst>
            </a:pPr>
            <a:r>
              <a:rPr lang="fr-FR" sz="1500" b="0" strike="noStrike" spc="-1">
                <a:solidFill>
                  <a:srgbClr val="000000"/>
                </a:solidFill>
                <a:latin typeface="Avenir"/>
                <a:ea typeface="DejaVu Sans"/>
              </a:rPr>
              <a:t>/!\ Pour tous changements dans votre script il faudra utiliser cette commande pour relancer votre serveur.</a:t>
            </a:r>
            <a:br>
              <a:rPr sz="1500"/>
            </a:br>
            <a:r>
              <a:rPr lang="fr-FR" sz="1500" b="0" strike="noStrike" spc="-1">
                <a:solidFill>
                  <a:srgbClr val="000000"/>
                </a:solidFill>
                <a:latin typeface="Avenir"/>
                <a:ea typeface="DejaVu Sans"/>
              </a:rPr>
              <a:t>Dans votre navigateur, allez sur </a:t>
            </a:r>
            <a:r>
              <a:rPr lang="fr-FR" sz="1500" b="0" u="sng" strike="noStrike" spc="-1">
                <a:solidFill>
                  <a:srgbClr val="0097A7"/>
                </a:solidFill>
                <a:uFillTx/>
                <a:latin typeface="Avenir"/>
                <a:ea typeface="DejaVu Sans"/>
                <a:hlinkClick r:id="rId2"/>
              </a:rPr>
              <a:t>http://localhost:3000/</a:t>
            </a:r>
            <a:endParaRPr lang="fr-FR" sz="1500" b="0" strike="noStrike" spc="-1">
              <a:solidFill>
                <a:srgbClr val="000000"/>
              </a:solidFill>
              <a:latin typeface="Arial"/>
            </a:endParaRPr>
          </a:p>
        </p:txBody>
      </p:sp>
      <p:pic>
        <p:nvPicPr>
          <p:cNvPr id="195" name="Image 4"/>
          <p:cNvPicPr/>
          <p:nvPr/>
        </p:nvPicPr>
        <p:blipFill>
          <a:blip r:embed="rId3"/>
          <a:stretch/>
        </p:blipFill>
        <p:spPr>
          <a:xfrm>
            <a:off x="2356920" y="3291120"/>
            <a:ext cx="4429440" cy="361800"/>
          </a:xfrm>
          <a:prstGeom prst="rect">
            <a:avLst/>
          </a:prstGeom>
          <a:ln w="0">
            <a:noFill/>
          </a:ln>
        </p:spPr>
      </p:pic>
      <p:pic>
        <p:nvPicPr>
          <p:cNvPr id="196" name="Image 3"/>
          <p:cNvPicPr/>
          <p:nvPr/>
        </p:nvPicPr>
        <p:blipFill>
          <a:blip r:embed="rId4"/>
          <a:stretch/>
        </p:blipFill>
        <p:spPr>
          <a:xfrm>
            <a:off x="2347560" y="1133280"/>
            <a:ext cx="4448520" cy="143820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lgn="ctr">
              <a:lnSpc>
                <a:spcPct val="90000"/>
              </a:lnSpc>
              <a:buNone/>
            </a:pPr>
            <a:r>
              <a:rPr lang="fr-FR" sz="2000" b="1" strike="noStrike" spc="-1">
                <a:solidFill>
                  <a:srgbClr val="000000"/>
                </a:solidFill>
                <a:latin typeface="Avenir"/>
                <a:ea typeface="DejaVu Sans"/>
              </a:rPr>
              <a:t>Intégration HTML</a:t>
            </a:r>
            <a:endParaRPr lang="fr-FR" sz="2000" b="0" strike="noStrike" spc="-1">
              <a:solidFill>
                <a:srgbClr val="000000"/>
              </a:solidFill>
              <a:latin typeface="Arial"/>
            </a:endParaRPr>
          </a:p>
        </p:txBody>
      </p:sp>
      <p:sp>
        <p:nvSpPr>
          <p:cNvPr id="198" name="PlaceHolder 2"/>
          <p:cNvSpPr>
            <a:spLocks noGrp="1"/>
          </p:cNvSpPr>
          <p:nvPr>
            <p:ph/>
          </p:nvPr>
        </p:nvSpPr>
        <p:spPr>
          <a:xfrm>
            <a:off x="311760" y="3290400"/>
            <a:ext cx="8519760" cy="1353960"/>
          </a:xfrm>
          <a:prstGeom prst="rect">
            <a:avLst/>
          </a:prstGeom>
          <a:noFill/>
          <a:ln w="0">
            <a:noFill/>
          </a:ln>
        </p:spPr>
        <p:txBody>
          <a:bodyPr lIns="0" tIns="0" rIns="0" bIns="0" anchor="t">
            <a:normAutofit/>
          </a:bodyPr>
          <a:lstStyle/>
          <a:p>
            <a:pPr indent="0">
              <a:lnSpc>
                <a:spcPct val="90000"/>
              </a:lnSpc>
              <a:spcBef>
                <a:spcPts val="1001"/>
              </a:spcBef>
              <a:buNone/>
              <a:tabLst>
                <a:tab pos="0" algn="l"/>
              </a:tabLst>
            </a:pPr>
            <a:r>
              <a:rPr lang="fr-FR" sz="1500" b="0" strike="noStrike" spc="-1">
                <a:solidFill>
                  <a:srgbClr val="000000"/>
                </a:solidFill>
                <a:latin typeface="Avenir"/>
                <a:ea typeface="DejaVu Sans"/>
              </a:rPr>
              <a:t>Testez votre code ! Que remarquez-vous ? </a:t>
            </a:r>
            <a:endParaRPr lang="fr-FR" sz="1500" b="0" strike="noStrike" spc="-1">
              <a:solidFill>
                <a:srgbClr val="000000"/>
              </a:solidFill>
              <a:latin typeface="Arial"/>
            </a:endParaRPr>
          </a:p>
        </p:txBody>
      </p:sp>
      <p:pic>
        <p:nvPicPr>
          <p:cNvPr id="199" name="Image 5"/>
          <p:cNvPicPr/>
          <p:nvPr/>
        </p:nvPicPr>
        <p:blipFill>
          <a:blip r:embed="rId2"/>
          <a:stretch/>
        </p:blipFill>
        <p:spPr>
          <a:xfrm>
            <a:off x="2342520" y="1766160"/>
            <a:ext cx="4457880" cy="152388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lgn="ctr">
              <a:lnSpc>
                <a:spcPct val="90000"/>
              </a:lnSpc>
              <a:buNone/>
            </a:pPr>
            <a:r>
              <a:rPr lang="fr-FR" sz="2000" b="1" strike="noStrike" spc="-1">
                <a:solidFill>
                  <a:srgbClr val="000000"/>
                </a:solidFill>
                <a:latin typeface="Avenir"/>
                <a:ea typeface="DejaVu Sans"/>
              </a:rPr>
              <a:t>Solution</a:t>
            </a:r>
            <a:endParaRPr lang="fr-FR" sz="2000" b="0" strike="noStrike" spc="-1">
              <a:solidFill>
                <a:srgbClr val="000000"/>
              </a:solidFill>
              <a:latin typeface="Arial"/>
            </a:endParaRPr>
          </a:p>
        </p:txBody>
      </p:sp>
      <p:sp>
        <p:nvSpPr>
          <p:cNvPr id="201" name="PlaceHolder 2"/>
          <p:cNvSpPr>
            <a:spLocks noGrp="1"/>
          </p:cNvSpPr>
          <p:nvPr>
            <p:ph/>
          </p:nvPr>
        </p:nvSpPr>
        <p:spPr>
          <a:xfrm>
            <a:off x="311040" y="1228680"/>
            <a:ext cx="8519760" cy="3416040"/>
          </a:xfrm>
          <a:prstGeom prst="rect">
            <a:avLst/>
          </a:prstGeom>
          <a:noFill/>
          <a:ln w="0">
            <a:noFill/>
          </a:ln>
        </p:spPr>
        <p:txBody>
          <a:bodyPr lIns="0" tIns="0" rIns="0" bIns="0" anchor="ctr">
            <a:normAutofit/>
          </a:bodyPr>
          <a:lstStyle/>
          <a:p>
            <a:pPr indent="0">
              <a:lnSpc>
                <a:spcPct val="90000"/>
              </a:lnSpc>
              <a:spcBef>
                <a:spcPts val="1001"/>
              </a:spcBef>
              <a:buNone/>
              <a:tabLst>
                <a:tab pos="0" algn="l"/>
              </a:tabLst>
            </a:pPr>
            <a:r>
              <a:rPr lang="fr-FR" sz="1500" b="0" strike="noStrike" spc="-1">
                <a:solidFill>
                  <a:srgbClr val="000000"/>
                </a:solidFill>
                <a:latin typeface="Avenir"/>
                <a:ea typeface="DejaVu Sans"/>
              </a:rPr>
              <a:t>La balise </a:t>
            </a:r>
            <a:r>
              <a:rPr lang="fr-FR" sz="1500" b="1" strike="noStrike" spc="-1">
                <a:solidFill>
                  <a:srgbClr val="000000"/>
                </a:solidFill>
                <a:latin typeface="Avenir"/>
                <a:ea typeface="DejaVu Sans"/>
              </a:rPr>
              <a:t>&lt;strong&gt; </a:t>
            </a:r>
            <a:r>
              <a:rPr lang="fr-FR" sz="1500" b="0" strike="noStrike" spc="-1">
                <a:solidFill>
                  <a:srgbClr val="000000"/>
                </a:solidFill>
                <a:latin typeface="Avenir"/>
                <a:ea typeface="DejaVu Sans"/>
              </a:rPr>
              <a:t>n'a pas été interprétée. Pour rappel NodeJS est bas niveau et il faut tout détailler.</a:t>
            </a:r>
            <a:endParaRPr lang="fr-FR" sz="1500" b="0" strike="noStrike" spc="-1">
              <a:solidFill>
                <a:srgbClr val="000000"/>
              </a:solidFill>
              <a:latin typeface="Arial"/>
            </a:endParaRPr>
          </a:p>
          <a:p>
            <a:pPr indent="0">
              <a:lnSpc>
                <a:spcPct val="90000"/>
              </a:lnSpc>
              <a:spcBef>
                <a:spcPts val="1001"/>
              </a:spcBef>
              <a:buNone/>
              <a:tabLst>
                <a:tab pos="0" algn="l"/>
              </a:tabLst>
            </a:pPr>
            <a:br>
              <a:rPr sz="1500"/>
            </a:br>
            <a:r>
              <a:rPr lang="fr-FR" sz="1500" b="0" strike="noStrike" spc="-1">
                <a:solidFill>
                  <a:srgbClr val="000000"/>
                </a:solidFill>
                <a:latin typeface="Avenir"/>
                <a:ea typeface="DejaVu Sans"/>
              </a:rPr>
              <a:t>Si nous ne déclarons rien dans l'entête de réponse, il retournera par défaut du texte brut.</a:t>
            </a:r>
            <a:br>
              <a:rPr sz="1500"/>
            </a:br>
            <a:r>
              <a:rPr lang="fr-FR" sz="1500" b="0" strike="noStrike" spc="-1">
                <a:solidFill>
                  <a:srgbClr val="000000"/>
                </a:solidFill>
                <a:latin typeface="Avenir"/>
                <a:ea typeface="DejaVu Sans"/>
              </a:rPr>
              <a:t>Quelques exemples de types HTML:</a:t>
            </a:r>
            <a:endParaRPr lang="fr-FR" sz="1500" b="0" strike="noStrike" spc="-1">
              <a:solidFill>
                <a:srgbClr val="000000"/>
              </a:solidFill>
              <a:latin typeface="Arial"/>
            </a:endParaRPr>
          </a:p>
          <a:p>
            <a:pPr marL="685800" lvl="1" indent="-228600">
              <a:lnSpc>
                <a:spcPct val="90000"/>
              </a:lnSpc>
              <a:spcBef>
                <a:spcPts val="499"/>
              </a:spcBef>
              <a:buClr>
                <a:srgbClr val="000000"/>
              </a:buClr>
              <a:buFont typeface="Arial"/>
              <a:buChar char="•"/>
              <a:tabLst>
                <a:tab pos="0" algn="l"/>
              </a:tabLst>
            </a:pPr>
            <a:r>
              <a:rPr lang="fr-FR" sz="1500" b="0" strike="noStrike" spc="-1">
                <a:solidFill>
                  <a:srgbClr val="000000"/>
                </a:solidFill>
                <a:latin typeface="Avenir"/>
                <a:ea typeface="DejaVu Sans"/>
              </a:rPr>
              <a:t>Texte brut : text/plain</a:t>
            </a:r>
            <a:endParaRPr lang="fr-FR" sz="1500" b="0" strike="noStrike" spc="-1">
              <a:solidFill>
                <a:srgbClr val="000000"/>
              </a:solidFill>
              <a:latin typeface="Arial"/>
            </a:endParaRPr>
          </a:p>
          <a:p>
            <a:pPr marL="685800" lvl="1" indent="-228600">
              <a:lnSpc>
                <a:spcPct val="90000"/>
              </a:lnSpc>
              <a:spcBef>
                <a:spcPts val="499"/>
              </a:spcBef>
              <a:buClr>
                <a:srgbClr val="000000"/>
              </a:buClr>
              <a:buFont typeface="Arial"/>
              <a:buChar char="•"/>
              <a:tabLst>
                <a:tab pos="0" algn="l"/>
              </a:tabLst>
            </a:pPr>
            <a:r>
              <a:rPr lang="fr-FR" sz="1500" b="0" strike="noStrike" spc="-1">
                <a:solidFill>
                  <a:srgbClr val="000000"/>
                </a:solidFill>
                <a:latin typeface="Avenir"/>
                <a:ea typeface="DejaVu Sans"/>
              </a:rPr>
              <a:t>HTML : text/html</a:t>
            </a:r>
            <a:endParaRPr lang="fr-FR" sz="1500" b="0" strike="noStrike" spc="-1">
              <a:solidFill>
                <a:srgbClr val="000000"/>
              </a:solidFill>
              <a:latin typeface="Arial"/>
            </a:endParaRPr>
          </a:p>
          <a:p>
            <a:pPr marL="685800" lvl="1" indent="-228600">
              <a:lnSpc>
                <a:spcPct val="90000"/>
              </a:lnSpc>
              <a:spcBef>
                <a:spcPts val="499"/>
              </a:spcBef>
              <a:buClr>
                <a:srgbClr val="000000"/>
              </a:buClr>
              <a:buFont typeface="Arial"/>
              <a:buChar char="•"/>
              <a:tabLst>
                <a:tab pos="0" algn="l"/>
              </a:tabLst>
            </a:pPr>
            <a:r>
              <a:rPr lang="fr-FR" sz="1500" b="0" strike="noStrike" spc="-1">
                <a:solidFill>
                  <a:srgbClr val="000000"/>
                </a:solidFill>
                <a:latin typeface="Avenir"/>
                <a:ea typeface="DejaVu Sans"/>
              </a:rPr>
              <a:t>CSS : text/css</a:t>
            </a:r>
            <a:endParaRPr lang="fr-FR" sz="1500" b="0" strike="noStrike" spc="-1">
              <a:solidFill>
                <a:srgbClr val="000000"/>
              </a:solidFill>
              <a:latin typeface="Arial"/>
            </a:endParaRPr>
          </a:p>
          <a:p>
            <a:pPr marL="685800" lvl="1" indent="-228600">
              <a:lnSpc>
                <a:spcPct val="90000"/>
              </a:lnSpc>
              <a:spcBef>
                <a:spcPts val="499"/>
              </a:spcBef>
              <a:buClr>
                <a:srgbClr val="000000"/>
              </a:buClr>
              <a:buFont typeface="Arial"/>
              <a:buChar char="•"/>
              <a:tabLst>
                <a:tab pos="0" algn="l"/>
              </a:tabLst>
            </a:pPr>
            <a:r>
              <a:rPr lang="fr-FR" sz="1500" b="0" strike="noStrike" spc="-1">
                <a:solidFill>
                  <a:srgbClr val="000000"/>
                </a:solidFill>
                <a:latin typeface="Avenir"/>
                <a:ea typeface="DejaVu Sans"/>
              </a:rPr>
              <a:t>Image JPEG : image/jpeg, etc</a:t>
            </a:r>
            <a:endParaRPr lang="fr-FR" sz="1500" b="0" strike="noStrike" spc="-1">
              <a:solidFill>
                <a:srgbClr val="000000"/>
              </a:solidFill>
              <a:latin typeface="Arial"/>
            </a:endParaRPr>
          </a:p>
          <a:p>
            <a:pPr marL="457200" indent="0">
              <a:lnSpc>
                <a:spcPct val="90000"/>
              </a:lnSpc>
              <a:spcBef>
                <a:spcPts val="499"/>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Pour spécifier la réponse retournée, nous allons rajouter un deuxième paramètre dans notre fonction </a:t>
            </a:r>
            <a:r>
              <a:rPr lang="fr-FR" sz="1500" b="1" strike="noStrike" spc="-1">
                <a:solidFill>
                  <a:srgbClr val="000000"/>
                </a:solidFill>
                <a:latin typeface="Avenir"/>
                <a:ea typeface="DejaVu Sans"/>
              </a:rPr>
              <a:t>res.writeHead(200,{"Content-Type" : "text/html"});</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p:nvPr>
        </p:nvSpPr>
        <p:spPr>
          <a:xfrm>
            <a:off x="311040" y="1228680"/>
            <a:ext cx="8519760" cy="3416040"/>
          </a:xfrm>
          <a:prstGeom prst="rect">
            <a:avLst/>
          </a:prstGeom>
          <a:noFill/>
          <a:ln w="0">
            <a:noFill/>
          </a:ln>
        </p:spPr>
        <p:txBody>
          <a:bodyPr lIns="0" tIns="0" rIns="0" bIns="0" anchor="ctr">
            <a:normAutofit/>
          </a:bodyPr>
          <a:lstStyle/>
          <a:p>
            <a:pPr indent="0">
              <a:lnSpc>
                <a:spcPct val="90000"/>
              </a:lnSpc>
              <a:spcBef>
                <a:spcPts val="1001"/>
              </a:spcBef>
              <a:buNone/>
              <a:tabLst>
                <a:tab pos="0" algn="l"/>
              </a:tabLst>
            </a:pPr>
            <a:r>
              <a:rPr lang="fr-FR" sz="1500" b="0" strike="noStrike" spc="-1">
                <a:solidFill>
                  <a:srgbClr val="000000"/>
                </a:solidFill>
                <a:latin typeface="Avenir"/>
                <a:ea typeface="DejaVu Sans"/>
              </a:rPr>
              <a:t>L’exercice est découpé en </a:t>
            </a:r>
            <a:r>
              <a:rPr lang="fr-FR" sz="1500" b="1" strike="noStrike" spc="-1">
                <a:solidFill>
                  <a:srgbClr val="000000"/>
                </a:solidFill>
                <a:latin typeface="Avenir"/>
                <a:ea typeface="DejaVu Sans"/>
              </a:rPr>
              <a:t>deux parties :</a:t>
            </a:r>
            <a:endParaRPr lang="fr-FR" sz="1500" b="0" strike="noStrike" spc="-1">
              <a:solidFill>
                <a:srgbClr val="000000"/>
              </a:solidFill>
              <a:latin typeface="Arial"/>
            </a:endParaRPr>
          </a:p>
          <a:p>
            <a:pPr indent="0">
              <a:lnSpc>
                <a:spcPct val="90000"/>
              </a:lnSpc>
              <a:spcBef>
                <a:spcPts val="1001"/>
              </a:spcBef>
              <a:buNone/>
              <a:tabLst>
                <a:tab pos="0" algn="l"/>
              </a:tabLst>
            </a:pPr>
            <a:r>
              <a:rPr lang="fr-FR" sz="1500" b="1" strike="noStrike" spc="-1">
                <a:solidFill>
                  <a:srgbClr val="000000"/>
                </a:solidFill>
                <a:latin typeface="Avenir"/>
                <a:ea typeface="DejaVu Sans"/>
              </a:rPr>
              <a:t>1-</a:t>
            </a:r>
            <a:r>
              <a:rPr lang="fr-FR" sz="1500" b="0" strike="noStrike" spc="-1">
                <a:solidFill>
                  <a:srgbClr val="000000"/>
                </a:solidFill>
                <a:latin typeface="Avenir"/>
                <a:ea typeface="DejaVu Sans"/>
              </a:rPr>
              <a:t> Compréhension et recherche : Vous aurez deux fichiers : server.js et celebrites.json. Votre objectif est de lire, comprendre, et rechercher les fonctions qui vous paraissent compliqué, certains seront appelé à l’oral pour expliqués le code.</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1" strike="noStrike" spc="-1">
                <a:solidFill>
                  <a:srgbClr val="000000"/>
                </a:solidFill>
                <a:latin typeface="Avenir"/>
                <a:ea typeface="DejaVu Sans"/>
              </a:rPr>
              <a:t>2-</a:t>
            </a:r>
            <a:r>
              <a:rPr lang="fr-FR" sz="1500" b="0" strike="noStrike" spc="-1">
                <a:solidFill>
                  <a:srgbClr val="000000"/>
                </a:solidFill>
                <a:latin typeface="Avenir"/>
                <a:ea typeface="DejaVu Sans"/>
              </a:rPr>
              <a:t> Création d’une/des fonctions : Votre objectif sera de rajouter une fonction permettant d’effectuer une tâche sur le fichier JSON qui n’a pas encore été déployé sur le server.js</a:t>
            </a:r>
            <a:endParaRPr lang="fr-FR" sz="1500" b="0" strike="noStrike" spc="-1">
              <a:solidFill>
                <a:srgbClr val="000000"/>
              </a:solidFill>
              <a:latin typeface="Arial"/>
            </a:endParaRPr>
          </a:p>
        </p:txBody>
      </p:sp>
      <p:sp>
        <p:nvSpPr>
          <p:cNvPr id="203" name="PlaceHolder 2"/>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lgn="ctr">
              <a:lnSpc>
                <a:spcPct val="90000"/>
              </a:lnSpc>
              <a:buNone/>
            </a:pPr>
            <a:r>
              <a:rPr lang="fr-FR" sz="2000" b="1" strike="noStrike" spc="-1">
                <a:solidFill>
                  <a:srgbClr val="000000"/>
                </a:solidFill>
                <a:latin typeface="Avenir"/>
                <a:ea typeface="DejaVu Sans"/>
              </a:rPr>
              <a:t>EXERCICE : Compréhension</a:t>
            </a:r>
            <a:endParaRPr lang="fr-FR" sz="20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laceHolder 1"/>
          <p:cNvSpPr>
            <a:spLocks noGrp="1"/>
          </p:cNvSpPr>
          <p:nvPr>
            <p:ph/>
          </p:nvPr>
        </p:nvSpPr>
        <p:spPr>
          <a:xfrm>
            <a:off x="311040" y="1228680"/>
            <a:ext cx="8519760" cy="3416040"/>
          </a:xfrm>
          <a:prstGeom prst="rect">
            <a:avLst/>
          </a:prstGeom>
          <a:noFill/>
          <a:ln w="0">
            <a:noFill/>
          </a:ln>
        </p:spPr>
        <p:txBody>
          <a:bodyPr lIns="0" tIns="0" rIns="0" bIns="0" anchor="ctr">
            <a:normAutofit/>
          </a:bodyPr>
          <a:lstStyle/>
          <a:p>
            <a:pPr indent="0">
              <a:lnSpc>
                <a:spcPct val="90000"/>
              </a:lnSpc>
              <a:spcBef>
                <a:spcPts val="1001"/>
              </a:spcBef>
              <a:buNone/>
              <a:tabLst>
                <a:tab pos="0" algn="l"/>
              </a:tabLst>
            </a:pPr>
            <a:r>
              <a:rPr lang="fr-FR" sz="1500" b="0" strike="noStrike" spc="-1">
                <a:solidFill>
                  <a:srgbClr val="000000"/>
                </a:solidFill>
                <a:latin typeface="Avenir"/>
                <a:ea typeface="DejaVu Sans"/>
              </a:rPr>
              <a:t>Durant l'installation de NodeJS, un gestionnaire de paquet nommé </a:t>
            </a:r>
            <a:r>
              <a:rPr lang="fr-FR" sz="1500" b="1" strike="noStrike" spc="-1">
                <a:solidFill>
                  <a:srgbClr val="000000"/>
                </a:solidFill>
                <a:latin typeface="Avenir"/>
                <a:ea typeface="DejaVu Sans"/>
              </a:rPr>
              <a:t>NPM</a:t>
            </a:r>
            <a:r>
              <a:rPr lang="fr-FR" sz="1500" b="0" strike="noStrike" spc="-1">
                <a:solidFill>
                  <a:srgbClr val="000000"/>
                </a:solidFill>
                <a:latin typeface="Avenir"/>
                <a:ea typeface="DejaVu Sans"/>
              </a:rPr>
              <a:t> s'installera également. Il permet de chercher, d'installer et de désinstaller des paquets. Le registre de paquets se trouve sur le site </a:t>
            </a:r>
            <a:r>
              <a:rPr lang="fr-FR" sz="1500" b="0" u="sng" strike="noStrike" spc="-1">
                <a:solidFill>
                  <a:srgbClr val="0097A7"/>
                </a:solidFill>
                <a:uFillTx/>
                <a:latin typeface="Avenir"/>
                <a:ea typeface="DejaVu Sans"/>
                <a:hlinkClick r:id="rId2"/>
              </a:rPr>
              <a:t>https://www.npmjs.com/</a:t>
            </a:r>
            <a:r>
              <a:rPr lang="fr-FR" sz="1500" b="0" strike="noStrike" spc="-1">
                <a:solidFill>
                  <a:srgbClr val="000000"/>
                </a:solidFill>
                <a:latin typeface="Avenir"/>
                <a:ea typeface="DejaVu Sans"/>
              </a:rPr>
              <a:t>.</a:t>
            </a: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Nous allons donc vérifier que ce dernier soit correctement installé.</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Si tout se passe bien, vous devriez avoir le numéro de version. </a:t>
            </a:r>
            <a:endParaRPr lang="fr-FR" sz="1500" b="0" strike="noStrike" spc="-1">
              <a:solidFill>
                <a:srgbClr val="000000"/>
              </a:solidFill>
              <a:latin typeface="Arial"/>
            </a:endParaRPr>
          </a:p>
        </p:txBody>
      </p:sp>
      <p:sp>
        <p:nvSpPr>
          <p:cNvPr id="205" name="PlaceHolder 2"/>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lgn="ctr">
              <a:lnSpc>
                <a:spcPct val="90000"/>
              </a:lnSpc>
              <a:buNone/>
            </a:pPr>
            <a:r>
              <a:rPr lang="fr-FR" sz="2000" b="1" strike="noStrike" spc="-1">
                <a:solidFill>
                  <a:srgbClr val="000000"/>
                </a:solidFill>
                <a:latin typeface="Avenir"/>
                <a:ea typeface="DejaVu Sans"/>
              </a:rPr>
              <a:t>Node Package Manager (NPM)</a:t>
            </a:r>
            <a:endParaRPr lang="fr-FR" sz="2000" b="0" strike="noStrike" spc="-1">
              <a:solidFill>
                <a:srgbClr val="000000"/>
              </a:solidFill>
              <a:latin typeface="Arial"/>
            </a:endParaRPr>
          </a:p>
        </p:txBody>
      </p:sp>
      <p:pic>
        <p:nvPicPr>
          <p:cNvPr id="206" name="Image 9"/>
          <p:cNvPicPr/>
          <p:nvPr/>
        </p:nvPicPr>
        <p:blipFill>
          <a:blip r:embed="rId3"/>
          <a:stretch/>
        </p:blipFill>
        <p:spPr>
          <a:xfrm>
            <a:off x="2700000" y="3036600"/>
            <a:ext cx="3743640" cy="39960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p:nvPr>
        </p:nvSpPr>
        <p:spPr>
          <a:xfrm>
            <a:off x="311040" y="1228680"/>
            <a:ext cx="8519760" cy="3416040"/>
          </a:xfrm>
          <a:prstGeom prst="rect">
            <a:avLst/>
          </a:prstGeom>
          <a:noFill/>
          <a:ln w="0">
            <a:noFill/>
          </a:ln>
        </p:spPr>
        <p:txBody>
          <a:bodyPr lIns="0" tIns="0" rIns="0" bIns="0" anchor="ctr">
            <a:normAutofit/>
          </a:bodyPr>
          <a:lstStyle/>
          <a:p>
            <a:pPr indent="0">
              <a:lnSpc>
                <a:spcPct val="90000"/>
              </a:lnSpc>
              <a:spcBef>
                <a:spcPts val="1001"/>
              </a:spcBef>
              <a:buNone/>
              <a:tabLst>
                <a:tab pos="0" algn="l"/>
              </a:tabLst>
            </a:pPr>
            <a:r>
              <a:rPr lang="fr-FR" sz="1500" b="0" strike="noStrike" spc="-1">
                <a:solidFill>
                  <a:srgbClr val="000000"/>
                </a:solidFill>
                <a:latin typeface="Avenir"/>
                <a:ea typeface="DejaVu Sans"/>
              </a:rPr>
              <a:t>Pour chaque nouveau projet, vous devez initialiser avec la commande suivante :</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Cela va générer un fichier package.json. Ce fichier va permettre de gérer les dépendances du projet.</a:t>
            </a:r>
            <a:endParaRPr lang="fr-FR" sz="1500" b="0" strike="noStrike" spc="-1">
              <a:solidFill>
                <a:srgbClr val="000000"/>
              </a:solidFill>
              <a:latin typeface="Arial"/>
            </a:endParaRPr>
          </a:p>
        </p:txBody>
      </p:sp>
      <p:sp>
        <p:nvSpPr>
          <p:cNvPr id="208" name="PlaceHolder 2"/>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lgn="ctr">
              <a:lnSpc>
                <a:spcPct val="90000"/>
              </a:lnSpc>
              <a:buNone/>
            </a:pPr>
            <a:r>
              <a:rPr lang="fr-FR" sz="2000" b="1" strike="noStrike" spc="-1">
                <a:solidFill>
                  <a:srgbClr val="000000"/>
                </a:solidFill>
                <a:latin typeface="Avenir"/>
                <a:ea typeface="DejaVu Sans"/>
              </a:rPr>
              <a:t>NPM</a:t>
            </a:r>
            <a:endParaRPr lang="fr-FR" sz="2000" b="0" strike="noStrike" spc="-1">
              <a:solidFill>
                <a:srgbClr val="000000"/>
              </a:solidFill>
              <a:latin typeface="Arial"/>
            </a:endParaRPr>
          </a:p>
        </p:txBody>
      </p:sp>
      <p:pic>
        <p:nvPicPr>
          <p:cNvPr id="209" name="Image 4"/>
          <p:cNvPicPr/>
          <p:nvPr/>
        </p:nvPicPr>
        <p:blipFill>
          <a:blip r:embed="rId2"/>
          <a:stretch/>
        </p:blipFill>
        <p:spPr>
          <a:xfrm>
            <a:off x="2528280" y="2677320"/>
            <a:ext cx="4086360" cy="34272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lgn="ctr">
              <a:lnSpc>
                <a:spcPct val="90000"/>
              </a:lnSpc>
              <a:buNone/>
            </a:pPr>
            <a:r>
              <a:rPr lang="fr-FR" sz="2000" b="1" strike="noStrike" spc="-1">
                <a:solidFill>
                  <a:srgbClr val="000000"/>
                </a:solidFill>
                <a:latin typeface="Avenir"/>
                <a:ea typeface="DejaVu Sans"/>
              </a:rPr>
              <a:t>ExpressJS</a:t>
            </a:r>
            <a:endParaRPr lang="fr-FR" sz="2000" b="0" strike="noStrike" spc="-1">
              <a:solidFill>
                <a:srgbClr val="000000"/>
              </a:solidFill>
              <a:latin typeface="Arial"/>
            </a:endParaRPr>
          </a:p>
        </p:txBody>
      </p:sp>
      <p:sp>
        <p:nvSpPr>
          <p:cNvPr id="212" name="PlaceHolder 2"/>
          <p:cNvSpPr>
            <a:spLocks noGrp="1"/>
          </p:cNvSpPr>
          <p:nvPr>
            <p:ph/>
          </p:nvPr>
        </p:nvSpPr>
        <p:spPr>
          <a:xfrm>
            <a:off x="311040" y="1228680"/>
            <a:ext cx="8519760" cy="3416040"/>
          </a:xfrm>
          <a:prstGeom prst="rect">
            <a:avLst/>
          </a:prstGeom>
          <a:noFill/>
          <a:ln w="0">
            <a:noFill/>
          </a:ln>
        </p:spPr>
        <p:txBody>
          <a:bodyPr lIns="0" tIns="0" rIns="0" bIns="0" anchor="t">
            <a:normAutofit/>
          </a:bodyPr>
          <a:lstStyle/>
          <a:p>
            <a:pPr indent="0">
              <a:lnSpc>
                <a:spcPct val="90000"/>
              </a:lnSpc>
              <a:spcBef>
                <a:spcPts val="1001"/>
              </a:spcBef>
              <a:buNone/>
              <a:tabLst>
                <a:tab pos="0" algn="l"/>
              </a:tabLst>
            </a:pPr>
            <a:r>
              <a:rPr lang="fr-FR" sz="1500" b="0" strike="noStrike" spc="-1" dirty="0">
                <a:solidFill>
                  <a:srgbClr val="000000"/>
                </a:solidFill>
                <a:latin typeface="Avenir"/>
                <a:ea typeface="DejaVu Sans"/>
              </a:rPr>
              <a:t>Express est une librairie qui va nous permettre de créer des routes facilement.</a:t>
            </a:r>
            <a:br>
              <a:rPr sz="1500" dirty="0"/>
            </a:br>
            <a:r>
              <a:rPr lang="fr-FR" sz="1500" b="0" strike="noStrike" spc="-1" dirty="0">
                <a:solidFill>
                  <a:srgbClr val="000000"/>
                </a:solidFill>
                <a:latin typeface="Avenir"/>
                <a:ea typeface="DejaVu Sans"/>
              </a:rPr>
              <a:t>Installons maintenant cette librairie. </a:t>
            </a:r>
            <a:endParaRPr lang="fr-FR" sz="1500" b="0" strike="noStrike" spc="-1" dirty="0">
              <a:solidFill>
                <a:srgbClr val="000000"/>
              </a:solidFill>
              <a:latin typeface="Arial"/>
            </a:endParaRPr>
          </a:p>
          <a:p>
            <a:pPr indent="0">
              <a:lnSpc>
                <a:spcPct val="90000"/>
              </a:lnSpc>
              <a:spcBef>
                <a:spcPts val="1001"/>
              </a:spcBef>
              <a:buNone/>
              <a:tabLst>
                <a:tab pos="0" algn="l"/>
              </a:tabLst>
            </a:pPr>
            <a:endParaRPr lang="fr-FR" sz="1500" b="0" strike="noStrike" spc="-1" dirty="0">
              <a:solidFill>
                <a:srgbClr val="000000"/>
              </a:solidFill>
              <a:latin typeface="Arial"/>
            </a:endParaRPr>
          </a:p>
          <a:p>
            <a:pPr indent="0">
              <a:lnSpc>
                <a:spcPct val="90000"/>
              </a:lnSpc>
              <a:spcBef>
                <a:spcPts val="1001"/>
              </a:spcBef>
              <a:buNone/>
              <a:tabLst>
                <a:tab pos="0" algn="l"/>
              </a:tabLst>
            </a:pPr>
            <a:endParaRPr lang="fr-FR" sz="1500" b="0" strike="noStrike" spc="-1" dirty="0">
              <a:solidFill>
                <a:srgbClr val="000000"/>
              </a:solidFill>
              <a:latin typeface="Arial"/>
            </a:endParaRPr>
          </a:p>
        </p:txBody>
      </p:sp>
      <p:pic>
        <p:nvPicPr>
          <p:cNvPr id="3" name="Image 2">
            <a:extLst>
              <a:ext uri="{FF2B5EF4-FFF2-40B4-BE49-F238E27FC236}">
                <a16:creationId xmlns:a16="http://schemas.microsoft.com/office/drawing/2014/main" id="{BFE2C691-034E-53E4-E62B-DEFC7D6AADD3}"/>
              </a:ext>
            </a:extLst>
          </p:cNvPr>
          <p:cNvPicPr>
            <a:picLocks noChangeAspect="1"/>
          </p:cNvPicPr>
          <p:nvPr/>
        </p:nvPicPr>
        <p:blipFill>
          <a:blip r:embed="rId2"/>
          <a:stretch>
            <a:fillRect/>
          </a:stretch>
        </p:blipFill>
        <p:spPr>
          <a:xfrm>
            <a:off x="1724025" y="2362200"/>
            <a:ext cx="5695950" cy="419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Google Shape;60;p14"/>
          <p:cNvSpPr/>
          <p:nvPr/>
        </p:nvSpPr>
        <p:spPr>
          <a:xfrm>
            <a:off x="436680" y="580680"/>
            <a:ext cx="8267040" cy="3661965"/>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spcBef>
                <a:spcPts val="1199"/>
              </a:spcBef>
              <a:tabLst>
                <a:tab pos="0" algn="l"/>
              </a:tabLst>
            </a:pPr>
            <a:r>
              <a:rPr lang="fr" sz="1400" b="0" strike="noStrike" spc="-1" dirty="0">
                <a:solidFill>
                  <a:srgbClr val="000000"/>
                </a:solidFill>
                <a:latin typeface="Avenir"/>
                <a:ea typeface="Avenir"/>
              </a:rPr>
              <a:t>Version : 1.0.0</a:t>
            </a:r>
            <a:endParaRPr lang="fr-FR" sz="1400" b="0" strike="noStrike" spc="-1" dirty="0">
              <a:solidFill>
                <a:srgbClr val="000000"/>
              </a:solidFill>
              <a:latin typeface="Arial"/>
            </a:endParaRPr>
          </a:p>
          <a:p>
            <a:pPr>
              <a:lnSpc>
                <a:spcPct val="115000"/>
              </a:lnSpc>
              <a:spcBef>
                <a:spcPts val="1400"/>
              </a:spcBef>
              <a:tabLst>
                <a:tab pos="0" algn="l"/>
              </a:tabLst>
            </a:pPr>
            <a:r>
              <a:rPr lang="fr" sz="1600" b="1" u="sng" strike="noStrike" spc="-1" dirty="0">
                <a:solidFill>
                  <a:srgbClr val="0097A7"/>
                </a:solidFill>
                <a:uFillTx/>
                <a:latin typeface="Avenir"/>
                <a:ea typeface="Avenir"/>
                <a:hlinkClick r:id="rId2"/>
              </a:rPr>
              <a:t>Introduction</a:t>
            </a:r>
            <a:endParaRPr lang="fr-FR" sz="1600" b="0" strike="noStrike" spc="-1" dirty="0">
              <a:solidFill>
                <a:srgbClr val="000000"/>
              </a:solidFill>
              <a:latin typeface="Arial"/>
            </a:endParaRPr>
          </a:p>
          <a:p>
            <a:pPr marL="380880" algn="just">
              <a:lnSpc>
                <a:spcPct val="115000"/>
              </a:lnSpc>
              <a:spcBef>
                <a:spcPts val="1199"/>
              </a:spcBef>
              <a:tabLst>
                <a:tab pos="0" algn="l"/>
              </a:tabLst>
            </a:pPr>
            <a:r>
              <a:rPr lang="fr" sz="1400" b="0" strike="noStrike" spc="-1" dirty="0">
                <a:solidFill>
                  <a:srgbClr val="000000"/>
                </a:solidFill>
                <a:latin typeface="Avenir"/>
                <a:ea typeface="Avenir"/>
              </a:rPr>
              <a:t>Dans ce cours vous allez voir NodeJS avec lequel vous allez apprendre à construire des API de deux façons : la méthode classique avec MariaDB ou MySQL et en utilisant un ORM Sequelize</a:t>
            </a:r>
            <a:endParaRPr lang="fr-FR" sz="1400" b="0" strike="noStrike" spc="-1" dirty="0">
              <a:solidFill>
                <a:srgbClr val="000000"/>
              </a:solidFill>
              <a:latin typeface="Arial"/>
            </a:endParaRPr>
          </a:p>
          <a:p>
            <a:pPr marL="380880" algn="just">
              <a:lnSpc>
                <a:spcPct val="115000"/>
              </a:lnSpc>
              <a:spcBef>
                <a:spcPts val="1199"/>
              </a:spcBef>
              <a:tabLst>
                <a:tab pos="0" algn="l"/>
              </a:tabLst>
            </a:pPr>
            <a:r>
              <a:rPr lang="fr" sz="1600" b="1" u="sng" strike="noStrike" spc="-1" dirty="0">
                <a:solidFill>
                  <a:srgbClr val="0097A7"/>
                </a:solidFill>
                <a:uFillTx/>
                <a:latin typeface="Avenir"/>
                <a:ea typeface="Avenir"/>
                <a:hlinkClick r:id="rId3"/>
              </a:rPr>
              <a:t>Objectifs pédagogiques</a:t>
            </a:r>
            <a:endParaRPr lang="fr-FR" sz="1600" b="0" strike="noStrike" spc="-1" dirty="0">
              <a:solidFill>
                <a:srgbClr val="000000"/>
              </a:solidFill>
              <a:latin typeface="Arial"/>
            </a:endParaRPr>
          </a:p>
          <a:p>
            <a:pPr marL="743040" lvl="1" indent="-285840">
              <a:lnSpc>
                <a:spcPct val="115000"/>
              </a:lnSpc>
              <a:buClr>
                <a:srgbClr val="000000"/>
              </a:buClr>
              <a:buFont typeface="Courier New"/>
              <a:buChar char="●"/>
              <a:tabLst>
                <a:tab pos="914400" algn="l"/>
              </a:tabLst>
            </a:pPr>
            <a:r>
              <a:rPr lang="fr-FR" sz="1400" b="0" strike="noStrike" spc="-1" dirty="0">
                <a:solidFill>
                  <a:srgbClr val="000000"/>
                </a:solidFill>
                <a:latin typeface="Avenir"/>
                <a:ea typeface="DejaVu Sans"/>
              </a:rPr>
              <a:t>Comprendre la structure de </a:t>
            </a:r>
            <a:r>
              <a:rPr lang="fr-FR" sz="1400" b="0" strike="noStrike" spc="-1" dirty="0" err="1">
                <a:solidFill>
                  <a:srgbClr val="000000"/>
                </a:solidFill>
                <a:latin typeface="Avenir"/>
                <a:ea typeface="DejaVu Sans"/>
              </a:rPr>
              <a:t>NodeJS</a:t>
            </a:r>
            <a:endParaRPr lang="fr-FR" sz="1400" b="0" strike="noStrike" spc="-1" dirty="0">
              <a:solidFill>
                <a:srgbClr val="000000"/>
              </a:solidFill>
              <a:latin typeface="Arial"/>
            </a:endParaRPr>
          </a:p>
          <a:p>
            <a:pPr marL="743040" lvl="1" indent="-285840">
              <a:lnSpc>
                <a:spcPct val="115000"/>
              </a:lnSpc>
              <a:buClr>
                <a:srgbClr val="000000"/>
              </a:buClr>
              <a:buFont typeface="Courier New"/>
              <a:buChar char="●"/>
              <a:tabLst>
                <a:tab pos="914400" algn="l"/>
              </a:tabLst>
            </a:pPr>
            <a:r>
              <a:rPr lang="fr-FR" sz="1400" b="0" strike="noStrike" spc="-1" dirty="0">
                <a:solidFill>
                  <a:srgbClr val="000000"/>
                </a:solidFill>
                <a:latin typeface="Avenir"/>
                <a:ea typeface="DejaVu Sans"/>
              </a:rPr>
              <a:t>Comprendre ce qu’est une API et les outils allant avec (CORS, middleware, JWT, .</a:t>
            </a:r>
            <a:r>
              <a:rPr lang="fr-FR" sz="1400" b="0" strike="noStrike" spc="-1" dirty="0" err="1">
                <a:solidFill>
                  <a:srgbClr val="000000"/>
                </a:solidFill>
                <a:latin typeface="Avenir"/>
                <a:ea typeface="DejaVu Sans"/>
              </a:rPr>
              <a:t>env</a:t>
            </a:r>
            <a:r>
              <a:rPr lang="fr-FR" sz="1400" b="0" strike="noStrike" spc="-1" dirty="0">
                <a:solidFill>
                  <a:srgbClr val="000000"/>
                </a:solidFill>
                <a:latin typeface="Avenir"/>
                <a:ea typeface="DejaVu Sans"/>
              </a:rPr>
              <a:t>, etc…)</a:t>
            </a:r>
            <a:endParaRPr lang="fr-FR" sz="1400" b="0" strike="noStrike" spc="-1" dirty="0">
              <a:solidFill>
                <a:srgbClr val="000000"/>
              </a:solidFill>
              <a:latin typeface="Arial"/>
            </a:endParaRPr>
          </a:p>
          <a:p>
            <a:pPr marL="743040" lvl="1" indent="-285840">
              <a:lnSpc>
                <a:spcPct val="115000"/>
              </a:lnSpc>
              <a:buClr>
                <a:srgbClr val="000000"/>
              </a:buClr>
              <a:buFont typeface="Courier New"/>
              <a:buChar char="●"/>
              <a:tabLst>
                <a:tab pos="914400" algn="l"/>
              </a:tabLst>
            </a:pPr>
            <a:r>
              <a:rPr lang="fr-FR" sz="1400" b="0" strike="noStrike" spc="-1" dirty="0">
                <a:solidFill>
                  <a:srgbClr val="000000"/>
                </a:solidFill>
                <a:latin typeface="Avenir"/>
                <a:ea typeface="DejaVu Sans"/>
              </a:rPr>
              <a:t>Créer une API avec </a:t>
            </a:r>
            <a:r>
              <a:rPr lang="fr-FR" sz="1400" b="0" strike="noStrike" spc="-1" dirty="0" err="1">
                <a:solidFill>
                  <a:srgbClr val="000000"/>
                </a:solidFill>
                <a:latin typeface="Avenir"/>
                <a:ea typeface="DejaVu Sans"/>
              </a:rPr>
              <a:t>NodeJS</a:t>
            </a:r>
            <a:r>
              <a:rPr lang="fr-FR" sz="1400" b="0" strike="noStrike" spc="-1" dirty="0">
                <a:solidFill>
                  <a:srgbClr val="000000"/>
                </a:solidFill>
                <a:latin typeface="Avenir"/>
                <a:ea typeface="DejaVu Sans"/>
              </a:rPr>
              <a:t> et Express.</a:t>
            </a:r>
            <a:endParaRPr lang="fr-FR" sz="1400" b="0" strike="noStrike" spc="-1" dirty="0">
              <a:solidFill>
                <a:srgbClr val="000000"/>
              </a:solidFill>
              <a:latin typeface="Arial"/>
            </a:endParaRPr>
          </a:p>
          <a:p>
            <a:pPr>
              <a:lnSpc>
                <a:spcPct val="115000"/>
              </a:lnSpc>
              <a:spcBef>
                <a:spcPts val="1400"/>
              </a:spcBef>
              <a:tabLst>
                <a:tab pos="0" algn="l"/>
              </a:tabLst>
            </a:pPr>
            <a:r>
              <a:rPr lang="fr" sz="1600" b="1" strike="noStrike" spc="-1" dirty="0">
                <a:solidFill>
                  <a:srgbClr val="0097A7"/>
                </a:solidFill>
                <a:latin typeface="Avenir"/>
                <a:ea typeface="Avenir"/>
              </a:rPr>
              <a:t>        </a:t>
            </a:r>
            <a:r>
              <a:rPr lang="fr" sz="1600" b="1" u="sng" strike="noStrike" spc="-1" dirty="0">
                <a:solidFill>
                  <a:srgbClr val="0097A7"/>
                </a:solidFill>
                <a:uFillTx/>
                <a:latin typeface="Avenir"/>
                <a:ea typeface="Avenir"/>
                <a:hlinkClick r:id="rId4"/>
              </a:rPr>
              <a:t>Prérequis</a:t>
            </a:r>
            <a:endParaRPr lang="fr-FR" sz="1600" b="0" strike="noStrike" spc="-1" dirty="0">
              <a:solidFill>
                <a:srgbClr val="000000"/>
              </a:solidFill>
              <a:latin typeface="Arial"/>
            </a:endParaRPr>
          </a:p>
          <a:p>
            <a:pPr>
              <a:lnSpc>
                <a:spcPct val="115000"/>
              </a:lnSpc>
              <a:tabLst>
                <a:tab pos="914400" algn="l"/>
              </a:tabLst>
            </a:pPr>
            <a:r>
              <a:rPr lang="fr-FR" sz="1400" b="0" strike="noStrike" spc="-1" dirty="0">
                <a:solidFill>
                  <a:srgbClr val="000000"/>
                </a:solidFill>
                <a:latin typeface="Avenir"/>
                <a:ea typeface="Times New Roman"/>
              </a:rPr>
              <a:t>	Les bases de JavaScript</a:t>
            </a:r>
            <a:endParaRPr lang="fr-FR" sz="1400" b="0" strike="noStrike" spc="-1" dirty="0">
              <a:solidFill>
                <a:srgbClr val="000000"/>
              </a:solidFill>
              <a:latin typeface="Arial"/>
            </a:endParaRPr>
          </a:p>
          <a:p>
            <a:pPr>
              <a:lnSpc>
                <a:spcPct val="115000"/>
              </a:lnSpc>
              <a:tabLst>
                <a:tab pos="914400" algn="l"/>
              </a:tabLst>
            </a:pPr>
            <a:endParaRPr lang="fr-FR" sz="1400" b="0" strike="noStrike" spc="-1" dirty="0">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lgn="ctr">
              <a:lnSpc>
                <a:spcPct val="90000"/>
              </a:lnSpc>
              <a:buNone/>
            </a:pPr>
            <a:r>
              <a:rPr lang="fr-FR" sz="2000" b="0" strike="noStrike" spc="-1">
                <a:solidFill>
                  <a:srgbClr val="000000"/>
                </a:solidFill>
                <a:latin typeface="Avenir"/>
                <a:ea typeface="DejaVu Sans"/>
              </a:rPr>
              <a:t>Création d’une route</a:t>
            </a:r>
            <a:endParaRPr lang="fr-FR" sz="2000" b="0" strike="noStrike" spc="-1">
              <a:solidFill>
                <a:srgbClr val="000000"/>
              </a:solidFill>
              <a:latin typeface="Arial"/>
            </a:endParaRPr>
          </a:p>
        </p:txBody>
      </p:sp>
      <p:pic>
        <p:nvPicPr>
          <p:cNvPr id="214" name="Espace réservé du contenu 4"/>
          <p:cNvPicPr/>
          <p:nvPr/>
        </p:nvPicPr>
        <p:blipFill>
          <a:blip r:embed="rId2"/>
          <a:stretch/>
        </p:blipFill>
        <p:spPr>
          <a:xfrm>
            <a:off x="1161360" y="1170000"/>
            <a:ext cx="6820560" cy="2457360"/>
          </a:xfrm>
          <a:prstGeom prst="rect">
            <a:avLst/>
          </a:prstGeom>
          <a:ln w="0">
            <a:noFill/>
          </a:ln>
        </p:spPr>
      </p:pic>
      <p:sp>
        <p:nvSpPr>
          <p:cNvPr id="215" name="Rectangle 5"/>
          <p:cNvSpPr/>
          <p:nvPr/>
        </p:nvSpPr>
        <p:spPr>
          <a:xfrm>
            <a:off x="966240" y="4038480"/>
            <a:ext cx="4745520" cy="319320"/>
          </a:xfrm>
          <a:prstGeom prst="rect">
            <a:avLst/>
          </a:prstGeom>
          <a:noFill/>
          <a:ln w="0">
            <a:noFill/>
          </a:ln>
        </p:spPr>
        <p:style>
          <a:lnRef idx="0">
            <a:scrgbClr r="0" g="0" b="0"/>
          </a:lnRef>
          <a:fillRef idx="0">
            <a:scrgbClr r="0" g="0" b="0"/>
          </a:fillRef>
          <a:effectRef idx="0">
            <a:scrgbClr r="0" g="0" b="0"/>
          </a:effectRef>
          <a:fontRef idx="minor"/>
        </p:style>
        <p:txBody>
          <a:bodyPr wrap="none" anchor="t">
            <a:spAutoFit/>
          </a:bodyPr>
          <a:lstStyle/>
          <a:p>
            <a:pPr algn="ctr">
              <a:lnSpc>
                <a:spcPct val="100000"/>
              </a:lnSpc>
            </a:pPr>
            <a:r>
              <a:rPr lang="fr-FR" sz="1500" b="0" strike="noStrike" spc="-1">
                <a:solidFill>
                  <a:srgbClr val="000000"/>
                </a:solidFill>
                <a:latin typeface="Avenir"/>
                <a:ea typeface="DejaVu Sans"/>
              </a:rPr>
              <a:t>Maintenant à vous de jouer ! Créez 2 autres routes.</a:t>
            </a:r>
            <a:endParaRPr lang="fr-FR" sz="1500" b="0" strike="noStrike" spc="-1">
              <a:solidFill>
                <a:srgbClr val="000000"/>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 name="Espace réservé du contenu 5"/>
          <p:cNvPicPr/>
          <p:nvPr/>
        </p:nvPicPr>
        <p:blipFill>
          <a:blip r:embed="rId2"/>
          <a:stretch/>
        </p:blipFill>
        <p:spPr>
          <a:xfrm>
            <a:off x="1474560" y="1228680"/>
            <a:ext cx="6192720" cy="3416040"/>
          </a:xfrm>
          <a:prstGeom prst="rect">
            <a:avLst/>
          </a:prstGeom>
          <a:ln w="0">
            <a:noFill/>
          </a:ln>
        </p:spPr>
      </p:pic>
      <p:sp>
        <p:nvSpPr>
          <p:cNvPr id="217" name="PlaceHolder 1"/>
          <p:cNvSpPr>
            <a:spLocks noGrp="1"/>
          </p:cNvSpPr>
          <p:nvPr>
            <p:ph type="title"/>
          </p:nvPr>
        </p:nvSpPr>
        <p:spPr>
          <a:xfrm>
            <a:off x="311040" y="596880"/>
            <a:ext cx="8519760" cy="572760"/>
          </a:xfrm>
          <a:prstGeom prst="rect">
            <a:avLst/>
          </a:prstGeom>
          <a:noFill/>
          <a:ln w="0">
            <a:noFill/>
          </a:ln>
        </p:spPr>
        <p:txBody>
          <a:bodyPr lIns="0" tIns="0" rIns="0" bIns="0" anchor="ctr">
            <a:noAutofit/>
          </a:bodyPr>
          <a:lstStyle/>
          <a:p>
            <a:pPr indent="0" algn="ctr">
              <a:lnSpc>
                <a:spcPct val="90000"/>
              </a:lnSpc>
              <a:buNone/>
            </a:pPr>
            <a:r>
              <a:rPr lang="fr-FR" sz="2000" b="0" strike="noStrike" spc="-1">
                <a:solidFill>
                  <a:srgbClr val="000000"/>
                </a:solidFill>
                <a:latin typeface="Avenir"/>
                <a:ea typeface="DejaVu Sans"/>
              </a:rPr>
              <a:t>Correction</a:t>
            </a:r>
            <a:endParaRPr lang="fr-FR" sz="20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11040" y="596880"/>
            <a:ext cx="8519760" cy="572760"/>
          </a:xfrm>
          <a:prstGeom prst="rect">
            <a:avLst/>
          </a:prstGeom>
          <a:noFill/>
          <a:ln w="0">
            <a:noFill/>
          </a:ln>
        </p:spPr>
        <p:txBody>
          <a:bodyPr lIns="0" tIns="0" rIns="0" bIns="0" anchor="ctr">
            <a:noAutofit/>
          </a:bodyPr>
          <a:lstStyle/>
          <a:p>
            <a:pPr indent="0" algn="ctr">
              <a:lnSpc>
                <a:spcPct val="90000"/>
              </a:lnSpc>
              <a:buNone/>
            </a:pPr>
            <a:r>
              <a:rPr lang="fr-FR" sz="2000" b="0" strike="noStrike" spc="-1" dirty="0" err="1">
                <a:solidFill>
                  <a:srgbClr val="000000"/>
                </a:solidFill>
                <a:latin typeface="Avenir"/>
                <a:ea typeface="DejaVu Sans"/>
              </a:rPr>
              <a:t>Nodemon</a:t>
            </a:r>
            <a:endParaRPr lang="fr-FR" sz="2000" b="0" strike="noStrike" spc="-1" dirty="0">
              <a:solidFill>
                <a:srgbClr val="000000"/>
              </a:solidFill>
              <a:latin typeface="Arial"/>
            </a:endParaRPr>
          </a:p>
        </p:txBody>
      </p:sp>
      <p:pic>
        <p:nvPicPr>
          <p:cNvPr id="3" name="Image 2">
            <a:extLst>
              <a:ext uri="{FF2B5EF4-FFF2-40B4-BE49-F238E27FC236}">
                <a16:creationId xmlns:a16="http://schemas.microsoft.com/office/drawing/2014/main" id="{0BD2727D-97A6-CF9F-818A-8CE488F1C139}"/>
              </a:ext>
            </a:extLst>
          </p:cNvPr>
          <p:cNvPicPr>
            <a:picLocks noChangeAspect="1"/>
          </p:cNvPicPr>
          <p:nvPr/>
        </p:nvPicPr>
        <p:blipFill>
          <a:blip r:embed="rId2"/>
          <a:stretch>
            <a:fillRect/>
          </a:stretch>
        </p:blipFill>
        <p:spPr>
          <a:xfrm>
            <a:off x="3469767" y="2003411"/>
            <a:ext cx="2204466" cy="568339"/>
          </a:xfrm>
          <a:prstGeom prst="rect">
            <a:avLst/>
          </a:prstGeom>
        </p:spPr>
      </p:pic>
      <p:sp>
        <p:nvSpPr>
          <p:cNvPr id="4" name="PlaceHolder 2">
            <a:extLst>
              <a:ext uri="{FF2B5EF4-FFF2-40B4-BE49-F238E27FC236}">
                <a16:creationId xmlns:a16="http://schemas.microsoft.com/office/drawing/2014/main" id="{1A756E1D-CDEB-D7E6-EB59-4F8035D3637B}"/>
              </a:ext>
            </a:extLst>
          </p:cNvPr>
          <p:cNvSpPr txBox="1">
            <a:spLocks/>
          </p:cNvSpPr>
          <p:nvPr/>
        </p:nvSpPr>
        <p:spPr>
          <a:xfrm>
            <a:off x="311040" y="1269140"/>
            <a:ext cx="8519760" cy="664856"/>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1001"/>
              </a:spcBef>
              <a:buFont typeface="Arial" panose="020B0604020202020204" pitchFamily="34" charset="0"/>
              <a:buNone/>
              <a:tabLst>
                <a:tab pos="0" algn="l"/>
              </a:tabLst>
            </a:pPr>
            <a:r>
              <a:rPr lang="fr-FR" sz="1500" spc="-1" dirty="0">
                <a:solidFill>
                  <a:srgbClr val="000000"/>
                </a:solidFill>
                <a:latin typeface="Avenir"/>
                <a:ea typeface="DejaVu Sans"/>
              </a:rPr>
              <a:t>Pour évitez de relancer à chaque fois notre serveur </a:t>
            </a:r>
            <a:r>
              <a:rPr lang="fr-FR" sz="1500" spc="-1" dirty="0" err="1">
                <a:solidFill>
                  <a:srgbClr val="000000"/>
                </a:solidFill>
                <a:latin typeface="Avenir"/>
                <a:ea typeface="DejaVu Sans"/>
              </a:rPr>
              <a:t>NodeJS</a:t>
            </a:r>
            <a:r>
              <a:rPr lang="fr-FR" sz="1500" spc="-1" dirty="0">
                <a:solidFill>
                  <a:srgbClr val="000000"/>
                </a:solidFill>
                <a:latin typeface="Avenir"/>
                <a:ea typeface="DejaVu Sans"/>
              </a:rPr>
              <a:t>, nous allons utilisez </a:t>
            </a:r>
            <a:r>
              <a:rPr lang="fr-FR" sz="1500" spc="-1" dirty="0" err="1">
                <a:solidFill>
                  <a:srgbClr val="000000"/>
                </a:solidFill>
                <a:latin typeface="Avenir"/>
                <a:ea typeface="DejaVu Sans"/>
              </a:rPr>
              <a:t>Nodemon</a:t>
            </a:r>
            <a:r>
              <a:rPr lang="fr-FR" sz="1500" spc="-1" dirty="0">
                <a:solidFill>
                  <a:srgbClr val="000000"/>
                </a:solidFill>
                <a:latin typeface="Avenir"/>
                <a:ea typeface="DejaVu Sans"/>
              </a:rPr>
              <a:t>, </a:t>
            </a:r>
            <a:r>
              <a:rPr lang="fr-FR" sz="1500" spc="-1" dirty="0" err="1">
                <a:solidFill>
                  <a:srgbClr val="000000"/>
                </a:solidFill>
                <a:latin typeface="Avenir"/>
                <a:ea typeface="DejaVu Sans"/>
              </a:rPr>
              <a:t>Nodemon</a:t>
            </a:r>
            <a:r>
              <a:rPr lang="fr-FR" sz="1500" spc="-1" dirty="0">
                <a:solidFill>
                  <a:srgbClr val="000000"/>
                </a:solidFill>
                <a:latin typeface="Avenir"/>
                <a:ea typeface="DejaVu Sans"/>
              </a:rPr>
              <a:t> permet de relancer notre serveur à chaque modification.</a:t>
            </a:r>
            <a:endParaRPr lang="fr-FR" sz="1500" spc="-1" dirty="0">
              <a:solidFill>
                <a:srgbClr val="000000"/>
              </a:solidFill>
              <a:latin typeface="Arial"/>
            </a:endParaRPr>
          </a:p>
          <a:p>
            <a:pPr indent="0">
              <a:spcBef>
                <a:spcPts val="1001"/>
              </a:spcBef>
              <a:buFont typeface="Arial" panose="020B0604020202020204" pitchFamily="34" charset="0"/>
              <a:buNone/>
              <a:tabLst>
                <a:tab pos="0" algn="l"/>
              </a:tabLst>
            </a:pPr>
            <a:endParaRPr lang="fr-FR" sz="1500" spc="-1" dirty="0">
              <a:solidFill>
                <a:srgbClr val="000000"/>
              </a:solidFill>
              <a:latin typeface="Arial"/>
            </a:endParaRPr>
          </a:p>
          <a:p>
            <a:pPr indent="0">
              <a:spcBef>
                <a:spcPts val="1001"/>
              </a:spcBef>
              <a:buFont typeface="Arial" panose="020B0604020202020204" pitchFamily="34" charset="0"/>
              <a:buNone/>
              <a:tabLst>
                <a:tab pos="0" algn="l"/>
              </a:tabLst>
            </a:pPr>
            <a:endParaRPr lang="fr-FR" sz="1500" spc="-1" dirty="0">
              <a:solidFill>
                <a:srgbClr val="000000"/>
              </a:solidFill>
              <a:latin typeface="Arial"/>
            </a:endParaRPr>
          </a:p>
        </p:txBody>
      </p:sp>
      <p:sp>
        <p:nvSpPr>
          <p:cNvPr id="5" name="PlaceHolder 2">
            <a:extLst>
              <a:ext uri="{FF2B5EF4-FFF2-40B4-BE49-F238E27FC236}">
                <a16:creationId xmlns:a16="http://schemas.microsoft.com/office/drawing/2014/main" id="{E004881B-CA71-8AF7-4FFF-604A811FFEDF}"/>
              </a:ext>
            </a:extLst>
          </p:cNvPr>
          <p:cNvSpPr txBox="1">
            <a:spLocks/>
          </p:cNvSpPr>
          <p:nvPr/>
        </p:nvSpPr>
        <p:spPr>
          <a:xfrm>
            <a:off x="311040" y="2991395"/>
            <a:ext cx="8519760" cy="664856"/>
          </a:xfrm>
          <a:prstGeom prst="rect">
            <a:avLst/>
          </a:prstGeom>
          <a:noFill/>
          <a:ln w="0">
            <a:noFill/>
          </a:ln>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1001"/>
              </a:spcBef>
              <a:buFont typeface="Arial" panose="020B0604020202020204" pitchFamily="34" charset="0"/>
              <a:buNone/>
              <a:tabLst>
                <a:tab pos="0" algn="l"/>
              </a:tabLst>
            </a:pPr>
            <a:r>
              <a:rPr lang="fr-FR" sz="1500" spc="-1" dirty="0">
                <a:solidFill>
                  <a:srgbClr val="000000"/>
                </a:solidFill>
                <a:latin typeface="Avenir"/>
                <a:ea typeface="DejaVu Sans"/>
              </a:rPr>
              <a:t>-g : installation global : sera déjà installer dans toutes vos futures applications, stocké directement de le Node Modules de votre dossier </a:t>
            </a:r>
            <a:r>
              <a:rPr lang="fr-FR" sz="1500" spc="-1" dirty="0" err="1">
                <a:solidFill>
                  <a:srgbClr val="000000"/>
                </a:solidFill>
                <a:latin typeface="Avenir"/>
                <a:ea typeface="DejaVu Sans"/>
              </a:rPr>
              <a:t>NodeJS</a:t>
            </a:r>
            <a:r>
              <a:rPr lang="fr-FR" sz="1500" spc="-1" dirty="0">
                <a:solidFill>
                  <a:srgbClr val="000000"/>
                </a:solidFill>
                <a:latin typeface="Avenir"/>
                <a:ea typeface="DejaVu Sans"/>
              </a:rPr>
              <a:t>.</a:t>
            </a:r>
            <a:endParaRPr lang="fr-FR" sz="1500" spc="-1" dirty="0">
              <a:solidFill>
                <a:srgbClr val="000000"/>
              </a:solidFill>
              <a:latin typeface="Arial"/>
            </a:endParaRPr>
          </a:p>
          <a:p>
            <a:pPr indent="0">
              <a:spcBef>
                <a:spcPts val="1001"/>
              </a:spcBef>
              <a:buFont typeface="Arial" panose="020B0604020202020204" pitchFamily="34" charset="0"/>
              <a:buNone/>
              <a:tabLst>
                <a:tab pos="0" algn="l"/>
              </a:tabLst>
            </a:pPr>
            <a:endParaRPr lang="fr-FR" sz="1500" spc="-1" dirty="0">
              <a:solidFill>
                <a:srgbClr val="000000"/>
              </a:solidFill>
              <a:latin typeface="Arial"/>
            </a:endParaRPr>
          </a:p>
          <a:p>
            <a:pPr indent="0">
              <a:spcBef>
                <a:spcPts val="1001"/>
              </a:spcBef>
              <a:buFont typeface="Arial" panose="020B0604020202020204" pitchFamily="34" charset="0"/>
              <a:buNone/>
              <a:tabLst>
                <a:tab pos="0" algn="l"/>
              </a:tabLst>
            </a:pPr>
            <a:endParaRPr lang="fr-FR" sz="1500" spc="-1" dirty="0">
              <a:solidFill>
                <a:srgbClr val="000000"/>
              </a:solidFill>
              <a:latin typeface="Arial"/>
            </a:endParaRPr>
          </a:p>
        </p:txBody>
      </p:sp>
      <p:pic>
        <p:nvPicPr>
          <p:cNvPr id="7" name="Image 6">
            <a:extLst>
              <a:ext uri="{FF2B5EF4-FFF2-40B4-BE49-F238E27FC236}">
                <a16:creationId xmlns:a16="http://schemas.microsoft.com/office/drawing/2014/main" id="{45610E0F-F5CD-72C4-385D-47EB5446F822}"/>
              </a:ext>
            </a:extLst>
          </p:cNvPr>
          <p:cNvPicPr>
            <a:picLocks noChangeAspect="1"/>
          </p:cNvPicPr>
          <p:nvPr/>
        </p:nvPicPr>
        <p:blipFill>
          <a:blip r:embed="rId3"/>
          <a:stretch>
            <a:fillRect/>
          </a:stretch>
        </p:blipFill>
        <p:spPr>
          <a:xfrm>
            <a:off x="3469767" y="3881643"/>
            <a:ext cx="2259085" cy="388505"/>
          </a:xfrm>
          <a:prstGeom prst="rect">
            <a:avLst/>
          </a:prstGeom>
        </p:spPr>
      </p:pic>
    </p:spTree>
    <p:extLst>
      <p:ext uri="{BB962C8B-B14F-4D97-AF65-F5344CB8AC3E}">
        <p14:creationId xmlns:p14="http://schemas.microsoft.com/office/powerpoint/2010/main" val="347828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 name="Espace réservé du contenu 5"/>
          <p:cNvPicPr/>
          <p:nvPr/>
        </p:nvPicPr>
        <p:blipFill>
          <a:blip r:embed="rId2"/>
          <a:stretch/>
        </p:blipFill>
        <p:spPr>
          <a:xfrm>
            <a:off x="1189440" y="1312560"/>
            <a:ext cx="6763320" cy="3248280"/>
          </a:xfrm>
          <a:prstGeom prst="rect">
            <a:avLst/>
          </a:prstGeom>
          <a:ln w="0">
            <a:noFill/>
          </a:ln>
        </p:spPr>
      </p:pic>
      <p:sp>
        <p:nvSpPr>
          <p:cNvPr id="219" name="PlaceHolder 1"/>
          <p:cNvSpPr>
            <a:spLocks noGrp="1"/>
          </p:cNvSpPr>
          <p:nvPr>
            <p:ph type="title"/>
          </p:nvPr>
        </p:nvSpPr>
        <p:spPr>
          <a:xfrm>
            <a:off x="311040" y="596880"/>
            <a:ext cx="8519760" cy="572760"/>
          </a:xfrm>
          <a:prstGeom prst="rect">
            <a:avLst/>
          </a:prstGeom>
          <a:noFill/>
          <a:ln w="0">
            <a:noFill/>
          </a:ln>
        </p:spPr>
        <p:txBody>
          <a:bodyPr lIns="0" tIns="0" rIns="0" bIns="0" anchor="ctr">
            <a:noAutofit/>
          </a:bodyPr>
          <a:lstStyle/>
          <a:p>
            <a:pPr indent="0" algn="ctr">
              <a:lnSpc>
                <a:spcPct val="90000"/>
              </a:lnSpc>
              <a:buNone/>
            </a:pPr>
            <a:r>
              <a:rPr lang="fr-FR" sz="2000" b="0" strike="noStrike" spc="-1">
                <a:solidFill>
                  <a:srgbClr val="000000"/>
                </a:solidFill>
                <a:latin typeface="Avenir"/>
                <a:ea typeface="DejaVu Sans"/>
              </a:rPr>
              <a:t>Les routes dynamiques</a:t>
            </a:r>
            <a:endParaRPr lang="fr-FR" sz="2000" b="0" strike="noStrike" spc="-1">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11040" y="596880"/>
            <a:ext cx="8519760" cy="572760"/>
          </a:xfrm>
          <a:prstGeom prst="rect">
            <a:avLst/>
          </a:prstGeom>
          <a:noFill/>
          <a:ln w="0">
            <a:noFill/>
          </a:ln>
        </p:spPr>
        <p:txBody>
          <a:bodyPr lIns="0" tIns="0" rIns="0" bIns="0" anchor="ctr">
            <a:noAutofit/>
          </a:bodyPr>
          <a:lstStyle/>
          <a:p>
            <a:pPr indent="0">
              <a:lnSpc>
                <a:spcPct val="90000"/>
              </a:lnSpc>
              <a:buNone/>
            </a:pPr>
            <a:r>
              <a:rPr lang="fr-FR" sz="1500" b="1" strike="noStrike" spc="-1">
                <a:solidFill>
                  <a:srgbClr val="000000"/>
                </a:solidFill>
                <a:latin typeface="Avenir"/>
                <a:ea typeface="DejaVu Sans"/>
              </a:rPr>
              <a:t>Attention</a:t>
            </a:r>
            <a:r>
              <a:rPr lang="fr-FR" sz="1500" b="0" strike="noStrike" spc="-1">
                <a:solidFill>
                  <a:srgbClr val="000000"/>
                </a:solidFill>
                <a:latin typeface="Avenir"/>
                <a:ea typeface="DejaVu Sans"/>
              </a:rPr>
              <a:t>, il faut bien vérifier le type et le contenu de vos variables avant tout traitement.</a:t>
            </a:r>
            <a:endParaRPr lang="fr-FR" sz="1500" b="0" strike="noStrike" spc="-1">
              <a:solidFill>
                <a:srgbClr val="000000"/>
              </a:solidFill>
              <a:latin typeface="Arial"/>
            </a:endParaRPr>
          </a:p>
        </p:txBody>
      </p:sp>
      <p:pic>
        <p:nvPicPr>
          <p:cNvPr id="221" name="Image 2"/>
          <p:cNvPicPr/>
          <p:nvPr/>
        </p:nvPicPr>
        <p:blipFill>
          <a:blip r:embed="rId2"/>
          <a:stretch/>
        </p:blipFill>
        <p:spPr>
          <a:xfrm>
            <a:off x="1465560" y="1170000"/>
            <a:ext cx="6210720" cy="3057480"/>
          </a:xfrm>
          <a:prstGeom prst="rect">
            <a:avLst/>
          </a:prstGeom>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lgn="ctr">
              <a:lnSpc>
                <a:spcPct val="90000"/>
              </a:lnSpc>
              <a:buNone/>
            </a:pPr>
            <a:r>
              <a:rPr lang="fr-FR" sz="2000" b="1" strike="noStrike" spc="-1">
                <a:solidFill>
                  <a:srgbClr val="000000"/>
                </a:solidFill>
                <a:latin typeface="Avenir"/>
                <a:ea typeface="DejaVu Sans"/>
              </a:rPr>
              <a:t>Qu'est-ce qu'une API ?</a:t>
            </a:r>
            <a:endParaRPr lang="fr-FR" sz="2000" b="0" strike="noStrike" spc="-1">
              <a:solidFill>
                <a:srgbClr val="000000"/>
              </a:solidFill>
              <a:latin typeface="Arial"/>
            </a:endParaRPr>
          </a:p>
        </p:txBody>
      </p:sp>
      <p:sp>
        <p:nvSpPr>
          <p:cNvPr id="223" name="PlaceHolder 2"/>
          <p:cNvSpPr>
            <a:spLocks noGrp="1"/>
          </p:cNvSpPr>
          <p:nvPr>
            <p:ph/>
          </p:nvPr>
        </p:nvSpPr>
        <p:spPr>
          <a:xfrm>
            <a:off x="311040" y="1228680"/>
            <a:ext cx="8519760" cy="3416040"/>
          </a:xfrm>
          <a:prstGeom prst="rect">
            <a:avLst/>
          </a:prstGeom>
          <a:noFill/>
          <a:ln w="0">
            <a:noFill/>
          </a:ln>
        </p:spPr>
        <p:txBody>
          <a:bodyPr lIns="0" tIns="0" rIns="0" bIns="0" anchor="ctr">
            <a:normAutofit/>
          </a:bodyPr>
          <a:lstStyle/>
          <a:p>
            <a:pPr indent="0">
              <a:lnSpc>
                <a:spcPct val="90000"/>
              </a:lnSpc>
              <a:spcBef>
                <a:spcPts val="1001"/>
              </a:spcBef>
              <a:buNone/>
              <a:tabLst>
                <a:tab pos="0" algn="l"/>
              </a:tabLst>
            </a:pPr>
            <a:r>
              <a:rPr lang="fr-FR" sz="1500" b="0" strike="noStrike" spc="-1">
                <a:solidFill>
                  <a:srgbClr val="000000"/>
                </a:solidFill>
                <a:latin typeface="Avenir"/>
                <a:ea typeface="DejaVu Sans"/>
              </a:rPr>
              <a:t>API est la contraction de " interface de programmation applicative" en français est un ensemble normalisé de classes, de méthodes, de fonctions et de constantes qui sert de façade par laquelle un logiciel offre des services à d'autres logiciels.</a:t>
            </a: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L'API sert souvent de passerelle entre notre code et notre base de données</a:t>
            </a:r>
            <a:endParaRPr lang="fr-FR" sz="15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311760" y="597600"/>
            <a:ext cx="8519760" cy="572040"/>
          </a:xfrm>
          <a:prstGeom prst="rect">
            <a:avLst/>
          </a:prstGeom>
          <a:noFill/>
          <a:ln w="0">
            <a:noFill/>
          </a:ln>
        </p:spPr>
        <p:txBody>
          <a:bodyPr lIns="0" tIns="0" rIns="0" bIns="0" anchor="ctr">
            <a:normAutofit/>
          </a:bodyPr>
          <a:lstStyle/>
          <a:p>
            <a:pPr indent="0" algn="ctr">
              <a:lnSpc>
                <a:spcPct val="90000"/>
              </a:lnSpc>
              <a:buNone/>
            </a:pPr>
            <a:r>
              <a:rPr lang="fr-FR" sz="2000" b="1" strike="noStrike" spc="-1">
                <a:solidFill>
                  <a:srgbClr val="000000"/>
                </a:solidFill>
                <a:latin typeface="Avenir"/>
                <a:ea typeface="DejaVu Sans"/>
              </a:rPr>
              <a:t>Comment fonctionne une API ? </a:t>
            </a:r>
            <a:endParaRPr lang="fr-FR" sz="2000" b="0" strike="noStrike" spc="-1">
              <a:solidFill>
                <a:srgbClr val="000000"/>
              </a:solidFill>
              <a:latin typeface="Arial"/>
            </a:endParaRPr>
          </a:p>
        </p:txBody>
      </p:sp>
      <p:sp>
        <p:nvSpPr>
          <p:cNvPr id="225" name="PlaceHolder 2"/>
          <p:cNvSpPr>
            <a:spLocks noGrp="1"/>
          </p:cNvSpPr>
          <p:nvPr>
            <p:ph type="subTitle"/>
          </p:nvPr>
        </p:nvSpPr>
        <p:spPr>
          <a:xfrm>
            <a:off x="311760" y="1228680"/>
            <a:ext cx="8519760" cy="3415680"/>
          </a:xfrm>
          <a:prstGeom prst="rect">
            <a:avLst/>
          </a:prstGeom>
          <a:noFill/>
          <a:ln w="0">
            <a:noFill/>
          </a:ln>
        </p:spPr>
        <p:txBody>
          <a:bodyPr lIns="0" tIns="0" rIns="0" bIns="0" anchor="ctr">
            <a:noAutofit/>
          </a:bodyPr>
          <a:lstStyle/>
          <a:p>
            <a:pPr indent="0">
              <a:lnSpc>
                <a:spcPct val="90000"/>
              </a:lnSpc>
              <a:spcBef>
                <a:spcPts val="1001"/>
              </a:spcBef>
              <a:buNone/>
              <a:tabLst>
                <a:tab pos="0" algn="l"/>
              </a:tabLst>
            </a:pPr>
            <a:r>
              <a:rPr lang="fr-FR" sz="1500" b="0" strike="noStrike" spc="-1">
                <a:solidFill>
                  <a:srgbClr val="000000"/>
                </a:solidFill>
                <a:latin typeface="Avenir"/>
                <a:ea typeface="DejaVu Sans"/>
              </a:rPr>
              <a:t>Une API permet d'accéder à des fonctions ou à des données d'une application via une autre application en utilisant une interface.</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p:txBody>
      </p:sp>
      <p:pic>
        <p:nvPicPr>
          <p:cNvPr id="226" name="Image 7"/>
          <p:cNvPicPr/>
          <p:nvPr/>
        </p:nvPicPr>
        <p:blipFill>
          <a:blip r:embed="rId2"/>
          <a:stretch/>
        </p:blipFill>
        <p:spPr>
          <a:xfrm>
            <a:off x="2166840" y="2250000"/>
            <a:ext cx="4809600" cy="1076040"/>
          </a:xfrm>
          <a:prstGeom prst="rect">
            <a:avLst/>
          </a:prstGeom>
          <a:ln w="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311760" y="597600"/>
            <a:ext cx="8519760" cy="572040"/>
          </a:xfrm>
          <a:prstGeom prst="rect">
            <a:avLst/>
          </a:prstGeom>
          <a:noFill/>
          <a:ln w="0">
            <a:noFill/>
          </a:ln>
        </p:spPr>
        <p:txBody>
          <a:bodyPr lIns="0" tIns="0" rIns="0" bIns="0" anchor="ctr">
            <a:normAutofit/>
          </a:bodyPr>
          <a:lstStyle/>
          <a:p>
            <a:pPr indent="0" algn="ctr">
              <a:lnSpc>
                <a:spcPct val="90000"/>
              </a:lnSpc>
              <a:buNone/>
            </a:pPr>
            <a:r>
              <a:rPr lang="fr-FR" sz="2000" b="1" strike="noStrike" spc="-1">
                <a:solidFill>
                  <a:srgbClr val="000000"/>
                </a:solidFill>
                <a:latin typeface="Avenir"/>
                <a:ea typeface="DejaVu Sans"/>
              </a:rPr>
              <a:t>Pourquoi faire des APIs ? </a:t>
            </a:r>
            <a:endParaRPr lang="fr-FR" sz="2000" b="0" strike="noStrike" spc="-1">
              <a:solidFill>
                <a:srgbClr val="000000"/>
              </a:solidFill>
              <a:latin typeface="Arial"/>
            </a:endParaRPr>
          </a:p>
        </p:txBody>
      </p:sp>
      <p:sp>
        <p:nvSpPr>
          <p:cNvPr id="228" name="PlaceHolder 2"/>
          <p:cNvSpPr>
            <a:spLocks noGrp="1"/>
          </p:cNvSpPr>
          <p:nvPr>
            <p:ph type="title"/>
          </p:nvPr>
        </p:nvSpPr>
        <p:spPr>
          <a:xfrm>
            <a:off x="311760" y="1228680"/>
            <a:ext cx="8519760" cy="3415680"/>
          </a:xfrm>
          <a:prstGeom prst="rect">
            <a:avLst/>
          </a:prstGeom>
          <a:noFill/>
          <a:ln w="0">
            <a:noFill/>
          </a:ln>
        </p:spPr>
        <p:txBody>
          <a:bodyPr lIns="0" tIns="0" rIns="0" bIns="0" anchor="ctr">
            <a:normAutofit/>
          </a:bodyPr>
          <a:lstStyle/>
          <a:p>
            <a:pPr indent="0">
              <a:lnSpc>
                <a:spcPct val="90000"/>
              </a:lnSpc>
              <a:buNone/>
            </a:pPr>
            <a:r>
              <a:rPr lang="fr-FR" sz="1500" b="0" strike="noStrike" spc="-1">
                <a:solidFill>
                  <a:srgbClr val="000000"/>
                </a:solidFill>
                <a:latin typeface="Avenir"/>
                <a:ea typeface="DejaVu Sans"/>
              </a:rPr>
              <a:t>L'objectif des API est de permettre à des systèmes tiers d'accéder à ces fonctionnalités et ces contenus. Une interface de programmation d'application a donc pour but de faire dialoguer plusieurs logiciels.</a:t>
            </a:r>
            <a:br>
              <a:rPr sz="1500"/>
            </a:br>
            <a:br>
              <a:rPr sz="1500"/>
            </a:br>
            <a:r>
              <a:rPr lang="fr-FR" sz="1500" b="0" strike="noStrike" spc="-1">
                <a:solidFill>
                  <a:srgbClr val="000000"/>
                </a:solidFill>
                <a:latin typeface="Avenir"/>
                <a:ea typeface="DejaVu Sans"/>
              </a:rPr>
              <a:t>Depuis quelques années, l'API est devenue la technologie de référence pour intégrer entre elles plusieurs applications d'entreprise. </a:t>
            </a:r>
            <a:br>
              <a:rPr sz="1500"/>
            </a:br>
            <a:br>
              <a:rPr sz="1500"/>
            </a:br>
            <a:r>
              <a:rPr lang="fr-FR" sz="1500" b="0" strike="noStrike" spc="-1">
                <a:solidFill>
                  <a:srgbClr val="000000"/>
                </a:solidFill>
                <a:latin typeface="Avenir"/>
                <a:ea typeface="DejaVu Sans"/>
              </a:rPr>
              <a:t>Les acteurs du web et des logiciels y ont par ailleurs de plus en plus  recours.</a:t>
            </a:r>
            <a:endParaRPr lang="fr-FR" sz="1500" b="0" strike="noStrike" spc="-1">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311760" y="597600"/>
            <a:ext cx="8519760" cy="572040"/>
          </a:xfrm>
          <a:prstGeom prst="rect">
            <a:avLst/>
          </a:prstGeom>
          <a:noFill/>
          <a:ln w="0">
            <a:noFill/>
          </a:ln>
        </p:spPr>
        <p:txBody>
          <a:bodyPr lIns="0" tIns="0" rIns="0" bIns="0" anchor="ctr">
            <a:normAutofit/>
          </a:bodyPr>
          <a:lstStyle/>
          <a:p>
            <a:pPr indent="0" algn="ctr">
              <a:lnSpc>
                <a:spcPct val="90000"/>
              </a:lnSpc>
              <a:buNone/>
            </a:pPr>
            <a:r>
              <a:rPr lang="fr-FR" sz="2000" b="1" strike="noStrike" spc="-1">
                <a:solidFill>
                  <a:srgbClr val="000000"/>
                </a:solidFill>
                <a:latin typeface="Avenir"/>
                <a:ea typeface="DejaVu Sans"/>
              </a:rPr>
              <a:t>Réaliser une API avec NodeJS</a:t>
            </a:r>
            <a:endParaRPr lang="fr-FR" sz="2000" b="0" strike="noStrike" spc="-1">
              <a:solidFill>
                <a:srgbClr val="000000"/>
              </a:solidFill>
              <a:latin typeface="Arial"/>
            </a:endParaRPr>
          </a:p>
        </p:txBody>
      </p:sp>
      <p:sp>
        <p:nvSpPr>
          <p:cNvPr id="230" name="PlaceHolder 2"/>
          <p:cNvSpPr>
            <a:spLocks noGrp="1"/>
          </p:cNvSpPr>
          <p:nvPr>
            <p:ph type="title"/>
          </p:nvPr>
        </p:nvSpPr>
        <p:spPr>
          <a:xfrm>
            <a:off x="311760" y="1228680"/>
            <a:ext cx="8519760" cy="1867320"/>
          </a:xfrm>
          <a:prstGeom prst="rect">
            <a:avLst/>
          </a:prstGeom>
          <a:noFill/>
          <a:ln w="0">
            <a:noFill/>
          </a:ln>
        </p:spPr>
        <p:txBody>
          <a:bodyPr lIns="0" tIns="0" rIns="0" bIns="0" anchor="ctr">
            <a:normAutofit/>
          </a:bodyPr>
          <a:lstStyle/>
          <a:p>
            <a:pPr indent="0">
              <a:lnSpc>
                <a:spcPct val="90000"/>
              </a:lnSpc>
              <a:buNone/>
            </a:pPr>
            <a:r>
              <a:rPr lang="fr-FR" sz="1500" b="0" strike="noStrike" spc="-1">
                <a:solidFill>
                  <a:srgbClr val="000000"/>
                </a:solidFill>
                <a:latin typeface="Avenir"/>
                <a:ea typeface="DejaVu Sans"/>
              </a:rPr>
              <a:t>Avec NodeJS, nous allons réutiliser la librairie express qui nous servira cette fois-ci à envoyer les informations directement vers notre base de données. </a:t>
            </a:r>
            <a:br>
              <a:rPr sz="1500"/>
            </a:br>
            <a:br>
              <a:rPr sz="1500"/>
            </a:br>
            <a:r>
              <a:rPr lang="fr-FR" sz="1500" b="0" strike="noStrike" spc="-1">
                <a:solidFill>
                  <a:srgbClr val="000000"/>
                </a:solidFill>
                <a:latin typeface="Avenir"/>
                <a:ea typeface="DejaVu Sans"/>
              </a:rPr>
              <a:t>Pour l'exemple, nous n'allons pas utilisé une base de données Mysql ou MongoDb. Nous allons créer un fichier .JSON qui va faire office de base de données. </a:t>
            </a:r>
            <a:br>
              <a:rPr sz="1500"/>
            </a:br>
            <a:br>
              <a:rPr sz="1500"/>
            </a:br>
            <a:r>
              <a:rPr lang="fr-FR" sz="1500" b="0" strike="noStrike" spc="-1">
                <a:solidFill>
                  <a:srgbClr val="000000"/>
                </a:solidFill>
                <a:latin typeface="Avenir"/>
                <a:ea typeface="DejaVu Sans"/>
              </a:rPr>
              <a:t>Le fichier .json</a:t>
            </a:r>
            <a:endParaRPr lang="fr-FR" sz="1500" b="0" strike="noStrike" spc="-1">
              <a:solidFill>
                <a:srgbClr val="000000"/>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311760" y="597600"/>
            <a:ext cx="8519760" cy="572040"/>
          </a:xfrm>
          <a:prstGeom prst="rect">
            <a:avLst/>
          </a:prstGeom>
          <a:noFill/>
          <a:ln w="0">
            <a:noFill/>
          </a:ln>
        </p:spPr>
        <p:txBody>
          <a:bodyPr lIns="0" tIns="0" rIns="0" bIns="0" anchor="ctr">
            <a:normAutofit/>
          </a:bodyPr>
          <a:lstStyle/>
          <a:p>
            <a:pPr indent="0">
              <a:lnSpc>
                <a:spcPct val="90000"/>
              </a:lnSpc>
              <a:buNone/>
            </a:pPr>
            <a:r>
              <a:rPr lang="fr-FR" sz="1500" b="1" strike="noStrike" spc="-1">
                <a:solidFill>
                  <a:srgbClr val="000000"/>
                </a:solidFill>
                <a:latin typeface="Avenir"/>
                <a:ea typeface="DejaVu Sans"/>
              </a:rPr>
              <a:t>Le fichier .json</a:t>
            </a:r>
            <a:endParaRPr lang="fr-FR" sz="1500" b="0" strike="noStrike" spc="-1">
              <a:solidFill>
                <a:srgbClr val="000000"/>
              </a:solidFill>
              <a:latin typeface="Arial"/>
            </a:endParaRPr>
          </a:p>
        </p:txBody>
      </p:sp>
      <p:pic>
        <p:nvPicPr>
          <p:cNvPr id="232" name="Image 3"/>
          <p:cNvPicPr/>
          <p:nvPr/>
        </p:nvPicPr>
        <p:blipFill>
          <a:blip r:embed="rId2"/>
          <a:stretch/>
        </p:blipFill>
        <p:spPr>
          <a:xfrm>
            <a:off x="2486880" y="585360"/>
            <a:ext cx="4922280" cy="385020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Google Shape;60;p 41"/>
          <p:cNvSpPr/>
          <p:nvPr/>
        </p:nvSpPr>
        <p:spPr>
          <a:xfrm>
            <a:off x="435960" y="367200"/>
            <a:ext cx="8267040" cy="12502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spcBef>
                <a:spcPts val="1199"/>
              </a:spcBef>
              <a:tabLst>
                <a:tab pos="0" algn="l"/>
              </a:tabLst>
            </a:pPr>
            <a:endParaRPr lang="fr-FR" sz="1400" b="0" strike="noStrike" spc="-1">
              <a:solidFill>
                <a:srgbClr val="000000"/>
              </a:solidFill>
              <a:latin typeface="Arial"/>
            </a:endParaRPr>
          </a:p>
          <a:p>
            <a:pPr>
              <a:lnSpc>
                <a:spcPct val="115000"/>
              </a:lnSpc>
              <a:spcBef>
                <a:spcPts val="1400"/>
              </a:spcBef>
              <a:tabLst>
                <a:tab pos="0" algn="l"/>
              </a:tabLst>
            </a:pPr>
            <a:r>
              <a:rPr lang="fr" sz="1600" b="1" u="sng" strike="noStrike" spc="-1">
                <a:solidFill>
                  <a:srgbClr val="0097A7"/>
                </a:solidFill>
                <a:uFillTx/>
                <a:latin typeface="Avenir"/>
                <a:ea typeface="Avenir"/>
              </a:rPr>
              <a:t>Plan de la semaine</a:t>
            </a:r>
            <a:endParaRPr lang="fr-FR" sz="1600" b="0" strike="noStrike" spc="-1">
              <a:solidFill>
                <a:srgbClr val="000000"/>
              </a:solidFill>
              <a:latin typeface="Arial"/>
            </a:endParaRPr>
          </a:p>
          <a:p>
            <a:pPr marL="380880" algn="just">
              <a:lnSpc>
                <a:spcPct val="115000"/>
              </a:lnSpc>
              <a:spcBef>
                <a:spcPts val="1199"/>
              </a:spcBef>
              <a:tabLst>
                <a:tab pos="0" algn="l"/>
              </a:tabLst>
            </a:pPr>
            <a:endParaRPr lang="fr-FR" sz="1400" b="0" strike="noStrike" spc="-1">
              <a:solidFill>
                <a:srgbClr val="000000"/>
              </a:solidFill>
              <a:latin typeface="Arial"/>
            </a:endParaRPr>
          </a:p>
        </p:txBody>
      </p:sp>
      <p:sp>
        <p:nvSpPr>
          <p:cNvPr id="167" name="Rectangle 2"/>
          <p:cNvSpPr/>
          <p:nvPr/>
        </p:nvSpPr>
        <p:spPr>
          <a:xfrm>
            <a:off x="540000" y="1314720"/>
            <a:ext cx="8093160" cy="264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800" b="0" strike="noStrike" spc="-1" dirty="0">
                <a:solidFill>
                  <a:srgbClr val="000000"/>
                </a:solidFill>
                <a:latin typeface="Arial"/>
                <a:ea typeface="DejaVu Sans"/>
              </a:rPr>
              <a:t>Jour 1 :</a:t>
            </a:r>
            <a:endParaRPr lang="fr-FR" sz="1800" b="0" strike="noStrike" spc="-1" dirty="0">
              <a:solidFill>
                <a:srgbClr val="000000"/>
              </a:solidFill>
              <a:latin typeface="Arial"/>
            </a:endParaRPr>
          </a:p>
          <a:p>
            <a:pPr>
              <a:lnSpc>
                <a:spcPct val="100000"/>
              </a:lnSpc>
            </a:pPr>
            <a:r>
              <a:rPr lang="fr-FR" sz="1800" b="0" strike="noStrike" spc="-1" dirty="0">
                <a:solidFill>
                  <a:srgbClr val="000000"/>
                </a:solidFill>
                <a:latin typeface="Arial"/>
                <a:ea typeface="DejaVu Sans"/>
              </a:rPr>
              <a:t>	Introduction </a:t>
            </a:r>
            <a:r>
              <a:rPr lang="fr-FR" sz="1800" b="0" strike="noStrike" spc="-1" dirty="0" err="1">
                <a:solidFill>
                  <a:srgbClr val="000000"/>
                </a:solidFill>
                <a:latin typeface="Arial"/>
                <a:ea typeface="DejaVu Sans"/>
              </a:rPr>
              <a:t>NodeJS</a:t>
            </a:r>
            <a:r>
              <a:rPr lang="fr-FR" sz="1800" b="0" strike="noStrike" spc="-1" dirty="0">
                <a:solidFill>
                  <a:srgbClr val="000000"/>
                </a:solidFill>
                <a:latin typeface="Arial"/>
                <a:ea typeface="DejaVu Sans"/>
              </a:rPr>
              <a:t> (installation, fonctionnement) + Début des APIs 	+ TP</a:t>
            </a:r>
            <a:endParaRPr lang="fr-FR" sz="1800" b="0" strike="noStrike" spc="-1" dirty="0">
              <a:solidFill>
                <a:srgbClr val="000000"/>
              </a:solidFill>
              <a:latin typeface="Arial"/>
            </a:endParaRPr>
          </a:p>
          <a:p>
            <a:pPr>
              <a:lnSpc>
                <a:spcPct val="100000"/>
              </a:lnSpc>
            </a:pPr>
            <a:r>
              <a:rPr lang="fr-FR" sz="1800" b="0" strike="noStrike" spc="-1" dirty="0">
                <a:solidFill>
                  <a:srgbClr val="000000"/>
                </a:solidFill>
                <a:latin typeface="Arial"/>
                <a:ea typeface="DejaVu Sans"/>
              </a:rPr>
              <a:t>Jour 2 :</a:t>
            </a:r>
            <a:endParaRPr lang="fr-FR" sz="1800" b="0" strike="noStrike" spc="-1" dirty="0">
              <a:solidFill>
                <a:srgbClr val="000000"/>
              </a:solidFill>
              <a:latin typeface="Arial"/>
            </a:endParaRPr>
          </a:p>
          <a:p>
            <a:pPr>
              <a:lnSpc>
                <a:spcPct val="100000"/>
              </a:lnSpc>
            </a:pPr>
            <a:r>
              <a:rPr lang="fr-FR" sz="1800" b="0" strike="noStrike" spc="-1" dirty="0">
                <a:solidFill>
                  <a:srgbClr val="000000"/>
                </a:solidFill>
                <a:latin typeface="Arial"/>
                <a:ea typeface="DejaVu Sans"/>
              </a:rPr>
              <a:t>	Notions supplémentaire (Middleware, authentification, gestion 		CORS) + </a:t>
            </a:r>
            <a:r>
              <a:rPr lang="fr-FR" sz="1800" b="0" strike="noStrike" spc="-1" dirty="0" err="1">
                <a:solidFill>
                  <a:srgbClr val="000000"/>
                </a:solidFill>
                <a:latin typeface="Arial"/>
                <a:ea typeface="DejaVu Sans"/>
              </a:rPr>
              <a:t>Sequelize</a:t>
            </a:r>
            <a:r>
              <a:rPr lang="fr-FR" sz="1800" b="0" strike="noStrike" spc="-1" dirty="0">
                <a:solidFill>
                  <a:srgbClr val="000000"/>
                </a:solidFill>
                <a:latin typeface="Arial"/>
                <a:ea typeface="DejaVu Sans"/>
              </a:rPr>
              <a:t> + TP</a:t>
            </a:r>
            <a:endParaRPr lang="fr-FR" sz="1800" b="0" strike="noStrike" spc="-1" dirty="0">
              <a:solidFill>
                <a:srgbClr val="000000"/>
              </a:solidFill>
              <a:latin typeface="Arial"/>
            </a:endParaRPr>
          </a:p>
          <a:p>
            <a:pPr>
              <a:lnSpc>
                <a:spcPct val="100000"/>
              </a:lnSpc>
            </a:pPr>
            <a:r>
              <a:rPr lang="fr-FR" sz="1800" b="0" strike="noStrike" spc="-1" dirty="0">
                <a:solidFill>
                  <a:srgbClr val="000000"/>
                </a:solidFill>
                <a:latin typeface="Arial"/>
                <a:ea typeface="DejaVu Sans"/>
              </a:rPr>
              <a:t>Jour 3 :</a:t>
            </a:r>
            <a:endParaRPr lang="fr-FR" sz="1800" b="0" strike="noStrike" spc="-1" dirty="0">
              <a:solidFill>
                <a:srgbClr val="000000"/>
              </a:solidFill>
              <a:latin typeface="Arial"/>
            </a:endParaRPr>
          </a:p>
          <a:p>
            <a:pPr>
              <a:lnSpc>
                <a:spcPct val="100000"/>
              </a:lnSpc>
            </a:pPr>
            <a:r>
              <a:rPr lang="fr-FR" sz="1800" b="0" strike="noStrike" spc="-1" dirty="0">
                <a:solidFill>
                  <a:srgbClr val="000000"/>
                </a:solidFill>
                <a:latin typeface="Arial"/>
                <a:ea typeface="DejaVu Sans"/>
              </a:rPr>
              <a:t>	Continuité </a:t>
            </a:r>
            <a:r>
              <a:rPr lang="fr-FR" sz="1800" b="0" strike="noStrike" spc="-1" dirty="0" err="1">
                <a:solidFill>
                  <a:srgbClr val="000000"/>
                </a:solidFill>
                <a:latin typeface="Arial"/>
                <a:ea typeface="DejaVu Sans"/>
              </a:rPr>
              <a:t>sequelize</a:t>
            </a:r>
            <a:r>
              <a:rPr lang="fr-FR" sz="1800" b="0" strike="noStrike" spc="-1" dirty="0">
                <a:solidFill>
                  <a:srgbClr val="000000"/>
                </a:solidFill>
                <a:latin typeface="Arial"/>
                <a:ea typeface="DejaVu Sans"/>
              </a:rPr>
              <a:t> + Début projet</a:t>
            </a:r>
            <a:endParaRPr lang="fr-FR" sz="1800" b="0" strike="noStrike" spc="-1" dirty="0">
              <a:solidFill>
                <a:srgbClr val="000000"/>
              </a:solidFill>
              <a:latin typeface="Arial"/>
            </a:endParaRPr>
          </a:p>
          <a:p>
            <a:pPr>
              <a:lnSpc>
                <a:spcPct val="100000"/>
              </a:lnSpc>
            </a:pPr>
            <a:r>
              <a:rPr lang="fr-FR" sz="1800" b="0" strike="noStrike" spc="-1" dirty="0">
                <a:solidFill>
                  <a:srgbClr val="000000"/>
                </a:solidFill>
                <a:latin typeface="Arial"/>
                <a:ea typeface="DejaVu Sans"/>
              </a:rPr>
              <a:t>Jour 4 :</a:t>
            </a:r>
            <a:endParaRPr lang="fr-FR" sz="1800" b="0" strike="noStrike" spc="-1" dirty="0">
              <a:solidFill>
                <a:srgbClr val="000000"/>
              </a:solidFill>
              <a:latin typeface="Arial"/>
            </a:endParaRPr>
          </a:p>
          <a:p>
            <a:pPr>
              <a:lnSpc>
                <a:spcPct val="100000"/>
              </a:lnSpc>
            </a:pPr>
            <a:r>
              <a:rPr lang="fr-FR" sz="1800" b="0" strike="noStrike" spc="-1" dirty="0">
                <a:solidFill>
                  <a:srgbClr val="000000"/>
                </a:solidFill>
                <a:latin typeface="Arial"/>
                <a:ea typeface="DejaVu Sans"/>
              </a:rPr>
              <a:t>	Projet + contrôle de connaissance</a:t>
            </a:r>
            <a:endParaRPr lang="fr-FR" sz="1800" b="0" strike="noStrike" spc="-1" dirty="0">
              <a:solidFill>
                <a:srgbClr val="000000"/>
              </a:solidFill>
              <a:latin typeface="Arial"/>
            </a:endParaRPr>
          </a:p>
          <a:p>
            <a:pPr>
              <a:lnSpc>
                <a:spcPct val="100000"/>
              </a:lnSpc>
            </a:pPr>
            <a:r>
              <a:rPr lang="fr-FR" sz="1800" b="0" strike="noStrike" spc="-1" dirty="0">
                <a:solidFill>
                  <a:srgbClr val="000000"/>
                </a:solidFill>
                <a:latin typeface="Arial"/>
                <a:ea typeface="DejaVu Sans"/>
              </a:rPr>
              <a:t>Jour 5 :</a:t>
            </a:r>
            <a:endParaRPr lang="fr-FR" sz="1800" b="0" strike="noStrike" spc="-1" dirty="0">
              <a:solidFill>
                <a:srgbClr val="000000"/>
              </a:solidFill>
              <a:latin typeface="Arial"/>
            </a:endParaRPr>
          </a:p>
          <a:p>
            <a:pPr>
              <a:lnSpc>
                <a:spcPct val="100000"/>
              </a:lnSpc>
            </a:pPr>
            <a:r>
              <a:rPr lang="fr-FR" sz="1800" b="0" strike="noStrike" spc="-1" dirty="0">
                <a:solidFill>
                  <a:srgbClr val="000000"/>
                </a:solidFill>
                <a:latin typeface="Arial"/>
                <a:ea typeface="DejaVu Sans"/>
              </a:rPr>
              <a:t>	Projet + soutenance de projet</a:t>
            </a:r>
            <a:endParaRPr lang="fr-FR" sz="1800" b="0" strike="noStrike" spc="-1" dirty="0">
              <a:solidFill>
                <a:srgbClr val="000000"/>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311760" y="672120"/>
            <a:ext cx="8519760" cy="4079880"/>
          </a:xfrm>
          <a:prstGeom prst="rect">
            <a:avLst/>
          </a:prstGeom>
          <a:noFill/>
          <a:ln w="0">
            <a:noFill/>
          </a:ln>
        </p:spPr>
        <p:txBody>
          <a:bodyPr lIns="0" tIns="0" rIns="0" bIns="0" anchor="ctr">
            <a:normAutofit/>
          </a:bodyPr>
          <a:lstStyle/>
          <a:p>
            <a:pPr indent="0">
              <a:lnSpc>
                <a:spcPct val="90000"/>
              </a:lnSpc>
              <a:buNone/>
            </a:pPr>
            <a:r>
              <a:rPr lang="fr-FR" sz="1500" b="0" strike="noStrike" spc="-1">
                <a:solidFill>
                  <a:srgbClr val="000000"/>
                </a:solidFill>
                <a:latin typeface="Avenir"/>
                <a:ea typeface="DejaVu Sans"/>
              </a:rPr>
              <a:t>Après avoir réalisé le fichier JSON, nous allons nous concentrer sur la création du serveur nodeJS:</a:t>
            </a:r>
            <a:br>
              <a:rPr sz="1500"/>
            </a:br>
            <a:br>
              <a:rPr sz="1500"/>
            </a:br>
            <a:r>
              <a:rPr lang="fr-FR" sz="1500" b="0" strike="noStrike" spc="-1">
                <a:solidFill>
                  <a:srgbClr val="000000"/>
                </a:solidFill>
                <a:latin typeface="Avenir"/>
                <a:ea typeface="DejaVu Sans"/>
              </a:rPr>
              <a:t>1- dans votre invite de commande, faites un 'npm init' pour créer un nouveau package.json</a:t>
            </a:r>
            <a:br>
              <a:rPr sz="1500"/>
            </a:br>
            <a:r>
              <a:rPr lang="fr-FR" sz="1500" b="0" strike="noStrike" spc="-1">
                <a:solidFill>
                  <a:srgbClr val="000000"/>
                </a:solidFill>
                <a:latin typeface="Avenir"/>
                <a:ea typeface="DejaVu Sans"/>
              </a:rPr>
              <a:t>2- Vu que l'on va utiliser express, installer le avec la commande 'npm install express’</a:t>
            </a:r>
            <a:br>
              <a:rPr sz="1500"/>
            </a:br>
            <a:r>
              <a:rPr lang="fr-FR" sz="1500" b="0" strike="noStrike" spc="-1">
                <a:solidFill>
                  <a:srgbClr val="000000"/>
                </a:solidFill>
                <a:latin typeface="Avenir"/>
                <a:ea typeface="DejaVu Sans"/>
              </a:rPr>
              <a:t>3 - Créer un fichier server.js qui comportera le code suivant:</a:t>
            </a:r>
            <a:br>
              <a:rPr sz="1500"/>
            </a:br>
            <a:br>
              <a:rPr sz="1500"/>
            </a:br>
            <a:br>
              <a:rPr sz="1500"/>
            </a:br>
            <a:br>
              <a:rPr sz="1500"/>
            </a:br>
            <a:br>
              <a:rPr sz="1500"/>
            </a:br>
            <a:br>
              <a:rPr sz="1500"/>
            </a:br>
            <a:br>
              <a:rPr sz="1500"/>
            </a:br>
            <a:br>
              <a:rPr sz="1500"/>
            </a:br>
            <a:br>
              <a:rPr sz="1500"/>
            </a:br>
            <a:br>
              <a:rPr sz="1500"/>
            </a:br>
            <a:r>
              <a:rPr lang="fr-FR" sz="1500" b="0" strike="noStrike" spc="-1">
                <a:solidFill>
                  <a:srgbClr val="000000"/>
                </a:solidFill>
                <a:latin typeface="Avenir"/>
                <a:ea typeface="DejaVu Sans"/>
              </a:rPr>
              <a:t>Si vous lancez le serveur avec la commande "node server.js" et que vous tapez l'url localhost:3000 ou 127.0.0.1:3000 vous devriez trouver un message "cannot GET / "</a:t>
            </a:r>
            <a:endParaRPr lang="fr-FR" sz="1500" b="0" strike="noStrike" spc="-1">
              <a:solidFill>
                <a:srgbClr val="000000"/>
              </a:solidFill>
              <a:latin typeface="Arial"/>
            </a:endParaRPr>
          </a:p>
        </p:txBody>
      </p:sp>
      <p:pic>
        <p:nvPicPr>
          <p:cNvPr id="234" name="Image 6"/>
          <p:cNvPicPr/>
          <p:nvPr/>
        </p:nvPicPr>
        <p:blipFill>
          <a:blip r:embed="rId2"/>
          <a:stretch/>
        </p:blipFill>
        <p:spPr>
          <a:xfrm>
            <a:off x="1142280" y="2303280"/>
            <a:ext cx="6858720" cy="1400040"/>
          </a:xfrm>
          <a:prstGeom prst="rect">
            <a:avLst/>
          </a:prstGeom>
          <a:ln w="0">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311760" y="706680"/>
            <a:ext cx="8519760" cy="3937680"/>
          </a:xfrm>
          <a:prstGeom prst="rect">
            <a:avLst/>
          </a:prstGeom>
          <a:noFill/>
          <a:ln w="0">
            <a:noFill/>
          </a:ln>
        </p:spPr>
        <p:txBody>
          <a:bodyPr lIns="0" tIns="0" rIns="0" bIns="0" anchor="ctr">
            <a:normAutofit/>
          </a:bodyPr>
          <a:lstStyle/>
          <a:p>
            <a:pPr indent="0">
              <a:lnSpc>
                <a:spcPct val="90000"/>
              </a:lnSpc>
              <a:buNone/>
            </a:pPr>
            <a:r>
              <a:rPr lang="fr-FR" sz="1500" b="0" strike="noStrike" spc="-1">
                <a:solidFill>
                  <a:srgbClr val="000000"/>
                </a:solidFill>
                <a:latin typeface="Avenir"/>
                <a:ea typeface="DejaVu Sans"/>
              </a:rPr>
              <a:t>Maintenant que notre serveur est mis en place nous allons définir les ressources de notre API. Nous avons créé précédemment notre fichier json. Nous allons avoir besoin des fonctionnalités suivantes:</a:t>
            </a:r>
            <a:br>
              <a:rPr sz="1500"/>
            </a:br>
            <a:br>
              <a:rPr sz="1500"/>
            </a:br>
            <a:r>
              <a:rPr lang="fr-FR" sz="1500" b="0" strike="noStrike" spc="-1">
                <a:solidFill>
                  <a:srgbClr val="000000"/>
                </a:solidFill>
                <a:latin typeface="Avenir"/>
                <a:ea typeface="DejaVu Sans"/>
              </a:rPr>
              <a:t>    Créer une question</a:t>
            </a:r>
            <a:br>
              <a:rPr sz="1500"/>
            </a:br>
            <a:r>
              <a:rPr lang="fr-FR" sz="1500" b="0" strike="noStrike" spc="-1">
                <a:solidFill>
                  <a:srgbClr val="000000"/>
                </a:solidFill>
                <a:latin typeface="Avenir"/>
                <a:ea typeface="DejaVu Sans"/>
              </a:rPr>
              <a:t>    Lister l'ensemble des questions</a:t>
            </a:r>
            <a:br>
              <a:rPr sz="1500"/>
            </a:br>
            <a:r>
              <a:rPr lang="fr-FR" sz="1500" b="0" strike="noStrike" spc="-1">
                <a:solidFill>
                  <a:srgbClr val="000000"/>
                </a:solidFill>
                <a:latin typeface="Avenir"/>
                <a:ea typeface="DejaVu Sans"/>
              </a:rPr>
              <a:t>    Récupérer les détails d'une question en particulier</a:t>
            </a:r>
            <a:br>
              <a:rPr sz="1500"/>
            </a:br>
            <a:r>
              <a:rPr lang="fr-FR" sz="1500" b="0" strike="noStrike" spc="-1">
                <a:solidFill>
                  <a:srgbClr val="000000"/>
                </a:solidFill>
                <a:latin typeface="Avenir"/>
                <a:ea typeface="DejaVu Sans"/>
              </a:rPr>
              <a:t>    Modifier une question</a:t>
            </a:r>
            <a:br>
              <a:rPr sz="1500"/>
            </a:br>
            <a:r>
              <a:rPr lang="fr-FR" sz="1500" b="0" strike="noStrike" spc="-1">
                <a:solidFill>
                  <a:srgbClr val="000000"/>
                </a:solidFill>
                <a:latin typeface="Avenir"/>
                <a:ea typeface="DejaVu Sans"/>
              </a:rPr>
              <a:t>    Supprimer une question</a:t>
            </a:r>
            <a:br>
              <a:rPr sz="1500"/>
            </a:br>
            <a:br>
              <a:rPr sz="1500"/>
            </a:br>
            <a:br>
              <a:rPr sz="1500"/>
            </a:br>
            <a:r>
              <a:rPr lang="fr-FR" sz="1500" b="0" strike="noStrike" spc="-1">
                <a:solidFill>
                  <a:srgbClr val="000000"/>
                </a:solidFill>
                <a:latin typeface="Avenir"/>
                <a:ea typeface="DejaVu Sans"/>
              </a:rPr>
              <a:t>Ces opérations sont plus communément appelées CRUD, pour CREATE, READ, UPDATE et DESTROY (créer, lire, mise à jour, supprimer).</a:t>
            </a:r>
            <a:endParaRPr lang="fr-FR" sz="1500" b="0" strike="noStrike" spc="-1">
              <a:solidFill>
                <a:srgbClr val="000000"/>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311760" y="706680"/>
            <a:ext cx="8519760" cy="3937680"/>
          </a:xfrm>
          <a:prstGeom prst="rect">
            <a:avLst/>
          </a:prstGeom>
          <a:noFill/>
          <a:ln w="0">
            <a:noFill/>
          </a:ln>
        </p:spPr>
        <p:txBody>
          <a:bodyPr lIns="0" tIns="0" rIns="0" bIns="0" anchor="ctr">
            <a:normAutofit/>
          </a:bodyPr>
          <a:lstStyle/>
          <a:p>
            <a:pPr indent="0">
              <a:lnSpc>
                <a:spcPct val="90000"/>
              </a:lnSpc>
              <a:buNone/>
            </a:pPr>
            <a:r>
              <a:rPr lang="fr-FR" sz="1500" b="0" strike="noStrike" spc="-1">
                <a:solidFill>
                  <a:srgbClr val="000000"/>
                </a:solidFill>
                <a:latin typeface="Avenir"/>
                <a:ea typeface="DejaVu Sans"/>
              </a:rPr>
              <a:t>Avec Express, nous allons créer une API REST, REST signifie que nous créons une API passant par la méthode HTTP. Dans notre cas nous aurons besoin des routes suivantes:</a:t>
            </a:r>
            <a:br>
              <a:rPr sz="1500"/>
            </a:br>
            <a:br>
              <a:rPr sz="1500"/>
            </a:br>
            <a:r>
              <a:rPr lang="fr-FR" sz="1500" b="0" strike="noStrike" spc="-1">
                <a:solidFill>
                  <a:srgbClr val="000000"/>
                </a:solidFill>
                <a:latin typeface="Avenir"/>
                <a:ea typeface="DejaVu Sans"/>
              </a:rPr>
              <a:t>    GET /question</a:t>
            </a:r>
            <a:br>
              <a:rPr sz="1500"/>
            </a:br>
            <a:r>
              <a:rPr lang="fr-FR" sz="1500" b="0" strike="noStrike" spc="-1">
                <a:solidFill>
                  <a:srgbClr val="000000"/>
                </a:solidFill>
                <a:latin typeface="Avenir"/>
                <a:ea typeface="DejaVu Sans"/>
              </a:rPr>
              <a:t>    GET /question/:id</a:t>
            </a:r>
            <a:br>
              <a:rPr sz="1500"/>
            </a:br>
            <a:r>
              <a:rPr lang="fr-FR" sz="1500" b="0" strike="noStrike" spc="-1">
                <a:solidFill>
                  <a:srgbClr val="000000"/>
                </a:solidFill>
                <a:latin typeface="Avenir"/>
                <a:ea typeface="DejaVu Sans"/>
              </a:rPr>
              <a:t>    POST /question</a:t>
            </a:r>
            <a:br>
              <a:rPr sz="1500"/>
            </a:br>
            <a:r>
              <a:rPr lang="fr-FR" sz="1500" b="0" strike="noStrike" spc="-1">
                <a:solidFill>
                  <a:srgbClr val="000000"/>
                </a:solidFill>
                <a:latin typeface="Avenir"/>
                <a:ea typeface="DejaVu Sans"/>
              </a:rPr>
              <a:t>    PUT /question/:id</a:t>
            </a:r>
            <a:br>
              <a:rPr sz="1500"/>
            </a:br>
            <a:r>
              <a:rPr lang="fr-FR" sz="1500" b="0" strike="noStrike" spc="-1">
                <a:solidFill>
                  <a:srgbClr val="000000"/>
                </a:solidFill>
                <a:latin typeface="Avenir"/>
                <a:ea typeface="DejaVu Sans"/>
              </a:rPr>
              <a:t>    DELETE /question/:id</a:t>
            </a:r>
            <a:endParaRPr lang="fr-FR" sz="1500" b="0" strike="noStrike" spc="-1">
              <a:solidFill>
                <a:srgbClr val="000000"/>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311760" y="706680"/>
            <a:ext cx="8519760" cy="3937680"/>
          </a:xfrm>
          <a:prstGeom prst="rect">
            <a:avLst/>
          </a:prstGeom>
          <a:noFill/>
          <a:ln w="0">
            <a:noFill/>
          </a:ln>
        </p:spPr>
        <p:txBody>
          <a:bodyPr lIns="0" tIns="0" rIns="0" bIns="0" anchor="t">
            <a:normAutofit/>
          </a:bodyPr>
          <a:lstStyle/>
          <a:p>
            <a:pPr indent="0">
              <a:lnSpc>
                <a:spcPct val="90000"/>
              </a:lnSpc>
              <a:buNone/>
            </a:pPr>
            <a:r>
              <a:rPr lang="fr-FR" sz="1500" b="0" strike="noStrike" spc="-1">
                <a:solidFill>
                  <a:srgbClr val="000000"/>
                </a:solidFill>
                <a:latin typeface="Avenir"/>
                <a:ea typeface="DejaVu Sans"/>
              </a:rPr>
              <a:t>Nous allons définir la route " GET /question " cette route aura pour mission de récupérer l'ensemble des questions disponible. Nous allons donc rajouter dans notre server.js:</a:t>
            </a:r>
            <a:br>
              <a:rPr sz="1500"/>
            </a:br>
            <a:br>
              <a:rPr sz="1500"/>
            </a:br>
            <a:endParaRPr lang="fr-FR" sz="1500" b="0" strike="noStrike" spc="-1">
              <a:solidFill>
                <a:srgbClr val="000000"/>
              </a:solidFill>
              <a:latin typeface="Arial"/>
            </a:endParaRPr>
          </a:p>
        </p:txBody>
      </p:sp>
      <p:pic>
        <p:nvPicPr>
          <p:cNvPr id="238" name="Image 3"/>
          <p:cNvPicPr/>
          <p:nvPr/>
        </p:nvPicPr>
        <p:blipFill>
          <a:blip r:embed="rId2"/>
          <a:stretch/>
        </p:blipFill>
        <p:spPr>
          <a:xfrm>
            <a:off x="170640" y="1517040"/>
            <a:ext cx="8802000" cy="2851200"/>
          </a:xfrm>
          <a:prstGeom prst="rect">
            <a:avLst/>
          </a:prstGeom>
          <a:ln w="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311760" y="706680"/>
            <a:ext cx="8519760" cy="3937680"/>
          </a:xfrm>
          <a:prstGeom prst="rect">
            <a:avLst/>
          </a:prstGeom>
          <a:noFill/>
          <a:ln w="0">
            <a:noFill/>
          </a:ln>
        </p:spPr>
        <p:txBody>
          <a:bodyPr lIns="0" tIns="0" rIns="0" bIns="0" anchor="ctr">
            <a:normAutofit/>
          </a:bodyPr>
          <a:lstStyle/>
          <a:p>
            <a:pPr indent="0">
              <a:lnSpc>
                <a:spcPct val="90000"/>
              </a:lnSpc>
              <a:buNone/>
            </a:pPr>
            <a:r>
              <a:rPr lang="fr-FR" sz="1500" b="0" strike="noStrike" spc="-1">
                <a:solidFill>
                  <a:srgbClr val="000000"/>
                </a:solidFill>
                <a:latin typeface="Avenir"/>
                <a:ea typeface="DejaVu Sans"/>
              </a:rPr>
              <a:t>La méthode </a:t>
            </a:r>
            <a:r>
              <a:rPr lang="fr-FR" sz="1500" b="1" i="1" strike="noStrike" spc="-1">
                <a:solidFill>
                  <a:srgbClr val="000000"/>
                </a:solidFill>
                <a:latin typeface="Avenir"/>
                <a:ea typeface="DejaVu Sans"/>
              </a:rPr>
              <a:t>.get </a:t>
            </a:r>
            <a:r>
              <a:rPr lang="fr-FR" sz="1500" b="0" strike="noStrike" spc="-1">
                <a:solidFill>
                  <a:srgbClr val="000000"/>
                </a:solidFill>
                <a:latin typeface="Avenir"/>
                <a:ea typeface="DejaVu Sans"/>
              </a:rPr>
              <a:t>d’express permet de définir une route GET. </a:t>
            </a:r>
            <a:br>
              <a:rPr sz="1500"/>
            </a:br>
            <a:r>
              <a:rPr lang="fr-FR" sz="1500" b="0" strike="noStrike" spc="-1">
                <a:solidFill>
                  <a:srgbClr val="000000"/>
                </a:solidFill>
                <a:latin typeface="Avenir"/>
                <a:ea typeface="DejaVu Sans"/>
              </a:rPr>
              <a:t>Elle prend en premier paramètre un String qui définit la route à écouter et un callback, qui est la fonction à exécuter si cette route est appelée. </a:t>
            </a:r>
            <a:br>
              <a:rPr sz="1500"/>
            </a:br>
            <a:br>
              <a:rPr sz="1500"/>
            </a:br>
            <a:r>
              <a:rPr lang="fr-FR" sz="1500" b="0" strike="noStrike" spc="-1">
                <a:solidFill>
                  <a:srgbClr val="000000"/>
                </a:solidFill>
                <a:latin typeface="Avenir"/>
                <a:ea typeface="DejaVu Sans"/>
              </a:rPr>
              <a:t>Ce callback prend en paramètre l'objet </a:t>
            </a:r>
            <a:r>
              <a:rPr lang="fr-FR" sz="1500" b="1" i="1" strike="noStrike" spc="-1">
                <a:solidFill>
                  <a:srgbClr val="000000"/>
                </a:solidFill>
                <a:latin typeface="Avenir"/>
                <a:ea typeface="DejaVu Sans"/>
              </a:rPr>
              <a:t>req,</a:t>
            </a:r>
            <a:r>
              <a:rPr lang="fr-FR" sz="1500" b="0" i="1" strike="noStrike" spc="-1">
                <a:solidFill>
                  <a:srgbClr val="000000"/>
                </a:solidFill>
                <a:latin typeface="Avenir"/>
                <a:ea typeface="DejaVu Sans"/>
              </a:rPr>
              <a:t> qui reprend toutes les données fournies par la requête, et l'objet </a:t>
            </a:r>
            <a:r>
              <a:rPr lang="fr-FR" sz="1500" b="1" i="1" strike="noStrike" spc="-1">
                <a:solidFill>
                  <a:srgbClr val="000000"/>
                </a:solidFill>
                <a:latin typeface="Avenir"/>
                <a:ea typeface="DejaVu Sans"/>
              </a:rPr>
              <a:t>res</a:t>
            </a:r>
            <a:r>
              <a:rPr lang="fr-FR" sz="1500" b="0" i="1" strike="noStrike" spc="-1">
                <a:solidFill>
                  <a:srgbClr val="000000"/>
                </a:solidFill>
                <a:latin typeface="Avenir"/>
                <a:ea typeface="DejaVu Sans"/>
              </a:rPr>
              <a:t>, fourni par express, qui contient les méthodes pour répondre à la requête qui vient d'arriver.</a:t>
            </a:r>
            <a:br>
              <a:rPr sz="1500"/>
            </a:br>
            <a:br>
              <a:rPr sz="1500"/>
            </a:br>
            <a:r>
              <a:rPr lang="fr-FR" sz="1500" b="0" i="1" strike="noStrike" spc="-1">
                <a:solidFill>
                  <a:srgbClr val="000000"/>
                </a:solidFill>
                <a:latin typeface="Avenir"/>
                <a:ea typeface="DejaVu Sans"/>
              </a:rPr>
              <a:t>Dans ce code, à l'arrivée d'une requête GET sur l’URL </a:t>
            </a:r>
            <a:r>
              <a:rPr lang="fr-FR" sz="1500" b="1" i="1" strike="noStrike" spc="-1">
                <a:solidFill>
                  <a:srgbClr val="000000"/>
                </a:solidFill>
                <a:latin typeface="Avenir"/>
                <a:ea typeface="DejaVu Sans"/>
              </a:rPr>
              <a:t>localhost:3000/question, l</a:t>
            </a:r>
            <a:r>
              <a:rPr lang="fr-FR" sz="1500" b="0" i="1" strike="noStrike" spc="-1">
                <a:solidFill>
                  <a:srgbClr val="000000"/>
                </a:solidFill>
                <a:latin typeface="Avenir"/>
                <a:ea typeface="DejaVu Sans"/>
              </a:rPr>
              <a:t>e serveur a pour instruction d'envoyer le String "Liste des questions".</a:t>
            </a:r>
            <a:endParaRPr lang="fr-FR" sz="1500" b="0" strike="noStrike" spc="-1">
              <a:solidFill>
                <a:srgbClr val="000000"/>
              </a:solid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311760" y="706680"/>
            <a:ext cx="8519760" cy="3937680"/>
          </a:xfrm>
          <a:prstGeom prst="rect">
            <a:avLst/>
          </a:prstGeom>
          <a:noFill/>
          <a:ln w="0">
            <a:noFill/>
          </a:ln>
        </p:spPr>
        <p:txBody>
          <a:bodyPr lIns="0" tIns="0" rIns="0" bIns="0" anchor="t">
            <a:normAutofit/>
          </a:bodyPr>
          <a:lstStyle/>
          <a:p>
            <a:pPr indent="0">
              <a:lnSpc>
                <a:spcPct val="90000"/>
              </a:lnSpc>
              <a:buNone/>
            </a:pPr>
            <a:r>
              <a:rPr lang="fr-FR" sz="1500" b="0" strike="noStrike" spc="-1">
                <a:solidFill>
                  <a:srgbClr val="000000"/>
                </a:solidFill>
                <a:latin typeface="Avenir"/>
                <a:ea typeface="DejaVu Sans"/>
              </a:rPr>
              <a:t>Maintenant que notre route est fonctionnelle nous allons pouvoir envoyer les données de nos questions avec</a:t>
            </a:r>
            <a:br>
              <a:rPr sz="1500"/>
            </a:br>
            <a:br>
              <a:rPr sz="1500"/>
            </a:br>
            <a:br>
              <a:rPr sz="1500"/>
            </a:br>
            <a:br>
              <a:rPr sz="1500"/>
            </a:br>
            <a:br>
              <a:rPr sz="1500"/>
            </a:br>
            <a:br>
              <a:rPr sz="1500"/>
            </a:br>
            <a:br>
              <a:rPr sz="1500"/>
            </a:br>
            <a:br>
              <a:rPr sz="1500"/>
            </a:br>
            <a:br>
              <a:rPr sz="1500"/>
            </a:br>
            <a:br>
              <a:rPr sz="1500"/>
            </a:br>
            <a:br>
              <a:rPr sz="1500"/>
            </a:br>
            <a:br>
              <a:rPr sz="1500"/>
            </a:br>
            <a:br>
              <a:rPr sz="1500"/>
            </a:br>
            <a:br>
              <a:rPr sz="1500"/>
            </a:br>
            <a:r>
              <a:rPr lang="fr-FR" sz="1500" b="0" strike="noStrike" spc="-1">
                <a:solidFill>
                  <a:srgbClr val="000000"/>
                </a:solidFill>
                <a:latin typeface="Avenir"/>
                <a:ea typeface="DejaVu Sans"/>
              </a:rPr>
              <a:t>La méthode </a:t>
            </a:r>
            <a:r>
              <a:rPr lang="fr-FR" sz="1500" b="1" strike="noStrike" spc="-1">
                <a:solidFill>
                  <a:srgbClr val="000000"/>
                </a:solidFill>
                <a:latin typeface="Avenir"/>
                <a:ea typeface="DejaVu Sans"/>
              </a:rPr>
              <a:t>json. </a:t>
            </a:r>
            <a:r>
              <a:rPr lang="fr-FR" sz="1500" b="0" strike="noStrike" spc="-1">
                <a:solidFill>
                  <a:srgbClr val="000000"/>
                </a:solidFill>
                <a:latin typeface="Avenir"/>
                <a:ea typeface="DejaVu Sans"/>
              </a:rPr>
              <a:t>En effet notre API REST va retourner un fichier JSON au client et non pas du texte ou un fichier html. Nous avons également ajouté le statut 200, qui correspond au code réponse http indiquant au client que sa requête s'est terminée avec succès.</a:t>
            </a:r>
            <a:endParaRPr lang="fr-FR" sz="1500" b="0" strike="noStrike" spc="-1">
              <a:solidFill>
                <a:srgbClr val="000000"/>
              </a:solidFill>
              <a:latin typeface="Arial"/>
            </a:endParaRPr>
          </a:p>
        </p:txBody>
      </p:sp>
      <p:pic>
        <p:nvPicPr>
          <p:cNvPr id="241" name="Image 6"/>
          <p:cNvPicPr/>
          <p:nvPr/>
        </p:nvPicPr>
        <p:blipFill>
          <a:blip r:embed="rId2"/>
          <a:stretch/>
        </p:blipFill>
        <p:spPr>
          <a:xfrm>
            <a:off x="1175760" y="1154880"/>
            <a:ext cx="6791760" cy="2219400"/>
          </a:xfrm>
          <a:prstGeom prst="rect">
            <a:avLst/>
          </a:prstGeom>
          <a:ln w="0">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311760" y="706680"/>
            <a:ext cx="8519760" cy="3937680"/>
          </a:xfrm>
          <a:prstGeom prst="rect">
            <a:avLst/>
          </a:prstGeom>
          <a:noFill/>
          <a:ln w="0">
            <a:noFill/>
          </a:ln>
        </p:spPr>
        <p:txBody>
          <a:bodyPr lIns="0" tIns="0" rIns="0" bIns="0" anchor="t">
            <a:normAutofit/>
          </a:bodyPr>
          <a:lstStyle/>
          <a:p>
            <a:pPr indent="0">
              <a:lnSpc>
                <a:spcPct val="90000"/>
              </a:lnSpc>
              <a:buNone/>
            </a:pPr>
            <a:r>
              <a:rPr lang="fr-FR" sz="1500" b="0" strike="noStrike" spc="-1">
                <a:solidFill>
                  <a:srgbClr val="000000"/>
                </a:solidFill>
                <a:latin typeface="Avenir"/>
                <a:ea typeface="DejaVu Sans"/>
              </a:rPr>
              <a:t>Nous allons maintenant gérer la route dans laquelle nous voulons afficher uniquement une question:</a:t>
            </a:r>
            <a:endParaRPr lang="fr-FR" sz="1500" b="0" strike="noStrike" spc="-1">
              <a:solidFill>
                <a:srgbClr val="000000"/>
              </a:solidFill>
              <a:latin typeface="Arial"/>
            </a:endParaRPr>
          </a:p>
        </p:txBody>
      </p:sp>
      <p:pic>
        <p:nvPicPr>
          <p:cNvPr id="243" name="Image 4"/>
          <p:cNvPicPr/>
          <p:nvPr/>
        </p:nvPicPr>
        <p:blipFill>
          <a:blip r:embed="rId2"/>
          <a:stretch/>
        </p:blipFill>
        <p:spPr>
          <a:xfrm>
            <a:off x="1161360" y="1362600"/>
            <a:ext cx="6820560" cy="2971800"/>
          </a:xfrm>
          <a:prstGeom prst="rect">
            <a:avLst/>
          </a:prstGeom>
          <a:ln w="0">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311760" y="706680"/>
            <a:ext cx="8519760" cy="3937680"/>
          </a:xfrm>
          <a:prstGeom prst="rect">
            <a:avLst/>
          </a:prstGeom>
          <a:noFill/>
          <a:ln w="0">
            <a:noFill/>
          </a:ln>
        </p:spPr>
        <p:txBody>
          <a:bodyPr lIns="0" tIns="0" rIns="0" bIns="0" anchor="ctr">
            <a:normAutofit/>
          </a:bodyPr>
          <a:lstStyle/>
          <a:p>
            <a:pPr indent="0">
              <a:lnSpc>
                <a:spcPct val="90000"/>
              </a:lnSpc>
              <a:buNone/>
            </a:pPr>
            <a:r>
              <a:rPr lang="fr-FR" sz="1500" b="0" strike="noStrike" spc="-1">
                <a:solidFill>
                  <a:srgbClr val="000000"/>
                </a:solidFill>
                <a:latin typeface="Avenir"/>
                <a:ea typeface="DejaVu Sans"/>
              </a:rPr>
              <a:t>Nous récupérons l'id  dans les paramètres. Comme la route définit '/:id', la valeur passée dans le paramètre sera sous forme d'objet contenant la clé "id".</a:t>
            </a:r>
            <a:br>
              <a:rPr sz="1500"/>
            </a:br>
            <a:br>
              <a:rPr sz="1500"/>
            </a:br>
            <a:r>
              <a:rPr lang="fr-FR" sz="1500" b="0" strike="noStrike" spc="-1">
                <a:solidFill>
                  <a:srgbClr val="000000"/>
                </a:solidFill>
                <a:latin typeface="Avenir"/>
                <a:ea typeface="DejaVu Sans"/>
              </a:rPr>
              <a:t>Nous passons à la méthode POST qui va nous permettre de créer de nouvelles questions. </a:t>
            </a:r>
            <a:br>
              <a:rPr sz="1500"/>
            </a:br>
            <a:br>
              <a:rPr sz="1500"/>
            </a:br>
            <a:r>
              <a:rPr lang="fr-FR" sz="1500" b="0" strike="noStrike" spc="-1">
                <a:solidFill>
                  <a:srgbClr val="000000"/>
                </a:solidFill>
                <a:latin typeface="Avenir"/>
                <a:ea typeface="DejaVu Sans"/>
              </a:rPr>
              <a:t>Pour créer les routes POST, PUT et DELETE, nous allons devoir créer un </a:t>
            </a:r>
            <a:r>
              <a:rPr lang="fr-FR" sz="1500" b="1" strike="noStrike" spc="-1">
                <a:solidFill>
                  <a:srgbClr val="000000"/>
                </a:solidFill>
                <a:latin typeface="Avenir"/>
                <a:ea typeface="DejaVu Sans"/>
              </a:rPr>
              <a:t>middleware</a:t>
            </a:r>
            <a:r>
              <a:rPr lang="fr-FR" sz="1500" b="0" strike="noStrike" spc="-1">
                <a:solidFill>
                  <a:srgbClr val="000000"/>
                </a:solidFill>
                <a:latin typeface="Avenir"/>
                <a:ea typeface="DejaVu Sans"/>
              </a:rPr>
              <a:t>. </a:t>
            </a:r>
            <a:br>
              <a:rPr sz="1500"/>
            </a:br>
            <a:br>
              <a:rPr sz="1500"/>
            </a:br>
            <a:r>
              <a:rPr lang="fr-FR" sz="1500" b="0" strike="noStrike" spc="-1">
                <a:solidFill>
                  <a:srgbClr val="000000"/>
                </a:solidFill>
                <a:latin typeface="Avenir"/>
                <a:ea typeface="DejaVu Sans"/>
              </a:rPr>
              <a:t>Un </a:t>
            </a:r>
            <a:r>
              <a:rPr lang="fr-FR" sz="1500" b="1" strike="noStrike" spc="-1">
                <a:solidFill>
                  <a:srgbClr val="000000"/>
                </a:solidFill>
                <a:latin typeface="Avenir"/>
                <a:ea typeface="DejaVu Sans"/>
              </a:rPr>
              <a:t>middleware</a:t>
            </a:r>
            <a:r>
              <a:rPr lang="fr-FR" sz="1500" b="0" strike="noStrike" spc="-1">
                <a:solidFill>
                  <a:srgbClr val="000000"/>
                </a:solidFill>
                <a:latin typeface="Avenir"/>
                <a:ea typeface="DejaVu Sans"/>
              </a:rPr>
              <a:t> est un logiciel qui fournit aux applications des fonctionnalités et des services communs que le système d'exploitation n'offre pas. </a:t>
            </a:r>
            <a:br>
              <a:rPr sz="1500"/>
            </a:br>
            <a:br>
              <a:rPr sz="1500"/>
            </a:br>
            <a:r>
              <a:rPr lang="fr-FR" sz="1500" b="0" strike="noStrike" spc="-1">
                <a:solidFill>
                  <a:srgbClr val="000000"/>
                </a:solidFill>
                <a:latin typeface="Avenir"/>
                <a:ea typeface="DejaVu Sans"/>
              </a:rPr>
              <a:t>La gestion des données, les services d'application, la messagerie, l'authentification et la gestion des API sont des services communément gérés par les solutions de middleware.</a:t>
            </a:r>
            <a:endParaRPr lang="fr-FR" sz="1500" b="0" strike="noStrike" spc="-1">
              <a:solidFill>
                <a:srgbClr val="000000"/>
              </a:solidFill>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Image 6"/>
          <p:cNvPicPr/>
          <p:nvPr/>
        </p:nvPicPr>
        <p:blipFill>
          <a:blip r:embed="rId2"/>
          <a:stretch/>
        </p:blipFill>
        <p:spPr>
          <a:xfrm>
            <a:off x="1132920" y="1071360"/>
            <a:ext cx="6877800" cy="3000600"/>
          </a:xfrm>
          <a:prstGeom prst="rect">
            <a:avLst/>
          </a:prstGeom>
          <a:ln w="0">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311760" y="706680"/>
            <a:ext cx="8519760" cy="3937680"/>
          </a:xfrm>
          <a:prstGeom prst="rect">
            <a:avLst/>
          </a:prstGeom>
          <a:noFill/>
          <a:ln w="0">
            <a:noFill/>
          </a:ln>
        </p:spPr>
        <p:txBody>
          <a:bodyPr lIns="0" tIns="0" rIns="0" bIns="0" anchor="t">
            <a:normAutofit/>
          </a:bodyPr>
          <a:lstStyle/>
          <a:p>
            <a:pPr indent="0">
              <a:lnSpc>
                <a:spcPct val="90000"/>
              </a:lnSpc>
              <a:buNone/>
            </a:pPr>
            <a:r>
              <a:rPr lang="fr-FR" sz="1500" b="0" strike="noStrike" spc="-1">
                <a:solidFill>
                  <a:srgbClr val="000000"/>
                </a:solidFill>
                <a:latin typeface="Avenir"/>
                <a:ea typeface="DejaVu Sans"/>
              </a:rPr>
              <a:t>On rajoute ensuite notre route POST:</a:t>
            </a:r>
            <a:endParaRPr lang="fr-FR" sz="1500" b="0" strike="noStrike" spc="-1">
              <a:solidFill>
                <a:srgbClr val="000000"/>
              </a:solidFill>
              <a:latin typeface="Arial"/>
            </a:endParaRPr>
          </a:p>
        </p:txBody>
      </p:sp>
      <p:pic>
        <p:nvPicPr>
          <p:cNvPr id="247" name="Image 4"/>
          <p:cNvPicPr/>
          <p:nvPr/>
        </p:nvPicPr>
        <p:blipFill>
          <a:blip r:embed="rId2"/>
          <a:stretch/>
        </p:blipFill>
        <p:spPr>
          <a:xfrm>
            <a:off x="1558440" y="1116360"/>
            <a:ext cx="6026760" cy="359460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11760" y="597600"/>
            <a:ext cx="8519760" cy="572040"/>
          </a:xfrm>
          <a:prstGeom prst="rect">
            <a:avLst/>
          </a:prstGeom>
          <a:noFill/>
          <a:ln w="0">
            <a:noFill/>
          </a:ln>
        </p:spPr>
        <p:txBody>
          <a:bodyPr lIns="0" tIns="91440" rIns="0" bIns="91440" anchor="t">
            <a:normAutofit/>
          </a:bodyPr>
          <a:lstStyle/>
          <a:p>
            <a:pPr indent="0" algn="ctr">
              <a:lnSpc>
                <a:spcPct val="90000"/>
              </a:lnSpc>
              <a:buNone/>
              <a:tabLst>
                <a:tab pos="0" algn="l"/>
              </a:tabLst>
            </a:pPr>
            <a:r>
              <a:rPr lang="fr-FR" sz="2000" b="1" strike="noStrike" spc="-1">
                <a:solidFill>
                  <a:srgbClr val="000000"/>
                </a:solidFill>
                <a:latin typeface="Avenir"/>
                <a:ea typeface="DejaVu Sans"/>
              </a:rPr>
              <a:t>Qu’est-ce que NodeJS ? </a:t>
            </a:r>
            <a:endParaRPr lang="fr-FR" sz="2000" b="0" strike="noStrike" spc="-1">
              <a:solidFill>
                <a:srgbClr val="000000"/>
              </a:solidFill>
              <a:latin typeface="Arial"/>
            </a:endParaRPr>
          </a:p>
        </p:txBody>
      </p:sp>
      <p:sp>
        <p:nvSpPr>
          <p:cNvPr id="169" name="PlaceHolder 2"/>
          <p:cNvSpPr>
            <a:spLocks noGrp="1"/>
          </p:cNvSpPr>
          <p:nvPr>
            <p:ph/>
          </p:nvPr>
        </p:nvSpPr>
        <p:spPr>
          <a:xfrm>
            <a:off x="311760" y="1228680"/>
            <a:ext cx="8519760" cy="3415680"/>
          </a:xfrm>
          <a:prstGeom prst="rect">
            <a:avLst/>
          </a:prstGeom>
          <a:noFill/>
          <a:ln w="0">
            <a:noFill/>
          </a:ln>
        </p:spPr>
        <p:txBody>
          <a:bodyPr lIns="0" tIns="91440" rIns="0" bIns="91440" anchor="ctr">
            <a:normAutofit/>
          </a:bodyPr>
          <a:lstStyle/>
          <a:p>
            <a:pPr indent="0">
              <a:lnSpc>
                <a:spcPct val="90000"/>
              </a:lnSpc>
              <a:spcBef>
                <a:spcPts val="1001"/>
              </a:spcBef>
              <a:buNone/>
            </a:pPr>
            <a:endParaRPr lang="fr-FR" sz="15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fr-FR" sz="1500" b="0" strike="noStrike" spc="-1">
                <a:solidFill>
                  <a:srgbClr val="000000"/>
                </a:solidFill>
                <a:latin typeface="Avenir"/>
                <a:ea typeface="DejaVu Sans"/>
              </a:rPr>
              <a:t>NodeJS est un environnement de développement bas niveau permettant l'exécution du Javascript côté serveur. </a:t>
            </a:r>
            <a:endParaRPr lang="fr-FR" sz="1500" b="0" strike="noStrike" spc="-1">
              <a:solidFill>
                <a:srgbClr val="000000"/>
              </a:solidFill>
              <a:latin typeface="Arial"/>
            </a:endParaRPr>
          </a:p>
          <a:p>
            <a:pPr marL="228600" indent="0">
              <a:lnSpc>
                <a:spcPct val="90000"/>
              </a:lnSpc>
              <a:spcBef>
                <a:spcPts val="1001"/>
              </a:spcBef>
              <a:buNone/>
            </a:pPr>
            <a:endParaRPr lang="fr-FR" sz="15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fr-FR" sz="1500" b="0" strike="noStrike" spc="-1">
                <a:solidFill>
                  <a:srgbClr val="000000"/>
                </a:solidFill>
                <a:latin typeface="Avenir"/>
                <a:ea typeface="DejaVu Sans"/>
              </a:rPr>
              <a:t>Fondé en 2009 par Ryan Lienhart Dahl</a:t>
            </a:r>
            <a:endParaRPr lang="fr-FR" sz="1500" b="0" strike="noStrike" spc="-1">
              <a:solidFill>
                <a:srgbClr val="000000"/>
              </a:solidFill>
              <a:latin typeface="Arial"/>
            </a:endParaRPr>
          </a:p>
          <a:p>
            <a:pPr indent="0">
              <a:lnSpc>
                <a:spcPct val="90000"/>
              </a:lnSpc>
              <a:spcBef>
                <a:spcPts val="1001"/>
              </a:spcBef>
              <a:buNone/>
            </a:pPr>
            <a:endParaRPr lang="fr-FR" sz="15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fr-FR" sz="1500" b="0" strike="noStrike" spc="-1">
                <a:solidFill>
                  <a:srgbClr val="000000"/>
                </a:solidFill>
                <a:latin typeface="Avenir"/>
                <a:ea typeface="DejaVu Sans"/>
              </a:rPr>
              <a:t>Il permet de concevoir des applications telles qu'un serveur web ou une API.</a:t>
            </a:r>
            <a:endParaRPr lang="fr-FR" sz="1500" b="0" strike="noStrike" spc="-1">
              <a:solidFill>
                <a:srgbClr val="000000"/>
              </a:solidFill>
              <a:latin typeface="Arial"/>
            </a:endParaRPr>
          </a:p>
          <a:p>
            <a:pPr marL="228600" indent="0">
              <a:lnSpc>
                <a:spcPct val="90000"/>
              </a:lnSpc>
              <a:spcBef>
                <a:spcPts val="1001"/>
              </a:spcBef>
              <a:buNone/>
            </a:pPr>
            <a:endParaRPr lang="fr-FR" sz="1500" b="0" strike="noStrike" spc="-1">
              <a:solidFill>
                <a:srgbClr val="000000"/>
              </a:solidFill>
              <a:latin typeface="Arial"/>
            </a:endParaRPr>
          </a:p>
          <a:p>
            <a:pPr marL="228600" indent="0">
              <a:lnSpc>
                <a:spcPct val="90000"/>
              </a:lnSpc>
              <a:spcBef>
                <a:spcPts val="1001"/>
              </a:spcBef>
              <a:buNone/>
            </a:pPr>
            <a:r>
              <a:rPr lang="fr-FR" sz="1500" b="1" strike="noStrike" spc="-1">
                <a:solidFill>
                  <a:srgbClr val="000000"/>
                </a:solidFill>
                <a:latin typeface="Avenir"/>
                <a:ea typeface="DejaVu Sans"/>
              </a:rPr>
              <a:t>Question : NodeJS est-il un langage de programmation, une librairie, ou un framework ?</a:t>
            </a:r>
            <a:endParaRPr lang="fr-FR" sz="1500" b="0" strike="noStrike" spc="-1">
              <a:solidFill>
                <a:srgbClr val="000000"/>
              </a:solidFill>
              <a:latin typeface="Arial"/>
            </a:endParaRPr>
          </a:p>
          <a:p>
            <a:pPr marL="228600" indent="0">
              <a:lnSpc>
                <a:spcPct val="90000"/>
              </a:lnSpc>
              <a:spcBef>
                <a:spcPts val="1412"/>
              </a:spcBef>
              <a:buNone/>
              <a:tabLst>
                <a:tab pos="0" algn="l"/>
              </a:tabLst>
            </a:pPr>
            <a:endParaRPr lang="fr-FR" sz="1500" b="0" strike="noStrike" spc="-1">
              <a:solidFill>
                <a:srgbClr val="000000"/>
              </a:solidFill>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311760" y="597600"/>
            <a:ext cx="8519760" cy="572040"/>
          </a:xfrm>
          <a:prstGeom prst="rect">
            <a:avLst/>
          </a:prstGeom>
          <a:noFill/>
          <a:ln w="0">
            <a:noFill/>
          </a:ln>
        </p:spPr>
        <p:txBody>
          <a:bodyPr lIns="0" tIns="0" rIns="0" bIns="0" anchor="ctr">
            <a:normAutofit/>
          </a:bodyPr>
          <a:lstStyle/>
          <a:p>
            <a:pPr indent="0" algn="ctr">
              <a:lnSpc>
                <a:spcPct val="90000"/>
              </a:lnSpc>
              <a:buNone/>
            </a:pPr>
            <a:r>
              <a:rPr lang="fr-FR" sz="2000" b="1" strike="noStrike" spc="-1">
                <a:solidFill>
                  <a:srgbClr val="000000"/>
                </a:solidFill>
                <a:latin typeface="Avenir"/>
                <a:ea typeface="DejaVu Sans"/>
              </a:rPr>
              <a:t>Postman</a:t>
            </a:r>
            <a:endParaRPr lang="fr-FR" sz="2000" b="0" strike="noStrike" spc="-1">
              <a:solidFill>
                <a:srgbClr val="000000"/>
              </a:solidFill>
              <a:latin typeface="Arial"/>
            </a:endParaRPr>
          </a:p>
        </p:txBody>
      </p:sp>
      <p:sp>
        <p:nvSpPr>
          <p:cNvPr id="249" name="PlaceHolder 2"/>
          <p:cNvSpPr>
            <a:spLocks noGrp="1"/>
          </p:cNvSpPr>
          <p:nvPr>
            <p:ph/>
          </p:nvPr>
        </p:nvSpPr>
        <p:spPr>
          <a:xfrm>
            <a:off x="311040" y="1228680"/>
            <a:ext cx="8519760" cy="3416040"/>
          </a:xfrm>
          <a:prstGeom prst="rect">
            <a:avLst/>
          </a:prstGeom>
          <a:noFill/>
          <a:ln w="0">
            <a:noFill/>
          </a:ln>
        </p:spPr>
        <p:txBody>
          <a:bodyPr lIns="0" tIns="0" rIns="0" bIns="0" anchor="ctr">
            <a:normAutofit/>
          </a:bodyPr>
          <a:lstStyle/>
          <a:p>
            <a:pPr indent="0">
              <a:lnSpc>
                <a:spcPct val="90000"/>
              </a:lnSpc>
              <a:spcBef>
                <a:spcPts val="1001"/>
              </a:spcBef>
              <a:buNone/>
              <a:tabLst>
                <a:tab pos="0" algn="l"/>
              </a:tabLst>
            </a:pPr>
            <a:r>
              <a:rPr lang="fr-FR" sz="1500" b="0" strike="noStrike" spc="-1">
                <a:solidFill>
                  <a:srgbClr val="000000"/>
                </a:solidFill>
                <a:latin typeface="Avenir"/>
                <a:ea typeface="DejaVu Sans"/>
              </a:rPr>
              <a:t>Mais cette fois-ci, il ne suffit pas de lancer notre serveur pour pouvoir ajouter une nouvelle question.</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 Pour faire nos tests, nous allons utiliser l'outil POSTMAN. </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Vous pouvez le télécharger ici: </a:t>
            </a:r>
            <a:r>
              <a:rPr lang="fr-FR" sz="1500" b="0" u="sng" strike="noStrike" spc="-1">
                <a:solidFill>
                  <a:srgbClr val="0097A7"/>
                </a:solidFill>
                <a:uFillTx/>
                <a:latin typeface="Avenir"/>
                <a:ea typeface="DejaVu Sans"/>
                <a:hlinkClick r:id="rId2"/>
              </a:rPr>
              <a:t>https://www.postman.com</a:t>
            </a:r>
            <a:r>
              <a:rPr lang="fr-FR" sz="1500" b="0" strike="noStrike" spc="-1">
                <a:solidFill>
                  <a:srgbClr val="000000"/>
                </a:solidFill>
                <a:latin typeface="Avenir"/>
                <a:ea typeface="DejaVu Sans"/>
              </a:rPr>
              <a:t> vous allez devoir vous créer un compte (GRATUIT)</a:t>
            </a:r>
            <a:endParaRPr lang="fr-FR" sz="1500" b="0" strike="noStrike" spc="-1">
              <a:solidFill>
                <a:srgbClr val="000000"/>
              </a:solidFill>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311760" y="597600"/>
            <a:ext cx="8519760" cy="572040"/>
          </a:xfrm>
          <a:prstGeom prst="rect">
            <a:avLst/>
          </a:prstGeom>
          <a:noFill/>
          <a:ln w="0">
            <a:noFill/>
          </a:ln>
        </p:spPr>
        <p:txBody>
          <a:bodyPr lIns="0" tIns="0" rIns="0" bIns="0" anchor="ctr">
            <a:normAutofit/>
          </a:bodyPr>
          <a:lstStyle/>
          <a:p>
            <a:pPr indent="0" algn="ctr">
              <a:lnSpc>
                <a:spcPct val="90000"/>
              </a:lnSpc>
              <a:buNone/>
            </a:pPr>
            <a:r>
              <a:rPr lang="fr-FR" sz="2000" b="1" strike="noStrike" spc="-1">
                <a:solidFill>
                  <a:srgbClr val="000000"/>
                </a:solidFill>
                <a:latin typeface="Avenir"/>
                <a:ea typeface="DejaVu Sans"/>
              </a:rPr>
              <a:t>Utilisation Postman GET</a:t>
            </a:r>
            <a:endParaRPr lang="fr-FR" sz="2000" b="0" strike="noStrike" spc="-1">
              <a:solidFill>
                <a:srgbClr val="000000"/>
              </a:solidFill>
              <a:latin typeface="Arial"/>
            </a:endParaRPr>
          </a:p>
        </p:txBody>
      </p:sp>
      <p:pic>
        <p:nvPicPr>
          <p:cNvPr id="251" name="Espace réservé du contenu 3"/>
          <p:cNvPicPr/>
          <p:nvPr/>
        </p:nvPicPr>
        <p:blipFill>
          <a:blip r:embed="rId2"/>
          <a:stretch/>
        </p:blipFill>
        <p:spPr>
          <a:xfrm>
            <a:off x="311760" y="1757160"/>
            <a:ext cx="8519760" cy="2358720"/>
          </a:xfrm>
          <a:prstGeom prst="rect">
            <a:avLst/>
          </a:prstGeom>
          <a:ln w="0">
            <a:noFill/>
          </a:ln>
        </p:spPr>
      </p:pic>
      <p:cxnSp>
        <p:nvCxnSpPr>
          <p:cNvPr id="252" name="Connecteur droit avec flèche 5"/>
          <p:cNvCxnSpPr/>
          <p:nvPr/>
        </p:nvCxnSpPr>
        <p:spPr>
          <a:xfrm flipH="1">
            <a:off x="2521080" y="2360520"/>
            <a:ext cx="679680" cy="226800"/>
          </a:xfrm>
          <a:prstGeom prst="straightConnector1">
            <a:avLst/>
          </a:prstGeom>
          <a:ln>
            <a:solidFill>
              <a:srgbClr val="FF0000"/>
            </a:solidFill>
            <a:tailEnd type="triangle" w="med" len="med"/>
          </a:ln>
        </p:spPr>
      </p:cxnSp>
      <p:cxnSp>
        <p:nvCxnSpPr>
          <p:cNvPr id="253" name="Connecteur droit avec flèche 7"/>
          <p:cNvCxnSpPr/>
          <p:nvPr/>
        </p:nvCxnSpPr>
        <p:spPr>
          <a:xfrm flipH="1">
            <a:off x="645120" y="2194560"/>
            <a:ext cx="746280" cy="377280"/>
          </a:xfrm>
          <a:prstGeom prst="straightConnector1">
            <a:avLst/>
          </a:prstGeom>
          <a:ln>
            <a:solidFill>
              <a:srgbClr val="FF0000"/>
            </a:solidFill>
            <a:tailEnd type="triangle" w="med" len="med"/>
          </a:ln>
        </p:spPr>
      </p:cxnSp>
      <p:cxnSp>
        <p:nvCxnSpPr>
          <p:cNvPr id="254" name="Connecteur droit avec flèche 8"/>
          <p:cNvCxnSpPr/>
          <p:nvPr/>
        </p:nvCxnSpPr>
        <p:spPr>
          <a:xfrm>
            <a:off x="7504560" y="1652400"/>
            <a:ext cx="627120" cy="919440"/>
          </a:xfrm>
          <a:prstGeom prst="straightConnector1">
            <a:avLst/>
          </a:prstGeom>
          <a:ln>
            <a:solidFill>
              <a:srgbClr val="FF0000"/>
            </a:solidFill>
            <a:tailEnd type="triangle" w="med" len="med"/>
          </a:ln>
        </p:spPr>
      </p:cxnSp>
      <p:sp>
        <p:nvSpPr>
          <p:cNvPr id="255" name="Rectangle 10"/>
          <p:cNvSpPr/>
          <p:nvPr/>
        </p:nvSpPr>
        <p:spPr>
          <a:xfrm>
            <a:off x="619920" y="1932480"/>
            <a:ext cx="2031120" cy="319320"/>
          </a:xfrm>
          <a:prstGeom prst="rect">
            <a:avLst/>
          </a:prstGeom>
          <a:noFill/>
          <a:ln w="0">
            <a:noFill/>
          </a:ln>
        </p:spPr>
        <p:style>
          <a:lnRef idx="0">
            <a:scrgbClr r="0" g="0" b="0"/>
          </a:lnRef>
          <a:fillRef idx="0">
            <a:scrgbClr r="0" g="0" b="0"/>
          </a:fillRef>
          <a:effectRef idx="0">
            <a:scrgbClr r="0" g="0" b="0"/>
          </a:effectRef>
          <a:fontRef idx="minor"/>
        </p:style>
        <p:txBody>
          <a:bodyPr wrap="none" anchor="t">
            <a:spAutoFit/>
          </a:bodyPr>
          <a:lstStyle/>
          <a:p>
            <a:pPr algn="ctr">
              <a:lnSpc>
                <a:spcPct val="100000"/>
              </a:lnSpc>
            </a:pPr>
            <a:r>
              <a:rPr lang="fr-FR" sz="1500" b="0" strike="noStrike" spc="-1">
                <a:solidFill>
                  <a:srgbClr val="000000"/>
                </a:solidFill>
                <a:latin typeface="Avenir"/>
                <a:ea typeface="DejaVu Sans"/>
              </a:rPr>
              <a:t>Choix de la méthode</a:t>
            </a:r>
            <a:endParaRPr lang="fr-FR" sz="1500" b="0" strike="noStrike" spc="-1">
              <a:solidFill>
                <a:srgbClr val="000000"/>
              </a:solidFill>
              <a:latin typeface="Arial"/>
            </a:endParaRPr>
          </a:p>
        </p:txBody>
      </p:sp>
      <p:sp>
        <p:nvSpPr>
          <p:cNvPr id="256" name="Rectangle 12"/>
          <p:cNvSpPr/>
          <p:nvPr/>
        </p:nvSpPr>
        <p:spPr>
          <a:xfrm>
            <a:off x="619920" y="1932480"/>
            <a:ext cx="2031120" cy="319320"/>
          </a:xfrm>
          <a:prstGeom prst="rect">
            <a:avLst/>
          </a:prstGeom>
          <a:noFill/>
          <a:ln w="0">
            <a:noFill/>
          </a:ln>
        </p:spPr>
        <p:style>
          <a:lnRef idx="0">
            <a:scrgbClr r="0" g="0" b="0"/>
          </a:lnRef>
          <a:fillRef idx="0">
            <a:scrgbClr r="0" g="0" b="0"/>
          </a:fillRef>
          <a:effectRef idx="0">
            <a:scrgbClr r="0" g="0" b="0"/>
          </a:effectRef>
          <a:fontRef idx="minor"/>
        </p:style>
        <p:txBody>
          <a:bodyPr wrap="none" anchor="t">
            <a:spAutoFit/>
          </a:bodyPr>
          <a:lstStyle/>
          <a:p>
            <a:pPr algn="ctr">
              <a:lnSpc>
                <a:spcPct val="100000"/>
              </a:lnSpc>
            </a:pPr>
            <a:r>
              <a:rPr lang="fr-FR" sz="1500" b="0" strike="noStrike" spc="-1">
                <a:solidFill>
                  <a:srgbClr val="000000"/>
                </a:solidFill>
                <a:latin typeface="Avenir"/>
                <a:ea typeface="DejaVu Sans"/>
              </a:rPr>
              <a:t>Choix de la méthode</a:t>
            </a:r>
            <a:endParaRPr lang="fr-FR" sz="1500" b="0" strike="noStrike" spc="-1">
              <a:solidFill>
                <a:srgbClr val="000000"/>
              </a:solidFill>
              <a:latin typeface="Arial"/>
            </a:endParaRPr>
          </a:p>
        </p:txBody>
      </p:sp>
      <p:sp>
        <p:nvSpPr>
          <p:cNvPr id="257" name="Rectangle 13"/>
          <p:cNvSpPr/>
          <p:nvPr/>
        </p:nvSpPr>
        <p:spPr>
          <a:xfrm>
            <a:off x="2984760" y="2099160"/>
            <a:ext cx="2352600" cy="54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pPr>
            <a:r>
              <a:rPr lang="fr-FR" sz="1500" b="0" strike="noStrike" spc="-1">
                <a:solidFill>
                  <a:srgbClr val="000000"/>
                </a:solidFill>
                <a:latin typeface="Avenir"/>
                <a:ea typeface="DejaVu Sans"/>
              </a:rPr>
              <a:t>Adresse de votre serveur</a:t>
            </a:r>
            <a:endParaRPr lang="fr-FR" sz="1500" b="0" strike="noStrike" spc="-1">
              <a:solidFill>
                <a:srgbClr val="000000"/>
              </a:solidFill>
              <a:latin typeface="Arial"/>
            </a:endParaRPr>
          </a:p>
        </p:txBody>
      </p:sp>
      <p:sp>
        <p:nvSpPr>
          <p:cNvPr id="258" name="Rectangle 15"/>
          <p:cNvSpPr/>
          <p:nvPr/>
        </p:nvSpPr>
        <p:spPr>
          <a:xfrm>
            <a:off x="6498720" y="1329120"/>
            <a:ext cx="2011320" cy="319320"/>
          </a:xfrm>
          <a:prstGeom prst="rect">
            <a:avLst/>
          </a:prstGeom>
          <a:noFill/>
          <a:ln w="0">
            <a:noFill/>
          </a:ln>
        </p:spPr>
        <p:style>
          <a:lnRef idx="0">
            <a:scrgbClr r="0" g="0" b="0"/>
          </a:lnRef>
          <a:fillRef idx="0">
            <a:scrgbClr r="0" g="0" b="0"/>
          </a:fillRef>
          <a:effectRef idx="0">
            <a:scrgbClr r="0" g="0" b="0"/>
          </a:effectRef>
          <a:fontRef idx="minor"/>
        </p:style>
        <p:txBody>
          <a:bodyPr wrap="none" anchor="t">
            <a:spAutoFit/>
          </a:bodyPr>
          <a:lstStyle/>
          <a:p>
            <a:pPr algn="ctr">
              <a:lnSpc>
                <a:spcPct val="100000"/>
              </a:lnSpc>
            </a:pPr>
            <a:r>
              <a:rPr lang="fr-FR" sz="1500" b="0" strike="noStrike" spc="-1">
                <a:solidFill>
                  <a:srgbClr val="000000"/>
                </a:solidFill>
                <a:latin typeface="Avenir"/>
                <a:ea typeface="DejaVu Sans"/>
              </a:rPr>
              <a:t>Envoie de la requête</a:t>
            </a:r>
            <a:endParaRPr lang="fr-FR" sz="1500" b="0" strike="noStrike" spc="-1">
              <a:solidFill>
                <a:srgbClr val="000000"/>
              </a:solidFill>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 name="Image 14"/>
          <p:cNvPicPr/>
          <p:nvPr/>
        </p:nvPicPr>
        <p:blipFill>
          <a:blip r:embed="rId2"/>
          <a:stretch/>
        </p:blipFill>
        <p:spPr>
          <a:xfrm>
            <a:off x="0" y="1716840"/>
            <a:ext cx="9143640" cy="2598120"/>
          </a:xfrm>
          <a:prstGeom prst="rect">
            <a:avLst/>
          </a:prstGeom>
          <a:ln w="0">
            <a:noFill/>
          </a:ln>
        </p:spPr>
      </p:pic>
      <p:sp>
        <p:nvSpPr>
          <p:cNvPr id="260" name="PlaceHolder 1"/>
          <p:cNvSpPr>
            <a:spLocks noGrp="1"/>
          </p:cNvSpPr>
          <p:nvPr>
            <p:ph type="title"/>
          </p:nvPr>
        </p:nvSpPr>
        <p:spPr>
          <a:xfrm>
            <a:off x="311760" y="597600"/>
            <a:ext cx="8519760" cy="572040"/>
          </a:xfrm>
          <a:prstGeom prst="rect">
            <a:avLst/>
          </a:prstGeom>
          <a:noFill/>
          <a:ln w="0">
            <a:noFill/>
          </a:ln>
        </p:spPr>
        <p:txBody>
          <a:bodyPr lIns="0" tIns="0" rIns="0" bIns="0" anchor="ctr">
            <a:normAutofit/>
          </a:bodyPr>
          <a:lstStyle/>
          <a:p>
            <a:pPr indent="0" algn="ctr">
              <a:lnSpc>
                <a:spcPct val="90000"/>
              </a:lnSpc>
              <a:buNone/>
            </a:pPr>
            <a:r>
              <a:rPr lang="fr-FR" sz="2000" b="1" strike="noStrike" spc="-1">
                <a:solidFill>
                  <a:srgbClr val="000000"/>
                </a:solidFill>
                <a:latin typeface="Avenir"/>
                <a:ea typeface="DejaVu Sans"/>
              </a:rPr>
              <a:t>Utilisation Postman POST</a:t>
            </a:r>
            <a:endParaRPr lang="fr-FR" sz="2000" b="0" strike="noStrike" spc="-1">
              <a:solidFill>
                <a:srgbClr val="000000"/>
              </a:solidFill>
              <a:latin typeface="Arial"/>
            </a:endParaRPr>
          </a:p>
        </p:txBody>
      </p:sp>
      <p:cxnSp>
        <p:nvCxnSpPr>
          <p:cNvPr id="261" name="Connecteur droit avec flèche 5"/>
          <p:cNvCxnSpPr/>
          <p:nvPr/>
        </p:nvCxnSpPr>
        <p:spPr>
          <a:xfrm flipH="1">
            <a:off x="2521080" y="2360520"/>
            <a:ext cx="679680" cy="226800"/>
          </a:xfrm>
          <a:prstGeom prst="straightConnector1">
            <a:avLst/>
          </a:prstGeom>
          <a:ln>
            <a:solidFill>
              <a:srgbClr val="FF0000"/>
            </a:solidFill>
            <a:tailEnd type="triangle" w="med" len="med"/>
          </a:ln>
        </p:spPr>
      </p:cxnSp>
      <p:cxnSp>
        <p:nvCxnSpPr>
          <p:cNvPr id="262" name="Connecteur droit avec flèche 7"/>
          <p:cNvCxnSpPr/>
          <p:nvPr/>
        </p:nvCxnSpPr>
        <p:spPr>
          <a:xfrm flipH="1">
            <a:off x="645120" y="2194560"/>
            <a:ext cx="746280" cy="377280"/>
          </a:xfrm>
          <a:prstGeom prst="straightConnector1">
            <a:avLst/>
          </a:prstGeom>
          <a:ln>
            <a:solidFill>
              <a:srgbClr val="FF0000"/>
            </a:solidFill>
            <a:tailEnd type="triangle" w="med" len="med"/>
          </a:ln>
        </p:spPr>
      </p:cxnSp>
      <p:cxnSp>
        <p:nvCxnSpPr>
          <p:cNvPr id="263" name="Connecteur droit avec flèche 8"/>
          <p:cNvCxnSpPr/>
          <p:nvPr/>
        </p:nvCxnSpPr>
        <p:spPr>
          <a:xfrm>
            <a:off x="7504560" y="1652400"/>
            <a:ext cx="627120" cy="919440"/>
          </a:xfrm>
          <a:prstGeom prst="straightConnector1">
            <a:avLst/>
          </a:prstGeom>
          <a:ln>
            <a:solidFill>
              <a:srgbClr val="FF0000"/>
            </a:solidFill>
            <a:tailEnd type="triangle" w="med" len="med"/>
          </a:ln>
        </p:spPr>
      </p:cxnSp>
      <p:sp>
        <p:nvSpPr>
          <p:cNvPr id="264" name="Rectangle 10"/>
          <p:cNvSpPr/>
          <p:nvPr/>
        </p:nvSpPr>
        <p:spPr>
          <a:xfrm>
            <a:off x="619920" y="1932480"/>
            <a:ext cx="2031120" cy="319320"/>
          </a:xfrm>
          <a:prstGeom prst="rect">
            <a:avLst/>
          </a:prstGeom>
          <a:noFill/>
          <a:ln w="0">
            <a:noFill/>
          </a:ln>
        </p:spPr>
        <p:style>
          <a:lnRef idx="0">
            <a:scrgbClr r="0" g="0" b="0"/>
          </a:lnRef>
          <a:fillRef idx="0">
            <a:scrgbClr r="0" g="0" b="0"/>
          </a:fillRef>
          <a:effectRef idx="0">
            <a:scrgbClr r="0" g="0" b="0"/>
          </a:effectRef>
          <a:fontRef idx="minor"/>
        </p:style>
        <p:txBody>
          <a:bodyPr wrap="none" anchor="t">
            <a:spAutoFit/>
          </a:bodyPr>
          <a:lstStyle/>
          <a:p>
            <a:pPr algn="ctr">
              <a:lnSpc>
                <a:spcPct val="100000"/>
              </a:lnSpc>
            </a:pPr>
            <a:r>
              <a:rPr lang="fr-FR" sz="1500" b="0" strike="noStrike" spc="-1">
                <a:solidFill>
                  <a:srgbClr val="000000"/>
                </a:solidFill>
                <a:latin typeface="Avenir"/>
                <a:ea typeface="DejaVu Sans"/>
              </a:rPr>
              <a:t>Choix de la méthode</a:t>
            </a:r>
            <a:endParaRPr lang="fr-FR" sz="1500" b="0" strike="noStrike" spc="-1">
              <a:solidFill>
                <a:srgbClr val="000000"/>
              </a:solidFill>
              <a:latin typeface="Arial"/>
            </a:endParaRPr>
          </a:p>
        </p:txBody>
      </p:sp>
      <p:sp>
        <p:nvSpPr>
          <p:cNvPr id="265" name="Rectangle 12"/>
          <p:cNvSpPr/>
          <p:nvPr/>
        </p:nvSpPr>
        <p:spPr>
          <a:xfrm>
            <a:off x="619920" y="1932480"/>
            <a:ext cx="2031120" cy="319320"/>
          </a:xfrm>
          <a:prstGeom prst="rect">
            <a:avLst/>
          </a:prstGeom>
          <a:noFill/>
          <a:ln w="0">
            <a:noFill/>
          </a:ln>
        </p:spPr>
        <p:style>
          <a:lnRef idx="0">
            <a:scrgbClr r="0" g="0" b="0"/>
          </a:lnRef>
          <a:fillRef idx="0">
            <a:scrgbClr r="0" g="0" b="0"/>
          </a:fillRef>
          <a:effectRef idx="0">
            <a:scrgbClr r="0" g="0" b="0"/>
          </a:effectRef>
          <a:fontRef idx="minor"/>
        </p:style>
        <p:txBody>
          <a:bodyPr wrap="none" anchor="t">
            <a:spAutoFit/>
          </a:bodyPr>
          <a:lstStyle/>
          <a:p>
            <a:pPr algn="ctr">
              <a:lnSpc>
                <a:spcPct val="100000"/>
              </a:lnSpc>
            </a:pPr>
            <a:r>
              <a:rPr lang="fr-FR" sz="1500" b="0" strike="noStrike" spc="-1">
                <a:solidFill>
                  <a:srgbClr val="000000"/>
                </a:solidFill>
                <a:latin typeface="Avenir"/>
                <a:ea typeface="DejaVu Sans"/>
              </a:rPr>
              <a:t>Choix de la méthode</a:t>
            </a:r>
            <a:endParaRPr lang="fr-FR" sz="1500" b="0" strike="noStrike" spc="-1">
              <a:solidFill>
                <a:srgbClr val="000000"/>
              </a:solidFill>
              <a:latin typeface="Arial"/>
            </a:endParaRPr>
          </a:p>
        </p:txBody>
      </p:sp>
      <p:sp>
        <p:nvSpPr>
          <p:cNvPr id="266" name="Rectangle 13"/>
          <p:cNvSpPr/>
          <p:nvPr/>
        </p:nvSpPr>
        <p:spPr>
          <a:xfrm>
            <a:off x="2984760" y="2099160"/>
            <a:ext cx="2352600" cy="54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pPr>
            <a:r>
              <a:rPr lang="fr-FR" sz="1500" b="0" strike="noStrike" spc="-1">
                <a:solidFill>
                  <a:srgbClr val="000000"/>
                </a:solidFill>
                <a:latin typeface="Avenir"/>
                <a:ea typeface="DejaVu Sans"/>
              </a:rPr>
              <a:t>Adresse de votre serveur</a:t>
            </a:r>
            <a:endParaRPr lang="fr-FR" sz="1500" b="0" strike="noStrike" spc="-1">
              <a:solidFill>
                <a:srgbClr val="000000"/>
              </a:solidFill>
              <a:latin typeface="Arial"/>
            </a:endParaRPr>
          </a:p>
        </p:txBody>
      </p:sp>
      <p:sp>
        <p:nvSpPr>
          <p:cNvPr id="267" name="Rectangle 15"/>
          <p:cNvSpPr/>
          <p:nvPr/>
        </p:nvSpPr>
        <p:spPr>
          <a:xfrm>
            <a:off x="6498720" y="1329120"/>
            <a:ext cx="2011320" cy="319320"/>
          </a:xfrm>
          <a:prstGeom prst="rect">
            <a:avLst/>
          </a:prstGeom>
          <a:noFill/>
          <a:ln w="0">
            <a:noFill/>
          </a:ln>
        </p:spPr>
        <p:style>
          <a:lnRef idx="0">
            <a:scrgbClr r="0" g="0" b="0"/>
          </a:lnRef>
          <a:fillRef idx="0">
            <a:scrgbClr r="0" g="0" b="0"/>
          </a:fillRef>
          <a:effectRef idx="0">
            <a:scrgbClr r="0" g="0" b="0"/>
          </a:effectRef>
          <a:fontRef idx="minor"/>
        </p:style>
        <p:txBody>
          <a:bodyPr wrap="none" anchor="t">
            <a:spAutoFit/>
          </a:bodyPr>
          <a:lstStyle/>
          <a:p>
            <a:pPr algn="ctr">
              <a:lnSpc>
                <a:spcPct val="100000"/>
              </a:lnSpc>
            </a:pPr>
            <a:r>
              <a:rPr lang="fr-FR" sz="1500" b="0" strike="noStrike" spc="-1">
                <a:solidFill>
                  <a:srgbClr val="000000"/>
                </a:solidFill>
                <a:latin typeface="Avenir"/>
                <a:ea typeface="DejaVu Sans"/>
              </a:rPr>
              <a:t>Envoie de la requête</a:t>
            </a:r>
            <a:endParaRPr lang="fr-FR" sz="1500" b="0" strike="noStrike" spc="-1">
              <a:solidFill>
                <a:srgbClr val="000000"/>
              </a:solidFill>
              <a:latin typeface="Arial"/>
            </a:endParaRPr>
          </a:p>
        </p:txBody>
      </p:sp>
      <p:sp>
        <p:nvSpPr>
          <p:cNvPr id="268" name="Rectangle 16"/>
          <p:cNvSpPr/>
          <p:nvPr/>
        </p:nvSpPr>
        <p:spPr>
          <a:xfrm>
            <a:off x="2076840" y="2848680"/>
            <a:ext cx="443880" cy="226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fr-FR" sz="1800" b="0" strike="noStrike" spc="-1">
              <a:solidFill>
                <a:schemeClr val="lt1"/>
              </a:solidFill>
              <a:latin typeface="Arial"/>
              <a:ea typeface="DejaVu Sans"/>
            </a:endParaRPr>
          </a:p>
        </p:txBody>
      </p:sp>
      <p:sp>
        <p:nvSpPr>
          <p:cNvPr id="269" name="Rectangle 17"/>
          <p:cNvSpPr/>
          <p:nvPr/>
        </p:nvSpPr>
        <p:spPr>
          <a:xfrm>
            <a:off x="2540880" y="3117960"/>
            <a:ext cx="443880" cy="226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fr-FR" sz="1800" b="0" strike="noStrike" spc="-1">
              <a:solidFill>
                <a:schemeClr val="lt1"/>
              </a:solidFill>
              <a:latin typeface="Arial"/>
              <a:ea typeface="DejaVu Sans"/>
            </a:endParaRPr>
          </a:p>
        </p:txBody>
      </p:sp>
      <p:sp>
        <p:nvSpPr>
          <p:cNvPr id="270" name="Rectangle 18"/>
          <p:cNvSpPr/>
          <p:nvPr/>
        </p:nvSpPr>
        <p:spPr>
          <a:xfrm>
            <a:off x="4161240" y="3117960"/>
            <a:ext cx="501840" cy="226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fr-FR" sz="1800" b="0" strike="noStrike" spc="-1">
              <a:solidFill>
                <a:schemeClr val="lt1"/>
              </a:solidFill>
              <a:latin typeface="Arial"/>
              <a:ea typeface="DejaVu Sans"/>
            </a:endParaRPr>
          </a:p>
        </p:txBody>
      </p:sp>
      <p:sp>
        <p:nvSpPr>
          <p:cNvPr id="271" name="Rectangle 19"/>
          <p:cNvSpPr/>
          <p:nvPr/>
        </p:nvSpPr>
        <p:spPr>
          <a:xfrm>
            <a:off x="619920" y="1932480"/>
            <a:ext cx="2031120" cy="319320"/>
          </a:xfrm>
          <a:prstGeom prst="rect">
            <a:avLst/>
          </a:prstGeom>
          <a:noFill/>
          <a:ln w="0">
            <a:noFill/>
          </a:ln>
        </p:spPr>
        <p:style>
          <a:lnRef idx="0">
            <a:scrgbClr r="0" g="0" b="0"/>
          </a:lnRef>
          <a:fillRef idx="0">
            <a:scrgbClr r="0" g="0" b="0"/>
          </a:fillRef>
          <a:effectRef idx="0">
            <a:scrgbClr r="0" g="0" b="0"/>
          </a:effectRef>
          <a:fontRef idx="minor"/>
        </p:style>
        <p:txBody>
          <a:bodyPr wrap="none" anchor="t">
            <a:spAutoFit/>
          </a:bodyPr>
          <a:lstStyle/>
          <a:p>
            <a:pPr algn="ctr">
              <a:lnSpc>
                <a:spcPct val="100000"/>
              </a:lnSpc>
            </a:pPr>
            <a:r>
              <a:rPr lang="fr-FR" sz="1500" b="0" strike="noStrike" spc="-1">
                <a:solidFill>
                  <a:srgbClr val="000000"/>
                </a:solidFill>
                <a:latin typeface="Avenir"/>
                <a:ea typeface="DejaVu Sans"/>
              </a:rPr>
              <a:t>Choix de la méthode</a:t>
            </a:r>
            <a:endParaRPr lang="fr-FR" sz="1500" b="0" strike="noStrike" spc="-1">
              <a:solidFill>
                <a:srgbClr val="000000"/>
              </a:solidFill>
              <a:latin typeface="Arial"/>
            </a:endParaRPr>
          </a:p>
        </p:txBody>
      </p:sp>
      <p:sp>
        <p:nvSpPr>
          <p:cNvPr id="272" name="Rectangle 20"/>
          <p:cNvSpPr/>
          <p:nvPr/>
        </p:nvSpPr>
        <p:spPr>
          <a:xfrm>
            <a:off x="752400" y="3506040"/>
            <a:ext cx="6551280" cy="319320"/>
          </a:xfrm>
          <a:prstGeom prst="rect">
            <a:avLst/>
          </a:prstGeom>
          <a:noFill/>
          <a:ln w="0">
            <a:noFill/>
          </a:ln>
        </p:spPr>
        <p:style>
          <a:lnRef idx="0">
            <a:scrgbClr r="0" g="0" b="0"/>
          </a:lnRef>
          <a:fillRef idx="0">
            <a:scrgbClr r="0" g="0" b="0"/>
          </a:fillRef>
          <a:effectRef idx="0">
            <a:scrgbClr r="0" g="0" b="0"/>
          </a:effectRef>
          <a:fontRef idx="minor"/>
        </p:style>
        <p:txBody>
          <a:bodyPr wrap="none" anchor="t">
            <a:spAutoFit/>
          </a:bodyPr>
          <a:lstStyle/>
          <a:p>
            <a:pPr algn="ctr">
              <a:lnSpc>
                <a:spcPct val="100000"/>
              </a:lnSpc>
            </a:pPr>
            <a:r>
              <a:rPr lang="fr-FR" sz="1500" b="0" strike="noStrike" spc="-1">
                <a:solidFill>
                  <a:srgbClr val="FF0000"/>
                </a:solidFill>
                <a:latin typeface="Avenir"/>
                <a:ea typeface="DejaVu Sans"/>
              </a:rPr>
              <a:t>Ici vous mettez les informations à transmettre à votre base de données</a:t>
            </a:r>
            <a:endParaRPr lang="fr-FR" sz="1500" b="0" strike="noStrike" spc="-1">
              <a:solidFill>
                <a:srgbClr val="000000"/>
              </a:solidFill>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subTitle"/>
          </p:nvPr>
        </p:nvSpPr>
        <p:spPr>
          <a:xfrm>
            <a:off x="311760" y="597600"/>
            <a:ext cx="8519760" cy="3921840"/>
          </a:xfrm>
          <a:prstGeom prst="rect">
            <a:avLst/>
          </a:prstGeom>
          <a:noFill/>
          <a:ln w="0">
            <a:noFill/>
          </a:ln>
        </p:spPr>
        <p:txBody>
          <a:bodyPr lIns="0" tIns="0" rIns="0" bIns="0" anchor="t">
            <a:normAutofit/>
          </a:bodyPr>
          <a:lstStyle/>
          <a:p>
            <a:pPr>
              <a:lnSpc>
                <a:spcPct val="90000"/>
              </a:lnSpc>
              <a:spcBef>
                <a:spcPts val="1001"/>
              </a:spcBef>
              <a:tabLst>
                <a:tab pos="0" algn="l"/>
              </a:tabLst>
            </a:pPr>
            <a:r>
              <a:rPr lang="fr-FR" sz="1500" b="0" strike="noStrike" spc="-1">
                <a:solidFill>
                  <a:srgbClr val="000000"/>
                </a:solidFill>
                <a:latin typeface="Avenir"/>
                <a:ea typeface="DejaVu Sans"/>
              </a:rPr>
              <a:t>On rajoute la modification avec la route PUT :</a:t>
            </a:r>
            <a:endParaRPr lang="fr-FR" sz="1500" b="0" strike="noStrike" spc="-1">
              <a:solidFill>
                <a:srgbClr val="000000"/>
              </a:solidFill>
              <a:latin typeface="Arial"/>
            </a:endParaRPr>
          </a:p>
          <a:p>
            <a:pPr>
              <a:lnSpc>
                <a:spcPct val="90000"/>
              </a:lnSpc>
              <a:spcBef>
                <a:spcPts val="1001"/>
              </a:spcBef>
              <a:tabLst>
                <a:tab pos="0" algn="l"/>
              </a:tabLst>
            </a:pPr>
            <a:endParaRPr lang="fr-FR" sz="1500" b="0" strike="noStrike" spc="-1">
              <a:solidFill>
                <a:srgbClr val="000000"/>
              </a:solidFill>
              <a:latin typeface="Arial"/>
            </a:endParaRPr>
          </a:p>
          <a:p>
            <a:pPr>
              <a:lnSpc>
                <a:spcPct val="90000"/>
              </a:lnSpc>
              <a:spcBef>
                <a:spcPts val="1001"/>
              </a:spcBef>
              <a:tabLst>
                <a:tab pos="0" algn="l"/>
              </a:tabLst>
            </a:pPr>
            <a:endParaRPr lang="fr-FR" sz="1500" b="0" strike="noStrike" spc="-1">
              <a:solidFill>
                <a:srgbClr val="000000"/>
              </a:solidFill>
              <a:latin typeface="Arial"/>
            </a:endParaRPr>
          </a:p>
          <a:p>
            <a:pPr>
              <a:lnSpc>
                <a:spcPct val="90000"/>
              </a:lnSpc>
              <a:spcBef>
                <a:spcPts val="1001"/>
              </a:spcBef>
              <a:tabLst>
                <a:tab pos="0" algn="l"/>
              </a:tabLst>
            </a:pPr>
            <a:endParaRPr lang="fr-FR" sz="1500" b="0" strike="noStrike" spc="-1">
              <a:solidFill>
                <a:srgbClr val="000000"/>
              </a:solidFill>
              <a:latin typeface="Arial"/>
            </a:endParaRPr>
          </a:p>
          <a:p>
            <a:pPr>
              <a:lnSpc>
                <a:spcPct val="90000"/>
              </a:lnSpc>
              <a:spcBef>
                <a:spcPts val="1001"/>
              </a:spcBef>
              <a:tabLst>
                <a:tab pos="0" algn="l"/>
              </a:tabLst>
            </a:pPr>
            <a:endParaRPr lang="fr-FR" sz="1500" b="0" strike="noStrike" spc="-1">
              <a:solidFill>
                <a:srgbClr val="000000"/>
              </a:solidFill>
              <a:latin typeface="Arial"/>
            </a:endParaRPr>
          </a:p>
          <a:p>
            <a:pPr>
              <a:lnSpc>
                <a:spcPct val="90000"/>
              </a:lnSpc>
              <a:spcBef>
                <a:spcPts val="1001"/>
              </a:spcBef>
              <a:tabLst>
                <a:tab pos="0" algn="l"/>
              </a:tabLst>
            </a:pPr>
            <a:endParaRPr lang="fr-FR" sz="1500" b="0" strike="noStrike" spc="-1">
              <a:solidFill>
                <a:srgbClr val="000000"/>
              </a:solidFill>
              <a:latin typeface="Arial"/>
            </a:endParaRPr>
          </a:p>
          <a:p>
            <a:pPr>
              <a:lnSpc>
                <a:spcPct val="90000"/>
              </a:lnSpc>
              <a:spcBef>
                <a:spcPts val="1001"/>
              </a:spcBef>
              <a:tabLst>
                <a:tab pos="0" algn="l"/>
              </a:tabLst>
            </a:pPr>
            <a:endParaRPr lang="fr-FR" sz="1500" b="0" strike="noStrike" spc="-1">
              <a:solidFill>
                <a:srgbClr val="000000"/>
              </a:solidFill>
              <a:latin typeface="Arial"/>
            </a:endParaRPr>
          </a:p>
          <a:p>
            <a:pPr>
              <a:lnSpc>
                <a:spcPct val="90000"/>
              </a:lnSpc>
              <a:spcBef>
                <a:spcPts val="1001"/>
              </a:spcBef>
              <a:tabLst>
                <a:tab pos="0" algn="l"/>
              </a:tabLst>
            </a:pPr>
            <a:r>
              <a:rPr lang="fr-FR" sz="1500" b="0" strike="noStrike" spc="-1">
                <a:solidFill>
                  <a:srgbClr val="000000"/>
                </a:solidFill>
                <a:latin typeface="Avenir"/>
                <a:ea typeface="DejaVu Sans"/>
              </a:rPr>
              <a:t>Enfin: la suppression, avec le DELETE:</a:t>
            </a:r>
            <a:endParaRPr lang="fr-FR" sz="1500" b="0" strike="noStrike" spc="-1">
              <a:solidFill>
                <a:srgbClr val="000000"/>
              </a:solidFill>
              <a:latin typeface="Arial"/>
            </a:endParaRPr>
          </a:p>
          <a:p>
            <a:pPr>
              <a:lnSpc>
                <a:spcPct val="90000"/>
              </a:lnSpc>
              <a:spcBef>
                <a:spcPts val="1001"/>
              </a:spcBef>
              <a:tabLst>
                <a:tab pos="0" algn="l"/>
              </a:tabLst>
            </a:pPr>
            <a:endParaRPr lang="fr-FR" sz="1500" b="0" strike="noStrike" spc="-1">
              <a:solidFill>
                <a:srgbClr val="000000"/>
              </a:solidFill>
              <a:latin typeface="Arial"/>
            </a:endParaRPr>
          </a:p>
          <a:p>
            <a:pPr>
              <a:lnSpc>
                <a:spcPct val="90000"/>
              </a:lnSpc>
              <a:spcBef>
                <a:spcPts val="1001"/>
              </a:spcBef>
              <a:tabLst>
                <a:tab pos="0" algn="l"/>
              </a:tabLst>
            </a:pPr>
            <a:endParaRPr lang="fr-FR" sz="1500" b="0" strike="noStrike" spc="-1">
              <a:solidFill>
                <a:srgbClr val="000000"/>
              </a:solidFill>
              <a:latin typeface="Arial"/>
            </a:endParaRPr>
          </a:p>
          <a:p>
            <a:pPr>
              <a:lnSpc>
                <a:spcPct val="90000"/>
              </a:lnSpc>
              <a:spcBef>
                <a:spcPts val="1001"/>
              </a:spcBef>
              <a:tabLst>
                <a:tab pos="0" algn="l"/>
              </a:tabLst>
            </a:pPr>
            <a:endParaRPr lang="fr-FR" sz="1500" b="0" strike="noStrike" spc="-1">
              <a:solidFill>
                <a:srgbClr val="000000"/>
              </a:solidFill>
              <a:latin typeface="Arial"/>
            </a:endParaRPr>
          </a:p>
        </p:txBody>
      </p:sp>
      <p:pic>
        <p:nvPicPr>
          <p:cNvPr id="274" name="Image 3"/>
          <p:cNvPicPr/>
          <p:nvPr/>
        </p:nvPicPr>
        <p:blipFill>
          <a:blip r:embed="rId2"/>
          <a:stretch/>
        </p:blipFill>
        <p:spPr>
          <a:xfrm>
            <a:off x="1632960" y="978480"/>
            <a:ext cx="5877360" cy="1676160"/>
          </a:xfrm>
          <a:prstGeom prst="rect">
            <a:avLst/>
          </a:prstGeom>
          <a:ln w="0">
            <a:noFill/>
          </a:ln>
        </p:spPr>
      </p:pic>
      <p:pic>
        <p:nvPicPr>
          <p:cNvPr id="275" name="Image 5"/>
          <p:cNvPicPr/>
          <p:nvPr/>
        </p:nvPicPr>
        <p:blipFill>
          <a:blip r:embed="rId3"/>
          <a:stretch/>
        </p:blipFill>
        <p:spPr>
          <a:xfrm>
            <a:off x="1642320" y="3307320"/>
            <a:ext cx="5868000" cy="1238040"/>
          </a:xfrm>
          <a:prstGeom prst="rect">
            <a:avLst/>
          </a:prstGeom>
          <a:ln w="0">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p:cNvSpPr>
          <p:nvPr>
            <p:ph type="subTitle"/>
          </p:nvPr>
        </p:nvSpPr>
        <p:spPr>
          <a:xfrm>
            <a:off x="311760" y="597600"/>
            <a:ext cx="8519760" cy="2654280"/>
          </a:xfrm>
          <a:prstGeom prst="rect">
            <a:avLst/>
          </a:prstGeom>
          <a:noFill/>
          <a:ln w="0">
            <a:noFill/>
          </a:ln>
        </p:spPr>
        <p:txBody>
          <a:bodyPr lIns="0" tIns="0" rIns="0" bIns="0" anchor="ctr">
            <a:noAutofit/>
          </a:bodyPr>
          <a:lstStyle/>
          <a:p>
            <a:pPr algn="ctr">
              <a:lnSpc>
                <a:spcPct val="90000"/>
              </a:lnSpc>
              <a:spcBef>
                <a:spcPts val="1001"/>
              </a:spcBef>
              <a:tabLst>
                <a:tab pos="0" algn="l"/>
              </a:tabLst>
            </a:pPr>
            <a:r>
              <a:rPr lang="fr-FR" sz="2000" b="0" strike="noStrike" spc="-1">
                <a:solidFill>
                  <a:srgbClr val="000000"/>
                </a:solidFill>
                <a:latin typeface="Avenir"/>
                <a:ea typeface="DejaVu Sans"/>
              </a:rPr>
              <a:t>TP Pokédex</a:t>
            </a:r>
            <a:endParaRPr lang="fr-FR" sz="2000" b="0" strike="noStrike" spc="-1">
              <a:solidFill>
                <a:srgbClr val="000000"/>
              </a:solidFill>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311760" y="597600"/>
            <a:ext cx="8519760" cy="572040"/>
          </a:xfrm>
          <a:prstGeom prst="rect">
            <a:avLst/>
          </a:prstGeom>
          <a:noFill/>
          <a:ln w="0">
            <a:noFill/>
          </a:ln>
        </p:spPr>
        <p:txBody>
          <a:bodyPr lIns="0" tIns="0" rIns="0" bIns="0" anchor="ctr">
            <a:normAutofit/>
          </a:bodyPr>
          <a:lstStyle/>
          <a:p>
            <a:pPr indent="0" algn="ctr">
              <a:lnSpc>
                <a:spcPct val="90000"/>
              </a:lnSpc>
              <a:buNone/>
            </a:pPr>
            <a:r>
              <a:rPr lang="fr-FR" sz="2000" b="1" strike="noStrike" spc="-1">
                <a:solidFill>
                  <a:srgbClr val="000000"/>
                </a:solidFill>
                <a:latin typeface="Avenir"/>
                <a:ea typeface="DejaVu Sans"/>
              </a:rPr>
              <a:t>MariaDB</a:t>
            </a:r>
            <a:endParaRPr lang="fr-FR" sz="2000" b="0" strike="noStrike" spc="-1">
              <a:solidFill>
                <a:srgbClr val="000000"/>
              </a:solidFill>
              <a:latin typeface="Arial"/>
            </a:endParaRPr>
          </a:p>
        </p:txBody>
      </p:sp>
      <p:sp>
        <p:nvSpPr>
          <p:cNvPr id="278" name="PlaceHolder 2"/>
          <p:cNvSpPr>
            <a:spLocks noGrp="1"/>
          </p:cNvSpPr>
          <p:nvPr>
            <p:ph/>
          </p:nvPr>
        </p:nvSpPr>
        <p:spPr>
          <a:xfrm>
            <a:off x="311040" y="1228680"/>
            <a:ext cx="8519760" cy="3416040"/>
          </a:xfrm>
          <a:prstGeom prst="rect">
            <a:avLst/>
          </a:prstGeom>
          <a:noFill/>
          <a:ln w="0">
            <a:noFill/>
          </a:ln>
        </p:spPr>
        <p:txBody>
          <a:bodyPr lIns="0" tIns="0" rIns="0" bIns="0" anchor="t">
            <a:normAutofit/>
          </a:bodyPr>
          <a:lstStyle/>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Maintenant, nous souhaitons mettre en place la connexion entre une bdd mysql/mariadb avec notre serveur NodeJS.</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Pour cela, nous allons installer </a:t>
            </a:r>
            <a:r>
              <a:rPr lang="fr-FR" sz="1500" b="0" u="sng" strike="noStrike" spc="-1">
                <a:solidFill>
                  <a:srgbClr val="0097A7"/>
                </a:solidFill>
                <a:uFillTx/>
                <a:latin typeface="Avenir"/>
                <a:ea typeface="DejaVu Sans"/>
                <a:hlinkClick r:id="rId2"/>
              </a:rPr>
              <a:t>MariaDB</a:t>
            </a:r>
            <a:r>
              <a:rPr lang="fr-FR" sz="1500" b="0" strike="noStrike" spc="-1">
                <a:solidFill>
                  <a:srgbClr val="000000"/>
                </a:solidFill>
                <a:latin typeface="Avenir"/>
                <a:ea typeface="DejaVu Sans"/>
              </a:rPr>
              <a:t> et </a:t>
            </a:r>
            <a:r>
              <a:rPr lang="fr-FR" sz="1500" b="0" u="sng" strike="noStrike" spc="-1">
                <a:solidFill>
                  <a:srgbClr val="0097A7"/>
                </a:solidFill>
                <a:uFillTx/>
                <a:latin typeface="Avenir"/>
                <a:ea typeface="DejaVu Sans"/>
                <a:hlinkClick r:id="rId3"/>
              </a:rPr>
              <a:t>HeidiSQL</a:t>
            </a:r>
            <a:endParaRPr lang="fr-FR" sz="1500" b="0" strike="noStrike" spc="-1">
              <a:solidFill>
                <a:srgbClr val="000000"/>
              </a:solidFill>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311760" y="597600"/>
            <a:ext cx="8519760" cy="572040"/>
          </a:xfrm>
          <a:prstGeom prst="rect">
            <a:avLst/>
          </a:prstGeom>
          <a:noFill/>
          <a:ln w="0">
            <a:noFill/>
          </a:ln>
        </p:spPr>
        <p:txBody>
          <a:bodyPr lIns="0" tIns="0" rIns="0" bIns="0" anchor="ctr">
            <a:normAutofit/>
          </a:bodyPr>
          <a:lstStyle/>
          <a:p>
            <a:pPr indent="0" algn="ctr">
              <a:lnSpc>
                <a:spcPct val="90000"/>
              </a:lnSpc>
              <a:buNone/>
            </a:pPr>
            <a:r>
              <a:rPr lang="fr-FR" sz="2000" b="1" strike="noStrike" spc="-1">
                <a:solidFill>
                  <a:srgbClr val="000000"/>
                </a:solidFill>
                <a:latin typeface="Avenir"/>
                <a:ea typeface="DejaVu Sans"/>
              </a:rPr>
              <a:t>MariaDB</a:t>
            </a:r>
            <a:endParaRPr lang="fr-FR" sz="2000" b="0" strike="noStrike" spc="-1">
              <a:solidFill>
                <a:srgbClr val="000000"/>
              </a:solidFill>
              <a:latin typeface="Arial"/>
            </a:endParaRPr>
          </a:p>
        </p:txBody>
      </p:sp>
      <p:sp>
        <p:nvSpPr>
          <p:cNvPr id="280" name="PlaceHolder 2"/>
          <p:cNvSpPr>
            <a:spLocks noGrp="1"/>
          </p:cNvSpPr>
          <p:nvPr>
            <p:ph/>
          </p:nvPr>
        </p:nvSpPr>
        <p:spPr>
          <a:xfrm>
            <a:off x="311040" y="1228680"/>
            <a:ext cx="8519760" cy="3416040"/>
          </a:xfrm>
          <a:prstGeom prst="rect">
            <a:avLst/>
          </a:prstGeom>
          <a:noFill/>
          <a:ln w="0">
            <a:noFill/>
          </a:ln>
        </p:spPr>
        <p:txBody>
          <a:bodyPr lIns="0" tIns="0" rIns="0" bIns="0" anchor="t">
            <a:normAutofit/>
          </a:bodyPr>
          <a:lstStyle/>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Pour ce faire, nous allons devoir installer le paquet mariadb</a:t>
            </a:r>
            <a:endParaRPr lang="fr-FR" sz="1500" b="0" strike="noStrike" spc="-1">
              <a:solidFill>
                <a:srgbClr val="000000"/>
              </a:solidFill>
              <a:latin typeface="Arial"/>
            </a:endParaRPr>
          </a:p>
        </p:txBody>
      </p:sp>
      <p:pic>
        <p:nvPicPr>
          <p:cNvPr id="281" name="Image 3"/>
          <p:cNvPicPr/>
          <p:nvPr/>
        </p:nvPicPr>
        <p:blipFill>
          <a:blip r:embed="rId2"/>
          <a:stretch/>
        </p:blipFill>
        <p:spPr>
          <a:xfrm>
            <a:off x="3852000" y="3178800"/>
            <a:ext cx="1438200" cy="313920"/>
          </a:xfrm>
          <a:prstGeom prst="rect">
            <a:avLst/>
          </a:prstGeom>
          <a:ln w="0">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type="subTitle"/>
          </p:nvPr>
        </p:nvSpPr>
        <p:spPr>
          <a:xfrm>
            <a:off x="311760" y="597600"/>
            <a:ext cx="8519760" cy="1493640"/>
          </a:xfrm>
          <a:prstGeom prst="rect">
            <a:avLst/>
          </a:prstGeom>
          <a:noFill/>
          <a:ln w="0">
            <a:noFill/>
          </a:ln>
        </p:spPr>
        <p:txBody>
          <a:bodyPr lIns="0" tIns="0" rIns="0" bIns="0" anchor="ctr">
            <a:normAutofit/>
          </a:bodyPr>
          <a:lstStyle/>
          <a:p>
            <a:pPr>
              <a:lnSpc>
                <a:spcPct val="90000"/>
              </a:lnSpc>
              <a:spcBef>
                <a:spcPts val="1001"/>
              </a:spcBef>
              <a:tabLst>
                <a:tab pos="0" algn="l"/>
              </a:tabLst>
            </a:pPr>
            <a:r>
              <a:rPr lang="fr-FR" sz="1500" b="0" strike="noStrike" spc="-1">
                <a:solidFill>
                  <a:srgbClr val="000000"/>
                </a:solidFill>
                <a:latin typeface="Avenir"/>
                <a:ea typeface="DejaVu Sans"/>
              </a:rPr>
              <a:t>Nous récupérons dans notre server.js le paquet mariadb puis nous effectuons la connexion avec notre base de données:</a:t>
            </a:r>
            <a:endParaRPr lang="fr-FR" sz="1500" b="0" strike="noStrike" spc="-1">
              <a:solidFill>
                <a:srgbClr val="000000"/>
              </a:solidFill>
              <a:latin typeface="Arial"/>
            </a:endParaRPr>
          </a:p>
        </p:txBody>
      </p:sp>
      <p:pic>
        <p:nvPicPr>
          <p:cNvPr id="283" name="Image 3"/>
          <p:cNvPicPr/>
          <p:nvPr/>
        </p:nvPicPr>
        <p:blipFill>
          <a:blip r:embed="rId2"/>
          <a:stretch/>
        </p:blipFill>
        <p:spPr>
          <a:xfrm>
            <a:off x="2247840" y="1848960"/>
            <a:ext cx="4647240" cy="2405880"/>
          </a:xfrm>
          <a:prstGeom prst="rect">
            <a:avLst/>
          </a:prstGeom>
          <a:ln w="0">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subTitle"/>
          </p:nvPr>
        </p:nvSpPr>
        <p:spPr>
          <a:xfrm>
            <a:off x="311760" y="597600"/>
            <a:ext cx="8519760" cy="2654280"/>
          </a:xfrm>
          <a:prstGeom prst="rect">
            <a:avLst/>
          </a:prstGeom>
          <a:noFill/>
          <a:ln w="0">
            <a:noFill/>
          </a:ln>
        </p:spPr>
        <p:txBody>
          <a:bodyPr lIns="0" tIns="0" rIns="0" bIns="0" anchor="t">
            <a:normAutofit/>
          </a:bodyPr>
          <a:lstStyle/>
          <a:p>
            <a:pPr>
              <a:lnSpc>
                <a:spcPct val="90000"/>
              </a:lnSpc>
              <a:spcBef>
                <a:spcPts val="1001"/>
              </a:spcBef>
              <a:tabLst>
                <a:tab pos="0" algn="l"/>
              </a:tabLst>
            </a:pPr>
            <a:r>
              <a:rPr lang="fr-FR" sz="1500" b="0" strike="noStrike" spc="-1">
                <a:solidFill>
                  <a:srgbClr val="000000"/>
                </a:solidFill>
                <a:latin typeface="Avenir"/>
                <a:ea typeface="DejaVu Sans"/>
              </a:rPr>
              <a:t>Enfin, modifions un peu notre requête api et ajoutons-y la connexion effectué précédemment et l'utilisation d'une requête SQL:</a:t>
            </a:r>
            <a:endParaRPr lang="fr-FR" sz="1500" b="0" strike="noStrike" spc="-1">
              <a:solidFill>
                <a:srgbClr val="000000"/>
              </a:solidFill>
              <a:latin typeface="Arial"/>
            </a:endParaRPr>
          </a:p>
        </p:txBody>
      </p:sp>
      <p:pic>
        <p:nvPicPr>
          <p:cNvPr id="285" name="Image 3"/>
          <p:cNvPicPr/>
          <p:nvPr/>
        </p:nvPicPr>
        <p:blipFill>
          <a:blip r:embed="rId2"/>
          <a:stretch/>
        </p:blipFill>
        <p:spPr>
          <a:xfrm>
            <a:off x="1742400" y="1368000"/>
            <a:ext cx="5658120" cy="2743200"/>
          </a:xfrm>
          <a:prstGeom prst="rect">
            <a:avLst/>
          </a:prstGeom>
          <a:ln w="0">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lgn="ctr">
              <a:lnSpc>
                <a:spcPct val="90000"/>
              </a:lnSpc>
              <a:buNone/>
            </a:pPr>
            <a:r>
              <a:rPr lang="fr-FR" sz="2000" b="1" strike="noStrike" spc="-1">
                <a:solidFill>
                  <a:srgbClr val="000000"/>
                </a:solidFill>
                <a:latin typeface="Avenir"/>
                <a:ea typeface="DejaVu Sans"/>
              </a:rPr>
              <a:t>Les variables d'environnement (.env)</a:t>
            </a:r>
            <a:endParaRPr lang="fr-FR" sz="2000" b="0" strike="noStrike" spc="-1">
              <a:solidFill>
                <a:srgbClr val="000000"/>
              </a:solidFill>
              <a:latin typeface="Arial"/>
            </a:endParaRPr>
          </a:p>
        </p:txBody>
      </p:sp>
      <p:sp>
        <p:nvSpPr>
          <p:cNvPr id="287" name="PlaceHolder 2"/>
          <p:cNvSpPr>
            <a:spLocks noGrp="1"/>
          </p:cNvSpPr>
          <p:nvPr>
            <p:ph/>
          </p:nvPr>
        </p:nvSpPr>
        <p:spPr>
          <a:xfrm>
            <a:off x="311040" y="1228680"/>
            <a:ext cx="8519760" cy="3416040"/>
          </a:xfrm>
          <a:prstGeom prst="rect">
            <a:avLst/>
          </a:prstGeom>
          <a:noFill/>
          <a:ln w="0">
            <a:noFill/>
          </a:ln>
        </p:spPr>
        <p:txBody>
          <a:bodyPr lIns="0" tIns="0" rIns="0" bIns="0" anchor="t">
            <a:normAutofit/>
          </a:bodyPr>
          <a:lstStyle/>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Les détails d'informations pour la connexion comme l'adresse, le nom d'utilisateur ou le mot de passe doivent être mieux caché dans des variables d'environnement. Pour se faire, nous allons installer un autre paquet:</a:t>
            </a:r>
            <a:endParaRPr lang="fr-FR" sz="1500" b="0" strike="noStrike" spc="-1">
              <a:solidFill>
                <a:srgbClr val="000000"/>
              </a:solidFill>
              <a:latin typeface="Arial"/>
            </a:endParaRPr>
          </a:p>
        </p:txBody>
      </p:sp>
      <p:pic>
        <p:nvPicPr>
          <p:cNvPr id="288" name="Image 3"/>
          <p:cNvPicPr/>
          <p:nvPr/>
        </p:nvPicPr>
        <p:blipFill>
          <a:blip r:embed="rId2"/>
          <a:stretch/>
        </p:blipFill>
        <p:spPr>
          <a:xfrm>
            <a:off x="3948120" y="2571840"/>
            <a:ext cx="1247760" cy="36180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311760" y="597600"/>
            <a:ext cx="8519760" cy="572040"/>
          </a:xfrm>
          <a:prstGeom prst="rect">
            <a:avLst/>
          </a:prstGeom>
          <a:noFill/>
          <a:ln w="0">
            <a:noFill/>
          </a:ln>
        </p:spPr>
        <p:txBody>
          <a:bodyPr lIns="0" tIns="91440" rIns="0" bIns="91440" anchor="t">
            <a:normAutofit/>
          </a:bodyPr>
          <a:lstStyle/>
          <a:p>
            <a:pPr indent="0" algn="ctr">
              <a:lnSpc>
                <a:spcPct val="90000"/>
              </a:lnSpc>
              <a:buNone/>
              <a:tabLst>
                <a:tab pos="0" algn="l"/>
              </a:tabLst>
            </a:pPr>
            <a:r>
              <a:rPr lang="fr-FR" sz="2000" b="1" strike="noStrike" spc="-1">
                <a:solidFill>
                  <a:srgbClr val="000000"/>
                </a:solidFill>
                <a:latin typeface="Avenir"/>
                <a:ea typeface="DejaVu Sans"/>
              </a:rPr>
              <a:t>Qu’est-ce que NodeJS</a:t>
            </a:r>
            <a:endParaRPr lang="fr-FR" sz="2000" b="0" strike="noStrike" spc="-1">
              <a:solidFill>
                <a:srgbClr val="000000"/>
              </a:solidFill>
              <a:latin typeface="Arial"/>
            </a:endParaRPr>
          </a:p>
        </p:txBody>
      </p:sp>
      <p:sp>
        <p:nvSpPr>
          <p:cNvPr id="171" name="PlaceHolder 2"/>
          <p:cNvSpPr>
            <a:spLocks noGrp="1"/>
          </p:cNvSpPr>
          <p:nvPr>
            <p:ph/>
          </p:nvPr>
        </p:nvSpPr>
        <p:spPr>
          <a:xfrm>
            <a:off x="311760" y="1169640"/>
            <a:ext cx="8519760" cy="3415680"/>
          </a:xfrm>
          <a:prstGeom prst="rect">
            <a:avLst/>
          </a:prstGeom>
          <a:noFill/>
          <a:ln w="0">
            <a:noFill/>
          </a:ln>
        </p:spPr>
        <p:txBody>
          <a:bodyPr lIns="0" tIns="91440" rIns="0" bIns="91440" anchor="t">
            <a:normAutofit/>
          </a:bodyPr>
          <a:lstStyle/>
          <a:p>
            <a:pPr indent="0">
              <a:lnSpc>
                <a:spcPct val="90000"/>
              </a:lnSpc>
              <a:spcBef>
                <a:spcPts val="1001"/>
              </a:spcBef>
              <a:buNone/>
            </a:pPr>
            <a:r>
              <a:rPr lang="fr-FR" sz="1500" b="1" strike="noStrike" spc="-1" dirty="0">
                <a:solidFill>
                  <a:srgbClr val="000000"/>
                </a:solidFill>
                <a:latin typeface="Avenir"/>
                <a:ea typeface="DejaVu Sans"/>
              </a:rPr>
              <a:t>AUCUN des trois ! </a:t>
            </a:r>
            <a:r>
              <a:rPr lang="fr-FR" sz="1500" b="0" strike="noStrike" spc="-1" dirty="0">
                <a:solidFill>
                  <a:srgbClr val="000000"/>
                </a:solidFill>
                <a:latin typeface="Avenir"/>
                <a:ea typeface="DejaVu Sans"/>
              </a:rPr>
              <a:t> </a:t>
            </a:r>
            <a:r>
              <a:rPr lang="fr-FR" sz="1500" b="0" strike="noStrike" spc="-1" dirty="0" err="1">
                <a:solidFill>
                  <a:srgbClr val="000000"/>
                </a:solidFill>
                <a:latin typeface="Avenir"/>
                <a:ea typeface="DejaVu Sans"/>
              </a:rPr>
              <a:t>NodeJS</a:t>
            </a:r>
            <a:r>
              <a:rPr lang="fr-FR" sz="1500" b="0" strike="noStrike" spc="-1" dirty="0">
                <a:solidFill>
                  <a:srgbClr val="000000"/>
                </a:solidFill>
                <a:latin typeface="Avenir"/>
                <a:ea typeface="DejaVu Sans"/>
              </a:rPr>
              <a:t> est un </a:t>
            </a:r>
            <a:r>
              <a:rPr lang="fr-FR" sz="1500" b="1" strike="noStrike" spc="-1" dirty="0">
                <a:solidFill>
                  <a:srgbClr val="000000"/>
                </a:solidFill>
                <a:latin typeface="Avenir"/>
                <a:ea typeface="DejaVu Sans"/>
              </a:rPr>
              <a:t>environnement d’exécution </a:t>
            </a:r>
            <a:r>
              <a:rPr lang="fr-FR" sz="1500" b="0" strike="noStrike" spc="-1" dirty="0">
                <a:solidFill>
                  <a:srgbClr val="000000"/>
                </a:solidFill>
                <a:latin typeface="Avenir"/>
                <a:ea typeface="DejaVu Sans"/>
              </a:rPr>
              <a:t>single-thread, open source</a:t>
            </a:r>
            <a:endParaRPr lang="fr-FR" sz="1500" b="0" strike="noStrike" spc="-1" dirty="0">
              <a:solidFill>
                <a:srgbClr val="000000"/>
              </a:solidFill>
              <a:latin typeface="Arial"/>
            </a:endParaRPr>
          </a:p>
          <a:p>
            <a:pPr indent="0">
              <a:lnSpc>
                <a:spcPct val="90000"/>
              </a:lnSpc>
              <a:spcBef>
                <a:spcPts val="1001"/>
              </a:spcBef>
              <a:buNone/>
            </a:pPr>
            <a:endParaRPr lang="fr-FR" sz="1500" b="0" strike="noStrike" spc="-1" dirty="0">
              <a:solidFill>
                <a:srgbClr val="000000"/>
              </a:solidFill>
              <a:latin typeface="Arial"/>
            </a:endParaRPr>
          </a:p>
          <a:p>
            <a:pPr indent="0">
              <a:lnSpc>
                <a:spcPct val="90000"/>
              </a:lnSpc>
              <a:spcBef>
                <a:spcPts val="1001"/>
              </a:spcBef>
              <a:buNone/>
            </a:pPr>
            <a:r>
              <a:rPr lang="fr-FR" sz="1500" b="0" strike="noStrike" spc="-1" dirty="0">
                <a:solidFill>
                  <a:srgbClr val="000000"/>
                </a:solidFill>
                <a:latin typeface="Avenir"/>
                <a:ea typeface="DejaVu Sans"/>
              </a:rPr>
              <a:t>Single thread : Capacité de pouvoir gérer un grand nombre de connexions simultanées avec un débit élevé</a:t>
            </a:r>
            <a:endParaRPr lang="fr-FR" sz="1500" b="0" strike="noStrike" spc="-1" dirty="0">
              <a:solidFill>
                <a:srgbClr val="000000"/>
              </a:solidFill>
              <a:latin typeface="Arial"/>
            </a:endParaRPr>
          </a:p>
        </p:txBody>
      </p:sp>
      <p:pic>
        <p:nvPicPr>
          <p:cNvPr id="172" name="Image 171"/>
          <p:cNvPicPr/>
          <p:nvPr/>
        </p:nvPicPr>
        <p:blipFill>
          <a:blip r:embed="rId2"/>
          <a:stretch/>
        </p:blipFill>
        <p:spPr>
          <a:xfrm>
            <a:off x="2736360" y="2196000"/>
            <a:ext cx="4823640" cy="2712960"/>
          </a:xfrm>
          <a:prstGeom prst="rect">
            <a:avLst/>
          </a:prstGeom>
          <a:ln w="0">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lgn="ctr">
              <a:lnSpc>
                <a:spcPct val="90000"/>
              </a:lnSpc>
              <a:buNone/>
            </a:pPr>
            <a:r>
              <a:rPr lang="fr-FR" sz="2000" b="1" strike="noStrike" spc="-1">
                <a:solidFill>
                  <a:srgbClr val="000000"/>
                </a:solidFill>
                <a:latin typeface="Avenir"/>
                <a:ea typeface="DejaVu Sans"/>
              </a:rPr>
              <a:t>Les variables d'environnement (.env)</a:t>
            </a:r>
            <a:endParaRPr lang="fr-FR" sz="2000" b="0" strike="noStrike" spc="-1">
              <a:solidFill>
                <a:srgbClr val="000000"/>
              </a:solidFill>
              <a:latin typeface="Arial"/>
            </a:endParaRPr>
          </a:p>
        </p:txBody>
      </p:sp>
      <p:pic>
        <p:nvPicPr>
          <p:cNvPr id="290" name="Image 4"/>
          <p:cNvPicPr/>
          <p:nvPr/>
        </p:nvPicPr>
        <p:blipFill>
          <a:blip r:embed="rId2"/>
          <a:stretch/>
        </p:blipFill>
        <p:spPr>
          <a:xfrm>
            <a:off x="3538440" y="2571840"/>
            <a:ext cx="2066760" cy="847440"/>
          </a:xfrm>
          <a:prstGeom prst="rect">
            <a:avLst/>
          </a:prstGeom>
          <a:ln w="0">
            <a:noFill/>
          </a:ln>
        </p:spPr>
      </p:pic>
      <p:sp>
        <p:nvSpPr>
          <p:cNvPr id="291" name="PlaceHolder 2"/>
          <p:cNvSpPr>
            <a:spLocks noGrp="1"/>
          </p:cNvSpPr>
          <p:nvPr>
            <p:ph/>
          </p:nvPr>
        </p:nvSpPr>
        <p:spPr>
          <a:xfrm>
            <a:off x="311040" y="1228680"/>
            <a:ext cx="8519760" cy="3416040"/>
          </a:xfrm>
          <a:prstGeom prst="rect">
            <a:avLst/>
          </a:prstGeom>
          <a:noFill/>
          <a:ln w="0">
            <a:noFill/>
          </a:ln>
        </p:spPr>
        <p:txBody>
          <a:bodyPr lIns="0" tIns="0" rIns="0" bIns="0" anchor="t">
            <a:normAutofit/>
          </a:bodyPr>
          <a:lstStyle/>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Ensuite, créer à la racine de votre projet un fichier .env dans lequel vous mettrez toutes les informations de connexion:</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fichier .env:</a:t>
            </a:r>
            <a:endParaRPr lang="fr-FR" sz="1500" b="0" strike="noStrike" spc="-1">
              <a:solidFill>
                <a:srgbClr val="000000"/>
              </a:solidFill>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subTitle"/>
          </p:nvPr>
        </p:nvSpPr>
        <p:spPr>
          <a:xfrm>
            <a:off x="311760" y="597600"/>
            <a:ext cx="8519760" cy="2654280"/>
          </a:xfrm>
          <a:prstGeom prst="rect">
            <a:avLst/>
          </a:prstGeom>
          <a:noFill/>
          <a:ln w="0">
            <a:noFill/>
          </a:ln>
        </p:spPr>
        <p:txBody>
          <a:bodyPr lIns="0" tIns="0" rIns="0" bIns="0" anchor="t">
            <a:normAutofit/>
          </a:bodyPr>
          <a:lstStyle/>
          <a:p>
            <a:pPr>
              <a:lnSpc>
                <a:spcPct val="90000"/>
              </a:lnSpc>
              <a:spcBef>
                <a:spcPts val="1001"/>
              </a:spcBef>
              <a:tabLst>
                <a:tab pos="0" algn="l"/>
              </a:tabLst>
            </a:pPr>
            <a:r>
              <a:rPr lang="fr-FR" sz="1500" b="0" strike="noStrike" spc="-1">
                <a:solidFill>
                  <a:srgbClr val="000000"/>
                </a:solidFill>
                <a:latin typeface="Avenir"/>
                <a:ea typeface="DejaVu Sans"/>
              </a:rPr>
              <a:t>Enfin, récupérer le fichier .env dans votre server.js avec un require et changer les données de la connexion à la bdd:</a:t>
            </a:r>
            <a:endParaRPr lang="fr-FR" sz="1500" b="0" strike="noStrike" spc="-1">
              <a:solidFill>
                <a:srgbClr val="000000"/>
              </a:solidFill>
              <a:latin typeface="Arial"/>
            </a:endParaRPr>
          </a:p>
        </p:txBody>
      </p:sp>
      <p:pic>
        <p:nvPicPr>
          <p:cNvPr id="293" name="Image 10"/>
          <p:cNvPicPr/>
          <p:nvPr/>
        </p:nvPicPr>
        <p:blipFill>
          <a:blip r:embed="rId2"/>
          <a:stretch/>
        </p:blipFill>
        <p:spPr>
          <a:xfrm>
            <a:off x="2962080" y="1647720"/>
            <a:ext cx="3219480" cy="1847880"/>
          </a:xfrm>
          <a:prstGeom prst="rect">
            <a:avLst/>
          </a:prstGeom>
          <a:ln w="0">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lgn="ctr">
              <a:lnSpc>
                <a:spcPct val="90000"/>
              </a:lnSpc>
              <a:buNone/>
            </a:pPr>
            <a:r>
              <a:rPr lang="fr-FR" sz="2000" b="0" strike="noStrike" spc="-1">
                <a:solidFill>
                  <a:srgbClr val="000000"/>
                </a:solidFill>
                <a:latin typeface="Avenir"/>
                <a:ea typeface="DejaVu Sans"/>
              </a:rPr>
              <a:t>CORS</a:t>
            </a:r>
            <a:endParaRPr lang="fr-FR" sz="2000" b="0" strike="noStrike" spc="-1">
              <a:solidFill>
                <a:srgbClr val="000000"/>
              </a:solidFill>
              <a:latin typeface="Arial"/>
            </a:endParaRPr>
          </a:p>
        </p:txBody>
      </p:sp>
      <p:sp>
        <p:nvSpPr>
          <p:cNvPr id="295" name="PlaceHolder 2"/>
          <p:cNvSpPr>
            <a:spLocks noGrp="1"/>
          </p:cNvSpPr>
          <p:nvPr>
            <p:ph type="subTitle"/>
          </p:nvPr>
        </p:nvSpPr>
        <p:spPr>
          <a:xfrm>
            <a:off x="311040" y="1228680"/>
            <a:ext cx="8519760" cy="3416040"/>
          </a:xfrm>
          <a:prstGeom prst="rect">
            <a:avLst/>
          </a:prstGeom>
          <a:noFill/>
          <a:ln w="0">
            <a:noFill/>
          </a:ln>
        </p:spPr>
        <p:txBody>
          <a:bodyPr lIns="0" tIns="0" rIns="0" bIns="0" anchor="ctr">
            <a:noAutofit/>
          </a:bodyPr>
          <a:lstStyle/>
          <a:p>
            <a:pPr indent="0">
              <a:lnSpc>
                <a:spcPct val="90000"/>
              </a:lnSpc>
              <a:spcBef>
                <a:spcPts val="1001"/>
              </a:spcBef>
              <a:buNone/>
              <a:tabLst>
                <a:tab pos="0" algn="l"/>
              </a:tabLst>
            </a:pPr>
            <a:r>
              <a:rPr lang="fr-FR" sz="1500" b="0" strike="noStrike" spc="-1">
                <a:solidFill>
                  <a:srgbClr val="000000"/>
                </a:solidFill>
                <a:latin typeface="Avenir"/>
                <a:ea typeface="DejaVu Sans"/>
              </a:rPr>
              <a:t>Le CORS permet de prendre en charge des requêtes multi-origines sécurisées et des transferts de données entre des navigateurs et des serveurs web. </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gn="ctr">
              <a:lnSpc>
                <a:spcPct val="90000"/>
              </a:lnSpc>
              <a:spcBef>
                <a:spcPts val="1001"/>
              </a:spcBef>
              <a:buNone/>
              <a:tabLst>
                <a:tab pos="0" algn="l"/>
              </a:tabLst>
            </a:pPr>
            <a:r>
              <a:rPr lang="fr-FR" sz="1500" b="0" strike="noStrike" spc="-1">
                <a:solidFill>
                  <a:srgbClr val="000000"/>
                </a:solidFill>
                <a:latin typeface="Avenir"/>
                <a:ea typeface="DejaVu Sans"/>
              </a:rPr>
              <a:t>npm install cors</a:t>
            </a:r>
            <a:endParaRPr lang="fr-FR" sz="1500" b="0" strike="noStrike" spc="-1">
              <a:solidFill>
                <a:srgbClr val="000000"/>
              </a:solidFill>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lgn="ctr">
              <a:lnSpc>
                <a:spcPct val="90000"/>
              </a:lnSpc>
              <a:buNone/>
            </a:pPr>
            <a:r>
              <a:rPr lang="fr-FR" sz="2000" b="0" strike="noStrike" spc="-1">
                <a:solidFill>
                  <a:srgbClr val="000000"/>
                </a:solidFill>
                <a:latin typeface="Avenir"/>
                <a:ea typeface="DejaVu Sans"/>
              </a:rPr>
              <a:t>Utilisation</a:t>
            </a:r>
            <a:endParaRPr lang="fr-FR" sz="2000" b="0" strike="noStrike" spc="-1">
              <a:solidFill>
                <a:srgbClr val="000000"/>
              </a:solidFill>
              <a:latin typeface="Arial"/>
            </a:endParaRPr>
          </a:p>
        </p:txBody>
      </p:sp>
      <p:pic>
        <p:nvPicPr>
          <p:cNvPr id="297" name="Image 3"/>
          <p:cNvPicPr/>
          <p:nvPr/>
        </p:nvPicPr>
        <p:blipFill>
          <a:blip r:embed="rId2"/>
          <a:stretch/>
        </p:blipFill>
        <p:spPr>
          <a:xfrm>
            <a:off x="3138120" y="1108080"/>
            <a:ext cx="2867040" cy="2952720"/>
          </a:xfrm>
          <a:prstGeom prst="rect">
            <a:avLst/>
          </a:prstGeom>
          <a:ln w="0">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lgn="ctr">
              <a:lnSpc>
                <a:spcPct val="90000"/>
              </a:lnSpc>
              <a:buNone/>
            </a:pPr>
            <a:r>
              <a:rPr lang="fr-FR" sz="2000" b="0" strike="noStrike" spc="-1">
                <a:solidFill>
                  <a:srgbClr val="000000"/>
                </a:solidFill>
                <a:latin typeface="Avenir"/>
                <a:ea typeface="DejaVu Sans"/>
              </a:rPr>
              <a:t>Connexion des deux parties</a:t>
            </a:r>
            <a:endParaRPr lang="fr-FR" sz="2000" b="0" strike="noStrike" spc="-1">
              <a:solidFill>
                <a:srgbClr val="000000"/>
              </a:solidFill>
              <a:latin typeface="Arial"/>
            </a:endParaRPr>
          </a:p>
        </p:txBody>
      </p:sp>
      <p:sp>
        <p:nvSpPr>
          <p:cNvPr id="299" name="PlaceHolder 2"/>
          <p:cNvSpPr>
            <a:spLocks noGrp="1"/>
          </p:cNvSpPr>
          <p:nvPr>
            <p:ph type="subTitle"/>
          </p:nvPr>
        </p:nvSpPr>
        <p:spPr>
          <a:xfrm>
            <a:off x="311040" y="1228680"/>
            <a:ext cx="8519760" cy="3416040"/>
          </a:xfrm>
          <a:prstGeom prst="rect">
            <a:avLst/>
          </a:prstGeom>
          <a:noFill/>
          <a:ln w="0">
            <a:noFill/>
          </a:ln>
        </p:spPr>
        <p:txBody>
          <a:bodyPr lIns="0" tIns="0" rIns="0" bIns="0" anchor="ctr">
            <a:noAutofit/>
          </a:bodyPr>
          <a:lstStyle/>
          <a:p>
            <a:pPr indent="0" algn="ctr">
              <a:lnSpc>
                <a:spcPct val="90000"/>
              </a:lnSpc>
              <a:spcBef>
                <a:spcPts val="1001"/>
              </a:spcBef>
              <a:buNone/>
              <a:tabLst>
                <a:tab pos="0" algn="l"/>
              </a:tabLst>
            </a:pPr>
            <a:r>
              <a:rPr lang="fr-FR" sz="1500" b="0" strike="noStrike" spc="-1" dirty="0">
                <a:solidFill>
                  <a:srgbClr val="000000"/>
                </a:solidFill>
                <a:latin typeface="Arial"/>
              </a:rPr>
              <a:t>La récupération des </a:t>
            </a:r>
            <a:r>
              <a:rPr lang="fr-FR" sz="1500" b="0" strike="noStrike" spc="-1" dirty="0" err="1">
                <a:solidFill>
                  <a:srgbClr val="000000"/>
                </a:solidFill>
                <a:latin typeface="Arial"/>
              </a:rPr>
              <a:t>resultats</a:t>
            </a:r>
            <a:r>
              <a:rPr lang="fr-FR" sz="1500" b="0" strike="noStrike" spc="-1" dirty="0">
                <a:solidFill>
                  <a:srgbClr val="000000"/>
                </a:solidFill>
                <a:latin typeface="Arial"/>
              </a:rPr>
              <a:t> de notre API sur une application frontend (html avec </a:t>
            </a:r>
            <a:r>
              <a:rPr lang="fr-FR" sz="1500" b="0" strike="noStrike" spc="-1" dirty="0" err="1">
                <a:solidFill>
                  <a:srgbClr val="000000"/>
                </a:solidFill>
                <a:latin typeface="Arial"/>
              </a:rPr>
              <a:t>js</a:t>
            </a:r>
            <a:r>
              <a:rPr lang="fr-FR" sz="1500" b="0" strike="noStrike" spc="-1" dirty="0">
                <a:solidFill>
                  <a:srgbClr val="000000"/>
                </a:solidFill>
                <a:latin typeface="Arial"/>
              </a:rPr>
              <a:t>, </a:t>
            </a:r>
            <a:r>
              <a:rPr lang="fr-FR" sz="1500" b="0" strike="noStrike" spc="-1" dirty="0" err="1">
                <a:solidFill>
                  <a:srgbClr val="000000"/>
                </a:solidFill>
                <a:latin typeface="Arial"/>
              </a:rPr>
              <a:t>react</a:t>
            </a:r>
            <a:r>
              <a:rPr lang="fr-FR" sz="1500" b="0" strike="noStrike" spc="-1" dirty="0">
                <a:solidFill>
                  <a:srgbClr val="000000"/>
                </a:solidFill>
                <a:latin typeface="Arial"/>
              </a:rPr>
              <a:t>, symfony, etc…), se fera par l’appel de la route API.</a:t>
            </a:r>
          </a:p>
          <a:p>
            <a:pPr indent="0" algn="ctr">
              <a:lnSpc>
                <a:spcPct val="90000"/>
              </a:lnSpc>
              <a:spcBef>
                <a:spcPts val="1001"/>
              </a:spcBef>
              <a:buNone/>
              <a:tabLst>
                <a:tab pos="0" algn="l"/>
              </a:tabLst>
            </a:pPr>
            <a:endParaRPr lang="fr-FR" sz="1500" spc="-1" dirty="0">
              <a:solidFill>
                <a:srgbClr val="000000"/>
              </a:solidFill>
              <a:latin typeface="Arial"/>
            </a:endParaRPr>
          </a:p>
          <a:p>
            <a:pPr indent="0" algn="ctr">
              <a:lnSpc>
                <a:spcPct val="90000"/>
              </a:lnSpc>
              <a:spcBef>
                <a:spcPts val="1001"/>
              </a:spcBef>
              <a:buNone/>
              <a:tabLst>
                <a:tab pos="0" algn="l"/>
              </a:tabLst>
            </a:pPr>
            <a:r>
              <a:rPr lang="fr-FR" sz="1500" b="0" strike="noStrike" spc="-1" dirty="0">
                <a:solidFill>
                  <a:srgbClr val="000000"/>
                </a:solidFill>
                <a:latin typeface="Arial"/>
              </a:rPr>
              <a:t>Une fois le </a:t>
            </a:r>
            <a:r>
              <a:rPr lang="fr-FR" sz="1500" b="0" strike="noStrike" spc="-1" dirty="0" err="1">
                <a:solidFill>
                  <a:srgbClr val="000000"/>
                </a:solidFill>
                <a:latin typeface="Arial"/>
              </a:rPr>
              <a:t>resultat</a:t>
            </a:r>
            <a:r>
              <a:rPr lang="fr-FR" sz="1500" b="0" strike="noStrike" spc="-1" dirty="0">
                <a:solidFill>
                  <a:srgbClr val="000000"/>
                </a:solidFill>
                <a:latin typeface="Arial"/>
              </a:rPr>
              <a:t> récupéré, il suffira juste de l’afficher.</a:t>
            </a:r>
          </a:p>
          <a:p>
            <a:pPr indent="0" algn="ctr">
              <a:lnSpc>
                <a:spcPct val="90000"/>
              </a:lnSpc>
              <a:spcBef>
                <a:spcPts val="1001"/>
              </a:spcBef>
              <a:buNone/>
              <a:tabLst>
                <a:tab pos="0" algn="l"/>
              </a:tabLst>
            </a:pPr>
            <a:endParaRPr lang="fr-FR" sz="1500" spc="-1" dirty="0">
              <a:solidFill>
                <a:srgbClr val="000000"/>
              </a:solidFill>
              <a:latin typeface="Arial"/>
            </a:endParaRPr>
          </a:p>
          <a:p>
            <a:pPr indent="0" algn="ctr">
              <a:lnSpc>
                <a:spcPct val="90000"/>
              </a:lnSpc>
              <a:spcBef>
                <a:spcPts val="1001"/>
              </a:spcBef>
              <a:buNone/>
              <a:tabLst>
                <a:tab pos="0" algn="l"/>
              </a:tabLst>
            </a:pPr>
            <a:r>
              <a:rPr lang="fr-FR" sz="1500" b="0" strike="noStrike" spc="-1" dirty="0">
                <a:solidFill>
                  <a:srgbClr val="000000"/>
                </a:solidFill>
                <a:latin typeface="Arial"/>
              </a:rPr>
              <a:t>Par exemple: en JavaScript, vous pouvez utiliser </a:t>
            </a:r>
            <a:r>
              <a:rPr lang="fr-FR" sz="1500" b="0" strike="noStrike" spc="-1" dirty="0" err="1">
                <a:solidFill>
                  <a:srgbClr val="000000"/>
                </a:solidFill>
                <a:latin typeface="Arial"/>
              </a:rPr>
              <a:t>fetch</a:t>
            </a:r>
            <a:r>
              <a:rPr lang="fr-FR" sz="1500" b="0" strike="noStrike" spc="-1" dirty="0">
                <a:solidFill>
                  <a:srgbClr val="000000"/>
                </a:solidFill>
                <a:latin typeface="Arial"/>
              </a:rPr>
              <a:t> qui permet de récupérer et d’envoyer des informations côté front (ex: en </a:t>
            </a:r>
            <a:r>
              <a:rPr lang="fr-FR" sz="1500" b="0" strike="noStrike" spc="-1" dirty="0" err="1">
                <a:solidFill>
                  <a:srgbClr val="000000"/>
                </a:solidFill>
                <a:latin typeface="Arial"/>
              </a:rPr>
              <a:t>react</a:t>
            </a:r>
            <a:r>
              <a:rPr lang="fr-FR" sz="1500" spc="-1" dirty="0">
                <a:solidFill>
                  <a:srgbClr val="000000"/>
                </a:solidFill>
                <a:latin typeface="Arial"/>
              </a:rPr>
              <a:t>), il y a également </a:t>
            </a:r>
            <a:r>
              <a:rPr lang="fr-FR" sz="1500" spc="-1" dirty="0" err="1">
                <a:solidFill>
                  <a:srgbClr val="000000"/>
                </a:solidFill>
                <a:latin typeface="Arial"/>
              </a:rPr>
              <a:t>axios</a:t>
            </a:r>
            <a:r>
              <a:rPr lang="fr-FR" sz="1500" spc="-1" dirty="0">
                <a:solidFill>
                  <a:srgbClr val="000000"/>
                </a:solidFill>
                <a:latin typeface="Arial"/>
              </a:rPr>
              <a:t> permettant de le faire</a:t>
            </a:r>
          </a:p>
          <a:p>
            <a:pPr indent="0" algn="ctr">
              <a:lnSpc>
                <a:spcPct val="90000"/>
              </a:lnSpc>
              <a:spcBef>
                <a:spcPts val="1001"/>
              </a:spcBef>
              <a:buNone/>
              <a:tabLst>
                <a:tab pos="0" algn="l"/>
              </a:tabLst>
            </a:pPr>
            <a:r>
              <a:rPr lang="fr-FR" sz="1500" b="0" strike="noStrike" spc="-1" dirty="0">
                <a:solidFill>
                  <a:srgbClr val="000000"/>
                </a:solidFill>
                <a:latin typeface="Arial"/>
              </a:rPr>
              <a:t>En </a:t>
            </a:r>
            <a:r>
              <a:rPr lang="fr-FR" sz="1500" b="0" strike="noStrike" spc="-1" dirty="0" err="1">
                <a:solidFill>
                  <a:srgbClr val="000000"/>
                </a:solidFill>
                <a:latin typeface="Arial"/>
              </a:rPr>
              <a:t>php</a:t>
            </a:r>
            <a:r>
              <a:rPr lang="fr-FR" sz="1500" b="0" strike="noStrike" spc="-1" dirty="0">
                <a:solidFill>
                  <a:srgbClr val="000000"/>
                </a:solidFill>
                <a:latin typeface="Arial"/>
              </a:rPr>
              <a:t>, l’utilisation de </a:t>
            </a:r>
            <a:r>
              <a:rPr lang="fr-FR" sz="1500" b="0" strike="noStrike" spc="-1" dirty="0" err="1">
                <a:solidFill>
                  <a:srgbClr val="000000"/>
                </a:solidFill>
                <a:latin typeface="Arial"/>
              </a:rPr>
              <a:t>curl</a:t>
            </a:r>
            <a:r>
              <a:rPr lang="fr-FR" sz="1500" b="0" strike="noStrike" spc="-1" dirty="0">
                <a:solidFill>
                  <a:srgbClr val="000000"/>
                </a:solidFill>
                <a:latin typeface="Arial"/>
              </a:rPr>
              <a:t> permet de faire des appels API.</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lgn="ctr">
              <a:lnSpc>
                <a:spcPct val="90000"/>
              </a:lnSpc>
              <a:buNone/>
            </a:pPr>
            <a:r>
              <a:rPr lang="fr-FR" sz="2000" b="0" strike="noStrike" spc="-1" dirty="0">
                <a:solidFill>
                  <a:srgbClr val="000000"/>
                </a:solidFill>
                <a:latin typeface="Arial"/>
              </a:rPr>
              <a:t>Exemple en React (</a:t>
            </a:r>
            <a:r>
              <a:rPr lang="fr-FR" sz="2000" b="0" strike="noStrike" spc="-1" dirty="0" err="1">
                <a:solidFill>
                  <a:srgbClr val="000000"/>
                </a:solidFill>
                <a:latin typeface="Arial"/>
              </a:rPr>
              <a:t>axios</a:t>
            </a:r>
            <a:r>
              <a:rPr lang="fr-FR" sz="2000" b="0" strike="noStrike" spc="-1" dirty="0">
                <a:solidFill>
                  <a:srgbClr val="000000"/>
                </a:solidFill>
                <a:latin typeface="Arial"/>
              </a:rPr>
              <a:t> et </a:t>
            </a:r>
            <a:r>
              <a:rPr lang="fr-FR" sz="2000" b="0" strike="noStrike" spc="-1" dirty="0" err="1">
                <a:solidFill>
                  <a:srgbClr val="000000"/>
                </a:solidFill>
                <a:latin typeface="Arial"/>
              </a:rPr>
              <a:t>fetch</a:t>
            </a:r>
            <a:r>
              <a:rPr lang="fr-FR" sz="2000" b="0" strike="noStrike" spc="-1" dirty="0">
                <a:solidFill>
                  <a:srgbClr val="000000"/>
                </a:solidFill>
                <a:latin typeface="Arial"/>
              </a:rPr>
              <a:t>):</a:t>
            </a:r>
          </a:p>
        </p:txBody>
      </p:sp>
      <p:sp>
        <p:nvSpPr>
          <p:cNvPr id="301" name="PlaceHolder 2"/>
          <p:cNvSpPr>
            <a:spLocks noGrp="1"/>
          </p:cNvSpPr>
          <p:nvPr>
            <p:ph type="subTitle"/>
          </p:nvPr>
        </p:nvSpPr>
        <p:spPr>
          <a:xfrm>
            <a:off x="311040" y="1228680"/>
            <a:ext cx="3587760" cy="3416040"/>
          </a:xfrm>
          <a:prstGeom prst="rect">
            <a:avLst/>
          </a:prstGeom>
          <a:noFill/>
          <a:ln w="0">
            <a:noFill/>
          </a:ln>
        </p:spPr>
        <p:txBody>
          <a:bodyPr lIns="0" tIns="0" rIns="0" bIns="0" anchor="ctr">
            <a:noAutofit/>
          </a:bodyPr>
          <a:lstStyle/>
          <a:p>
            <a:pPr indent="0">
              <a:lnSpc>
                <a:spcPct val="90000"/>
              </a:lnSpc>
              <a:spcBef>
                <a:spcPts val="1001"/>
              </a:spcBef>
              <a:buNone/>
            </a:pPr>
            <a:endParaRPr lang="fr-FR" sz="1500" b="0" strike="noStrike" spc="-1" dirty="0">
              <a:solidFill>
                <a:srgbClr val="000000"/>
              </a:solidFill>
              <a:latin typeface="Arial"/>
            </a:endParaRPr>
          </a:p>
          <a:p>
            <a:pPr indent="0">
              <a:lnSpc>
                <a:spcPct val="90000"/>
              </a:lnSpc>
              <a:spcBef>
                <a:spcPts val="1001"/>
              </a:spcBef>
              <a:buNone/>
            </a:pPr>
            <a:endParaRPr lang="fr-FR" sz="1500" b="0" strike="noStrike" spc="-1" dirty="0">
              <a:solidFill>
                <a:srgbClr val="000000"/>
              </a:solidFill>
              <a:latin typeface="Arial"/>
            </a:endParaRPr>
          </a:p>
          <a:p>
            <a:pPr indent="0">
              <a:lnSpc>
                <a:spcPct val="90000"/>
              </a:lnSpc>
              <a:spcBef>
                <a:spcPts val="1001"/>
              </a:spcBef>
              <a:buNone/>
            </a:pPr>
            <a:endParaRPr lang="fr-FR" sz="1500" b="0" strike="noStrike" spc="-1" dirty="0">
              <a:solidFill>
                <a:srgbClr val="000000"/>
              </a:solidFill>
              <a:latin typeface="Arial"/>
            </a:endParaRPr>
          </a:p>
        </p:txBody>
      </p:sp>
      <p:pic>
        <p:nvPicPr>
          <p:cNvPr id="3" name="Image 2">
            <a:extLst>
              <a:ext uri="{FF2B5EF4-FFF2-40B4-BE49-F238E27FC236}">
                <a16:creationId xmlns:a16="http://schemas.microsoft.com/office/drawing/2014/main" id="{64993559-EFB6-8D28-BA00-487E12C0C248}"/>
              </a:ext>
            </a:extLst>
          </p:cNvPr>
          <p:cNvPicPr>
            <a:picLocks noChangeAspect="1"/>
          </p:cNvPicPr>
          <p:nvPr/>
        </p:nvPicPr>
        <p:blipFill>
          <a:blip r:embed="rId2"/>
          <a:stretch>
            <a:fillRect/>
          </a:stretch>
        </p:blipFill>
        <p:spPr>
          <a:xfrm>
            <a:off x="1304565" y="1169640"/>
            <a:ext cx="6534150" cy="1333500"/>
          </a:xfrm>
          <a:prstGeom prst="rect">
            <a:avLst/>
          </a:prstGeom>
        </p:spPr>
      </p:pic>
      <p:pic>
        <p:nvPicPr>
          <p:cNvPr id="5" name="Image 4">
            <a:extLst>
              <a:ext uri="{FF2B5EF4-FFF2-40B4-BE49-F238E27FC236}">
                <a16:creationId xmlns:a16="http://schemas.microsoft.com/office/drawing/2014/main" id="{C4C7D1F3-FA70-956F-64DD-302018A1E2E6}"/>
              </a:ext>
            </a:extLst>
          </p:cNvPr>
          <p:cNvPicPr>
            <a:picLocks noChangeAspect="1"/>
          </p:cNvPicPr>
          <p:nvPr/>
        </p:nvPicPr>
        <p:blipFill>
          <a:blip r:embed="rId3"/>
          <a:stretch>
            <a:fillRect/>
          </a:stretch>
        </p:blipFill>
        <p:spPr>
          <a:xfrm>
            <a:off x="1852252" y="2735571"/>
            <a:ext cx="5438775" cy="15335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311760" y="597600"/>
            <a:ext cx="8519760" cy="572040"/>
          </a:xfrm>
          <a:prstGeom prst="rect">
            <a:avLst/>
          </a:prstGeom>
          <a:noFill/>
          <a:ln w="0">
            <a:noFill/>
          </a:ln>
        </p:spPr>
        <p:txBody>
          <a:bodyPr lIns="0" tIns="91440" rIns="0" bIns="91440" anchor="t">
            <a:normAutofit/>
          </a:bodyPr>
          <a:lstStyle/>
          <a:p>
            <a:pPr indent="0" algn="ctr">
              <a:lnSpc>
                <a:spcPct val="90000"/>
              </a:lnSpc>
              <a:buNone/>
              <a:tabLst>
                <a:tab pos="0" algn="l"/>
              </a:tabLst>
            </a:pPr>
            <a:r>
              <a:rPr lang="fr-FR" sz="2000" b="1" strike="noStrike" spc="-1">
                <a:solidFill>
                  <a:srgbClr val="000000"/>
                </a:solidFill>
                <a:latin typeface="Avenir"/>
                <a:ea typeface="DejaVu Sans"/>
              </a:rPr>
              <a:t>Qui utilise NodeJS ?</a:t>
            </a:r>
            <a:endParaRPr lang="fr-FR" sz="2000" b="0" strike="noStrike" spc="-1">
              <a:solidFill>
                <a:srgbClr val="000000"/>
              </a:solidFill>
              <a:latin typeface="Arial"/>
            </a:endParaRPr>
          </a:p>
        </p:txBody>
      </p:sp>
      <p:sp>
        <p:nvSpPr>
          <p:cNvPr id="174" name="PlaceHolder 2"/>
          <p:cNvSpPr>
            <a:spLocks noGrp="1"/>
          </p:cNvSpPr>
          <p:nvPr>
            <p:ph/>
          </p:nvPr>
        </p:nvSpPr>
        <p:spPr>
          <a:xfrm>
            <a:off x="311760" y="1228680"/>
            <a:ext cx="8519760" cy="3415680"/>
          </a:xfrm>
          <a:prstGeom prst="rect">
            <a:avLst/>
          </a:prstGeom>
          <a:noFill/>
          <a:ln w="0">
            <a:noFill/>
          </a:ln>
        </p:spPr>
        <p:txBody>
          <a:bodyPr lIns="0" tIns="91440" rIns="0" bIns="91440" anchor="ctr">
            <a:normAutofit/>
          </a:bodyPr>
          <a:lstStyle/>
          <a:p>
            <a:pPr indent="0">
              <a:lnSpc>
                <a:spcPct val="90000"/>
              </a:lnSpc>
              <a:spcBef>
                <a:spcPts val="1001"/>
              </a:spcBef>
              <a:buNone/>
            </a:pPr>
            <a:r>
              <a:rPr lang="fr-FR" sz="1500" b="0" strike="noStrike" spc="-1">
                <a:solidFill>
                  <a:srgbClr val="000000"/>
                </a:solidFill>
                <a:latin typeface="Avenir"/>
                <a:ea typeface="DejaVu Sans"/>
              </a:rPr>
              <a:t>NodeJS est encore très utilisé de nos jours par pas mal de grandes entreprises comme par exemple :</a:t>
            </a:r>
            <a:endParaRPr lang="fr-FR" sz="1500" b="0" strike="noStrike" spc="-1">
              <a:solidFill>
                <a:srgbClr val="000000"/>
              </a:solidFill>
              <a:latin typeface="Arial"/>
            </a:endParaRPr>
          </a:p>
          <a:p>
            <a:pPr indent="0">
              <a:lnSpc>
                <a:spcPct val="90000"/>
              </a:lnSpc>
              <a:spcBef>
                <a:spcPts val="1001"/>
              </a:spcBef>
              <a:buNone/>
            </a:pPr>
            <a:endParaRPr lang="fr-FR" sz="15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fr-FR" sz="1500" b="0" strike="noStrike" spc="-1">
                <a:solidFill>
                  <a:srgbClr val="000000"/>
                </a:solidFill>
                <a:latin typeface="Avenir"/>
                <a:ea typeface="DejaVu Sans"/>
              </a:rPr>
              <a:t>NETFLIX </a:t>
            </a:r>
            <a:endParaRPr lang="fr-FR" sz="15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fr-FR" sz="1500" b="0" strike="noStrike" spc="-1">
                <a:solidFill>
                  <a:srgbClr val="000000"/>
                </a:solidFill>
                <a:latin typeface="Avenir"/>
                <a:ea typeface="DejaVu Sans"/>
              </a:rPr>
              <a:t>Paypal</a:t>
            </a:r>
            <a:endParaRPr lang="fr-FR" sz="15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fr-FR" sz="1500" b="0" strike="noStrike" spc="-1">
                <a:solidFill>
                  <a:srgbClr val="000000"/>
                </a:solidFill>
                <a:latin typeface="Avenir"/>
                <a:ea typeface="DejaVu Sans"/>
              </a:rPr>
              <a:t>IBM</a:t>
            </a:r>
            <a:endParaRPr lang="fr-FR" sz="15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fr-FR" sz="1500" b="0" strike="noStrike" spc="-1">
                <a:solidFill>
                  <a:srgbClr val="000000"/>
                </a:solidFill>
                <a:latin typeface="Avenir"/>
                <a:ea typeface="DejaVu Sans"/>
              </a:rPr>
              <a:t>AWS</a:t>
            </a:r>
            <a:endParaRPr lang="fr-FR" sz="15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fr-FR" sz="1500" b="0" strike="noStrike" spc="-1">
                <a:solidFill>
                  <a:srgbClr val="000000"/>
                </a:solidFill>
                <a:latin typeface="Avenir"/>
                <a:ea typeface="DejaVu Sans"/>
              </a:rPr>
              <a:t>Vivaldi</a:t>
            </a:r>
            <a:endParaRPr lang="fr-FR" sz="15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fr-FR" sz="1500" b="0" strike="noStrike" spc="-1">
                <a:solidFill>
                  <a:srgbClr val="000000"/>
                </a:solidFill>
                <a:latin typeface="Avenir"/>
                <a:ea typeface="DejaVu Sans"/>
              </a:rPr>
              <a:t>Etc...</a:t>
            </a:r>
            <a:endParaRPr lang="fr-FR" sz="1500" b="0" strike="noStrike" spc="-1">
              <a:solidFill>
                <a:srgbClr val="000000"/>
              </a:solidFill>
              <a:latin typeface="Arial"/>
            </a:endParaRPr>
          </a:p>
          <a:p>
            <a:pPr marL="228600" indent="0">
              <a:lnSpc>
                <a:spcPct val="90000"/>
              </a:lnSpc>
              <a:spcBef>
                <a:spcPts val="1412"/>
              </a:spcBef>
              <a:buNone/>
              <a:tabLst>
                <a:tab pos="0" algn="l"/>
              </a:tabLst>
            </a:pPr>
            <a:endParaRPr lang="fr-FR" sz="15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11760" y="597600"/>
            <a:ext cx="8519760" cy="572040"/>
          </a:xfrm>
          <a:prstGeom prst="rect">
            <a:avLst/>
          </a:prstGeom>
          <a:noFill/>
          <a:ln w="0">
            <a:noFill/>
          </a:ln>
        </p:spPr>
        <p:txBody>
          <a:bodyPr lIns="0" tIns="91440" rIns="0" bIns="91440" anchor="t">
            <a:normAutofit/>
          </a:bodyPr>
          <a:lstStyle/>
          <a:p>
            <a:pPr indent="0" algn="ctr">
              <a:lnSpc>
                <a:spcPct val="90000"/>
              </a:lnSpc>
              <a:buNone/>
              <a:tabLst>
                <a:tab pos="0" algn="l"/>
              </a:tabLst>
            </a:pPr>
            <a:r>
              <a:rPr lang="fr-FR" sz="2000" b="1" strike="noStrike" spc="-1">
                <a:solidFill>
                  <a:srgbClr val="000000"/>
                </a:solidFill>
                <a:latin typeface="Avenir"/>
                <a:ea typeface="DejaVu Sans"/>
              </a:rPr>
              <a:t>Les avantages / inconvénients de NodeJS</a:t>
            </a:r>
            <a:endParaRPr lang="fr-FR" sz="2000" b="0" strike="noStrike" spc="-1">
              <a:solidFill>
                <a:srgbClr val="000000"/>
              </a:solidFill>
              <a:latin typeface="Arial"/>
            </a:endParaRPr>
          </a:p>
        </p:txBody>
      </p:sp>
      <p:sp>
        <p:nvSpPr>
          <p:cNvPr id="176" name="PlaceHolder 2"/>
          <p:cNvSpPr>
            <a:spLocks noGrp="1"/>
          </p:cNvSpPr>
          <p:nvPr>
            <p:ph/>
          </p:nvPr>
        </p:nvSpPr>
        <p:spPr>
          <a:xfrm>
            <a:off x="311760" y="1228680"/>
            <a:ext cx="8519760" cy="3415680"/>
          </a:xfrm>
          <a:prstGeom prst="rect">
            <a:avLst/>
          </a:prstGeom>
          <a:noFill/>
          <a:ln w="0">
            <a:noFill/>
          </a:ln>
        </p:spPr>
        <p:txBody>
          <a:bodyPr lIns="0" tIns="91440" rIns="0" bIns="91440" anchor="ctr">
            <a:normAutofit/>
          </a:bodyPr>
          <a:lstStyle/>
          <a:p>
            <a:pPr indent="0">
              <a:lnSpc>
                <a:spcPct val="90000"/>
              </a:lnSpc>
              <a:spcBef>
                <a:spcPts val="1001"/>
              </a:spcBef>
              <a:buNone/>
            </a:pPr>
            <a:endParaRPr lang="fr-FR" sz="15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fr-FR" sz="1500" b="0" strike="noStrike" spc="-1">
                <a:solidFill>
                  <a:srgbClr val="000000"/>
                </a:solidFill>
                <a:latin typeface="Avenir"/>
                <a:ea typeface="DejaVu Sans"/>
              </a:rPr>
              <a:t>Les + : Facilité d’apprentissage, Un seul Langage pour du fullStack, gestionnaire de package NPM</a:t>
            </a:r>
            <a:endParaRPr lang="fr-FR" sz="1500" b="0" strike="noStrike" spc="-1">
              <a:solidFill>
                <a:srgbClr val="000000"/>
              </a:solidFill>
              <a:latin typeface="Arial"/>
            </a:endParaRPr>
          </a:p>
          <a:p>
            <a:pPr indent="0">
              <a:lnSpc>
                <a:spcPct val="90000"/>
              </a:lnSpc>
              <a:spcBef>
                <a:spcPts val="1001"/>
              </a:spcBef>
              <a:buNone/>
            </a:pPr>
            <a:endParaRPr lang="fr-FR" sz="1500" b="0" strike="noStrike" spc="-1">
              <a:solidFill>
                <a:srgbClr val="000000"/>
              </a:solidFill>
              <a:latin typeface="Arial"/>
            </a:endParaRPr>
          </a:p>
          <a:p>
            <a:pPr marL="228600" indent="-228600">
              <a:lnSpc>
                <a:spcPct val="90000"/>
              </a:lnSpc>
              <a:spcBef>
                <a:spcPts val="1001"/>
              </a:spcBef>
              <a:buClr>
                <a:srgbClr val="000000"/>
              </a:buClr>
              <a:buFont typeface="Arial"/>
              <a:buChar char="•"/>
            </a:pPr>
            <a:r>
              <a:rPr lang="fr-FR" sz="1500" b="0" strike="noStrike" spc="-1">
                <a:solidFill>
                  <a:srgbClr val="000000"/>
                </a:solidFill>
                <a:latin typeface="Avenir"/>
                <a:ea typeface="DejaVu Sans"/>
              </a:rPr>
              <a:t>Les - : librairie pas très bien compilé par rapport à d’autres langages, plus optimisé avec des base de données non relationnel (mongodb)</a:t>
            </a:r>
            <a:endParaRPr lang="fr-FR" sz="1500" b="0" strike="noStrike" spc="-1">
              <a:solidFill>
                <a:srgbClr val="000000"/>
              </a:solidFill>
              <a:latin typeface="Arial"/>
            </a:endParaRPr>
          </a:p>
          <a:p>
            <a:pPr marL="228600" indent="0">
              <a:lnSpc>
                <a:spcPct val="90000"/>
              </a:lnSpc>
              <a:spcBef>
                <a:spcPts val="1412"/>
              </a:spcBef>
              <a:buNone/>
              <a:tabLst>
                <a:tab pos="0" algn="l"/>
              </a:tabLst>
            </a:pPr>
            <a:endParaRPr lang="fr-FR" sz="15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p:nvPr>
        </p:nvSpPr>
        <p:spPr>
          <a:xfrm>
            <a:off x="311040" y="1228680"/>
            <a:ext cx="8519760" cy="3416040"/>
          </a:xfrm>
          <a:prstGeom prst="rect">
            <a:avLst/>
          </a:prstGeom>
          <a:noFill/>
          <a:ln w="0">
            <a:noFill/>
          </a:ln>
        </p:spPr>
        <p:txBody>
          <a:bodyPr lIns="0" tIns="0" rIns="0" bIns="0" anchor="ctr">
            <a:normAutofit/>
          </a:bodyPr>
          <a:lstStyle/>
          <a:p>
            <a:pPr indent="0">
              <a:lnSpc>
                <a:spcPct val="90000"/>
              </a:lnSpc>
              <a:spcBef>
                <a:spcPts val="1001"/>
              </a:spcBef>
              <a:buNone/>
              <a:tabLst>
                <a:tab pos="0" algn="l"/>
              </a:tabLst>
            </a:pPr>
            <a:r>
              <a:rPr lang="fr-FR" sz="1500" b="0" strike="noStrike" spc="-1">
                <a:solidFill>
                  <a:srgbClr val="000000"/>
                </a:solidFill>
                <a:latin typeface="Avenir"/>
                <a:ea typeface="DejaVu Sans"/>
              </a:rPr>
              <a:t>Pour installer NodeJS, il suffit d'aller sur le site officiel https://nodejs.org/fr/download/ et de télécharger la version LTS de NodeJS</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Une fois l'installation faite, ouvrez votre terminal prompt NodeJS et saisissez la commande suivante :</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Vous devriez avoir le numéro de version du NodeJS qui est installé sur votre machine.</a:t>
            </a:r>
            <a:endParaRPr lang="fr-FR" sz="1500" b="0" strike="noStrike" spc="-1">
              <a:solidFill>
                <a:srgbClr val="000000"/>
              </a:solidFill>
              <a:latin typeface="Arial"/>
            </a:endParaRPr>
          </a:p>
        </p:txBody>
      </p:sp>
      <p:pic>
        <p:nvPicPr>
          <p:cNvPr id="178" name="Image 4"/>
          <p:cNvPicPr/>
          <p:nvPr/>
        </p:nvPicPr>
        <p:blipFill>
          <a:blip r:embed="rId2"/>
          <a:stretch/>
        </p:blipFill>
        <p:spPr>
          <a:xfrm>
            <a:off x="2460960" y="3136320"/>
            <a:ext cx="4219920" cy="380520"/>
          </a:xfrm>
          <a:prstGeom prst="rect">
            <a:avLst/>
          </a:prstGeom>
          <a:ln w="0">
            <a:noFill/>
          </a:ln>
        </p:spPr>
      </p:pic>
      <p:sp>
        <p:nvSpPr>
          <p:cNvPr id="179" name="PlaceHolder 2"/>
          <p:cNvSpPr>
            <a:spLocks noGrp="1"/>
          </p:cNvSpPr>
          <p:nvPr>
            <p:ph type="title"/>
          </p:nvPr>
        </p:nvSpPr>
        <p:spPr>
          <a:xfrm>
            <a:off x="311040" y="596880"/>
            <a:ext cx="8519760" cy="572760"/>
          </a:xfrm>
          <a:prstGeom prst="rect">
            <a:avLst/>
          </a:prstGeom>
          <a:noFill/>
          <a:ln w="0">
            <a:noFill/>
          </a:ln>
        </p:spPr>
        <p:txBody>
          <a:bodyPr lIns="0" tIns="91440" rIns="0" bIns="91440" anchor="t">
            <a:normAutofit/>
          </a:bodyPr>
          <a:lstStyle/>
          <a:p>
            <a:pPr indent="0" algn="ctr">
              <a:lnSpc>
                <a:spcPct val="90000"/>
              </a:lnSpc>
              <a:buNone/>
              <a:tabLst>
                <a:tab pos="0" algn="l"/>
              </a:tabLst>
            </a:pPr>
            <a:r>
              <a:rPr lang="fr-FR" sz="2000" b="1" strike="noStrike" spc="-1">
                <a:solidFill>
                  <a:srgbClr val="000000"/>
                </a:solidFill>
                <a:latin typeface="Avenir"/>
                <a:ea typeface="DejaVu Sans"/>
              </a:rPr>
              <a:t>Installation</a:t>
            </a:r>
            <a:endParaRPr lang="fr-FR" sz="20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p:nvPr>
        </p:nvSpPr>
        <p:spPr>
          <a:xfrm>
            <a:off x="311040" y="1228680"/>
            <a:ext cx="8519760" cy="3416040"/>
          </a:xfrm>
          <a:prstGeom prst="rect">
            <a:avLst/>
          </a:prstGeom>
          <a:noFill/>
          <a:ln w="0">
            <a:noFill/>
          </a:ln>
        </p:spPr>
        <p:txBody>
          <a:bodyPr lIns="0" tIns="0" rIns="0" bIns="0" anchor="t">
            <a:normAutofit/>
          </a:bodyPr>
          <a:lstStyle/>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Dans un premier temps, créez un fichier </a:t>
            </a:r>
            <a:r>
              <a:rPr lang="fr-FR" sz="1500" b="1" strike="noStrike" spc="-1">
                <a:solidFill>
                  <a:srgbClr val="000000"/>
                </a:solidFill>
                <a:latin typeface="Avenir"/>
                <a:ea typeface="DejaVu Sans"/>
              </a:rPr>
              <a:t>Server.js</a:t>
            </a:r>
            <a:r>
              <a:rPr lang="fr-FR" sz="1500" b="0" strike="noStrike" spc="-1">
                <a:solidFill>
                  <a:srgbClr val="000000"/>
                </a:solidFill>
                <a:latin typeface="Avenir"/>
                <a:ea typeface="DejaVu Sans"/>
              </a:rPr>
              <a:t> et insérez le code suivant :</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Ouvrez le terminal NodeJs et saisissez :</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r>
              <a:rPr lang="fr-FR" sz="1500" b="0" strike="noStrike" spc="-1">
                <a:solidFill>
                  <a:srgbClr val="000000"/>
                </a:solidFill>
                <a:latin typeface="Avenir"/>
                <a:ea typeface="DejaVu Sans"/>
              </a:rPr>
              <a:t>Hello World ! s'affichera dans votre terminal.</a:t>
            </a: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a:p>
            <a:pPr indent="0">
              <a:lnSpc>
                <a:spcPct val="90000"/>
              </a:lnSpc>
              <a:spcBef>
                <a:spcPts val="1001"/>
              </a:spcBef>
              <a:buNone/>
              <a:tabLst>
                <a:tab pos="0" algn="l"/>
              </a:tabLst>
            </a:pPr>
            <a:endParaRPr lang="fr-FR" sz="1500" b="0" strike="noStrike" spc="-1">
              <a:solidFill>
                <a:srgbClr val="000000"/>
              </a:solidFill>
              <a:latin typeface="Arial"/>
            </a:endParaRPr>
          </a:p>
        </p:txBody>
      </p:sp>
      <p:sp>
        <p:nvSpPr>
          <p:cNvPr id="181" name="PlaceHolder 2"/>
          <p:cNvSpPr>
            <a:spLocks noGrp="1"/>
          </p:cNvSpPr>
          <p:nvPr>
            <p:ph type="title"/>
          </p:nvPr>
        </p:nvSpPr>
        <p:spPr>
          <a:xfrm>
            <a:off x="311760" y="597600"/>
            <a:ext cx="8519760" cy="572040"/>
          </a:xfrm>
          <a:prstGeom prst="rect">
            <a:avLst/>
          </a:prstGeom>
          <a:noFill/>
          <a:ln w="0">
            <a:noFill/>
          </a:ln>
        </p:spPr>
        <p:txBody>
          <a:bodyPr lIns="0" tIns="0" rIns="0" bIns="0" anchor="ctr">
            <a:noAutofit/>
          </a:bodyPr>
          <a:lstStyle/>
          <a:p>
            <a:pPr indent="0" algn="ctr">
              <a:lnSpc>
                <a:spcPct val="90000"/>
              </a:lnSpc>
              <a:buNone/>
            </a:pPr>
            <a:r>
              <a:rPr lang="fr-FR" sz="2000" b="1" strike="noStrike" spc="-1">
                <a:solidFill>
                  <a:srgbClr val="000000"/>
                </a:solidFill>
                <a:latin typeface="Avenir"/>
                <a:ea typeface="DejaVu Sans"/>
              </a:rPr>
              <a:t>Première application Hello World</a:t>
            </a:r>
            <a:endParaRPr lang="fr-FR" sz="2000" b="0" strike="noStrike" spc="-1">
              <a:solidFill>
                <a:srgbClr val="000000"/>
              </a:solidFill>
              <a:latin typeface="Arial"/>
            </a:endParaRPr>
          </a:p>
        </p:txBody>
      </p:sp>
      <p:pic>
        <p:nvPicPr>
          <p:cNvPr id="182" name="Image 5"/>
          <p:cNvPicPr/>
          <p:nvPr/>
        </p:nvPicPr>
        <p:blipFill>
          <a:blip r:embed="rId2"/>
          <a:stretch/>
        </p:blipFill>
        <p:spPr>
          <a:xfrm>
            <a:off x="3061800" y="1981800"/>
            <a:ext cx="3019320" cy="380520"/>
          </a:xfrm>
          <a:prstGeom prst="rect">
            <a:avLst/>
          </a:prstGeom>
          <a:ln w="0">
            <a:noFill/>
          </a:ln>
        </p:spPr>
      </p:pic>
      <p:pic>
        <p:nvPicPr>
          <p:cNvPr id="183" name="Image 7"/>
          <p:cNvPicPr/>
          <p:nvPr/>
        </p:nvPicPr>
        <p:blipFill>
          <a:blip r:embed="rId3"/>
          <a:stretch/>
        </p:blipFill>
        <p:spPr>
          <a:xfrm>
            <a:off x="1980000" y="3389760"/>
            <a:ext cx="5191560" cy="390240"/>
          </a:xfrm>
          <a:prstGeom prst="rect">
            <a:avLst/>
          </a:prstGeom>
          <a:ln w="0">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ACC6CEC2699444BDE1EA4FBBF773D7" ma:contentTypeVersion="3" ma:contentTypeDescription="Crée un document." ma:contentTypeScope="" ma:versionID="e5c88bedea288e72ca88f606f4bbf556">
  <xsd:schema xmlns:xsd="http://www.w3.org/2001/XMLSchema" xmlns:xs="http://www.w3.org/2001/XMLSchema" xmlns:p="http://schemas.microsoft.com/office/2006/metadata/properties" xmlns:ns2="a8672957-f3c8-45db-b397-a09db97613fa" targetNamespace="http://schemas.microsoft.com/office/2006/metadata/properties" ma:root="true" ma:fieldsID="7de973548e342a5410bf7222a0cd4919" ns2:_="">
    <xsd:import namespace="a8672957-f3c8-45db-b397-a09db97613fa"/>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672957-f3c8-45db-b397-a09db9761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194A8A-214C-4B9D-B6A5-393205169E0C}"/>
</file>

<file path=customXml/itemProps2.xml><?xml version="1.0" encoding="utf-8"?>
<ds:datastoreItem xmlns:ds="http://schemas.openxmlformats.org/officeDocument/2006/customXml" ds:itemID="{36467886-8FAA-4F54-ABD9-2076ECB1A8D7}"/>
</file>

<file path=customXml/itemProps3.xml><?xml version="1.0" encoding="utf-8"?>
<ds:datastoreItem xmlns:ds="http://schemas.openxmlformats.org/officeDocument/2006/customXml" ds:itemID="{321B3B76-2B1C-4A44-8F33-F967F781AD23}"/>
</file>

<file path=docProps/app.xml><?xml version="1.0" encoding="utf-8"?>
<Properties xmlns="http://schemas.openxmlformats.org/officeDocument/2006/extended-properties" xmlns:vt="http://schemas.openxmlformats.org/officeDocument/2006/docPropsVTypes">
  <Template/>
  <TotalTime>6097</TotalTime>
  <Words>2382</Words>
  <Application>Microsoft Office PowerPoint</Application>
  <PresentationFormat>Affichage à l'écran (16:9)</PresentationFormat>
  <Paragraphs>240</Paragraphs>
  <Slides>55</Slides>
  <Notes>1</Notes>
  <HiddenSlides>0</HiddenSlides>
  <MMClips>0</MMClips>
  <ScaleCrop>false</ScaleCrop>
  <HeadingPairs>
    <vt:vector size="6" baseType="variant">
      <vt:variant>
        <vt:lpstr>Polices utilisées</vt:lpstr>
      </vt:variant>
      <vt:variant>
        <vt:i4>7</vt:i4>
      </vt:variant>
      <vt:variant>
        <vt:lpstr>Thème</vt:lpstr>
      </vt:variant>
      <vt:variant>
        <vt:i4>4</vt:i4>
      </vt:variant>
      <vt:variant>
        <vt:lpstr>Titres des diapositives</vt:lpstr>
      </vt:variant>
      <vt:variant>
        <vt:i4>55</vt:i4>
      </vt:variant>
    </vt:vector>
  </HeadingPairs>
  <TitlesOfParts>
    <vt:vector size="66" baseType="lpstr">
      <vt:lpstr>Arial</vt:lpstr>
      <vt:lpstr>Avenir</vt:lpstr>
      <vt:lpstr>Calibri</vt:lpstr>
      <vt:lpstr>Courier New</vt:lpstr>
      <vt:lpstr>Symbol</vt:lpstr>
      <vt:lpstr>Times New Roman</vt:lpstr>
      <vt:lpstr>Wingdings</vt:lpstr>
      <vt:lpstr>Simple Light</vt:lpstr>
      <vt:lpstr>Simple Light</vt:lpstr>
      <vt:lpstr>Simple Light</vt:lpstr>
      <vt:lpstr>Simple Light</vt:lpstr>
      <vt:lpstr>NodeJS</vt:lpstr>
      <vt:lpstr>Présentation PowerPoint</vt:lpstr>
      <vt:lpstr>Présentation PowerPoint</vt:lpstr>
      <vt:lpstr>Qu’est-ce que NodeJS ? </vt:lpstr>
      <vt:lpstr>Qu’est-ce que NodeJS</vt:lpstr>
      <vt:lpstr>Qui utilise NodeJS ?</vt:lpstr>
      <vt:lpstr>Les avantages / inconvénients de NodeJS</vt:lpstr>
      <vt:lpstr>Installation</vt:lpstr>
      <vt:lpstr>Première application Hello World</vt:lpstr>
      <vt:lpstr>Hello World dans le navigateur</vt:lpstr>
      <vt:lpstr>Présentation PowerPoint</vt:lpstr>
      <vt:lpstr>Présentation PowerPoint</vt:lpstr>
      <vt:lpstr>Présentation PowerPoint</vt:lpstr>
      <vt:lpstr>Intégration HTML</vt:lpstr>
      <vt:lpstr>Solution</vt:lpstr>
      <vt:lpstr>EXERCICE : Compréhension</vt:lpstr>
      <vt:lpstr>Node Package Manager (NPM)</vt:lpstr>
      <vt:lpstr>NPM</vt:lpstr>
      <vt:lpstr>ExpressJS</vt:lpstr>
      <vt:lpstr>Création d’une route</vt:lpstr>
      <vt:lpstr>Correction</vt:lpstr>
      <vt:lpstr>Nodemon</vt:lpstr>
      <vt:lpstr>Les routes dynamiques</vt:lpstr>
      <vt:lpstr>Attention, il faut bien vérifier le type et le contenu de vos variables avant tout traitement.</vt:lpstr>
      <vt:lpstr>Qu'est-ce qu'une API ?</vt:lpstr>
      <vt:lpstr>Comment fonctionne une API ? </vt:lpstr>
      <vt:lpstr>Pourquoi faire des APIs ? </vt:lpstr>
      <vt:lpstr>Réaliser une API avec NodeJS</vt:lpstr>
      <vt:lpstr>Le fichier .json</vt:lpstr>
      <vt:lpstr>Après avoir réalisé le fichier JSON, nous allons nous concentrer sur la création du serveur nodeJS:  1- dans votre invite de commande, faites un 'npm init' pour créer un nouveau package.json 2- Vu que l'on va utiliser express, installer le avec la commande 'npm install express’ 3 - Créer un fichier server.js qui comportera le code suivant:          Si vous lancez le serveur avec la commande "node server.js" et que vous tapez l'url localhost:3000 ou 127.0.0.1:3000 vous devriez trouver un message "cannot GET / "</vt:lpstr>
      <vt:lpstr>Maintenant que notre serveur est mis en place nous allons définir les ressources de notre API. Nous avons créé précédemment notre fichier json. Nous allons avoir besoin des fonctionnalités suivantes:      Créer une question     Lister l'ensemble des questions     Récupérer les détails d'une question en particulier     Modifier une question     Supprimer une question   Ces opérations sont plus communément appelées CRUD, pour CREATE, READ, UPDATE et DESTROY (créer, lire, mise à jour, supprimer).</vt:lpstr>
      <vt:lpstr>Avec Express, nous allons créer une API REST, REST signifie que nous créons une API passant par la méthode HTTP. Dans notre cas nous aurons besoin des routes suivantes:      GET /question     GET /question/:id     POST /question     PUT /question/:id     DELETE /question/:id</vt:lpstr>
      <vt:lpstr>Nous allons définir la route " GET /question " cette route aura pour mission de récupérer l'ensemble des questions disponible. Nous allons donc rajouter dans notre server.js:  </vt:lpstr>
      <vt:lpstr>La méthode .get d’express permet de définir une route GET.  Elle prend en premier paramètre un String qui définit la route à écouter et un callback, qui est la fonction à exécuter si cette route est appelée.   Ce callback prend en paramètre l'objet req, qui reprend toutes les données fournies par la requête, et l'objet res, fourni par express, qui contient les méthodes pour répondre à la requête qui vient d'arriver.  Dans ce code, à l'arrivée d'une requête GET sur l’URL localhost:3000/question, le serveur a pour instruction d'envoyer le String "Liste des questions".</vt:lpstr>
      <vt:lpstr>Maintenant que notre route est fonctionnelle nous allons pouvoir envoyer les données de nos questions avec              La méthode json. En effet notre API REST va retourner un fichier JSON au client et non pas du texte ou un fichier html. Nous avons également ajouté le statut 200, qui correspond au code réponse http indiquant au client que sa requête s'est terminée avec succès.</vt:lpstr>
      <vt:lpstr>Nous allons maintenant gérer la route dans laquelle nous voulons afficher uniquement une question:</vt:lpstr>
      <vt:lpstr>Nous récupérons l'id  dans les paramètres. Comme la route définit '/:id', la valeur passée dans le paramètre sera sous forme d'objet contenant la clé "id".  Nous passons à la méthode POST qui va nous permettre de créer de nouvelles questions.   Pour créer les routes POST, PUT et DELETE, nous allons devoir créer un middleware.   Un middleware est un logiciel qui fournit aux applications des fonctionnalités et des services communs que le système d'exploitation n'offre pas.   La gestion des données, les services d'application, la messagerie, l'authentification et la gestion des API sont des services communément gérés par les solutions de middleware.</vt:lpstr>
      <vt:lpstr>Présentation PowerPoint</vt:lpstr>
      <vt:lpstr>On rajoute ensuite notre route POST:</vt:lpstr>
      <vt:lpstr>Postman</vt:lpstr>
      <vt:lpstr>Utilisation Postman GET</vt:lpstr>
      <vt:lpstr>Utilisation Postman POST</vt:lpstr>
      <vt:lpstr>Présentation PowerPoint</vt:lpstr>
      <vt:lpstr>Présentation PowerPoint</vt:lpstr>
      <vt:lpstr>MariaDB</vt:lpstr>
      <vt:lpstr>MariaDB</vt:lpstr>
      <vt:lpstr>Présentation PowerPoint</vt:lpstr>
      <vt:lpstr>Présentation PowerPoint</vt:lpstr>
      <vt:lpstr>Les variables d'environnement (.env)</vt:lpstr>
      <vt:lpstr>Les variables d'environnement (.env)</vt:lpstr>
      <vt:lpstr>Présentation PowerPoint</vt:lpstr>
      <vt:lpstr>CORS</vt:lpstr>
      <vt:lpstr>Utilisation</vt:lpstr>
      <vt:lpstr>Connexion des deux parties</vt:lpstr>
      <vt:lpstr>Exemple en React (axios et fetch):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Laetitia</dc:creator>
  <dc:description/>
  <cp:lastModifiedBy>Nathan Laury</cp:lastModifiedBy>
  <cp:revision>99</cp:revision>
  <dcterms:modified xsi:type="dcterms:W3CDTF">2024-01-02T13:40:17Z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Affichage à l'écran (16:9)</vt:lpwstr>
  </property>
  <property fmtid="{D5CDD505-2E9C-101B-9397-08002B2CF9AE}" pid="3" name="Slides">
    <vt:i4>51</vt:i4>
  </property>
  <property fmtid="{D5CDD505-2E9C-101B-9397-08002B2CF9AE}" pid="4" name="ContentTypeId">
    <vt:lpwstr>0x010100F0ACC6CEC2699444BDE1EA4FBBF773D7</vt:lpwstr>
  </property>
</Properties>
</file>