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2"/>
    <p:sldId id="367" r:id="rId3"/>
    <p:sldId id="368" r:id="rId4"/>
    <p:sldId id="370" r:id="rId5"/>
    <p:sldId id="3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6" autoAdjust="0"/>
    <p:restoredTop sz="94706" autoAdjust="0"/>
  </p:normalViewPr>
  <p:slideViewPr>
    <p:cSldViewPr>
      <p:cViewPr>
        <p:scale>
          <a:sx n="75" d="100"/>
          <a:sy n="75" d="100"/>
        </p:scale>
        <p:origin x="43" y="341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3852" y="78"/>
      </p:cViewPr>
      <p:guideLst/>
    </p:cSldViewPr>
  </p:notes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47243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10/6/2025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10/6/2025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10/6/2025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10/6/2025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10/6/2025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1909346"/>
            <a:ext cx="9907555" cy="3383280"/>
          </a:xfrm>
        </p:spPr>
        <p:txBody>
          <a:bodyPr>
            <a:normAutofit/>
          </a:bodyPr>
          <a:lstStyle/>
          <a:p>
            <a:r>
              <a:rPr lang="en-US" sz="6000" dirty="0"/>
              <a:t>EDES 301</a:t>
            </a:r>
            <a:br>
              <a:rPr lang="en-US" sz="6000" dirty="0"/>
            </a:br>
            <a:br>
              <a:rPr lang="en-US" dirty="0"/>
            </a:br>
            <a:r>
              <a:rPr lang="en-US" sz="6000" dirty="0"/>
              <a:t>Classroom Data Logger Proposal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1120636"/>
          </a:xfrm>
        </p:spPr>
        <p:txBody>
          <a:bodyPr/>
          <a:lstStyle/>
          <a:p>
            <a:r>
              <a:rPr lang="en-US" dirty="0"/>
              <a:t>10/05/2025</a:t>
            </a:r>
          </a:p>
          <a:p>
            <a:r>
              <a:rPr lang="en-US" dirty="0"/>
              <a:t>Michael Wu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A49-57C9-4BE3-8B38-E944EB819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AE04-697D-4784-A672-E28DA6A47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295399"/>
            <a:ext cx="10972800" cy="5334001"/>
          </a:xfrm>
        </p:spPr>
        <p:txBody>
          <a:bodyPr/>
          <a:lstStyle/>
          <a:p>
            <a:r>
              <a:rPr lang="en-US" dirty="0"/>
              <a:t>What is being proposed?</a:t>
            </a:r>
          </a:p>
          <a:p>
            <a:pPr lvl="1"/>
            <a:r>
              <a:rPr lang="en-US" dirty="0"/>
              <a:t>Pictures</a:t>
            </a:r>
          </a:p>
          <a:p>
            <a:pPr lvl="1"/>
            <a:r>
              <a:rPr lang="en-US" dirty="0"/>
              <a:t>Links to existing projects / libraries</a:t>
            </a:r>
          </a:p>
          <a:p>
            <a:pPr marL="274320" lvl="1" indent="0">
              <a:buNone/>
            </a:pPr>
            <a:endParaRPr lang="en-US" dirty="0"/>
          </a:p>
          <a:p>
            <a:r>
              <a:rPr lang="en-US" dirty="0"/>
              <a:t>What improvements / additions over existing project</a:t>
            </a:r>
          </a:p>
          <a:p>
            <a:pPr lvl="1"/>
            <a:r>
              <a:rPr lang="en-US" dirty="0"/>
              <a:t>One press creates a timestamped CSV row with validated readings. Daily file rotation, consistent column order, and units make it usable for labs without having to edit code</a:t>
            </a:r>
          </a:p>
          <a:p>
            <a:pPr lvl="1"/>
            <a:r>
              <a:rPr lang="en-US" dirty="0"/>
              <a:t>Better error handling with partial rows safety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r>
              <a:rPr lang="en-US" dirty="0" err="1"/>
              <a:t>PocketLab</a:t>
            </a:r>
            <a:r>
              <a:rPr lang="en-US" dirty="0"/>
              <a:t> gets rid of the delay in working on classroom experiments by making data capture quick and accessible. Students see live status on the LCD and get a timestamped CSV they can plot immediately. Instructors get consistent results across sections; students get a platform they can extend without having to stress about getting the information accurate or taking too long to code.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883D3-D6A1-40F0-B5FE-3E351ADB0E38}"/>
              </a:ext>
            </a:extLst>
          </p:cNvPr>
          <p:cNvSpPr txBox="1"/>
          <p:nvPr/>
        </p:nvSpPr>
        <p:spPr>
          <a:xfrm>
            <a:off x="4249981" y="4305300"/>
            <a:ext cx="3692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your story?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F6F83E5-665C-5A6F-8A25-DC12FDED5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276349"/>
            <a:ext cx="1562101" cy="1562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953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93E4-AB7E-4F3D-B6C5-4ED4B78F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935D3-29E1-4175-8DE5-14986150C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34250"/>
            <a:ext cx="10668000" cy="4785549"/>
          </a:xfrm>
        </p:spPr>
        <p:txBody>
          <a:bodyPr/>
          <a:lstStyle/>
          <a:p>
            <a:r>
              <a:rPr lang="en-US" dirty="0"/>
              <a:t>Create a System Block Diagram</a:t>
            </a:r>
          </a:p>
          <a:p>
            <a:pPr lvl="1"/>
            <a:r>
              <a:rPr lang="en-US" dirty="0"/>
              <a:t>Label interfaces (I2C, SPI, GPIO, etc.; You do not need to know all of the connections)</a:t>
            </a:r>
          </a:p>
          <a:p>
            <a:pPr lvl="1"/>
            <a:r>
              <a:rPr lang="en-US" dirty="0"/>
              <a:t>Components (part numbers if possible)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F67076-A0E8-CE43-D256-9D98D37B3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2590800"/>
            <a:ext cx="5566770" cy="293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FEA3-93A8-4943-9F3A-4798FB13F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C9173-ADDE-4A3D-BDB4-3F990F103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Power Block Diagram</a:t>
            </a:r>
          </a:p>
          <a:p>
            <a:pPr lvl="1"/>
            <a:r>
              <a:rPr lang="en-US" dirty="0"/>
              <a:t>Label voltages / currents of components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8E6D7D-054E-0106-4536-252A886F4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324100"/>
            <a:ext cx="8009314" cy="333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615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467B-51C2-4E0B-B52A-83BD9F0E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/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B47F4B-CB02-4D02-BE84-F6BC57D0F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957444"/>
              </p:ext>
            </p:extLst>
          </p:nvPr>
        </p:nvGraphicFramePr>
        <p:xfrm>
          <a:off x="609600" y="1295400"/>
          <a:ext cx="10972800" cy="41529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837714">
                  <a:extLst>
                    <a:ext uri="{9D8B030D-6E8A-4147-A177-3AD203B41FA5}">
                      <a16:colId xmlns:a16="http://schemas.microsoft.com/office/drawing/2014/main" val="3675253430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372058784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356583018"/>
                    </a:ext>
                  </a:extLst>
                </a:gridCol>
              </a:tblGrid>
              <a:tr h="821453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EDES301</a:t>
                      </a:r>
                    </a:p>
                    <a:p>
                      <a:pPr algn="ctr"/>
                      <a:r>
                        <a:rPr lang="en-US" dirty="0"/>
                        <a:t> to Buy?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6800787"/>
                  </a:ext>
                </a:extLst>
              </a:tr>
              <a:tr h="475921">
                <a:tc>
                  <a:txBody>
                    <a:bodyPr/>
                    <a:lstStyle/>
                    <a:p>
                      <a:r>
                        <a:rPr lang="en-US" dirty="0"/>
                        <a:t>LCD – 16x2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3506"/>
                  </a:ext>
                </a:extLst>
              </a:tr>
              <a:tr h="475921">
                <a:tc>
                  <a:txBody>
                    <a:bodyPr/>
                    <a:lstStyle/>
                    <a:p>
                      <a:r>
                        <a:rPr lang="en-US" dirty="0"/>
                        <a:t>MPU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126612"/>
                  </a:ext>
                </a:extLst>
              </a:tr>
              <a:tr h="475921">
                <a:tc>
                  <a:txBody>
                    <a:bodyPr/>
                    <a:lstStyle/>
                    <a:p>
                      <a:r>
                        <a:rPr lang="en-US" dirty="0"/>
                        <a:t>Temp/Humidity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493575"/>
                  </a:ext>
                </a:extLst>
              </a:tr>
              <a:tr h="475921">
                <a:tc>
                  <a:txBody>
                    <a:bodyPr/>
                    <a:lstStyle/>
                    <a:p>
                      <a:r>
                        <a:rPr lang="en-US" dirty="0"/>
                        <a:t>Light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840897"/>
                  </a:ext>
                </a:extLst>
              </a:tr>
              <a:tr h="475921">
                <a:tc>
                  <a:txBody>
                    <a:bodyPr/>
                    <a:lstStyle/>
                    <a:p>
                      <a:r>
                        <a:rPr lang="en-US" dirty="0"/>
                        <a:t>Joysticks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56184"/>
                  </a:ext>
                </a:extLst>
              </a:tr>
              <a:tr h="475921">
                <a:tc>
                  <a:txBody>
                    <a:bodyPr/>
                    <a:lstStyle/>
                    <a:p>
                      <a:r>
                        <a:rPr lang="en-US" dirty="0"/>
                        <a:t>Buzzer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489299"/>
                  </a:ext>
                </a:extLst>
              </a:tr>
              <a:tr h="475921">
                <a:tc>
                  <a:txBody>
                    <a:bodyPr/>
                    <a:lstStyle/>
                    <a:p>
                      <a:r>
                        <a:rPr lang="en-US" dirty="0"/>
                        <a:t>LEDs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708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12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Custom 3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000000"/>
      </a:hlink>
      <a:folHlink>
        <a:srgbClr val="9F6715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8583</TotalTime>
  <Words>229</Words>
  <Application>Microsoft Office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Arial</vt:lpstr>
      <vt:lpstr>Diamond Grid 16x9</vt:lpstr>
      <vt:lpstr>EDES 301  Classroom Data Logger Proposal</vt:lpstr>
      <vt:lpstr>Background Information</vt:lpstr>
      <vt:lpstr>System Block Diagram</vt:lpstr>
      <vt:lpstr>Power Block Diagram</vt:lpstr>
      <vt:lpstr>Components / Budget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Erik Welsh</dc:creator>
  <cp:lastModifiedBy>Michael Wu</cp:lastModifiedBy>
  <cp:revision>414</cp:revision>
  <dcterms:created xsi:type="dcterms:W3CDTF">2018-01-09T20:24:50Z</dcterms:created>
  <dcterms:modified xsi:type="dcterms:W3CDTF">2025-10-06T23:02:16Z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