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256" r:id="rId3"/>
    <p:sldId id="257" r:id="rId4"/>
    <p:sldId id="258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 rot="21180000">
            <a:off x="1793875" y="2040890"/>
            <a:ext cx="3363595" cy="946785"/>
          </a:xfrm>
        </p:spPr>
        <p:txBody>
          <a:bodyPr>
            <a:normAutofit fontScale="90000"/>
          </a:bodyPr>
          <a:p>
            <a:pPr algn="ctr"/>
            <a:r>
              <a:rPr lang="en-US" alt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</a:t>
            </a:r>
            <a:r>
              <a:rPr lang="en-US" altLang="zh-CN" sz="8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zh-CN" altLang="en-US" sz="9600">
                <a:ln w="22225">
                  <a:solidFill>
                    <a:srgbClr val="7030A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欢乐</a:t>
            </a:r>
            <a:endParaRPr lang="zh-CN" altLang="en-US" sz="9600">
              <a:ln w="22225">
                <a:solidFill>
                  <a:srgbClr val="7030A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97165" y="5038725"/>
            <a:ext cx="3617595" cy="1030605"/>
          </a:xfrm>
        </p:spPr>
        <p:txBody>
          <a:bodyPr/>
          <a:p>
            <a:r>
              <a:rPr lang="zh-CN" altLang="en-US">
                <a:solidFill>
                  <a:srgbClr val="7030A0"/>
                </a:solidFill>
              </a:rPr>
              <a:t>年级班级：重师</a:t>
            </a:r>
            <a:r>
              <a:rPr lang="en-US" altLang="zh-CN">
                <a:solidFill>
                  <a:srgbClr val="7030A0"/>
                </a:solidFill>
              </a:rPr>
              <a:t>2018</a:t>
            </a:r>
            <a:r>
              <a:rPr lang="zh-CN" altLang="en-US">
                <a:solidFill>
                  <a:srgbClr val="7030A0"/>
                </a:solidFill>
              </a:rPr>
              <a:t>级软工</a:t>
            </a:r>
            <a:r>
              <a:rPr lang="en-US" altLang="zh-CN">
                <a:solidFill>
                  <a:srgbClr val="7030A0"/>
                </a:solidFill>
              </a:rPr>
              <a:t>1</a:t>
            </a:r>
            <a:r>
              <a:rPr lang="zh-CN" altLang="en-US">
                <a:solidFill>
                  <a:srgbClr val="7030A0"/>
                </a:solidFill>
              </a:rPr>
              <a:t>班</a:t>
            </a:r>
            <a:endParaRPr lang="en-US" altLang="zh-CN"/>
          </a:p>
          <a:p>
            <a:r>
              <a:rPr lang="en-US" altLang="zh-CN">
                <a:solidFill>
                  <a:srgbClr val="7030A0"/>
                </a:solidFill>
              </a:rPr>
              <a:t>         Qt</a:t>
            </a:r>
            <a:r>
              <a:rPr lang="zh-CN" altLang="en-US">
                <a:solidFill>
                  <a:srgbClr val="7030A0"/>
                </a:solidFill>
              </a:rPr>
              <a:t>实训第十七组</a:t>
            </a:r>
            <a:endParaRPr lang="zh-CN" altLang="en-US">
              <a:solidFill>
                <a:srgbClr val="7030A0"/>
              </a:solidFill>
            </a:endParaRPr>
          </a:p>
        </p:txBody>
      </p:sp>
      <p:pic>
        <p:nvPicPr>
          <p:cNvPr id="4" name="图片 3" descr="wech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1790" y="1347470"/>
            <a:ext cx="4184015" cy="1500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16170" y="3286125"/>
            <a:ext cx="235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7030A0"/>
                </a:solidFill>
              </a:rPr>
              <a:t>项目介绍</a:t>
            </a:r>
            <a:endParaRPr lang="zh-CN" altLang="en-US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120" y="85090"/>
            <a:ext cx="10515600" cy="3681730"/>
          </a:xfrm>
        </p:spPr>
        <p:txBody>
          <a:bodyPr>
            <a:normAutofit fontScale="90000"/>
          </a:bodyPr>
          <a:p>
            <a:br>
              <a:rPr lang="zh-CN" altLang="en-US" sz="3600">
                <a:solidFill>
                  <a:schemeClr val="tx1"/>
                </a:solidFill>
              </a:rPr>
            </a:br>
            <a:r>
              <a:rPr lang="zh-CN" altLang="en-US" sz="3600">
                <a:solidFill>
                  <a:schemeClr val="tx1"/>
                </a:solidFill>
              </a:rPr>
              <a:t>项目简介</a:t>
            </a:r>
            <a:br>
              <a:rPr lang="zh-CN" altLang="en-US">
                <a:solidFill>
                  <a:schemeClr val="tx1"/>
                </a:solidFill>
              </a:rPr>
            </a:br>
            <a:br>
              <a:rPr lang="zh-CN" altLang="en-US" b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zh-CN" altLang="en-US" b="0">
                <a:solidFill>
                  <a:schemeClr val="tx1"/>
                </a:solidFill>
                <a:latin typeface="+mj-ea"/>
                <a:cs typeface="+mj-ea"/>
              </a:rPr>
              <a:t>欢乐</a:t>
            </a:r>
            <a:r>
              <a:rPr lang="en-US" altLang="zh-CN" b="0">
                <a:solidFill>
                  <a:schemeClr val="tx1"/>
                </a:solidFill>
                <a:latin typeface="+mj-ea"/>
                <a:cs typeface="+mj-ea"/>
              </a:rPr>
              <a:t>BB</a:t>
            </a:r>
            <a:r>
              <a:rPr lang="zh-CN" altLang="en-US" b="0">
                <a:solidFill>
                  <a:schemeClr val="tx1"/>
                </a:solidFill>
                <a:latin typeface="+mj-ea"/>
                <a:cs typeface="+mj-ea"/>
              </a:rPr>
              <a:t>弹是一款经典的物理弹球小游戏，通过鼠标左键按住拖动弹球，在松开鼠标时使其开始弹射，利用弹球的物理碰撞改变弹球的轨迹，弹球撞击彩色方块一次，方块上的数字减一，玩家得分加一。彩色方块数字为</a:t>
            </a:r>
            <a:r>
              <a:rPr lang="en-US" altLang="zh-CN" b="0">
                <a:solidFill>
                  <a:schemeClr val="tx1"/>
                </a:solidFill>
                <a:latin typeface="+mj-ea"/>
                <a:cs typeface="+mj-ea"/>
              </a:rPr>
              <a:t>0</a:t>
            </a:r>
            <a:r>
              <a:rPr lang="zh-CN" altLang="en-US" b="0">
                <a:solidFill>
                  <a:schemeClr val="tx1"/>
                </a:solidFill>
                <a:latin typeface="+mj-ea"/>
                <a:cs typeface="+mj-ea"/>
              </a:rPr>
              <a:t>就会被消除掉，在方块全部被消除时，游戏胜利。每发射一次，全部彩色方块的位置向下移动一个单位，当有方块碰到底部发射白线时，游戏失败。</a:t>
            </a:r>
            <a:br>
              <a:rPr lang="zh-CN" altLang="en-US" b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zh-CN" altLang="en-US" b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zh-CN" altLang="en-US" b="0">
                <a:solidFill>
                  <a:schemeClr val="tx1"/>
                </a:solidFill>
                <a:latin typeface="+mj-ea"/>
                <a:cs typeface="+mj-ea"/>
              </a:rPr>
              <a:t>目前只完成了经典闯关模式和经典玩法，无尽模式还有待开发。游戏附加功能激光消除、加球功能、爆炸特效在后续版本添加。</a:t>
            </a:r>
            <a:endParaRPr lang="zh-CN" altLang="en-US" b="0">
              <a:solidFill>
                <a:schemeClr val="tx1"/>
              </a:solidFill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" y="4156075"/>
            <a:ext cx="10515600" cy="206502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项目成员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组长：赵鸿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组员：蒋家炼、李望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355" y="1149985"/>
            <a:ext cx="10515600" cy="4566920"/>
          </a:xfrm>
        </p:spPr>
        <p:txBody>
          <a:bodyPr>
            <a:normAutofit fontScale="90000"/>
          </a:bodyPr>
          <a:p>
            <a:pPr marL="0" indent="0">
              <a:buFont typeface="+mj-lt"/>
            </a:pPr>
            <a:r>
              <a:rPr lang="zh-CN" altLang="en-US" sz="3600"/>
              <a:t>项目分工</a:t>
            </a:r>
            <a:br>
              <a:rPr lang="zh-CN" altLang="en-US"/>
            </a:br>
            <a:br>
              <a:rPr lang="zh-CN" altLang="en-US"/>
            </a:br>
            <a:r>
              <a:rPr lang="zh-CN" altLang="en-US" b="0"/>
              <a:t>组长赵鸿：（主要的玩法算法设计）</a:t>
            </a:r>
            <a:br>
              <a:rPr lang="zh-CN" altLang="en-US" b="0"/>
            </a:br>
            <a:br>
              <a:rPr lang="zh-CN" altLang="en-US" b="0"/>
            </a:br>
            <a:r>
              <a:rPr lang="zh-CN" altLang="en-US" b="0"/>
              <a:t>（</a:t>
            </a:r>
            <a:r>
              <a:rPr lang="en-US" altLang="zh-CN" b="0"/>
              <a:t>1</a:t>
            </a:r>
            <a:r>
              <a:rPr lang="zh-CN" altLang="en-US" b="0"/>
              <a:t>）如何使用鼠标发射球算法设计（方向计算、力大小计算）</a:t>
            </a:r>
            <a:br>
              <a:rPr lang="zh-CN" altLang="en-US" b="0"/>
            </a:br>
            <a:r>
              <a:rPr lang="zh-CN" altLang="en-US" b="0"/>
              <a:t>（</a:t>
            </a:r>
            <a:r>
              <a:rPr lang="en-US" altLang="zh-CN" b="0"/>
              <a:t>2</a:t>
            </a:r>
            <a:r>
              <a:rPr lang="zh-CN" altLang="en-US" b="0"/>
              <a:t>）如何在发射第一个球后，连发剩下的</a:t>
            </a:r>
            <a:r>
              <a:rPr lang="en-US" altLang="zh-CN" b="0"/>
              <a:t>9</a:t>
            </a:r>
            <a:r>
              <a:rPr lang="zh-CN" altLang="en-US" b="0"/>
              <a:t>个球算法设计（方向、大小同第一个球一起、呈一条线）。</a:t>
            </a:r>
            <a:br>
              <a:rPr lang="zh-CN" altLang="en-US" b="0"/>
            </a:br>
            <a:r>
              <a:rPr lang="zh-CN" altLang="en-US" b="0"/>
              <a:t>（</a:t>
            </a:r>
            <a:r>
              <a:rPr lang="en-US" altLang="zh-CN" b="0"/>
              <a:t>3</a:t>
            </a:r>
            <a:r>
              <a:rPr lang="zh-CN" altLang="en-US" b="0"/>
              <a:t>）用鼠标按住球瞄准时，瞄准线随同球的变化而变化（角度计算、线和球的同步变化）。</a:t>
            </a:r>
            <a:br>
              <a:rPr lang="zh-CN" altLang="en-US" b="0"/>
            </a:br>
            <a:r>
              <a:rPr lang="zh-CN" altLang="en-US" b="0"/>
              <a:t>（</a:t>
            </a:r>
            <a:r>
              <a:rPr lang="en-US" altLang="zh-CN" b="0"/>
              <a:t>4</a:t>
            </a:r>
            <a:r>
              <a:rPr lang="zh-CN" altLang="en-US" b="0"/>
              <a:t>）球回归发射线时，关于第一个球的判断抵达设计和球的状态重置，用于人物的动画形式移动到第一个返回球位置和其他球落地时，移动到第一个球的位置。</a:t>
            </a:r>
            <a:br>
              <a:rPr lang="zh-CN" altLang="en-US" b="0"/>
            </a:br>
            <a:r>
              <a:rPr lang="zh-CN" altLang="en-US" b="0"/>
              <a:t>（</a:t>
            </a:r>
            <a:r>
              <a:rPr lang="en-US" altLang="zh-CN" b="0"/>
              <a:t>5</a:t>
            </a:r>
            <a:r>
              <a:rPr lang="zh-CN" altLang="en-US" b="0"/>
              <a:t>）游戏失败和游戏胜利的判定设计。</a:t>
            </a:r>
            <a:br>
              <a:rPr lang="zh-CN" altLang="en-US" b="0"/>
            </a:br>
            <a:r>
              <a:rPr lang="zh-CN" altLang="en-US" b="0"/>
              <a:t>（</a:t>
            </a:r>
            <a:r>
              <a:rPr lang="en-US" altLang="zh-CN" b="0"/>
              <a:t>6</a:t>
            </a:r>
            <a:r>
              <a:rPr lang="zh-CN" altLang="en-US" b="0"/>
              <a:t>）每玩一次游戏的各对象状态更新。</a:t>
            </a:r>
            <a:br>
              <a:rPr lang="zh-CN" altLang="en-US" b="0"/>
            </a:br>
            <a:r>
              <a:rPr lang="zh-CN" altLang="en-US" b="0"/>
              <a:t>（</a:t>
            </a:r>
            <a:r>
              <a:rPr lang="en-US" altLang="zh-CN" b="0"/>
              <a:t>7</a:t>
            </a:r>
            <a:r>
              <a:rPr lang="zh-CN" altLang="en-US" b="0"/>
              <a:t>）游戏</a:t>
            </a:r>
            <a:r>
              <a:rPr lang="en-US" altLang="zh-CN" b="0"/>
              <a:t>bug</a:t>
            </a:r>
            <a:r>
              <a:rPr lang="zh-CN" altLang="en-US" b="0"/>
              <a:t>的避免设计（防止球在空中一直弹跳而不落下）（还存在一定问题</a:t>
            </a:r>
            <a:r>
              <a:rPr lang="en-US" altLang="zh-CN" b="0"/>
              <a:t>...</a:t>
            </a:r>
            <a:r>
              <a:rPr lang="zh-CN" altLang="en-US" b="0"/>
              <a:t>）</a:t>
            </a:r>
            <a:br>
              <a:rPr lang="zh-CN" altLang="en-US" b="0"/>
            </a:br>
            <a:r>
              <a:rPr lang="zh-CN" altLang="en-US" b="0">
                <a:sym typeface="+mn-ea"/>
              </a:rPr>
              <a:t>（</a:t>
            </a:r>
            <a:r>
              <a:rPr lang="en-US" altLang="zh-CN" b="0">
                <a:sym typeface="+mn-ea"/>
              </a:rPr>
              <a:t>8</a:t>
            </a:r>
            <a:r>
              <a:rPr lang="zh-CN" altLang="en-US" b="0">
                <a:sym typeface="+mn-ea"/>
              </a:rPr>
              <a:t>）第一关的方块位置摆放和游戏重置算法设计。</a:t>
            </a:r>
            <a:br>
              <a:rPr lang="zh-CN" altLang="en-US" b="0">
                <a:sym typeface="+mn-ea"/>
              </a:rPr>
            </a:br>
            <a:r>
              <a:rPr lang="zh-CN" altLang="en-US" b="0">
                <a:sym typeface="+mn-ea"/>
              </a:rPr>
              <a:t>（</a:t>
            </a:r>
            <a:r>
              <a:rPr lang="en-US" altLang="zh-CN" b="0">
                <a:sym typeface="+mn-ea"/>
              </a:rPr>
              <a:t>9</a:t>
            </a:r>
            <a:r>
              <a:rPr lang="zh-CN" altLang="en-US" b="0">
                <a:sym typeface="+mn-ea"/>
              </a:rPr>
              <a:t>）项目的合并和改错。</a:t>
            </a:r>
            <a:br>
              <a:rPr lang="zh-CN" altLang="en-US" b="0">
                <a:sym typeface="+mn-ea"/>
              </a:rPr>
            </a:br>
            <a:r>
              <a:rPr lang="zh-CN" altLang="en-US" b="0">
                <a:sym typeface="+mn-ea"/>
              </a:rPr>
              <a:t>（</a:t>
            </a:r>
            <a:r>
              <a:rPr lang="en-US" altLang="zh-CN" b="0">
                <a:sym typeface="+mn-ea"/>
              </a:rPr>
              <a:t>10</a:t>
            </a:r>
            <a:r>
              <a:rPr lang="zh-CN" altLang="en-US" b="0">
                <a:sym typeface="+mn-ea"/>
              </a:rPr>
              <a:t>）项目</a:t>
            </a:r>
            <a:r>
              <a:rPr lang="en-US" altLang="zh-CN" b="0">
                <a:sym typeface="+mn-ea"/>
              </a:rPr>
              <a:t>PPT</a:t>
            </a:r>
            <a:r>
              <a:rPr lang="zh-CN" altLang="en-US" b="0">
                <a:sym typeface="+mn-ea"/>
              </a:rPr>
              <a:t>的制作和视频讲解。</a:t>
            </a:r>
            <a:br>
              <a:rPr lang="zh-CN" altLang="en-US" b="0"/>
            </a:br>
            <a:br>
              <a:rPr lang="zh-CN" altLang="en-US"/>
            </a:br>
            <a:r>
              <a:rPr lang="zh-CN" altLang="en-US"/>
              <a:t>	</a:t>
            </a:r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-104140"/>
            <a:ext cx="10515600" cy="1021715"/>
          </a:xfrm>
        </p:spPr>
        <p:txBody>
          <a:bodyPr/>
          <a:p>
            <a:r>
              <a:rPr lang="zh-CN" altLang="en-US"/>
              <a:t>项目分工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49605"/>
            <a:ext cx="10515600" cy="555879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6400"/>
              <a:t>组员李望：</a:t>
            </a:r>
            <a:endParaRPr lang="zh-CN" altLang="en-US" sz="6400"/>
          </a:p>
          <a:p>
            <a:r>
              <a:rPr lang="zh-CN" altLang="en-US" sz="6400"/>
              <a:t>（</a:t>
            </a:r>
            <a:r>
              <a:rPr lang="en-US" altLang="zh-CN" sz="6400"/>
              <a:t>1</a:t>
            </a:r>
            <a:r>
              <a:rPr lang="zh-CN" altLang="en-US" sz="6400"/>
              <a:t>）每个场景的控件设计和画面美观（基本场景、游戏场景</a:t>
            </a:r>
            <a:r>
              <a:rPr lang="en-US" altLang="zh-CN" sz="6400"/>
              <a:t>.......)</a:t>
            </a:r>
            <a:r>
              <a:rPr lang="zh-CN" altLang="en-US" sz="6400"/>
              <a:t>。</a:t>
            </a:r>
            <a:endParaRPr lang="en-US" altLang="zh-CN" sz="6400"/>
          </a:p>
          <a:p>
            <a:r>
              <a:rPr lang="zh-CN" altLang="en-US" sz="6400"/>
              <a:t>（</a:t>
            </a:r>
            <a:r>
              <a:rPr lang="en-US" altLang="zh-CN" sz="6400"/>
              <a:t>2</a:t>
            </a:r>
            <a:r>
              <a:rPr lang="zh-CN" altLang="en-US" sz="6400"/>
              <a:t>）场景之间的切换控制和背景音乐控制。</a:t>
            </a:r>
            <a:endParaRPr lang="zh-CN" altLang="en-US" sz="6400"/>
          </a:p>
          <a:p>
            <a:r>
              <a:rPr lang="zh-CN" altLang="en-US" sz="6400"/>
              <a:t>（</a:t>
            </a:r>
            <a:r>
              <a:rPr lang="en-US" altLang="zh-CN" sz="6400"/>
              <a:t>3</a:t>
            </a:r>
            <a:r>
              <a:rPr lang="zh-CN" altLang="en-US" sz="6400"/>
              <a:t>）游戏结束界面设计。</a:t>
            </a:r>
            <a:endParaRPr lang="zh-CN" altLang="en-US" sz="6400"/>
          </a:p>
          <a:p>
            <a:r>
              <a:rPr lang="zh-CN" altLang="en-US" sz="6400"/>
              <a:t>（</a:t>
            </a:r>
            <a:r>
              <a:rPr lang="en-US" altLang="zh-CN" sz="6400"/>
              <a:t>4</a:t>
            </a:r>
            <a:r>
              <a:rPr lang="zh-CN" altLang="en-US" sz="6400"/>
              <a:t>）游戏人物移动的动画设计。</a:t>
            </a:r>
            <a:endParaRPr lang="zh-CN" altLang="en-US" sz="6400"/>
          </a:p>
          <a:p>
            <a:r>
              <a:rPr lang="zh-CN" altLang="en-US" sz="6400"/>
              <a:t>（</a:t>
            </a:r>
            <a:r>
              <a:rPr lang="en-US" altLang="zh-CN" sz="6400"/>
              <a:t>5</a:t>
            </a:r>
            <a:r>
              <a:rPr lang="zh-CN" altLang="en-US" sz="6400"/>
              <a:t>）解决</a:t>
            </a:r>
            <a:r>
              <a:rPr lang="en-US" altLang="zh-CN" sz="6400"/>
              <a:t>EntityManager</a:t>
            </a:r>
            <a:r>
              <a:rPr lang="zh-CN" altLang="en-US" sz="6400"/>
              <a:t>找不到</a:t>
            </a:r>
            <a:r>
              <a:rPr lang="en-US" altLang="zh-CN" sz="6400"/>
              <a:t>EntityBase</a:t>
            </a:r>
            <a:r>
              <a:rPr lang="zh-CN" altLang="en-US" sz="6400"/>
              <a:t>的致命错误。</a:t>
            </a:r>
            <a:endParaRPr lang="zh-CN" altLang="en-US" sz="6400"/>
          </a:p>
          <a:p>
            <a:r>
              <a:rPr lang="zh-CN" altLang="en-US" sz="6400"/>
              <a:t>（</a:t>
            </a:r>
            <a:r>
              <a:rPr lang="en-US" altLang="zh-CN" sz="6400"/>
              <a:t>6</a:t>
            </a:r>
            <a:r>
              <a:rPr lang="zh-CN" altLang="en-US" sz="6400"/>
              <a:t>）游戏中第三关的方块布置和场景重置。</a:t>
            </a:r>
            <a:endParaRPr lang="zh-CN" altLang="en-US" sz="6400"/>
          </a:p>
          <a:p>
            <a:r>
              <a:rPr lang="zh-CN" altLang="en-US" sz="6400">
                <a:sym typeface="+mn-ea"/>
              </a:rPr>
              <a:t>（</a:t>
            </a:r>
            <a:r>
              <a:rPr lang="en-US" altLang="zh-CN" sz="6400">
                <a:sym typeface="+mn-ea"/>
              </a:rPr>
              <a:t>7</a:t>
            </a:r>
            <a:r>
              <a:rPr lang="zh-CN" altLang="en-US" sz="6400">
                <a:sym typeface="+mn-ea"/>
              </a:rPr>
              <a:t>）项目资源的获取（游戏相关需要的照片、音乐</a:t>
            </a:r>
            <a:r>
              <a:rPr lang="en-US" altLang="zh-CN" sz="6400">
                <a:sym typeface="+mn-ea"/>
              </a:rPr>
              <a:t>......)</a:t>
            </a:r>
            <a:r>
              <a:rPr lang="zh-CN" altLang="en-US" sz="6400">
                <a:sym typeface="+mn-ea"/>
              </a:rPr>
              <a:t>。</a:t>
            </a:r>
            <a:endParaRPr lang="zh-CN" altLang="en-US" sz="6400">
              <a:sym typeface="+mn-ea"/>
            </a:endParaRPr>
          </a:p>
          <a:p>
            <a:r>
              <a:rPr lang="zh-CN" altLang="en-US" sz="6400">
                <a:sym typeface="+mn-ea"/>
              </a:rPr>
              <a:t>（</a:t>
            </a:r>
            <a:r>
              <a:rPr lang="en-US" altLang="zh-CN" sz="6400">
                <a:sym typeface="+mn-ea"/>
              </a:rPr>
              <a:t>8</a:t>
            </a:r>
            <a:r>
              <a:rPr lang="zh-CN" altLang="en-US" sz="6400">
                <a:sym typeface="+mn-ea"/>
              </a:rPr>
              <a:t>）游戏的测试和发现问题。</a:t>
            </a:r>
            <a:endParaRPr lang="zh-CN" altLang="en-US" sz="6400">
              <a:sym typeface="+mn-ea"/>
            </a:endParaRPr>
          </a:p>
          <a:p>
            <a:pPr marL="0" indent="0">
              <a:buNone/>
            </a:pPr>
            <a:r>
              <a:rPr lang="zh-CN" altLang="en-US" sz="6400">
                <a:sym typeface="+mn-ea"/>
              </a:rPr>
              <a:t>组员蒋家炼：</a:t>
            </a:r>
            <a:endParaRPr lang="zh-CN" altLang="en-US" sz="6400">
              <a:sym typeface="+mn-ea"/>
            </a:endParaRPr>
          </a:p>
          <a:p>
            <a:r>
              <a:rPr lang="zh-CN" altLang="en-US" sz="6400">
                <a:sym typeface="+mn-ea"/>
              </a:rPr>
              <a:t>（</a:t>
            </a:r>
            <a:r>
              <a:rPr lang="en-US" altLang="zh-CN" sz="6400">
                <a:sym typeface="+mn-ea"/>
              </a:rPr>
              <a:t>1</a:t>
            </a:r>
            <a:r>
              <a:rPr lang="zh-CN" altLang="en-US" sz="6400">
                <a:sym typeface="+mn-ea"/>
              </a:rPr>
              <a:t>）实体类的设计（墙，球，方块</a:t>
            </a:r>
            <a:r>
              <a:rPr lang="en-US" altLang="zh-CN" sz="6400">
                <a:sym typeface="+mn-ea"/>
              </a:rPr>
              <a:t>.......</a:t>
            </a:r>
            <a:r>
              <a:rPr lang="zh-CN" altLang="en-US" sz="6400">
                <a:sym typeface="+mn-ea"/>
              </a:rPr>
              <a:t>）</a:t>
            </a:r>
            <a:endParaRPr lang="zh-CN" altLang="en-US" sz="6400">
              <a:sym typeface="+mn-ea"/>
            </a:endParaRPr>
          </a:p>
          <a:p>
            <a:r>
              <a:rPr lang="zh-CN" altLang="en-US" sz="6400">
                <a:sym typeface="+mn-ea"/>
              </a:rPr>
              <a:t>（</a:t>
            </a:r>
            <a:r>
              <a:rPr lang="en-US" altLang="zh-CN" sz="6400">
                <a:sym typeface="+mn-ea"/>
              </a:rPr>
              <a:t>2</a:t>
            </a:r>
            <a:r>
              <a:rPr lang="zh-CN" altLang="en-US" sz="6400">
                <a:sym typeface="+mn-ea"/>
              </a:rPr>
              <a:t>）方块的类型设计（颜色、数字）</a:t>
            </a:r>
            <a:endParaRPr lang="zh-CN" altLang="en-US" sz="6400">
              <a:sym typeface="+mn-ea"/>
            </a:endParaRPr>
          </a:p>
          <a:p>
            <a:r>
              <a:rPr lang="zh-CN" altLang="en-US" sz="6400">
                <a:sym typeface="+mn-ea"/>
              </a:rPr>
              <a:t>（</a:t>
            </a:r>
            <a:r>
              <a:rPr lang="en-US" altLang="zh-CN" sz="6400">
                <a:sym typeface="+mn-ea"/>
              </a:rPr>
              <a:t>3</a:t>
            </a:r>
            <a:r>
              <a:rPr lang="zh-CN" altLang="en-US" sz="6400">
                <a:sym typeface="+mn-ea"/>
              </a:rPr>
              <a:t>）方块分数绑定同步和颜色绑定设计</a:t>
            </a:r>
            <a:endParaRPr lang="zh-CN" altLang="en-US" sz="6400">
              <a:sym typeface="+mn-ea"/>
            </a:endParaRPr>
          </a:p>
          <a:p>
            <a:r>
              <a:rPr lang="zh-CN" altLang="en-US" sz="6400">
                <a:sym typeface="+mn-ea"/>
              </a:rPr>
              <a:t>（</a:t>
            </a:r>
            <a:r>
              <a:rPr lang="en-US" altLang="zh-CN" sz="6400">
                <a:sym typeface="+mn-ea"/>
              </a:rPr>
              <a:t>4</a:t>
            </a:r>
            <a:r>
              <a:rPr lang="zh-CN" altLang="en-US" sz="6400">
                <a:sym typeface="+mn-ea"/>
              </a:rPr>
              <a:t>）各个实体的碰撞设计（声音、特效）</a:t>
            </a:r>
            <a:endParaRPr lang="zh-CN" altLang="en-US" sz="6400">
              <a:sym typeface="+mn-ea"/>
            </a:endParaRPr>
          </a:p>
          <a:p>
            <a:r>
              <a:rPr lang="zh-CN" altLang="en-US" sz="6400">
                <a:sym typeface="+mn-ea"/>
              </a:rPr>
              <a:t>（</a:t>
            </a:r>
            <a:r>
              <a:rPr lang="en-US" altLang="zh-CN" sz="6400">
                <a:sym typeface="+mn-ea"/>
              </a:rPr>
              <a:t>5</a:t>
            </a:r>
            <a:r>
              <a:rPr lang="zh-CN" altLang="en-US" sz="6400">
                <a:sym typeface="+mn-ea"/>
              </a:rPr>
              <a:t>）添加操作确认界面设计。</a:t>
            </a:r>
            <a:endParaRPr lang="zh-CN" altLang="en-US" sz="6400">
              <a:sym typeface="+mn-ea"/>
            </a:endParaRPr>
          </a:p>
          <a:p>
            <a:r>
              <a:rPr lang="zh-CN" altLang="en-US" sz="6400">
                <a:sym typeface="+mn-ea"/>
              </a:rPr>
              <a:t>（</a:t>
            </a:r>
            <a:r>
              <a:rPr lang="en-US" altLang="zh-CN" sz="6400">
                <a:sym typeface="+mn-ea"/>
              </a:rPr>
              <a:t>6</a:t>
            </a:r>
            <a:r>
              <a:rPr lang="zh-CN" altLang="en-US" sz="6400">
                <a:sym typeface="+mn-ea"/>
              </a:rPr>
              <a:t>）方块的碰撞消失。</a:t>
            </a:r>
            <a:endParaRPr lang="zh-CN" altLang="en-US" sz="6400">
              <a:sym typeface="+mn-ea"/>
            </a:endParaRPr>
          </a:p>
          <a:p>
            <a:r>
              <a:rPr lang="zh-CN" altLang="en-US" sz="6400">
                <a:sym typeface="+mn-ea"/>
              </a:rPr>
              <a:t>（</a:t>
            </a:r>
            <a:r>
              <a:rPr lang="en-US" altLang="zh-CN" sz="6400">
                <a:sym typeface="+mn-ea"/>
              </a:rPr>
              <a:t>7</a:t>
            </a:r>
            <a:r>
              <a:rPr lang="zh-CN" altLang="en-US" sz="6400">
                <a:sym typeface="+mn-ea"/>
              </a:rPr>
              <a:t>）游戏第二关的方块布置和场景重置。</a:t>
            </a:r>
            <a:endParaRPr lang="zh-CN" altLang="en-US" sz="6400">
              <a:sym typeface="+mn-ea"/>
            </a:endParaRPr>
          </a:p>
          <a:p>
            <a:r>
              <a:rPr lang="zh-CN" altLang="en-US" sz="6400">
                <a:sym typeface="+mn-ea"/>
              </a:rPr>
              <a:t>（</a:t>
            </a:r>
            <a:r>
              <a:rPr lang="en-US" altLang="zh-CN" sz="6400">
                <a:sym typeface="+mn-ea"/>
              </a:rPr>
              <a:t>8</a:t>
            </a:r>
            <a:r>
              <a:rPr lang="zh-CN" altLang="en-US" sz="6400">
                <a:sym typeface="+mn-ea"/>
              </a:rPr>
              <a:t>）游戏的测试和发现问题。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-92710"/>
            <a:ext cx="10515600" cy="1325563"/>
          </a:xfrm>
        </p:spPr>
        <p:txBody>
          <a:bodyPr/>
          <a:p>
            <a:r>
              <a:rPr lang="zh-CN" altLang="en-US"/>
              <a:t>项目中遇到的问题和得到的经验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225" y="1045845"/>
            <a:ext cx="10515600" cy="4351338"/>
          </a:xfrm>
        </p:spPr>
        <p:txBody>
          <a:bodyPr>
            <a:normAutofit lnSpcReduction="10000"/>
          </a:bodyPr>
          <a:p>
            <a:r>
              <a:rPr lang="en-US" altLang="zh-CN"/>
              <a:t>EntityManager</a:t>
            </a:r>
            <a:r>
              <a:rPr lang="zh-CN" altLang="en-US"/>
              <a:t>中的对象名</a:t>
            </a:r>
            <a:r>
              <a:rPr lang="en-US" altLang="zh-CN"/>
              <a:t>ID</a:t>
            </a:r>
            <a:r>
              <a:rPr lang="zh-CN" altLang="en-US"/>
              <a:t>为</a:t>
            </a:r>
            <a:r>
              <a:rPr lang="en-US" altLang="zh-CN"/>
              <a:t>entityManager</a:t>
            </a:r>
            <a:r>
              <a:rPr lang="zh-CN" altLang="en-US"/>
              <a:t>（当为</a:t>
            </a:r>
            <a:r>
              <a:rPr lang="en-US" altLang="zh-CN"/>
              <a:t>entitymanager</a:t>
            </a:r>
            <a:r>
              <a:rPr lang="zh-CN" altLang="en-US"/>
              <a:t>时会出现找不到</a:t>
            </a:r>
            <a:r>
              <a:rPr lang="en-US" altLang="zh-CN"/>
              <a:t>EntityManager</a:t>
            </a:r>
            <a:r>
              <a:rPr lang="zh-CN" altLang="en-US"/>
              <a:t>的致命错误，这是</a:t>
            </a:r>
            <a:r>
              <a:rPr lang="en-US" altLang="zh-CN"/>
              <a:t>felgo</a:t>
            </a:r>
            <a:r>
              <a:rPr lang="zh-CN" altLang="en-US"/>
              <a:t>的设计不合理的地方）。</a:t>
            </a:r>
            <a:endParaRPr lang="zh-CN" altLang="en-US"/>
          </a:p>
          <a:p>
            <a:r>
              <a:rPr lang="zh-CN" altLang="en-US"/>
              <a:t>用鼠标拉球时计算发射方向时，要计算相对原点的相对坐标而不是绝对坐标。</a:t>
            </a:r>
            <a:endParaRPr lang="zh-CN" altLang="en-US"/>
          </a:p>
          <a:p>
            <a:r>
              <a:rPr lang="zh-CN" altLang="en-US"/>
              <a:t>重置游戏时，除了重置实体状态，还需要关闭重置前调用的</a:t>
            </a:r>
            <a:r>
              <a:rPr lang="en-US" altLang="zh-CN"/>
              <a:t>Timer</a:t>
            </a:r>
            <a:r>
              <a:rPr lang="zh-CN" altLang="en-US"/>
              <a:t>，不然会出现不可预估的错误。</a:t>
            </a:r>
            <a:endParaRPr lang="zh-CN" altLang="en-US"/>
          </a:p>
          <a:p>
            <a:r>
              <a:rPr lang="zh-CN" altLang="en-US"/>
              <a:t>利用</a:t>
            </a:r>
            <a:r>
              <a:rPr lang="en-US" altLang="zh-CN"/>
              <a:t>visible</a:t>
            </a:r>
            <a:r>
              <a:rPr lang="zh-CN" altLang="en-US"/>
              <a:t>属性设置物体不可见后，物体便不可操作。所以要想实现物体</a:t>
            </a:r>
            <a:r>
              <a:rPr lang="en-US" altLang="zh-CN"/>
              <a:t>ball</a:t>
            </a:r>
            <a:r>
              <a:rPr lang="zh-CN" altLang="en-US"/>
              <a:t>花费</a:t>
            </a:r>
            <a:r>
              <a:rPr lang="en-US" altLang="zh-CN"/>
              <a:t>400ms</a:t>
            </a:r>
            <a:r>
              <a:rPr lang="zh-CN" altLang="en-US"/>
              <a:t>移动到一个位置</a:t>
            </a:r>
            <a:r>
              <a:rPr lang="en-US" altLang="zh-CN"/>
              <a:t>A</a:t>
            </a:r>
            <a:r>
              <a:rPr lang="zh-CN" altLang="en-US"/>
              <a:t>然后再设置它为不可见时，需要设置一个</a:t>
            </a:r>
            <a:r>
              <a:rPr lang="en-US" altLang="zh-CN"/>
              <a:t>Timer</a:t>
            </a:r>
            <a:r>
              <a:rPr lang="zh-CN" altLang="en-US"/>
              <a:t>，强制系统等</a:t>
            </a:r>
            <a:r>
              <a:rPr lang="en-US" altLang="zh-CN"/>
              <a:t>400ms</a:t>
            </a:r>
            <a:r>
              <a:rPr lang="zh-CN" altLang="en-US"/>
              <a:t>再执行</a:t>
            </a:r>
            <a:r>
              <a:rPr lang="en-US" altLang="zh-CN"/>
              <a:t>A.visible=fasle</a:t>
            </a:r>
            <a:r>
              <a:rPr lang="zh-CN" altLang="en-US"/>
              <a:t>，不这样做的话，由于系统执行速度过快，在物体</a:t>
            </a:r>
            <a:r>
              <a:rPr lang="en-US" altLang="zh-CN"/>
              <a:t>ball</a:t>
            </a:r>
            <a:r>
              <a:rPr lang="zh-CN" altLang="en-US"/>
              <a:t>移动的</a:t>
            </a:r>
            <a:r>
              <a:rPr lang="en-US" altLang="zh-CN"/>
              <a:t>400ms</a:t>
            </a:r>
            <a:r>
              <a:rPr lang="zh-CN" altLang="en-US"/>
              <a:t>内就已经执行了</a:t>
            </a:r>
            <a:r>
              <a:rPr lang="en-US" altLang="zh-CN"/>
              <a:t>A.visible=false</a:t>
            </a:r>
            <a:r>
              <a:rPr lang="zh-CN" altLang="en-US"/>
              <a:t>，这样用户便看不见物体</a:t>
            </a:r>
            <a:r>
              <a:rPr lang="en-US" altLang="zh-CN"/>
              <a:t>ball</a:t>
            </a:r>
            <a:r>
              <a:rPr lang="zh-CN" altLang="en-US"/>
              <a:t>花费</a:t>
            </a:r>
            <a:r>
              <a:rPr lang="en-US" altLang="zh-CN"/>
              <a:t>400ms</a:t>
            </a:r>
            <a:r>
              <a:rPr lang="zh-CN" altLang="en-US"/>
              <a:t>移动，而是直接看到物体</a:t>
            </a:r>
            <a:r>
              <a:rPr lang="en-US" altLang="zh-CN"/>
              <a:t>ball“</a:t>
            </a:r>
            <a:r>
              <a:rPr lang="zh-CN" altLang="en-US"/>
              <a:t>消失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Math</a:t>
            </a:r>
            <a:r>
              <a:rPr lang="zh-CN" altLang="en-US"/>
              <a:t>库函数</a:t>
            </a:r>
            <a:r>
              <a:rPr lang="en-US" altLang="zh-CN"/>
              <a:t>atan2</a:t>
            </a:r>
            <a:r>
              <a:rPr lang="zh-CN" altLang="en-US"/>
              <a:t>的参数，第一个是</a:t>
            </a:r>
            <a:r>
              <a:rPr lang="en-US" altLang="zh-CN"/>
              <a:t>y</a:t>
            </a:r>
            <a:r>
              <a:rPr lang="zh-CN" altLang="en-US"/>
              <a:t>坐标，第二个是</a:t>
            </a:r>
            <a:r>
              <a:rPr lang="en-US" altLang="zh-CN"/>
              <a:t>x</a:t>
            </a:r>
            <a:r>
              <a:rPr lang="zh-CN" altLang="en-US"/>
              <a:t>坐标。</a:t>
            </a:r>
            <a:endParaRPr lang="zh-CN" altLang="en-US"/>
          </a:p>
          <a:p>
            <a:r>
              <a:rPr lang="zh-CN" altLang="en-US"/>
              <a:t>用于实时更新属性绑定是非常不错的选择。</a:t>
            </a:r>
            <a:endParaRPr lang="zh-CN" altLang="en-US"/>
          </a:p>
          <a:p>
            <a:r>
              <a:rPr lang="zh-CN" altLang="en-US"/>
              <a:t>项目应该给用户留下尽可能多的选择和退路。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655" y="1993265"/>
            <a:ext cx="5570220" cy="1325880"/>
          </a:xfrm>
        </p:spPr>
        <p:txBody>
          <a:bodyPr/>
          <a:p>
            <a:r>
              <a:rPr lang="zh-CN" altLang="en-US" sz="6600">
                <a:solidFill>
                  <a:srgbClr val="7030A0"/>
                </a:solidFill>
              </a:rPr>
              <a:t>谢谢观看</a:t>
            </a:r>
            <a:endParaRPr lang="zh-CN" altLang="en-US" sz="6600">
              <a:solidFill>
                <a:srgbClr val="7030A0"/>
              </a:solidFill>
            </a:endParaRPr>
          </a:p>
        </p:txBody>
      </p:sp>
      <p:pic>
        <p:nvPicPr>
          <p:cNvPr id="3" name="图片 2" descr="roo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" y="4668520"/>
            <a:ext cx="11885295" cy="21507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1441</Words>
  <Application>WPS 演示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 Black</vt:lpstr>
      <vt:lpstr>方正书宋_GBK</vt:lpstr>
      <vt:lpstr>微软雅黑</vt:lpstr>
      <vt:lpstr>宋体</vt:lpstr>
      <vt:lpstr>Arial Unicode MS</vt:lpstr>
      <vt:lpstr>Office 主题​​</vt:lpstr>
      <vt:lpstr>   欢乐</vt:lpstr>
      <vt:lpstr> 项目简介  欢乐BB弹是一款经典的物理弹球小游戏，通过鼠标左键按住拖动弹球，在松开鼠标时使其开始弹射，利用弹球的物理碰撞改变弹球的轨迹，弹球撞击彩色方块一次，方块上的数字减一，玩家得分加一。彩色方块数字为0就会被消除掉，在方块全部被消除时，游戏胜利。每发射一次，全部彩色方块的位置向下移动一个单位，当有方块碰到底部发射白线时，游戏失败。  目前只完成了经典闯关模式和经典玩法，无尽模式还有待开发。游戏附加功能激光消除、加球功能、爆炸特效在后续版本添加。</vt:lpstr>
      <vt:lpstr>项目分工  组长赵鸿：（主要的玩法算法设计）  （1）如何使用鼠标发射球算法设计（方向计算、力大小计算） （2）如何在发射第一个球后，连发剩下的9个球算法设计（方向、大小同第一个球一起、呈一条线）。 （3）用鼠标按住球瞄准时，瞄准线随同球的变化而变化（角度计算、线和球的同步变化）。 （4）球回归发射线时，关于第一个球的判断抵达设计和球的状态重置，用于人物的动画形式移动到第一个返回球位置和其他球落地时，移动到第一个球的位置。 （5）游戏失败和游戏胜利的判定设计。 （6）每玩一次游戏的各对象状态更新。 （7）游戏bug的避免设计（防止球在空中一直弹跳而不落下）（还存在一定问题...） （8）第一关的方块位置摆放和游戏重置算法设计。 （9）项目的合并和改错。 （10）项目PPT的制作和视频讲解。  	</vt:lpstr>
      <vt:lpstr>项目分工</vt:lpstr>
      <vt:lpstr>项目中遇到的问题和得到的经验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13</cp:revision>
  <dcterms:created xsi:type="dcterms:W3CDTF">2020-07-07T10:33:40Z</dcterms:created>
  <dcterms:modified xsi:type="dcterms:W3CDTF">2020-07-07T10:33:40Z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