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D471AB-A04E-44B6-9EEB-941131E76416}">
  <a:tblStyle styleId="{C4D471AB-A04E-44B6-9EEB-941131E76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540eda08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540eda08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540eda08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540eda08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4d4457b5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4d4457b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4ea8239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4ea8239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165a90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55165a90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55dbf539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55dbf539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55dbf5395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55dbf5395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55dbf5395_3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55dbf5395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55dbf5395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55dbf5395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5165a9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5165a9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4b3b349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4b3b349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55dbf53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55dbf53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4b3b3497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4b3b3497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4d4457b5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4d4457b5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4d4457b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4d4457b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55dbf539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55dbf539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540eda08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540eda08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5165a90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5165a90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540eda08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540eda08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bryanpark/sudoku" TargetMode="External"/><Relationship Id="rId4" Type="http://schemas.openxmlformats.org/officeDocument/2006/relationships/hyperlink" Target="https://www.kaggle.com/datasets/rohanrao/sudoku" TargetMode="External"/><Relationship Id="rId5" Type="http://schemas.openxmlformats.org/officeDocument/2006/relationships/hyperlink" Target="https://www.kaggle.com/datasets/radcliffe/3-million-sudoku-puzzles-with-ratings" TargetMode="External"/><Relationship Id="rId6" Type="http://schemas.openxmlformats.org/officeDocument/2006/relationships/hyperlink" Target="https://www.kaggle.com/datasets/informoney/4-million-sudoku-puzzles-easytohar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Sudoku Solver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Ingo Prötel, Christoph Hanke, Benjamin Müller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Sums and Products 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Difficulties: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Model becomes quite big:</a:t>
            </a:r>
            <a:endParaRPr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>
                <a:latin typeface="Courier New"/>
                <a:ea typeface="Courier New"/>
                <a:cs typeface="Courier New"/>
                <a:sym typeface="Courier New"/>
              </a:rPr>
              <a:t>model.add(Dense(81*9))				#(9x9x9)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>
                <a:latin typeface="Courier New"/>
                <a:ea typeface="Courier New"/>
                <a:cs typeface="Courier New"/>
                <a:sym typeface="Courier New"/>
              </a:rPr>
              <a:t>-&gt; model.add(Dense(100*45))			#(10x10x45)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>
                <a:latin typeface="Courier New"/>
                <a:ea typeface="Courier New"/>
                <a:cs typeface="Courier New"/>
                <a:sym typeface="Courier New"/>
              </a:rPr>
              <a:t>-&gt; model.add(Dense(121*362.880))	#(11x11x362.880)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Sums and Products 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Difficulties: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Model becomes quite big:</a:t>
            </a:r>
            <a:endParaRPr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>
                <a:latin typeface="Courier New"/>
                <a:ea typeface="Courier New"/>
                <a:cs typeface="Courier New"/>
                <a:sym typeface="Courier New"/>
              </a:rPr>
              <a:t>model.add(Dense(81*9))				#(9x9x9)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>
                <a:latin typeface="Courier New"/>
                <a:ea typeface="Courier New"/>
                <a:cs typeface="Courier New"/>
                <a:sym typeface="Courier New"/>
              </a:rPr>
              <a:t>-&gt; model.add(Dense(100*45))			#(10x10x45)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de" sz="1700">
                <a:latin typeface="Courier New"/>
                <a:ea typeface="Courier New"/>
                <a:cs typeface="Courier New"/>
                <a:sym typeface="Courier New"/>
              </a:rPr>
              <a:t>-&gt; model.add(Dense(121*362.880))	#(11x11x362.880)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●"/>
            </a:pPr>
            <a:r>
              <a:rPr lang="de" sz="1700">
                <a:latin typeface="Courier New"/>
                <a:ea typeface="Courier New"/>
                <a:cs typeface="Courier New"/>
                <a:sym typeface="Courier New"/>
              </a:rPr>
              <a:t>“45” and “362.880” is </a:t>
            </a:r>
            <a:r>
              <a:rPr lang="de" sz="1700" u="sng"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lang="de" sz="1700">
                <a:latin typeface="Courier New"/>
                <a:ea typeface="Courier New"/>
                <a:cs typeface="Courier New"/>
                <a:sym typeface="Courier New"/>
              </a:rPr>
              <a:t> the correct answer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700">
                <a:latin typeface="Courier New"/>
                <a:ea typeface="Courier New"/>
                <a:cs typeface="Courier New"/>
                <a:sym typeface="Courier New"/>
              </a:rPr>
              <a:t>-&gt; Model doesn’t care at all about the additional information!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Custom loss function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1637625"/>
            <a:ext cx="7603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Make loss function aware of Sudoku specifics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Check the difference in the count of each digit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Use the </a:t>
            </a:r>
            <a:r>
              <a:rPr lang="de"/>
              <a:t>difference</a:t>
            </a:r>
            <a:r>
              <a:rPr lang="de"/>
              <a:t> to modify the given ‘regular’ loss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Process as tensors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Custom loss function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1764650" y="1340725"/>
            <a:ext cx="5463600" cy="35211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de" sz="120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custom_loss_function</a:t>
            </a: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2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y_true</a:t>
            </a: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20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y_pred</a:t>
            </a: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error = []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y_pred1=tf.math.argmax(y_pred,axis=</a:t>
            </a:r>
            <a:r>
              <a:rPr lang="de" sz="120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a, b = y_pred1.get_shape()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20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de" sz="12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20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(a):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_, _, cnts = tf.unique_with_counts(y_pred1[i,:])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cnts_diff = tf.</a:t>
            </a:r>
            <a:r>
              <a:rPr lang="de" sz="120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(cnts</a:t>
            </a:r>
            <a:r>
              <a:rPr lang="de" sz="120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-9</a:t>
            </a: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pred_error = tf.reduce_sum(cnts_diff) / </a:t>
            </a:r>
            <a:r>
              <a:rPr lang="de" sz="120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144</a:t>
            </a:r>
            <a:endParaRPr sz="1200">
              <a:solidFill>
                <a:srgbClr val="098156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error.append(pred_error)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corrector = </a:t>
            </a:r>
            <a:r>
              <a:rPr lang="de" sz="1200">
                <a:solidFill>
                  <a:srgbClr val="09815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+ tf.square(tf.reduce_mean(error))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corrector = tf.cast(corrector, tf.float32)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scce = tf.keras.losses.SparseCategoricalCrossentropy()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result = scce(y_true, y_pred)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de" sz="120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2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result * corrector</a:t>
            </a:r>
            <a:endParaRPr sz="12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Reduce runtime - reduce model complexity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87900" y="1489825"/>
            <a:ext cx="83682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de" sz="1530"/>
              <a:t>keras.models.Sequential([</a:t>
            </a:r>
            <a:endParaRPr sz="153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de" sz="1530"/>
              <a:t>  Conv2D(filters=</a:t>
            </a:r>
            <a:r>
              <a:rPr lang="de" sz="1530">
                <a:solidFill>
                  <a:schemeClr val="accent6"/>
                </a:solidFill>
              </a:rPr>
              <a:t>64</a:t>
            </a:r>
            <a:r>
              <a:rPr lang="de" sz="1530"/>
              <a:t>, kernel_size=(3,3),  activation="relu",  padding='same', input_shape=(9,9,1)),</a:t>
            </a:r>
            <a:endParaRPr sz="153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de" sz="1530"/>
              <a:t>  BatchNormalization(),</a:t>
            </a:r>
            <a:endParaRPr sz="153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de" sz="1530"/>
              <a:t>  Conv2D(filters=</a:t>
            </a:r>
            <a:r>
              <a:rPr lang="de" sz="1530">
                <a:solidFill>
                  <a:srgbClr val="FFFF00"/>
                </a:solidFill>
              </a:rPr>
              <a:t>64</a:t>
            </a:r>
            <a:r>
              <a:rPr lang="de" sz="1530"/>
              <a:t>, kernel_size=(3,3),  activation="relu",  padding='same'),</a:t>
            </a:r>
            <a:endParaRPr sz="153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de" sz="1530">
                <a:solidFill>
                  <a:srgbClr val="FF0000"/>
                </a:solidFill>
              </a:rPr>
              <a:t>  BatchNormalization(),</a:t>
            </a:r>
            <a:endParaRPr sz="153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de" sz="1530">
                <a:solidFill>
                  <a:srgbClr val="FF0000"/>
                </a:solidFill>
              </a:rPr>
              <a:t>  Conv2D(filters=</a:t>
            </a:r>
            <a:r>
              <a:rPr lang="de" sz="1530">
                <a:solidFill>
                  <a:schemeClr val="accent6"/>
                </a:solidFill>
              </a:rPr>
              <a:t>128</a:t>
            </a:r>
            <a:r>
              <a:rPr lang="de" sz="1530">
                <a:solidFill>
                  <a:srgbClr val="FF0000"/>
                </a:solidFill>
              </a:rPr>
              <a:t>, kernel_size=(1,1),   activation="relu",  padding='same'),</a:t>
            </a:r>
            <a:endParaRPr sz="153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de" sz="1530"/>
              <a:t>  Flatten(),</a:t>
            </a:r>
            <a:endParaRPr sz="153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de" sz="1530"/>
              <a:t>  Dense(81*9),</a:t>
            </a:r>
            <a:endParaRPr sz="153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de" sz="1530"/>
              <a:t>  Reshape((-1, 9)),</a:t>
            </a:r>
            <a:endParaRPr sz="153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de" sz="1530"/>
              <a:t>  Activation('softmax')</a:t>
            </a:r>
            <a:endParaRPr sz="153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530"/>
              <a:t>])</a:t>
            </a:r>
            <a:endParaRPr sz="153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30"/>
              <a:buAutoNum type="arabicPeriod"/>
            </a:pPr>
            <a:r>
              <a:rPr lang="de" sz="1530">
                <a:solidFill>
                  <a:srgbClr val="FF0000"/>
                </a:solidFill>
              </a:rPr>
              <a:t>Delete Layers</a:t>
            </a:r>
            <a:endParaRPr sz="1530">
              <a:solidFill>
                <a:srgbClr val="FF0000"/>
              </a:solidFill>
            </a:endParaRPr>
          </a:p>
          <a:p>
            <a:pPr indent="-325755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530"/>
              <a:buAutoNum type="arabicPeriod"/>
            </a:pPr>
            <a:r>
              <a:rPr lang="de" sz="1530">
                <a:solidFill>
                  <a:srgbClr val="FFFF00"/>
                </a:solidFill>
              </a:rPr>
              <a:t>Reduce number of filters</a:t>
            </a:r>
            <a:endParaRPr sz="153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Reduce runtime - pruning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remove redundant neurons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remove rarely activated neurons 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925" y="2335475"/>
            <a:ext cx="4543087" cy="24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Reduce runtime - </a:t>
            </a:r>
            <a:r>
              <a:rPr lang="de"/>
              <a:t>Results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 </a:t>
            </a:r>
            <a:endParaRPr/>
          </a:p>
        </p:txBody>
      </p:sp>
      <p:graphicFrame>
        <p:nvGraphicFramePr>
          <p:cNvPr id="159" name="Google Shape;159;p28"/>
          <p:cNvGraphicFramePr/>
          <p:nvPr/>
        </p:nvGraphicFramePr>
        <p:xfrm>
          <a:off x="443400" y="118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{C4D471AB-A04E-44B6-9EEB-941131E76416}</a:tableStyleId>
              </a:tblPr>
              <a:tblGrid>
                <a:gridCol w="1235275"/>
                <a:gridCol w="844675"/>
                <a:gridCol w="706000"/>
                <a:gridCol w="465850"/>
                <a:gridCol w="739825"/>
                <a:gridCol w="855725"/>
                <a:gridCol w="708500"/>
                <a:gridCol w="382850"/>
                <a:gridCol w="702600"/>
                <a:gridCol w="757900"/>
                <a:gridCol w="637675"/>
              </a:tblGrid>
              <a:tr h="55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Model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Learntime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#Param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(in Mio)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testtime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 u="sng">
                          <a:solidFill>
                            <a:srgbClr val="F7F7F7"/>
                          </a:solidFill>
                        </a:rPr>
                        <a:t>iterative</a:t>
                      </a:r>
                      <a:endParaRPr sz="1100" u="sng">
                        <a:solidFill>
                          <a:srgbClr val="F7F7F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complete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relative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testtime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 u="sng">
                          <a:solidFill>
                            <a:srgbClr val="F7F7F7"/>
                          </a:solidFill>
                        </a:rPr>
                        <a:t>oneshot</a:t>
                      </a:r>
                      <a:endParaRPr sz="1100" u="sng">
                        <a:solidFill>
                          <a:srgbClr val="F7F7F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complete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relative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64, 64, 64, 128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7214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7.6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257.72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6.32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0.70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FFF00"/>
                          </a:solidFill>
                        </a:rPr>
                        <a:t>64, 64, 128</a:t>
                      </a:r>
                      <a:endParaRPr sz="1100"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1581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7.6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223.99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5.11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0.72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64, 64, 128 P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2529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7.6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252.42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6.08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0.72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64 ,64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1010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3.8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215.86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4.82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0.70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32, 32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575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1.9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211.36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0.96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0.64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5.10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0.67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16, 16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366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210.96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5.07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0.70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16, 16 P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467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7.6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220.55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5.35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0.70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8, 8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259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209.18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0.47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4.97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0.52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rgbClr val="F7F7F7"/>
                          </a:solidFill>
                        </a:rPr>
                        <a:t>64</a:t>
                      </a:r>
                      <a:endParaRPr sz="1100">
                        <a:solidFill>
                          <a:srgbClr val="F7F7F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783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3.8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215.60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0.31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4.97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100">
                          <a:solidFill>
                            <a:schemeClr val="dk1"/>
                          </a:solidFill>
                        </a:rPr>
                        <a:t>0.35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Reduce runtime - Result &amp; followup measures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model </a:t>
            </a:r>
            <a:r>
              <a:rPr lang="de"/>
              <a:t>reduction</a:t>
            </a:r>
            <a:r>
              <a:rPr lang="de"/>
              <a:t> without losing accuracy is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BUT: reducing model complexity had a low effect on testtime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use better Pruning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time is lost in the interactive process due to array methods?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enhance by using faster array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go for the oneshot approach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make larger models and prune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Is it possible to reach 100% with this approach?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Picture of first 6 filters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black means low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white high activation</a:t>
            </a:r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199" y="1347400"/>
            <a:ext cx="4004050" cy="336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Lessons learned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87900" y="1489825"/>
            <a:ext cx="83682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Get a better understanding at reading error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Good looking learning curve doesn’t automatically mean </a:t>
            </a:r>
            <a:r>
              <a:rPr lang="de"/>
              <a:t>good</a:t>
            </a:r>
            <a:r>
              <a:rPr lang="de"/>
              <a:t> predictions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Shaping is a pain!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What is a tensor and what is a numpy array?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Training takes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Batch size matters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AI is not the solution to everything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ChatGPT is better in generating a </a:t>
            </a:r>
            <a:r>
              <a:rPr lang="de"/>
              <a:t>classical</a:t>
            </a:r>
            <a:r>
              <a:rPr lang="de"/>
              <a:t> backtracking solution than solving sudokus itself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 Sudoku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4184100" cy="3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Fill in the digits 1 - 9 so that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each row and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each column and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each 3x3 sub-grid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contains each digit exactly once.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083" y="1328575"/>
            <a:ext cx="3510917" cy="348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End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de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Four different </a:t>
            </a:r>
            <a:r>
              <a:rPr lang="de"/>
              <a:t>datasets</a:t>
            </a:r>
            <a:r>
              <a:rPr lang="de"/>
              <a:t> from Kaggle: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https://www.kaggle.com/datasets/bryanpark/sudoku</a:t>
            </a:r>
            <a:br>
              <a:rPr lang="de"/>
            </a:br>
            <a:r>
              <a:rPr lang="de"/>
              <a:t>1 million puzzles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 </a:t>
            </a:r>
            <a:r>
              <a:rPr lang="de" u="sng">
                <a:solidFill>
                  <a:schemeClr val="hlink"/>
                </a:solidFill>
                <a:hlinkClick r:id="rId4"/>
              </a:rPr>
              <a:t>https://www.kaggle.com/datasets/rohanrao/sudoku</a:t>
            </a:r>
            <a:br>
              <a:rPr lang="de"/>
            </a:br>
            <a:r>
              <a:rPr lang="de"/>
              <a:t>9 million puzzles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u="sng">
                <a:solidFill>
                  <a:schemeClr val="hlink"/>
                </a:solidFill>
                <a:hlinkClick r:id="rId5"/>
              </a:rPr>
              <a:t>https://www.kaggle.com/datasets/radcliffe/3-million-sudoku-puzzles-with-ratings</a:t>
            </a:r>
            <a:br>
              <a:rPr lang="de"/>
            </a:br>
            <a:r>
              <a:rPr lang="de"/>
              <a:t>3 million puzzles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u="sng">
                <a:solidFill>
                  <a:schemeClr val="hlink"/>
                </a:solidFill>
                <a:hlinkClick r:id="rId6"/>
              </a:rPr>
              <a:t>https://www.kaggle.com/datasets/informoney/4-million-sudoku-puzzles-easytohard</a:t>
            </a:r>
            <a:br>
              <a:rPr lang="de"/>
            </a:br>
            <a:r>
              <a:rPr lang="de"/>
              <a:t>4 million puzzles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Content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17 000 000 solutions are 16 999 295 unique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between 1 - 64 missing digits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571750"/>
            <a:ext cx="8368199" cy="21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 Model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Convolutional Neural Network-based Sudoku Solver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Sudokus are zero mean-centred normalized ( [-0.5, .05] ) and  represented by a </a:t>
            </a:r>
            <a:r>
              <a:rPr lang="de" sz="1500">
                <a:latin typeface="Roboto Mono"/>
                <a:ea typeface="Roboto Mono"/>
                <a:cs typeface="Roboto Mono"/>
                <a:sym typeface="Roboto Mono"/>
              </a:rPr>
              <a:t>(9,9,1)</a:t>
            </a:r>
            <a:r>
              <a:rPr lang="de"/>
              <a:t>-Tensor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the model transforms every sudoku field into a multi-class classification of size 9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 -&gt; size of probability tensor is 81x9 which is converted to a 9x9 solution tensor using softmax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Loss function is sparse_categorical_crossentropy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 Model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254400" y="1489825"/>
            <a:ext cx="8889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629"/>
              <a:t>keras.models.Sequential([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629"/>
              <a:t>  Conv2D(filters=64, kernel_size=(3,3),  activation="relu",  padding='same', input_shape=(9,9,1)),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629"/>
              <a:t>  BatchNormalization(),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629"/>
              <a:t>  Conv2D(filters=64, kernel_size=(3,3),  activation="relu",  padding='same'),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629"/>
              <a:t>  BatchNormalization(),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629"/>
              <a:t>  Conv2D(filters=128, kernel_size=(1,1),   activation="relu",  </a:t>
            </a:r>
            <a:r>
              <a:rPr lang="de" sz="1629"/>
              <a:t>pad</a:t>
            </a:r>
            <a:r>
              <a:rPr lang="de" sz="1629"/>
              <a:t>ding='same'),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629"/>
              <a:t>  Flatten(),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629"/>
              <a:t>  Dense(81*9),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629"/>
              <a:t>  Reshape((-1, 9)),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629"/>
              <a:t>  Activation('softmax')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de" sz="1629"/>
              <a:t>])</a:t>
            </a:r>
            <a:endParaRPr sz="162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Base Model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1900"/>
              <a:t>First approach: predict everything at once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1900"/>
              <a:t>-&gt; bad performance</a:t>
            </a:r>
            <a:endParaRPr sz="1900"/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1900"/>
              <a:t>Second approach: predict only one field per iteration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1900"/>
              <a:t>take the value with highest probability and start all over again with n+1 given values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1900"/>
              <a:t>human centered approach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1900"/>
              <a:t>takes very long (~ 20 seconds per sudoku)</a:t>
            </a:r>
            <a:endParaRPr sz="1900"/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de" sz="1900"/>
              <a:t>higher reliability (99% on certain datasets)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Sums and Products 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How to </a:t>
            </a:r>
            <a:r>
              <a:rPr lang="de"/>
              <a:t>improve this already good base model?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Looking for ways to make it faster and/or even more reliable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Let’s support the model with additional information!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every column and row has a sum of 45 ( ∑ i=[1;9] )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every column and row has a product of 362.880 ( ∏ i=[1;9] 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expand the 9x9 tensor to a 10x10 resp. 11x11 tensor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Idea: the CNN uses some kind of linear regression which is interwoven to the inference process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Sums and Products 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268100"/>
            <a:ext cx="3622500" cy="35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5400">
                <a:latin typeface="Courier New"/>
                <a:ea typeface="Courier New"/>
                <a:cs typeface="Courier New"/>
                <a:sym typeface="Courier New"/>
              </a:rPr>
              <a:t>Unsolved Sudoku:</a:t>
            </a:r>
            <a:endParaRPr sz="5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400">
                <a:latin typeface="Courier New"/>
                <a:ea typeface="Courier New"/>
                <a:cs typeface="Courier New"/>
                <a:sym typeface="Courier New"/>
              </a:rPr>
              <a:t>[ 0  0  4  3  0  0  2  0  9 18]</a:t>
            </a:r>
            <a:endParaRPr sz="5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400">
                <a:latin typeface="Courier New"/>
                <a:ea typeface="Courier New"/>
                <a:cs typeface="Courier New"/>
                <a:sym typeface="Courier New"/>
              </a:rPr>
              <a:t>[ 0  0  5  0  0  9  0  0  1 15]</a:t>
            </a:r>
            <a:endParaRPr sz="5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400">
                <a:latin typeface="Courier New"/>
                <a:ea typeface="Courier New"/>
                <a:cs typeface="Courier New"/>
                <a:sym typeface="Courier New"/>
              </a:rPr>
              <a:t>[ 0  7  0  0  6  0  0  4  3 20]</a:t>
            </a:r>
            <a:endParaRPr sz="5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400">
                <a:latin typeface="Courier New"/>
                <a:ea typeface="Courier New"/>
                <a:cs typeface="Courier New"/>
                <a:sym typeface="Courier New"/>
              </a:rPr>
              <a:t>[ 0  0  6  0  0  2  0  8  7 23]</a:t>
            </a:r>
            <a:endParaRPr sz="5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400">
                <a:latin typeface="Courier New"/>
                <a:ea typeface="Courier New"/>
                <a:cs typeface="Courier New"/>
                <a:sym typeface="Courier New"/>
              </a:rPr>
              <a:t>[ 1  9  0  0  0  7  4  0  0 21]</a:t>
            </a:r>
            <a:endParaRPr sz="5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400">
                <a:latin typeface="Courier New"/>
                <a:ea typeface="Courier New"/>
                <a:cs typeface="Courier New"/>
                <a:sym typeface="Courier New"/>
              </a:rPr>
              <a:t>[ 0  5  0  0  8  3  0  0  0 16]</a:t>
            </a:r>
            <a:endParaRPr sz="5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400">
                <a:latin typeface="Courier New"/>
                <a:ea typeface="Courier New"/>
                <a:cs typeface="Courier New"/>
                <a:sym typeface="Courier New"/>
              </a:rPr>
              <a:t>[ 6  0  0  0  0  0  1  0  5 12]</a:t>
            </a:r>
            <a:endParaRPr sz="5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400">
                <a:latin typeface="Courier New"/>
                <a:ea typeface="Courier New"/>
                <a:cs typeface="Courier New"/>
                <a:sym typeface="Courier New"/>
              </a:rPr>
              <a:t>[ 0  0  3  5  0  8  6  9  0 31]</a:t>
            </a:r>
            <a:endParaRPr sz="5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5400">
                <a:latin typeface="Courier New"/>
                <a:ea typeface="Courier New"/>
                <a:cs typeface="Courier New"/>
                <a:sym typeface="Courier New"/>
              </a:rPr>
              <a:t>[ 0  4  2  9  1  0  3  0  0 19]</a:t>
            </a:r>
            <a:endParaRPr sz="5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5400">
                <a:latin typeface="Courier New"/>
                <a:ea typeface="Courier New"/>
                <a:cs typeface="Courier New"/>
                <a:sym typeface="Courier New"/>
              </a:rPr>
              <a:t>[ 7 25 20 17 15 29 16 21 25  0]</a:t>
            </a:r>
            <a:r>
              <a:rPr lang="de" sz="4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572000" y="1268100"/>
            <a:ext cx="36225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50">
                <a:latin typeface="Courier New"/>
                <a:ea typeface="Courier New"/>
                <a:cs typeface="Courier New"/>
                <a:sym typeface="Courier New"/>
              </a:rPr>
              <a:t>Correct</a:t>
            </a:r>
            <a:r>
              <a:rPr lang="de" sz="1350">
                <a:latin typeface="Courier New"/>
                <a:ea typeface="Courier New"/>
                <a:cs typeface="Courier New"/>
                <a:sym typeface="Courier New"/>
              </a:rPr>
              <a:t> Sudoku: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>
                <a:latin typeface="Courier New"/>
                <a:ea typeface="Courier New"/>
                <a:cs typeface="Courier New"/>
                <a:sym typeface="Courier New"/>
              </a:rPr>
              <a:t>[ 8  6  4  3  7  1  2  5  9 45]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>
                <a:latin typeface="Courier New"/>
                <a:ea typeface="Courier New"/>
                <a:cs typeface="Courier New"/>
                <a:sym typeface="Courier New"/>
              </a:rPr>
              <a:t>[ 3  2  5  8  4  9  7  6  1 45]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>
                <a:latin typeface="Courier New"/>
                <a:ea typeface="Courier New"/>
                <a:cs typeface="Courier New"/>
                <a:sym typeface="Courier New"/>
              </a:rPr>
              <a:t>[ 9  7  1  2  6  5  8  4  3 45]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>
                <a:latin typeface="Courier New"/>
                <a:ea typeface="Courier New"/>
                <a:cs typeface="Courier New"/>
                <a:sym typeface="Courier New"/>
              </a:rPr>
              <a:t>[ 4  3  6  1  9  2  5  8  7 45]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>
                <a:latin typeface="Courier New"/>
                <a:ea typeface="Courier New"/>
                <a:cs typeface="Courier New"/>
                <a:sym typeface="Courier New"/>
              </a:rPr>
              <a:t>[ 1  9  8  6  5  7  4  3  2 45]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>
                <a:latin typeface="Courier New"/>
                <a:ea typeface="Courier New"/>
                <a:cs typeface="Courier New"/>
                <a:sym typeface="Courier New"/>
              </a:rPr>
              <a:t>[ 2  5  7  4  8  3  9  1  6 45]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>
                <a:latin typeface="Courier New"/>
                <a:ea typeface="Courier New"/>
                <a:cs typeface="Courier New"/>
                <a:sym typeface="Courier New"/>
              </a:rPr>
              <a:t>[ 6  8  9  7  3  4  1  2  5 45]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>
                <a:latin typeface="Courier New"/>
                <a:ea typeface="Courier New"/>
                <a:cs typeface="Courier New"/>
                <a:sym typeface="Courier New"/>
              </a:rPr>
              <a:t>[ 7  1  3  5  2  8  6  9  4 45]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350">
                <a:latin typeface="Courier New"/>
                <a:ea typeface="Courier New"/>
                <a:cs typeface="Courier New"/>
                <a:sym typeface="Courier New"/>
              </a:rPr>
              <a:t>[ 5  4  2  9  1  6  3  7  8 45]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350">
                <a:latin typeface="Courier New"/>
                <a:ea typeface="Courier New"/>
                <a:cs typeface="Courier New"/>
                <a:sym typeface="Courier New"/>
              </a:rPr>
              <a:t>[45 45 45 45 45 45 45 45 45  0]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