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2" r:id="rId4"/>
    <p:sldId id="261" r:id="rId5"/>
    <p:sldId id="263" r:id="rId6"/>
    <p:sldId id="267" r:id="rId7"/>
    <p:sldId id="268" r:id="rId8"/>
    <p:sldId id="269" r:id="rId9"/>
    <p:sldId id="264" r:id="rId10"/>
    <p:sldId id="265" r:id="rId11"/>
    <p:sldId id="266" r:id="rId12"/>
    <p:sldId id="270" r:id="rId13"/>
    <p:sldId id="271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34279" y="790807"/>
            <a:ext cx="612068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C:\Users\MJ\AppData\Local\Temp\Rar$DRa0.271\标志_红色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59" y="355788"/>
            <a:ext cx="506457" cy="46694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"/>
          <p:cNvSpPr txBox="1"/>
          <p:nvPr userDrawn="1"/>
        </p:nvSpPr>
        <p:spPr>
          <a:xfrm>
            <a:off x="6508188" y="49072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软件与微电子学院</a:t>
            </a:r>
            <a:endParaRPr lang="en-US" altLang="zh-CN" sz="1000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School of  Software</a:t>
            </a:r>
            <a:r>
              <a:rPr lang="en-US" altLang="zh-CN" sz="1000" baseline="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&amp; Microelectronics</a:t>
            </a:r>
            <a:endParaRPr lang="zh-CN" altLang="en-US" sz="1000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9053854" y="787780"/>
            <a:ext cx="3138146" cy="2914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54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6054" y="28924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4279" y="790807"/>
            <a:ext cx="612068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C:\Users\MJ\AppData\Local\Temp\Rar$DRa0.271\标志_红色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59" y="355788"/>
            <a:ext cx="506457" cy="4669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5"/>
          <p:cNvSpPr txBox="1"/>
          <p:nvPr userDrawn="1"/>
        </p:nvSpPr>
        <p:spPr>
          <a:xfrm>
            <a:off x="6508188" y="49072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软件与微电子学院</a:t>
            </a:r>
            <a:endParaRPr lang="en-US" altLang="zh-CN" sz="1000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School of  Software</a:t>
            </a:r>
            <a:r>
              <a:rPr lang="en-US" altLang="zh-CN" sz="1000" baseline="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&amp; Microelectronics</a:t>
            </a:r>
            <a:endParaRPr lang="zh-CN" altLang="en-US" sz="1000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053854" y="787780"/>
            <a:ext cx="3138146" cy="2914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78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97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9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1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F324-8D81-4D7D-B0DA-B200550DFA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5882-8C48-4705-8D5D-BB5F552E5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3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6366" y="2342634"/>
            <a:ext cx="71384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/>
              <a:t>基于汉字的图形口令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6201522" y="4679434"/>
            <a:ext cx="3456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</a:t>
            </a:r>
            <a:r>
              <a:rPr lang="en-US" altLang="zh-CN" sz="3600" dirty="0" smtClean="0"/>
              <a:t> 	</a:t>
            </a:r>
            <a:r>
              <a:rPr lang="zh-CN" altLang="en-US" sz="3600" dirty="0" smtClean="0"/>
              <a:t>陈波波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胡鸿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8018866" y="4647168"/>
            <a:ext cx="3456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</a:t>
            </a:r>
            <a:r>
              <a:rPr lang="en-US" altLang="zh-CN" sz="3600" dirty="0" smtClean="0"/>
              <a:t> 	</a:t>
            </a:r>
            <a:r>
              <a:rPr lang="zh-CN" altLang="en-US" sz="3600" dirty="0" smtClean="0"/>
              <a:t>杨晨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/>
              <a:t>吴诗晨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5694766" y="4647168"/>
            <a:ext cx="3456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小组成员：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44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905F04-CB44-49D1-9F29-5C2CC49C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9961"/>
            <a:ext cx="10515600" cy="1325563"/>
          </a:xfrm>
        </p:spPr>
        <p:txBody>
          <a:bodyPr/>
          <a:lstStyle/>
          <a:p>
            <a:r>
              <a:rPr lang="en-US" altLang="zh-CN" dirty="0"/>
              <a:t>MIBA</a:t>
            </a:r>
            <a:r>
              <a:rPr lang="zh-CN" altLang="en-US" dirty="0"/>
              <a:t>与汉字的结合改进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4C65D1-5F08-44F8-84B2-14C2BA3CADD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MIBA</a:t>
            </a:r>
            <a:r>
              <a:rPr lang="zh-CN" altLang="en-US" sz="2400" dirty="0"/>
              <a:t>的问题：用户记忆多轮次的触屏位置比较难，容易出现问题</a:t>
            </a:r>
            <a:endParaRPr lang="en-US" altLang="zh-CN" sz="2400" dirty="0"/>
          </a:p>
          <a:p>
            <a:r>
              <a:rPr lang="zh-CN" altLang="en-US" sz="2400" dirty="0"/>
              <a:t>改进思路，利用中国用户对于汉字的敏感，用汉字替代网格，这样用户在对于触屏位置的记忆不清晰时，可以利用自选的汉字来回忆。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如果固定的中文词句与位置直接一一对应，安全系数大大降低，密码空间减小。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考虑设置词汇表，增大密码空间，有助记忆的同时保证安全性。</a:t>
            </a:r>
          </a:p>
        </p:txBody>
      </p:sp>
    </p:spTree>
    <p:extLst>
      <p:ext uri="{BB962C8B-B14F-4D97-AF65-F5344CB8AC3E}">
        <p14:creationId xmlns:p14="http://schemas.microsoft.com/office/powerpoint/2010/main" val="41993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69F7B9-ADFC-463D-A8A5-33E17D19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1" y="889131"/>
            <a:ext cx="10515600" cy="1325563"/>
          </a:xfrm>
        </p:spPr>
        <p:txBody>
          <a:bodyPr/>
          <a:lstStyle/>
          <a:p>
            <a:r>
              <a:rPr lang="zh-CN" altLang="en-US" dirty="0"/>
              <a:t>具体例子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D19F3A2B-D93D-4637-BDA2-CFBA6BC89F5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997230" y="2214694"/>
            <a:ext cx="6197540" cy="37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0542" y="1603367"/>
            <a:ext cx="3098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mtClean="0">
                <a:latin typeface="+mj-lt"/>
                <a:ea typeface="+mj-ea"/>
                <a:cs typeface="+mj-cs"/>
              </a:rPr>
              <a:t>PASS-GO</a:t>
            </a:r>
            <a:endParaRPr lang="zh-CN" altLang="en-US" sz="6000"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0771" y="3785041"/>
            <a:ext cx="767580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问题所在：用户记忆多个点和画线的位置比较困难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/>
              <a:t>改进思路：与汉字结合，利用</a:t>
            </a:r>
            <a:r>
              <a:rPr lang="zh-CN" altLang="en-US"/>
              <a:t>中国用户对于汉字的敏感，用汉字替代</a:t>
            </a:r>
            <a:r>
              <a:rPr lang="zh-CN" altLang="en-US" smtClean="0"/>
              <a:t>网格，利用自选汉字的笔画来</a:t>
            </a:r>
            <a:r>
              <a:rPr lang="zh-CN" altLang="en-US"/>
              <a:t>回忆。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150771" y="3323376"/>
            <a:ext cx="8067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user selects intersections on a grid as a way to inputa password</a:t>
            </a:r>
          </a:p>
        </p:txBody>
      </p:sp>
      <p:sp>
        <p:nvSpPr>
          <p:cNvPr id="5" name="矩形 4"/>
          <p:cNvSpPr/>
          <p:nvPr/>
        </p:nvSpPr>
        <p:spPr>
          <a:xfrm>
            <a:off x="2150771" y="2930347"/>
            <a:ext cx="526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was inspired by an old Chinese game, Go</a:t>
            </a:r>
          </a:p>
        </p:txBody>
      </p:sp>
    </p:spTree>
    <p:extLst>
      <p:ext uri="{BB962C8B-B14F-4D97-AF65-F5344CB8AC3E}">
        <p14:creationId xmlns:p14="http://schemas.microsoft.com/office/powerpoint/2010/main" val="35510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10" y="2382001"/>
            <a:ext cx="7478169" cy="268642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E2B5DF6-51A7-45DF-8388-48068503F2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PASS-GO</a:t>
            </a:r>
            <a:r>
              <a:rPr lang="zh-CN" altLang="en-US" sz="4400" dirty="0"/>
              <a:t>与</a:t>
            </a:r>
            <a:r>
              <a:rPr lang="zh-CN" altLang="en-US" sz="4400" dirty="0" smtClean="0"/>
              <a:t>汉字结合</a:t>
            </a:r>
            <a:r>
              <a:rPr lang="zh-CN" altLang="en-US" sz="4400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38959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22" y="2404747"/>
            <a:ext cx="5125165" cy="21053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20474" y="4870899"/>
            <a:ext cx="6581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 Chinese </a:t>
            </a:r>
            <a:r>
              <a:rPr lang="en-US" altLang="zh-CN" sz="32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characters password</a:t>
            </a:r>
            <a:endParaRPr lang="zh-CN" altLang="en-US" sz="32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E2B5DF6-51A7-45DF-8388-48068503F2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06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/>
              <a:t>PASS-GO</a:t>
            </a:r>
            <a:r>
              <a:rPr lang="zh-CN" altLang="en-US" sz="4400" dirty="0"/>
              <a:t>与</a:t>
            </a:r>
            <a:r>
              <a:rPr lang="zh-CN" altLang="en-US" sz="4400" dirty="0" smtClean="0"/>
              <a:t>汉字结合</a:t>
            </a:r>
            <a:r>
              <a:rPr lang="zh-CN" altLang="en-US" sz="4400" dirty="0"/>
              <a:t>现状</a:t>
            </a:r>
          </a:p>
        </p:txBody>
      </p:sp>
    </p:spTree>
    <p:extLst>
      <p:ext uri="{BB962C8B-B14F-4D97-AF65-F5344CB8AC3E}">
        <p14:creationId xmlns:p14="http://schemas.microsoft.com/office/powerpoint/2010/main" val="16091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439" y="43542"/>
            <a:ext cx="24416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项目分工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6818" y="228354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zh-CN" sz="24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杨</a:t>
            </a:r>
            <a:r>
              <a:rPr lang="zh-CN" altLang="zh-CN" sz="2400" kern="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晨: TAPI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zh-CN" sz="2400" kern="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陈波波:CCP&amp;&amp;MIBA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zh-CN" sz="2400" kern="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胡鸿:PASS-GO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zh-CN" sz="2400" kern="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吴诗晨</a:t>
            </a:r>
            <a:r>
              <a:rPr lang="zh-CN" altLang="zh-CN" sz="24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en-US" altLang="zh-CN" sz="24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DAS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4085" y="1662278"/>
            <a:ext cx="4416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9400"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en-US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每名成员的考察出发点：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085" y="3951244"/>
            <a:ext cx="2262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9400"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en-US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汇总，讨论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085" y="4775593"/>
            <a:ext cx="7289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9400"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en-US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研究出最佳可行方案后进行实现，暂未分工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439" y="43542"/>
            <a:ext cx="24416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项目计划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2134" y="1930410"/>
            <a:ext cx="6815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en-US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项目侧重点：</a:t>
            </a:r>
            <a:endParaRPr lang="en-US" altLang="zh-CN" sz="2800" kern="0" dirty="0" smtClean="0">
              <a:latin typeface="Calibri" panose="020F050202020403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79400"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en-US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多角度横纵向对比不同方案，最后完成一个关于汉字图形密码的综合报告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2133" y="3461667"/>
            <a:ext cx="72363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en-US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关于实现：</a:t>
            </a:r>
            <a:endParaRPr lang="en-US" altLang="zh-CN" sz="2800" kern="0" dirty="0" smtClean="0">
              <a:latin typeface="Calibri" panose="020F050202020403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79400"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en-US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完成综述报告后 对其中一个较成熟的方案进行实现，做一个</a:t>
            </a:r>
            <a:r>
              <a:rPr lang="en-US" altLang="zh-CN" sz="2800" kern="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14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43" y="0"/>
            <a:ext cx="437874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5923" y="3614056"/>
            <a:ext cx="176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+mj-lt"/>
                <a:ea typeface="+mj-ea"/>
                <a:cs typeface="+mj-cs"/>
              </a:rPr>
              <a:t>产品现状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=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27" y="3379870"/>
            <a:ext cx="638629" cy="6325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40265" y="3585027"/>
            <a:ext cx="176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>
                <a:latin typeface="+mj-lt"/>
                <a:ea typeface="+mj-ea"/>
                <a:cs typeface="+mj-cs"/>
              </a:rPr>
              <a:t>研究</a:t>
            </a:r>
            <a:r>
              <a:rPr lang="zh-CN" altLang="en-US" sz="2000" b="1" dirty="0" smtClean="0">
                <a:latin typeface="+mj-lt"/>
                <a:ea typeface="+mj-ea"/>
                <a:cs typeface="+mj-cs"/>
              </a:rPr>
              <a:t>现状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=</a:t>
            </a: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767" y="3297783"/>
            <a:ext cx="638629" cy="6325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862" y="3585027"/>
            <a:ext cx="638629" cy="632547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399490" y="3527378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93088" y="3201588"/>
            <a:ext cx="176961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So?</a:t>
            </a:r>
            <a:endParaRPr lang="zh-CN" altLang="en-US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61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484A18-9BD1-4A99-894F-ED8A1B8F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基于回忆的无提示汉字图形密码（类似</a:t>
            </a:r>
            <a:r>
              <a:rPr lang="en-US" altLang="zh-CN" dirty="0" smtClean="0"/>
              <a:t>DAS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2834" y="3854218"/>
            <a:ext cx="603242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参照</a:t>
            </a:r>
            <a:r>
              <a:rPr lang="en-US" altLang="zh-CN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DAS</a:t>
            </a:r>
            <a:r>
              <a:rPr lang="zh-CN" altLang="en-US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，考虑汉字的可能性</a:t>
            </a:r>
            <a:endParaRPr lang="en-US" altLang="zh-CN" sz="280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按汉字的结构进行区域划分</a:t>
            </a:r>
            <a:endParaRPr lang="en-US" altLang="zh-CN" sz="280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在选择区域类绘制汉字偏旁与部首</a:t>
            </a:r>
            <a:endParaRPr lang="en-US" altLang="zh-CN" sz="280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绘制事件与存储方式映射</a:t>
            </a:r>
            <a:endParaRPr lang="en-US" altLang="zh-CN" sz="280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600" y="1291340"/>
            <a:ext cx="4826355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将汉字的方格划分为：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九个区域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区域的用于决定汉字结构。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：上、中、下结构，如“量”字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 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：左、中、右结构，如“例”字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UL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：左上半包围结构，如“压”字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UR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：右半包围结构，如“司”字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DR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：左下半包围结构，如“氏”字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ULR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：上三包围结构，如“冈”字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DLR: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下三包围结构，如“凶”字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UDLR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：全包围结构，如“回”字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…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自定义区域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52" y="1276824"/>
            <a:ext cx="1160433" cy="1373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0439" y="43542"/>
            <a:ext cx="413446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汉字的区域构造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982" y="1571517"/>
            <a:ext cx="3590091" cy="50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134" y="1267765"/>
            <a:ext cx="4826355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选择区域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先选区域，再绘制笔画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两点相连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单点辐射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离散存储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单人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旁：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{[A,D,H],{[(3,2),1],[(2,2),1]</a:t>
            </a: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[(1,3),e],[(2,2),1],[(2,3),1],[(2,4),e]}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比例缩放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点阵的限制不能满足复杂的汉字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手写识别的可能性</a:t>
            </a:r>
            <a:endParaRPr lang="en-US" altLang="zh-CN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867" y="81608"/>
            <a:ext cx="413446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汉字的笔画构造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57" y="1622637"/>
            <a:ext cx="888457" cy="12094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046" y="1378424"/>
            <a:ext cx="1287356" cy="137315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7212270" y="1778728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190728" y="3133960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046" y="2751580"/>
            <a:ext cx="1287356" cy="13731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706" y="2980304"/>
            <a:ext cx="888457" cy="1200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357" y="4302569"/>
            <a:ext cx="888457" cy="1173094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7190728" y="4480684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107" y="4036422"/>
            <a:ext cx="1287356" cy="1373156"/>
          </a:xfrm>
          <a:prstGeom prst="rect">
            <a:avLst/>
          </a:prstGeom>
        </p:spPr>
      </p:pic>
      <p:sp>
        <p:nvSpPr>
          <p:cNvPr id="18" name="右大括号 17"/>
          <p:cNvSpPr/>
          <p:nvPr/>
        </p:nvSpPr>
        <p:spPr>
          <a:xfrm>
            <a:off x="9678402" y="1593851"/>
            <a:ext cx="553672" cy="355282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2903" y="2966696"/>
            <a:ext cx="888457" cy="8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70BAEF-5A4D-42FE-A207-49B06D46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TAPI </a:t>
            </a:r>
            <a:r>
              <a:rPr lang="zh-CN" altLang="en-US" dirty="0"/>
              <a:t>与汉字化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8E788BF-B88C-4237-BDD7-492AAE032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使用汉字来代替</a:t>
            </a:r>
            <a:r>
              <a:rPr lang="en-US" altLang="zh-CN" dirty="0"/>
              <a:t>TAPI</a:t>
            </a:r>
            <a:r>
              <a:rPr lang="zh-CN" altLang="en-US" dirty="0"/>
              <a:t>中图片的地位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1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FEDD61-C750-47A4-83AB-7A55634D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6" y="-128363"/>
            <a:ext cx="3790361" cy="992335"/>
          </a:xfrm>
        </p:spPr>
        <p:txBody>
          <a:bodyPr>
            <a:normAutofit/>
          </a:bodyPr>
          <a:lstStyle/>
          <a:p>
            <a:r>
              <a:rPr lang="en-US" altLang="zh-CN" dirty="0"/>
              <a:t>TAPI </a:t>
            </a:r>
            <a:r>
              <a:rPr lang="zh-CN" altLang="en-US" dirty="0"/>
              <a:t>与汉字化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4BC3CCF-CA46-4912-B208-47DFFF6C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6" y="1992540"/>
            <a:ext cx="10515600" cy="4351338"/>
          </a:xfrm>
        </p:spPr>
        <p:txBody>
          <a:bodyPr/>
          <a:lstStyle/>
          <a:p>
            <a:r>
              <a:rPr lang="en-US" altLang="zh-CN" dirty="0"/>
              <a:t>TAPI</a:t>
            </a:r>
            <a:r>
              <a:rPr lang="zh-CN" altLang="en-US" dirty="0"/>
              <a:t>：将每个图像分为四分之一，真正输入口令时只展示四分之一图片</a:t>
            </a:r>
            <a:endParaRPr lang="en-US" altLang="zh-CN" dirty="0"/>
          </a:p>
          <a:p>
            <a:r>
              <a:rPr lang="zh-CN" altLang="en-US" dirty="0"/>
              <a:t>汉字化：将每个汉字划为各个部首（基于字典或五笔输入法相关），输入口令时只展示部首</a:t>
            </a:r>
            <a:endParaRPr lang="en-US" altLang="zh-CN" dirty="0"/>
          </a:p>
          <a:p>
            <a:r>
              <a:rPr lang="en-US" altLang="zh-CN" dirty="0"/>
              <a:t>TAPI</a:t>
            </a:r>
            <a:r>
              <a:rPr lang="zh-CN" altLang="en-US" dirty="0"/>
              <a:t>：将多张图片组合成密码</a:t>
            </a:r>
            <a:endParaRPr lang="en-US" altLang="zh-CN" dirty="0"/>
          </a:p>
          <a:p>
            <a:r>
              <a:rPr lang="zh-CN" altLang="en-US" dirty="0"/>
              <a:t>汉字化：将多个汉字组合成密码</a:t>
            </a:r>
            <a:endParaRPr lang="en-US" altLang="zh-CN" dirty="0"/>
          </a:p>
          <a:p>
            <a:r>
              <a:rPr lang="en-US" altLang="zh-CN" dirty="0"/>
              <a:t>TAPI</a:t>
            </a:r>
            <a:r>
              <a:rPr lang="zh-CN" altLang="en-US" dirty="0"/>
              <a:t>：图片组合有很大随机性，序列并不利于记忆</a:t>
            </a:r>
            <a:endParaRPr lang="en-US" altLang="zh-CN" dirty="0"/>
          </a:p>
          <a:p>
            <a:r>
              <a:rPr lang="zh-CN" altLang="en-US" dirty="0"/>
              <a:t>汉字化：汉字的组合可以自由选定，利于记忆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7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8CBDB2-F3CB-480D-98EF-7B003D6C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-229960"/>
            <a:ext cx="10515600" cy="1325563"/>
          </a:xfrm>
        </p:spPr>
        <p:txBody>
          <a:bodyPr/>
          <a:lstStyle/>
          <a:p>
            <a:r>
              <a:rPr lang="en-US" altLang="zh-CN" dirty="0"/>
              <a:t>TAPI </a:t>
            </a:r>
            <a:r>
              <a:rPr lang="zh-CN" altLang="en-US" dirty="0"/>
              <a:t>与汉字化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4000874-6776-4B22-9050-3CF9EB35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204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对比“成吉思汗”和“成吉汗思”之间的差别；“苹果、桶、篮子、扣子”与“苹果、桶、扣子、篮子”之间的差别。</a:t>
            </a:r>
            <a:endParaRPr lang="en-US" altLang="zh-CN" dirty="0"/>
          </a:p>
          <a:p>
            <a:r>
              <a:rPr lang="en-US" altLang="zh-CN" dirty="0"/>
              <a:t>TAPI</a:t>
            </a:r>
            <a:r>
              <a:rPr lang="zh-CN" altLang="en-US" dirty="0"/>
              <a:t>：切换画面形式输入口令</a:t>
            </a:r>
            <a:endParaRPr lang="en-US" altLang="zh-CN" dirty="0"/>
          </a:p>
          <a:p>
            <a:r>
              <a:rPr lang="zh-CN" altLang="en-US" dirty="0"/>
              <a:t>汉字化：可以是切换画面形式，也可以是密码键盘形式</a:t>
            </a:r>
            <a:endParaRPr lang="en-US" altLang="zh-CN" dirty="0"/>
          </a:p>
          <a:p>
            <a:r>
              <a:rPr lang="zh-CN" altLang="en-US" dirty="0"/>
              <a:t>该方式很难用于字母语言</a:t>
            </a:r>
            <a:endParaRPr lang="en-US" altLang="zh-CN" dirty="0"/>
          </a:p>
          <a:p>
            <a:r>
              <a:rPr lang="zh-CN" altLang="en-US" dirty="0"/>
              <a:t>对用户自由度的限定，比如不能选择过于热门词语，可以自由选择部首等</a:t>
            </a:r>
            <a:endParaRPr lang="en-US" altLang="zh-CN" dirty="0"/>
          </a:p>
          <a:p>
            <a:r>
              <a:rPr lang="zh-CN" altLang="en-US" dirty="0"/>
              <a:t>密码键盘形式要怎么样合理安排部首的重合问题</a:t>
            </a:r>
            <a:endParaRPr lang="en-US" altLang="zh-CN" dirty="0"/>
          </a:p>
          <a:p>
            <a:r>
              <a:rPr lang="zh-CN" altLang="en-US" dirty="0"/>
              <a:t>防御肩窥，也能对网络上的信息截获有防御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0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484A18-9BD1-4A99-894F-ED8A1B8F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 err="1"/>
              <a:t>MIBA:Multitouch</a:t>
            </a:r>
            <a:r>
              <a:rPr lang="en-US" altLang="zh-CN" dirty="0"/>
              <a:t> Image-based Authentication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64D0221-34EE-437F-A598-487E5F3F5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lnSpc>
                <a:spcPct val="90000"/>
              </a:lnSpc>
              <a:buClrTx/>
            </a:pPr>
            <a:r>
              <a:rPr lang="en-US" altLang="zh-CN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1.Mutlittouch </a:t>
            </a:r>
            <a:r>
              <a:rPr lang="zh-CN" altLang="en-US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多点触控 多个手指操作</a:t>
            </a:r>
            <a:endParaRPr lang="en-US" altLang="zh-CN" sz="3500" cap="none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en-US" altLang="zh-CN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2.multi-rounds </a:t>
            </a:r>
            <a:r>
              <a:rPr lang="zh-CN" altLang="en-US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多轮次验证增加安全性</a:t>
            </a:r>
            <a:endParaRPr lang="en-US" altLang="zh-CN" sz="3500" cap="none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en-US" altLang="zh-CN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3.image-based </a:t>
            </a:r>
            <a:r>
              <a:rPr lang="zh-CN" altLang="en-US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背景图像提供登陆信息</a:t>
            </a:r>
            <a:endParaRPr lang="en-US" altLang="zh-CN" sz="3500" cap="none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buClrTx/>
            </a:pPr>
            <a:r>
              <a:rPr lang="en-US" altLang="zh-CN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r>
              <a:rPr lang="en-US" altLang="zh-CN" sz="3500" cap="none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4</a:t>
            </a:r>
            <a:r>
              <a:rPr lang="en-US" altLang="zh-CN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 Shift </a:t>
            </a:r>
            <a:r>
              <a:rPr lang="en-US" altLang="zh-CN" sz="3500" cap="none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function,lower</a:t>
            </a:r>
            <a:r>
              <a:rPr lang="en-US" altLang="zh-CN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grid numbers </a:t>
            </a:r>
            <a:r>
              <a:rPr lang="zh-CN" altLang="en-US" sz="3500" cap="none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针对智能手机场景的改进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446</TotalTime>
  <Words>759</Words>
  <Application>Microsoft Office PowerPoint</Application>
  <PresentationFormat>宽屏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基于回忆的无提示汉字图形密码（类似DAS）</vt:lpstr>
      <vt:lpstr>PowerPoint 演示文稿</vt:lpstr>
      <vt:lpstr>PowerPoint 演示文稿</vt:lpstr>
      <vt:lpstr>TAPI 与汉字化</vt:lpstr>
      <vt:lpstr>TAPI 与汉字化</vt:lpstr>
      <vt:lpstr>TAPI 与汉字化</vt:lpstr>
      <vt:lpstr>MIBA:Multitouch Image-based Authentication </vt:lpstr>
      <vt:lpstr>MIBA与汉字的结合改进</vt:lpstr>
      <vt:lpstr>具体例子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12345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BruceWu</dc:creator>
  <cp:lastModifiedBy>BruceWu</cp:lastModifiedBy>
  <cp:revision>34</cp:revision>
  <dcterms:created xsi:type="dcterms:W3CDTF">2017-10-23T19:59:43Z</dcterms:created>
  <dcterms:modified xsi:type="dcterms:W3CDTF">2017-10-24T20:03:36Z</dcterms:modified>
</cp:coreProperties>
</file>