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333" r:id="rId3"/>
    <p:sldId id="349" r:id="rId4"/>
    <p:sldId id="350" r:id="rId5"/>
    <p:sldId id="352" r:id="rId6"/>
    <p:sldId id="353" r:id="rId7"/>
    <p:sldId id="369" r:id="rId8"/>
    <p:sldId id="370" r:id="rId9"/>
    <p:sldId id="371" r:id="rId10"/>
    <p:sldId id="372" r:id="rId11"/>
    <p:sldId id="354" r:id="rId12"/>
    <p:sldId id="355" r:id="rId13"/>
    <p:sldId id="373" r:id="rId14"/>
    <p:sldId id="374" r:id="rId15"/>
    <p:sldId id="356" r:id="rId16"/>
    <p:sldId id="379" r:id="rId17"/>
    <p:sldId id="381" r:id="rId18"/>
    <p:sldId id="382" r:id="rId19"/>
    <p:sldId id="380" r:id="rId20"/>
    <p:sldId id="383" r:id="rId21"/>
    <p:sldId id="384" r:id="rId22"/>
    <p:sldId id="377" r:id="rId23"/>
    <p:sldId id="376" r:id="rId24"/>
    <p:sldId id="378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85" r:id="rId38"/>
    <p:sldId id="386" r:id="rId39"/>
    <p:sldId id="387" r:id="rId40"/>
    <p:sldId id="388" r:id="rId41"/>
    <p:sldId id="390" r:id="rId42"/>
    <p:sldId id="389" r:id="rId43"/>
    <p:sldId id="391" r:id="rId44"/>
    <p:sldId id="392" r:id="rId45"/>
    <p:sldId id="393" r:id="rId46"/>
    <p:sldId id="394" r:id="rId47"/>
    <p:sldId id="395" r:id="rId48"/>
    <p:sldId id="33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BC23-A064-471F-8B31-62577BBCBE3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CE17C-13AE-4BA8-8802-78FEDF1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159.234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OO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08F3EA-3A69-4F0B-A539-5C9126EFEA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42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B9709DF-C97A-4CE1-A3ED-33F796716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9CBA30F-8871-456E-8C4A-0EBD47E576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createinterface.html" TargetMode="External"/><Relationship Id="rId2" Type="http://schemas.openxmlformats.org/officeDocument/2006/relationships/hyperlink" Target="http://docs.oracle.com/javase/tutorial/java/IandI/subclass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CIS 175 Spring </a:t>
            </a:r>
            <a:r>
              <a:rPr lang="en-US" dirty="0" smtClean="0"/>
              <a:t>2016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Jason Schalow</a:t>
            </a:r>
          </a:p>
          <a:p>
            <a:r>
              <a:rPr lang="en-US" dirty="0" smtClean="0"/>
              <a:t>BE 310 6-10pm Tuesdays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458200" cy="5867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class Worker{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String label;            // default protection, so that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              //   </a:t>
            </a:r>
            <a:r>
              <a:rPr lang="en-US" altLang="en-US" sz="2000" dirty="0" err="1"/>
              <a:t>theConstructors</a:t>
            </a:r>
            <a:r>
              <a:rPr lang="en-US" altLang="en-US" sz="2000" dirty="0"/>
              <a:t> class inherits it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Worker( String </a:t>
            </a:r>
            <a:r>
              <a:rPr lang="en-US" altLang="en-US" sz="2000" dirty="0" err="1"/>
              <a:t>str</a:t>
            </a:r>
            <a:r>
              <a:rPr lang="en-US" altLang="en-US" sz="2000" dirty="0"/>
              <a:t> ){    // a single constructor method with an </a:t>
            </a:r>
            <a:r>
              <a:rPr lang="en-US" altLang="en-US" sz="2000" dirty="0" err="1"/>
              <a:t>arg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label = </a:t>
            </a:r>
            <a:r>
              <a:rPr lang="en-US" altLang="en-US" sz="2000" dirty="0" err="1"/>
              <a:t>str</a:t>
            </a:r>
            <a:r>
              <a:rPr lang="en-US" altLang="en-US" sz="20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Class Member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data – variables that each individual class object will contain its own copy of and values for</a:t>
            </a:r>
          </a:p>
          <a:p>
            <a:pPr lvl="1"/>
            <a:r>
              <a:rPr lang="en-US" dirty="0" smtClean="0"/>
              <a:t>method – is called with a class object and may operate directly on the instance data members</a:t>
            </a:r>
          </a:p>
          <a:p>
            <a:endParaRPr lang="en-US" dirty="0" smtClean="0"/>
          </a:p>
          <a:p>
            <a:r>
              <a:rPr lang="en-US" dirty="0" smtClean="0"/>
              <a:t>Static (also called "class" members)</a:t>
            </a:r>
          </a:p>
          <a:p>
            <a:pPr lvl="1"/>
            <a:r>
              <a:rPr lang="en-US" dirty="0" smtClean="0"/>
              <a:t>data – variables that are shared by all objects in the class; there is only one copy</a:t>
            </a:r>
          </a:p>
          <a:p>
            <a:pPr lvl="1"/>
            <a:r>
              <a:rPr lang="en-US" dirty="0" smtClean="0"/>
              <a:t>method – stand-alone method that does not need any instance members (data or methods) to do its job; called with the class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public</a:t>
            </a:r>
          </a:p>
          <a:p>
            <a:pPr lvl="1"/>
            <a:r>
              <a:rPr lang="en-US" dirty="0" smtClean="0"/>
              <a:t>can be directly accessed from any other class</a:t>
            </a:r>
          </a:p>
          <a:p>
            <a:pPr lvl="1"/>
            <a:r>
              <a:rPr lang="en-US" dirty="0" smtClean="0"/>
              <a:t>used for classes, constructors, and many methods</a:t>
            </a:r>
          </a:p>
          <a:p>
            <a:endParaRPr lang="en-US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protected</a:t>
            </a:r>
          </a:p>
          <a:p>
            <a:pPr lvl="1"/>
            <a:r>
              <a:rPr lang="en-US" dirty="0" smtClean="0"/>
              <a:t>can be directly accessed from any other class in the same package (file folder)</a:t>
            </a:r>
          </a:p>
          <a:p>
            <a:pPr lvl="1"/>
            <a:r>
              <a:rPr lang="en-US" dirty="0" smtClean="0"/>
              <a:t>used for inheritance related classes usually</a:t>
            </a:r>
          </a:p>
          <a:p>
            <a:endParaRPr lang="en-US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private</a:t>
            </a:r>
          </a:p>
          <a:p>
            <a:pPr lvl="1"/>
            <a:r>
              <a:rPr lang="en-US" dirty="0" smtClean="0"/>
              <a:t>can only be directly accessed from within the same class</a:t>
            </a:r>
          </a:p>
          <a:p>
            <a:pPr lvl="1"/>
            <a:r>
              <a:rPr lang="en-US" dirty="0" smtClean="0"/>
              <a:t>used to protect data</a:t>
            </a:r>
          </a:p>
          <a:p>
            <a:pPr lvl="1"/>
            <a:r>
              <a:rPr lang="en-US" dirty="0" smtClean="0"/>
              <a:t>used for helper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altLang="en-US"/>
              <a:t>Java Access Modifiers - Accessible ?</a:t>
            </a:r>
          </a:p>
        </p:txBody>
      </p:sp>
      <p:graphicFrame>
        <p:nvGraphicFramePr>
          <p:cNvPr id="369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44477"/>
              </p:ext>
            </p:extLst>
          </p:nvPr>
        </p:nvGraphicFramePr>
        <p:xfrm>
          <a:off x="304800" y="1905000"/>
          <a:ext cx="8534399" cy="4341687"/>
        </p:xfrm>
        <a:graphic>
          <a:graphicData uri="http://schemas.openxmlformats.org/drawingml/2006/table">
            <a:tbl>
              <a:tblPr/>
              <a:tblGrid>
                <a:gridCol w="2077941"/>
                <a:gridCol w="1855304"/>
                <a:gridCol w="1410031"/>
                <a:gridCol w="1706880"/>
                <a:gridCol w="1484243"/>
              </a:tblGrid>
              <a:tr h="952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Modifier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Everywhere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 a Subclass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 rest of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 rest of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4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protected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Default case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(no keyword)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private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1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r>
              <a:rPr lang="en-US" altLang="en-US" sz="3200" dirty="0" smtClean="0"/>
              <a:t>Other Modifiers  </a:t>
            </a:r>
            <a:r>
              <a:rPr lang="en-US" altLang="en-US" sz="3200" dirty="0"/>
              <a:t>effect on variables, methods &amp; classes</a:t>
            </a:r>
            <a:endParaRPr lang="en-US" altLang="en-US" dirty="0"/>
          </a:p>
        </p:txBody>
      </p:sp>
      <p:graphicFrame>
        <p:nvGraphicFramePr>
          <p:cNvPr id="3792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705"/>
              </p:ext>
            </p:extLst>
          </p:nvPr>
        </p:nvGraphicFramePr>
        <p:xfrm>
          <a:off x="609600" y="1752600"/>
          <a:ext cx="7620000" cy="461919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95714"/>
                <a:gridCol w="1814286"/>
              </a:tblGrid>
              <a:tr h="691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Modifier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Belongs to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Class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Promotes to outer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final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Cannot be  overridden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Cannot be  subclassed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 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native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Implemented in non 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Contains a native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572000"/>
            <a:ext cx="182880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</a:t>
            </a:r>
          </a:p>
          <a:p>
            <a:endParaRPr lang="en-US" dirty="0" smtClean="0"/>
          </a:p>
          <a:p>
            <a:r>
              <a:rPr lang="en-US" dirty="0" smtClean="0"/>
              <a:t>suit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Objects are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286000"/>
          </a:xfrm>
        </p:spPr>
        <p:txBody>
          <a:bodyPr/>
          <a:lstStyle/>
          <a:p>
            <a:r>
              <a:rPr lang="en-US" dirty="0" smtClean="0"/>
              <a:t>a variable of a class type is a reference to the actual object</a:t>
            </a:r>
          </a:p>
          <a:p>
            <a:r>
              <a:rPr lang="en-US" dirty="0" smtClean="0"/>
              <a:t>the reference variable holds the memory location of the actual object</a:t>
            </a:r>
          </a:p>
          <a:p>
            <a:r>
              <a:rPr lang="en-US" dirty="0" smtClean="0"/>
              <a:t>the object holds the actual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3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c = new Card(6, "Hearts");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495800"/>
            <a:ext cx="533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4648200"/>
            <a:ext cx="8382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257800"/>
            <a:ext cx="533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648200"/>
            <a:ext cx="14478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Hearts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4648200"/>
            <a:ext cx="1295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3886200" y="4832866"/>
            <a:ext cx="1371600" cy="577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8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752600"/>
            <a:ext cx="7772400" cy="175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be instantiated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to embody a design and partial </a:t>
            </a:r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0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458200" cy="4800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1800" dirty="0"/>
              <a:t>abstract class Design{</a:t>
            </a:r>
          </a:p>
          <a:p>
            <a:pPr>
              <a:buFontTx/>
              <a:buNone/>
            </a:pPr>
            <a:r>
              <a:rPr lang="en-US" altLang="en-US" sz="1800" dirty="0"/>
              <a:t>  public abstract void start(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 );</a:t>
            </a:r>
          </a:p>
          <a:p>
            <a:pPr>
              <a:buFontTx/>
              <a:buNone/>
            </a:pPr>
            <a:r>
              <a:rPr lang="en-US" altLang="en-US" sz="1800" dirty="0"/>
              <a:t>  public abstract void stop(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y );</a:t>
            </a:r>
          </a:p>
          <a:p>
            <a:pPr>
              <a:buFontTx/>
              <a:buNone/>
            </a:pPr>
            <a:r>
              <a:rPr lang="en-US" altLang="en-US" sz="1800" dirty="0"/>
              <a:t>  protected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state = 0;</a:t>
            </a:r>
          </a:p>
          <a:p>
            <a:pPr>
              <a:buFontTx/>
              <a:buNone/>
            </a:pPr>
            <a:r>
              <a:rPr lang="en-US" altLang="en-US" sz="1800" dirty="0"/>
              <a:t>  public String description(){</a:t>
            </a:r>
          </a:p>
          <a:p>
            <a:pPr>
              <a:buFontTx/>
              <a:buNone/>
            </a:pPr>
            <a:r>
              <a:rPr lang="en-US" altLang="en-US" sz="1800" dirty="0"/>
              <a:t>    return "This conforms to the Design designation: " + state;</a:t>
            </a:r>
          </a:p>
          <a:p>
            <a:pPr>
              <a:buFontTx/>
              <a:buNone/>
            </a:pPr>
            <a:r>
              <a:rPr lang="en-US" altLang="en-US" sz="1800" dirty="0"/>
              <a:t>  }</a:t>
            </a:r>
          </a:p>
          <a:p>
            <a:pPr>
              <a:buFontTx/>
              <a:buNone/>
            </a:pPr>
            <a:r>
              <a:rPr lang="en-US" altLang="en-US" sz="1800" dirty="0"/>
              <a:t>}</a:t>
            </a:r>
          </a:p>
          <a:p>
            <a:pPr>
              <a:buFontTx/>
              <a:buNone/>
            </a:pPr>
            <a:endParaRPr lang="en-US" alt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4582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1900" dirty="0"/>
              <a:t>public class Abstraction extends Design{</a:t>
            </a:r>
          </a:p>
          <a:p>
            <a:pPr>
              <a:buFontTx/>
              <a:buNone/>
            </a:pPr>
            <a:r>
              <a:rPr lang="en-US" altLang="en-US" sz="1900" dirty="0"/>
              <a:t>  public static void main(String </a:t>
            </a:r>
            <a:r>
              <a:rPr lang="en-US" altLang="en-US" sz="1900" dirty="0" err="1"/>
              <a:t>args</a:t>
            </a:r>
            <a:r>
              <a:rPr lang="en-US" altLang="en-US" sz="1900" dirty="0"/>
              <a:t>[] ){</a:t>
            </a:r>
          </a:p>
          <a:p>
            <a:pPr>
              <a:buFontTx/>
              <a:buNone/>
            </a:pPr>
            <a:r>
              <a:rPr lang="en-US" altLang="en-US" sz="1900" dirty="0" smtClean="0"/>
              <a:t>    	Abstraction </a:t>
            </a:r>
            <a:r>
              <a:rPr lang="en-US" altLang="en-US" sz="1900" dirty="0"/>
              <a:t>a = new Abstraction();</a:t>
            </a:r>
          </a:p>
          <a:p>
            <a:pPr>
              <a:buFontTx/>
              <a:buNone/>
            </a:pPr>
            <a:r>
              <a:rPr lang="en-US" altLang="en-US" sz="1900" dirty="0"/>
              <a:t>    </a:t>
            </a:r>
            <a:r>
              <a:rPr lang="en-US" altLang="en-US" sz="1900" dirty="0" smtClean="0"/>
              <a:t>	</a:t>
            </a:r>
            <a:r>
              <a:rPr lang="en-US" altLang="en-US" sz="1900" dirty="0" err="1" smtClean="0"/>
              <a:t>a.start</a:t>
            </a:r>
            <a:r>
              <a:rPr lang="en-US" altLang="en-US" sz="1900" dirty="0" smtClean="0"/>
              <a:t>(1</a:t>
            </a:r>
            <a:r>
              <a:rPr lang="en-US" altLang="en-US" sz="1900" dirty="0"/>
              <a:t>);</a:t>
            </a:r>
          </a:p>
          <a:p>
            <a:pPr>
              <a:buFontTx/>
              <a:buNone/>
            </a:pPr>
            <a:r>
              <a:rPr lang="en-US" altLang="en-US" sz="1900" dirty="0"/>
              <a:t>    </a:t>
            </a:r>
            <a:r>
              <a:rPr lang="en-US" altLang="en-US" sz="1900" dirty="0" smtClean="0"/>
              <a:t>	</a:t>
            </a:r>
            <a:r>
              <a:rPr lang="en-US" altLang="en-US" sz="1900" dirty="0" err="1" smtClean="0"/>
              <a:t>a.stop</a:t>
            </a:r>
            <a:r>
              <a:rPr lang="en-US" altLang="en-US" sz="1900" dirty="0" smtClean="0"/>
              <a:t>(2</a:t>
            </a:r>
            <a:r>
              <a:rPr lang="en-US" altLang="en-US" sz="1900" dirty="0"/>
              <a:t>);</a:t>
            </a:r>
          </a:p>
          <a:p>
            <a:pPr>
              <a:buFontTx/>
              <a:buNone/>
            </a:pPr>
            <a:r>
              <a:rPr lang="en-US" altLang="en-US" sz="1900" dirty="0"/>
              <a:t>   </a:t>
            </a:r>
            <a:r>
              <a:rPr lang="en-US" altLang="en-US" sz="1900" dirty="0" smtClean="0"/>
              <a:t>	</a:t>
            </a:r>
            <a:r>
              <a:rPr lang="en-US" altLang="en-US" sz="1900" dirty="0" err="1" smtClean="0"/>
              <a:t>System.out.println</a:t>
            </a:r>
            <a:r>
              <a:rPr lang="en-US" altLang="en-US" sz="1900" dirty="0" smtClean="0"/>
              <a:t>(</a:t>
            </a:r>
            <a:r>
              <a:rPr lang="en-US" altLang="en-US" sz="1900" dirty="0" err="1" smtClean="0"/>
              <a:t>a.description</a:t>
            </a:r>
            <a:r>
              <a:rPr lang="en-US" altLang="en-US" sz="1900" dirty="0"/>
              <a:t>());</a:t>
            </a:r>
          </a:p>
          <a:p>
            <a:pPr>
              <a:buFontTx/>
              <a:buNone/>
            </a:pPr>
            <a:r>
              <a:rPr lang="en-US" altLang="en-US" sz="1900" dirty="0"/>
              <a:t>  }</a:t>
            </a:r>
          </a:p>
          <a:p>
            <a:pPr>
              <a:buFontTx/>
              <a:buNone/>
            </a:pPr>
            <a:r>
              <a:rPr lang="en-US" altLang="en-US" sz="1900" dirty="0"/>
              <a:t>  public void start(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x){     // must provide start and stop</a:t>
            </a:r>
          </a:p>
          <a:p>
            <a:pPr>
              <a:buFontTx/>
              <a:buNone/>
            </a:pPr>
            <a:r>
              <a:rPr lang="en-US" altLang="en-US" sz="1900" dirty="0"/>
              <a:t>    </a:t>
            </a:r>
            <a:r>
              <a:rPr lang="en-US" altLang="en-US" sz="1900" dirty="0" smtClean="0"/>
              <a:t>	state </a:t>
            </a:r>
            <a:r>
              <a:rPr lang="en-US" altLang="en-US" sz="1900" dirty="0"/>
              <a:t>= x;                  // or Abstraction will also be abstract</a:t>
            </a:r>
          </a:p>
          <a:p>
            <a:pPr>
              <a:buFontTx/>
              <a:buNone/>
            </a:pPr>
            <a:r>
              <a:rPr lang="en-US" altLang="en-US" sz="1900" dirty="0"/>
              <a:t>  }</a:t>
            </a:r>
          </a:p>
          <a:p>
            <a:pPr>
              <a:buFontTx/>
              <a:buNone/>
            </a:pPr>
            <a:r>
              <a:rPr lang="en-US" altLang="en-US" sz="1900" dirty="0"/>
              <a:t>  public void stop(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z){</a:t>
            </a:r>
          </a:p>
          <a:p>
            <a:pPr>
              <a:buFontTx/>
              <a:buNone/>
            </a:pPr>
            <a:r>
              <a:rPr lang="en-US" altLang="en-US" sz="1900" dirty="0"/>
              <a:t>    state += z;</a:t>
            </a:r>
          </a:p>
          <a:p>
            <a:pPr>
              <a:buFontTx/>
              <a:buNone/>
            </a:pPr>
            <a:r>
              <a:rPr lang="en-US" altLang="en-US" sz="1900" dirty="0"/>
              <a:t>  }</a:t>
            </a:r>
          </a:p>
          <a:p>
            <a:pPr>
              <a:buFontTx/>
              <a:buNone/>
            </a:pPr>
            <a:r>
              <a:rPr lang="en-US" altLang="en-US" sz="1900" dirty="0"/>
              <a:t>}</a:t>
            </a:r>
          </a:p>
          <a:p>
            <a:pPr>
              <a:buFontTx/>
              <a:buNone/>
            </a:pPr>
            <a:endParaRPr lang="en-US" alt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8686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</a:t>
            </a:r>
            <a:r>
              <a:rPr lang="en-US" altLang="en-US" sz="2400" dirty="0"/>
              <a:t>abstract classes but no bodies or variables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Used </a:t>
            </a:r>
            <a:r>
              <a:rPr lang="en-US" altLang="en-US" sz="2400" dirty="0"/>
              <a:t>for interface </a:t>
            </a:r>
            <a:r>
              <a:rPr lang="en-US" altLang="en-US" sz="2400" dirty="0" smtClean="0"/>
              <a:t>spec–equivalent </a:t>
            </a:r>
            <a:r>
              <a:rPr lang="en-US" altLang="en-US" sz="2400" dirty="0"/>
              <a:t>to a C header file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lasses </a:t>
            </a:r>
            <a:r>
              <a:rPr lang="en-US" altLang="en-US" sz="2400" dirty="0"/>
              <a:t>can implement as may interfaces as desired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Compiler </a:t>
            </a:r>
            <a:r>
              <a:rPr lang="en-US" altLang="en-US" sz="2400" dirty="0"/>
              <a:t>will flag non compliance with interface </a:t>
            </a:r>
            <a:r>
              <a:rPr lang="en-US" altLang="en-US" sz="2400" dirty="0" smtClean="0"/>
              <a:t>spec</a:t>
            </a:r>
            <a:endParaRPr lang="en-US" alt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rot="5400000">
            <a:off x="5257801" y="2644141"/>
            <a:ext cx="5410197" cy="164592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Lecture </a:t>
            </a:r>
            <a:r>
              <a:rPr lang="en-US" sz="6600" dirty="0" smtClean="0"/>
              <a:t>5</a:t>
            </a:r>
            <a:endParaRPr lang="en-US" sz="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Classes and Objects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7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534400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dirty="0" smtClean="0"/>
              <a:t>interface </a:t>
            </a:r>
            <a:r>
              <a:rPr lang="en-US" altLang="en-US" sz="2000" dirty="0"/>
              <a:t>Template{</a:t>
            </a:r>
          </a:p>
          <a:p>
            <a:pPr>
              <a:buFontTx/>
              <a:buNone/>
            </a:pPr>
            <a:r>
              <a:rPr lang="en-US" altLang="en-US" sz="2000" dirty="0"/>
              <a:t>  public void start(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 );// these abstract methods must have no body</a:t>
            </a:r>
          </a:p>
          <a:p>
            <a:pPr>
              <a:buFontTx/>
              <a:buNone/>
            </a:pPr>
            <a:r>
              <a:rPr lang="en-US" altLang="en-US" sz="2000" dirty="0"/>
              <a:t>  public void stop(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y ); // no member variables allowed in interface</a:t>
            </a:r>
          </a:p>
          <a:p>
            <a:pPr>
              <a:buFontTx/>
              <a:buNone/>
            </a:pPr>
            <a:r>
              <a:rPr lang="en-US" altLang="en-US" sz="2000" dirty="0"/>
              <a:t>}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interface </a:t>
            </a:r>
            <a:r>
              <a:rPr lang="en-US" altLang="en-US" sz="2000" dirty="0"/>
              <a:t>Template2{</a:t>
            </a:r>
          </a:p>
          <a:p>
            <a:pPr>
              <a:buFontTx/>
              <a:buNone/>
            </a:pPr>
            <a:r>
              <a:rPr lang="en-US" altLang="en-US" sz="2000" dirty="0"/>
              <a:t>  public String description();</a:t>
            </a:r>
          </a:p>
          <a:p>
            <a:pPr>
              <a:buFontTx/>
              <a:buNone/>
            </a:pPr>
            <a:r>
              <a:rPr lang="en-US" altLang="en-US" sz="2000" dirty="0"/>
              <a:t>}</a:t>
            </a:r>
          </a:p>
          <a:p>
            <a:pPr>
              <a:buFontTx/>
              <a:buNone/>
            </a:pPr>
            <a:endParaRPr lang="en-US" altLang="en-US" sz="1000" dirty="0"/>
          </a:p>
          <a:p>
            <a:pPr>
              <a:buFontTx/>
              <a:buNone/>
            </a:pPr>
            <a:endParaRPr lang="en-US" altLang="en-US" sz="1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382000" cy="4800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public class Interfacial implements Template, Template2{</a:t>
            </a:r>
          </a:p>
          <a:p>
            <a:pPr>
              <a:buFontTx/>
              <a:buNone/>
            </a:pPr>
            <a:r>
              <a:rPr lang="en-US" altLang="en-US" sz="1800" dirty="0"/>
              <a:t>  private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state = 0;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public </a:t>
            </a:r>
            <a:r>
              <a:rPr lang="en-US" altLang="en-US" sz="1800" dirty="0"/>
              <a:t>void start(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x){  </a:t>
            </a:r>
            <a:r>
              <a:rPr lang="en-US" altLang="en-US" sz="1800" dirty="0" smtClean="0"/>
              <a:t>	// </a:t>
            </a:r>
            <a:r>
              <a:rPr lang="en-US" altLang="en-US" sz="1800" dirty="0"/>
              <a:t>must </a:t>
            </a:r>
            <a:r>
              <a:rPr lang="en-US" altLang="en-US" sz="1800" dirty="0" smtClean="0"/>
              <a:t>have </a:t>
            </a:r>
            <a:r>
              <a:rPr lang="en-US" altLang="en-US" sz="1800" dirty="0"/>
              <a:t>start, stop &amp; description</a:t>
            </a:r>
          </a:p>
          <a:p>
            <a:pPr>
              <a:buFontTx/>
              <a:buNone/>
            </a:pPr>
            <a:r>
              <a:rPr lang="en-US" altLang="en-US" sz="1800" dirty="0"/>
              <a:t>    state = x;               </a:t>
            </a:r>
            <a:r>
              <a:rPr lang="en-US" altLang="en-US" sz="1800" dirty="0" smtClean="0"/>
              <a:t>		// </a:t>
            </a:r>
            <a:r>
              <a:rPr lang="en-US" altLang="en-US" sz="1800" dirty="0"/>
              <a:t>or compiler will </a:t>
            </a:r>
            <a:r>
              <a:rPr lang="en-US" altLang="en-US" sz="1800" dirty="0" smtClean="0"/>
              <a:t>error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  </a:t>
            </a:r>
            <a:r>
              <a:rPr lang="en-US" altLang="en-US" sz="1800" dirty="0" smtClean="0"/>
              <a:t>	} 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 smtClean="0"/>
              <a:t>	public </a:t>
            </a:r>
            <a:r>
              <a:rPr lang="en-US" altLang="en-US" sz="1800" dirty="0"/>
              <a:t>void stop(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z){</a:t>
            </a:r>
          </a:p>
          <a:p>
            <a:pPr>
              <a:buFontTx/>
              <a:buNone/>
            </a:pPr>
            <a:r>
              <a:rPr lang="en-US" altLang="en-US" sz="1800" dirty="0"/>
              <a:t>    state += z;</a:t>
            </a:r>
          </a:p>
          <a:p>
            <a:pPr>
              <a:buFontTx/>
              <a:buNone/>
            </a:pPr>
            <a:r>
              <a:rPr lang="en-US" altLang="en-US" sz="1800" dirty="0"/>
              <a:t>  </a:t>
            </a:r>
            <a:r>
              <a:rPr lang="en-US" altLang="en-US" sz="1800" dirty="0" smtClean="0"/>
              <a:t>	}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public </a:t>
            </a:r>
            <a:r>
              <a:rPr lang="en-US" altLang="en-US" sz="1800" dirty="0"/>
              <a:t>String description(){ return "I conform"; }</a:t>
            </a:r>
          </a:p>
          <a:p>
            <a:pPr>
              <a:buFontTx/>
              <a:buNone/>
            </a:pPr>
            <a:r>
              <a:rPr lang="en-US" altLang="en-US" sz="1800" dirty="0" smtClean="0"/>
              <a:t>}</a:t>
            </a:r>
            <a:endParaRPr lang="en-US" alt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43129"/>
          </a:xfrm>
        </p:spPr>
        <p:txBody>
          <a:bodyPr/>
          <a:lstStyle/>
          <a:p>
            <a:r>
              <a:rPr lang="en-US" dirty="0"/>
              <a:t>Starting with Java version 1.1, classes can be nested: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733800" cy="29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2514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 is an outer </a:t>
            </a:r>
            <a:r>
              <a:rPr lang="en-US" sz="2000" dirty="0" smtClean="0"/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Hi.A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i="1" dirty="0"/>
              <a:t>nested top-level class </a:t>
            </a:r>
            <a:r>
              <a:rPr lang="en-US" sz="2000" dirty="0"/>
              <a:t>and </a:t>
            </a:r>
            <a:r>
              <a:rPr lang="en-US" sz="2000" dirty="0" smtClean="0"/>
              <a:t>could be </a:t>
            </a:r>
            <a:r>
              <a:rPr lang="en-US" sz="2000" dirty="0"/>
              <a:t>an </a:t>
            </a:r>
            <a:r>
              <a:rPr lang="en-US" sz="2000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has </a:t>
            </a:r>
            <a:r>
              <a:rPr lang="en-US" sz="2000" dirty="0" smtClean="0"/>
              <a:t>the same </a:t>
            </a:r>
            <a:r>
              <a:rPr lang="en-US" sz="2000" dirty="0"/>
              <a:t>access to things as other classes in a </a:t>
            </a:r>
            <a:r>
              <a:rPr lang="en-US" sz="2000" dirty="0" smtClean="0"/>
              <a:t>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can reach </a:t>
            </a:r>
            <a:r>
              <a:rPr lang="en-US" sz="2000" dirty="0" smtClean="0"/>
              <a:t>all static </a:t>
            </a:r>
            <a:r>
              <a:rPr lang="en-US" sz="2000" dirty="0"/>
              <a:t>things in Hi.</a:t>
            </a:r>
          </a:p>
        </p:txBody>
      </p:sp>
    </p:spTree>
    <p:extLst>
      <p:ext uri="{BB962C8B-B14F-4D97-AF65-F5344CB8AC3E}">
        <p14:creationId xmlns:p14="http://schemas.microsoft.com/office/powerpoint/2010/main" val="278146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190500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Hi.B</a:t>
            </a:r>
            <a:r>
              <a:rPr lang="en-US" sz="2000" dirty="0"/>
              <a:t> is a member class and cannot be an interface or contain static methods.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instance </a:t>
            </a:r>
            <a:r>
              <a:rPr lang="en-US" sz="2000" dirty="0"/>
              <a:t>of B can access all members of that instance of Hi which created </a:t>
            </a:r>
            <a:r>
              <a:rPr lang="en-US" sz="2000" dirty="0" smtClean="0"/>
              <a:t>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instance of B cannot be created in a class method </a:t>
            </a:r>
            <a:r>
              <a:rPr lang="en-US" sz="2000" dirty="0" smtClean="0"/>
              <a:t>of Hi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necessary</a:t>
            </a:r>
            <a:r>
              <a:rPr lang="en-US" sz="2000" dirty="0"/>
              <a:t>, the prefix </a:t>
            </a:r>
            <a:r>
              <a:rPr lang="en-US" sz="2000" dirty="0" err="1"/>
              <a:t>Hi.this</a:t>
            </a:r>
            <a:r>
              <a:rPr lang="en-US" sz="2000" dirty="0"/>
              <a:t> can be used to access a member of Hi from 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7795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80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1905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Hi.C</a:t>
            </a:r>
            <a:r>
              <a:rPr lang="en-US" sz="2000" dirty="0"/>
              <a:t> is a local class and cannot be an </a:t>
            </a:r>
            <a:r>
              <a:rPr lang="en-US" sz="2000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Methods </a:t>
            </a:r>
            <a:r>
              <a:rPr lang="en-US" sz="2000" dirty="0"/>
              <a:t>of </a:t>
            </a:r>
            <a:r>
              <a:rPr lang="en-US" sz="2000" dirty="0" err="1"/>
              <a:t>Hi.C</a:t>
            </a:r>
            <a:r>
              <a:rPr lang="en-US" sz="2000" dirty="0"/>
              <a:t> can access all </a:t>
            </a:r>
            <a:r>
              <a:rPr lang="en-US" sz="2000" dirty="0" smtClean="0"/>
              <a:t>final local </a:t>
            </a:r>
            <a:r>
              <a:rPr lang="en-US" sz="2000" dirty="0"/>
              <a:t>variables and parameters of it's surrounding method or block and additionally </a:t>
            </a:r>
            <a:r>
              <a:rPr lang="en-US" sz="2000" dirty="0" smtClean="0"/>
              <a:t>all members </a:t>
            </a:r>
            <a:r>
              <a:rPr lang="en-US" sz="2000" dirty="0"/>
              <a:t>(or static members, depending on context) of </a:t>
            </a:r>
            <a:r>
              <a:rPr lang="en-US" sz="2000" dirty="0" smtClean="0"/>
              <a:t>Hi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822763" cy="307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47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Object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Base of all other classes</a:t>
            </a:r>
          </a:p>
          <a:p>
            <a:endParaRPr lang="en-US" dirty="0" smtClean="0"/>
          </a:p>
          <a:p>
            <a:r>
              <a:rPr lang="en-US" dirty="0" smtClean="0"/>
              <a:t>Contains these methods: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class name + memory address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equals(Object o)</a:t>
            </a:r>
          </a:p>
          <a:p>
            <a:pPr lvl="2"/>
            <a:r>
              <a:rPr lang="en-US" dirty="0" smtClean="0"/>
              <a:t>compares memory addresses (same as ==)</a:t>
            </a:r>
          </a:p>
          <a:p>
            <a:pPr lvl="1"/>
            <a:r>
              <a:rPr lang="en-US" dirty="0" smtClean="0"/>
              <a:t>Object clone()</a:t>
            </a:r>
          </a:p>
          <a:p>
            <a:pPr lvl="2"/>
            <a:r>
              <a:rPr lang="en-US" dirty="0" smtClean="0"/>
              <a:t>returns copy of object</a:t>
            </a:r>
          </a:p>
          <a:p>
            <a:endParaRPr lang="en-US" dirty="0" smtClean="0"/>
          </a:p>
          <a:p>
            <a:r>
              <a:rPr lang="en-US" dirty="0" smtClean="0"/>
              <a:t>We override these methods (</a:t>
            </a:r>
            <a:r>
              <a:rPr lang="en-US" dirty="0" err="1" smtClean="0"/>
              <a:t>toString</a:t>
            </a:r>
            <a:r>
              <a:rPr lang="en-US" dirty="0" smtClean="0"/>
              <a:t> &amp; equals especially) in our classes to get more appropriate behaviors than the default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0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Oriented </a:t>
            </a:r>
            <a:r>
              <a:rPr lang="en-US" altLang="en-US" dirty="0"/>
              <a:t>Design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altLang="en-US" sz="3200" dirty="0"/>
              <a:t>OO Design ideas</a:t>
            </a:r>
          </a:p>
          <a:p>
            <a:r>
              <a:rPr lang="en-US" altLang="en-US" sz="3200" dirty="0"/>
              <a:t>OO Design Tools &amp; </a:t>
            </a:r>
            <a:r>
              <a:rPr lang="en-US" altLang="en-US" sz="3200" dirty="0" smtClean="0"/>
              <a:t>Methodologies</a:t>
            </a:r>
            <a:endParaRPr lang="en-US" altLang="en-US" sz="3200" dirty="0"/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523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altLang="en-US"/>
              <a:t>OO Paradigm Characteristics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3657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Encapsulation</a:t>
            </a:r>
            <a:r>
              <a:rPr lang="en-US" altLang="en-US" sz="2400" dirty="0"/>
              <a:t> - data + methods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Information Hiding</a:t>
            </a:r>
            <a:r>
              <a:rPr lang="en-US" altLang="en-US" sz="2400" dirty="0"/>
              <a:t> - public/private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Message Passing</a:t>
            </a:r>
            <a:r>
              <a:rPr lang="en-US" altLang="en-US" sz="2400" dirty="0"/>
              <a:t> - client uses  class’s interface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Late Binding</a:t>
            </a:r>
            <a:r>
              <a:rPr lang="en-US" altLang="en-US" sz="2400" dirty="0"/>
              <a:t>- specific receiver not known until runtime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Delegation</a:t>
            </a:r>
            <a:r>
              <a:rPr lang="en-US" altLang="en-US" sz="2400" dirty="0"/>
              <a:t> - passed up the class hierarchy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Class &amp; Objects</a:t>
            </a:r>
            <a:r>
              <a:rPr lang="en-US" altLang="en-US" sz="2400" dirty="0"/>
              <a:t> - instantiation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Inheritance &amp; polymorphism</a:t>
            </a:r>
            <a:r>
              <a:rPr lang="en-US" altLang="en-US" sz="2400" dirty="0"/>
              <a:t> - subclasses &amp; overriding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Font typeface="Times" charset="0"/>
              <a:buAutoNum type="arabicPeriod"/>
            </a:pPr>
            <a:r>
              <a:rPr lang="en-US" altLang="en-US" sz="2400" b="1" dirty="0"/>
              <a:t>Relationships</a:t>
            </a:r>
            <a:r>
              <a:rPr lang="en-US" altLang="en-US" sz="2400" dirty="0"/>
              <a:t> - association &amp; </a:t>
            </a:r>
            <a:r>
              <a:rPr lang="en-US" altLang="en-US" sz="2400" dirty="0" smtClean="0"/>
              <a:t>aggregation</a:t>
            </a:r>
            <a:endParaRPr lang="en-US" alt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04800" y="5486400"/>
            <a:ext cx="8382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OO provides  powerful tools  for building large  systems… How  do we apply them?</a:t>
            </a:r>
          </a:p>
        </p:txBody>
      </p:sp>
    </p:spTree>
    <p:extLst>
      <p:ext uri="{BB962C8B-B14F-4D97-AF65-F5344CB8AC3E}">
        <p14:creationId xmlns:p14="http://schemas.microsoft.com/office/powerpoint/2010/main" val="314430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Declare-Define-Use Approach (DDU)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34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Specifications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Identify </a:t>
            </a:r>
            <a:r>
              <a:rPr lang="en-US" altLang="en-US" dirty="0"/>
              <a:t>all classes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each identified class do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Declare it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Test </a:t>
            </a:r>
            <a:r>
              <a:rPr lang="en-US" altLang="en-US" dirty="0"/>
              <a:t>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Integrate it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Write </a:t>
            </a:r>
            <a:r>
              <a:rPr lang="en-US" altLang="en-US" dirty="0"/>
              <a:t>main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45720" indent="0" algn="ctr">
              <a:buNone/>
            </a:pPr>
            <a:r>
              <a:rPr lang="en-US" altLang="en-US" dirty="0"/>
              <a:t>DDU is a repetitive design-implement-test-maintain </a:t>
            </a:r>
            <a:r>
              <a:rPr lang="en-US" altLang="en-US" dirty="0" smtClean="0"/>
              <a:t>cycle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60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DDU Example (simple)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000" dirty="0"/>
              <a:t>Simulation of an automatic </a:t>
            </a:r>
            <a:r>
              <a:rPr lang="en-US" altLang="en-US" sz="2000" dirty="0" smtClean="0"/>
              <a:t>elevator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b="1" dirty="0"/>
              <a:t>SPECIFICATIONS:</a:t>
            </a:r>
            <a:endParaRPr lang="en-US" altLang="en-US" sz="2000" dirty="0"/>
          </a:p>
          <a:p>
            <a:r>
              <a:rPr lang="en-US" altLang="en-US" sz="2000" dirty="0"/>
              <a:t>a) </a:t>
            </a:r>
            <a:r>
              <a:rPr lang="en-US" altLang="en-US" sz="2000" i="1" dirty="0"/>
              <a:t>Input</a:t>
            </a:r>
            <a:r>
              <a:rPr lang="en-US" altLang="en-US" sz="2000" dirty="0"/>
              <a:t>: number of riders randomly placed at random floors; floor numbers entered by keyboard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b</a:t>
            </a:r>
            <a:r>
              <a:rPr lang="en-US" altLang="en-US" sz="2000" dirty="0"/>
              <a:t>) </a:t>
            </a:r>
            <a:r>
              <a:rPr lang="en-US" altLang="en-US" sz="2000" i="1" dirty="0"/>
              <a:t>Output</a:t>
            </a:r>
            <a:r>
              <a:rPr lang="en-US" altLang="en-US" sz="2000" dirty="0"/>
              <a:t>: Which floor elevator is on; direction it is heading; when riders enter and leave elevator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</a:t>
            </a:r>
            <a:r>
              <a:rPr lang="en-US" altLang="en-US" sz="2000" dirty="0"/>
              <a:t>) </a:t>
            </a:r>
            <a:r>
              <a:rPr lang="en-US" altLang="en-US" sz="2000" i="1" dirty="0"/>
              <a:t>Constraints</a:t>
            </a:r>
            <a:r>
              <a:rPr lang="en-US" altLang="en-US" sz="2000" dirty="0"/>
              <a:t>: riders may call from any floor and exit any floor; elevator is idle until called; operates until all requests completed; must board elevator when requested and </a:t>
            </a:r>
            <a:r>
              <a:rPr lang="en-US" altLang="en-US" sz="2000" dirty="0" err="1"/>
              <a:t>and</a:t>
            </a:r>
            <a:r>
              <a:rPr lang="en-US" altLang="en-US" sz="2000" dirty="0"/>
              <a:t> must disembark when floor is reached; no limit on number of passengers</a:t>
            </a:r>
          </a:p>
        </p:txBody>
      </p:sp>
    </p:spTree>
    <p:extLst>
      <p:ext uri="{BB962C8B-B14F-4D97-AF65-F5344CB8AC3E}">
        <p14:creationId xmlns:p14="http://schemas.microsoft.com/office/powerpoint/2010/main" val="185532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Classes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Classes are used to:</a:t>
            </a:r>
          </a:p>
          <a:p>
            <a:endParaRPr lang="en-US" dirty="0" smtClean="0"/>
          </a:p>
          <a:p>
            <a:r>
              <a:rPr lang="en-US" dirty="0" smtClean="0"/>
              <a:t>Create a program</a:t>
            </a:r>
          </a:p>
          <a:p>
            <a:pPr lvl="1"/>
            <a:r>
              <a:rPr lang="en-US" dirty="0" smtClean="0"/>
              <a:t>must have main method</a:t>
            </a:r>
          </a:p>
          <a:p>
            <a:pPr lvl="1"/>
            <a:r>
              <a:rPr lang="en-US" dirty="0" smtClean="0"/>
              <a:t>may have other methods</a:t>
            </a:r>
          </a:p>
          <a:p>
            <a:pPr lvl="1"/>
            <a:r>
              <a:rPr lang="en-US" dirty="0" smtClean="0"/>
              <a:t>may contain global data (</a:t>
            </a:r>
            <a:r>
              <a:rPr lang="en-US" dirty="0" err="1" smtClean="0"/>
              <a:t>eg</a:t>
            </a:r>
            <a:r>
              <a:rPr lang="en-US" dirty="0" smtClean="0"/>
              <a:t>: static Random)</a:t>
            </a:r>
          </a:p>
          <a:p>
            <a:endParaRPr lang="en-US" dirty="0" smtClean="0"/>
          </a:p>
          <a:p>
            <a:r>
              <a:rPr lang="en-US" dirty="0" smtClean="0"/>
              <a:t>Method library (</a:t>
            </a:r>
            <a:r>
              <a:rPr lang="en-US" dirty="0" err="1" smtClean="0"/>
              <a:t>eg</a:t>
            </a:r>
            <a:r>
              <a:rPr lang="en-US" dirty="0" smtClean="0"/>
              <a:t>: Math, </a:t>
            </a:r>
            <a:r>
              <a:rPr lang="en-US" dirty="0" err="1" smtClean="0"/>
              <a:t>RandomData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useful static methods</a:t>
            </a:r>
          </a:p>
          <a:p>
            <a:pPr lvl="1"/>
            <a:r>
              <a:rPr lang="en-US" dirty="0" smtClean="0"/>
              <a:t>may contain [static] data</a:t>
            </a:r>
          </a:p>
          <a:p>
            <a:endParaRPr lang="en-US" dirty="0" smtClean="0"/>
          </a:p>
          <a:p>
            <a:r>
              <a:rPr lang="en-US" dirty="0" smtClean="0"/>
              <a:t>Define new data type (</a:t>
            </a:r>
            <a:r>
              <a:rPr lang="en-US" dirty="0" err="1" smtClean="0"/>
              <a:t>eg</a:t>
            </a:r>
            <a:r>
              <a:rPr lang="en-US" dirty="0" smtClean="0"/>
              <a:t>: String, Card)</a:t>
            </a:r>
          </a:p>
          <a:p>
            <a:pPr lvl="1"/>
            <a:r>
              <a:rPr lang="en-US" dirty="0" smtClean="0"/>
              <a:t>has instance data (fields)</a:t>
            </a:r>
          </a:p>
          <a:p>
            <a:pPr lvl="1"/>
            <a:r>
              <a:rPr lang="en-US" dirty="0" smtClean="0"/>
              <a:t>has instance methods, including constructor(s)</a:t>
            </a:r>
          </a:p>
          <a:p>
            <a:pPr lvl="1"/>
            <a:r>
              <a:rPr lang="en-US" dirty="0" smtClean="0"/>
              <a:t>may have class data &amp;/or methods (static)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Choose a Class		</a:t>
            </a:r>
            <a:r>
              <a:rPr lang="en-US" altLang="en-US" b="1"/>
              <a:t>Elevator</a:t>
            </a:r>
            <a:br>
              <a:rPr lang="en-US" altLang="en-US" b="1"/>
            </a:br>
            <a:r>
              <a:rPr lang="en-US" altLang="en-US" sz="3600"/>
              <a:t>DECLARE THE CLASS ELEVATOR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Public: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Elevator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ButtonsPushed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MoveToNextFloor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DisplayStatus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floorButtons[size ]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 currentFloor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Going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Private: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ChooseMove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495800" cy="4114800"/>
          </a:xfrm>
        </p:spPr>
        <p:txBody>
          <a:bodyPr>
            <a:normAutofit fontScale="92500"/>
          </a:bodyPr>
          <a:lstStyle/>
          <a:p>
            <a:pPr lvl="1"/>
            <a:endParaRPr lang="en-US" altLang="en-US" sz="2000"/>
          </a:p>
          <a:p>
            <a:pPr lvl="1"/>
            <a:r>
              <a:rPr lang="en-US" altLang="en-US" sz="2000"/>
              <a:t>Create and initialize elevator</a:t>
            </a:r>
          </a:p>
          <a:p>
            <a:pPr lvl="1"/>
            <a:r>
              <a:rPr lang="en-US" altLang="en-US" sz="2000"/>
              <a:t>Are any floor buttons pushed?</a:t>
            </a:r>
          </a:p>
          <a:p>
            <a:pPr lvl="1"/>
            <a:r>
              <a:rPr lang="en-US" altLang="en-US" sz="2000"/>
              <a:t>Moves the elevator</a:t>
            </a:r>
          </a:p>
          <a:p>
            <a:pPr lvl="1"/>
            <a:r>
              <a:rPr lang="en-US" altLang="en-US" sz="2000"/>
              <a:t>Tell where the elevator is</a:t>
            </a:r>
          </a:p>
          <a:p>
            <a:pPr lvl="1"/>
            <a:r>
              <a:rPr lang="en-US" altLang="en-US" sz="2000"/>
              <a:t>One button per floor (ON / OFF)</a:t>
            </a:r>
          </a:p>
          <a:p>
            <a:pPr lvl="1"/>
            <a:r>
              <a:rPr lang="en-US" altLang="en-US" sz="2000"/>
              <a:t>Number of floor elevator is on</a:t>
            </a:r>
          </a:p>
          <a:p>
            <a:pPr lvl="1"/>
            <a:r>
              <a:rPr lang="en-US" altLang="en-US" sz="2000"/>
              <a:t>Direction indicator (UP / DOWN)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Determine floor to move to</a:t>
            </a:r>
          </a:p>
        </p:txBody>
      </p:sp>
    </p:spTree>
    <p:extLst>
      <p:ext uri="{BB962C8B-B14F-4D97-AF65-F5344CB8AC3E}">
        <p14:creationId xmlns:p14="http://schemas.microsoft.com/office/powerpoint/2010/main" val="411810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OF THUMB for designing classes: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altLang="en-US" dirty="0"/>
              <a:t>The </a:t>
            </a:r>
            <a:r>
              <a:rPr lang="en-US" altLang="en-US" b="1" dirty="0"/>
              <a:t>nouns</a:t>
            </a:r>
            <a:r>
              <a:rPr lang="en-US" altLang="en-US" dirty="0"/>
              <a:t> from the program specifications are usually implemented as </a:t>
            </a:r>
            <a:r>
              <a:rPr lang="en-US" altLang="en-US" b="1" dirty="0"/>
              <a:t>classes</a:t>
            </a:r>
            <a:r>
              <a:rPr lang="en-US" altLang="en-US" dirty="0"/>
              <a:t> while </a:t>
            </a:r>
            <a:r>
              <a:rPr lang="en-US" altLang="en-US" i="1" dirty="0"/>
              <a:t>verbs</a:t>
            </a:r>
            <a:r>
              <a:rPr lang="en-US" altLang="en-US" dirty="0"/>
              <a:t> are the </a:t>
            </a:r>
            <a:r>
              <a:rPr lang="en-US" altLang="en-US" i="1" dirty="0"/>
              <a:t>functions</a:t>
            </a:r>
            <a:r>
              <a:rPr lang="en-US" altLang="en-US" dirty="0"/>
              <a:t>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altLang="en-US" dirty="0" smtClean="0"/>
              <a:t>When </a:t>
            </a:r>
            <a:r>
              <a:rPr lang="en-US" altLang="en-US" dirty="0"/>
              <a:t>in doubt, refer to reality.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altLang="en-US" dirty="0" smtClean="0"/>
              <a:t>Don't </a:t>
            </a:r>
            <a:r>
              <a:rPr lang="en-US" altLang="en-US" dirty="0"/>
              <a:t>be afraid to redesign your classes.</a:t>
            </a:r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Times" charset="0"/>
              <a:buAutoNum type="arabicPeriod"/>
            </a:pPr>
            <a:r>
              <a:rPr lang="en-US" altLang="en-US" dirty="0" smtClean="0"/>
              <a:t>Declare </a:t>
            </a:r>
            <a:r>
              <a:rPr lang="en-US" altLang="en-US" dirty="0"/>
              <a:t>member data as private and member functions as public. You can always revise your declarations later.</a:t>
            </a:r>
          </a:p>
        </p:txBody>
      </p:sp>
    </p:spTree>
    <p:extLst>
      <p:ext uri="{BB962C8B-B14F-4D97-AF65-F5344CB8AC3E}">
        <p14:creationId xmlns:p14="http://schemas.microsoft.com/office/powerpoint/2010/main" val="226009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/>
              <a:t>Design methodology…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To declare a class, we write its </a:t>
            </a:r>
            <a:r>
              <a:rPr lang="en-US" altLang="en-US" sz="2800" b="1" dirty="0" smtClean="0"/>
              <a:t>Java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file </a:t>
            </a:r>
            <a:r>
              <a:rPr lang="en-US" altLang="en-US" sz="2800" dirty="0" smtClean="0"/>
              <a:t>(.java)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To </a:t>
            </a:r>
            <a:r>
              <a:rPr lang="en-US" altLang="en-US" sz="2800" dirty="0"/>
              <a:t>use a class, we write a </a:t>
            </a:r>
            <a:r>
              <a:rPr lang="en-US" altLang="en-US" sz="2800" b="1" dirty="0"/>
              <a:t>driver program</a:t>
            </a:r>
            <a:r>
              <a:rPr lang="en-US" altLang="en-US" sz="2800" dirty="0"/>
              <a:t> that tests the class as completely as </a:t>
            </a:r>
            <a:r>
              <a:rPr lang="en-US" altLang="en-US" sz="2800" dirty="0" smtClean="0"/>
              <a:t>possible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time we spend testing classes individually will more than pay for itself when it comes to testing our complete </a:t>
            </a:r>
            <a:r>
              <a:rPr lang="en-US" altLang="en-US" sz="2800" dirty="0" smtClean="0"/>
              <a:t>program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To </a:t>
            </a:r>
            <a:r>
              <a:rPr lang="en-US" altLang="en-US" sz="2800" dirty="0"/>
              <a:t>integrate a class, we write a driver program that exercises the class in the context of other classes that refer to </a:t>
            </a:r>
            <a:r>
              <a:rPr lang="en-US" altLang="en-US" sz="2800" dirty="0" smtClean="0"/>
              <a:t>it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76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Tools of OO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CASE (Computer assisted software engineering) has incorporated several OOD notations.</a:t>
            </a:r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CRC</a:t>
            </a:r>
            <a:r>
              <a:rPr lang="en-US" altLang="en-US" dirty="0" smtClean="0"/>
              <a:t> </a:t>
            </a:r>
            <a:r>
              <a:rPr lang="en-US" altLang="en-US" dirty="0"/>
              <a:t>(Class-Responsibility-Collaborator) note-card system is a low-tech scheme, easy to use and flexible.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/>
              <a:t>UML</a:t>
            </a:r>
            <a:r>
              <a:rPr lang="en-US" altLang="en-US" dirty="0"/>
              <a:t> (Unified Modeling Language) is the most used.</a:t>
            </a:r>
          </a:p>
        </p:txBody>
      </p:sp>
    </p:spTree>
    <p:extLst>
      <p:ext uri="{BB962C8B-B14F-4D97-AF65-F5344CB8AC3E}">
        <p14:creationId xmlns:p14="http://schemas.microsoft.com/office/powerpoint/2010/main" val="135509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Diagram for Elevator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65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UML diagram showing:</a:t>
            </a:r>
          </a:p>
          <a:p>
            <a:r>
              <a:rPr lang="en-US" altLang="en-US" sz="2800" dirty="0"/>
              <a:t>Classes</a:t>
            </a:r>
          </a:p>
          <a:p>
            <a:r>
              <a:rPr lang="en-US" altLang="en-US" sz="2800" dirty="0"/>
              <a:t>Relationships</a:t>
            </a:r>
          </a:p>
          <a:p>
            <a:r>
              <a:rPr lang="en-US" altLang="en-US" sz="2800" dirty="0"/>
              <a:t>Ordinals</a:t>
            </a:r>
          </a:p>
          <a:p>
            <a:endParaRPr lang="en-US" altLang="en-US" sz="2800" dirty="0"/>
          </a:p>
        </p:txBody>
      </p:sp>
      <p:pic>
        <p:nvPicPr>
          <p:cNvPr id="32774" name="Picture 6" descr="dieter-elevator.jpg                                            000224C1Macintosh HD                   BAE5C54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48958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3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95400"/>
          </a:xfrm>
        </p:spPr>
        <p:txBody>
          <a:bodyPr/>
          <a:lstStyle/>
          <a:p>
            <a:r>
              <a:rPr lang="en-US" altLang="en-US"/>
              <a:t>Class-Responsibility-Collaboration (CRC)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/>
              <a:t>responsibilities</a:t>
            </a:r>
            <a:r>
              <a:rPr lang="en-US" altLang="en-US" sz="2800" dirty="0"/>
              <a:t> are what the object must be able to do and what the object must know (attributes and </a:t>
            </a:r>
            <a:r>
              <a:rPr lang="en-US" altLang="en-US" sz="2800" dirty="0" smtClean="0"/>
              <a:t>behaviors </a:t>
            </a:r>
            <a:r>
              <a:rPr lang="en-US" altLang="en-US" sz="2800" dirty="0"/>
              <a:t>of the class).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dirty="0"/>
              <a:t>collaborator is another object that interacts with the given object.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Person </a:t>
            </a:r>
            <a:r>
              <a:rPr lang="en-US" altLang="en-US" sz="2800" dirty="0"/>
              <a:t>presses button on a given floor.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An </a:t>
            </a:r>
            <a:r>
              <a:rPr lang="en-US" altLang="en-US" sz="2800" dirty="0"/>
              <a:t>object of the Person class sends a message to an object of the button class.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Collaboration </a:t>
            </a:r>
            <a:r>
              <a:rPr lang="en-US" altLang="en-US" sz="2800" dirty="0"/>
              <a:t>between the class Person and the class Button</a:t>
            </a:r>
          </a:p>
        </p:txBody>
      </p:sp>
    </p:spTree>
    <p:extLst>
      <p:ext uri="{BB962C8B-B14F-4D97-AF65-F5344CB8AC3E}">
        <p14:creationId xmlns:p14="http://schemas.microsoft.com/office/powerpoint/2010/main" val="1416628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altLang="en-US"/>
              <a:t>CRC cards rewritten &amp; refined during design process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Front of card: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(public behaviour)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Classname: Person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Responsibility: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ID, exitElevator, enterElevator,...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Collaborators: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person sends pushButton message to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FloorButton object, ...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/>
              <a:t>Back of card:</a:t>
            </a:r>
          </a:p>
          <a:p>
            <a:pPr>
              <a:buFontTx/>
              <a:buNone/>
            </a:pPr>
            <a:r>
              <a:rPr lang="en-US" altLang="en-US" sz="2400" b="1" dirty="0"/>
              <a:t>(implementation details)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ID : </a:t>
            </a:r>
            <a:r>
              <a:rPr lang="en-US" altLang="en-US" dirty="0" err="1"/>
              <a:t>int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exitElevator</a:t>
            </a:r>
            <a:r>
              <a:rPr lang="en-US" altLang="en-US" dirty="0"/>
              <a:t>( ) : void</a:t>
            </a:r>
          </a:p>
          <a:p>
            <a:pPr>
              <a:buFontTx/>
              <a:buNone/>
            </a:pPr>
            <a:r>
              <a:rPr lang="en-US" altLang="en-US" dirty="0" err="1"/>
              <a:t>enterElevator</a:t>
            </a:r>
            <a:r>
              <a:rPr lang="en-US" altLang="en-US" dirty="0"/>
              <a:t>( ) : void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2819400"/>
            <a:ext cx="3962400" cy="32766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495800" y="2819400"/>
            <a:ext cx="4191000" cy="32766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4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rot="5400000">
            <a:off x="5257801" y="2644141"/>
            <a:ext cx="5410197" cy="164592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Lab 2</a:t>
            </a:r>
            <a:endParaRPr lang="en-US" sz="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Game of Life Refactored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37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30"/>
          </a:xfrm>
        </p:spPr>
        <p:txBody>
          <a:bodyPr>
            <a:normAutofit/>
          </a:bodyPr>
          <a:lstStyle/>
          <a:p>
            <a:r>
              <a:rPr lang="en-US" dirty="0"/>
              <a:t>In this lab assignment, you will be refactoring your previous </a:t>
            </a:r>
            <a:r>
              <a:rPr lang="en-US" dirty="0" err="1"/>
              <a:t>GameOfLife</a:t>
            </a:r>
            <a:r>
              <a:rPr lang="en-US" dirty="0"/>
              <a:t> application to implement the Model-View-Controller pattern and a Strategy </a:t>
            </a:r>
            <a:r>
              <a:rPr lang="en-US" dirty="0" smtClean="0"/>
              <a:t>pattern</a:t>
            </a:r>
          </a:p>
          <a:p>
            <a:endParaRPr lang="en-US" dirty="0"/>
          </a:p>
          <a:p>
            <a:r>
              <a:rPr lang="en-US" dirty="0" smtClean="0"/>
              <a:t>Like the last lab, </a:t>
            </a:r>
            <a:r>
              <a:rPr lang="en-US" dirty="0"/>
              <a:t>the completed lab will consist of an electronic copy of the Java code file you </a:t>
            </a:r>
            <a:r>
              <a:rPr lang="en-US" dirty="0" smtClean="0"/>
              <a:t>develop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lab will be graded based on the following factors:</a:t>
            </a:r>
          </a:p>
          <a:p>
            <a:pPr lvl="1"/>
            <a:r>
              <a:rPr lang="en-US" dirty="0"/>
              <a:t>Commenting: Are all classes, methods and variable declarations (both properties and private variables) documented with inline comments</a:t>
            </a:r>
          </a:p>
          <a:p>
            <a:pPr lvl="1"/>
            <a:r>
              <a:rPr lang="en-US" dirty="0"/>
              <a:t>Functionality: does the submitted code compile and run? Does it meet the requirements given below?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916680" y="1447800"/>
            <a:ext cx="48768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507480" y="1752600"/>
            <a:ext cx="2209800" cy="3352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4076700"/>
            <a:ext cx="3352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5280" y="1676400"/>
            <a:ext cx="3352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1080" y="22098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GameOfLife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107180" y="2210966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GoLBoard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07180" y="3886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GoLCell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641950" y="3886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GoLRandomInitializer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641950" y="2210966"/>
            <a:ext cx="1981200" cy="9144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GoLInitializer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021080" y="4648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GoLDisplay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21080" y="2212490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69080" y="2212490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37468" y="2203167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0" name="Elbow Connector 19"/>
          <p:cNvCxnSpPr>
            <a:stCxn id="4" idx="3"/>
            <a:endCxn id="5" idx="1"/>
          </p:cNvCxnSpPr>
          <p:nvPr/>
        </p:nvCxnSpPr>
        <p:spPr>
          <a:xfrm>
            <a:off x="3002280" y="2667000"/>
            <a:ext cx="1104900" cy="1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8" idx="1"/>
          </p:cNvCxnSpPr>
          <p:nvPr/>
        </p:nvCxnSpPr>
        <p:spPr>
          <a:xfrm>
            <a:off x="6088380" y="2668166"/>
            <a:ext cx="5535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6" idx="0"/>
          </p:cNvCxnSpPr>
          <p:nvPr/>
        </p:nvCxnSpPr>
        <p:spPr>
          <a:xfrm>
            <a:off x="5097780" y="3125366"/>
            <a:ext cx="0" cy="760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0"/>
            <a:endCxn id="8" idx="2"/>
          </p:cNvCxnSpPr>
          <p:nvPr/>
        </p:nvCxnSpPr>
        <p:spPr>
          <a:xfrm flipV="1">
            <a:off x="7632550" y="3125366"/>
            <a:ext cx="0" cy="7608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46433" y="3848100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21080" y="4641746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45280" y="3848100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43" name="Elbow Connector 19"/>
          <p:cNvCxnSpPr>
            <a:stCxn id="4" idx="2"/>
            <a:endCxn id="9" idx="0"/>
          </p:cNvCxnSpPr>
          <p:nvPr/>
        </p:nvCxnSpPr>
        <p:spPr>
          <a:xfrm>
            <a:off x="2011680" y="3124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19"/>
          <p:cNvCxnSpPr>
            <a:stCxn id="9" idx="3"/>
            <a:endCxn id="5" idx="1"/>
          </p:cNvCxnSpPr>
          <p:nvPr/>
        </p:nvCxnSpPr>
        <p:spPr>
          <a:xfrm flipV="1">
            <a:off x="3002280" y="2668166"/>
            <a:ext cx="1104900" cy="24372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19"/>
          <p:cNvCxnSpPr>
            <a:stCxn id="9" idx="3"/>
            <a:endCxn id="6" idx="1"/>
          </p:cNvCxnSpPr>
          <p:nvPr/>
        </p:nvCxnSpPr>
        <p:spPr>
          <a:xfrm flipV="1">
            <a:off x="3002280" y="4343400"/>
            <a:ext cx="11049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11830" y="241134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022265" y="233899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1807279" y="3733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 rot="17725461">
            <a:off x="3072881" y="363113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7" name="TextBox 56"/>
          <p:cNvSpPr txBox="1"/>
          <p:nvPr/>
        </p:nvSpPr>
        <p:spPr>
          <a:xfrm rot="19497747">
            <a:off x="3394710" y="460555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4921757" y="336728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251908" y="3455002"/>
            <a:ext cx="1243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&lt;Implements&gt;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145280" y="53340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GoLNeigborhood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4183380" y="5295900"/>
            <a:ext cx="10668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074364" y="4928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cxnSp>
        <p:nvCxnSpPr>
          <p:cNvPr id="64" name="Elbow Connector 28"/>
          <p:cNvCxnSpPr/>
          <p:nvPr/>
        </p:nvCxnSpPr>
        <p:spPr>
          <a:xfrm>
            <a:off x="5212080" y="4798718"/>
            <a:ext cx="0" cy="4971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5400000">
            <a:off x="5912173" y="434318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&lt;Uses&gt;</a:t>
            </a:r>
            <a:endParaRPr lang="en-US" sz="1200" b="1" dirty="0"/>
          </a:p>
        </p:txBody>
      </p:sp>
      <p:cxnSp>
        <p:nvCxnSpPr>
          <p:cNvPr id="68" name="Elbow Connector 28"/>
          <p:cNvCxnSpPr>
            <a:stCxn id="61" idx="3"/>
          </p:cNvCxnSpPr>
          <p:nvPr/>
        </p:nvCxnSpPr>
        <p:spPr>
          <a:xfrm flipH="1" flipV="1">
            <a:off x="6088380" y="2819400"/>
            <a:ext cx="38100" cy="2971800"/>
          </a:xfrm>
          <a:prstGeom prst="bentConnector4">
            <a:avLst>
              <a:gd name="adj1" fmla="val -600000"/>
              <a:gd name="adj2" fmla="val 1001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Method Library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817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 not used to create objects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o not have main methods (usually)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ontain useful class methods [</a:t>
            </a:r>
            <a:r>
              <a:rPr lang="en-US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2800" dirty="0" smtClean="0"/>
              <a:t>]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ay contain some class data [</a:t>
            </a:r>
            <a:r>
              <a:rPr lang="en-US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2800" dirty="0" smtClean="0"/>
              <a:t>]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ethods are called with the class name</a:t>
            </a:r>
          </a:p>
          <a:p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his type of class is not very common in object oriented programming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59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1813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GameOfLife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is the executable controller class for the Game of Life simulation. It should initialize other objects and control stepping through the rounds, calling the appropriate methods in both the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GoLBoard</a:t>
            </a:r>
            <a:r>
              <a:rPr lang="en-US" dirty="0">
                <a:latin typeface="Calibri"/>
                <a:ea typeface="Calibri"/>
                <a:cs typeface="Times New Roman"/>
              </a:rPr>
              <a:t> class and the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GoLDisplay</a:t>
            </a:r>
            <a:r>
              <a:rPr lang="en-US" dirty="0">
                <a:latin typeface="Calibri"/>
                <a:ea typeface="Calibri"/>
                <a:cs typeface="Times New Roman"/>
              </a:rPr>
              <a:t> class. It should not contain any code related to updating cells, etc.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9281"/>
              </p:ext>
            </p:extLst>
          </p:nvPr>
        </p:nvGraphicFramePr>
        <p:xfrm>
          <a:off x="685800" y="3733797"/>
          <a:ext cx="7391400" cy="914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722"/>
                <a:gridCol w="1180957"/>
                <a:gridCol w="4737721"/>
              </a:tblGrid>
              <a:tr h="533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main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Entry point for the program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5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GoLBoard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 model for the game board.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45480"/>
              </p:ext>
            </p:extLst>
          </p:nvPr>
        </p:nvGraphicFramePr>
        <p:xfrm>
          <a:off x="457200" y="2667000"/>
          <a:ext cx="8229600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7883"/>
                <a:gridCol w="1160188"/>
                <a:gridCol w="4501529"/>
              </a:tblGrid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constructor ()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Calls the overloaded constructor below with the default GoLRandomInitializer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constructor (</a:t>
                      </a:r>
                      <a:r>
                        <a:rPr lang="en-US" sz="2000" dirty="0" err="1">
                          <a:effectLst/>
                        </a:rPr>
                        <a:t>GoLInitializer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myInitializer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Created a new GoLBoard initialized by the provided initializer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27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nextRound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GoLBoard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Updates the board for the next round by calling the </a:t>
                      </a:r>
                      <a:r>
                        <a:rPr lang="en-US" sz="2000" dirty="0" err="1">
                          <a:effectLst/>
                        </a:rPr>
                        <a:t>updateCell</a:t>
                      </a:r>
                      <a:r>
                        <a:rPr lang="en-US" sz="2000" dirty="0">
                          <a:effectLst/>
                        </a:rPr>
                        <a:t> method of the individual cells, passing a </a:t>
                      </a:r>
                      <a:r>
                        <a:rPr lang="en-US" sz="2000" dirty="0" err="1">
                          <a:effectLst/>
                        </a:rPr>
                        <a:t>GoLNeighborhood</a:t>
                      </a:r>
                      <a:r>
                        <a:rPr lang="en-US" sz="2000" dirty="0">
                          <a:effectLst/>
                        </a:rPr>
                        <a:t> to them. Returns the updated board.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43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39344"/>
              </p:ext>
            </p:extLst>
          </p:nvPr>
        </p:nvGraphicFramePr>
        <p:xfrm>
          <a:off x="457200" y="1752600"/>
          <a:ext cx="822960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7883"/>
                <a:gridCol w="1160188"/>
                <a:gridCol w="4501529"/>
              </a:tblGrid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getCell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x,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y)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GoLCell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cell at the specified coordinates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copyBoard()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GoLBoard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a copy of the current board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reset()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GoLBoard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Re-initializes the board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reset(GoLInitializer myInitializer)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GoLBoard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Re-initializes the board with the provided </a:t>
                      </a:r>
                      <a:r>
                        <a:rPr lang="en-US" sz="2000" dirty="0" err="1">
                          <a:effectLst/>
                        </a:rPr>
                        <a:t>GoLInitializer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getCurrentRound()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number of the current round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getBirths()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Gets number of births from last round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getDeaths()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Gets number of deaths from last round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84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GoLCell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 model for an individual cell.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85350"/>
              </p:ext>
            </p:extLst>
          </p:nvPr>
        </p:nvGraphicFramePr>
        <p:xfrm>
          <a:off x="457200" y="2667000"/>
          <a:ext cx="822960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143000"/>
                <a:gridCol w="3733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constructor (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Creates a new cell that is alive if the parameter is true or false otherwise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updateCell(GoLNeighborhood myNeighborhood)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Updates the cell using the given neighborhood and returns true if alive and false if dead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isAlive()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if alive and false if dead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43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GoLNeigborhood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 model for the neighborhood of an individual cell.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08284"/>
              </p:ext>
            </p:extLst>
          </p:nvPr>
        </p:nvGraphicFramePr>
        <p:xfrm>
          <a:off x="457200" y="2667000"/>
          <a:ext cx="8077200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6600"/>
                <a:gridCol w="1219200"/>
                <a:gridCol w="3581400"/>
              </a:tblGrid>
              <a:tr h="469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Method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9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constructor (GoLCell[][] cellNeighbors)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Creates a new neighborhood using the 3x3 array provided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9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getCell(int x, int y)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GoLCell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Gets the cell at coordinates </a:t>
                      </a:r>
                      <a:r>
                        <a:rPr lang="en-US" sz="2000" dirty="0" err="1">
                          <a:effectLst/>
                        </a:rPr>
                        <a:t>x,y</a:t>
                      </a:r>
                      <a:r>
                        <a:rPr lang="en-US" sz="2000" dirty="0">
                          <a:effectLst/>
                        </a:rPr>
                        <a:t> in the neighborhood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42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Interface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GoLInitializer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an interface for initializing a board.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54398"/>
              </p:ext>
            </p:extLst>
          </p:nvPr>
        </p:nvGraphicFramePr>
        <p:xfrm>
          <a:off x="457200" y="2743200"/>
          <a:ext cx="7985760" cy="70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8368"/>
                <a:gridCol w="1547783"/>
                <a:gridCol w="407960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Method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getCellArray()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GoLCell[][]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an array of cells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9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GoLRandomInitializer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an interface for initializing a board.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53702"/>
              </p:ext>
            </p:extLst>
          </p:nvPr>
        </p:nvGraphicFramePr>
        <p:xfrm>
          <a:off x="457200" y="2743200"/>
          <a:ext cx="80010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1402849"/>
                <a:gridCol w="393115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Method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constructor 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Creates new GoLRandomInitializer with a random seed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constructor (long seed)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Creates new GoLRandomInitializer with a given seed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getCellArray()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GoLCell[][]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an array of cells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1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52600"/>
            <a:ext cx="8229600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Class </a:t>
            </a:r>
            <a:r>
              <a:rPr lang="en-US" b="1" dirty="0" err="1">
                <a:latin typeface="Calibri"/>
                <a:ea typeface="Calibri"/>
                <a:cs typeface="Times New Roman"/>
              </a:rPr>
              <a:t>GoLDisplay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This class implements a model for the neighborhood of an individual cell.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93939"/>
              </p:ext>
            </p:extLst>
          </p:nvPr>
        </p:nvGraphicFramePr>
        <p:xfrm>
          <a:off x="457200" y="2743200"/>
          <a:ext cx="79248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/>
                <a:gridCol w="1219200"/>
                <a:gridCol w="3581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Method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constructor 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Creates a new display object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displayBoard(GoLBoard gameBoard)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Outputs the current board along with round number, births and deaths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07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information on inheritance on the Oracle Java Tutorial site:</a:t>
            </a:r>
          </a:p>
          <a:p>
            <a:pPr lvl="1"/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docs.oracle.com/javase/tutorial/java/IandI/subclasses.html</a:t>
            </a:r>
            <a:endParaRPr lang="en-US" sz="2600" dirty="0"/>
          </a:p>
          <a:p>
            <a:endParaRPr lang="en-US" sz="2800" dirty="0"/>
          </a:p>
          <a:p>
            <a:r>
              <a:rPr lang="en-US" sz="2800" dirty="0" smtClean="0"/>
              <a:t>Review the information on interfaces:</a:t>
            </a:r>
          </a:p>
          <a:p>
            <a:pPr lvl="1"/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docs.oracle.com/javase/tutorial/java/IandI/createinterface.html</a:t>
            </a:r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Working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you wanted to run a poker tournament, on-line.  What types of objects would you need to represent to handle multiple players, multiple tables, with betting?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Tournament: tables</a:t>
            </a:r>
          </a:p>
          <a:p>
            <a:pPr marL="0" indent="0">
              <a:buNone/>
            </a:pPr>
            <a:r>
              <a:rPr lang="en-US" dirty="0" smtClean="0"/>
              <a:t>Table: dealer, players, deck; play()</a:t>
            </a:r>
          </a:p>
          <a:p>
            <a:pPr marL="0" indent="0">
              <a:buNone/>
            </a:pPr>
            <a:r>
              <a:rPr lang="en-US" dirty="0" smtClean="0"/>
              <a:t>Dealer: deck, name (table assignment); deal()</a:t>
            </a:r>
          </a:p>
          <a:p>
            <a:pPr marL="0" indent="0">
              <a:buNone/>
            </a:pPr>
            <a:r>
              <a:rPr lang="en-US" dirty="0" smtClean="0"/>
              <a:t>Deck: cards; shuffle(), size(), </a:t>
            </a:r>
            <a:r>
              <a:rPr lang="en-US" dirty="0" err="1" smtClean="0"/>
              <a:t>dealCard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Player: chips, hand, name; </a:t>
            </a:r>
            <a:r>
              <a:rPr lang="en-US" dirty="0" err="1" smtClean="0"/>
              <a:t>getCard</a:t>
            </a:r>
            <a:r>
              <a:rPr lang="en-US" dirty="0" smtClean="0"/>
              <a:t>(), bet(), </a:t>
            </a:r>
            <a:r>
              <a:rPr lang="en-US" dirty="0" err="1" smtClean="0"/>
              <a:t>buyChips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Hand: cards, size; </a:t>
            </a:r>
            <a:r>
              <a:rPr lang="en-US" dirty="0" err="1" smtClean="0"/>
              <a:t>addCard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Card: face, suit; value()</a:t>
            </a:r>
          </a:p>
          <a:p>
            <a:pPr marL="0" indent="0">
              <a:buNone/>
            </a:pPr>
            <a:r>
              <a:rPr lang="en-US" dirty="0" smtClean="0"/>
              <a:t>Chips: value, </a:t>
            </a:r>
            <a:r>
              <a:rPr lang="en-US" dirty="0" err="1" smtClean="0"/>
              <a:t>howmany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General form: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ClassName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// data member (variable) declarations</a:t>
            </a:r>
          </a:p>
          <a:p>
            <a:pPr lvl="2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// constructor definitions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ClassName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list)</a:t>
            </a: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2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// method definitions</a:t>
            </a:r>
          </a:p>
          <a:p>
            <a:pPr lvl="2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76400"/>
            <a:ext cx="8534400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dirty="0" smtClean="0"/>
              <a:t>Classes do </a:t>
            </a:r>
            <a:r>
              <a:rPr lang="en-US" altLang="en-US" sz="2000" dirty="0"/>
              <a:t>not inherit </a:t>
            </a:r>
            <a:r>
              <a:rPr lang="en-US" altLang="en-US" sz="2000" dirty="0" smtClean="0"/>
              <a:t>constructors from parent classes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System </a:t>
            </a:r>
            <a:r>
              <a:rPr lang="en-US" altLang="en-US" sz="2000" dirty="0"/>
              <a:t>supplied constructor takes no arguments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Does nothing but create the object (no initialization)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Once overridden, the class loses </a:t>
            </a:r>
            <a:r>
              <a:rPr lang="en-US" altLang="en-US" sz="2000" dirty="0"/>
              <a:t>the use of the system supplied </a:t>
            </a:r>
            <a:r>
              <a:rPr lang="en-US" altLang="en-US" sz="2000" dirty="0" smtClean="0"/>
              <a:t>constructor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overload </a:t>
            </a:r>
            <a:r>
              <a:rPr lang="en-US" altLang="en-US" sz="2000" dirty="0" smtClean="0"/>
              <a:t>the constructor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access </a:t>
            </a:r>
            <a:r>
              <a:rPr lang="en-US" altLang="en-US" sz="2000" dirty="0" smtClean="0"/>
              <a:t>other defined </a:t>
            </a:r>
            <a:r>
              <a:rPr lang="en-US" altLang="en-US" sz="2000" dirty="0"/>
              <a:t>constructors using this()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Can access </a:t>
            </a:r>
            <a:r>
              <a:rPr lang="en-US" altLang="en-US" sz="2000" dirty="0"/>
              <a:t>parent's constructor using super()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only one level of indirection allowed (no </a:t>
            </a:r>
            <a:r>
              <a:rPr lang="en-US" altLang="en-US" sz="1600" dirty="0" err="1"/>
              <a:t>super.super</a:t>
            </a:r>
            <a:r>
              <a:rPr lang="en-US" altLang="en-US" sz="1600" dirty="0"/>
              <a:t>() allowed </a:t>
            </a:r>
            <a:r>
              <a:rPr lang="en-US" altLang="en-US" sz="1600" dirty="0" smtClean="0"/>
              <a:t>)</a:t>
            </a:r>
            <a:endParaRPr lang="en-US" alt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 smtClean="0"/>
              <a:t>ConstructorDemo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extends Worker{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public static void main( String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[]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 a = new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 b = new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("Label");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 c = new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(42);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ConstructorDemo</a:t>
            </a:r>
            <a:r>
              <a:rPr lang="en-US" altLang="en-US" sz="2000" dirty="0"/>
              <a:t> d = new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(36,"Full");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a.amount</a:t>
            </a:r>
            <a:r>
              <a:rPr lang="en-US" altLang="en-US" sz="2000" dirty="0"/>
              <a:t> + " " + </a:t>
            </a:r>
            <a:r>
              <a:rPr lang="en-US" altLang="en-US" sz="2000" dirty="0" err="1"/>
              <a:t>a.label</a:t>
            </a:r>
            <a:r>
              <a:rPr lang="en-US" altLang="en-US" sz="20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b.amount</a:t>
            </a:r>
            <a:r>
              <a:rPr lang="en-US" altLang="en-US" sz="2000" dirty="0"/>
              <a:t> + " " + </a:t>
            </a:r>
            <a:r>
              <a:rPr lang="en-US" altLang="en-US" sz="2000" dirty="0" err="1"/>
              <a:t>b.label</a:t>
            </a:r>
            <a:r>
              <a:rPr lang="en-US" altLang="en-US" sz="20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c.amount</a:t>
            </a:r>
            <a:r>
              <a:rPr lang="en-US" altLang="en-US" sz="2000" dirty="0"/>
              <a:t> + " " + </a:t>
            </a:r>
            <a:r>
              <a:rPr lang="en-US" altLang="en-US" sz="2000" dirty="0" err="1"/>
              <a:t>c.label</a:t>
            </a:r>
            <a:r>
              <a:rPr lang="en-US" altLang="en-US" sz="20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private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amount;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458200" cy="5867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 smtClean="0"/>
              <a:t>ConstructorDemo</a:t>
            </a:r>
            <a:r>
              <a:rPr lang="en-US" altLang="en-US" sz="2000" dirty="0"/>
              <a:t>(){              // constructor with no </a:t>
            </a:r>
            <a:r>
              <a:rPr lang="en-US" altLang="en-US" sz="2000" dirty="0" err="1"/>
              <a:t>args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this(0, "empty");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(String s){      // four overloaded constructor methods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this(0, s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this(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"empty");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ConstructorDemo</a:t>
            </a:r>
            <a:r>
              <a:rPr lang="en-US" altLang="en-US" sz="2000" dirty="0"/>
              <a:t>(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String s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super( s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amount 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}</a:t>
            </a:r>
            <a:endParaRPr lang="en-US" alt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6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722</TotalTime>
  <Words>2463</Words>
  <Application>Microsoft Office PowerPoint</Application>
  <PresentationFormat>On-screen Show (4:3)</PresentationFormat>
  <Paragraphs>547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Franklin Gothic Medium</vt:lpstr>
      <vt:lpstr>Times</vt:lpstr>
      <vt:lpstr>Times New Roman</vt:lpstr>
      <vt:lpstr>Wingdings</vt:lpstr>
      <vt:lpstr>Wingdings 2</vt:lpstr>
      <vt:lpstr>Grid</vt:lpstr>
      <vt:lpstr>Java Programming</vt:lpstr>
      <vt:lpstr>Classes and Objects </vt:lpstr>
      <vt:lpstr>Classes in Java</vt:lpstr>
      <vt:lpstr>Method Library Classes</vt:lpstr>
      <vt:lpstr>Working with Objects</vt:lpstr>
      <vt:lpstr>Class Definitions</vt:lpstr>
      <vt:lpstr>Constructors</vt:lpstr>
      <vt:lpstr>Constructors</vt:lpstr>
      <vt:lpstr>Constructors</vt:lpstr>
      <vt:lpstr>Constructors</vt:lpstr>
      <vt:lpstr>Class Member Types</vt:lpstr>
      <vt:lpstr>Access Specifiers</vt:lpstr>
      <vt:lpstr>Java Access Modifiers - Accessible ?</vt:lpstr>
      <vt:lpstr>Other Modifiers  effect on variables, methods &amp; classes</vt:lpstr>
      <vt:lpstr>Objects are references</vt:lpstr>
      <vt:lpstr>Abstract Classes</vt:lpstr>
      <vt:lpstr>Abstract Classes</vt:lpstr>
      <vt:lpstr>Abstract Classes</vt:lpstr>
      <vt:lpstr>Interfaces</vt:lpstr>
      <vt:lpstr>Interfaces</vt:lpstr>
      <vt:lpstr>Interfaces</vt:lpstr>
      <vt:lpstr>Inner Classes</vt:lpstr>
      <vt:lpstr>Inner Classes</vt:lpstr>
      <vt:lpstr>Inner Classes</vt:lpstr>
      <vt:lpstr>Object class in JAVA</vt:lpstr>
      <vt:lpstr>Object Oriented Design</vt:lpstr>
      <vt:lpstr>OO Paradigm Characteristics</vt:lpstr>
      <vt:lpstr>The Declare-Define-Use Approach (DDU)</vt:lpstr>
      <vt:lpstr>DDU Example (simple)</vt:lpstr>
      <vt:lpstr>Choose a Class  Elevator DECLARE THE CLASS ELEVATOR</vt:lpstr>
      <vt:lpstr>RULES OF THUMB for designing classes:</vt:lpstr>
      <vt:lpstr>Design methodology…</vt:lpstr>
      <vt:lpstr>Some Tools of OO Design</vt:lpstr>
      <vt:lpstr>UML Diagram for Elevator</vt:lpstr>
      <vt:lpstr>Class-Responsibility-Collaboration (CRC)</vt:lpstr>
      <vt:lpstr>CRC cards rewritten &amp; refined during design process</vt:lpstr>
      <vt:lpstr>The Game of Life Refactored </vt:lpstr>
      <vt:lpstr>Lab 2 Description</vt:lpstr>
      <vt:lpstr>Game Of Life Design</vt:lpstr>
      <vt:lpstr>Class Descriptions</vt:lpstr>
      <vt:lpstr>Class Descriptions</vt:lpstr>
      <vt:lpstr>Class Descriptions</vt:lpstr>
      <vt:lpstr>Class Descriptions</vt:lpstr>
      <vt:lpstr>Class Descriptions</vt:lpstr>
      <vt:lpstr>Class Descriptions</vt:lpstr>
      <vt:lpstr>Class Descriptions</vt:lpstr>
      <vt:lpstr>Class Descriptions</vt:lpstr>
      <vt:lpstr>For Next Time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Schalow Jason</dc:creator>
  <cp:lastModifiedBy>Schalow Jason</cp:lastModifiedBy>
  <cp:revision>55</cp:revision>
  <dcterms:created xsi:type="dcterms:W3CDTF">2014-02-04T20:28:56Z</dcterms:created>
  <dcterms:modified xsi:type="dcterms:W3CDTF">2016-03-09T00:13:15Z</dcterms:modified>
</cp:coreProperties>
</file>