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5" r:id="rId5"/>
    <p:sldId id="296" r:id="rId6"/>
    <p:sldId id="314" r:id="rId7"/>
    <p:sldId id="259" r:id="rId8"/>
    <p:sldId id="318" r:id="rId9"/>
    <p:sldId id="335" r:id="rId10"/>
    <p:sldId id="322" r:id="rId11"/>
    <p:sldId id="294" r:id="rId12"/>
    <p:sldId id="313" r:id="rId13"/>
    <p:sldId id="325" r:id="rId14"/>
    <p:sldId id="332" r:id="rId15"/>
    <p:sldId id="329" r:id="rId16"/>
    <p:sldId id="326" r:id="rId17"/>
    <p:sldId id="333" r:id="rId18"/>
    <p:sldId id="331" r:id="rId19"/>
    <p:sldId id="316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BA505E-CCD7-4607-ACEF-6EBBC9D8433F}">
          <p14:sldIdLst>
            <p14:sldId id="305"/>
            <p14:sldId id="296"/>
            <p14:sldId id="314"/>
            <p14:sldId id="259"/>
            <p14:sldId id="318"/>
            <p14:sldId id="335"/>
            <p14:sldId id="322"/>
            <p14:sldId id="294"/>
            <p14:sldId id="313"/>
            <p14:sldId id="325"/>
            <p14:sldId id="332"/>
            <p14:sldId id="329"/>
            <p14:sldId id="326"/>
            <p14:sldId id="333"/>
            <p14:sldId id="331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A67"/>
    <a:srgbClr val="CAD8D6"/>
    <a:srgbClr val="A9D7D9"/>
    <a:srgbClr val="93D3D9"/>
    <a:srgbClr val="AAD6FF"/>
    <a:srgbClr val="B2C8CD"/>
    <a:srgbClr val="CCD8D6"/>
    <a:srgbClr val="4F5945"/>
    <a:srgbClr val="73292A"/>
    <a:srgbClr val="7F8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53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-985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39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79A58FD6-9F9D-472F-BAC5-DC79AF0F874E}" type="datetime1">
              <a:rPr lang="zh-CN" altLang="en-US" smtClean="0"/>
              <a:t>2024/3/17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7369B77-94AB-0344-9EBF-9DB9EE8D3ABC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D0F44F8-7870-48E0-8D1F-45263C5C7300}" type="datetime1">
              <a:rPr lang="zh-CN" altLang="en-US" smtClean="0"/>
              <a:t>2024/3/17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0775476F-A808-1F46-A368-07984F6DA22E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7755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8734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2872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50100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83187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3766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16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包含文字、植物的图片&#10;&#10;说明已自动生成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椭圆形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 descr="包含文字的图片&#10;&#10;说明已自动生成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椭圆形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陶瓷、瓷器的图片&#10;&#10;说明已自动生成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zh-CN" sz="4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9" name="图片 8" descr="包含织物的图片&#10;&#10;说明已自动生成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花朵、植物的图片&#10;&#10;说明已自动生成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36" name="图片 35" descr="树的特写&#10;&#10;自动生成的中等可信度的说明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内容占位符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31" name="文本占位符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38" name="图片 37" descr="一簇花&#10;&#10;自动生成的可信度较低的说明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包含软体动物、昆虫的图片&#10;&#10;说明已自动生成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包含织物的图片&#10;&#10;说明已自动生成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长方形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花朵、植物的图片&#10;&#10;说明已自动生成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图片 9" descr="花的特写&#10;&#10;自动生成的可信度较低的说明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图片 11" descr="花的特写&#10;&#10;自动生成的可信度较低的说明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长方形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2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7" name="图片 6" descr="包含软体动物、昆虫的图片&#10;&#10;说明已自动生成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包含织物的图片&#10;&#10;说明已自动生成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长方形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一簇花&#10;&#10;自动生成的可信度较低的说明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zh-CN" sz="2400"/>
            </a:lvl1pPr>
            <a:lvl2pPr marL="228600">
              <a:buClr>
                <a:srgbClr val="73292A"/>
              </a:buClr>
              <a:defRPr lang="zh-CN" sz="2000"/>
            </a:lvl2pPr>
            <a:lvl3pPr marL="685800">
              <a:buClr>
                <a:srgbClr val="73292A"/>
              </a:buClr>
              <a:defRPr lang="zh-CN" sz="1800"/>
            </a:lvl3pPr>
            <a:lvl4pPr marL="1143000">
              <a:buClr>
                <a:srgbClr val="73292A"/>
              </a:buClr>
              <a:defRPr lang="zh-CN" sz="1600"/>
            </a:lvl4pPr>
            <a:lvl5pPr marL="1600200">
              <a:buClr>
                <a:srgbClr val="73292A"/>
              </a:buClr>
              <a:defRPr lang="zh-CN" sz="16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6" name="图片 5" descr="包含花朵、植物的图片&#10;&#10;说明已自动生成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文本占位符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zh-CN" sz="18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植物的特写&#10;&#10;自动生成的可信度较低的说明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图片 8" descr="包含被褥、织物的图片&#10;&#10;说明已自动生成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长方形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latin typeface="Microsoft YaHei UI Light" panose="020B0302020104020203" pitchFamily="34" charset="-79"/>
              <a:ea typeface="Microsoft YaHei UI Light"/>
              <a:cs typeface="Gill Sans Light" panose="020B0302020104020203" pitchFamily="34" charset="-79"/>
            </a:endParaRPr>
          </a:p>
        </p:txBody>
      </p:sp>
      <p:pic>
        <p:nvPicPr>
          <p:cNvPr id="15" name="图片 14" descr="包含陶瓷、瓷器的图片&#10;&#10;说明已自动生成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图片 16" descr="包含文字的图片&#10;&#10;说明已自动生成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绿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织物的图片&#10;&#10;说明已自动生成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长方形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6" name="图片 15" descr="包含花朵、植物的图片&#10;&#10;说明已自动生成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图片 18" descr="包含软体动物、昆虫的图片&#10;&#10;说明已自动生成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accent3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”</a:t>
            </a:r>
          </a:p>
        </p:txBody>
      </p:sp>
      <p:sp>
        <p:nvSpPr>
          <p:cNvPr id="28" name="文本占位符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6" name="图片占位符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5" name="文本占位符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图片占位符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4" name="图片占位符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7" name="图片占位符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2" name="文本占位符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zh-CN" sz="2800" kern="1200">
          <a:solidFill>
            <a:schemeClr val="accent3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400" kern="1200">
          <a:solidFill>
            <a:schemeClr val="accent3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000" kern="1200">
          <a:solidFill>
            <a:schemeClr val="accent3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7200" dirty="0"/>
              <a:t>青囊</a:t>
            </a:r>
            <a:endParaRPr lang="zh-CN" sz="7200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864C69-BE88-4136-A994-B21AE581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867150"/>
            <a:ext cx="9884664" cy="84201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云母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5E968B-0A57-4FDD-B2D2-1B4990A29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石忠铬</a:t>
            </a:r>
          </a:p>
        </p:txBody>
      </p:sp>
    </p:spTree>
    <p:extLst>
      <p:ext uri="{BB962C8B-B14F-4D97-AF65-F5344CB8AC3E}">
        <p14:creationId xmlns:p14="http://schemas.microsoft.com/office/powerpoint/2010/main" val="393575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344" y="1162050"/>
            <a:ext cx="3922776" cy="391477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13000" b="1" dirty="0">
                <a:latin typeface="隶书" panose="02010509060101010101" pitchFamily="49" charset="-122"/>
                <a:ea typeface="隶书" panose="02010509060101010101" pitchFamily="49" charset="-122"/>
              </a:rPr>
              <a:t>云母</a:t>
            </a:r>
            <a:endParaRPr lang="zh-CN" sz="13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" name="图片 9" descr="花叶主题色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9" name="灯片编号占位符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11</a:t>
            </a:fld>
            <a:endParaRPr lang="zh-CN" dirty="0"/>
          </a:p>
        </p:txBody>
      </p:sp>
      <p:sp>
        <p:nvSpPr>
          <p:cNvPr id="20" name="标题 5">
            <a:extLst>
              <a:ext uri="{FF2B5EF4-FFF2-40B4-BE49-F238E27FC236}">
                <a16:creationId xmlns:a16="http://schemas.microsoft.com/office/drawing/2014/main" id="{C71AE70C-8BBC-4F4A-B4A2-96A73369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>
            <a:normAutofit/>
          </a:bodyPr>
          <a:lstStyle/>
          <a:p>
            <a:r>
              <a:rPr lang="zh-CN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《本草纲目》：</a:t>
            </a:r>
            <a:br>
              <a:rPr lang="en-US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“甘，平，无毒”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内容占位符 7">
            <a:extLst>
              <a:ext uri="{FF2B5EF4-FFF2-40B4-BE49-F238E27FC236}">
                <a16:creationId xmlns:a16="http://schemas.microsoft.com/office/drawing/2014/main" id="{31D529E3-3C81-4EC4-A858-744591E83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云母光洁的外表广受诗人喜爱，如陆游的“酒借鹅儿成浅色，鱼凭云母作修鳞”。</a:t>
            </a:r>
          </a:p>
        </p:txBody>
      </p:sp>
      <p:sp>
        <p:nvSpPr>
          <p:cNvPr id="22" name="内容占位符 9">
            <a:extLst>
              <a:ext uri="{FF2B5EF4-FFF2-40B4-BE49-F238E27FC236}">
                <a16:creationId xmlns:a16="http://schemas.microsoft.com/office/drawing/2014/main" id="{8C4F2044-121B-4A00-92DE-C21E3F3F1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/>
          <a:p>
            <a:r>
              <a:rPr lang="zh-CN" altLang="zh-CN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云母甘温的性质与我的性格相符，也和契合我理想中冲虚而纯朴的君子之风。</a:t>
            </a:r>
          </a:p>
        </p:txBody>
      </p:sp>
    </p:spTree>
    <p:extLst>
      <p:ext uri="{BB962C8B-B14F-4D97-AF65-F5344CB8AC3E}">
        <p14:creationId xmlns:p14="http://schemas.microsoft.com/office/powerpoint/2010/main" val="90570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81A38569-B64C-4826-947A-D028C55F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7200" b="1" kern="100" dirty="0">
                <a:effectLst/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白云母</a:t>
            </a:r>
            <a:endParaRPr lang="zh-CN" altLang="en-US" sz="7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9B5FDFB2-09CD-4D7A-8731-3E254254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0358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CN" sz="4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鳞鳞花</a:t>
            </a:r>
            <a:r>
              <a:rPr lang="zh-CN" altLang="en-US" sz="4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浴</a:t>
            </a:r>
            <a:r>
              <a:rPr lang="zh-CN" altLang="zh-CN" sz="4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雪，默默远山开。</a:t>
            </a:r>
          </a:p>
          <a:p>
            <a:pPr marL="0" indent="0" algn="ctr">
              <a:buNone/>
            </a:pPr>
            <a:r>
              <a:rPr lang="zh-CN" altLang="zh-CN" sz="4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千捣成药尽，清香入骨来</a:t>
            </a:r>
            <a:r>
              <a:rPr lang="zh-CN" altLang="en-US" sz="4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48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1C7ADF-71B6-4C3D-A853-160FA4D3ED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12</a:t>
            </a:fld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E0BECB-2DA1-4B49-8BE2-E5325C1092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143053"/>
            <a:ext cx="4114800" cy="365125"/>
          </a:xfrm>
        </p:spPr>
        <p:txBody>
          <a:bodyPr/>
          <a:lstStyle/>
          <a:p>
            <a:pPr rtl="0"/>
            <a:r>
              <a:rPr lang="zh-CN" altLang="en-US" sz="32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原创</a:t>
            </a:r>
            <a:r>
              <a:rPr lang="zh-CN" altLang="en-US" sz="32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诗</a:t>
            </a:r>
            <a:endParaRPr lang="zh-CN" sz="32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69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864C69-BE88-4136-A994-B21AE581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867150"/>
            <a:ext cx="9884664" cy="84201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苏合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5E968B-0A57-4FDD-B2D2-1B4990A29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苏唐仪</a:t>
            </a:r>
          </a:p>
        </p:txBody>
      </p:sp>
    </p:spTree>
    <p:extLst>
      <p:ext uri="{BB962C8B-B14F-4D97-AF65-F5344CB8AC3E}">
        <p14:creationId xmlns:p14="http://schemas.microsoft.com/office/powerpoint/2010/main" val="212495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7BD45B0-4DDD-4DB4-AEFB-451B25ED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latin typeface="隶书" panose="02010509060101010101" pitchFamily="49" charset="-122"/>
                <a:ea typeface="隶书" panose="02010509060101010101" pitchFamily="49" charset="-122"/>
              </a:rPr>
              <a:t>苏合</a:t>
            </a: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8E89207B-A268-42A3-82B5-9E9793B2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96680"/>
              </p:ext>
            </p:extLst>
          </p:nvPr>
        </p:nvGraphicFramePr>
        <p:xfrm>
          <a:off x="838200" y="2112580"/>
          <a:ext cx="10515600" cy="384054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200525">
                  <a:extLst>
                    <a:ext uri="{9D8B030D-6E8A-4147-A177-3AD203B41FA5}">
                      <a16:colId xmlns:a16="http://schemas.microsoft.com/office/drawing/2014/main" val="1002092436"/>
                    </a:ext>
                  </a:extLst>
                </a:gridCol>
                <a:gridCol w="3781425">
                  <a:extLst>
                    <a:ext uri="{9D8B030D-6E8A-4147-A177-3AD203B41FA5}">
                      <a16:colId xmlns:a16="http://schemas.microsoft.com/office/drawing/2014/main" val="2462817197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299003047"/>
                    </a:ext>
                  </a:extLst>
                </a:gridCol>
              </a:tblGrid>
              <a:tr h="624007">
                <a:tc>
                  <a:txBody>
                    <a:bodyPr/>
                    <a:lstStyle/>
                    <a:p>
                      <a:r>
                        <a:rPr lang="zh-CN" altLang="en-US" sz="2800" b="0" kern="1200" dirty="0">
                          <a:solidFill>
                            <a:schemeClr val="accent3"/>
                          </a:solidFill>
                          <a:latin typeface="+mj-ea"/>
                          <a:ea typeface="+mj-ea"/>
                          <a:cs typeface="+mn-cs"/>
                        </a:rPr>
                        <a:t>出处：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73292A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2800" b="0" kern="1200" dirty="0">
                          <a:solidFill>
                            <a:schemeClr val="accent3"/>
                          </a:solidFill>
                          <a:latin typeface="+mj-ea"/>
                          <a:ea typeface="+mj-ea"/>
                          <a:cs typeface="+mn-cs"/>
                        </a:rPr>
                        <a:t>寓意：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73292A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2800" b="0" kern="1200" dirty="0">
                          <a:solidFill>
                            <a:schemeClr val="accent3"/>
                          </a:solidFill>
                          <a:latin typeface="+mj-ea"/>
                          <a:ea typeface="+mj-ea"/>
                          <a:cs typeface="+mn-cs"/>
                        </a:rPr>
                        <a:t>喜欢的诗人：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63825"/>
                  </a:ext>
                </a:extLst>
              </a:tr>
              <a:tr h="13917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800" kern="100" dirty="0">
                          <a:solidFill>
                            <a:schemeClr val="accent3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李时珍《本草纲目》：苏合油、流动苏合香，气味辛、温，功用是“开窃，辟秽，止痛。用于中风痰厥，猝然昏倒，胸腹冷痛，惊痫”。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 marR="21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kern="100" dirty="0">
                          <a:solidFill>
                            <a:schemeClr val="accent3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lang="zh-CN" altLang="en-US" sz="2800" kern="100" dirty="0">
                          <a:solidFill>
                            <a:schemeClr val="accent3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河中之水歌</a:t>
                      </a:r>
                      <a:r>
                        <a:rPr lang="en-US" altLang="zh-CN" sz="2800" kern="100" dirty="0">
                          <a:solidFill>
                            <a:schemeClr val="accent3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》“</a:t>
                      </a:r>
                      <a:r>
                        <a:rPr lang="zh-CN" altLang="en-US" sz="2800" kern="100" dirty="0">
                          <a:solidFill>
                            <a:schemeClr val="accent3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中有郁金苏合香”</a:t>
                      </a:r>
                    </a:p>
                    <a:p>
                      <a:endParaRPr lang="zh-CN" altLang="en-US" sz="2800" kern="100" dirty="0">
                        <a:solidFill>
                          <a:schemeClr val="accent3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18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kern="100" dirty="0">
                          <a:solidFill>
                            <a:schemeClr val="accent3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苏轼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83960"/>
                  </a:ext>
                </a:extLst>
              </a:tr>
              <a:tr h="18247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00" dirty="0">
                          <a:solidFill>
                            <a:schemeClr val="accent3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魏晋文人香气，清妙珍贵，是高品位的象征</a:t>
                      </a:r>
                    </a:p>
                    <a:p>
                      <a:endParaRPr lang="zh-CN" altLang="en-US" sz="2800" kern="100" dirty="0">
                        <a:solidFill>
                          <a:schemeClr val="accent3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18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kern="100" dirty="0">
                          <a:solidFill>
                            <a:schemeClr val="accent3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韦庄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5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91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484A7600-3998-4AD3-AE83-C5E61ADD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隶书" panose="02010509060101010101" pitchFamily="49" charset="-122"/>
                <a:ea typeface="隶书" panose="02010509060101010101" pitchFamily="49" charset="-122"/>
              </a:rPr>
              <a:t>鹧鸪天</a:t>
            </a:r>
            <a:r>
              <a:rPr lang="en-US" altLang="zh-CN" sz="48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5400" b="1" dirty="0">
                <a:latin typeface="隶书" panose="02010509060101010101" pitchFamily="49" charset="-122"/>
                <a:ea typeface="隶书" panose="02010509060101010101" pitchFamily="49" charset="-122"/>
              </a:rPr>
              <a:t>咏怀（依钦韵）</a:t>
            </a:r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123FA83F-D29F-4D8F-83A5-D22C17B2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无言重上小红楼，青灯白壁使人愁。孤蓬试问为谁卷？不见浮云稍滞留。</a:t>
            </a: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微雨后，晚风游，苍冥之志应存否？骚人可煞无情思，歌尽相逢万里悠。</a:t>
            </a:r>
          </a:p>
          <a:p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5FF7186-7ED8-4091-B9C8-AA13F62F73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15</a:t>
            </a:fld>
            <a:endParaRPr lang="zh-CN" dirty="0"/>
          </a:p>
        </p:txBody>
      </p:sp>
      <p:sp>
        <p:nvSpPr>
          <p:cNvPr id="17" name="页脚占位符 2">
            <a:extLst>
              <a:ext uri="{FF2B5EF4-FFF2-40B4-BE49-F238E27FC236}">
                <a16:creationId xmlns:a16="http://schemas.microsoft.com/office/drawing/2014/main" id="{03623C2A-0EEF-4337-9AD2-67094A3370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143053"/>
            <a:ext cx="4114800" cy="365125"/>
          </a:xfrm>
        </p:spPr>
        <p:txBody>
          <a:bodyPr/>
          <a:lstStyle/>
          <a:p>
            <a:pPr rtl="0"/>
            <a:r>
              <a:rPr lang="zh-CN" altLang="en-US" sz="32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原创</a:t>
            </a:r>
            <a:r>
              <a:rPr lang="zh-CN" altLang="en-US" sz="32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</a:t>
            </a:r>
            <a:endParaRPr lang="zh-CN" sz="32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58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sz="72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Microsoft YaHei UI" panose="02020602080505020303" pitchFamily="18" charset="77"/>
                <a:ea typeface="Microsoft YaHei UI"/>
              </a:rPr>
              <a:t>青囊</a:t>
            </a:r>
            <a:endParaRPr lang="zh-CN" dirty="0">
              <a:solidFill>
                <a:schemeClr val="accent3"/>
              </a:solidFill>
              <a:latin typeface="Microsoft YaHei UI" panose="02020602080505020303" pitchFamily="18" charset="77"/>
              <a:ea typeface="Microsoft YaHei UI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A</a:t>
            </a:r>
          </a:p>
        </p:txBody>
      </p:sp>
      <p:pic>
        <p:nvPicPr>
          <p:cNvPr id="10" name="图片 9" descr="花叶主题色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图片 1928" descr="花叶主题色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zh-CN"/>
            </a:defPPr>
          </a:lstStyle>
          <a:p>
            <a:pPr marL="0" indent="0" rtl="0">
              <a:lnSpc>
                <a:spcPct val="150000"/>
              </a:lnSpc>
              <a:buNone/>
            </a:pPr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鹅不食</a:t>
            </a:r>
            <a:endParaRPr lang="zh-CN" sz="24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忍冬</a:t>
            </a:r>
            <a:endParaRPr lang="zh-CN" sz="24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李康馨</a:t>
            </a:r>
            <a:endParaRPr lang="en-US" altLang="zh-CN" sz="24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云母</a:t>
            </a:r>
            <a:endParaRPr lang="zh-CN" sz="24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苏合</a:t>
            </a:r>
            <a:endParaRPr lang="zh-CN" sz="24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rtl="0"/>
            <a:endParaRPr lang="zh-CN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Calibri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5" y="2259147"/>
            <a:ext cx="8705088" cy="2002536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11500" dirty="0">
                <a:latin typeface="隶书" panose="02010509060101010101" pitchFamily="49" charset="-122"/>
                <a:ea typeface="隶书" panose="02010509060101010101" pitchFamily="49" charset="-122"/>
              </a:rPr>
              <a:t>小组成员</a:t>
            </a:r>
            <a:endParaRPr lang="zh-CN" sz="115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自我介绍</a:t>
            </a:r>
            <a:endParaRPr 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4800" kern="1200" dirty="0">
                <a:solidFill>
                  <a:schemeClr val="accent3"/>
                </a:solidFill>
                <a:latin typeface="+mj-ea"/>
                <a:ea typeface="+mj-ea"/>
                <a:cs typeface="+mj-cs"/>
              </a:rPr>
              <a:t>鹅不食</a:t>
            </a:r>
            <a:endParaRPr lang="zh-CN" sz="4800" kern="1200" dirty="0">
              <a:solidFill>
                <a:schemeClr val="accent3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2400" kern="1200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rPr>
              <a:t>组长</a:t>
            </a:r>
            <a:r>
              <a:rPr lang="en-US" altLang="zh-CN" sz="2400" kern="1200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rPr>
              <a:t>——</a:t>
            </a:r>
            <a:r>
              <a:rPr lang="zh-CN" altLang="en-US" sz="2400" kern="1200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rPr>
              <a:t>卢欣雨</a:t>
            </a:r>
            <a:endParaRPr lang="zh-CN" sz="2400" kern="1200" dirty="0">
              <a:solidFill>
                <a:schemeClr val="tx1">
                  <a:tint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3610CA-97C7-4C98-9817-8D60C3E6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232572"/>
            <a:ext cx="8695944" cy="1325880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atin typeface="隶书" panose="02010509060101010101" pitchFamily="49" charset="-122"/>
                <a:ea typeface="隶书" panose="02010509060101010101" pitchFamily="49" charset="-122"/>
              </a:rPr>
              <a:t>鹅不食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F33AAF-281B-4DD3-BA43-0E72233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558452"/>
            <a:ext cx="7744968" cy="2697480"/>
          </a:xfrm>
        </p:spPr>
        <p:txBody>
          <a:bodyPr>
            <a:normAutofit/>
          </a:bodyPr>
          <a:lstStyle/>
          <a:p>
            <a:r>
              <a:rPr lang="zh-CN" altLang="zh-CN" sz="32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鹅不食，也叫石胡荽，主治风寒感冒，鼻塞不通，寒痰咳喘，疮痈肿毒。它是香菜的近亲，因为本身气味比较刺激而且入口后的辛辣感十分强烈，所以不仅是鹅，许多动物都不食用鹅不食草。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4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4F3053D-09A7-4281-B1A3-3F43A13648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68"/>
          <a:stretch/>
        </p:blipFill>
        <p:spPr>
          <a:xfrm>
            <a:off x="0" y="0"/>
            <a:ext cx="6794090" cy="6858000"/>
          </a:xfrm>
          <a:prstGeom prst="rect">
            <a:avLst/>
          </a:prstGeom>
        </p:spPr>
      </p:pic>
      <p:sp>
        <p:nvSpPr>
          <p:cNvPr id="9" name="灯片编号占位符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20" name="标题 5">
            <a:extLst>
              <a:ext uri="{FF2B5EF4-FFF2-40B4-BE49-F238E27FC236}">
                <a16:creationId xmlns:a16="http://schemas.microsoft.com/office/drawing/2014/main" id="{C71AE70C-8BBC-4F4A-B4A2-96A73369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>
            <a:normAutofit fontScale="90000"/>
          </a:bodyPr>
          <a:lstStyle/>
          <a:p>
            <a:r>
              <a:rPr lang="zh-CN" altLang="en-US" sz="32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虽然不爱吃香菜（在努力爱上它），但我还是自号为了鹅不食。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内容占位符 7">
            <a:extLst>
              <a:ext uri="{FF2B5EF4-FFF2-40B4-BE49-F238E27FC236}">
                <a16:creationId xmlns:a16="http://schemas.microsoft.com/office/drawing/2014/main" id="{31D529E3-3C81-4EC4-A858-744591E83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一是因为它在一众药名中显得朴素而又颇有意趣，一如我所喜爱的诗风。</a:t>
            </a:r>
          </a:p>
        </p:txBody>
      </p:sp>
      <p:sp>
        <p:nvSpPr>
          <p:cNvPr id="22" name="内容占位符 9">
            <a:extLst>
              <a:ext uri="{FF2B5EF4-FFF2-40B4-BE49-F238E27FC236}">
                <a16:creationId xmlns:a16="http://schemas.microsoft.com/office/drawing/2014/main" id="{8C4F2044-121B-4A00-92DE-C21E3F3F1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335526"/>
            <a:ext cx="5065776" cy="18641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二则因为虽然鹅不吃它，人类却能发现它的美味并灵活运用到我们的菜式中，期待我们的古诗词创作之旅也是如此，能得一双善于发现的慧眼。</a:t>
            </a:r>
            <a:endParaRPr lang="zh-CN" altLang="zh-CN" sz="28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B2DF8B37-63AA-41D8-8C17-E176EB0538FF}"/>
              </a:ext>
            </a:extLst>
          </p:cNvPr>
          <p:cNvSpPr txBox="1">
            <a:spLocks/>
          </p:cNvSpPr>
          <p:nvPr/>
        </p:nvSpPr>
        <p:spPr>
          <a:xfrm>
            <a:off x="1033257" y="2209800"/>
            <a:ext cx="3224111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4400" kern="1200">
                <a:solidFill>
                  <a:schemeClr val="accent3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000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极目西州色，纵马踏路直。</a:t>
            </a:r>
            <a:br>
              <a:rPr lang="zh-CN" altLang="en-US" sz="4000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kern="1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撷叶盘中味，碧色鹅不食。</a:t>
            </a:r>
            <a:endParaRPr lang="zh-CN" altLang="en-US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19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864C69-BE88-4136-A994-B21AE581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867150"/>
            <a:ext cx="9884664" cy="84201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忍冬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5E968B-0A57-4FDD-B2D2-1B4990A29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王乐凡</a:t>
            </a:r>
          </a:p>
        </p:txBody>
      </p:sp>
    </p:spTree>
    <p:extLst>
      <p:ext uri="{BB962C8B-B14F-4D97-AF65-F5344CB8AC3E}">
        <p14:creationId xmlns:p14="http://schemas.microsoft.com/office/powerpoint/2010/main" val="151251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612" y="429133"/>
            <a:ext cx="4974336" cy="132588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8800" dirty="0">
                <a:latin typeface="隶书" panose="02010509060101010101" pitchFamily="49" charset="-122"/>
                <a:ea typeface="隶书" panose="02010509060101010101" pitchFamily="49" charset="-122"/>
              </a:rPr>
              <a:t>诗</a:t>
            </a:r>
            <a:endParaRPr lang="zh-CN" sz="8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344" y="1162050"/>
            <a:ext cx="3922776" cy="391477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13000" b="1" dirty="0">
                <a:latin typeface="隶书" panose="02010509060101010101" pitchFamily="49" charset="-122"/>
                <a:ea typeface="隶书" panose="02010509060101010101" pitchFamily="49" charset="-122"/>
              </a:rPr>
              <a:t>忍冬</a:t>
            </a:r>
            <a:endParaRPr lang="zh-CN" sz="13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" name="图片 9" descr="花叶主题色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algn="just"/>
            <a:r>
              <a:rPr lang="en-US" altLang="zh-CN" sz="2800" b="1" i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 i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明</a:t>
            </a:r>
            <a:r>
              <a:rPr lang="en-US" altLang="zh-CN" sz="2800" b="1" i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800" b="1" i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郑文康</a:t>
            </a:r>
            <a:r>
              <a:rPr lang="en-US" altLang="zh-CN" sz="2800" b="1" i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i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药名诗赠郑完</a:t>
            </a:r>
            <a:r>
              <a:rPr lang="en-US" altLang="zh-CN" sz="2800" b="1" i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zh-CN" altLang="zh-CN" sz="2800" b="1" i="1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使君有子正乌头，双眼空青气伏牛。</a:t>
            </a:r>
            <a:endParaRPr lang="en-US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rtl="0"/>
            <a:r>
              <a:rPr lang="zh-CN" altLang="en-US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半夏里来知母健，忍冬归去亦忘忧。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800" b="1" i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zh-CN" sz="2800" b="1" i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宋</a:t>
            </a:r>
            <a:r>
              <a:rPr lang="en-US" altLang="zh-CN" sz="2800" b="1" i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800" b="1" i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范成大《余杭》</a:t>
            </a:r>
            <a:endParaRPr lang="en-US" altLang="zh-CN" sz="2800" b="1" i="1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rtl="0"/>
            <a:r>
              <a:rPr lang="zh-CN" altLang="zh-CN" sz="2800" b="1" i="1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（也作：馀杭）</a:t>
            </a:r>
            <a:endParaRPr lang="zh-CN" sz="28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春晚山花各静芳，从教红紫送韶光。</a:t>
            </a:r>
            <a:endParaRPr lang="en-US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rtl="0"/>
            <a:r>
              <a:rPr lang="zh-CN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忍冬清馥蔷薇酽，薰满千村万落香。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灯片编号占位符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Microsoft YaHei UI" panose="02020602080505020303" pitchFamily="18" charset="77"/>
                <a:ea typeface="Microsoft YaHei UI" panose="02020502070401020303" pitchFamily="18" charset="0"/>
              </a:rPr>
              <a:t>忍冬</a:t>
            </a:r>
            <a:r>
              <a:rPr lang="en-US" altLang="zh-CN" dirty="0">
                <a:latin typeface="Microsoft YaHei UI" panose="02020602080505020303" pitchFamily="18" charset="77"/>
                <a:ea typeface="Microsoft YaHei UI" panose="02020502070401020303" pitchFamily="18" charset="0"/>
              </a:rPr>
              <a:t>——</a:t>
            </a:r>
            <a:r>
              <a:rPr lang="zh-CN" altLang="en-US" dirty="0">
                <a:latin typeface="Microsoft YaHei UI" panose="02020602080505020303" pitchFamily="18" charset="77"/>
                <a:ea typeface="Microsoft YaHei UI" panose="02020502070401020303" pitchFamily="18" charset="0"/>
              </a:rPr>
              <a:t>金银花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+mn-lt"/>
              </a:rPr>
              <a:t>药</a:t>
            </a:r>
            <a:endParaRPr 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algn="just"/>
            <a:r>
              <a:rPr lang="en-US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神农本草经</a:t>
            </a:r>
            <a:r>
              <a:rPr lang="en-US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载：“金银花性寒味甘，具有清热解毒、凉血化淤之功效，主治外感风热、瘟病初起、疮疡疔毒、红肿热痛、便脓血”等。</a:t>
            </a:r>
          </a:p>
          <a:p>
            <a:pPr algn="just"/>
            <a:r>
              <a:rPr lang="en-US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本草纲目</a:t>
            </a:r>
            <a:r>
              <a:rPr lang="en-US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》 “</a:t>
            </a:r>
            <a:r>
              <a:rPr lang="zh-CN" altLang="en-US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久服轻身、延年益寿”。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7136" y="2629116"/>
            <a:ext cx="3200400" cy="3320861"/>
          </a:xfrm>
        </p:spPr>
        <p:txBody>
          <a:bodyPr rtlCol="0">
            <a:normAutofit fontScale="92500" lnSpcReduction="10000"/>
          </a:bodyPr>
          <a:lstStyle>
            <a:defPPr>
              <a:defRPr lang="zh-CN"/>
            </a:defPPr>
          </a:lstStyle>
          <a:p>
            <a:pPr algn="just"/>
            <a:r>
              <a:rPr lang="zh-CN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连花清瘟</a:t>
            </a:r>
          </a:p>
          <a:p>
            <a:pPr rtl="0"/>
            <a:r>
              <a:rPr lang="zh-CN" altLang="en-US" sz="2400" dirty="0">
                <a:solidFill>
                  <a:schemeClr val="accent3"/>
                </a:solidFill>
                <a:latin typeface="楷体" panose="02010609060101010101" pitchFamily="49" charset="-122"/>
                <a:ea typeface="楷体" panose="02010609060101010101" pitchFamily="49" charset="-122"/>
                <a:cs typeface="Gill Sans Light" panose="020B0302020104020203" pitchFamily="34" charset="-79"/>
              </a:rPr>
              <a:t>二十世纪八十年代，国家卫生部对金银花先后进行了化学分析，结果表明：金银花含有多种人体必须的微量元素和化学成分，同时含有多种对人体有利的活性酶物质，具有抗衰老，防癌变，轻身健体的良好功效。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marL="0" indent="0" rtl="0"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茶</a:t>
            </a:r>
            <a:endParaRPr lang="zh-CN" sz="3600" b="1" dirty="0">
              <a:solidFill>
                <a:schemeClr val="accent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algn="just"/>
            <a:r>
              <a:rPr lang="zh-CN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清光绪二十二年《费县志》称：</a:t>
            </a:r>
            <a:r>
              <a:rPr lang="en-US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花有黄白故名金银花，从前间有之，不过采以代茶，至嘉庆初，商旅贩往他处，</a:t>
            </a:r>
            <a:r>
              <a:rPr lang="en-US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  <a:r>
              <a:rPr lang="zh-CN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不数年山角水湄栽植几遍。</a:t>
            </a:r>
            <a:r>
              <a:rPr lang="en-US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zh-CN" sz="24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55_TF56410444_Win32" id="{A4D9143D-2DD8-4C57-9D80-ED5B7B13DA5D}" vid="{0CBF3EE4-A473-447D-B4ED-E95D27661F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{D5B7196A-7190-4D26-8FF5-17DA4292B25A}tf56410444_win32</Template>
  <TotalTime>193</TotalTime>
  <Words>696</Words>
  <Application>Microsoft Office PowerPoint</Application>
  <PresentationFormat>宽屏</PresentationFormat>
  <Paragraphs>81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Microsoft YaHei UI</vt:lpstr>
      <vt:lpstr>Microsoft YaHei UI Light</vt:lpstr>
      <vt:lpstr>华文行楷</vt:lpstr>
      <vt:lpstr>楷体</vt:lpstr>
      <vt:lpstr>隶书</vt:lpstr>
      <vt:lpstr>Arial</vt:lpstr>
      <vt:lpstr>Office 主题</vt:lpstr>
      <vt:lpstr>青囊</vt:lpstr>
      <vt:lpstr>青囊</vt:lpstr>
      <vt:lpstr>小组成员</vt:lpstr>
      <vt:lpstr>鹅不食</vt:lpstr>
      <vt:lpstr>鹅不食</vt:lpstr>
      <vt:lpstr>虽然不爱吃香菜（在努力爱上它），但我还是自号为了鹅不食。</vt:lpstr>
      <vt:lpstr>忍冬</vt:lpstr>
      <vt:lpstr>诗</vt:lpstr>
      <vt:lpstr>忍冬——金银花</vt:lpstr>
      <vt:lpstr>云母</vt:lpstr>
      <vt:lpstr>《本草纲目》： “甘，平，无毒”</vt:lpstr>
      <vt:lpstr>白云母</vt:lpstr>
      <vt:lpstr>苏合</vt:lpstr>
      <vt:lpstr>苏合</vt:lpstr>
      <vt:lpstr>鹧鸪天·咏怀（依钦韵）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演示文稿标题</dc:title>
  <dc:creator>乐凡 王</dc:creator>
  <cp:lastModifiedBy>乐凡 王</cp:lastModifiedBy>
  <cp:revision>21</cp:revision>
  <dcterms:created xsi:type="dcterms:W3CDTF">2024-03-13T13:04:33Z</dcterms:created>
  <dcterms:modified xsi:type="dcterms:W3CDTF">2024-03-17T15:09:29Z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