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1" r:id="rId2"/>
    <p:sldId id="258" r:id="rId3"/>
    <p:sldId id="259" r:id="rId4"/>
    <p:sldId id="266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A33"/>
    <a:srgbClr val="2D3B36"/>
    <a:srgbClr val="2C3B35"/>
    <a:srgbClr val="C3E0A5"/>
    <a:srgbClr val="A5C1A1"/>
    <a:srgbClr val="4C8E32"/>
    <a:srgbClr val="2A3A32"/>
    <a:srgbClr val="00C935"/>
    <a:srgbClr val="00701B"/>
    <a:srgbClr val="00D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1428-D65C-4220-AEBE-89860C9B8CB4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394A9-307B-4AAF-BFF8-5A7707ACC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8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0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6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5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3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3AF0DB7-F874-47C3-A6F3-A4A9AFA060E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9B25-CFB5-49B5-B60F-9BC6B89BF7D5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14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8900" y="1545420"/>
            <a:ext cx="7200900" cy="356396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Презентация высокоточного измерителя перемещений 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 rot="5400000">
            <a:off x="10674350" y="1758145"/>
            <a:ext cx="7200900" cy="356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Интерферометр </a:t>
            </a:r>
            <a:r>
              <a:rPr lang="ru-RU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Майкельсона</a:t>
            </a:r>
            <a:endParaRPr lang="ru-RU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073150" y="6891360"/>
            <a:ext cx="7772400" cy="4356100"/>
            <a:chOff x="1073150" y="6891360"/>
            <a:chExt cx="7772400" cy="43561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073150" y="6891360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794" y="6987896"/>
              <a:ext cx="7449111" cy="4163027"/>
            </a:xfrm>
            <a:prstGeom prst="rect">
              <a:avLst/>
            </a:prstGeom>
            <a:effectLst>
              <a:softEdge rad="203200"/>
            </a:effectLst>
          </p:spPr>
        </p:pic>
      </p:grpSp>
    </p:spTree>
    <p:extLst>
      <p:ext uri="{BB962C8B-B14F-4D97-AF65-F5344CB8AC3E}">
        <p14:creationId xmlns:p14="http://schemas.microsoft.com/office/powerpoint/2010/main" val="24778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156 -0.8083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0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38815 -0.016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0052 -0.79282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 rot="5400000">
            <a:off x="6563926" y="2249083"/>
            <a:ext cx="7200900" cy="2359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Интерферометр </a:t>
            </a:r>
            <a:r>
              <a:rPr lang="ru-RU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Майкельсона</a:t>
            </a:r>
            <a:endParaRPr lang="ru-RU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 rot="5400000">
            <a:off x="9752869" y="2421771"/>
            <a:ext cx="6608536" cy="2359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Возникновение интерференции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054100" y="1423636"/>
            <a:ext cx="7772400" cy="4356100"/>
            <a:chOff x="1073150" y="6891360"/>
            <a:chExt cx="7772400" cy="435610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1073150" y="6891360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794" y="6987896"/>
              <a:ext cx="7449111" cy="4163027"/>
            </a:xfrm>
            <a:prstGeom prst="rect">
              <a:avLst/>
            </a:prstGeom>
            <a:effectLst>
              <a:softEdge rad="203200"/>
            </a:effectLst>
          </p:spPr>
        </p:pic>
      </p:grpSp>
      <p:grpSp>
        <p:nvGrpSpPr>
          <p:cNvPr id="21" name="Группа 20"/>
          <p:cNvGrpSpPr/>
          <p:nvPr/>
        </p:nvGrpSpPr>
        <p:grpSpPr>
          <a:xfrm>
            <a:off x="1054100" y="7606383"/>
            <a:ext cx="7772400" cy="4356100"/>
            <a:chOff x="1054100" y="7606383"/>
            <a:chExt cx="7772400" cy="4356100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1054100" y="7606383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456" y="8267690"/>
              <a:ext cx="7181685" cy="3033486"/>
            </a:xfrm>
            <a:prstGeom prst="rect">
              <a:avLst/>
            </a:prstGeom>
            <a:effectLst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2793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9545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23515 -0.0002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57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00169 -0.8490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24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1.45833E-6 -0.9013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 rot="5400000">
            <a:off x="6827100" y="2316667"/>
            <a:ext cx="6608536" cy="2359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Возникновение интерференции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 rot="5400000">
            <a:off x="9606586" y="2249083"/>
            <a:ext cx="6608536" cy="2359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rgbClr val="2D3B36"/>
                </a:solidFill>
                <a:latin typeface="Arial Black" panose="020B0A04020102020204" pitchFamily="34" charset="0"/>
              </a:rPr>
              <a:t>Ф</a:t>
            </a:r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ормулы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054100" y="1362075"/>
            <a:ext cx="7772400" cy="4356100"/>
            <a:chOff x="1054100" y="7606383"/>
            <a:chExt cx="7772400" cy="4356100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054100" y="7606383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456" y="8267690"/>
              <a:ext cx="7181685" cy="3033486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7" name="Группа 6"/>
          <p:cNvGrpSpPr/>
          <p:nvPr/>
        </p:nvGrpSpPr>
        <p:grpSpPr>
          <a:xfrm>
            <a:off x="1054100" y="6905954"/>
            <a:ext cx="7772400" cy="4378432"/>
            <a:chOff x="1054100" y="6905954"/>
            <a:chExt cx="7772400" cy="4378432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1054100" y="6905954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3000" contrast="-4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3717" y="6905954"/>
              <a:ext cx="6253161" cy="4378432"/>
            </a:xfrm>
            <a:prstGeom prst="rect">
              <a:avLst/>
            </a:prstGeom>
            <a:effectLst>
              <a:softEdge rad="88900"/>
            </a:effectLst>
          </p:spPr>
        </p:pic>
      </p:grpSp>
    </p:spTree>
    <p:extLst>
      <p:ext uri="{BB962C8B-B14F-4D97-AF65-F5344CB8AC3E}">
        <p14:creationId xmlns:p14="http://schemas.microsoft.com/office/powerpoint/2010/main" val="40023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27839 0.0097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5794 -0.00741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-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9013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-0.8099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 rot="5400000">
            <a:off x="6480789" y="2147485"/>
            <a:ext cx="6608536" cy="2359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rgbClr val="2D3B36"/>
                </a:solidFill>
                <a:latin typeface="Arial Black" panose="020B0A04020102020204" pitchFamily="34" charset="0"/>
              </a:rPr>
              <a:t>Ф</a:t>
            </a:r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ормулы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070825" y="1563634"/>
            <a:ext cx="7772400" cy="4378432"/>
            <a:chOff x="1054100" y="6905954"/>
            <a:chExt cx="7772400" cy="4378432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1054100" y="6905954"/>
              <a:ext cx="7772400" cy="4356100"/>
            </a:xfrm>
            <a:prstGeom prst="roundRect">
              <a:avLst/>
            </a:prstGeom>
            <a:solidFill>
              <a:srgbClr val="C3E0A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3000" contrast="-4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3717" y="6905954"/>
              <a:ext cx="6253161" cy="4378432"/>
            </a:xfrm>
            <a:prstGeom prst="rect">
              <a:avLst/>
            </a:prstGeom>
            <a:effectLst>
              <a:softEdge rad="88900"/>
            </a:effectLst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8000"/>
            <a:ext cx="12203516" cy="68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9636 0.014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0.00247 -0.9995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49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00247 -0.8712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4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05000" y="3225800"/>
            <a:ext cx="1218321" cy="647700"/>
          </a:xfrm>
          <a:prstGeom prst="rect">
            <a:avLst/>
          </a:prstGeom>
          <a:solidFill>
            <a:srgbClr val="2A3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177053" y="-295493"/>
            <a:ext cx="895409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9885947" y="2119049"/>
            <a:ext cx="6663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Формулы, расчеты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4620" cy="6858000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1037938" y="7641790"/>
            <a:ext cx="7772400" cy="4356100"/>
            <a:chOff x="1037938" y="7641790"/>
            <a:chExt cx="7772400" cy="4356100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037938" y="7641790"/>
              <a:ext cx="7772400" cy="4356100"/>
              <a:chOff x="1016472" y="7641790"/>
              <a:chExt cx="7772400" cy="4356100"/>
            </a:xfrm>
          </p:grpSpPr>
          <p:sp>
            <p:nvSpPr>
              <p:cNvPr id="12" name="Скругленный прямоугольник 11"/>
              <p:cNvSpPr/>
              <p:nvPr/>
            </p:nvSpPr>
            <p:spPr>
              <a:xfrm>
                <a:off x="1016472" y="7641790"/>
                <a:ext cx="7772400" cy="4356100"/>
              </a:xfrm>
              <a:prstGeom prst="roundRect">
                <a:avLst/>
              </a:prstGeom>
              <a:solidFill>
                <a:srgbClr val="C3E0A5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545" y="9182885"/>
                <a:ext cx="1860310" cy="127390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855" y="9182885"/>
                <a:ext cx="2610469" cy="1273909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2324" y="9182885"/>
                <a:ext cx="2850226" cy="1279694"/>
              </a:xfrm>
              <a:prstGeom prst="rect">
                <a:avLst/>
              </a:prstGeom>
            </p:spPr>
          </p:pic>
        </p:grp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5629" y="9271790"/>
              <a:ext cx="887087" cy="968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3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2121 -0.0074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2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0286 -1.00741 " pathEditMode="relative" rAng="0" ptsTypes="AA">
                                      <p:cBhvr>
                                        <p:cTn id="8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0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-0.9115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7169666" y="2076554"/>
            <a:ext cx="6663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Формулы, расчеты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37982" y="6858000"/>
            <a:ext cx="7772400" cy="4356100"/>
          </a:xfrm>
          <a:prstGeom prst="roundRect">
            <a:avLst/>
          </a:prstGeom>
          <a:solidFill>
            <a:srgbClr val="C3E0A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Погрешность оптических составляющих интерферометра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Погрешность измерительных 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приборов</a:t>
            </a:r>
            <a:endParaRPr lang="ru-RU" sz="32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1" name="Прямоугольник 30"/>
          <p:cNvSpPr/>
          <p:nvPr/>
        </p:nvSpPr>
        <p:spPr>
          <a:xfrm rot="5400000">
            <a:off x="9924047" y="2450237"/>
            <a:ext cx="6663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Влияет на погрешность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037982" y="1574800"/>
            <a:ext cx="7772400" cy="4356100"/>
            <a:chOff x="1037982" y="1574800"/>
            <a:chExt cx="7772400" cy="435610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037982" y="1574800"/>
              <a:ext cx="7772400" cy="4356100"/>
              <a:chOff x="1037982" y="1574800"/>
              <a:chExt cx="7772400" cy="4356100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1037982" y="1574800"/>
                <a:ext cx="7772400" cy="4356100"/>
                <a:chOff x="1016472" y="7641790"/>
                <a:chExt cx="7772400" cy="4356100"/>
              </a:xfrm>
            </p:grpSpPr>
            <p:sp>
              <p:nvSpPr>
                <p:cNvPr id="12" name="Скругленный прямоугольник 11"/>
                <p:cNvSpPr/>
                <p:nvPr/>
              </p:nvSpPr>
              <p:spPr>
                <a:xfrm>
                  <a:off x="1016472" y="7641790"/>
                  <a:ext cx="7772400" cy="4356100"/>
                </a:xfrm>
                <a:prstGeom prst="roundRect">
                  <a:avLst/>
                </a:prstGeom>
                <a:solidFill>
                  <a:srgbClr val="C3E0A5"/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pic>
              <p:nvPicPr>
                <p:cNvPr id="7" name="Рисунок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1545" y="9182885"/>
                  <a:ext cx="1860310" cy="1273909"/>
                </a:xfrm>
                <a:prstGeom prst="rect">
                  <a:avLst/>
                </a:prstGeom>
              </p:spPr>
            </p:pic>
            <p:pic>
              <p:nvPicPr>
                <p:cNvPr id="10" name="Рисунок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1855" y="9182885"/>
                  <a:ext cx="2610469" cy="1273909"/>
                </a:xfrm>
                <a:prstGeom prst="rect">
                  <a:avLst/>
                </a:prstGeom>
              </p:spPr>
            </p:pic>
            <p:pic>
              <p:nvPicPr>
                <p:cNvPr id="14" name="Рисунок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2324" y="9182885"/>
                  <a:ext cx="2850226" cy="1279694"/>
                </a:xfrm>
                <a:prstGeom prst="rect">
                  <a:avLst/>
                </a:prstGeom>
              </p:spPr>
            </p:pic>
          </p:grpSp>
          <p:sp>
            <p:nvSpPr>
              <p:cNvPr id="9" name="Прямоугольник 8"/>
              <p:cNvSpPr/>
              <p:nvPr/>
            </p:nvSpPr>
            <p:spPr>
              <a:xfrm>
                <a:off x="7861300" y="3752850"/>
                <a:ext cx="177800" cy="3619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7625" y="3657821"/>
              <a:ext cx="476678" cy="50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5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2005 0.003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2224 4.81481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3.75E-6 -0.7587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3.75E-6 -0.8675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71700" y="3327400"/>
            <a:ext cx="406400" cy="425450"/>
          </a:xfrm>
          <a:prstGeom prst="rect">
            <a:avLst/>
          </a:prstGeom>
          <a:solidFill>
            <a:srgbClr val="2A3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51441" y="1574800"/>
            <a:ext cx="7772400" cy="4356100"/>
          </a:xfrm>
          <a:prstGeom prst="roundRect">
            <a:avLst/>
          </a:prstGeom>
          <a:solidFill>
            <a:srgbClr val="C3E0A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Погрешность оптических составляющих интерферометра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Погрешность измерительных 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приборов</a:t>
            </a:r>
            <a:endParaRPr lang="ru-RU" sz="32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1" name="Прямоугольник 30"/>
          <p:cNvSpPr/>
          <p:nvPr/>
        </p:nvSpPr>
        <p:spPr>
          <a:xfrm rot="5400000">
            <a:off x="7235419" y="2551835"/>
            <a:ext cx="6663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Влияет на погрешность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51441" y="6858000"/>
            <a:ext cx="7772400" cy="4356100"/>
          </a:xfrm>
          <a:prstGeom prst="roundRect">
            <a:avLst/>
          </a:prstGeom>
          <a:solidFill>
            <a:srgbClr val="C3E0A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200" dirty="0" smtClean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Пример подсчитанной программой погрешности для эталонных данных:</a:t>
            </a:r>
          </a:p>
          <a:p>
            <a:pPr algn="ctr"/>
            <a:r>
              <a:rPr lang="el-GR" sz="3200" dirty="0">
                <a:solidFill>
                  <a:srgbClr val="2D3B36"/>
                </a:solidFill>
                <a:latin typeface="Arial Black" panose="020B0A04020102020204" pitchFamily="34" charset="0"/>
              </a:rPr>
              <a:t>ω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 = 93,604 Гц, </a:t>
            </a:r>
            <a:r>
              <a:rPr lang="el-GR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Δω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= 12,701 Гц</a:t>
            </a:r>
          </a:p>
          <a:p>
            <a:pPr algn="ctr"/>
            <a:r>
              <a:rPr lang="en-US" sz="3200" dirty="0">
                <a:solidFill>
                  <a:srgbClr val="2D3B36"/>
                </a:solidFill>
                <a:latin typeface="Arial Black" panose="020B0A04020102020204" pitchFamily="34" charset="0"/>
              </a:rPr>
              <a:t>A 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= 1729 </a:t>
            </a:r>
            <a:r>
              <a:rPr lang="ru-RU" sz="3200" dirty="0" err="1" smtClean="0">
                <a:solidFill>
                  <a:srgbClr val="2D3B36"/>
                </a:solidFill>
                <a:latin typeface="Arial Black" panose="020B0A04020102020204" pitchFamily="34" charset="0"/>
              </a:rPr>
              <a:t>нм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</a:rPr>
              <a:t>, </a:t>
            </a:r>
            <a:r>
              <a:rPr lang="el-GR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Δ</a:t>
            </a:r>
            <a:r>
              <a:rPr lang="en-US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A</a:t>
            </a: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 = 0,325 </a:t>
            </a:r>
            <a:r>
              <a:rPr lang="ru-RU" sz="3200" dirty="0" err="1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нм</a:t>
            </a:r>
            <a:endParaRPr lang="ru-RU" sz="32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r>
              <a:rPr lang="en-US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V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ср = 323681,747 </a:t>
            </a:r>
            <a:r>
              <a:rPr lang="ru-RU" sz="3200" dirty="0" err="1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нм</a:t>
            </a:r>
            <a:r>
              <a:rPr lang="ru-RU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/сек, </a:t>
            </a:r>
            <a:r>
              <a:rPr lang="el-GR" sz="32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Δ</a:t>
            </a:r>
            <a:r>
              <a:rPr lang="en-US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V</a:t>
            </a: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ср = 43979,987 </a:t>
            </a:r>
            <a:r>
              <a:rPr lang="ru-RU" sz="3200" dirty="0" err="1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нм</a:t>
            </a:r>
            <a:r>
              <a:rPr lang="ru-RU" sz="3200" dirty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/сек</a:t>
            </a:r>
            <a:endParaRPr lang="ru-RU" sz="32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9758085" y="3064350"/>
            <a:ext cx="6663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rgbClr val="2D3B36"/>
                </a:solidFill>
                <a:latin typeface="Arial Black" panose="020B0A04020102020204" pitchFamily="34" charset="0"/>
                <a:ea typeface="+mj-ea"/>
                <a:cs typeface="+mj-cs"/>
              </a:rPr>
              <a:t>Погрешности</a:t>
            </a:r>
            <a:endParaRPr lang="ru-RU" sz="5400" dirty="0">
              <a:solidFill>
                <a:srgbClr val="2D3B36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2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1028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2069 -0.0141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0963 -0.8675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433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1.84314E-17 -0.7703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13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845</TotalTime>
  <Words>81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MS Shell Dlg 2</vt:lpstr>
      <vt:lpstr>Wingdings</vt:lpstr>
      <vt:lpstr>Wingdings 3</vt:lpstr>
      <vt:lpstr>Madison</vt:lpstr>
      <vt:lpstr>Презентация высокоточного измерителя перемещений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48</cp:revision>
  <dcterms:created xsi:type="dcterms:W3CDTF">2024-04-02T16:29:32Z</dcterms:created>
  <dcterms:modified xsi:type="dcterms:W3CDTF">2024-04-04T13:51:48Z</dcterms:modified>
</cp:coreProperties>
</file>