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309" r:id="rId3"/>
    <p:sldId id="310" r:id="rId4"/>
    <p:sldId id="311" r:id="rId5"/>
    <p:sldId id="312" r:id="rId6"/>
    <p:sldId id="313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</p:sldIdLst>
  <p:sldSz cx="9144000" cy="6858000" type="screen4x3"/>
  <p:notesSz cx="9774238" cy="66484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87" autoAdjust="0"/>
  </p:normalViewPr>
  <p:slideViewPr>
    <p:cSldViewPr>
      <p:cViewPr varScale="1">
        <p:scale>
          <a:sx n="77" d="100"/>
          <a:sy n="77" d="100"/>
        </p:scale>
        <p:origin x="68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35503" cy="33242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536473" y="0"/>
            <a:ext cx="4235503" cy="33242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896D47-C4A5-4D89-BB28-A8B48E64F6CC}" type="datetimeFigureOut">
              <a:rPr lang="de-DE" smtClean="0"/>
              <a:t>24.02.2021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6314874"/>
            <a:ext cx="4235503" cy="3324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536473" y="6314874"/>
            <a:ext cx="4235503" cy="3324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BDAC7-B3B0-4E2D-ADC3-FBDA5570EC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1824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35503" cy="33242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536473" y="0"/>
            <a:ext cx="4235503" cy="33242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0CCB9-D8C1-4AB5-BBB3-27B74C3EC0A5}" type="datetimeFigureOut">
              <a:rPr lang="de-DE" smtClean="0"/>
              <a:pPr/>
              <a:t>24.02.2021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24213" y="498475"/>
            <a:ext cx="3325812" cy="24939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77424" y="3158014"/>
            <a:ext cx="7819390" cy="2991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6314874"/>
            <a:ext cx="4235503" cy="3324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536473" y="6314874"/>
            <a:ext cx="4235503" cy="3324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B5CD5-9153-4066-B57F-D1AC4668E1E1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6772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 ist Kinematik?</a:t>
            </a:r>
          </a:p>
          <a:p>
            <a:r>
              <a:rPr lang="de-DE" dirty="0"/>
              <a:t>Die Kinematik (</a:t>
            </a:r>
            <a:r>
              <a:rPr lang="de-DE" dirty="0" err="1"/>
              <a:t>altgriech</a:t>
            </a:r>
            <a:r>
              <a:rPr lang="de-DE" dirty="0"/>
              <a:t>. </a:t>
            </a:r>
            <a:r>
              <a:rPr lang="de-DE" dirty="0" err="1"/>
              <a:t>κίνημ</a:t>
            </a:r>
            <a:r>
              <a:rPr lang="de-DE" dirty="0"/>
              <a:t>α kinema ‚Bewegung‘) ist ein Gebiet der Mechanik, das die Bewegung von Körpern rein geometrisch beschreibt. Kräfte, Dynamik werden nicht berücksichtigt.</a:t>
            </a:r>
          </a:p>
          <a:p>
            <a:pPr rtl="0"/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 </a:t>
            </a:r>
            <a:r>
              <a:rPr lang="de-D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Kinematik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beschreibt somit die Bewegungsmechanik eines Roboters.</a:t>
            </a:r>
            <a:br>
              <a:rPr lang="de-DE" dirty="0"/>
            </a:br>
            <a:endParaRPr lang="de-DE" dirty="0"/>
          </a:p>
          <a:p>
            <a:pPr marL="228600" indent="-228600">
              <a:buAutoNum type="arabicPeriod"/>
            </a:pPr>
            <a:r>
              <a:rPr lang="de-D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Bewegungsform 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 Achsen</a:t>
            </a:r>
            <a:r>
              <a:rPr lang="de-DE" dirty="0"/>
              <a:t>, Gelenktypen</a:t>
            </a:r>
          </a:p>
          <a:p>
            <a:pPr marL="0" indent="0">
              <a:buNone/>
            </a:pP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Translatorische Achsen</a:t>
            </a:r>
            <a:br>
              <a:rPr lang="de-DE" dirty="0"/>
            </a:b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rotatorische Achsen </a:t>
            </a:r>
            <a:br>
              <a:rPr lang="de-D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de-D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D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Anordnung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der Achsen zueinander</a:t>
            </a:r>
            <a:br>
              <a:rPr lang="de-DE" dirty="0"/>
            </a:b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Reihenfolge der Anordnung von rotatorischen sowie translatorischen Achsen</a:t>
            </a:r>
            <a:br>
              <a:rPr lang="de-DE" dirty="0"/>
            </a:b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Lage der Drehachsen von rotatorischen Achsen, </a:t>
            </a:r>
            <a:br>
              <a:rPr lang="de-DE" dirty="0"/>
            </a:b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Lage der Verschiebungsrichtung bei translatorischen Achsen</a:t>
            </a:r>
            <a:br>
              <a:rPr lang="de-D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6B5CD5-9153-4066-B57F-D1AC4668E1E1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3827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X,y,z</a:t>
            </a:r>
            <a:r>
              <a:rPr lang="de-DE" dirty="0"/>
              <a:t> pro Antrieb eine Dimension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6B5CD5-9153-4066-B57F-D1AC4668E1E1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5967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Portalroboter,</a:t>
            </a:r>
          </a:p>
          <a:p>
            <a:r>
              <a:rPr lang="de-DE" dirty="0"/>
              <a:t>Meist große Dimensionen und große Kräfte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6B5CD5-9153-4066-B57F-D1AC4668E1E1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5954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6B5CD5-9153-4066-B57F-D1AC4668E1E1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6278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4 Achsen, Gelenke, 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schnellen und wiederholgenauen Bewegung speziell 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Montage- und Fügeaufgaben sowie für </a:t>
            </a:r>
            <a:r>
              <a:rPr lang="de-DE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Pick-and-Place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-Anwendungen, 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bei der ein Bauelement von einem Platz zum anderen gebracht wird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Seine Stärke ist das horizontale Transportieren und vertikale Fügen mit eher geringen Fügekräften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6B5CD5-9153-4066-B57F-D1AC4668E1E1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7444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Torsion oft schwierig von Rotation zu unterscheiden -&gt; Überlegung wo sind die Drehachsen?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6B5CD5-9153-4066-B57F-D1AC4668E1E1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209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6 Achsroboter am weitesten verbreitet</a:t>
            </a:r>
          </a:p>
          <a:p>
            <a:r>
              <a:rPr lang="de-DE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Programmable</a:t>
            </a:r>
            <a:r>
              <a:rPr lang="de-DE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Universal </a:t>
            </a:r>
            <a:r>
              <a:rPr lang="de-DE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Machine</a:t>
            </a:r>
            <a:r>
              <a:rPr lang="de-DE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de-DE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Assembly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6B5CD5-9153-4066-B57F-D1AC4668E1E1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5860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CFDC-F2F3-4105-9432-7F25DC9D3781}" type="datetimeFigureOut">
              <a:rPr lang="de-DE" smtClean="0"/>
              <a:pPr/>
              <a:t>24.02.2021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98C70-5BD8-46BC-BB28-D142B0EABBA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CFDC-F2F3-4105-9432-7F25DC9D3781}" type="datetimeFigureOut">
              <a:rPr lang="de-DE" smtClean="0"/>
              <a:pPr/>
              <a:t>24.02.2021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98C70-5BD8-46BC-BB28-D142B0EABBA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CFDC-F2F3-4105-9432-7F25DC9D3781}" type="datetimeFigureOut">
              <a:rPr lang="de-DE" smtClean="0"/>
              <a:pPr/>
              <a:t>24.02.2021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98C70-5BD8-46BC-BB28-D142B0EABBA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CFDC-F2F3-4105-9432-7F25DC9D3781}" type="datetimeFigureOut">
              <a:rPr lang="de-DE" smtClean="0"/>
              <a:pPr/>
              <a:t>24.02.2021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98C70-5BD8-46BC-BB28-D142B0EABBA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CFDC-F2F3-4105-9432-7F25DC9D3781}" type="datetimeFigureOut">
              <a:rPr lang="de-DE" smtClean="0"/>
              <a:pPr/>
              <a:t>24.02.2021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98C70-5BD8-46BC-BB28-D142B0EABBA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CFDC-F2F3-4105-9432-7F25DC9D3781}" type="datetimeFigureOut">
              <a:rPr lang="de-DE" smtClean="0"/>
              <a:pPr/>
              <a:t>24.02.2021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98C70-5BD8-46BC-BB28-D142B0EABBA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CFDC-F2F3-4105-9432-7F25DC9D3781}" type="datetimeFigureOut">
              <a:rPr lang="de-DE" smtClean="0"/>
              <a:pPr/>
              <a:t>24.02.2021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98C70-5BD8-46BC-BB28-D142B0EABBA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CFDC-F2F3-4105-9432-7F25DC9D3781}" type="datetimeFigureOut">
              <a:rPr lang="de-DE" smtClean="0"/>
              <a:pPr/>
              <a:t>24.02.2021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98C70-5BD8-46BC-BB28-D142B0EABBA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CFDC-F2F3-4105-9432-7F25DC9D3781}" type="datetimeFigureOut">
              <a:rPr lang="de-DE" smtClean="0"/>
              <a:pPr/>
              <a:t>24.02.2021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98C70-5BD8-46BC-BB28-D142B0EABBA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CFDC-F2F3-4105-9432-7F25DC9D3781}" type="datetimeFigureOut">
              <a:rPr lang="de-DE" smtClean="0"/>
              <a:pPr/>
              <a:t>24.02.2021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98C70-5BD8-46BC-BB28-D142B0EABBA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CFDC-F2F3-4105-9432-7F25DC9D3781}" type="datetimeFigureOut">
              <a:rPr lang="de-DE" smtClean="0"/>
              <a:pPr/>
              <a:t>24.02.2021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98C70-5BD8-46BC-BB28-D142B0EABBA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ECFDC-F2F3-4105-9432-7F25DC9D3781}" type="datetimeFigureOut">
              <a:rPr lang="de-DE" smtClean="0"/>
              <a:pPr/>
              <a:t>24.02.2021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98C70-5BD8-46BC-BB28-D142B0EABBA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ideo" Target="\Users\martindo\Desktop\Epson_Scara_Final_xvid.avi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ideo" Target="\Users\martindo\Desktop\PUMA_01.MOV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4.xml"/><Relationship Id="rId1" Type="http://schemas.openxmlformats.org/officeDocument/2006/relationships/video" Target="\Users\martindo\Desktop\hexapod_xvid.avi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Robotik VL2a</a:t>
            </a:r>
            <a:br>
              <a:rPr lang="de-DE" dirty="0"/>
            </a:br>
            <a:r>
              <a:rPr lang="de-DE" dirty="0"/>
              <a:t>Kinematik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de-DE" altLang="de-DE" dirty="0"/>
              <a:t>Arbeitsraum (4)</a:t>
            </a:r>
          </a:p>
        </p:txBody>
      </p:sp>
      <p:sp>
        <p:nvSpPr>
          <p:cNvPr id="28675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fld id="{4723D473-3EB7-49E2-A6C7-F217E1A73C58}" type="slidenum">
              <a:rPr lang="de-DE" altLang="de-DE">
                <a:latin typeface="Arial" pitchFamily="34" charset="0"/>
              </a:rPr>
              <a:pPr/>
              <a:t>10</a:t>
            </a:fld>
            <a:endParaRPr lang="de-DE" altLang="de-DE">
              <a:latin typeface="Arial" pitchFamily="34" charset="0"/>
            </a:endParaRPr>
          </a:p>
        </p:txBody>
      </p:sp>
      <p:pic>
        <p:nvPicPr>
          <p:cNvPr id="28676" name="Bild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118320"/>
            <a:ext cx="701675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Textfeld 56"/>
          <p:cNvSpPr txBox="1">
            <a:spLocks noChangeArrowheads="1"/>
          </p:cNvSpPr>
          <p:nvPr/>
        </p:nvSpPr>
        <p:spPr bwMode="auto">
          <a:xfrm>
            <a:off x="152400" y="1080790"/>
            <a:ext cx="7369175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e-DE" altLang="de-DE" sz="2400" b="1" dirty="0"/>
              <a:t>Arbeitsraum im kartesischen Koordinatensystem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de-DE" altLang="de-DE" sz="2400" dirty="0"/>
              <a:t> Beispiel 2:</a:t>
            </a:r>
          </a:p>
        </p:txBody>
      </p:sp>
      <p:sp>
        <p:nvSpPr>
          <p:cNvPr id="28678" name="Textfeld 6"/>
          <p:cNvSpPr txBox="1">
            <a:spLocks noChangeArrowheads="1"/>
          </p:cNvSpPr>
          <p:nvPr/>
        </p:nvSpPr>
        <p:spPr bwMode="auto">
          <a:xfrm>
            <a:off x="6781800" y="4343400"/>
            <a:ext cx="1752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 eaLnBrk="1" hangingPunct="1"/>
            <a:r>
              <a:rPr lang="en-US" altLang="de-DE" sz="1200"/>
              <a:t>R = Rotationsgelenk</a:t>
            </a:r>
          </a:p>
          <a:p>
            <a:pPr eaLnBrk="1" hangingPunct="1"/>
            <a:r>
              <a:rPr lang="en-US" altLang="de-DE" sz="1200"/>
              <a:t>T = Torsionsgelenk</a:t>
            </a:r>
          </a:p>
          <a:p>
            <a:pPr eaLnBrk="1" hangingPunct="1"/>
            <a:r>
              <a:rPr lang="en-US" altLang="de-DE" sz="1200"/>
              <a:t>V = Revolvergelenk</a:t>
            </a:r>
          </a:p>
          <a:p>
            <a:pPr eaLnBrk="1" hangingPunct="1"/>
            <a:r>
              <a:rPr lang="en-US" altLang="de-DE" sz="1200"/>
              <a:t>L = Lineargelenk</a:t>
            </a:r>
          </a:p>
          <a:p>
            <a:pPr eaLnBrk="1" hangingPunct="1"/>
            <a:endParaRPr lang="en-US" altLang="de-DE" sz="1200"/>
          </a:p>
        </p:txBody>
      </p:sp>
    </p:spTree>
    <p:extLst>
      <p:ext uri="{BB962C8B-B14F-4D97-AF65-F5344CB8AC3E}">
        <p14:creationId xmlns:p14="http://schemas.microsoft.com/office/powerpoint/2010/main" val="2318607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Bild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74353"/>
            <a:ext cx="7086600" cy="500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Titel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de-DE" altLang="de-DE" dirty="0"/>
              <a:t>Arbeitsraum (5)</a:t>
            </a:r>
          </a:p>
        </p:txBody>
      </p:sp>
      <p:sp>
        <p:nvSpPr>
          <p:cNvPr id="29700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fld id="{7F921EF5-B493-457B-AEAC-05C38462D608}" type="slidenum">
              <a:rPr lang="de-DE" altLang="de-DE">
                <a:latin typeface="Arial" pitchFamily="34" charset="0"/>
              </a:rPr>
              <a:pPr/>
              <a:t>11</a:t>
            </a:fld>
            <a:endParaRPr lang="de-DE" altLang="de-DE">
              <a:latin typeface="Arial" pitchFamily="34" charset="0"/>
            </a:endParaRPr>
          </a:p>
        </p:txBody>
      </p:sp>
      <p:sp>
        <p:nvSpPr>
          <p:cNvPr id="29701" name="Textfeld 56"/>
          <p:cNvSpPr txBox="1">
            <a:spLocks noChangeArrowheads="1"/>
          </p:cNvSpPr>
          <p:nvPr/>
        </p:nvSpPr>
        <p:spPr bwMode="auto">
          <a:xfrm>
            <a:off x="152400" y="1008782"/>
            <a:ext cx="6546850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e-DE" altLang="de-DE" sz="2400" b="1" dirty="0"/>
              <a:t>Arbeitsraum im Zylinderkoordinatensystem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de-DE" altLang="de-DE" sz="2400" dirty="0"/>
              <a:t>Beispiel 3:</a:t>
            </a:r>
          </a:p>
        </p:txBody>
      </p:sp>
      <p:sp>
        <p:nvSpPr>
          <p:cNvPr id="29702" name="Textfeld 5"/>
          <p:cNvSpPr txBox="1">
            <a:spLocks noChangeArrowheads="1"/>
          </p:cNvSpPr>
          <p:nvPr/>
        </p:nvSpPr>
        <p:spPr bwMode="auto">
          <a:xfrm>
            <a:off x="6781800" y="4343400"/>
            <a:ext cx="1752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 eaLnBrk="1" hangingPunct="1"/>
            <a:r>
              <a:rPr lang="en-US" altLang="de-DE" sz="1200"/>
              <a:t>R = Rotationsgelenk</a:t>
            </a:r>
          </a:p>
          <a:p>
            <a:pPr eaLnBrk="1" hangingPunct="1"/>
            <a:r>
              <a:rPr lang="en-US" altLang="de-DE" sz="1200"/>
              <a:t>T = Torsionsgelenk</a:t>
            </a:r>
          </a:p>
          <a:p>
            <a:pPr eaLnBrk="1" hangingPunct="1"/>
            <a:r>
              <a:rPr lang="en-US" altLang="de-DE" sz="1200"/>
              <a:t>V = Revolvergelenk</a:t>
            </a:r>
          </a:p>
          <a:p>
            <a:pPr eaLnBrk="1" hangingPunct="1"/>
            <a:r>
              <a:rPr lang="en-US" altLang="de-DE" sz="1200"/>
              <a:t>L = Lineargelenk</a:t>
            </a:r>
          </a:p>
          <a:p>
            <a:pPr eaLnBrk="1" hangingPunct="1"/>
            <a:endParaRPr lang="en-US" altLang="de-DE" sz="1200"/>
          </a:p>
        </p:txBody>
      </p:sp>
    </p:spTree>
    <p:extLst>
      <p:ext uri="{BB962C8B-B14F-4D97-AF65-F5344CB8AC3E}">
        <p14:creationId xmlns:p14="http://schemas.microsoft.com/office/powerpoint/2010/main" val="3954439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el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de-DE" altLang="de-DE" dirty="0"/>
              <a:t>Arbeitsraum (6)</a:t>
            </a:r>
          </a:p>
        </p:txBody>
      </p:sp>
      <p:sp>
        <p:nvSpPr>
          <p:cNvPr id="30723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fld id="{95F548E5-145D-41F9-9570-67C0E737649E}" type="slidenum">
              <a:rPr lang="de-DE" altLang="de-DE">
                <a:latin typeface="Arial" pitchFamily="34" charset="0"/>
              </a:rPr>
              <a:pPr/>
              <a:t>12</a:t>
            </a:fld>
            <a:endParaRPr lang="de-DE" altLang="de-DE">
              <a:latin typeface="Arial" pitchFamily="34" charset="0"/>
            </a:endParaRPr>
          </a:p>
        </p:txBody>
      </p:sp>
      <p:pic>
        <p:nvPicPr>
          <p:cNvPr id="30724" name="Bild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3600"/>
            <a:ext cx="520065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Epson_Scara_Final_xvid.avi" descr="/Users/martindo/Desktop/Epson_Scara_Final_xvid.avi">
            <a:hlinkClick r:id="" action="ppaction://media"/>
          </p:cNvPr>
          <p:cNvPicPr>
            <a:picLocks noChangeAspect="1" noChangeArrowheads="1"/>
          </p:cNvPicPr>
          <p:nvPr>
            <a:videoFile r:link="rId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057400"/>
            <a:ext cx="40894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6" name="Textfeld 5"/>
          <p:cNvSpPr txBox="1">
            <a:spLocks noChangeArrowheads="1"/>
          </p:cNvSpPr>
          <p:nvPr/>
        </p:nvSpPr>
        <p:spPr bwMode="auto">
          <a:xfrm>
            <a:off x="4724400" y="5410200"/>
            <a:ext cx="41163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 eaLnBrk="1" hangingPunct="1"/>
            <a:r>
              <a:rPr lang="de-DE" altLang="de-DE"/>
              <a:t>SCARA Roboter bei der Prüfung von Leuchtmittel</a:t>
            </a:r>
          </a:p>
        </p:txBody>
      </p:sp>
      <p:sp>
        <p:nvSpPr>
          <p:cNvPr id="30727" name="Textfeld 56"/>
          <p:cNvSpPr txBox="1">
            <a:spLocks noChangeArrowheads="1"/>
          </p:cNvSpPr>
          <p:nvPr/>
        </p:nvSpPr>
        <p:spPr bwMode="auto">
          <a:xfrm>
            <a:off x="152400" y="757238"/>
            <a:ext cx="6546850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e-DE" altLang="de-DE" sz="2400" b="1"/>
              <a:t>Arbeitsraum im Zylinderkoordinatensystem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de-DE" altLang="de-DE" sz="2400"/>
              <a:t>Roboter vom Typ „SCARA“</a:t>
            </a:r>
          </a:p>
        </p:txBody>
      </p:sp>
    </p:spTree>
    <p:extLst>
      <p:ext uri="{BB962C8B-B14F-4D97-AF65-F5344CB8AC3E}">
        <p14:creationId xmlns:p14="http://schemas.microsoft.com/office/powerpoint/2010/main" val="2621232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400" fill="hold"/>
                                        <p:tgtEl>
                                          <p:spTgt spid="307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072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07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07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725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el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de-DE" altLang="de-DE" dirty="0"/>
              <a:t>Arbeitsraum (7)</a:t>
            </a:r>
          </a:p>
        </p:txBody>
      </p:sp>
      <p:sp>
        <p:nvSpPr>
          <p:cNvPr id="31747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fld id="{C5AA061A-F871-41B1-87A6-374A3F9565ED}" type="slidenum">
              <a:rPr lang="de-DE" altLang="de-DE">
                <a:latin typeface="Arial" pitchFamily="34" charset="0"/>
              </a:rPr>
              <a:pPr/>
              <a:t>13</a:t>
            </a:fld>
            <a:endParaRPr lang="de-DE" altLang="de-DE">
              <a:latin typeface="Arial" pitchFamily="34" charset="0"/>
            </a:endParaRPr>
          </a:p>
        </p:txBody>
      </p:sp>
      <p:pic>
        <p:nvPicPr>
          <p:cNvPr id="31748" name="Bild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430932"/>
            <a:ext cx="5638800" cy="487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Textfeld 56"/>
          <p:cNvSpPr txBox="1">
            <a:spLocks noChangeArrowheads="1"/>
          </p:cNvSpPr>
          <p:nvPr/>
        </p:nvSpPr>
        <p:spPr bwMode="auto">
          <a:xfrm>
            <a:off x="152400" y="936774"/>
            <a:ext cx="6205538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e-DE" altLang="de-DE" sz="2400" b="1" dirty="0"/>
              <a:t>Arbeitsraum im Kugelkoordinatensystem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de-DE" altLang="de-DE" sz="2400" dirty="0"/>
              <a:t>Beispiel 4:</a:t>
            </a:r>
          </a:p>
        </p:txBody>
      </p:sp>
      <p:sp>
        <p:nvSpPr>
          <p:cNvPr id="31750" name="Textfeld 5"/>
          <p:cNvSpPr txBox="1">
            <a:spLocks noChangeArrowheads="1"/>
          </p:cNvSpPr>
          <p:nvPr/>
        </p:nvSpPr>
        <p:spPr bwMode="auto">
          <a:xfrm>
            <a:off x="6781800" y="4343400"/>
            <a:ext cx="1752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 eaLnBrk="1" hangingPunct="1"/>
            <a:r>
              <a:rPr lang="en-US" altLang="de-DE" sz="1200"/>
              <a:t>R = Rotationsgelenk</a:t>
            </a:r>
          </a:p>
          <a:p>
            <a:pPr eaLnBrk="1" hangingPunct="1"/>
            <a:r>
              <a:rPr lang="en-US" altLang="de-DE" sz="1200"/>
              <a:t>T = Torsionsgelenk</a:t>
            </a:r>
          </a:p>
          <a:p>
            <a:pPr eaLnBrk="1" hangingPunct="1"/>
            <a:r>
              <a:rPr lang="en-US" altLang="de-DE" sz="1200"/>
              <a:t>V = Revolvergelenk</a:t>
            </a:r>
          </a:p>
          <a:p>
            <a:pPr eaLnBrk="1" hangingPunct="1"/>
            <a:r>
              <a:rPr lang="en-US" altLang="de-DE" sz="1200"/>
              <a:t>L = Lineargelenk</a:t>
            </a:r>
          </a:p>
          <a:p>
            <a:pPr eaLnBrk="1" hangingPunct="1"/>
            <a:endParaRPr lang="en-US" altLang="de-DE" sz="1200"/>
          </a:p>
        </p:txBody>
      </p:sp>
    </p:spTree>
    <p:extLst>
      <p:ext uri="{BB962C8B-B14F-4D97-AF65-F5344CB8AC3E}">
        <p14:creationId xmlns:p14="http://schemas.microsoft.com/office/powerpoint/2010/main" val="2888556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el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de-DE" altLang="de-DE" dirty="0"/>
              <a:t>Arbeitsraum (8)</a:t>
            </a:r>
          </a:p>
        </p:txBody>
      </p:sp>
      <p:sp>
        <p:nvSpPr>
          <p:cNvPr id="32771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fld id="{2212AC14-FB78-4379-9D57-A79A05DB8AA0}" type="slidenum">
              <a:rPr lang="de-DE" altLang="de-DE">
                <a:latin typeface="Arial" pitchFamily="34" charset="0"/>
              </a:rPr>
              <a:pPr/>
              <a:t>14</a:t>
            </a:fld>
            <a:endParaRPr lang="de-DE" altLang="de-DE">
              <a:latin typeface="Arial" pitchFamily="34" charset="0"/>
            </a:endParaRPr>
          </a:p>
        </p:txBody>
      </p:sp>
      <p:pic>
        <p:nvPicPr>
          <p:cNvPr id="32772" name="Bild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19200"/>
            <a:ext cx="6521450" cy="488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Textfeld 56"/>
          <p:cNvSpPr txBox="1">
            <a:spLocks noChangeArrowheads="1"/>
          </p:cNvSpPr>
          <p:nvPr/>
        </p:nvSpPr>
        <p:spPr bwMode="auto">
          <a:xfrm>
            <a:off x="152400" y="757238"/>
            <a:ext cx="6205538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e-DE" altLang="de-DE" sz="2400" b="1" dirty="0"/>
              <a:t>Arbeitsraum im Kugelkoordinatensystem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de-DE" altLang="de-DE" sz="2400" dirty="0"/>
              <a:t>Beispiel 5: Gelenkarm-Roboter</a:t>
            </a:r>
          </a:p>
        </p:txBody>
      </p:sp>
      <p:sp>
        <p:nvSpPr>
          <p:cNvPr id="32774" name="Textfeld 5"/>
          <p:cNvSpPr txBox="1">
            <a:spLocks noChangeArrowheads="1"/>
          </p:cNvSpPr>
          <p:nvPr/>
        </p:nvSpPr>
        <p:spPr bwMode="auto">
          <a:xfrm>
            <a:off x="6781800" y="4343400"/>
            <a:ext cx="1752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 eaLnBrk="1" hangingPunct="1"/>
            <a:r>
              <a:rPr lang="en-US" altLang="de-DE" sz="1200"/>
              <a:t>R = Rotationsgelenk</a:t>
            </a:r>
          </a:p>
          <a:p>
            <a:pPr eaLnBrk="1" hangingPunct="1"/>
            <a:r>
              <a:rPr lang="en-US" altLang="de-DE" sz="1200"/>
              <a:t>T = Torsionsgelenk</a:t>
            </a:r>
          </a:p>
          <a:p>
            <a:pPr eaLnBrk="1" hangingPunct="1"/>
            <a:r>
              <a:rPr lang="en-US" altLang="de-DE" sz="1200"/>
              <a:t>V = Revolvergelenk</a:t>
            </a:r>
          </a:p>
          <a:p>
            <a:pPr eaLnBrk="1" hangingPunct="1"/>
            <a:r>
              <a:rPr lang="en-US" altLang="de-DE" sz="1200"/>
              <a:t>L = Lineargelenk</a:t>
            </a:r>
          </a:p>
          <a:p>
            <a:pPr eaLnBrk="1" hangingPunct="1"/>
            <a:endParaRPr lang="en-US" altLang="de-DE" sz="1200"/>
          </a:p>
        </p:txBody>
      </p:sp>
    </p:spTree>
    <p:extLst>
      <p:ext uri="{BB962C8B-B14F-4D97-AF65-F5344CB8AC3E}">
        <p14:creationId xmlns:p14="http://schemas.microsoft.com/office/powerpoint/2010/main" val="1431607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el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de-DE" altLang="de-DE" dirty="0"/>
              <a:t>Arbeitsraum (9)</a:t>
            </a:r>
          </a:p>
        </p:txBody>
      </p:sp>
      <p:sp>
        <p:nvSpPr>
          <p:cNvPr id="33795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fld id="{9F438017-3E2D-4628-911C-E85086F410DE}" type="slidenum">
              <a:rPr lang="de-DE" altLang="de-DE">
                <a:latin typeface="Arial" pitchFamily="34" charset="0"/>
              </a:rPr>
              <a:pPr/>
              <a:t>15</a:t>
            </a:fld>
            <a:endParaRPr lang="de-DE" altLang="de-DE">
              <a:latin typeface="Arial" pitchFamily="34" charset="0"/>
            </a:endParaRPr>
          </a:p>
        </p:txBody>
      </p:sp>
      <p:pic>
        <p:nvPicPr>
          <p:cNvPr id="33796" name="Bild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43063"/>
            <a:ext cx="4419600" cy="409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PUMA_01.MOV" descr="/Users/martindo/Desktop/PUMA_01.MOV">
            <a:hlinkClick r:id="" action="ppaction://media"/>
          </p:cNvPr>
          <p:cNvPicPr>
            <a:picLocks noChangeAspect="1" noChangeArrowheads="1"/>
          </p:cNvPicPr>
          <p:nvPr>
            <a:videoFile r:link="rId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676400"/>
            <a:ext cx="3048000" cy="40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Textfeld 56"/>
          <p:cNvSpPr txBox="1">
            <a:spLocks noChangeArrowheads="1"/>
          </p:cNvSpPr>
          <p:nvPr/>
        </p:nvSpPr>
        <p:spPr bwMode="auto">
          <a:xfrm>
            <a:off x="152400" y="757238"/>
            <a:ext cx="6205538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e-DE" altLang="de-DE" sz="2400" b="1" dirty="0"/>
              <a:t>Arbeitsraum im Kugelkoordinatensystem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de-DE" altLang="de-DE" sz="2400" dirty="0"/>
              <a:t>Roboter vom Typ „PUMA“</a:t>
            </a:r>
          </a:p>
        </p:txBody>
      </p:sp>
    </p:spTree>
    <p:extLst>
      <p:ext uri="{BB962C8B-B14F-4D97-AF65-F5344CB8AC3E}">
        <p14:creationId xmlns:p14="http://schemas.microsoft.com/office/powerpoint/2010/main" val="2384593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600" fill="hold"/>
                                        <p:tgtEl>
                                          <p:spTgt spid="3379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379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379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379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797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Beispiele für Arbeitsräume (1)</a:t>
            </a:r>
          </a:p>
        </p:txBody>
      </p:sp>
      <p:sp>
        <p:nvSpPr>
          <p:cNvPr id="34819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fld id="{B4205FCB-27DC-48EA-9CF5-E2F39BA2980E}" type="slidenum">
              <a:rPr lang="de-DE" altLang="de-DE">
                <a:latin typeface="Arial" pitchFamily="34" charset="0"/>
              </a:rPr>
              <a:pPr/>
              <a:t>16</a:t>
            </a:fld>
            <a:endParaRPr lang="de-DE" altLang="de-DE">
              <a:latin typeface="Arial" pitchFamily="34" charset="0"/>
            </a:endParaRPr>
          </a:p>
        </p:txBody>
      </p:sp>
      <p:pic>
        <p:nvPicPr>
          <p:cNvPr id="34820" name="Picture 3" descr="Beispielkin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314" r="-17314"/>
          <a:stretch>
            <a:fillRect/>
          </a:stretch>
        </p:blipFill>
        <p:spPr>
          <a:noFill/>
        </p:spPr>
      </p:pic>
    </p:spTree>
    <p:extLst>
      <p:ext uri="{BB962C8B-B14F-4D97-AF65-F5344CB8AC3E}">
        <p14:creationId xmlns:p14="http://schemas.microsoft.com/office/powerpoint/2010/main" val="3520384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el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de-DE" altLang="de-DE" sz="3600" dirty="0"/>
              <a:t>Beispiele für Arbeitsräume (2)</a:t>
            </a:r>
          </a:p>
        </p:txBody>
      </p:sp>
      <p:sp>
        <p:nvSpPr>
          <p:cNvPr id="35843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fld id="{C795E47F-38B9-438B-8EAB-740513B1751A}" type="slidenum">
              <a:rPr lang="de-DE" altLang="de-DE">
                <a:latin typeface="Arial" pitchFamily="34" charset="0"/>
              </a:rPr>
              <a:pPr/>
              <a:t>17</a:t>
            </a:fld>
            <a:endParaRPr lang="de-DE" altLang="de-DE">
              <a:latin typeface="Arial" pitchFamily="34" charset="0"/>
            </a:endParaRPr>
          </a:p>
        </p:txBody>
      </p:sp>
      <p:pic>
        <p:nvPicPr>
          <p:cNvPr id="35844" name="Picture 3" descr="Beispielkin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76907"/>
            <a:ext cx="7620000" cy="533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9312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de-DE" altLang="de-DE" dirty="0"/>
              <a:t>Paralleler Roboter</a:t>
            </a:r>
          </a:p>
        </p:txBody>
      </p:sp>
      <p:sp>
        <p:nvSpPr>
          <p:cNvPr id="36867" name="Inhaltsplatzhalter 5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876800" cy="5181600"/>
          </a:xfrm>
        </p:spPr>
        <p:txBody>
          <a:bodyPr/>
          <a:lstStyle/>
          <a:p>
            <a:pPr>
              <a:spcAft>
                <a:spcPts val="1200"/>
              </a:spcAft>
              <a:buFontTx/>
              <a:buNone/>
            </a:pPr>
            <a:r>
              <a:rPr lang="de-DE" altLang="de-DE" b="1"/>
              <a:t>Stewart-Plattform</a:t>
            </a:r>
          </a:p>
          <a:p>
            <a:r>
              <a:rPr lang="de-DE" altLang="de-DE" sz="2400"/>
              <a:t>6 Freiheitsgrade</a:t>
            </a:r>
          </a:p>
          <a:p>
            <a:pPr lvl="1"/>
            <a:r>
              <a:rPr lang="de-DE" altLang="de-DE" sz="2000"/>
              <a:t>3 rotatorisch</a:t>
            </a:r>
          </a:p>
          <a:p>
            <a:pPr lvl="1">
              <a:spcAft>
                <a:spcPts val="1200"/>
              </a:spcAft>
            </a:pPr>
            <a:r>
              <a:rPr lang="de-DE" altLang="de-DE" sz="2000"/>
              <a:t>3 translatorisch</a:t>
            </a:r>
          </a:p>
          <a:p>
            <a:r>
              <a:rPr lang="de-DE" altLang="de-DE" sz="2400"/>
              <a:t>Anwendungsfelder:</a:t>
            </a:r>
          </a:p>
          <a:p>
            <a:pPr lvl="1"/>
            <a:r>
              <a:rPr lang="de-DE" altLang="de-DE" sz="2000"/>
              <a:t>Fahr- und Flugsimulatoren</a:t>
            </a:r>
          </a:p>
          <a:p>
            <a:pPr lvl="1"/>
            <a:r>
              <a:rPr lang="de-DE" altLang="de-DE" sz="2000"/>
              <a:t>Krantechnologie</a:t>
            </a:r>
          </a:p>
          <a:p>
            <a:pPr lvl="1"/>
            <a:r>
              <a:rPr lang="de-DE" altLang="de-DE" sz="2000"/>
              <a:t>Medizin</a:t>
            </a:r>
          </a:p>
          <a:p>
            <a:pPr lvl="1"/>
            <a:r>
              <a:rPr lang="de-DE" altLang="de-DE" sz="2000"/>
              <a:t>Teleskope</a:t>
            </a:r>
          </a:p>
        </p:txBody>
      </p:sp>
      <p:sp>
        <p:nvSpPr>
          <p:cNvPr id="36868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fld id="{1C668318-358F-4EAA-9FD8-79B90F159B07}" type="slidenum">
              <a:rPr lang="de-DE" altLang="de-DE">
                <a:latin typeface="Arial" pitchFamily="34" charset="0"/>
              </a:rPr>
              <a:pPr/>
              <a:t>18</a:t>
            </a:fld>
            <a:endParaRPr lang="de-DE" altLang="de-DE">
              <a:latin typeface="Arial" pitchFamily="34" charset="0"/>
            </a:endParaRPr>
          </a:p>
        </p:txBody>
      </p:sp>
      <p:pic>
        <p:nvPicPr>
          <p:cNvPr id="36869" name="hexapod_xvid.avi" descr="/Users/martindo/Desktop/hexapod_xvid.avi">
            <a:hlinkClick r:id="" action="ppaction://media"/>
          </p:cNvPr>
          <p:cNvPicPr>
            <a:picLocks noChangeAspect="1" noChangeArrowheads="1"/>
          </p:cNvPicPr>
          <p:nvPr>
            <a:videoFile r:link="rId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752600"/>
            <a:ext cx="4064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8621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7333" fill="hold"/>
                                        <p:tgtEl>
                                          <p:spTgt spid="3686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686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68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686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869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61F39F-284F-486E-933E-C4B949465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B5F2D13-96E9-4758-8A05-4AFE5759865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716016" y="2276574"/>
            <a:ext cx="4306788" cy="430678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F82B3DC6-A1FB-41F8-8479-CE2A4DA87088}"/>
              </a:ext>
            </a:extLst>
          </p:cNvPr>
          <p:cNvSpPr txBox="1"/>
          <p:nvPr/>
        </p:nvSpPr>
        <p:spPr>
          <a:xfrm>
            <a:off x="683568" y="1556792"/>
            <a:ext cx="748883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Beschreiben Sie die Roboterkinematik des Kuka </a:t>
            </a:r>
            <a:r>
              <a:rPr lang="de-DE" sz="2400" dirty="0" err="1"/>
              <a:t>youbots</a:t>
            </a:r>
            <a:r>
              <a:rPr lang="de-DE" sz="2400" dirty="0"/>
              <a:t>:</a:t>
            </a:r>
            <a:br>
              <a:rPr lang="de-DE" sz="2400" dirty="0"/>
            </a:br>
            <a:endParaRPr lang="de-DE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400" dirty="0"/>
              <a:t>Wie viele / welche Achsen </a:t>
            </a:r>
            <a:br>
              <a:rPr lang="de-DE" sz="2400" dirty="0"/>
            </a:br>
            <a:r>
              <a:rPr lang="de-DE" sz="2400" dirty="0"/>
              <a:t>(Bezeichnung, Abkürzung)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400" dirty="0"/>
              <a:t>Zeichnen Sie ein Schaubild mit der </a:t>
            </a:r>
          </a:p>
          <a:p>
            <a:pPr lvl="1"/>
            <a:r>
              <a:rPr lang="de-DE" sz="2400" dirty="0"/>
              <a:t>    Anordnung und den korrekten </a:t>
            </a:r>
            <a:br>
              <a:rPr lang="de-DE" sz="2400" dirty="0"/>
            </a:br>
            <a:r>
              <a:rPr lang="de-DE" sz="2400" dirty="0"/>
              <a:t>    Symbolen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400" dirty="0"/>
              <a:t>Wie sieht der Arbeitsraum aus?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3570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el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de-DE" altLang="de-DE" dirty="0"/>
              <a:t>Inhalt</a:t>
            </a:r>
          </a:p>
        </p:txBody>
      </p:sp>
      <p:sp>
        <p:nvSpPr>
          <p:cNvPr id="19459" name="Foliennummernplatzhalt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r>
              <a:rPr lang="de-DE" altLang="de-DE" dirty="0">
                <a:latin typeface="Arial" pitchFamily="34" charset="0"/>
              </a:rPr>
              <a:t>1</a:t>
            </a:r>
          </a:p>
        </p:txBody>
      </p:sp>
      <p:sp>
        <p:nvSpPr>
          <p:cNvPr id="19462" name="Inhaltsplatzhalter 5"/>
          <p:cNvSpPr txBox="1">
            <a:spLocks/>
          </p:cNvSpPr>
          <p:nvPr/>
        </p:nvSpPr>
        <p:spPr bwMode="auto">
          <a:xfrm>
            <a:off x="152400" y="914400"/>
            <a:ext cx="51054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de-DE" altLang="de-DE" sz="2400" dirty="0">
                <a:latin typeface="Arial" pitchFamily="34" charset="0"/>
              </a:rPr>
              <a:t>Mechanische Komponenten 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de-DE" altLang="de-DE" sz="2400" dirty="0">
                <a:latin typeface="Arial" pitchFamily="34" charset="0"/>
              </a:rPr>
              <a:t>Gelenktypen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de-DE" altLang="de-DE" sz="2400" dirty="0">
                <a:latin typeface="Arial" pitchFamily="34" charset="0"/>
              </a:rPr>
              <a:t>Arbeitsraum</a:t>
            </a:r>
          </a:p>
          <a:p>
            <a:pPr marL="457200" lvl="1" indent="0">
              <a:spcBef>
                <a:spcPct val="20000"/>
              </a:spcBef>
            </a:pPr>
            <a:endParaRPr lang="de-DE" altLang="de-DE" sz="2400" dirty="0">
              <a:latin typeface="Arial" pitchFamily="34" charset="0"/>
            </a:endParaRPr>
          </a:p>
        </p:txBody>
      </p:sp>
      <p:cxnSp>
        <p:nvCxnSpPr>
          <p:cNvPr id="19463" name="Gerade Verbindung mit Pfeil 7"/>
          <p:cNvCxnSpPr>
            <a:cxnSpLocks noChangeShapeType="1"/>
          </p:cNvCxnSpPr>
          <p:nvPr/>
        </p:nvCxnSpPr>
        <p:spPr bwMode="auto">
          <a:xfrm>
            <a:off x="4648200" y="5638800"/>
            <a:ext cx="914400" cy="914400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cxnSp>
        <p:nvCxnSpPr>
          <p:cNvPr id="19464" name="Gerade Verbindung mit Pfeil 9"/>
          <p:cNvCxnSpPr>
            <a:cxnSpLocks noChangeShapeType="1"/>
          </p:cNvCxnSpPr>
          <p:nvPr/>
        </p:nvCxnSpPr>
        <p:spPr bwMode="auto">
          <a:xfrm flipV="1">
            <a:off x="3833813" y="3581400"/>
            <a:ext cx="2262187" cy="1104900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cxnSp>
        <p:nvCxnSpPr>
          <p:cNvPr id="19465" name="Gerade Verbindung mit Pfeil 12"/>
          <p:cNvCxnSpPr>
            <a:cxnSpLocks noChangeShapeType="1"/>
          </p:cNvCxnSpPr>
          <p:nvPr/>
        </p:nvCxnSpPr>
        <p:spPr bwMode="auto">
          <a:xfrm>
            <a:off x="3505200" y="2133600"/>
            <a:ext cx="4267200" cy="2133600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cxnSp>
        <p:nvCxnSpPr>
          <p:cNvPr id="19466" name="Gerade Verbindung mit Pfeil 14"/>
          <p:cNvCxnSpPr>
            <a:cxnSpLocks noChangeShapeType="1"/>
          </p:cNvCxnSpPr>
          <p:nvPr/>
        </p:nvCxnSpPr>
        <p:spPr bwMode="auto">
          <a:xfrm>
            <a:off x="5105400" y="457200"/>
            <a:ext cx="914400" cy="914400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cxnSp>
        <p:nvCxnSpPr>
          <p:cNvPr id="19467" name="Gekrümmte Verbindung 24"/>
          <p:cNvCxnSpPr>
            <a:cxnSpLocks noChangeShapeType="1"/>
          </p:cNvCxnSpPr>
          <p:nvPr/>
        </p:nvCxnSpPr>
        <p:spPr bwMode="auto">
          <a:xfrm rot="10800000" flipV="1">
            <a:off x="2514600" y="3581400"/>
            <a:ext cx="3200400" cy="685800"/>
          </a:xfrm>
          <a:prstGeom prst="curvedConnector3">
            <a:avLst>
              <a:gd name="adj1" fmla="val 50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cxnSp>
        <p:nvCxnSpPr>
          <p:cNvPr id="19468" name="Gerade Verbindung mit Pfeil 35"/>
          <p:cNvCxnSpPr>
            <a:cxnSpLocks noChangeShapeType="1"/>
          </p:cNvCxnSpPr>
          <p:nvPr/>
        </p:nvCxnSpPr>
        <p:spPr bwMode="auto">
          <a:xfrm rot="5400000">
            <a:off x="5715000" y="3352800"/>
            <a:ext cx="1588" cy="1588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pic>
        <p:nvPicPr>
          <p:cNvPr id="26626" name="Picture 2" descr="http://www.youbot-store.com/media/image/thumbnail/3j8g312551dc1ad0eac40_720x600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100" y="1556792"/>
            <a:ext cx="6281742" cy="42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473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Gelenktypen (1)</a:t>
            </a:r>
          </a:p>
        </p:txBody>
      </p:sp>
      <p:pic>
        <p:nvPicPr>
          <p:cNvPr id="20483" name="Inhaltsplatzhalter 4" descr="rotationsgelenk.bmp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120" b="-14120"/>
          <a:stretch>
            <a:fillRect/>
          </a:stretch>
        </p:blipFill>
        <p:spPr>
          <a:xfrm>
            <a:off x="1676400" y="1169144"/>
            <a:ext cx="5791200" cy="3556000"/>
          </a:xfrm>
        </p:spPr>
      </p:pic>
      <p:sp>
        <p:nvSpPr>
          <p:cNvPr id="20484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r>
              <a:rPr lang="de-DE" altLang="de-DE" dirty="0">
                <a:latin typeface="Arial" pitchFamily="34" charset="0"/>
              </a:rPr>
              <a:t>2</a:t>
            </a:r>
          </a:p>
        </p:txBody>
      </p:sp>
      <p:sp>
        <p:nvSpPr>
          <p:cNvPr id="20485" name="Inhaltsplatzhalter 5"/>
          <p:cNvSpPr txBox="1">
            <a:spLocks/>
          </p:cNvSpPr>
          <p:nvPr/>
        </p:nvSpPr>
        <p:spPr bwMode="auto">
          <a:xfrm>
            <a:off x="228600" y="1195536"/>
            <a:ext cx="86868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800100" indent="-342900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>
              <a:spcBef>
                <a:spcPct val="20000"/>
              </a:spcBef>
            </a:pPr>
            <a:r>
              <a:rPr lang="de-DE" altLang="de-DE" sz="2400" b="1" dirty="0"/>
              <a:t>Rotationsgelenk (R)</a:t>
            </a:r>
          </a:p>
          <a:p>
            <a:pPr>
              <a:spcBef>
                <a:spcPct val="20000"/>
              </a:spcBef>
            </a:pPr>
            <a:endParaRPr lang="de-DE" altLang="de-DE" sz="2400" dirty="0"/>
          </a:p>
          <a:p>
            <a:pPr>
              <a:spcBef>
                <a:spcPct val="20000"/>
              </a:spcBef>
            </a:pPr>
            <a:endParaRPr lang="de-DE" altLang="de-DE" sz="2400" dirty="0"/>
          </a:p>
          <a:p>
            <a:pPr>
              <a:spcBef>
                <a:spcPct val="20000"/>
              </a:spcBef>
            </a:pPr>
            <a:endParaRPr lang="de-DE" altLang="de-DE" sz="2400" dirty="0"/>
          </a:p>
          <a:p>
            <a:pPr>
              <a:spcBef>
                <a:spcPct val="20000"/>
              </a:spcBef>
            </a:pPr>
            <a:endParaRPr lang="de-DE" altLang="de-DE" sz="2400" dirty="0"/>
          </a:p>
          <a:p>
            <a:pPr>
              <a:spcBef>
                <a:spcPct val="20000"/>
              </a:spcBef>
            </a:pPr>
            <a:endParaRPr lang="de-DE" altLang="de-DE" sz="2400" dirty="0"/>
          </a:p>
          <a:p>
            <a:pPr>
              <a:spcBef>
                <a:spcPct val="20000"/>
              </a:spcBef>
            </a:pPr>
            <a:endParaRPr lang="de-DE" altLang="de-DE" sz="2400" dirty="0"/>
          </a:p>
          <a:p>
            <a:pPr>
              <a:spcBef>
                <a:spcPct val="20000"/>
              </a:spcBef>
            </a:pPr>
            <a:endParaRPr lang="de-DE" altLang="de-DE" sz="2400" dirty="0"/>
          </a:p>
          <a:p>
            <a:pPr>
              <a:spcBef>
                <a:spcPct val="20000"/>
              </a:spcBef>
              <a:buFont typeface="Arial" pitchFamily="34" charset="0"/>
              <a:buChar char="•"/>
            </a:pPr>
            <a:r>
              <a:rPr lang="de-DE" altLang="de-DE" sz="2400" dirty="0"/>
              <a:t>Die Drehachse bildet einen rechten Winkel mit den Achsen</a:t>
            </a:r>
            <a:br>
              <a:rPr lang="de-DE" altLang="de-DE" sz="2400" dirty="0"/>
            </a:br>
            <a:r>
              <a:rPr lang="de-DE" altLang="de-DE" sz="2400" dirty="0"/>
              <a:t>der beiden angeschlossenen Glieder.</a:t>
            </a:r>
          </a:p>
          <a:p>
            <a:pPr>
              <a:spcBef>
                <a:spcPct val="20000"/>
              </a:spcBef>
              <a:buFont typeface="Arial" pitchFamily="34" charset="0"/>
              <a:buChar char="•"/>
            </a:pPr>
            <a:r>
              <a:rPr lang="de-DE" altLang="de-DE" sz="2400" dirty="0"/>
              <a:t>Beispiel</a:t>
            </a:r>
          </a:p>
          <a:p>
            <a:pPr lvl="1">
              <a:spcBef>
                <a:spcPct val="20000"/>
              </a:spcBef>
              <a:buFont typeface="Symbol" pitchFamily="18" charset="2"/>
              <a:buChar char="-"/>
            </a:pPr>
            <a:r>
              <a:rPr lang="de-DE" altLang="de-DE" sz="2400" dirty="0"/>
              <a:t>Ellbogengelenk</a:t>
            </a:r>
            <a:endParaRPr lang="de-DE" altLang="de-DE" sz="2400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723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de-DE" altLang="de-DE" dirty="0"/>
              <a:t>Gelenktypen (2)</a:t>
            </a:r>
          </a:p>
        </p:txBody>
      </p:sp>
      <p:sp>
        <p:nvSpPr>
          <p:cNvPr id="21507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r>
              <a:rPr lang="de-DE" altLang="de-DE" dirty="0">
                <a:latin typeface="Arial" pitchFamily="34" charset="0"/>
              </a:rPr>
              <a:t>3</a:t>
            </a:r>
          </a:p>
        </p:txBody>
      </p:sp>
      <p:sp>
        <p:nvSpPr>
          <p:cNvPr id="21508" name="Inhaltsplatzhalter 5"/>
          <p:cNvSpPr txBox="1">
            <a:spLocks/>
          </p:cNvSpPr>
          <p:nvPr/>
        </p:nvSpPr>
        <p:spPr bwMode="auto">
          <a:xfrm>
            <a:off x="228600" y="1055712"/>
            <a:ext cx="8686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800100" indent="-342900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>
              <a:spcBef>
                <a:spcPct val="20000"/>
              </a:spcBef>
            </a:pPr>
            <a:r>
              <a:rPr lang="de-DE" altLang="de-DE" sz="2400" b="1" dirty="0"/>
              <a:t>Torsionsgelenk (T)</a:t>
            </a:r>
          </a:p>
          <a:p>
            <a:pPr>
              <a:spcBef>
                <a:spcPct val="20000"/>
              </a:spcBef>
            </a:pPr>
            <a:endParaRPr lang="de-DE" altLang="de-DE" sz="2400" b="1" dirty="0"/>
          </a:p>
          <a:p>
            <a:pPr>
              <a:spcBef>
                <a:spcPct val="20000"/>
              </a:spcBef>
            </a:pPr>
            <a:endParaRPr lang="de-DE" altLang="de-DE" sz="2400" b="1" dirty="0"/>
          </a:p>
          <a:p>
            <a:pPr>
              <a:spcBef>
                <a:spcPct val="20000"/>
              </a:spcBef>
            </a:pPr>
            <a:endParaRPr lang="de-DE" altLang="de-DE" sz="2400" b="1" dirty="0"/>
          </a:p>
          <a:p>
            <a:pPr>
              <a:spcBef>
                <a:spcPct val="20000"/>
              </a:spcBef>
            </a:pPr>
            <a:endParaRPr lang="de-DE" altLang="de-DE" sz="2400" b="1" dirty="0"/>
          </a:p>
          <a:p>
            <a:pPr>
              <a:spcBef>
                <a:spcPct val="20000"/>
              </a:spcBef>
            </a:pPr>
            <a:endParaRPr lang="de-DE" altLang="de-DE" sz="2400" b="1" dirty="0"/>
          </a:p>
          <a:p>
            <a:pPr>
              <a:spcBef>
                <a:spcPct val="20000"/>
              </a:spcBef>
            </a:pPr>
            <a:endParaRPr lang="de-DE" altLang="de-DE" sz="2400" b="1" dirty="0"/>
          </a:p>
          <a:p>
            <a:pPr>
              <a:spcBef>
                <a:spcPct val="20000"/>
              </a:spcBef>
            </a:pPr>
            <a:endParaRPr lang="de-DE" altLang="de-DE" sz="2400" b="1" dirty="0"/>
          </a:p>
          <a:p>
            <a:pPr>
              <a:spcBef>
                <a:spcPct val="20000"/>
              </a:spcBef>
              <a:buFont typeface="Arial" pitchFamily="34" charset="0"/>
              <a:buChar char="•"/>
            </a:pPr>
            <a:r>
              <a:rPr lang="de-DE" altLang="de-DE" sz="2400" dirty="0"/>
              <a:t>Die Drehachse des Torsionsgelenks verläuft parallel zu den</a:t>
            </a:r>
            <a:br>
              <a:rPr lang="de-DE" altLang="de-DE" sz="2400" dirty="0"/>
            </a:br>
            <a:r>
              <a:rPr lang="de-DE" altLang="de-DE" sz="2400" dirty="0"/>
              <a:t>Achsen der beiden Glieder.</a:t>
            </a:r>
          </a:p>
          <a:p>
            <a:pPr>
              <a:spcBef>
                <a:spcPct val="20000"/>
              </a:spcBef>
              <a:buFont typeface="Arial" pitchFamily="34" charset="0"/>
              <a:buChar char="•"/>
            </a:pPr>
            <a:r>
              <a:rPr lang="de-DE" altLang="de-DE" sz="2400" dirty="0"/>
              <a:t>Beispiel</a:t>
            </a:r>
          </a:p>
          <a:p>
            <a:pPr lvl="1">
              <a:spcBef>
                <a:spcPct val="20000"/>
              </a:spcBef>
              <a:buFont typeface="Symbol" pitchFamily="18" charset="2"/>
              <a:buChar char="-"/>
            </a:pPr>
            <a:r>
              <a:rPr lang="de-DE" altLang="de-DE" sz="2400" dirty="0"/>
              <a:t>Unterarmdrehung</a:t>
            </a:r>
            <a:endParaRPr lang="de-DE" altLang="de-DE" sz="2400" dirty="0">
              <a:latin typeface="Arial" pitchFamily="34" charset="0"/>
            </a:endParaRPr>
          </a:p>
        </p:txBody>
      </p:sp>
      <p:pic>
        <p:nvPicPr>
          <p:cNvPr id="21509" name="Bild 5" descr="torsionsgelen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95400"/>
            <a:ext cx="6477000" cy="266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0680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el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de-DE" altLang="de-DE" dirty="0"/>
              <a:t>Gelenktypen (3)</a:t>
            </a:r>
          </a:p>
        </p:txBody>
      </p:sp>
      <p:sp>
        <p:nvSpPr>
          <p:cNvPr id="22531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fld id="{36355A84-CF45-4825-8D33-DAC30685307A}" type="slidenum">
              <a:rPr lang="de-DE" altLang="de-DE">
                <a:latin typeface="Arial" pitchFamily="34" charset="0"/>
              </a:rPr>
              <a:pPr/>
              <a:t>5</a:t>
            </a:fld>
            <a:endParaRPr lang="de-DE" altLang="de-DE">
              <a:latin typeface="Arial" pitchFamily="34" charset="0"/>
            </a:endParaRPr>
          </a:p>
        </p:txBody>
      </p:sp>
      <p:sp>
        <p:nvSpPr>
          <p:cNvPr id="22532" name="Inhaltsplatzhalter 5"/>
          <p:cNvSpPr txBox="1">
            <a:spLocks/>
          </p:cNvSpPr>
          <p:nvPr/>
        </p:nvSpPr>
        <p:spPr bwMode="auto">
          <a:xfrm>
            <a:off x="228600" y="1064096"/>
            <a:ext cx="8686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800100" indent="-342900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>
              <a:spcBef>
                <a:spcPct val="20000"/>
              </a:spcBef>
            </a:pPr>
            <a:r>
              <a:rPr lang="de-DE" altLang="de-DE" sz="2400" b="1" dirty="0"/>
              <a:t>Revolvergelenk (V)</a:t>
            </a:r>
          </a:p>
          <a:p>
            <a:pPr>
              <a:spcBef>
                <a:spcPct val="20000"/>
              </a:spcBef>
            </a:pPr>
            <a:endParaRPr lang="de-DE" altLang="de-DE" sz="2400" b="1" dirty="0"/>
          </a:p>
          <a:p>
            <a:pPr>
              <a:spcBef>
                <a:spcPct val="20000"/>
              </a:spcBef>
            </a:pPr>
            <a:endParaRPr lang="de-DE" altLang="de-DE" sz="2400" b="1" dirty="0"/>
          </a:p>
          <a:p>
            <a:pPr>
              <a:spcBef>
                <a:spcPct val="20000"/>
              </a:spcBef>
            </a:pPr>
            <a:endParaRPr lang="de-DE" altLang="de-DE" sz="2400" b="1" dirty="0"/>
          </a:p>
          <a:p>
            <a:pPr>
              <a:spcBef>
                <a:spcPct val="20000"/>
              </a:spcBef>
            </a:pPr>
            <a:endParaRPr lang="de-DE" altLang="de-DE" sz="2400" b="1" dirty="0"/>
          </a:p>
          <a:p>
            <a:pPr>
              <a:spcBef>
                <a:spcPct val="20000"/>
              </a:spcBef>
            </a:pPr>
            <a:endParaRPr lang="de-DE" altLang="de-DE" sz="2400" b="1" dirty="0"/>
          </a:p>
          <a:p>
            <a:pPr>
              <a:spcBef>
                <a:spcPct val="20000"/>
              </a:spcBef>
            </a:pPr>
            <a:endParaRPr lang="de-DE" altLang="de-DE" sz="2400" b="1" dirty="0"/>
          </a:p>
          <a:p>
            <a:pPr>
              <a:spcBef>
                <a:spcPct val="20000"/>
              </a:spcBef>
            </a:pPr>
            <a:endParaRPr lang="de-DE" altLang="de-DE" sz="2400" b="1" dirty="0"/>
          </a:p>
          <a:p>
            <a:pPr>
              <a:spcBef>
                <a:spcPct val="20000"/>
              </a:spcBef>
              <a:buFont typeface="Arial" pitchFamily="34" charset="0"/>
              <a:buChar char="•"/>
            </a:pPr>
            <a:endParaRPr lang="de-DE" altLang="de-DE" sz="2400" dirty="0"/>
          </a:p>
          <a:p>
            <a:pPr>
              <a:spcBef>
                <a:spcPct val="20000"/>
              </a:spcBef>
              <a:buFont typeface="Arial" pitchFamily="34" charset="0"/>
              <a:buChar char="•"/>
            </a:pPr>
            <a:r>
              <a:rPr lang="de-DE" altLang="de-DE" sz="2400" dirty="0"/>
              <a:t>Das Eingangsglied verläuft parallel zur Drehachse, das</a:t>
            </a:r>
            <a:br>
              <a:rPr lang="de-DE" altLang="de-DE" sz="2400" dirty="0"/>
            </a:br>
            <a:r>
              <a:rPr lang="de-DE" altLang="de-DE" sz="2400" dirty="0"/>
              <a:t>Ausgangsglied steht im rechten Winkel zur Drehachse.</a:t>
            </a:r>
          </a:p>
          <a:p>
            <a:pPr>
              <a:spcBef>
                <a:spcPct val="20000"/>
              </a:spcBef>
              <a:buFont typeface="Arial" pitchFamily="34" charset="0"/>
              <a:buChar char="•"/>
            </a:pPr>
            <a:r>
              <a:rPr lang="de-DE" altLang="de-DE" sz="2400" dirty="0"/>
              <a:t>Beispiel</a:t>
            </a:r>
          </a:p>
          <a:p>
            <a:pPr lvl="1">
              <a:spcBef>
                <a:spcPct val="20000"/>
              </a:spcBef>
              <a:buFont typeface="Symbol" pitchFamily="18" charset="2"/>
              <a:buChar char="-"/>
            </a:pPr>
            <a:r>
              <a:rPr lang="de-DE" altLang="de-DE" sz="2400" dirty="0"/>
              <a:t>Schultergelenk (Arm nach vorne)</a:t>
            </a:r>
            <a:endParaRPr lang="de-DE" altLang="de-DE" sz="2400" dirty="0">
              <a:latin typeface="Arial" pitchFamily="34" charset="0"/>
            </a:endParaRPr>
          </a:p>
        </p:txBody>
      </p:sp>
      <p:pic>
        <p:nvPicPr>
          <p:cNvPr id="22533" name="Bild 6" descr="revolvergelen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520552"/>
            <a:ext cx="5033963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3602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de-DE" altLang="de-DE" dirty="0"/>
              <a:t>Gelenktypen (4)</a:t>
            </a:r>
          </a:p>
        </p:txBody>
      </p:sp>
      <p:sp>
        <p:nvSpPr>
          <p:cNvPr id="23555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fld id="{4BD7CA69-1B87-4DD6-8424-D63537C513CB}" type="slidenum">
              <a:rPr lang="de-DE" altLang="de-DE">
                <a:latin typeface="Arial" pitchFamily="34" charset="0"/>
              </a:rPr>
              <a:pPr/>
              <a:t>6</a:t>
            </a:fld>
            <a:endParaRPr lang="de-DE" altLang="de-DE">
              <a:latin typeface="Arial" pitchFamily="34" charset="0"/>
            </a:endParaRPr>
          </a:p>
        </p:txBody>
      </p:sp>
      <p:sp>
        <p:nvSpPr>
          <p:cNvPr id="23556" name="Inhaltsplatzhalter 5"/>
          <p:cNvSpPr txBox="1">
            <a:spLocks/>
          </p:cNvSpPr>
          <p:nvPr/>
        </p:nvSpPr>
        <p:spPr bwMode="auto">
          <a:xfrm>
            <a:off x="228600" y="1123528"/>
            <a:ext cx="86868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800100" indent="-342900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>
              <a:spcBef>
                <a:spcPct val="20000"/>
              </a:spcBef>
            </a:pPr>
            <a:r>
              <a:rPr lang="de-DE" altLang="de-DE" sz="2400" b="1" dirty="0"/>
              <a:t>Lineargelenk (L)</a:t>
            </a:r>
          </a:p>
          <a:p>
            <a:pPr>
              <a:spcBef>
                <a:spcPct val="20000"/>
              </a:spcBef>
            </a:pPr>
            <a:endParaRPr lang="de-DE" altLang="de-DE" sz="2400" b="1" dirty="0"/>
          </a:p>
          <a:p>
            <a:pPr>
              <a:spcBef>
                <a:spcPct val="20000"/>
              </a:spcBef>
            </a:pPr>
            <a:endParaRPr lang="de-DE" altLang="de-DE" sz="2400" b="1" dirty="0"/>
          </a:p>
          <a:p>
            <a:pPr>
              <a:spcBef>
                <a:spcPct val="20000"/>
              </a:spcBef>
            </a:pPr>
            <a:endParaRPr lang="de-DE" altLang="de-DE" sz="2400" b="1" dirty="0"/>
          </a:p>
          <a:p>
            <a:pPr>
              <a:spcBef>
                <a:spcPct val="20000"/>
              </a:spcBef>
            </a:pPr>
            <a:endParaRPr lang="de-DE" altLang="de-DE" sz="2400" b="1" dirty="0"/>
          </a:p>
          <a:p>
            <a:pPr>
              <a:spcBef>
                <a:spcPct val="20000"/>
              </a:spcBef>
            </a:pPr>
            <a:endParaRPr lang="de-DE" altLang="de-DE" sz="2400" b="1" dirty="0"/>
          </a:p>
          <a:p>
            <a:pPr>
              <a:spcBef>
                <a:spcPct val="20000"/>
              </a:spcBef>
            </a:pPr>
            <a:endParaRPr lang="de-DE" altLang="de-DE" sz="2400" b="1" dirty="0"/>
          </a:p>
          <a:p>
            <a:pPr>
              <a:spcBef>
                <a:spcPct val="20000"/>
              </a:spcBef>
              <a:buFont typeface="Arial" pitchFamily="34" charset="0"/>
              <a:buChar char="•"/>
            </a:pPr>
            <a:r>
              <a:rPr lang="de-DE" altLang="de-DE" sz="2400" dirty="0"/>
              <a:t>Lineare Gelenke bewirken eine gleitende oder</a:t>
            </a:r>
            <a:br>
              <a:rPr lang="de-DE" altLang="de-DE" sz="2400" dirty="0"/>
            </a:br>
            <a:r>
              <a:rPr lang="de-DE" altLang="de-DE" sz="2400" dirty="0"/>
              <a:t>fortschreitende Bewegung entlang der Achse.</a:t>
            </a:r>
          </a:p>
          <a:p>
            <a:pPr>
              <a:spcBef>
                <a:spcPct val="20000"/>
              </a:spcBef>
              <a:buFont typeface="Arial" pitchFamily="34" charset="0"/>
              <a:buChar char="•"/>
            </a:pPr>
            <a:r>
              <a:rPr lang="de-DE" altLang="de-DE" sz="2400" dirty="0"/>
              <a:t>auch</a:t>
            </a:r>
          </a:p>
          <a:p>
            <a:pPr lvl="1">
              <a:spcBef>
                <a:spcPct val="20000"/>
              </a:spcBef>
              <a:buFont typeface="Symbol" pitchFamily="18" charset="2"/>
              <a:buChar char="-"/>
            </a:pPr>
            <a:r>
              <a:rPr lang="de-DE" altLang="de-DE" sz="2400" dirty="0"/>
              <a:t>Translationsgelenk, Schubgelenk oder prismatisches</a:t>
            </a:r>
            <a:br>
              <a:rPr lang="de-DE" altLang="de-DE" sz="2400" dirty="0"/>
            </a:br>
            <a:r>
              <a:rPr lang="de-DE" altLang="de-DE" sz="2400" dirty="0"/>
              <a:t>Gelenk</a:t>
            </a:r>
            <a:endParaRPr lang="de-DE" altLang="de-DE" sz="2400" dirty="0">
              <a:latin typeface="Arial" pitchFamily="34" charset="0"/>
            </a:endParaRPr>
          </a:p>
        </p:txBody>
      </p:sp>
      <p:pic>
        <p:nvPicPr>
          <p:cNvPr id="23557" name="Bild 5" descr="Lineargelen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319908"/>
            <a:ext cx="640080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6791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Arbeitsraum(1)</a:t>
            </a:r>
          </a:p>
        </p:txBody>
      </p:sp>
      <p:sp>
        <p:nvSpPr>
          <p:cNvPr id="2560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altLang="de-DE" b="1" dirty="0"/>
              <a:t>Arbeitsraum </a:t>
            </a:r>
          </a:p>
          <a:p>
            <a:pPr lvl="1"/>
            <a:r>
              <a:rPr lang="de-DE" altLang="de-DE" dirty="0"/>
              <a:t>Der Arbeitsraum besteht aus denjenigen Punkten im 3D Raum, die von der Roboterhand angefahren werden können. Hierzu sind drei Freiheitsgrade in der</a:t>
            </a:r>
            <a:br>
              <a:rPr lang="de-DE" altLang="de-DE" dirty="0"/>
            </a:br>
            <a:r>
              <a:rPr lang="de-DE" altLang="de-DE" dirty="0"/>
              <a:t>Bewegung, also mindestens drei Gelenke erforderlich.</a:t>
            </a:r>
          </a:p>
          <a:p>
            <a:r>
              <a:rPr lang="de-DE" altLang="de-DE" dirty="0"/>
              <a:t> </a:t>
            </a:r>
            <a:r>
              <a:rPr lang="de-DE" altLang="de-DE" b="1" dirty="0"/>
              <a:t>Grundform des Arbeitsraums</a:t>
            </a:r>
          </a:p>
          <a:p>
            <a:pPr lvl="1"/>
            <a:r>
              <a:rPr lang="de-DE" altLang="de-DE" dirty="0"/>
              <a:t>Die Grundform des Arbeitsraums ist der Arbeitsraum, der sich ergeben würde, wenn man die gegenseitige</a:t>
            </a:r>
            <a:br>
              <a:rPr lang="de-DE" altLang="de-DE" dirty="0"/>
            </a:br>
            <a:r>
              <a:rPr lang="de-DE" altLang="de-DE" dirty="0"/>
              <a:t>Behinderung der Arme des Roboters und die</a:t>
            </a:r>
            <a:br>
              <a:rPr lang="de-DE" altLang="de-DE" dirty="0"/>
            </a:br>
            <a:r>
              <a:rPr lang="de-DE" altLang="de-DE" dirty="0"/>
              <a:t>Begrenzung der Gelenkwinkel nicht berücksichtigt.</a:t>
            </a:r>
          </a:p>
        </p:txBody>
      </p:sp>
      <p:sp>
        <p:nvSpPr>
          <p:cNvPr id="25604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fld id="{0424F47D-27AD-4425-A684-08D90A955EE6}" type="slidenum">
              <a:rPr lang="de-DE" altLang="de-DE">
                <a:latin typeface="Arial" pitchFamily="34" charset="0"/>
              </a:rPr>
              <a:pPr/>
              <a:t>7</a:t>
            </a:fld>
            <a:endParaRPr lang="de-DE" altLang="de-D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246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el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de-DE" altLang="de-DE" dirty="0"/>
              <a:t>Arbeitsraum (2)</a:t>
            </a:r>
          </a:p>
        </p:txBody>
      </p:sp>
      <p:sp>
        <p:nvSpPr>
          <p:cNvPr id="26627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fld id="{ACC02B64-E60B-4A15-BB0B-000F10BDD04F}" type="slidenum">
              <a:rPr lang="de-DE" altLang="de-DE">
                <a:latin typeface="Arial" pitchFamily="34" charset="0"/>
              </a:rPr>
              <a:pPr/>
              <a:t>8</a:t>
            </a:fld>
            <a:endParaRPr lang="de-DE" altLang="de-DE">
              <a:latin typeface="Arial" pitchFamily="34" charset="0"/>
            </a:endParaRPr>
          </a:p>
        </p:txBody>
      </p:sp>
      <p:grpSp>
        <p:nvGrpSpPr>
          <p:cNvPr id="26628" name="Group 32"/>
          <p:cNvGrpSpPr>
            <a:grpSpLocks/>
          </p:cNvGrpSpPr>
          <p:nvPr/>
        </p:nvGrpSpPr>
        <p:grpSpPr bwMode="auto">
          <a:xfrm>
            <a:off x="3200400" y="2744688"/>
            <a:ext cx="2414588" cy="3124200"/>
            <a:chOff x="3850" y="386"/>
            <a:chExt cx="1521" cy="1968"/>
          </a:xfrm>
        </p:grpSpPr>
        <p:sp>
          <p:nvSpPr>
            <p:cNvPr id="6" name="Text Box 33"/>
            <p:cNvSpPr txBox="1">
              <a:spLocks noChangeArrowheads="1"/>
            </p:cNvSpPr>
            <p:nvPr/>
          </p:nvSpPr>
          <p:spPr bwMode="black">
            <a:xfrm>
              <a:off x="4234" y="386"/>
              <a:ext cx="195" cy="253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lIns="90000" tIns="46800" rIns="90000" bIns="46800">
              <a:spAutoFit/>
            </a:bodyPr>
            <a:lstStyle/>
            <a:p>
              <a:pPr algn="ctr">
                <a:defRPr/>
              </a:pPr>
              <a:r>
                <a:rPr lang="de-DE" sz="2000">
                  <a:solidFill>
                    <a:srgbClr val="000000"/>
                  </a:solidFill>
                </a:rPr>
                <a:t>z</a:t>
              </a:r>
            </a:p>
          </p:txBody>
        </p:sp>
        <p:sp>
          <p:nvSpPr>
            <p:cNvPr id="26666" name="Line 34"/>
            <p:cNvSpPr>
              <a:spLocks noChangeShapeType="1"/>
            </p:cNvSpPr>
            <p:nvPr/>
          </p:nvSpPr>
          <p:spPr bwMode="black">
            <a:xfrm flipV="1">
              <a:off x="4312" y="663"/>
              <a:ext cx="0" cy="9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de-DE"/>
            </a:p>
          </p:txBody>
        </p:sp>
        <p:sp>
          <p:nvSpPr>
            <p:cNvPr id="26667" name="Line 35"/>
            <p:cNvSpPr>
              <a:spLocks noChangeShapeType="1"/>
            </p:cNvSpPr>
            <p:nvPr/>
          </p:nvSpPr>
          <p:spPr bwMode="black">
            <a:xfrm flipV="1">
              <a:off x="4312" y="1570"/>
              <a:ext cx="8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de-DE"/>
            </a:p>
          </p:txBody>
        </p:sp>
        <p:sp>
          <p:nvSpPr>
            <p:cNvPr id="26668" name="Line 36"/>
            <p:cNvSpPr>
              <a:spLocks noChangeShapeType="1"/>
            </p:cNvSpPr>
            <p:nvPr/>
          </p:nvSpPr>
          <p:spPr bwMode="black">
            <a:xfrm flipH="1">
              <a:off x="4040" y="1570"/>
              <a:ext cx="272" cy="59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de-DE"/>
            </a:p>
          </p:txBody>
        </p:sp>
        <p:sp>
          <p:nvSpPr>
            <p:cNvPr id="26669" name="Line 37"/>
            <p:cNvSpPr>
              <a:spLocks noChangeShapeType="1"/>
            </p:cNvSpPr>
            <p:nvPr/>
          </p:nvSpPr>
          <p:spPr bwMode="black">
            <a:xfrm flipV="1">
              <a:off x="4131" y="1979"/>
              <a:ext cx="58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de-DE"/>
            </a:p>
          </p:txBody>
        </p:sp>
        <p:sp>
          <p:nvSpPr>
            <p:cNvPr id="26670" name="Line 38"/>
            <p:cNvSpPr>
              <a:spLocks noChangeShapeType="1"/>
            </p:cNvSpPr>
            <p:nvPr/>
          </p:nvSpPr>
          <p:spPr bwMode="black">
            <a:xfrm flipH="1">
              <a:off x="4720" y="1570"/>
              <a:ext cx="182" cy="40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de-DE"/>
            </a:p>
          </p:txBody>
        </p:sp>
        <p:sp>
          <p:nvSpPr>
            <p:cNvPr id="26671" name="Line 39"/>
            <p:cNvSpPr>
              <a:spLocks noChangeShapeType="1"/>
            </p:cNvSpPr>
            <p:nvPr/>
          </p:nvSpPr>
          <p:spPr bwMode="black">
            <a:xfrm>
              <a:off x="4312" y="1570"/>
              <a:ext cx="408" cy="40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de-DE"/>
            </a:p>
          </p:txBody>
        </p:sp>
        <p:sp>
          <p:nvSpPr>
            <p:cNvPr id="26672" name="Line 40"/>
            <p:cNvSpPr>
              <a:spLocks noChangeShapeType="1"/>
            </p:cNvSpPr>
            <p:nvPr/>
          </p:nvSpPr>
          <p:spPr bwMode="black">
            <a:xfrm>
              <a:off x="4312" y="981"/>
              <a:ext cx="408" cy="40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de-DE"/>
            </a:p>
          </p:txBody>
        </p:sp>
        <p:sp>
          <p:nvSpPr>
            <p:cNvPr id="26673" name="Line 41"/>
            <p:cNvSpPr>
              <a:spLocks noChangeShapeType="1"/>
            </p:cNvSpPr>
            <p:nvPr/>
          </p:nvSpPr>
          <p:spPr bwMode="black">
            <a:xfrm flipV="1">
              <a:off x="4720" y="1389"/>
              <a:ext cx="0" cy="59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de-DE"/>
            </a:p>
          </p:txBody>
        </p:sp>
        <p:sp>
          <p:nvSpPr>
            <p:cNvPr id="15" name="Text Box 42"/>
            <p:cNvSpPr txBox="1">
              <a:spLocks noChangeArrowheads="1"/>
            </p:cNvSpPr>
            <p:nvPr/>
          </p:nvSpPr>
          <p:spPr bwMode="black">
            <a:xfrm>
              <a:off x="3850" y="2101"/>
              <a:ext cx="195" cy="253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lIns="90000" tIns="46800" rIns="90000" bIns="46800">
              <a:spAutoFit/>
            </a:bodyPr>
            <a:lstStyle/>
            <a:p>
              <a:pPr algn="ctr">
                <a:defRPr/>
              </a:pPr>
              <a:r>
                <a:rPr lang="de-DE" sz="2000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16" name="Text Box 43"/>
            <p:cNvSpPr txBox="1">
              <a:spLocks noChangeArrowheads="1"/>
            </p:cNvSpPr>
            <p:nvPr/>
          </p:nvSpPr>
          <p:spPr bwMode="black">
            <a:xfrm>
              <a:off x="5161" y="1434"/>
              <a:ext cx="203" cy="253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lIns="90000" tIns="46800" rIns="90000" bIns="46800">
              <a:spAutoFit/>
            </a:bodyPr>
            <a:lstStyle/>
            <a:p>
              <a:pPr algn="ctr">
                <a:defRPr/>
              </a:pPr>
              <a:r>
                <a:rPr lang="de-DE" sz="2000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17" name="Text Box 44"/>
            <p:cNvSpPr txBox="1">
              <a:spLocks noChangeArrowheads="1"/>
            </p:cNvSpPr>
            <p:nvPr/>
          </p:nvSpPr>
          <p:spPr bwMode="black">
            <a:xfrm>
              <a:off x="4723" y="1228"/>
              <a:ext cx="648" cy="253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lIns="90000" tIns="46800" rIns="90000" bIns="46800">
              <a:spAutoFit/>
            </a:bodyPr>
            <a:lstStyle/>
            <a:p>
              <a:pPr algn="ctr">
                <a:defRPr/>
              </a:pPr>
              <a:r>
                <a:rPr lang="de-DE" sz="2000">
                  <a:solidFill>
                    <a:srgbClr val="000000"/>
                  </a:solidFill>
                </a:rPr>
                <a:t>P(r,</a:t>
              </a:r>
              <a:r>
                <a:rPr lang="de-DE" sz="2000">
                  <a:solidFill>
                    <a:srgbClr val="000000"/>
                  </a:solidFill>
                  <a:latin typeface="Symbol" pitchFamily="-112" charset="2"/>
                </a:rPr>
                <a:t>a,b</a:t>
              </a:r>
              <a:r>
                <a:rPr lang="de-DE" sz="2000">
                  <a:solidFill>
                    <a:srgbClr val="000000"/>
                  </a:solidFill>
                </a:rPr>
                <a:t>)</a:t>
              </a:r>
            </a:p>
          </p:txBody>
        </p:sp>
        <p:sp>
          <p:nvSpPr>
            <p:cNvPr id="26677" name="Bogen 45"/>
            <p:cNvSpPr>
              <a:spLocks/>
            </p:cNvSpPr>
            <p:nvPr/>
          </p:nvSpPr>
          <p:spPr bwMode="black">
            <a:xfrm flipV="1">
              <a:off x="4189" y="1634"/>
              <a:ext cx="272" cy="195"/>
            </a:xfrm>
            <a:custGeom>
              <a:avLst/>
              <a:gdLst>
                <a:gd name="T0" fmla="*/ 0 w 15681"/>
                <a:gd name="T1" fmla="*/ 0 h 21600"/>
                <a:gd name="T2" fmla="*/ 0 w 15681"/>
                <a:gd name="T3" fmla="*/ 0 h 21600"/>
                <a:gd name="T4" fmla="*/ 0 w 15681"/>
                <a:gd name="T5" fmla="*/ 0 h 21600"/>
                <a:gd name="T6" fmla="*/ 0 60000 65536"/>
                <a:gd name="T7" fmla="*/ 0 60000 65536"/>
                <a:gd name="T8" fmla="*/ 0 60000 65536"/>
                <a:gd name="T9" fmla="*/ 0 w 15681"/>
                <a:gd name="T10" fmla="*/ 0 h 21600"/>
                <a:gd name="T11" fmla="*/ 15681 w 1568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681" h="21600" fill="none" extrusionOk="0">
                  <a:moveTo>
                    <a:pt x="0" y="87"/>
                  </a:moveTo>
                  <a:cubicBezTo>
                    <a:pt x="645" y="29"/>
                    <a:pt x="1293" y="-1"/>
                    <a:pt x="1942" y="-1"/>
                  </a:cubicBezTo>
                  <a:cubicBezTo>
                    <a:pt x="6955" y="-1"/>
                    <a:pt x="11812" y="1743"/>
                    <a:pt x="15681" y="4932"/>
                  </a:cubicBezTo>
                </a:path>
                <a:path w="15681" h="21600" stroke="0" extrusionOk="0">
                  <a:moveTo>
                    <a:pt x="0" y="87"/>
                  </a:moveTo>
                  <a:cubicBezTo>
                    <a:pt x="645" y="29"/>
                    <a:pt x="1293" y="-1"/>
                    <a:pt x="1942" y="-1"/>
                  </a:cubicBezTo>
                  <a:cubicBezTo>
                    <a:pt x="6955" y="-1"/>
                    <a:pt x="11812" y="1743"/>
                    <a:pt x="15681" y="4932"/>
                  </a:cubicBezTo>
                  <a:lnTo>
                    <a:pt x="1942" y="2160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1pPr>
              <a:lvl2pPr marL="37931725" indent="-37474525"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2pPr>
              <a:lvl3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3pPr>
              <a:lvl4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4pPr>
              <a:lvl5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9pPr>
            </a:lstStyle>
            <a:p>
              <a:pPr eaLnBrk="1" hangingPunct="1"/>
              <a:endParaRPr lang="en-US" altLang="de-DE">
                <a:solidFill>
                  <a:srgbClr val="000000"/>
                </a:solidFill>
              </a:endParaRPr>
            </a:p>
          </p:txBody>
        </p:sp>
        <p:sp>
          <p:nvSpPr>
            <p:cNvPr id="19" name="Rectangle 46"/>
            <p:cNvSpPr>
              <a:spLocks noChangeArrowheads="1"/>
            </p:cNvSpPr>
            <p:nvPr/>
          </p:nvSpPr>
          <p:spPr bwMode="black">
            <a:xfrm>
              <a:off x="4237" y="1573"/>
              <a:ext cx="204" cy="253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lIns="90000" tIns="46800" rIns="90000" bIns="46800">
              <a:spAutoFit/>
            </a:bodyPr>
            <a:lstStyle/>
            <a:p>
              <a:pPr algn="ctr">
                <a:defRPr/>
              </a:pPr>
              <a:r>
                <a:rPr lang="de-DE" sz="2000">
                  <a:solidFill>
                    <a:srgbClr val="000000"/>
                  </a:solidFill>
                  <a:latin typeface="Symbol" pitchFamily="-112" charset="2"/>
                </a:rPr>
                <a:t>a</a:t>
              </a:r>
            </a:p>
          </p:txBody>
        </p:sp>
        <p:sp>
          <p:nvSpPr>
            <p:cNvPr id="26679" name="Line 47"/>
            <p:cNvSpPr>
              <a:spLocks noChangeShapeType="1"/>
            </p:cNvSpPr>
            <p:nvPr/>
          </p:nvSpPr>
          <p:spPr bwMode="black">
            <a:xfrm flipV="1">
              <a:off x="4332" y="1389"/>
              <a:ext cx="408" cy="18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de-DE"/>
            </a:p>
          </p:txBody>
        </p:sp>
        <p:sp>
          <p:nvSpPr>
            <p:cNvPr id="26680" name="Bogen 48"/>
            <p:cNvSpPr>
              <a:spLocks/>
            </p:cNvSpPr>
            <p:nvPr/>
          </p:nvSpPr>
          <p:spPr bwMode="black">
            <a:xfrm>
              <a:off x="4301" y="1250"/>
              <a:ext cx="272" cy="19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1pPr>
              <a:lvl2pPr marL="37931725" indent="-37474525"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2pPr>
              <a:lvl3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3pPr>
              <a:lvl4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4pPr>
              <a:lvl5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9pPr>
            </a:lstStyle>
            <a:p>
              <a:pPr eaLnBrk="1" hangingPunct="1"/>
              <a:endParaRPr lang="en-US" altLang="de-DE">
                <a:solidFill>
                  <a:srgbClr val="000000"/>
                </a:solidFill>
              </a:endParaRPr>
            </a:p>
          </p:txBody>
        </p:sp>
        <p:sp>
          <p:nvSpPr>
            <p:cNvPr id="22" name="Rectangle 49"/>
            <p:cNvSpPr>
              <a:spLocks noChangeArrowheads="1"/>
            </p:cNvSpPr>
            <p:nvPr/>
          </p:nvSpPr>
          <p:spPr bwMode="black">
            <a:xfrm>
              <a:off x="4286" y="1298"/>
              <a:ext cx="213" cy="253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lIns="90000" tIns="46800" rIns="90000" bIns="46800">
              <a:spAutoFit/>
            </a:bodyPr>
            <a:lstStyle/>
            <a:p>
              <a:pPr algn="ctr">
                <a:defRPr/>
              </a:pPr>
              <a:r>
                <a:rPr lang="de-DE" sz="2000">
                  <a:solidFill>
                    <a:srgbClr val="000000"/>
                  </a:solidFill>
                  <a:latin typeface="Symbol" pitchFamily="-112" charset="2"/>
                </a:rPr>
                <a:t>b</a:t>
              </a:r>
            </a:p>
          </p:txBody>
        </p:sp>
      </p:grpSp>
      <p:grpSp>
        <p:nvGrpSpPr>
          <p:cNvPr id="26629" name="Group 4"/>
          <p:cNvGrpSpPr>
            <a:grpSpLocks/>
          </p:cNvGrpSpPr>
          <p:nvPr/>
        </p:nvGrpSpPr>
        <p:grpSpPr bwMode="auto">
          <a:xfrm>
            <a:off x="506413" y="2744688"/>
            <a:ext cx="2109787" cy="2795588"/>
            <a:chOff x="612" y="399"/>
            <a:chExt cx="1329" cy="1761"/>
          </a:xfrm>
        </p:grpSpPr>
        <p:sp>
          <p:nvSpPr>
            <p:cNvPr id="24" name="Text Box 5"/>
            <p:cNvSpPr txBox="1">
              <a:spLocks noChangeArrowheads="1"/>
            </p:cNvSpPr>
            <p:nvPr/>
          </p:nvSpPr>
          <p:spPr bwMode="black">
            <a:xfrm>
              <a:off x="793" y="399"/>
              <a:ext cx="195" cy="253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lIns="90000" tIns="46800" rIns="90000" bIns="46800">
              <a:spAutoFit/>
            </a:bodyPr>
            <a:lstStyle/>
            <a:p>
              <a:pPr algn="ctr">
                <a:defRPr/>
              </a:pPr>
              <a:r>
                <a:rPr lang="de-DE" sz="2000">
                  <a:solidFill>
                    <a:srgbClr val="000000"/>
                  </a:solidFill>
                </a:rPr>
                <a:t>z</a:t>
              </a:r>
            </a:p>
          </p:txBody>
        </p:sp>
        <p:sp>
          <p:nvSpPr>
            <p:cNvPr id="26655" name="Line 6"/>
            <p:cNvSpPr>
              <a:spLocks noChangeShapeType="1"/>
            </p:cNvSpPr>
            <p:nvPr/>
          </p:nvSpPr>
          <p:spPr bwMode="black">
            <a:xfrm flipV="1">
              <a:off x="884" y="663"/>
              <a:ext cx="0" cy="9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de-DE"/>
            </a:p>
          </p:txBody>
        </p:sp>
        <p:sp>
          <p:nvSpPr>
            <p:cNvPr id="26656" name="Line 7"/>
            <p:cNvSpPr>
              <a:spLocks noChangeShapeType="1"/>
            </p:cNvSpPr>
            <p:nvPr/>
          </p:nvSpPr>
          <p:spPr bwMode="black">
            <a:xfrm flipV="1">
              <a:off x="884" y="1570"/>
              <a:ext cx="8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de-DE"/>
            </a:p>
          </p:txBody>
        </p:sp>
        <p:sp>
          <p:nvSpPr>
            <p:cNvPr id="26657" name="Line 8"/>
            <p:cNvSpPr>
              <a:spLocks noChangeShapeType="1"/>
            </p:cNvSpPr>
            <p:nvPr/>
          </p:nvSpPr>
          <p:spPr bwMode="black">
            <a:xfrm flipH="1">
              <a:off x="612" y="1570"/>
              <a:ext cx="272" cy="59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de-DE"/>
            </a:p>
          </p:txBody>
        </p:sp>
        <p:sp>
          <p:nvSpPr>
            <p:cNvPr id="26658" name="Line 9"/>
            <p:cNvSpPr>
              <a:spLocks noChangeShapeType="1"/>
            </p:cNvSpPr>
            <p:nvPr/>
          </p:nvSpPr>
          <p:spPr bwMode="black">
            <a:xfrm flipV="1">
              <a:off x="703" y="1979"/>
              <a:ext cx="58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de-DE"/>
            </a:p>
          </p:txBody>
        </p:sp>
        <p:sp>
          <p:nvSpPr>
            <p:cNvPr id="26659" name="Line 10"/>
            <p:cNvSpPr>
              <a:spLocks noChangeShapeType="1"/>
            </p:cNvSpPr>
            <p:nvPr/>
          </p:nvSpPr>
          <p:spPr bwMode="black">
            <a:xfrm flipH="1">
              <a:off x="1292" y="1570"/>
              <a:ext cx="182" cy="40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de-DE"/>
            </a:p>
          </p:txBody>
        </p:sp>
        <p:sp>
          <p:nvSpPr>
            <p:cNvPr id="26660" name="Line 11"/>
            <p:cNvSpPr>
              <a:spLocks noChangeShapeType="1"/>
            </p:cNvSpPr>
            <p:nvPr/>
          </p:nvSpPr>
          <p:spPr bwMode="black">
            <a:xfrm>
              <a:off x="884" y="1570"/>
              <a:ext cx="408" cy="40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de-DE"/>
            </a:p>
          </p:txBody>
        </p:sp>
        <p:sp>
          <p:nvSpPr>
            <p:cNvPr id="26661" name="Line 12"/>
            <p:cNvSpPr>
              <a:spLocks noChangeShapeType="1"/>
            </p:cNvSpPr>
            <p:nvPr/>
          </p:nvSpPr>
          <p:spPr bwMode="black">
            <a:xfrm>
              <a:off x="884" y="981"/>
              <a:ext cx="408" cy="40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de-DE"/>
            </a:p>
          </p:txBody>
        </p:sp>
        <p:sp>
          <p:nvSpPr>
            <p:cNvPr id="26662" name="Line 13"/>
            <p:cNvSpPr>
              <a:spLocks noChangeShapeType="1"/>
            </p:cNvSpPr>
            <p:nvPr/>
          </p:nvSpPr>
          <p:spPr bwMode="black">
            <a:xfrm flipV="1">
              <a:off x="1292" y="1389"/>
              <a:ext cx="0" cy="59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de-DE"/>
            </a:p>
          </p:txBody>
        </p:sp>
        <p:sp>
          <p:nvSpPr>
            <p:cNvPr id="33" name="Text Box 14"/>
            <p:cNvSpPr txBox="1">
              <a:spLocks noChangeArrowheads="1"/>
            </p:cNvSpPr>
            <p:nvPr/>
          </p:nvSpPr>
          <p:spPr bwMode="black">
            <a:xfrm>
              <a:off x="1733" y="1434"/>
              <a:ext cx="203" cy="253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lIns="90000" tIns="46800" rIns="90000" bIns="46800">
              <a:spAutoFit/>
            </a:bodyPr>
            <a:lstStyle/>
            <a:p>
              <a:pPr algn="ctr">
                <a:defRPr/>
              </a:pPr>
              <a:r>
                <a:rPr lang="de-DE" sz="2000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34" name="Text Box 15"/>
            <p:cNvSpPr txBox="1">
              <a:spLocks noChangeArrowheads="1"/>
            </p:cNvSpPr>
            <p:nvPr/>
          </p:nvSpPr>
          <p:spPr bwMode="black">
            <a:xfrm>
              <a:off x="1291" y="1230"/>
              <a:ext cx="650" cy="253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lIns="90000" tIns="46800" rIns="90000" bIns="46800">
              <a:spAutoFit/>
            </a:bodyPr>
            <a:lstStyle/>
            <a:p>
              <a:pPr algn="ctr">
                <a:defRPr/>
              </a:pPr>
              <a:r>
                <a:rPr lang="de-DE" sz="2000">
                  <a:solidFill>
                    <a:srgbClr val="000000"/>
                  </a:solidFill>
                </a:rPr>
                <a:t>P(x,y,z)</a:t>
              </a:r>
            </a:p>
          </p:txBody>
        </p:sp>
      </p:grpSp>
      <p:grpSp>
        <p:nvGrpSpPr>
          <p:cNvPr id="26630" name="Group 16"/>
          <p:cNvGrpSpPr>
            <a:grpSpLocks/>
          </p:cNvGrpSpPr>
          <p:nvPr/>
        </p:nvGrpSpPr>
        <p:grpSpPr bwMode="auto">
          <a:xfrm>
            <a:off x="6248400" y="2744688"/>
            <a:ext cx="2378075" cy="3124200"/>
            <a:chOff x="2006" y="401"/>
            <a:chExt cx="1498" cy="1968"/>
          </a:xfrm>
        </p:grpSpPr>
        <p:sp>
          <p:nvSpPr>
            <p:cNvPr id="36" name="Text Box 17"/>
            <p:cNvSpPr txBox="1">
              <a:spLocks noChangeArrowheads="1"/>
            </p:cNvSpPr>
            <p:nvPr/>
          </p:nvSpPr>
          <p:spPr bwMode="black">
            <a:xfrm>
              <a:off x="2361" y="401"/>
              <a:ext cx="195" cy="253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lIns="90000" tIns="46800" rIns="90000" bIns="46800">
              <a:spAutoFit/>
            </a:bodyPr>
            <a:lstStyle/>
            <a:p>
              <a:pPr algn="ctr">
                <a:defRPr/>
              </a:pPr>
              <a:r>
                <a:rPr lang="de-DE" sz="2000">
                  <a:solidFill>
                    <a:srgbClr val="000000"/>
                  </a:solidFill>
                </a:rPr>
                <a:t>z</a:t>
              </a:r>
            </a:p>
          </p:txBody>
        </p:sp>
        <p:sp>
          <p:nvSpPr>
            <p:cNvPr id="26640" name="Line 18"/>
            <p:cNvSpPr>
              <a:spLocks noChangeShapeType="1"/>
            </p:cNvSpPr>
            <p:nvPr/>
          </p:nvSpPr>
          <p:spPr bwMode="black">
            <a:xfrm flipV="1">
              <a:off x="2452" y="663"/>
              <a:ext cx="0" cy="9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de-DE"/>
            </a:p>
          </p:txBody>
        </p:sp>
        <p:sp>
          <p:nvSpPr>
            <p:cNvPr id="26641" name="Line 19"/>
            <p:cNvSpPr>
              <a:spLocks noChangeShapeType="1"/>
            </p:cNvSpPr>
            <p:nvPr/>
          </p:nvSpPr>
          <p:spPr bwMode="black">
            <a:xfrm flipV="1">
              <a:off x="2452" y="1570"/>
              <a:ext cx="8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de-DE"/>
            </a:p>
          </p:txBody>
        </p:sp>
        <p:sp>
          <p:nvSpPr>
            <p:cNvPr id="26642" name="Line 20"/>
            <p:cNvSpPr>
              <a:spLocks noChangeShapeType="1"/>
            </p:cNvSpPr>
            <p:nvPr/>
          </p:nvSpPr>
          <p:spPr bwMode="black">
            <a:xfrm flipH="1">
              <a:off x="2180" y="1570"/>
              <a:ext cx="272" cy="59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de-DE"/>
            </a:p>
          </p:txBody>
        </p:sp>
        <p:sp>
          <p:nvSpPr>
            <p:cNvPr id="26643" name="Line 21"/>
            <p:cNvSpPr>
              <a:spLocks noChangeShapeType="1"/>
            </p:cNvSpPr>
            <p:nvPr/>
          </p:nvSpPr>
          <p:spPr bwMode="black">
            <a:xfrm flipV="1">
              <a:off x="2271" y="1979"/>
              <a:ext cx="58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de-DE"/>
            </a:p>
          </p:txBody>
        </p:sp>
        <p:sp>
          <p:nvSpPr>
            <p:cNvPr id="26644" name="Line 22"/>
            <p:cNvSpPr>
              <a:spLocks noChangeShapeType="1"/>
            </p:cNvSpPr>
            <p:nvPr/>
          </p:nvSpPr>
          <p:spPr bwMode="black">
            <a:xfrm flipH="1">
              <a:off x="2860" y="1570"/>
              <a:ext cx="182" cy="40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de-DE"/>
            </a:p>
          </p:txBody>
        </p:sp>
        <p:sp>
          <p:nvSpPr>
            <p:cNvPr id="26645" name="Line 23"/>
            <p:cNvSpPr>
              <a:spLocks noChangeShapeType="1"/>
            </p:cNvSpPr>
            <p:nvPr/>
          </p:nvSpPr>
          <p:spPr bwMode="black">
            <a:xfrm>
              <a:off x="2452" y="1570"/>
              <a:ext cx="408" cy="40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de-DE"/>
            </a:p>
          </p:txBody>
        </p:sp>
        <p:sp>
          <p:nvSpPr>
            <p:cNvPr id="26646" name="Line 24"/>
            <p:cNvSpPr>
              <a:spLocks noChangeShapeType="1"/>
            </p:cNvSpPr>
            <p:nvPr/>
          </p:nvSpPr>
          <p:spPr bwMode="black">
            <a:xfrm>
              <a:off x="2452" y="981"/>
              <a:ext cx="408" cy="40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de-DE"/>
            </a:p>
          </p:txBody>
        </p:sp>
        <p:sp>
          <p:nvSpPr>
            <p:cNvPr id="26647" name="Line 25"/>
            <p:cNvSpPr>
              <a:spLocks noChangeShapeType="1"/>
            </p:cNvSpPr>
            <p:nvPr/>
          </p:nvSpPr>
          <p:spPr bwMode="black">
            <a:xfrm flipV="1">
              <a:off x="2860" y="1389"/>
              <a:ext cx="0" cy="59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de-DE"/>
            </a:p>
          </p:txBody>
        </p:sp>
        <p:sp>
          <p:nvSpPr>
            <p:cNvPr id="45" name="Text Box 26"/>
            <p:cNvSpPr txBox="1">
              <a:spLocks noChangeArrowheads="1"/>
            </p:cNvSpPr>
            <p:nvPr/>
          </p:nvSpPr>
          <p:spPr bwMode="black">
            <a:xfrm>
              <a:off x="2006" y="2116"/>
              <a:ext cx="195" cy="253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lIns="90000" tIns="46800" rIns="90000" bIns="46800">
              <a:spAutoFit/>
            </a:bodyPr>
            <a:lstStyle/>
            <a:p>
              <a:pPr algn="ctr">
                <a:defRPr/>
              </a:pPr>
              <a:r>
                <a:rPr lang="de-DE" sz="2000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46" name="Text Box 27"/>
            <p:cNvSpPr txBox="1">
              <a:spLocks noChangeArrowheads="1"/>
            </p:cNvSpPr>
            <p:nvPr/>
          </p:nvSpPr>
          <p:spPr bwMode="black">
            <a:xfrm>
              <a:off x="3301" y="1434"/>
              <a:ext cx="203" cy="253"/>
            </a:xfrm>
            <a:prstGeom prst="rect">
              <a:avLst/>
            </a:prstGeom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lIns="90000" tIns="46800" rIns="90000" bIns="46800">
              <a:spAutoFit/>
            </a:bodyPr>
            <a:lstStyle/>
            <a:p>
              <a:pPr algn="ctr">
                <a:defRPr/>
              </a:pPr>
              <a:r>
                <a:rPr lang="de-DE" sz="2000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47" name="Text Box 28"/>
            <p:cNvSpPr txBox="1">
              <a:spLocks noChangeArrowheads="1"/>
            </p:cNvSpPr>
            <p:nvPr/>
          </p:nvSpPr>
          <p:spPr bwMode="black">
            <a:xfrm>
              <a:off x="2863" y="1228"/>
              <a:ext cx="635" cy="253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lIns="90000" tIns="46800" rIns="90000" bIns="46800">
              <a:spAutoFit/>
            </a:bodyPr>
            <a:lstStyle/>
            <a:p>
              <a:pPr algn="ctr">
                <a:defRPr/>
              </a:pPr>
              <a:r>
                <a:rPr lang="de-DE" sz="2000">
                  <a:solidFill>
                    <a:srgbClr val="000000"/>
                  </a:solidFill>
                </a:rPr>
                <a:t>P(r,</a:t>
              </a:r>
              <a:r>
                <a:rPr lang="de-DE" sz="2000">
                  <a:solidFill>
                    <a:srgbClr val="000000"/>
                  </a:solidFill>
                  <a:latin typeface="Symbol" pitchFamily="-112" charset="2"/>
                </a:rPr>
                <a:t>a</a:t>
              </a:r>
              <a:r>
                <a:rPr lang="de-DE" sz="2000">
                  <a:solidFill>
                    <a:srgbClr val="000000"/>
                  </a:solidFill>
                </a:rPr>
                <a:t>,z)</a:t>
              </a:r>
            </a:p>
          </p:txBody>
        </p:sp>
        <p:sp>
          <p:nvSpPr>
            <p:cNvPr id="48" name="Rectangle 29"/>
            <p:cNvSpPr>
              <a:spLocks noChangeArrowheads="1"/>
            </p:cNvSpPr>
            <p:nvPr/>
          </p:nvSpPr>
          <p:spPr bwMode="black">
            <a:xfrm>
              <a:off x="2678" y="1636"/>
              <a:ext cx="168" cy="253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lIns="90000" tIns="46800" rIns="90000" bIns="46800">
              <a:spAutoFit/>
            </a:bodyPr>
            <a:lstStyle/>
            <a:p>
              <a:pPr algn="ctr">
                <a:defRPr/>
              </a:pPr>
              <a:r>
                <a:rPr lang="de-DE" sz="2000">
                  <a:solidFill>
                    <a:srgbClr val="000000"/>
                  </a:solidFill>
                </a:rPr>
                <a:t>r</a:t>
              </a:r>
            </a:p>
          </p:txBody>
        </p:sp>
        <p:sp>
          <p:nvSpPr>
            <p:cNvPr id="26652" name="Bogen 30"/>
            <p:cNvSpPr>
              <a:spLocks/>
            </p:cNvSpPr>
            <p:nvPr/>
          </p:nvSpPr>
          <p:spPr bwMode="black">
            <a:xfrm flipV="1">
              <a:off x="2336" y="1646"/>
              <a:ext cx="272" cy="195"/>
            </a:xfrm>
            <a:custGeom>
              <a:avLst/>
              <a:gdLst>
                <a:gd name="T0" fmla="*/ 0 w 15681"/>
                <a:gd name="T1" fmla="*/ 0 h 21600"/>
                <a:gd name="T2" fmla="*/ 0 w 15681"/>
                <a:gd name="T3" fmla="*/ 0 h 21600"/>
                <a:gd name="T4" fmla="*/ 0 w 15681"/>
                <a:gd name="T5" fmla="*/ 0 h 21600"/>
                <a:gd name="T6" fmla="*/ 0 60000 65536"/>
                <a:gd name="T7" fmla="*/ 0 60000 65536"/>
                <a:gd name="T8" fmla="*/ 0 60000 65536"/>
                <a:gd name="T9" fmla="*/ 0 w 15681"/>
                <a:gd name="T10" fmla="*/ 0 h 21600"/>
                <a:gd name="T11" fmla="*/ 15681 w 1568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681" h="21600" fill="none" extrusionOk="0">
                  <a:moveTo>
                    <a:pt x="0" y="87"/>
                  </a:moveTo>
                  <a:cubicBezTo>
                    <a:pt x="645" y="29"/>
                    <a:pt x="1293" y="-1"/>
                    <a:pt x="1942" y="-1"/>
                  </a:cubicBezTo>
                  <a:cubicBezTo>
                    <a:pt x="6955" y="-1"/>
                    <a:pt x="11812" y="1743"/>
                    <a:pt x="15681" y="4932"/>
                  </a:cubicBezTo>
                </a:path>
                <a:path w="15681" h="21600" stroke="0" extrusionOk="0">
                  <a:moveTo>
                    <a:pt x="0" y="87"/>
                  </a:moveTo>
                  <a:cubicBezTo>
                    <a:pt x="645" y="29"/>
                    <a:pt x="1293" y="-1"/>
                    <a:pt x="1942" y="-1"/>
                  </a:cubicBezTo>
                  <a:cubicBezTo>
                    <a:pt x="6955" y="-1"/>
                    <a:pt x="11812" y="1743"/>
                    <a:pt x="15681" y="4932"/>
                  </a:cubicBezTo>
                  <a:lnTo>
                    <a:pt x="1942" y="2160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1pPr>
              <a:lvl2pPr marL="37931725" indent="-37474525"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2pPr>
              <a:lvl3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3pPr>
              <a:lvl4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4pPr>
              <a:lvl5pPr eaLnBrk="0" hangingPunct="0"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itchFamily="34" charset="0"/>
                  <a:ea typeface="Osaka"/>
                  <a:cs typeface="Osaka"/>
                </a:defRPr>
              </a:lvl9pPr>
            </a:lstStyle>
            <a:p>
              <a:pPr eaLnBrk="1" hangingPunct="1"/>
              <a:endParaRPr lang="en-US" altLang="de-DE">
                <a:solidFill>
                  <a:srgbClr val="000000"/>
                </a:solidFill>
              </a:endParaRPr>
            </a:p>
          </p:txBody>
        </p:sp>
        <p:sp>
          <p:nvSpPr>
            <p:cNvPr id="50" name="Rectangle 31"/>
            <p:cNvSpPr>
              <a:spLocks noChangeArrowheads="1"/>
            </p:cNvSpPr>
            <p:nvPr/>
          </p:nvSpPr>
          <p:spPr bwMode="black">
            <a:xfrm>
              <a:off x="2378" y="1588"/>
              <a:ext cx="204" cy="253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lIns="90000" tIns="46800" rIns="90000" bIns="46800">
              <a:spAutoFit/>
            </a:bodyPr>
            <a:lstStyle/>
            <a:p>
              <a:pPr algn="ctr">
                <a:defRPr/>
              </a:pPr>
              <a:r>
                <a:rPr lang="de-DE" sz="2000">
                  <a:solidFill>
                    <a:srgbClr val="000000"/>
                  </a:solidFill>
                  <a:latin typeface="Symbol" pitchFamily="-112" charset="2"/>
                </a:rPr>
                <a:t>a</a:t>
              </a:r>
            </a:p>
          </p:txBody>
        </p:sp>
      </p:grpSp>
      <p:sp>
        <p:nvSpPr>
          <p:cNvPr id="68" name="Text Box 42"/>
          <p:cNvSpPr txBox="1">
            <a:spLocks noChangeArrowheads="1"/>
          </p:cNvSpPr>
          <p:nvPr/>
        </p:nvSpPr>
        <p:spPr bwMode="black">
          <a:xfrm>
            <a:off x="152400" y="5467251"/>
            <a:ext cx="309563" cy="401637"/>
          </a:xfrm>
          <a:prstGeom prst="rect">
            <a:avLst/>
          </a:prstGeom>
          <a:noFill/>
          <a:ln>
            <a:noFill/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0000" tIns="46800" rIns="90000" bIns="46800">
            <a:spAutoFit/>
          </a:bodyPr>
          <a:lstStyle/>
          <a:p>
            <a:pPr algn="ctr">
              <a:defRPr/>
            </a:pPr>
            <a:r>
              <a:rPr lang="de-DE" sz="20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26632" name="Rechteck 53"/>
          <p:cNvSpPr>
            <a:spLocks noChangeArrowheads="1"/>
          </p:cNvSpPr>
          <p:nvPr/>
        </p:nvSpPr>
        <p:spPr bwMode="auto">
          <a:xfrm>
            <a:off x="152400" y="1830288"/>
            <a:ext cx="2743200" cy="4191000"/>
          </a:xfrm>
          <a:prstGeom prst="rect">
            <a:avLst/>
          </a:prstGeom>
          <a:noFill/>
          <a:ln w="25400">
            <a:solidFill>
              <a:srgbClr val="18856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endParaRPr lang="en-US" altLang="de-DE"/>
          </a:p>
        </p:txBody>
      </p:sp>
      <p:sp>
        <p:nvSpPr>
          <p:cNvPr id="26633" name="Rechteck 54"/>
          <p:cNvSpPr>
            <a:spLocks noChangeArrowheads="1"/>
          </p:cNvSpPr>
          <p:nvPr/>
        </p:nvSpPr>
        <p:spPr bwMode="auto">
          <a:xfrm>
            <a:off x="3200400" y="1830288"/>
            <a:ext cx="2743200" cy="4191000"/>
          </a:xfrm>
          <a:prstGeom prst="rect">
            <a:avLst/>
          </a:prstGeom>
          <a:noFill/>
          <a:ln w="25400">
            <a:solidFill>
              <a:srgbClr val="18856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endParaRPr lang="en-US" altLang="de-DE"/>
          </a:p>
        </p:txBody>
      </p:sp>
      <p:sp>
        <p:nvSpPr>
          <p:cNvPr id="26634" name="Rechteck 55"/>
          <p:cNvSpPr>
            <a:spLocks noChangeArrowheads="1"/>
          </p:cNvSpPr>
          <p:nvPr/>
        </p:nvSpPr>
        <p:spPr bwMode="auto">
          <a:xfrm>
            <a:off x="6248400" y="1830288"/>
            <a:ext cx="2743200" cy="4191000"/>
          </a:xfrm>
          <a:prstGeom prst="rect">
            <a:avLst/>
          </a:prstGeom>
          <a:noFill/>
          <a:ln w="25400">
            <a:solidFill>
              <a:srgbClr val="18856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endParaRPr lang="en-US" altLang="de-DE"/>
          </a:p>
        </p:txBody>
      </p:sp>
      <p:sp>
        <p:nvSpPr>
          <p:cNvPr id="26635" name="Textfeld 56"/>
          <p:cNvSpPr txBox="1">
            <a:spLocks noChangeArrowheads="1"/>
          </p:cNvSpPr>
          <p:nvPr/>
        </p:nvSpPr>
        <p:spPr bwMode="auto">
          <a:xfrm>
            <a:off x="152400" y="1906488"/>
            <a:ext cx="27003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 algn="ctr" eaLnBrk="1" hangingPunct="1"/>
            <a:r>
              <a:rPr lang="de-DE" altLang="de-DE" sz="1800">
                <a:latin typeface="Arial" pitchFamily="34" charset="0"/>
                <a:cs typeface="Arial" pitchFamily="34" charset="0"/>
              </a:rPr>
              <a:t>Kartesische Koordinaten</a:t>
            </a:r>
          </a:p>
        </p:txBody>
      </p:sp>
      <p:sp>
        <p:nvSpPr>
          <p:cNvPr id="26636" name="Textfeld 57"/>
          <p:cNvSpPr txBox="1">
            <a:spLocks noChangeArrowheads="1"/>
          </p:cNvSpPr>
          <p:nvPr/>
        </p:nvSpPr>
        <p:spPr bwMode="auto">
          <a:xfrm>
            <a:off x="6248400" y="1906488"/>
            <a:ext cx="2743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 algn="ctr" eaLnBrk="1" hangingPunct="1"/>
            <a:r>
              <a:rPr lang="de-DE" altLang="de-DE" sz="1800">
                <a:latin typeface="Arial" pitchFamily="34" charset="0"/>
                <a:cs typeface="Arial" pitchFamily="34" charset="0"/>
              </a:rPr>
              <a:t>Zylinderkoordinaten</a:t>
            </a:r>
          </a:p>
        </p:txBody>
      </p:sp>
      <p:sp>
        <p:nvSpPr>
          <p:cNvPr id="26637" name="Textfeld 58"/>
          <p:cNvSpPr txBox="1">
            <a:spLocks noChangeArrowheads="1"/>
          </p:cNvSpPr>
          <p:nvPr/>
        </p:nvSpPr>
        <p:spPr bwMode="auto">
          <a:xfrm>
            <a:off x="3200400" y="1906488"/>
            <a:ext cx="2743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 algn="ctr" eaLnBrk="1" hangingPunct="1"/>
            <a:r>
              <a:rPr lang="de-DE" altLang="de-DE" sz="1800">
                <a:latin typeface="Arial" pitchFamily="34" charset="0"/>
                <a:cs typeface="Arial" pitchFamily="34" charset="0"/>
              </a:rPr>
              <a:t>Kugelkoordinaten</a:t>
            </a:r>
          </a:p>
        </p:txBody>
      </p:sp>
      <p:sp>
        <p:nvSpPr>
          <p:cNvPr id="26638" name="Textfeld 56"/>
          <p:cNvSpPr txBox="1">
            <a:spLocks noChangeArrowheads="1"/>
          </p:cNvSpPr>
          <p:nvPr/>
        </p:nvSpPr>
        <p:spPr bwMode="auto">
          <a:xfrm>
            <a:off x="152400" y="1068288"/>
            <a:ext cx="48704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 eaLnBrk="1" hangingPunct="1"/>
            <a:r>
              <a:rPr lang="de-DE" altLang="de-DE" sz="2400" b="1"/>
              <a:t>Räumliche Koordinatensysteme</a:t>
            </a:r>
          </a:p>
        </p:txBody>
      </p:sp>
    </p:spTree>
    <p:extLst>
      <p:ext uri="{BB962C8B-B14F-4D97-AF65-F5344CB8AC3E}">
        <p14:creationId xmlns:p14="http://schemas.microsoft.com/office/powerpoint/2010/main" val="2193811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el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de-DE" altLang="de-DE" dirty="0"/>
              <a:t> Arbeitsraum (3)</a:t>
            </a:r>
          </a:p>
        </p:txBody>
      </p:sp>
      <p:sp>
        <p:nvSpPr>
          <p:cNvPr id="27651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fld id="{99071F2E-0C59-481D-9200-436F3E2FC2CA}" type="slidenum">
              <a:rPr lang="de-DE" altLang="de-DE">
                <a:latin typeface="Arial" pitchFamily="34" charset="0"/>
              </a:rPr>
              <a:pPr/>
              <a:t>9</a:t>
            </a:fld>
            <a:endParaRPr lang="de-DE" altLang="de-DE">
              <a:latin typeface="Arial" pitchFamily="34" charset="0"/>
            </a:endParaRPr>
          </a:p>
        </p:txBody>
      </p:sp>
      <p:pic>
        <p:nvPicPr>
          <p:cNvPr id="27652" name="Bild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24000"/>
            <a:ext cx="6400800" cy="439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Textfeld 56"/>
          <p:cNvSpPr txBox="1">
            <a:spLocks noChangeArrowheads="1"/>
          </p:cNvSpPr>
          <p:nvPr/>
        </p:nvSpPr>
        <p:spPr bwMode="auto">
          <a:xfrm>
            <a:off x="152400" y="1080790"/>
            <a:ext cx="7369175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e-DE" altLang="de-DE" sz="2400" b="1" dirty="0"/>
              <a:t>Arbeitsraum im kartesischen Koordinatensystem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de-DE" altLang="de-DE" sz="2400" dirty="0"/>
              <a:t> Beispiel 1:</a:t>
            </a:r>
          </a:p>
        </p:txBody>
      </p:sp>
      <p:sp>
        <p:nvSpPr>
          <p:cNvPr id="27654" name="Textfeld 6"/>
          <p:cNvSpPr txBox="1">
            <a:spLocks noChangeArrowheads="1"/>
          </p:cNvSpPr>
          <p:nvPr/>
        </p:nvSpPr>
        <p:spPr bwMode="auto">
          <a:xfrm>
            <a:off x="6781800" y="4343400"/>
            <a:ext cx="1752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 eaLnBrk="1" hangingPunct="1"/>
            <a:r>
              <a:rPr lang="en-US" altLang="de-DE" sz="1200"/>
              <a:t>R = Rotationsgelenk</a:t>
            </a:r>
          </a:p>
          <a:p>
            <a:pPr eaLnBrk="1" hangingPunct="1"/>
            <a:r>
              <a:rPr lang="en-US" altLang="de-DE" sz="1200"/>
              <a:t>T = Torsionsgelenk</a:t>
            </a:r>
          </a:p>
          <a:p>
            <a:pPr eaLnBrk="1" hangingPunct="1"/>
            <a:r>
              <a:rPr lang="en-US" altLang="de-DE" sz="1200"/>
              <a:t>V = Revolvergelenk</a:t>
            </a:r>
          </a:p>
          <a:p>
            <a:pPr eaLnBrk="1" hangingPunct="1"/>
            <a:r>
              <a:rPr lang="en-US" altLang="de-DE" sz="1200"/>
              <a:t>L = Lineargelenk</a:t>
            </a:r>
          </a:p>
          <a:p>
            <a:pPr eaLnBrk="1" hangingPunct="1"/>
            <a:endParaRPr lang="en-US" altLang="de-DE" sz="1200"/>
          </a:p>
        </p:txBody>
      </p:sp>
    </p:spTree>
    <p:extLst>
      <p:ext uri="{BB962C8B-B14F-4D97-AF65-F5344CB8AC3E}">
        <p14:creationId xmlns:p14="http://schemas.microsoft.com/office/powerpoint/2010/main" val="196618780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671</Words>
  <Application>Microsoft Office PowerPoint</Application>
  <PresentationFormat>Bildschirmpräsentation (4:3)</PresentationFormat>
  <Paragraphs>179</Paragraphs>
  <Slides>19</Slides>
  <Notes>7</Notes>
  <HiddenSlides>0</HiddenSlides>
  <MMClips>3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4" baseType="lpstr">
      <vt:lpstr>Arial</vt:lpstr>
      <vt:lpstr>Calibri</vt:lpstr>
      <vt:lpstr>Helvetica</vt:lpstr>
      <vt:lpstr>Symbol</vt:lpstr>
      <vt:lpstr>Larissa-Design</vt:lpstr>
      <vt:lpstr>Robotik VL2a Kinematik</vt:lpstr>
      <vt:lpstr>Inhalt</vt:lpstr>
      <vt:lpstr>Gelenktypen (1)</vt:lpstr>
      <vt:lpstr>Gelenktypen (2)</vt:lpstr>
      <vt:lpstr>Gelenktypen (3)</vt:lpstr>
      <vt:lpstr>Gelenktypen (4)</vt:lpstr>
      <vt:lpstr>Arbeitsraum(1)</vt:lpstr>
      <vt:lpstr>Arbeitsraum (2)</vt:lpstr>
      <vt:lpstr> Arbeitsraum (3)</vt:lpstr>
      <vt:lpstr>Arbeitsraum (4)</vt:lpstr>
      <vt:lpstr>Arbeitsraum (5)</vt:lpstr>
      <vt:lpstr>Arbeitsraum (6)</vt:lpstr>
      <vt:lpstr>Arbeitsraum (7)</vt:lpstr>
      <vt:lpstr>Arbeitsraum (8)</vt:lpstr>
      <vt:lpstr>Arbeitsraum (9)</vt:lpstr>
      <vt:lpstr>Beispiele für Arbeitsräume (1)</vt:lpstr>
      <vt:lpstr>Beispiele für Arbeitsräume (2)</vt:lpstr>
      <vt:lpstr>Paralleler Roboter</vt:lpstr>
      <vt:lpstr>Übung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Marcus Strand</dc:creator>
  <cp:lastModifiedBy>9b - Julius Richter</cp:lastModifiedBy>
  <cp:revision>43</cp:revision>
  <cp:lastPrinted>2014-10-09T13:40:16Z</cp:lastPrinted>
  <dcterms:created xsi:type="dcterms:W3CDTF">2014-02-12T21:28:07Z</dcterms:created>
  <dcterms:modified xsi:type="dcterms:W3CDTF">2021-02-24T13:35:08Z</dcterms:modified>
</cp:coreProperties>
</file>