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09" r:id="rId3"/>
    <p:sldId id="310" r:id="rId4"/>
    <p:sldId id="311" r:id="rId5"/>
    <p:sldId id="312" r:id="rId6"/>
    <p:sldId id="313" r:id="rId7"/>
    <p:sldId id="335" r:id="rId8"/>
    <p:sldId id="334" r:id="rId9"/>
    <p:sldId id="315" r:id="rId10"/>
    <p:sldId id="316" r:id="rId11"/>
    <p:sldId id="317" r:id="rId12"/>
    <p:sldId id="318" r:id="rId13"/>
  </p:sldIdLst>
  <p:sldSz cx="9144000" cy="6858000" type="screen4x3"/>
  <p:notesSz cx="9774238" cy="66484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9" autoAdjust="0"/>
    <p:restoredTop sz="83787" autoAdjust="0"/>
  </p:normalViewPr>
  <p:slideViewPr>
    <p:cSldViewPr>
      <p:cViewPr varScale="1">
        <p:scale>
          <a:sx n="84" d="100"/>
          <a:sy n="84" d="100"/>
        </p:scale>
        <p:origin x="189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5503" cy="33242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536473" y="0"/>
            <a:ext cx="4235503" cy="33242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96D47-C4A5-4D89-BB28-A8B48E64F6CC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314874"/>
            <a:ext cx="4235503" cy="3324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536473" y="6314874"/>
            <a:ext cx="4235503" cy="3324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BDAC7-B3B0-4E2D-ADC3-FBDA5570EC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824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5503" cy="33242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536473" y="0"/>
            <a:ext cx="4235503" cy="33242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0CCB9-D8C1-4AB5-BBB3-27B74C3EC0A5}" type="datetimeFigureOut">
              <a:rPr lang="de-DE" smtClean="0"/>
              <a:pPr/>
              <a:t>15.10.2021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24213" y="498475"/>
            <a:ext cx="3325812" cy="24939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77424" y="3158014"/>
            <a:ext cx="7819390" cy="2991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314874"/>
            <a:ext cx="4235503" cy="3324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536473" y="6314874"/>
            <a:ext cx="4235503" cy="3324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B5CD5-9153-4066-B57F-D1AC4668E1E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77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B5CD5-9153-4066-B57F-D1AC4668E1E1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331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B5CD5-9153-4066-B57F-D1AC4668E1E1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967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B5CD5-9153-4066-B57F-D1AC4668E1E1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954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CFDC-F2F3-4105-9432-7F25DC9D3781}" type="datetimeFigureOut">
              <a:rPr lang="de-DE" smtClean="0"/>
              <a:pPr/>
              <a:t>15.10.2021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8C70-5BD8-46BC-BB28-D142B0EABBA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CFDC-F2F3-4105-9432-7F25DC9D3781}" type="datetimeFigureOut">
              <a:rPr lang="de-DE" smtClean="0"/>
              <a:pPr/>
              <a:t>15.10.2021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8C70-5BD8-46BC-BB28-D142B0EABBA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CFDC-F2F3-4105-9432-7F25DC9D3781}" type="datetimeFigureOut">
              <a:rPr lang="de-DE" smtClean="0"/>
              <a:pPr/>
              <a:t>15.10.2021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8C70-5BD8-46BC-BB28-D142B0EABBA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CFDC-F2F3-4105-9432-7F25DC9D3781}" type="datetimeFigureOut">
              <a:rPr lang="de-DE" smtClean="0"/>
              <a:pPr/>
              <a:t>15.10.2021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8C70-5BD8-46BC-BB28-D142B0EABBA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CFDC-F2F3-4105-9432-7F25DC9D3781}" type="datetimeFigureOut">
              <a:rPr lang="de-DE" smtClean="0"/>
              <a:pPr/>
              <a:t>15.10.2021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8C70-5BD8-46BC-BB28-D142B0EABBA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CFDC-F2F3-4105-9432-7F25DC9D3781}" type="datetimeFigureOut">
              <a:rPr lang="de-DE" smtClean="0"/>
              <a:pPr/>
              <a:t>15.10.2021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8C70-5BD8-46BC-BB28-D142B0EABBA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CFDC-F2F3-4105-9432-7F25DC9D3781}" type="datetimeFigureOut">
              <a:rPr lang="de-DE" smtClean="0"/>
              <a:pPr/>
              <a:t>15.10.2021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8C70-5BD8-46BC-BB28-D142B0EABBA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CFDC-F2F3-4105-9432-7F25DC9D3781}" type="datetimeFigureOut">
              <a:rPr lang="de-DE" smtClean="0"/>
              <a:pPr/>
              <a:t>15.10.2021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8C70-5BD8-46BC-BB28-D142B0EABBA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CFDC-F2F3-4105-9432-7F25DC9D3781}" type="datetimeFigureOut">
              <a:rPr lang="de-DE" smtClean="0"/>
              <a:pPr/>
              <a:t>15.10.2021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8C70-5BD8-46BC-BB28-D142B0EABBA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CFDC-F2F3-4105-9432-7F25DC9D3781}" type="datetimeFigureOut">
              <a:rPr lang="de-DE" smtClean="0"/>
              <a:pPr/>
              <a:t>15.10.2021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8C70-5BD8-46BC-BB28-D142B0EABBA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CFDC-F2F3-4105-9432-7F25DC9D3781}" type="datetimeFigureOut">
              <a:rPr lang="de-DE" smtClean="0"/>
              <a:pPr/>
              <a:t>15.10.2021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8C70-5BD8-46BC-BB28-D142B0EABBA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ECFDC-F2F3-4105-9432-7F25DC9D3781}" type="datetimeFigureOut">
              <a:rPr lang="de-DE" smtClean="0"/>
              <a:pPr/>
              <a:t>15.10.2021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98C70-5BD8-46BC-BB28-D142B0EABBA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ew.abb.com/products/robotics/de/robotstudio/download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ew.abb.com/products/robotics/de/industrierobo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Robotik VL2b</a:t>
            </a:r>
            <a:br>
              <a:rPr lang="de-DE" dirty="0"/>
            </a:br>
            <a:r>
              <a:rPr lang="de-DE" dirty="0"/>
              <a:t>ABB Roboter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de-DE" altLang="de-DE" dirty="0"/>
              <a:t>Programmierung</a:t>
            </a:r>
          </a:p>
        </p:txBody>
      </p:sp>
      <p:sp>
        <p:nvSpPr>
          <p:cNvPr id="26627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ACC02B64-E60B-4A15-BB0B-000F10BDD04F}" type="slidenum">
              <a:rPr lang="de-DE" altLang="de-DE">
                <a:latin typeface="Arial" pitchFamily="34" charset="0"/>
              </a:rPr>
              <a:pPr/>
              <a:t>10</a:t>
            </a:fld>
            <a:endParaRPr lang="de-DE" altLang="de-DE">
              <a:latin typeface="Arial" pitchFamily="34" charset="0"/>
            </a:endParaRPr>
          </a:p>
        </p:txBody>
      </p:sp>
      <p:sp>
        <p:nvSpPr>
          <p:cNvPr id="26638" name="Textfeld 56"/>
          <p:cNvSpPr txBox="1">
            <a:spLocks noChangeArrowheads="1"/>
          </p:cNvSpPr>
          <p:nvPr/>
        </p:nvSpPr>
        <p:spPr bwMode="auto">
          <a:xfrm>
            <a:off x="152400" y="1068288"/>
            <a:ext cx="8884096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800" dirty="0"/>
              <a:t>MoveJ </a:t>
            </a:r>
            <a:r>
              <a:rPr lang="de-DE" sz="2800" dirty="0" err="1"/>
              <a:t>ToPoint</a:t>
            </a:r>
            <a:r>
              <a:rPr lang="de-DE" sz="2800" dirty="0"/>
              <a:t>, Speed, Zone, Tool [\</a:t>
            </a:r>
            <a:r>
              <a:rPr lang="de-DE" sz="2800" dirty="0" err="1"/>
              <a:t>WObj</a:t>
            </a:r>
            <a:r>
              <a:rPr lang="de-DE" sz="2800" dirty="0"/>
              <a:t>] [\</a:t>
            </a:r>
            <a:r>
              <a:rPr lang="de-DE" sz="2800" dirty="0" err="1"/>
              <a:t>TLoad</a:t>
            </a:r>
            <a:r>
              <a:rPr lang="de-DE" sz="2800" dirty="0"/>
              <a:t>]</a:t>
            </a:r>
          </a:p>
          <a:p>
            <a:pPr eaLnBrk="1" hangingPunct="1"/>
            <a:r>
              <a:rPr lang="de-DE" altLang="de-DE" sz="2800" dirty="0">
                <a:latin typeface="+mn-lt"/>
              </a:rPr>
              <a:t>	</a:t>
            </a:r>
            <a:r>
              <a:rPr lang="de-DE" altLang="de-DE" sz="2800" dirty="0" err="1">
                <a:latin typeface="+mn-lt"/>
              </a:rPr>
              <a:t>Bsp</a:t>
            </a:r>
            <a:r>
              <a:rPr lang="de-DE" altLang="de-DE" sz="2800" dirty="0">
                <a:latin typeface="+mn-lt"/>
              </a:rPr>
              <a:t>: </a:t>
            </a:r>
            <a:r>
              <a:rPr lang="pl-PL" altLang="de-DE" sz="2800" dirty="0">
                <a:latin typeface="+mn-lt"/>
              </a:rPr>
              <a:t>MoveJ pHome, v1000, z50, tKuli;</a:t>
            </a:r>
            <a:endParaRPr lang="de-DE" altLang="de-DE" sz="2800" dirty="0">
              <a:latin typeface="+mn-lt"/>
            </a:endParaRPr>
          </a:p>
          <a:p>
            <a:pPr eaLnBrk="1" hangingPunct="1"/>
            <a:endParaRPr lang="de-DE" altLang="de-DE" sz="2800" dirty="0">
              <a:latin typeface="+mn-lt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800" dirty="0" err="1"/>
              <a:t>MoveL</a:t>
            </a:r>
            <a:r>
              <a:rPr lang="de-DE" sz="2800" dirty="0"/>
              <a:t> </a:t>
            </a:r>
            <a:r>
              <a:rPr lang="de-DE" sz="2800" dirty="0" err="1"/>
              <a:t>ToPoint</a:t>
            </a:r>
            <a:r>
              <a:rPr lang="de-DE" sz="2800" dirty="0"/>
              <a:t>, Speed, Zone, Tool [\</a:t>
            </a:r>
            <a:r>
              <a:rPr lang="de-DE" sz="2800" dirty="0" err="1"/>
              <a:t>WObj</a:t>
            </a:r>
            <a:r>
              <a:rPr lang="de-DE" sz="2800" dirty="0"/>
              <a:t>] [\</a:t>
            </a:r>
            <a:r>
              <a:rPr lang="de-DE" sz="2800" dirty="0" err="1"/>
              <a:t>TLoad</a:t>
            </a:r>
            <a:r>
              <a:rPr lang="de-DE" sz="2800" dirty="0"/>
              <a:t>]</a:t>
            </a:r>
          </a:p>
          <a:p>
            <a:pPr eaLnBrk="1" hangingPunct="1"/>
            <a:r>
              <a:rPr lang="de-DE" altLang="de-DE" sz="2800" dirty="0">
                <a:latin typeface="+mn-lt"/>
              </a:rPr>
              <a:t>	</a:t>
            </a:r>
            <a:r>
              <a:rPr lang="de-DE" altLang="de-DE" sz="2800" dirty="0" err="1">
                <a:latin typeface="+mn-lt"/>
              </a:rPr>
              <a:t>Bsp</a:t>
            </a:r>
            <a:r>
              <a:rPr lang="de-DE" altLang="de-DE" sz="2800" dirty="0">
                <a:latin typeface="+mn-lt"/>
              </a:rPr>
              <a:t>: </a:t>
            </a:r>
            <a:r>
              <a:rPr lang="pl-PL" altLang="de-DE" sz="2800" dirty="0">
                <a:latin typeface="+mn-lt"/>
              </a:rPr>
              <a:t>Move</a:t>
            </a:r>
            <a:r>
              <a:rPr lang="de-DE" altLang="de-DE" sz="2800" dirty="0">
                <a:latin typeface="+mn-lt"/>
              </a:rPr>
              <a:t>L</a:t>
            </a:r>
            <a:r>
              <a:rPr lang="pl-PL" altLang="de-DE" sz="2800" dirty="0">
                <a:latin typeface="+mn-lt"/>
              </a:rPr>
              <a:t> pHome, v1000, z50, tKuli;</a:t>
            </a:r>
            <a:endParaRPr lang="de-DE" altLang="de-DE" sz="2800" dirty="0">
              <a:latin typeface="+mn-lt"/>
            </a:endParaRPr>
          </a:p>
          <a:p>
            <a:pPr eaLnBrk="1" hangingPunct="1"/>
            <a:endParaRPr lang="de-DE" altLang="de-DE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MoveC</a:t>
            </a:r>
            <a:r>
              <a:rPr lang="de-DE" sz="2800" dirty="0"/>
              <a:t> </a:t>
            </a:r>
            <a:r>
              <a:rPr lang="de-DE" sz="2800" dirty="0" err="1"/>
              <a:t>CirPoint</a:t>
            </a:r>
            <a:r>
              <a:rPr lang="de-DE" sz="2800" dirty="0"/>
              <a:t> </a:t>
            </a:r>
            <a:r>
              <a:rPr lang="de-DE" sz="2800" dirty="0" err="1"/>
              <a:t>ToPoint</a:t>
            </a:r>
            <a:r>
              <a:rPr lang="de-DE" sz="2800" dirty="0"/>
              <a:t>, Speed, Zone, Tool [\</a:t>
            </a:r>
            <a:r>
              <a:rPr lang="de-DE" sz="2800" dirty="0" err="1"/>
              <a:t>WObj</a:t>
            </a:r>
            <a:r>
              <a:rPr lang="de-DE" sz="2800" dirty="0"/>
              <a:t>] [\</a:t>
            </a:r>
            <a:r>
              <a:rPr lang="de-DE" sz="2800" dirty="0" err="1"/>
              <a:t>TLoad</a:t>
            </a:r>
            <a:r>
              <a:rPr lang="de-DE" sz="2800" dirty="0"/>
              <a:t>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r>
              <a:rPr lang="en-US" sz="2400" dirty="0"/>
              <a:t>	</a:t>
            </a:r>
            <a:r>
              <a:rPr lang="en-US" sz="2400" dirty="0" err="1"/>
              <a:t>Bsp</a:t>
            </a:r>
            <a:r>
              <a:rPr lang="en-US" sz="2400" dirty="0"/>
              <a:t>: 	</a:t>
            </a:r>
            <a:r>
              <a:rPr lang="en-US" sz="2400" dirty="0" err="1"/>
              <a:t>MoveL</a:t>
            </a:r>
            <a:r>
              <a:rPr lang="en-US" sz="2400" dirty="0"/>
              <a:t> p1, v500, fine, tool1;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MoveC</a:t>
            </a:r>
            <a:r>
              <a:rPr lang="en-US" sz="2400" dirty="0"/>
              <a:t> p2, p3, v500, z20, tool1; 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MoveC</a:t>
            </a:r>
            <a:r>
              <a:rPr lang="en-US" sz="2400" dirty="0"/>
              <a:t> p4, p1, v500, fine, tool1;</a:t>
            </a:r>
            <a:endParaRPr lang="de-DE" altLang="de-DE" sz="2400" b="1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B88F993-82CC-4A78-ACAD-2D3893BEF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857798"/>
            <a:ext cx="1212912" cy="12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11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de-DE" altLang="de-DE" dirty="0"/>
              <a:t> Programmierung</a:t>
            </a:r>
          </a:p>
        </p:txBody>
      </p:sp>
      <p:sp>
        <p:nvSpPr>
          <p:cNvPr id="27651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99071F2E-0C59-481D-9200-436F3E2FC2CA}" type="slidenum">
              <a:rPr lang="de-DE" altLang="de-DE">
                <a:latin typeface="Arial" pitchFamily="34" charset="0"/>
              </a:rPr>
              <a:pPr/>
              <a:t>11</a:t>
            </a:fld>
            <a:endParaRPr lang="de-DE" altLang="de-DE">
              <a:latin typeface="Arial" pitchFamily="34" charset="0"/>
            </a:endParaRPr>
          </a:p>
        </p:txBody>
      </p:sp>
      <p:sp>
        <p:nvSpPr>
          <p:cNvPr id="27653" name="Textfeld 56"/>
          <p:cNvSpPr txBox="1">
            <a:spLocks noChangeArrowheads="1"/>
          </p:cNvSpPr>
          <p:nvPr/>
        </p:nvSpPr>
        <p:spPr bwMode="auto">
          <a:xfrm>
            <a:off x="152400" y="1080790"/>
            <a:ext cx="8991600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de-DE" altLang="de-DE" sz="2800" dirty="0">
                <a:latin typeface="+mn-lt"/>
              </a:rPr>
              <a:t>Datenstruktur</a:t>
            </a:r>
            <a:r>
              <a:rPr lang="de-DE" altLang="de-DE" sz="2800" dirty="0"/>
              <a:t> </a:t>
            </a:r>
            <a:r>
              <a:rPr lang="de-DE" altLang="de-DE" sz="2800" dirty="0" err="1">
                <a:latin typeface="+mn-lt"/>
              </a:rPr>
              <a:t>Robtarget</a:t>
            </a:r>
            <a:endParaRPr lang="de-DE" altLang="de-DE" sz="2800" dirty="0">
              <a:latin typeface="+mn-lt"/>
            </a:endParaRPr>
          </a:p>
          <a:p>
            <a:pPr eaLnBrk="1" hangingPunct="1"/>
            <a:endParaRPr lang="de-DE" altLang="de-DE" sz="2800" dirty="0">
              <a:latin typeface="+mn-lt"/>
            </a:endParaRPr>
          </a:p>
          <a:p>
            <a:pPr eaLnBrk="1" hangingPunct="1"/>
            <a:r>
              <a:rPr lang="de-DE" altLang="de-DE" sz="2400" dirty="0"/>
              <a:t>	CONST </a:t>
            </a:r>
            <a:r>
              <a:rPr lang="de-DE" altLang="de-DE" sz="2400" dirty="0" err="1"/>
              <a:t>robtarget</a:t>
            </a:r>
            <a:r>
              <a:rPr lang="de-DE" altLang="de-DE" sz="2400" dirty="0"/>
              <a:t> </a:t>
            </a:r>
            <a:r>
              <a:rPr lang="de-DE" altLang="de-DE" sz="2400" dirty="0" err="1"/>
              <a:t>pHome</a:t>
            </a:r>
            <a:r>
              <a:rPr lang="de-DE" altLang="de-DE" sz="2400" dirty="0">
                <a:latin typeface="+mn-lt"/>
              </a:rPr>
              <a:t>:=</a:t>
            </a:r>
          </a:p>
          <a:p>
            <a:pPr eaLnBrk="1" hangingPunct="1"/>
            <a:r>
              <a:rPr lang="de-DE" altLang="de-DE" sz="2400" dirty="0">
                <a:latin typeface="+mn-lt"/>
              </a:rPr>
              <a:t>	[[</a:t>
            </a:r>
            <a:r>
              <a:rPr lang="de-DE" altLang="de-DE" sz="2400" dirty="0"/>
              <a:t>1168.84,0.38,1542.52], 	</a:t>
            </a:r>
          </a:p>
          <a:p>
            <a:pPr eaLnBrk="1" hangingPunct="1"/>
            <a:r>
              <a:rPr lang="de-DE" altLang="de-DE" sz="2400" dirty="0"/>
              <a:t>	[0.502189,0.000321561,0.864757,0.000553707],</a:t>
            </a:r>
          </a:p>
          <a:p>
            <a:pPr eaLnBrk="1" hangingPunct="1"/>
            <a:r>
              <a:rPr lang="de-DE" altLang="de-DE" sz="2400" dirty="0"/>
              <a:t>	[0,0,0,0], </a:t>
            </a:r>
          </a:p>
          <a:p>
            <a:pPr eaLnBrk="1" hangingPunct="1"/>
            <a:r>
              <a:rPr lang="de-DE" altLang="de-DE" sz="2400" dirty="0"/>
              <a:t>	[9E+09,9E+09,9E+09,9E+09,9E+09,9E+09]];</a:t>
            </a:r>
          </a:p>
          <a:p>
            <a:pPr eaLnBrk="1" hangingPunct="1"/>
            <a:endParaRPr lang="de-DE" altLang="de-DE" sz="2400" dirty="0"/>
          </a:p>
          <a:p>
            <a:pPr eaLnBrk="1" hangingPunct="1"/>
            <a:r>
              <a:rPr lang="de-DE" altLang="de-DE" sz="2400" dirty="0"/>
              <a:t>	CONST </a:t>
            </a:r>
            <a:r>
              <a:rPr lang="de-DE" altLang="de-DE" sz="2400" dirty="0" err="1"/>
              <a:t>robtarget</a:t>
            </a:r>
            <a:r>
              <a:rPr lang="de-DE" altLang="de-DE" sz="2400" dirty="0"/>
              <a:t> </a:t>
            </a:r>
            <a:r>
              <a:rPr lang="de-DE" altLang="de-DE" sz="2400" dirty="0" err="1"/>
              <a:t>pHome</a:t>
            </a:r>
            <a:r>
              <a:rPr lang="de-DE" altLang="de-DE" sz="2400" dirty="0"/>
              <a:t>:=</a:t>
            </a:r>
          </a:p>
          <a:p>
            <a:pPr eaLnBrk="1" hangingPunct="1"/>
            <a:r>
              <a:rPr lang="de-DE" altLang="de-DE" sz="2400" dirty="0"/>
              <a:t>	</a:t>
            </a:r>
            <a:r>
              <a:rPr lang="de-DE" altLang="de-DE" sz="2400" dirty="0" err="1"/>
              <a:t>pos</a:t>
            </a:r>
            <a:r>
              <a:rPr lang="de-DE" altLang="de-DE" sz="2400" dirty="0"/>
              <a:t>: [[</a:t>
            </a:r>
            <a:r>
              <a:rPr lang="de-DE" altLang="de-DE" sz="2400" dirty="0" err="1"/>
              <a:t>x,y,z</a:t>
            </a:r>
            <a:r>
              <a:rPr lang="de-DE" altLang="de-DE" sz="2400" dirty="0"/>
              <a:t>], 	</a:t>
            </a:r>
          </a:p>
          <a:p>
            <a:pPr eaLnBrk="1" hangingPunct="1"/>
            <a:r>
              <a:rPr lang="de-DE" altLang="de-DE" sz="2400" dirty="0"/>
              <a:t>	rot: [q1,q2,q3,q4],</a:t>
            </a:r>
          </a:p>
          <a:p>
            <a:pPr eaLnBrk="1" hangingPunct="1"/>
            <a:r>
              <a:rPr lang="de-DE" altLang="de-DE" sz="2400" dirty="0"/>
              <a:t>	</a:t>
            </a:r>
            <a:r>
              <a:rPr lang="de-DE" altLang="de-DE" sz="2400" dirty="0" err="1"/>
              <a:t>robconf</a:t>
            </a:r>
            <a:r>
              <a:rPr lang="de-DE" altLang="de-DE" sz="2400" dirty="0"/>
              <a:t>: [cf1,cf4,cf6,cfx], </a:t>
            </a:r>
          </a:p>
          <a:p>
            <a:pPr eaLnBrk="1" hangingPunct="1"/>
            <a:r>
              <a:rPr lang="de-DE" altLang="de-DE" sz="2400" dirty="0"/>
              <a:t>	</a:t>
            </a:r>
            <a:r>
              <a:rPr lang="de-DE" sz="2400" dirty="0" err="1"/>
              <a:t>extax</a:t>
            </a:r>
            <a:r>
              <a:rPr lang="de-DE" sz="2400" dirty="0"/>
              <a:t>: </a:t>
            </a:r>
            <a:r>
              <a:rPr lang="de-DE" altLang="de-DE" sz="2400" dirty="0"/>
              <a:t>[</a:t>
            </a:r>
            <a:r>
              <a:rPr lang="de-DE" altLang="de-DE" sz="2400" dirty="0" err="1"/>
              <a:t>eax_a</a:t>
            </a:r>
            <a:r>
              <a:rPr lang="de-DE" altLang="de-DE" sz="2400" dirty="0"/>
              <a:t>, </a:t>
            </a:r>
            <a:r>
              <a:rPr lang="de-DE" altLang="de-DE" sz="2400" dirty="0" err="1"/>
              <a:t>eax_b</a:t>
            </a:r>
            <a:r>
              <a:rPr lang="de-DE" altLang="de-DE" sz="2400" dirty="0"/>
              <a:t>, </a:t>
            </a:r>
            <a:r>
              <a:rPr lang="de-DE" altLang="de-DE" sz="2400" dirty="0" err="1"/>
              <a:t>eax_c</a:t>
            </a:r>
            <a:r>
              <a:rPr lang="de-DE" altLang="de-DE" sz="2400" dirty="0"/>
              <a:t>, </a:t>
            </a:r>
            <a:r>
              <a:rPr lang="de-DE" altLang="de-DE" sz="2400" dirty="0" err="1"/>
              <a:t>eax_d</a:t>
            </a:r>
            <a:r>
              <a:rPr lang="de-DE" altLang="de-DE" sz="2400" dirty="0"/>
              <a:t>, </a:t>
            </a:r>
            <a:r>
              <a:rPr lang="de-DE" altLang="de-DE" sz="2400" dirty="0" err="1"/>
              <a:t>eax_e</a:t>
            </a:r>
            <a:r>
              <a:rPr lang="de-DE" altLang="de-DE" sz="2400" dirty="0"/>
              <a:t>, </a:t>
            </a:r>
            <a:r>
              <a:rPr lang="de-DE" altLang="de-DE" sz="2400" dirty="0" err="1"/>
              <a:t>eax_f</a:t>
            </a:r>
            <a:r>
              <a:rPr lang="de-DE" altLang="de-DE" sz="2400" dirty="0"/>
              <a:t>]];</a:t>
            </a:r>
          </a:p>
          <a:p>
            <a:pPr eaLnBrk="1" hangingPunct="1"/>
            <a:endParaRPr lang="de-DE" altLang="de-DE" sz="2400" dirty="0"/>
          </a:p>
        </p:txBody>
      </p:sp>
    </p:spTree>
    <p:extLst>
      <p:ext uri="{BB962C8B-B14F-4D97-AF65-F5344CB8AC3E}">
        <p14:creationId xmlns:p14="http://schemas.microsoft.com/office/powerpoint/2010/main" val="1966187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Programmierung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2C3BE4-88E8-4D49-93CD-365F43A0B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Programmierumgebung: Rapid</a:t>
            </a:r>
          </a:p>
          <a:p>
            <a:r>
              <a:rPr lang="de-DE" dirty="0"/>
              <a:t>Download unter:</a:t>
            </a:r>
          </a:p>
          <a:p>
            <a:pPr marL="0" indent="0">
              <a:buNone/>
            </a:pPr>
            <a:r>
              <a:rPr lang="de-DE" dirty="0">
                <a:hlinkClick r:id="rId3"/>
              </a:rPr>
              <a:t>https://new.abb.com/products/robotics/de/robotstudio/downloads</a:t>
            </a:r>
            <a:endParaRPr lang="de-DE" dirty="0"/>
          </a:p>
          <a:p>
            <a:endParaRPr lang="de-DE" dirty="0"/>
          </a:p>
        </p:txBody>
      </p:sp>
      <p:sp>
        <p:nvSpPr>
          <p:cNvPr id="2867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4723D473-3EB7-49E2-A6C7-F217E1A73C58}" type="slidenum">
              <a:rPr lang="de-DE" altLang="de-DE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1860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de-DE" altLang="de-DE" dirty="0"/>
              <a:t>Inhalt</a:t>
            </a:r>
          </a:p>
        </p:txBody>
      </p:sp>
      <p:sp>
        <p:nvSpPr>
          <p:cNvPr id="19459" name="Foliennummernplatzhalt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r>
              <a:rPr lang="de-DE" altLang="de-DE" dirty="0">
                <a:latin typeface="Arial" pitchFamily="34" charset="0"/>
              </a:rPr>
              <a:t>1</a:t>
            </a:r>
          </a:p>
        </p:txBody>
      </p:sp>
      <p:sp>
        <p:nvSpPr>
          <p:cNvPr id="19462" name="Inhaltsplatzhalter 5"/>
          <p:cNvSpPr txBox="1">
            <a:spLocks/>
          </p:cNvSpPr>
          <p:nvPr/>
        </p:nvSpPr>
        <p:spPr bwMode="auto">
          <a:xfrm>
            <a:off x="832520" y="764704"/>
            <a:ext cx="6939880" cy="566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de-DE" altLang="de-DE" sz="2400" dirty="0">
                <a:latin typeface="Arial" pitchFamily="34" charset="0"/>
              </a:rPr>
              <a:t>ABB Robotersystem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altLang="de-DE" sz="2400" dirty="0">
                <a:latin typeface="Arial" pitchFamily="34" charset="0"/>
              </a:rPr>
              <a:t>Komponenten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altLang="de-DE" sz="2400" dirty="0">
                <a:latin typeface="Arial" pitchFamily="34" charset="0"/>
              </a:rPr>
              <a:t>Beispiele</a:t>
            </a:r>
          </a:p>
          <a:p>
            <a:pPr marL="4000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altLang="de-DE" sz="2400" dirty="0">
                <a:latin typeface="Arial" pitchFamily="34" charset="0"/>
              </a:rPr>
              <a:t>Koordinatensysteme am Roboter</a:t>
            </a:r>
          </a:p>
          <a:p>
            <a:pPr marL="800100" lvl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altLang="de-DE" sz="2400" dirty="0">
                <a:latin typeface="Arial" pitchFamily="34" charset="0"/>
              </a:rPr>
              <a:t>Basis, Welt, Tool, Werkobjekt</a:t>
            </a:r>
          </a:p>
          <a:p>
            <a:pPr marL="4000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altLang="de-DE" sz="2400" dirty="0">
                <a:latin typeface="Arial" pitchFamily="34" charset="0"/>
              </a:rPr>
              <a:t>Programmierung</a:t>
            </a:r>
          </a:p>
          <a:p>
            <a:pPr marL="800100" lvl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altLang="de-DE" sz="2400" dirty="0">
                <a:latin typeface="Arial" pitchFamily="34" charset="0"/>
              </a:rPr>
              <a:t>Bewegungsbefehle</a:t>
            </a:r>
          </a:p>
          <a:p>
            <a:pPr marL="800100" lvl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altLang="de-DE" sz="2400" dirty="0">
                <a:latin typeface="Arial" pitchFamily="34" charset="0"/>
              </a:rPr>
              <a:t>Programmstruktur</a:t>
            </a:r>
          </a:p>
          <a:p>
            <a:pPr marL="4000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altLang="de-DE" sz="2400" dirty="0">
                <a:latin typeface="Arial" pitchFamily="34" charset="0"/>
              </a:rPr>
              <a:t>Programmierumgebung</a:t>
            </a:r>
          </a:p>
          <a:p>
            <a:pPr marL="800100" lvl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altLang="de-DE" sz="2400" dirty="0" err="1">
                <a:latin typeface="Arial" pitchFamily="34" charset="0"/>
              </a:rPr>
              <a:t>Robotstudio</a:t>
            </a:r>
            <a:endParaRPr lang="de-DE" altLang="de-DE" sz="2400" dirty="0">
              <a:latin typeface="Arial" pitchFamily="34" charset="0"/>
            </a:endParaRPr>
          </a:p>
        </p:txBody>
      </p:sp>
      <p:cxnSp>
        <p:nvCxnSpPr>
          <p:cNvPr id="19463" name="Gerade Verbindung mit Pfeil 7"/>
          <p:cNvCxnSpPr>
            <a:cxnSpLocks noChangeShapeType="1"/>
          </p:cNvCxnSpPr>
          <p:nvPr/>
        </p:nvCxnSpPr>
        <p:spPr bwMode="auto">
          <a:xfrm>
            <a:off x="4648200" y="5638800"/>
            <a:ext cx="914400" cy="91440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9464" name="Gerade Verbindung mit Pfeil 9"/>
          <p:cNvCxnSpPr>
            <a:cxnSpLocks noChangeShapeType="1"/>
          </p:cNvCxnSpPr>
          <p:nvPr/>
        </p:nvCxnSpPr>
        <p:spPr bwMode="auto">
          <a:xfrm flipV="1">
            <a:off x="3833813" y="3581400"/>
            <a:ext cx="2262187" cy="110490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9465" name="Gerade Verbindung mit Pfeil 12"/>
          <p:cNvCxnSpPr>
            <a:cxnSpLocks noChangeShapeType="1"/>
          </p:cNvCxnSpPr>
          <p:nvPr/>
        </p:nvCxnSpPr>
        <p:spPr bwMode="auto">
          <a:xfrm>
            <a:off x="3505200" y="2133600"/>
            <a:ext cx="4267200" cy="213360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9466" name="Gerade Verbindung mit Pfeil 14"/>
          <p:cNvCxnSpPr>
            <a:cxnSpLocks noChangeShapeType="1"/>
          </p:cNvCxnSpPr>
          <p:nvPr/>
        </p:nvCxnSpPr>
        <p:spPr bwMode="auto">
          <a:xfrm>
            <a:off x="5105400" y="457200"/>
            <a:ext cx="914400" cy="91440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9467" name="Gekrümmte Verbindung 24"/>
          <p:cNvCxnSpPr>
            <a:cxnSpLocks noChangeShapeType="1"/>
          </p:cNvCxnSpPr>
          <p:nvPr/>
        </p:nvCxnSpPr>
        <p:spPr bwMode="auto">
          <a:xfrm rot="10800000" flipV="1">
            <a:off x="2514600" y="3581400"/>
            <a:ext cx="3200400" cy="685800"/>
          </a:xfrm>
          <a:prstGeom prst="curvedConnector3">
            <a:avLst>
              <a:gd name="adj1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19468" name="Gerade Verbindung mit Pfeil 35"/>
          <p:cNvCxnSpPr>
            <a:cxnSpLocks noChangeShapeType="1"/>
          </p:cNvCxnSpPr>
          <p:nvPr/>
        </p:nvCxnSpPr>
        <p:spPr bwMode="auto">
          <a:xfrm rot="5400000">
            <a:off x="5715000" y="3352800"/>
            <a:ext cx="1588" cy="1588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</p:spTree>
    <p:extLst>
      <p:ext uri="{BB962C8B-B14F-4D97-AF65-F5344CB8AC3E}">
        <p14:creationId xmlns:p14="http://schemas.microsoft.com/office/powerpoint/2010/main" val="422647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de-DE" altLang="de-DE" dirty="0">
                <a:latin typeface="Arial" pitchFamily="34" charset="0"/>
              </a:rPr>
              <a:t>ABB Robotersystem</a:t>
            </a:r>
          </a:p>
        </p:txBody>
      </p:sp>
      <p:sp>
        <p:nvSpPr>
          <p:cNvPr id="20484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r>
              <a:rPr lang="de-DE" altLang="de-DE" dirty="0">
                <a:latin typeface="Arial" pitchFamily="34" charset="0"/>
              </a:rPr>
              <a:t>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0ADC8E-EF9F-4B3B-AF20-DAEEDD2BE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20267"/>
            <a:ext cx="8229600" cy="5501208"/>
          </a:xfrm>
        </p:spPr>
        <p:txBody>
          <a:bodyPr>
            <a:normAutofit/>
          </a:bodyPr>
          <a:lstStyle/>
          <a:p>
            <a:r>
              <a:rPr lang="de-DE" dirty="0"/>
              <a:t>Robotersystem besteht aus: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Robotermechanik (6 Achsen)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>
                <a:hlinkClick r:id="rId2"/>
              </a:rPr>
              <a:t>https://new.abb.com/products/robotics/de/industrieroboter</a:t>
            </a:r>
            <a:endParaRPr lang="de-DE" sz="2000" dirty="0"/>
          </a:p>
          <a:p>
            <a:pPr lvl="1"/>
            <a:endParaRPr lang="de-DE" dirty="0"/>
          </a:p>
          <a:p>
            <a:pPr marL="457200" lvl="1" indent="0">
              <a:buNone/>
            </a:pPr>
            <a:r>
              <a:rPr lang="de-DE" dirty="0" err="1"/>
              <a:t>sfdsf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E23C1B5-D653-458C-B4B4-EE5FE70AC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804995"/>
            <a:ext cx="5122992" cy="256149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834C451-9487-4729-8BD9-503B1A66C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2924944"/>
            <a:ext cx="4002918" cy="2668612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F04C8EC-C60F-4646-9BB2-198F363CE455}"/>
              </a:ext>
            </a:extLst>
          </p:cNvPr>
          <p:cNvSpPr txBox="1"/>
          <p:nvPr/>
        </p:nvSpPr>
        <p:spPr>
          <a:xfrm>
            <a:off x="1425885" y="5695850"/>
            <a:ext cx="1859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IRB 120 </a:t>
            </a:r>
          </a:p>
          <a:p>
            <a:r>
              <a:rPr lang="de-DE" dirty="0"/>
              <a:t>Traglast 3kg, </a:t>
            </a:r>
          </a:p>
          <a:p>
            <a:r>
              <a:rPr lang="de-DE" dirty="0"/>
              <a:t>Reichweite 0,58m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0AD7E95-6E97-4A5A-9E35-4168DB32A9D4}"/>
              </a:ext>
            </a:extLst>
          </p:cNvPr>
          <p:cNvSpPr txBox="1"/>
          <p:nvPr/>
        </p:nvSpPr>
        <p:spPr>
          <a:xfrm>
            <a:off x="4211960" y="5686602"/>
            <a:ext cx="19529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IRB 8700 </a:t>
            </a:r>
          </a:p>
          <a:p>
            <a:r>
              <a:rPr lang="de-DE" dirty="0"/>
              <a:t>Traglast bis 800kg, </a:t>
            </a:r>
          </a:p>
          <a:p>
            <a:r>
              <a:rPr lang="de-DE" dirty="0"/>
              <a:t>Reichweite 4,2m</a:t>
            </a:r>
          </a:p>
        </p:txBody>
      </p:sp>
    </p:spTree>
    <p:extLst>
      <p:ext uri="{BB962C8B-B14F-4D97-AF65-F5344CB8AC3E}">
        <p14:creationId xmlns:p14="http://schemas.microsoft.com/office/powerpoint/2010/main" val="256472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de-DE" altLang="de-DE" dirty="0">
                <a:latin typeface="Arial" pitchFamily="34" charset="0"/>
              </a:rPr>
              <a:t>ABB Robotersystem</a:t>
            </a:r>
            <a:endParaRPr lang="de-DE" altLang="de-DE" dirty="0"/>
          </a:p>
        </p:txBody>
      </p:sp>
      <p:sp>
        <p:nvSpPr>
          <p:cNvPr id="21507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r>
              <a:rPr lang="de-DE" altLang="de-DE" dirty="0">
                <a:latin typeface="Arial" pitchFamily="34" charset="0"/>
              </a:rPr>
              <a:t>3</a:t>
            </a:r>
          </a:p>
        </p:txBody>
      </p:sp>
      <p:sp>
        <p:nvSpPr>
          <p:cNvPr id="21508" name="Inhaltsplatzhalter 5"/>
          <p:cNvSpPr txBox="1">
            <a:spLocks/>
          </p:cNvSpPr>
          <p:nvPr/>
        </p:nvSpPr>
        <p:spPr bwMode="auto">
          <a:xfrm>
            <a:off x="107504" y="1095903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800100" indent="-342900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+mj-lt"/>
              </a:rPr>
              <a:t>Steuerung IRC5</a:t>
            </a:r>
          </a:p>
          <a:p>
            <a:pPr marL="457200" lvl="1" indent="0"/>
            <a:r>
              <a:rPr lang="de-DE" sz="2800" dirty="0">
                <a:latin typeface="+mj-lt"/>
              </a:rPr>
              <a:t>	- Single Controller</a:t>
            </a:r>
          </a:p>
          <a:p>
            <a:pPr marL="457200" lvl="1" indent="0"/>
            <a:r>
              <a:rPr lang="de-DE" sz="2800" dirty="0">
                <a:latin typeface="+mj-lt"/>
              </a:rPr>
              <a:t>	- Compact Controller</a:t>
            </a:r>
          </a:p>
          <a:p>
            <a:pPr marL="457200" lvl="1" indent="0"/>
            <a:r>
              <a:rPr lang="de-DE" sz="2800" dirty="0">
                <a:latin typeface="+mj-lt"/>
              </a:rPr>
              <a:t>	- Paint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DE" sz="2800" dirty="0">
              <a:latin typeface="+mj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DE" sz="2800" dirty="0">
              <a:latin typeface="+mj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DE" sz="2800" dirty="0">
              <a:latin typeface="+mj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+mj-lt"/>
              </a:rPr>
              <a:t>Bedienpanel </a:t>
            </a:r>
          </a:p>
          <a:p>
            <a:pPr marL="571500" lvl="2"/>
            <a:r>
              <a:rPr lang="de-DE" sz="2800" dirty="0">
                <a:latin typeface="+mj-lt"/>
              </a:rPr>
              <a:t>	- </a:t>
            </a:r>
            <a:r>
              <a:rPr lang="de-DE" sz="2800" dirty="0" err="1">
                <a:latin typeface="+mj-lt"/>
              </a:rPr>
              <a:t>Flexpendant</a:t>
            </a:r>
            <a:endParaRPr lang="de-DE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DE" sz="28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B01B153-CC00-4B95-92BA-51A836C7B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090" y="1095903"/>
            <a:ext cx="2814213" cy="2809451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555C6EF-D8AC-4982-8030-31938F40D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4221088"/>
            <a:ext cx="2857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80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 fontScale="90000"/>
          </a:bodyPr>
          <a:lstStyle/>
          <a:p>
            <a:pPr marL="400050">
              <a:spcBef>
                <a:spcPct val="20000"/>
              </a:spcBef>
            </a:pPr>
            <a:r>
              <a:rPr lang="de-DE" altLang="de-DE" dirty="0">
                <a:latin typeface="Arial" pitchFamily="34" charset="0"/>
              </a:rPr>
              <a:t>Koordinatensysteme am Roboter</a:t>
            </a:r>
          </a:p>
        </p:txBody>
      </p:sp>
      <p:sp>
        <p:nvSpPr>
          <p:cNvPr id="22531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36355A84-CF45-4825-8D33-DAC30685307A}" type="slidenum">
              <a:rPr lang="de-DE" altLang="de-DE">
                <a:latin typeface="Arial" pitchFamily="34" charset="0"/>
              </a:rPr>
              <a:pPr/>
              <a:t>5</a:t>
            </a:fld>
            <a:endParaRPr lang="de-DE" altLang="de-DE">
              <a:latin typeface="Arial" pitchFamily="34" charset="0"/>
            </a:endParaRPr>
          </a:p>
        </p:txBody>
      </p:sp>
      <p:sp>
        <p:nvSpPr>
          <p:cNvPr id="22532" name="Inhaltsplatzhalter 5"/>
          <p:cNvSpPr txBox="1">
            <a:spLocks/>
          </p:cNvSpPr>
          <p:nvPr/>
        </p:nvSpPr>
        <p:spPr bwMode="auto">
          <a:xfrm>
            <a:off x="228600" y="1064096"/>
            <a:ext cx="8686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800100" indent="-342900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altLang="de-DE" sz="2400">
                <a:latin typeface="Arial" pitchFamily="34" charset="0"/>
              </a:rPr>
              <a:t>Kartesisches </a:t>
            </a:r>
            <a:r>
              <a:rPr lang="de-DE" altLang="de-DE" sz="2400" dirty="0" err="1">
                <a:latin typeface="Arial" pitchFamily="34" charset="0"/>
              </a:rPr>
              <a:t>Koordinatensytem</a:t>
            </a:r>
            <a:endParaRPr lang="de-DE" altLang="de-DE" sz="2400" dirty="0">
              <a:latin typeface="Arial" pitchFamily="34" charset="0"/>
            </a:endParaRP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altLang="de-DE" sz="2400" dirty="0">
                <a:latin typeface="Arial" pitchFamily="34" charset="0"/>
              </a:rPr>
              <a:t>Rechtshändiges System (Rechte Hand Regel)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altLang="de-DE" sz="2400" dirty="0">
                <a:latin typeface="Arial" pitchFamily="34" charset="0"/>
              </a:rPr>
              <a:t>3 Achsen orthogonal</a:t>
            </a:r>
          </a:p>
          <a:p>
            <a:pPr marL="0" indent="0">
              <a:spcBef>
                <a:spcPct val="20000"/>
              </a:spcBef>
            </a:pPr>
            <a:endParaRPr lang="de-DE" altLang="de-DE" sz="2400" dirty="0">
              <a:latin typeface="Arial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F5DB35A-9BC2-447F-A4ED-88C82C854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852936"/>
            <a:ext cx="2200275" cy="207645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CC7CCCB-E998-4506-942A-1A830B091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2852936"/>
            <a:ext cx="2076450" cy="20193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1D4F2AE-E015-45CB-81FC-A7E456E28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012" y="2873824"/>
            <a:ext cx="2220779" cy="213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02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altLang="de-DE" dirty="0">
                <a:latin typeface="Arial" pitchFamily="34" charset="0"/>
              </a:rPr>
              <a:t>Koordinatensysteme am </a:t>
            </a:r>
            <a:br>
              <a:rPr lang="de-DE" altLang="de-DE" dirty="0">
                <a:latin typeface="Arial" pitchFamily="34" charset="0"/>
              </a:rPr>
            </a:br>
            <a:r>
              <a:rPr lang="de-DE" altLang="de-DE" dirty="0">
                <a:latin typeface="Arial" pitchFamily="34" charset="0"/>
              </a:rPr>
              <a:t>ABB Roboter</a:t>
            </a:r>
            <a:endParaRPr lang="de-DE" altLang="de-DE" dirty="0"/>
          </a:p>
        </p:txBody>
      </p:sp>
      <p:sp>
        <p:nvSpPr>
          <p:cNvPr id="23555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4BD7CA69-1B87-4DD6-8424-D63537C513CB}" type="slidenum">
              <a:rPr lang="de-DE" altLang="de-DE">
                <a:latin typeface="Arial" pitchFamily="34" charset="0"/>
              </a:rPr>
              <a:pPr/>
              <a:t>6</a:t>
            </a:fld>
            <a:endParaRPr lang="de-DE" altLang="de-DE">
              <a:latin typeface="Arial" pitchFamily="34" charset="0"/>
            </a:endParaRPr>
          </a:p>
        </p:txBody>
      </p:sp>
      <p:sp>
        <p:nvSpPr>
          <p:cNvPr id="23556" name="Inhaltsplatzhalter 5"/>
          <p:cNvSpPr txBox="1">
            <a:spLocks/>
          </p:cNvSpPr>
          <p:nvPr/>
        </p:nvSpPr>
        <p:spPr bwMode="auto">
          <a:xfrm>
            <a:off x="228600" y="1123528"/>
            <a:ext cx="8686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800100" indent="-342900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20000"/>
              </a:spcBef>
            </a:pPr>
            <a:endParaRPr lang="de-DE" altLang="de-DE" sz="2400" dirty="0">
              <a:latin typeface="Arial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5A365A6-726B-4E50-BC63-53E6D0DD5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736"/>
            <a:ext cx="9119705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9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A0BC8-5853-4164-A152-F7B20BDB4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altLang="de-DE" dirty="0">
                <a:latin typeface="Arial" pitchFamily="34" charset="0"/>
              </a:rPr>
              <a:t>Koordinatensysteme am </a:t>
            </a:r>
            <a:br>
              <a:rPr lang="de-DE" altLang="de-DE" dirty="0">
                <a:latin typeface="Arial" pitchFamily="34" charset="0"/>
              </a:rPr>
            </a:br>
            <a:r>
              <a:rPr lang="de-DE" altLang="de-DE" dirty="0">
                <a:latin typeface="Arial" pitchFamily="34" charset="0"/>
              </a:rPr>
              <a:t>ABB Roboter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B40A071-1F8A-44F2-9440-932C9C767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40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39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altLang="de-DE" dirty="0">
                <a:latin typeface="Arial" pitchFamily="34" charset="0"/>
              </a:rPr>
              <a:t>Koordinatensysteme am Roboter</a:t>
            </a:r>
            <a:endParaRPr lang="de-DE" altLang="de-DE" dirty="0"/>
          </a:p>
        </p:txBody>
      </p:sp>
      <p:sp>
        <p:nvSpPr>
          <p:cNvPr id="19459" name="Foliennummernplatzhalt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15A371ED-FD13-4ECB-A813-97060A6B46B2}" type="slidenum">
              <a:rPr lang="de-DE" altLang="de-DE">
                <a:latin typeface="Arial" pitchFamily="34" charset="0"/>
              </a:rPr>
              <a:pPr/>
              <a:t>8</a:t>
            </a:fld>
            <a:endParaRPr lang="de-DE" altLang="de-DE">
              <a:latin typeface="Arial" pitchFamily="34" charset="0"/>
            </a:endParaRPr>
          </a:p>
        </p:txBody>
      </p:sp>
      <p:sp>
        <p:nvSpPr>
          <p:cNvPr id="19462" name="Inhaltsplatzhalter 5"/>
          <p:cNvSpPr txBox="1">
            <a:spLocks/>
          </p:cNvSpPr>
          <p:nvPr/>
        </p:nvSpPr>
        <p:spPr bwMode="auto">
          <a:xfrm>
            <a:off x="-316160" y="914400"/>
            <a:ext cx="9460160" cy="580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400" dirty="0"/>
              <a:t>Weltkoordinaten: Fest mit der Welt (Fußboden) verbunden. 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400" dirty="0"/>
              <a:t>Basiskoordinaten (</a:t>
            </a:r>
            <a:r>
              <a:rPr lang="de-DE" sz="2400" dirty="0" err="1"/>
              <a:t>base</a:t>
            </a:r>
            <a:r>
              <a:rPr lang="de-DE" sz="2400" dirty="0"/>
              <a:t> </a:t>
            </a:r>
            <a:r>
              <a:rPr lang="de-DE" sz="2400" dirty="0" err="1"/>
              <a:t>frame</a:t>
            </a:r>
            <a:r>
              <a:rPr lang="de-DE" sz="2400" dirty="0"/>
              <a:t>): Fest mit dem Sockel des Roboters verbunden, relativ zu Weltkoordinaten definiert, oft damit identisch. 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400" dirty="0"/>
              <a:t>Anwenderkoordinaten (</a:t>
            </a:r>
            <a:r>
              <a:rPr lang="de-DE" sz="2400" dirty="0" err="1"/>
              <a:t>user</a:t>
            </a:r>
            <a:r>
              <a:rPr lang="de-DE" sz="2400" dirty="0"/>
              <a:t> </a:t>
            </a:r>
            <a:r>
              <a:rPr lang="de-DE" sz="2400" dirty="0" err="1"/>
              <a:t>frame</a:t>
            </a:r>
            <a:r>
              <a:rPr lang="de-DE" sz="2400" dirty="0"/>
              <a:t>): Mit einer Aufnahmevorrichtung für Werkstücke verbunden, relativ zu Weltkoordinaten definiert. 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400" dirty="0"/>
              <a:t>Werkobjektkoordinaten (</a:t>
            </a:r>
            <a:r>
              <a:rPr lang="de-DE" sz="2400" dirty="0" err="1"/>
              <a:t>object</a:t>
            </a:r>
            <a:r>
              <a:rPr lang="de-DE" sz="2400" dirty="0"/>
              <a:t> frame): Mit einem Werkstück verbunden, relativ zu Anwenderkoordinaten definiert. 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400" dirty="0"/>
              <a:t>Handflanschkoordinaten (tool0): Mit dem Handflansch verbunden, mitbewegt und über die kinematisch Kette der Gelenke relativ zu den Basiskoordinaten festgelegt. 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400" dirty="0"/>
              <a:t>Werkzeugkoordinaten (</a:t>
            </a:r>
            <a:r>
              <a:rPr lang="de-DE" sz="2400" dirty="0" err="1"/>
              <a:t>tool</a:t>
            </a:r>
            <a:r>
              <a:rPr lang="de-DE" sz="2400" dirty="0"/>
              <a:t> </a:t>
            </a:r>
            <a:r>
              <a:rPr lang="de-DE" sz="2400" dirty="0" err="1"/>
              <a:t>frame</a:t>
            </a:r>
            <a:r>
              <a:rPr lang="de-DE" sz="2400" dirty="0"/>
              <a:t>): Relativ zu den Handflanschkoordinaten definiert.</a:t>
            </a:r>
            <a:endParaRPr lang="de-DE" altLang="de-DE" sz="2400" dirty="0">
              <a:latin typeface="Arial" pitchFamily="34" charset="0"/>
            </a:endParaRPr>
          </a:p>
        </p:txBody>
      </p:sp>
      <p:cxnSp>
        <p:nvCxnSpPr>
          <p:cNvPr id="19463" name="Gerade Verbindung mit Pfeil 7"/>
          <p:cNvCxnSpPr>
            <a:cxnSpLocks noChangeShapeType="1"/>
          </p:cNvCxnSpPr>
          <p:nvPr/>
        </p:nvCxnSpPr>
        <p:spPr bwMode="auto">
          <a:xfrm>
            <a:off x="4648200" y="5638800"/>
            <a:ext cx="914400" cy="91440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9464" name="Gerade Verbindung mit Pfeil 9"/>
          <p:cNvCxnSpPr>
            <a:cxnSpLocks noChangeShapeType="1"/>
          </p:cNvCxnSpPr>
          <p:nvPr/>
        </p:nvCxnSpPr>
        <p:spPr bwMode="auto">
          <a:xfrm flipV="1">
            <a:off x="3833813" y="3581400"/>
            <a:ext cx="2262187" cy="110490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9465" name="Gerade Verbindung mit Pfeil 12"/>
          <p:cNvCxnSpPr>
            <a:cxnSpLocks noChangeShapeType="1"/>
          </p:cNvCxnSpPr>
          <p:nvPr/>
        </p:nvCxnSpPr>
        <p:spPr bwMode="auto">
          <a:xfrm>
            <a:off x="3505200" y="2133600"/>
            <a:ext cx="4267200" cy="213360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9466" name="Gerade Verbindung mit Pfeil 14"/>
          <p:cNvCxnSpPr>
            <a:cxnSpLocks noChangeShapeType="1"/>
          </p:cNvCxnSpPr>
          <p:nvPr/>
        </p:nvCxnSpPr>
        <p:spPr bwMode="auto">
          <a:xfrm>
            <a:off x="5105400" y="457200"/>
            <a:ext cx="914400" cy="91440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9467" name="Gekrümmte Verbindung 24"/>
          <p:cNvCxnSpPr>
            <a:cxnSpLocks noChangeShapeType="1"/>
          </p:cNvCxnSpPr>
          <p:nvPr/>
        </p:nvCxnSpPr>
        <p:spPr bwMode="auto">
          <a:xfrm rot="10800000" flipV="1">
            <a:off x="2514600" y="3581400"/>
            <a:ext cx="3200400" cy="685800"/>
          </a:xfrm>
          <a:prstGeom prst="curvedConnector3">
            <a:avLst>
              <a:gd name="adj1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19468" name="Gerade Verbindung mit Pfeil 35"/>
          <p:cNvCxnSpPr>
            <a:cxnSpLocks noChangeShapeType="1"/>
          </p:cNvCxnSpPr>
          <p:nvPr/>
        </p:nvCxnSpPr>
        <p:spPr bwMode="auto">
          <a:xfrm rot="5400000">
            <a:off x="5715000" y="3352800"/>
            <a:ext cx="1588" cy="1588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</p:spTree>
    <p:extLst>
      <p:ext uri="{BB962C8B-B14F-4D97-AF65-F5344CB8AC3E}">
        <p14:creationId xmlns:p14="http://schemas.microsoft.com/office/powerpoint/2010/main" val="1820396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Programmierung</a:t>
            </a:r>
          </a:p>
        </p:txBody>
      </p:sp>
      <p:sp>
        <p:nvSpPr>
          <p:cNvPr id="2560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altLang="de-DE" dirty="0"/>
              <a:t>Programmiersprache: Rapid</a:t>
            </a:r>
          </a:p>
          <a:p>
            <a:r>
              <a:rPr lang="de-DE" altLang="de-DE" dirty="0"/>
              <a:t>Programmierung</a:t>
            </a:r>
          </a:p>
          <a:p>
            <a:pPr lvl="1"/>
            <a:r>
              <a:rPr lang="de-DE" altLang="de-DE" dirty="0"/>
              <a:t>am </a:t>
            </a:r>
            <a:r>
              <a:rPr lang="de-DE" altLang="de-DE" dirty="0" err="1"/>
              <a:t>Flexpendant</a:t>
            </a:r>
            <a:endParaRPr lang="de-DE" altLang="de-DE" dirty="0"/>
          </a:p>
          <a:p>
            <a:pPr lvl="1"/>
            <a:r>
              <a:rPr lang="de-DE" altLang="de-DE" dirty="0"/>
              <a:t>im </a:t>
            </a:r>
            <a:r>
              <a:rPr lang="de-DE" altLang="de-DE" dirty="0" err="1"/>
              <a:t>RobotStudio</a:t>
            </a:r>
            <a:endParaRPr lang="de-DE" altLang="de-DE" dirty="0"/>
          </a:p>
          <a:p>
            <a:r>
              <a:rPr lang="de-DE" altLang="de-DE" dirty="0"/>
              <a:t>Bewegungsbefehle</a:t>
            </a:r>
          </a:p>
          <a:p>
            <a:pPr lvl="1"/>
            <a:r>
              <a:rPr lang="de-DE" altLang="de-DE" dirty="0"/>
              <a:t>MoveJ: </a:t>
            </a:r>
            <a:r>
              <a:rPr lang="de-DE" altLang="de-DE" dirty="0" err="1"/>
              <a:t>MoveJoint</a:t>
            </a:r>
            <a:endParaRPr lang="de-DE" altLang="de-DE" dirty="0"/>
          </a:p>
          <a:p>
            <a:pPr lvl="1"/>
            <a:r>
              <a:rPr lang="de-DE" altLang="de-DE" dirty="0" err="1"/>
              <a:t>MoveL</a:t>
            </a:r>
            <a:r>
              <a:rPr lang="de-DE" altLang="de-DE" dirty="0"/>
              <a:t>: </a:t>
            </a:r>
            <a:r>
              <a:rPr lang="de-DE" altLang="de-DE" dirty="0" err="1"/>
              <a:t>MoveLinear</a:t>
            </a:r>
            <a:endParaRPr lang="de-DE" altLang="de-DE" dirty="0"/>
          </a:p>
          <a:p>
            <a:pPr lvl="1"/>
            <a:r>
              <a:rPr lang="de-DE" altLang="de-DE" dirty="0" err="1"/>
              <a:t>MoveC</a:t>
            </a:r>
            <a:r>
              <a:rPr lang="de-DE" altLang="de-DE" dirty="0"/>
              <a:t>: </a:t>
            </a:r>
            <a:r>
              <a:rPr lang="de-DE" altLang="de-DE" dirty="0" err="1"/>
              <a:t>MoveCirc</a:t>
            </a:r>
            <a:endParaRPr lang="de-DE" altLang="de-DE" dirty="0"/>
          </a:p>
        </p:txBody>
      </p:sp>
      <p:sp>
        <p:nvSpPr>
          <p:cNvPr id="25604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  <a:ea typeface="Osaka"/>
                <a:cs typeface="Osaka"/>
              </a:defRPr>
            </a:lvl9pPr>
          </a:lstStyle>
          <a:p>
            <a:fld id="{0424F47D-27AD-4425-A684-08D90A955EE6}" type="slidenum">
              <a:rPr lang="de-DE" altLang="de-DE">
                <a:latin typeface="Arial" pitchFamily="34" charset="0"/>
              </a:rPr>
              <a:pPr/>
              <a:t>9</a:t>
            </a:fld>
            <a:endParaRPr lang="de-DE" alt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24633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Microsoft Office PowerPoint</Application>
  <PresentationFormat>Bildschirmpräsentation (4:3)</PresentationFormat>
  <Paragraphs>99</Paragraphs>
  <Slides>12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Helvetica</vt:lpstr>
      <vt:lpstr>Larissa-Design</vt:lpstr>
      <vt:lpstr>Robotik VL2b ABB Roboter</vt:lpstr>
      <vt:lpstr>Inhalt</vt:lpstr>
      <vt:lpstr>ABB Robotersystem</vt:lpstr>
      <vt:lpstr>ABB Robotersystem</vt:lpstr>
      <vt:lpstr>Koordinatensysteme am Roboter</vt:lpstr>
      <vt:lpstr>Koordinatensysteme am  ABB Roboter</vt:lpstr>
      <vt:lpstr>Koordinatensysteme am  ABB Roboter</vt:lpstr>
      <vt:lpstr>Koordinatensysteme am Roboter</vt:lpstr>
      <vt:lpstr>Programmierung</vt:lpstr>
      <vt:lpstr>Programmierung</vt:lpstr>
      <vt:lpstr> Programmierung</vt:lpstr>
      <vt:lpstr>Programmierung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Marcus Strand</dc:creator>
  <cp:lastModifiedBy> </cp:lastModifiedBy>
  <cp:revision>59</cp:revision>
  <cp:lastPrinted>2014-10-09T13:40:16Z</cp:lastPrinted>
  <dcterms:created xsi:type="dcterms:W3CDTF">2014-02-12T21:28:07Z</dcterms:created>
  <dcterms:modified xsi:type="dcterms:W3CDTF">2021-10-15T08:32:57Z</dcterms:modified>
</cp:coreProperties>
</file>