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5" r:id="rId24"/>
    <p:sldId id="336" r:id="rId25"/>
    <p:sldId id="337" r:id="rId26"/>
    <p:sldId id="338" r:id="rId27"/>
    <p:sldId id="339" r:id="rId28"/>
    <p:sldId id="340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1" autoAdjust="0"/>
  </p:normalViewPr>
  <p:slideViewPr>
    <p:cSldViewPr>
      <p:cViewPr varScale="1">
        <p:scale>
          <a:sx n="84" d="100"/>
          <a:sy n="84" d="100"/>
        </p:scale>
        <p:origin x="186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1FD6F-63E9-43F1-B8A3-DDF60BBD3BB3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7509F-7243-42C1-BA6B-A896EA043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28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5530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1AAED520-1830-4C16-84E9-8338C815C458}" type="slidenum">
              <a:rPr lang="de-DE" altLang="de-DE" sz="1200">
                <a:latin typeface="Arial" pitchFamily="34" charset="0"/>
              </a:rPr>
              <a:pPr eaLnBrk="1" hangingPunct="1"/>
              <a:t>1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737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BFBA5B60-3E54-4761-8885-BF72B204AC17}" type="slidenum">
              <a:rPr lang="de-DE" altLang="de-DE" sz="1200">
                <a:latin typeface="Arial" pitchFamily="34" charset="0"/>
              </a:rPr>
              <a:pPr eaLnBrk="1" hangingPunct="1"/>
              <a:t>10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BB04DD9E-3D87-4D77-B4C3-46662CE9A94C}" type="slidenum">
              <a:rPr lang="de-DE" altLang="de-DE" sz="1200">
                <a:latin typeface="Arial" pitchFamily="34" charset="0"/>
              </a:rPr>
              <a:pPr eaLnBrk="1" hangingPunct="1"/>
              <a:t>11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Beispiel 2</a:t>
            </a:r>
          </a:p>
        </p:txBody>
      </p:sp>
      <p:sp>
        <p:nvSpPr>
          <p:cNvPr id="778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232D73A-A423-4267-BF5E-6FEF03D8455F}" type="slidenum">
              <a:rPr lang="de-DE" altLang="de-DE" sz="1200">
                <a:latin typeface="Arial" pitchFamily="34" charset="0"/>
              </a:rPr>
              <a:pPr eaLnBrk="1" hangingPunct="1"/>
              <a:t>12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>
                <a:latin typeface="Arial" pitchFamily="34" charset="0"/>
              </a:rPr>
              <a:t>-&gt; </a:t>
            </a:r>
            <a:r>
              <a:rPr lang="en-US" altLang="de-DE" dirty="0" err="1">
                <a:latin typeface="Arial" pitchFamily="34" charset="0"/>
              </a:rPr>
              <a:t>Ergebnis</a:t>
            </a:r>
            <a:r>
              <a:rPr lang="en-US" altLang="de-DE" dirty="0">
                <a:latin typeface="Arial" pitchFamily="34" charset="0"/>
              </a:rPr>
              <a:t> das </a:t>
            </a:r>
            <a:r>
              <a:rPr lang="en-US" altLang="de-DE" dirty="0" err="1">
                <a:latin typeface="Arial" pitchFamily="34" charset="0"/>
              </a:rPr>
              <a:t>Gleiche</a:t>
            </a:r>
            <a:r>
              <a:rPr lang="en-US" altLang="de-DE" dirty="0">
                <a:latin typeface="Arial" pitchFamily="34" charset="0"/>
              </a:rPr>
              <a:t> </a:t>
            </a:r>
            <a:r>
              <a:rPr lang="en-US" altLang="de-DE" dirty="0" err="1">
                <a:latin typeface="Arial" pitchFamily="34" charset="0"/>
              </a:rPr>
              <a:t>wie</a:t>
            </a:r>
            <a:r>
              <a:rPr lang="en-US" altLang="de-DE" dirty="0">
                <a:latin typeface="Arial" pitchFamily="34" charset="0"/>
              </a:rPr>
              <a:t> in </a:t>
            </a:r>
            <a:r>
              <a:rPr lang="en-US" altLang="de-DE" dirty="0" err="1">
                <a:latin typeface="Arial" pitchFamily="34" charset="0"/>
              </a:rPr>
              <a:t>Beispiel</a:t>
            </a:r>
            <a:r>
              <a:rPr lang="en-US" altLang="de-DE" dirty="0">
                <a:latin typeface="Arial" pitchFamily="34" charset="0"/>
              </a:rPr>
              <a:t> 1 </a:t>
            </a:r>
          </a:p>
        </p:txBody>
      </p:sp>
      <p:sp>
        <p:nvSpPr>
          <p:cNvPr id="7987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579F1E27-B4CD-488C-AD72-B81BB4424554}" type="slidenum">
              <a:rPr lang="de-DE" altLang="de-DE" sz="1200">
                <a:latin typeface="Arial" pitchFamily="34" charset="0"/>
              </a:rPr>
              <a:pPr eaLnBrk="1" hangingPunct="1"/>
              <a:t>13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8192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1A848992-32F0-4E0D-8E85-7D25B97DCA35}" type="slidenum">
              <a:rPr lang="de-DE" altLang="de-DE" sz="1200">
                <a:latin typeface="Arial" pitchFamily="34" charset="0"/>
              </a:rPr>
              <a:pPr eaLnBrk="1" hangingPunct="1"/>
              <a:t>14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839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77EC653-A37C-4BB6-AF07-8F9A631211BB}" type="slidenum">
              <a:rPr lang="de-DE" altLang="de-DE" sz="1200">
                <a:latin typeface="Arial" pitchFamily="34" charset="0"/>
              </a:rPr>
              <a:pPr eaLnBrk="1" hangingPunct="1"/>
              <a:t>15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Für diesen Grund homogene Koordinaten. Projektion der herkömmlichen Koordinaten in den n+1-dim Raum.</a:t>
            </a:r>
          </a:p>
          <a:p>
            <a:r>
              <a:rPr lang="de-DE" altLang="de-DE" dirty="0">
                <a:latin typeface="Arial" pitchFamily="34" charset="0"/>
              </a:rPr>
              <a:t>In dem sind alle affinen Transformationen mit Matrixmultiplikation möglich.</a:t>
            </a:r>
          </a:p>
          <a:p>
            <a:r>
              <a:rPr lang="de-DE" altLang="de-DE" dirty="0">
                <a:latin typeface="Arial" pitchFamily="34" charset="0"/>
              </a:rPr>
              <a:t>Neben der Rotation und Translation ist auch Skalierung möglich</a:t>
            </a:r>
          </a:p>
        </p:txBody>
      </p:sp>
      <p:sp>
        <p:nvSpPr>
          <p:cNvPr id="860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626DBCF1-2017-4390-993F-EB38F0A3EEED}" type="slidenum">
              <a:rPr lang="de-DE" altLang="de-DE" sz="1200">
                <a:latin typeface="Arial" pitchFamily="34" charset="0"/>
              </a:rPr>
              <a:pPr eaLnBrk="1" hangingPunct="1"/>
              <a:t>16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8806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519D4F5B-D092-4C13-B0D5-6FC392D63A28}" type="slidenum">
              <a:rPr lang="de-DE" altLang="de-DE" sz="1200">
                <a:latin typeface="Arial" pitchFamily="34" charset="0"/>
              </a:rPr>
              <a:pPr eaLnBrk="1" hangingPunct="1"/>
              <a:t>17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901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4E6BC2F4-F9D4-46CB-BD76-7036F90DE928}" type="slidenum">
              <a:rPr lang="de-DE" altLang="de-DE" sz="1200">
                <a:latin typeface="Arial" pitchFamily="34" charset="0"/>
              </a:rPr>
              <a:pPr eaLnBrk="1" hangingPunct="1"/>
              <a:t>18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921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BEDFBBD0-30A1-4FE5-8EB4-834113350E3E}" type="slidenum">
              <a:rPr lang="de-DE" altLang="de-DE" sz="1200">
                <a:latin typeface="Arial" pitchFamily="34" charset="0"/>
              </a:rPr>
              <a:pPr eaLnBrk="1" hangingPunct="1"/>
              <a:t>19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Um mehrere Rotationen zu verknüpfen -&gt; Multiplikation der Matrizen. </a:t>
            </a:r>
          </a:p>
          <a:p>
            <a:r>
              <a:rPr lang="de-DE" altLang="de-DE" dirty="0">
                <a:latin typeface="Arial" pitchFamily="34" charset="0"/>
              </a:rPr>
              <a:t>Jede beliebige Orientierung erhält man durch entsprechende Multiplikation der </a:t>
            </a:r>
            <a:r>
              <a:rPr lang="de-DE" altLang="de-DE" dirty="0" err="1">
                <a:latin typeface="Arial" pitchFamily="34" charset="0"/>
              </a:rPr>
              <a:t>Basismatritzen</a:t>
            </a:r>
            <a:r>
              <a:rPr lang="de-DE" altLang="de-DE" dirty="0">
                <a:latin typeface="Arial" pitchFamily="34" charset="0"/>
              </a:rPr>
              <a:t>. Die Reihenfolge der Ausführung (nur der Ausführung, nicht der Matrizen selbst) spielt für das Endergebnis keine Rolle, aber ist geometrisch unterschiedlich zu interpretieren. -&gt; </a:t>
            </a:r>
            <a:r>
              <a:rPr lang="de-DE" altLang="de-DE" dirty="0" err="1">
                <a:latin typeface="Arial" pitchFamily="34" charset="0"/>
              </a:rPr>
              <a:t>Matritzenmultiplikation</a:t>
            </a:r>
            <a:r>
              <a:rPr lang="de-DE" altLang="de-DE" dirty="0">
                <a:latin typeface="Arial" pitchFamily="34" charset="0"/>
              </a:rPr>
              <a:t> ist assoziativ, aber nicht kommutativ.</a:t>
            </a:r>
            <a:br>
              <a:rPr lang="de-DE" altLang="de-DE">
                <a:latin typeface="Arial" pitchFamily="34" charset="0"/>
              </a:rPr>
            </a:br>
            <a:endParaRPr lang="de-DE" altLang="de-DE" dirty="0">
              <a:latin typeface="Arial" pitchFamily="34" charset="0"/>
            </a:endParaRPr>
          </a:p>
        </p:txBody>
      </p:sp>
      <p:sp>
        <p:nvSpPr>
          <p:cNvPr id="573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B9E696EC-9711-4EEA-8C6F-C6DC8755724E}" type="slidenum">
              <a:rPr lang="de-DE" altLang="de-DE" sz="1200">
                <a:latin typeface="Arial" pitchFamily="34" charset="0"/>
              </a:rPr>
              <a:pPr eaLnBrk="1" hangingPunct="1"/>
              <a:t>2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942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61F4E1DB-5CFE-43DF-85FB-7FA62ED9AB96}" type="slidenum">
              <a:rPr lang="de-DE" altLang="de-DE" sz="1200">
                <a:latin typeface="Arial" pitchFamily="34" charset="0"/>
              </a:rPr>
              <a:pPr eaLnBrk="1" hangingPunct="1"/>
              <a:t>20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962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EE3F2023-F630-485B-9175-8870CF4EFC2E}" type="slidenum">
              <a:rPr lang="de-DE" altLang="de-DE" sz="1200">
                <a:latin typeface="Arial" pitchFamily="34" charset="0"/>
              </a:rPr>
              <a:pPr eaLnBrk="1" hangingPunct="1"/>
              <a:t>21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Lokal wird jede Komponente einzeln behandelt. Global alle zusammen über einen Faktor s.</a:t>
            </a:r>
          </a:p>
        </p:txBody>
      </p:sp>
      <p:sp>
        <p:nvSpPr>
          <p:cNvPr id="10035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2D1B58EF-0A91-4445-9023-943E478F8B45}" type="slidenum">
              <a:rPr lang="de-DE" altLang="de-DE" sz="1200">
                <a:latin typeface="Arial" pitchFamily="34" charset="0"/>
              </a:rPr>
              <a:pPr eaLnBrk="1" hangingPunct="1"/>
              <a:t>22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Mit der homogenen Transformationsmatrix können Sie Punkte im OKS (Objektkoordinatensystem) durch Multiplikation mit dem BKS (Basiskoordinatensystem) beschreiben. </a:t>
            </a:r>
          </a:p>
          <a:p>
            <a:pPr>
              <a:buFontTx/>
              <a:buChar char="•"/>
            </a:pPr>
            <a:r>
              <a:rPr lang="de-DE" altLang="de-DE" dirty="0">
                <a:latin typeface="Arial" pitchFamily="34" charset="0"/>
              </a:rPr>
              <a:t>U Ursprung des OKS</a:t>
            </a:r>
          </a:p>
          <a:p>
            <a:pPr>
              <a:buFontTx/>
              <a:buChar char="•"/>
            </a:pPr>
            <a:r>
              <a:rPr lang="de-DE" altLang="de-DE" dirty="0">
                <a:latin typeface="Arial" pitchFamily="34" charset="0"/>
              </a:rPr>
              <a:t>N x o = a</a:t>
            </a:r>
          </a:p>
        </p:txBody>
      </p:sp>
      <p:sp>
        <p:nvSpPr>
          <p:cNvPr id="1024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F081CFA9-25CA-416E-AD65-4A7650F8CC0B}" type="slidenum">
              <a:rPr lang="de-DE" altLang="de-DE" sz="1200">
                <a:latin typeface="Arial" pitchFamily="34" charset="0"/>
              </a:rPr>
              <a:pPr eaLnBrk="1" hangingPunct="1"/>
              <a:t>23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1044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6D531CF-5BF6-4FF5-AA1E-482B1F800010}" type="slidenum">
              <a:rPr lang="de-DE" altLang="de-DE" sz="1200">
                <a:latin typeface="Arial" pitchFamily="34" charset="0"/>
              </a:rPr>
              <a:pPr eaLnBrk="1" hangingPunct="1"/>
              <a:t>24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0650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68F9641-4C2C-4A07-9445-F8F6CEE97AAC}" type="slidenum">
              <a:rPr lang="de-DE" altLang="de-DE" sz="1200">
                <a:latin typeface="Arial" pitchFamily="34" charset="0"/>
              </a:rPr>
              <a:pPr eaLnBrk="1" hangingPunct="1"/>
              <a:t>25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1085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619472FF-BF83-4CE1-BDD8-FEF8CB98B743}" type="slidenum">
              <a:rPr lang="de-DE" altLang="de-DE" sz="1200">
                <a:latin typeface="Arial" pitchFamily="34" charset="0"/>
              </a:rPr>
              <a:pPr eaLnBrk="1" hangingPunct="1"/>
              <a:t>26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05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C360AA6-BB0F-47F4-9043-9412ED6FDC3E}" type="slidenum">
              <a:rPr lang="de-DE" altLang="de-DE" sz="1200">
                <a:latin typeface="Arial" pitchFamily="34" charset="0"/>
              </a:rPr>
              <a:pPr eaLnBrk="1" hangingPunct="1"/>
              <a:t>27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26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CDBB1C75-1493-4666-BAC8-B1F79A5F7CF8}" type="slidenum">
              <a:rPr lang="de-DE" altLang="de-DE" sz="1200">
                <a:latin typeface="Arial" pitchFamily="34" charset="0"/>
              </a:rPr>
              <a:pPr eaLnBrk="1" hangingPunct="1"/>
              <a:t>28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Vormultiplikation: Multiplikation „von vorne“, neue Matrix von vorne dran multipliziert.</a:t>
            </a:r>
          </a:p>
          <a:p>
            <a:r>
              <a:rPr lang="de-DE" altLang="de-DE" dirty="0">
                <a:latin typeface="Arial" pitchFamily="34" charset="0"/>
              </a:rPr>
              <a:t>Nachmultiplikation: Multiplikation „von hinten“, neue Matrix von hinter dran multipliziert.</a:t>
            </a:r>
          </a:p>
        </p:txBody>
      </p:sp>
      <p:sp>
        <p:nvSpPr>
          <p:cNvPr id="593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2C3B7B9-5789-4B66-BAE5-D92F0B1E8D31}" type="slidenum">
              <a:rPr lang="de-DE" altLang="de-DE" sz="1200">
                <a:latin typeface="Arial" pitchFamily="34" charset="0"/>
              </a:rPr>
              <a:pPr eaLnBrk="1" hangingPunct="1"/>
              <a:t>3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itchFamily="34" charset="0"/>
            </a:endParaRPr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E362816-170D-4BB3-92D2-FBF30524DC34}" type="slidenum">
              <a:rPr lang="de-DE" altLang="de-DE" sz="1200">
                <a:latin typeface="Arial" pitchFamily="34" charset="0"/>
              </a:rPr>
              <a:pPr eaLnBrk="1" hangingPunct="1"/>
              <a:t>4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Grundsätzlich gibt es zwei Konventionen wie Rotationsachsen und Drehreihenfolge definiert werden können</a:t>
            </a:r>
          </a:p>
        </p:txBody>
      </p:sp>
      <p:sp>
        <p:nvSpPr>
          <p:cNvPr id="634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3B40328-264F-46F1-AC61-020F8CA206B6}" type="slidenum">
              <a:rPr lang="de-DE" altLang="de-DE" sz="1200">
                <a:latin typeface="Arial" pitchFamily="34" charset="0"/>
              </a:rPr>
              <a:pPr eaLnBrk="1" hangingPunct="1"/>
              <a:t>5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Von Links nach Rechts lesen.</a:t>
            </a:r>
          </a:p>
        </p:txBody>
      </p:sp>
      <p:sp>
        <p:nvSpPr>
          <p:cNvPr id="655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C6B9CA8F-E1D5-43F9-9D9B-B391F4381106}" type="slidenum">
              <a:rPr lang="de-DE" altLang="de-DE" sz="1200">
                <a:latin typeface="Arial" pitchFamily="34" charset="0"/>
              </a:rPr>
              <a:pPr eaLnBrk="1" hangingPunct="1"/>
              <a:t>6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Von Rechts nach Links.</a:t>
            </a:r>
          </a:p>
          <a:p>
            <a:r>
              <a:rPr lang="de-DE" altLang="de-DE" dirty="0">
                <a:latin typeface="Arial" pitchFamily="34" charset="0"/>
              </a:rPr>
              <a:t>Aus der Luftfahrt </a:t>
            </a:r>
          </a:p>
          <a:p>
            <a:r>
              <a:rPr lang="de-DE" altLang="de-DE" dirty="0">
                <a:latin typeface="Arial" pitchFamily="34" charset="0"/>
              </a:rPr>
              <a:t>Roll x</a:t>
            </a:r>
          </a:p>
          <a:p>
            <a:r>
              <a:rPr lang="de-DE" altLang="de-DE" dirty="0">
                <a:latin typeface="Arial" pitchFamily="34" charset="0"/>
              </a:rPr>
              <a:t>Pitch y</a:t>
            </a:r>
          </a:p>
          <a:p>
            <a:r>
              <a:rPr lang="de-DE" altLang="de-DE" dirty="0">
                <a:latin typeface="Arial" pitchFamily="34" charset="0"/>
              </a:rPr>
              <a:t>Yaw z</a:t>
            </a:r>
          </a:p>
        </p:txBody>
      </p:sp>
      <p:sp>
        <p:nvSpPr>
          <p:cNvPr id="675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5C77E310-2C28-4535-BB8B-2E35F598019B}" type="slidenum">
              <a:rPr lang="de-DE" altLang="de-DE" sz="1200">
                <a:latin typeface="Arial" pitchFamily="34" charset="0"/>
              </a:rPr>
              <a:pPr eaLnBrk="1" hangingPunct="1"/>
              <a:t>7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Siehe Vormultiplikation.</a:t>
            </a:r>
          </a:p>
        </p:txBody>
      </p:sp>
      <p:sp>
        <p:nvSpPr>
          <p:cNvPr id="69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F39D3C8A-C0BF-4B48-B66A-942E929387E6}" type="slidenum">
              <a:rPr lang="de-DE" altLang="de-DE" sz="1200">
                <a:latin typeface="Arial" pitchFamily="34" charset="0"/>
              </a:rPr>
              <a:pPr eaLnBrk="1" hangingPunct="1"/>
              <a:t>8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>
                <a:latin typeface="Arial" pitchFamily="34" charset="0"/>
              </a:rPr>
              <a:t>Beispiel 1</a:t>
            </a:r>
          </a:p>
        </p:txBody>
      </p:sp>
      <p:sp>
        <p:nvSpPr>
          <p:cNvPr id="716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A99FEB5B-96EE-4700-8DD4-2562C1C0E6FD}" type="slidenum">
              <a:rPr lang="de-DE" altLang="de-DE" sz="1200">
                <a:latin typeface="Arial" pitchFamily="34" charset="0"/>
              </a:rPr>
              <a:pPr eaLnBrk="1" hangingPunct="1"/>
              <a:t>9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5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8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7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90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7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5BF3-78BB-4AC1-86DD-4E78014B26FF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1267-13FC-49EF-8D54-2E058D05B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altLang="de-DE" b="1" dirty="0"/>
              <a:t>Rotationsmatrizen</a:t>
            </a:r>
          </a:p>
          <a:p>
            <a:r>
              <a:rPr lang="de-DE" altLang="de-DE" sz="2800" dirty="0"/>
              <a:t>Rotationsmatrix </a:t>
            </a:r>
            <a:r>
              <a:rPr lang="de-DE" altLang="de-DE" sz="2800" b="1" dirty="0" err="1"/>
              <a:t>R</a:t>
            </a:r>
            <a:r>
              <a:rPr lang="de-DE" altLang="de-DE" sz="2800" b="1" baseline="-25000" dirty="0" err="1"/>
              <a:t>z</a:t>
            </a:r>
            <a:r>
              <a:rPr lang="de-DE" altLang="de-DE" sz="2800" b="1" dirty="0"/>
              <a:t>(   )</a:t>
            </a:r>
            <a:r>
              <a:rPr lang="de-DE" altLang="de-DE" sz="2800" dirty="0"/>
              <a:t> beschreibt diese Drehung</a:t>
            </a:r>
          </a:p>
          <a:p>
            <a:endParaRPr lang="de-DE" altLang="de-DE" sz="2800" dirty="0"/>
          </a:p>
          <a:p>
            <a:endParaRPr lang="de-DE" altLang="de-DE" sz="2800" dirty="0"/>
          </a:p>
          <a:p>
            <a:pPr marL="0" indent="0">
              <a:buNone/>
            </a:pPr>
            <a:endParaRPr lang="de-DE" altLang="de-DE" sz="2800" dirty="0"/>
          </a:p>
          <a:p>
            <a:r>
              <a:rPr lang="de-DE" altLang="de-DE" sz="2800" dirty="0"/>
              <a:t>Analog lassen sich die Drehung um die x- bzw. y-Achse beschreiben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D79CA831-70ED-4915-95B7-F445E0DFE7B8}" type="slidenum">
              <a:rPr lang="de-DE" altLang="de-DE">
                <a:latin typeface="Arial" pitchFamily="34" charset="0"/>
              </a:rPr>
              <a:pPr/>
              <a:t>1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54276" name="Picture 14" descr="Rotation_z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023766"/>
            <a:ext cx="4089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2" descr="Rotation_x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73216"/>
            <a:ext cx="38322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13" descr="Rotation_y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373216"/>
            <a:ext cx="38258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Bild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57264"/>
            <a:ext cx="331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153134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2F431AA-EAB4-4DA9-A572-EF5E0019A68F}" type="slidenum">
              <a:rPr lang="de-DE" altLang="de-DE">
                <a:latin typeface="Arial" pitchFamily="34" charset="0"/>
              </a:rPr>
              <a:pPr/>
              <a:t>10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72707" name="Group 309"/>
          <p:cNvGrpSpPr>
            <a:grpSpLocks/>
          </p:cNvGrpSpPr>
          <p:nvPr/>
        </p:nvGrpSpPr>
        <p:grpSpPr bwMode="auto">
          <a:xfrm>
            <a:off x="395288" y="3573463"/>
            <a:ext cx="5689600" cy="363537"/>
            <a:chOff x="249" y="2251"/>
            <a:chExt cx="3584" cy="229"/>
          </a:xfrm>
        </p:grpSpPr>
        <p:sp>
          <p:nvSpPr>
            <p:cNvPr id="72809" name="Rectangle 4"/>
            <p:cNvSpPr>
              <a:spLocks noChangeArrowheads="1"/>
            </p:cNvSpPr>
            <p:nvPr/>
          </p:nvSpPr>
          <p:spPr bwMode="auto">
            <a:xfrm>
              <a:off x="967" y="2251"/>
              <a:ext cx="2866" cy="229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1800">
                  <a:solidFill>
                    <a:srgbClr val="000000"/>
                  </a:solidFill>
                </a:rPr>
                <a:t>(von links nach rechts aneinanderreihen!)</a:t>
              </a:r>
            </a:p>
          </p:txBody>
        </p:sp>
        <p:sp>
          <p:nvSpPr>
            <p:cNvPr id="72810" name="Line 5"/>
            <p:cNvSpPr>
              <a:spLocks noChangeShapeType="1"/>
            </p:cNvSpPr>
            <p:nvPr/>
          </p:nvSpPr>
          <p:spPr bwMode="auto">
            <a:xfrm>
              <a:off x="249" y="2373"/>
              <a:ext cx="59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72708" name="Group 34"/>
          <p:cNvGrpSpPr>
            <a:grpSpLocks/>
          </p:cNvGrpSpPr>
          <p:nvPr/>
        </p:nvGrpSpPr>
        <p:grpSpPr bwMode="auto">
          <a:xfrm>
            <a:off x="4589463" y="1957388"/>
            <a:ext cx="1090612" cy="1574800"/>
            <a:chOff x="3064" y="2959"/>
            <a:chExt cx="687" cy="992"/>
          </a:xfrm>
        </p:grpSpPr>
        <p:grpSp>
          <p:nvGrpSpPr>
            <p:cNvPr id="72797" name="Group 35"/>
            <p:cNvGrpSpPr>
              <a:grpSpLocks/>
            </p:cNvGrpSpPr>
            <p:nvPr/>
          </p:nvGrpSpPr>
          <p:grpSpPr bwMode="auto">
            <a:xfrm>
              <a:off x="3064" y="3206"/>
              <a:ext cx="78" cy="745"/>
              <a:chOff x="3064" y="3206"/>
              <a:chExt cx="78" cy="745"/>
            </a:xfrm>
          </p:grpSpPr>
          <p:sp>
            <p:nvSpPr>
              <p:cNvPr id="72806" name="Freeform 36"/>
              <p:cNvSpPr>
                <a:spLocks/>
              </p:cNvSpPr>
              <p:nvPr/>
            </p:nvSpPr>
            <p:spPr bwMode="auto">
              <a:xfrm>
                <a:off x="3064" y="3775"/>
                <a:ext cx="78" cy="176"/>
              </a:xfrm>
              <a:custGeom>
                <a:avLst/>
                <a:gdLst>
                  <a:gd name="T0" fmla="*/ 33 w 78"/>
                  <a:gd name="T1" fmla="*/ 175 h 176"/>
                  <a:gd name="T2" fmla="*/ 0 w 78"/>
                  <a:gd name="T3" fmla="*/ 0 h 176"/>
                  <a:gd name="T4" fmla="*/ 33 w 78"/>
                  <a:gd name="T5" fmla="*/ 0 h 176"/>
                  <a:gd name="T6" fmla="*/ 77 w 78"/>
                  <a:gd name="T7" fmla="*/ 0 h 176"/>
                  <a:gd name="T8" fmla="*/ 33 w 78"/>
                  <a:gd name="T9" fmla="*/ 175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76"/>
                  <a:gd name="T17" fmla="*/ 78 w 78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76">
                    <a:moveTo>
                      <a:pt x="33" y="175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77" y="0"/>
                    </a:lnTo>
                    <a:lnTo>
                      <a:pt x="33" y="17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2807" name="Freeform 37"/>
              <p:cNvSpPr>
                <a:spLocks/>
              </p:cNvSpPr>
              <p:nvPr/>
            </p:nvSpPr>
            <p:spPr bwMode="auto">
              <a:xfrm>
                <a:off x="3064" y="3775"/>
                <a:ext cx="78" cy="176"/>
              </a:xfrm>
              <a:custGeom>
                <a:avLst/>
                <a:gdLst>
                  <a:gd name="T0" fmla="*/ 33 w 78"/>
                  <a:gd name="T1" fmla="*/ 175 h 176"/>
                  <a:gd name="T2" fmla="*/ 0 w 78"/>
                  <a:gd name="T3" fmla="*/ 0 h 176"/>
                  <a:gd name="T4" fmla="*/ 33 w 78"/>
                  <a:gd name="T5" fmla="*/ 0 h 176"/>
                  <a:gd name="T6" fmla="*/ 77 w 78"/>
                  <a:gd name="T7" fmla="*/ 0 h 176"/>
                  <a:gd name="T8" fmla="*/ 33 w 78"/>
                  <a:gd name="T9" fmla="*/ 175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76"/>
                  <a:gd name="T17" fmla="*/ 78 w 78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76">
                    <a:moveTo>
                      <a:pt x="33" y="175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77" y="0"/>
                    </a:lnTo>
                    <a:lnTo>
                      <a:pt x="33" y="17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2808" name="Line 38"/>
              <p:cNvSpPr>
                <a:spLocks noChangeShapeType="1"/>
              </p:cNvSpPr>
              <p:nvPr/>
            </p:nvSpPr>
            <p:spPr bwMode="auto">
              <a:xfrm flipV="1">
                <a:off x="3102" y="3206"/>
                <a:ext cx="0" cy="5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2798" name="Group 39"/>
            <p:cNvGrpSpPr>
              <a:grpSpLocks/>
            </p:cNvGrpSpPr>
            <p:nvPr/>
          </p:nvGrpSpPr>
          <p:grpSpPr bwMode="auto">
            <a:xfrm>
              <a:off x="3102" y="3159"/>
              <a:ext cx="649" cy="89"/>
              <a:chOff x="3102" y="3159"/>
              <a:chExt cx="649" cy="89"/>
            </a:xfrm>
          </p:grpSpPr>
          <p:sp>
            <p:nvSpPr>
              <p:cNvPr id="72803" name="Freeform 40"/>
              <p:cNvSpPr>
                <a:spLocks/>
              </p:cNvSpPr>
              <p:nvPr/>
            </p:nvSpPr>
            <p:spPr bwMode="auto">
              <a:xfrm>
                <a:off x="3595" y="3159"/>
                <a:ext cx="156" cy="89"/>
              </a:xfrm>
              <a:custGeom>
                <a:avLst/>
                <a:gdLst>
                  <a:gd name="T0" fmla="*/ 155 w 156"/>
                  <a:gd name="T1" fmla="*/ 50 h 89"/>
                  <a:gd name="T2" fmla="*/ 0 w 156"/>
                  <a:gd name="T3" fmla="*/ 88 h 89"/>
                  <a:gd name="T4" fmla="*/ 0 w 156"/>
                  <a:gd name="T5" fmla="*/ 50 h 89"/>
                  <a:gd name="T6" fmla="*/ 0 w 156"/>
                  <a:gd name="T7" fmla="*/ 0 h 89"/>
                  <a:gd name="T8" fmla="*/ 155 w 156"/>
                  <a:gd name="T9" fmla="*/ 5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89"/>
                  <a:gd name="T17" fmla="*/ 156 w 156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89">
                    <a:moveTo>
                      <a:pt x="155" y="50"/>
                    </a:moveTo>
                    <a:lnTo>
                      <a:pt x="0" y="88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5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2804" name="Freeform 41"/>
              <p:cNvSpPr>
                <a:spLocks/>
              </p:cNvSpPr>
              <p:nvPr/>
            </p:nvSpPr>
            <p:spPr bwMode="auto">
              <a:xfrm>
                <a:off x="3595" y="3159"/>
                <a:ext cx="156" cy="89"/>
              </a:xfrm>
              <a:custGeom>
                <a:avLst/>
                <a:gdLst>
                  <a:gd name="T0" fmla="*/ 155 w 156"/>
                  <a:gd name="T1" fmla="*/ 50 h 89"/>
                  <a:gd name="T2" fmla="*/ 0 w 156"/>
                  <a:gd name="T3" fmla="*/ 88 h 89"/>
                  <a:gd name="T4" fmla="*/ 0 w 156"/>
                  <a:gd name="T5" fmla="*/ 50 h 89"/>
                  <a:gd name="T6" fmla="*/ 0 w 156"/>
                  <a:gd name="T7" fmla="*/ 0 h 89"/>
                  <a:gd name="T8" fmla="*/ 155 w 156"/>
                  <a:gd name="T9" fmla="*/ 5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89"/>
                  <a:gd name="T17" fmla="*/ 156 w 156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89">
                    <a:moveTo>
                      <a:pt x="155" y="50"/>
                    </a:moveTo>
                    <a:lnTo>
                      <a:pt x="0" y="88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5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2805" name="Line 42"/>
              <p:cNvSpPr>
                <a:spLocks noChangeShapeType="1"/>
              </p:cNvSpPr>
              <p:nvPr/>
            </p:nvSpPr>
            <p:spPr bwMode="auto">
              <a:xfrm>
                <a:off x="3102" y="3216"/>
                <a:ext cx="49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2799" name="Group 43"/>
            <p:cNvGrpSpPr>
              <a:grpSpLocks/>
            </p:cNvGrpSpPr>
            <p:nvPr/>
          </p:nvGrpSpPr>
          <p:grpSpPr bwMode="auto">
            <a:xfrm>
              <a:off x="3101" y="2959"/>
              <a:ext cx="562" cy="263"/>
              <a:chOff x="3101" y="2959"/>
              <a:chExt cx="562" cy="263"/>
            </a:xfrm>
          </p:grpSpPr>
          <p:sp>
            <p:nvSpPr>
              <p:cNvPr id="72800" name="Freeform 44"/>
              <p:cNvSpPr>
                <a:spLocks/>
              </p:cNvSpPr>
              <p:nvPr/>
            </p:nvSpPr>
            <p:spPr bwMode="auto">
              <a:xfrm>
                <a:off x="3506" y="2959"/>
                <a:ext cx="157" cy="101"/>
              </a:xfrm>
              <a:custGeom>
                <a:avLst/>
                <a:gdLst>
                  <a:gd name="T0" fmla="*/ 156 w 157"/>
                  <a:gd name="T1" fmla="*/ 0 h 101"/>
                  <a:gd name="T2" fmla="*/ 33 w 157"/>
                  <a:gd name="T3" fmla="*/ 100 h 101"/>
                  <a:gd name="T4" fmla="*/ 11 w 157"/>
                  <a:gd name="T5" fmla="*/ 62 h 101"/>
                  <a:gd name="T6" fmla="*/ 0 w 157"/>
                  <a:gd name="T7" fmla="*/ 25 h 101"/>
                  <a:gd name="T8" fmla="*/ 156 w 157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01"/>
                  <a:gd name="T17" fmla="*/ 157 w 157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01">
                    <a:moveTo>
                      <a:pt x="156" y="0"/>
                    </a:moveTo>
                    <a:lnTo>
                      <a:pt x="33" y="100"/>
                    </a:lnTo>
                    <a:lnTo>
                      <a:pt x="11" y="62"/>
                    </a:lnTo>
                    <a:lnTo>
                      <a:pt x="0" y="25"/>
                    </a:lnTo>
                    <a:lnTo>
                      <a:pt x="156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2801" name="Freeform 45"/>
              <p:cNvSpPr>
                <a:spLocks/>
              </p:cNvSpPr>
              <p:nvPr/>
            </p:nvSpPr>
            <p:spPr bwMode="auto">
              <a:xfrm>
                <a:off x="3506" y="2959"/>
                <a:ext cx="157" cy="101"/>
              </a:xfrm>
              <a:custGeom>
                <a:avLst/>
                <a:gdLst>
                  <a:gd name="T0" fmla="*/ 156 w 157"/>
                  <a:gd name="T1" fmla="*/ 0 h 101"/>
                  <a:gd name="T2" fmla="*/ 33 w 157"/>
                  <a:gd name="T3" fmla="*/ 100 h 101"/>
                  <a:gd name="T4" fmla="*/ 11 w 157"/>
                  <a:gd name="T5" fmla="*/ 62 h 101"/>
                  <a:gd name="T6" fmla="*/ 0 w 157"/>
                  <a:gd name="T7" fmla="*/ 25 h 101"/>
                  <a:gd name="T8" fmla="*/ 156 w 157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01"/>
                  <a:gd name="T17" fmla="*/ 157 w 157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01">
                    <a:moveTo>
                      <a:pt x="156" y="0"/>
                    </a:moveTo>
                    <a:lnTo>
                      <a:pt x="33" y="100"/>
                    </a:lnTo>
                    <a:lnTo>
                      <a:pt x="11" y="62"/>
                    </a:lnTo>
                    <a:lnTo>
                      <a:pt x="0" y="25"/>
                    </a:lnTo>
                    <a:lnTo>
                      <a:pt x="156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2802" name="Line 46"/>
              <p:cNvSpPr>
                <a:spLocks noChangeShapeType="1"/>
              </p:cNvSpPr>
              <p:nvPr/>
            </p:nvSpPr>
            <p:spPr bwMode="auto">
              <a:xfrm flipV="1">
                <a:off x="3101" y="3024"/>
                <a:ext cx="422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72709" name="Freeform 60"/>
          <p:cNvSpPr>
            <a:spLocks/>
          </p:cNvSpPr>
          <p:nvPr/>
        </p:nvSpPr>
        <p:spPr bwMode="auto">
          <a:xfrm>
            <a:off x="1974850" y="2225675"/>
            <a:ext cx="404813" cy="279400"/>
          </a:xfrm>
          <a:custGeom>
            <a:avLst/>
            <a:gdLst>
              <a:gd name="T0" fmla="*/ 0 w 255"/>
              <a:gd name="T1" fmla="*/ 2147483647 h 176"/>
              <a:gd name="T2" fmla="*/ 2147483647 w 255"/>
              <a:gd name="T3" fmla="*/ 2147483647 h 176"/>
              <a:gd name="T4" fmla="*/ 2147483647 w 255"/>
              <a:gd name="T5" fmla="*/ 0 h 176"/>
              <a:gd name="T6" fmla="*/ 2147483647 w 255"/>
              <a:gd name="T7" fmla="*/ 2147483647 h 176"/>
              <a:gd name="T8" fmla="*/ 2147483647 w 255"/>
              <a:gd name="T9" fmla="*/ 2147483647 h 176"/>
              <a:gd name="T10" fmla="*/ 2147483647 w 255"/>
              <a:gd name="T11" fmla="*/ 2147483647 h 176"/>
              <a:gd name="T12" fmla="*/ 0 w 255"/>
              <a:gd name="T13" fmla="*/ 2147483647 h 176"/>
              <a:gd name="T14" fmla="*/ 0 w 255"/>
              <a:gd name="T15" fmla="*/ 2147483647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"/>
              <a:gd name="T25" fmla="*/ 0 h 176"/>
              <a:gd name="T26" fmla="*/ 255 w 255"/>
              <a:gd name="T27" fmla="*/ 176 h 1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" h="176">
                <a:moveTo>
                  <a:pt x="0" y="61"/>
                </a:moveTo>
                <a:lnTo>
                  <a:pt x="131" y="61"/>
                </a:lnTo>
                <a:lnTo>
                  <a:pt x="131" y="0"/>
                </a:lnTo>
                <a:lnTo>
                  <a:pt x="254" y="86"/>
                </a:lnTo>
                <a:lnTo>
                  <a:pt x="131" y="175"/>
                </a:lnTo>
                <a:lnTo>
                  <a:pt x="131" y="111"/>
                </a:lnTo>
                <a:lnTo>
                  <a:pt x="0" y="111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2710" name="Freeform 61"/>
          <p:cNvSpPr>
            <a:spLocks/>
          </p:cNvSpPr>
          <p:nvPr/>
        </p:nvSpPr>
        <p:spPr bwMode="auto">
          <a:xfrm>
            <a:off x="4033838" y="2246313"/>
            <a:ext cx="388937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2711" name="Freeform 62"/>
          <p:cNvSpPr>
            <a:spLocks/>
          </p:cNvSpPr>
          <p:nvPr/>
        </p:nvSpPr>
        <p:spPr bwMode="auto">
          <a:xfrm>
            <a:off x="6073775" y="2246313"/>
            <a:ext cx="388938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grpSp>
        <p:nvGrpSpPr>
          <p:cNvPr id="72712" name="Group 156"/>
          <p:cNvGrpSpPr>
            <a:grpSpLocks/>
          </p:cNvGrpSpPr>
          <p:nvPr/>
        </p:nvGrpSpPr>
        <p:grpSpPr bwMode="auto">
          <a:xfrm>
            <a:off x="611188" y="1196975"/>
            <a:ext cx="1190625" cy="1670050"/>
            <a:chOff x="385" y="981"/>
            <a:chExt cx="750" cy="1052"/>
          </a:xfrm>
        </p:grpSpPr>
        <p:grpSp>
          <p:nvGrpSpPr>
            <p:cNvPr id="72775" name="Group 8"/>
            <p:cNvGrpSpPr>
              <a:grpSpLocks/>
            </p:cNvGrpSpPr>
            <p:nvPr/>
          </p:nvGrpSpPr>
          <p:grpSpPr bwMode="auto">
            <a:xfrm>
              <a:off x="385" y="1021"/>
              <a:ext cx="666" cy="753"/>
              <a:chOff x="558" y="2520"/>
              <a:chExt cx="666" cy="753"/>
            </a:xfrm>
          </p:grpSpPr>
          <p:grpSp>
            <p:nvGrpSpPr>
              <p:cNvPr id="72785" name="Group 9"/>
              <p:cNvGrpSpPr>
                <a:grpSpLocks/>
              </p:cNvGrpSpPr>
              <p:nvPr/>
            </p:nvGrpSpPr>
            <p:grpSpPr bwMode="auto">
              <a:xfrm>
                <a:off x="558" y="2520"/>
                <a:ext cx="78" cy="723"/>
                <a:chOff x="558" y="2520"/>
                <a:chExt cx="78" cy="723"/>
              </a:xfrm>
            </p:grpSpPr>
            <p:sp>
              <p:nvSpPr>
                <p:cNvPr id="72794" name="Freeform 10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95" name="Freeform 11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96" name="Line 12"/>
                <p:cNvSpPr>
                  <a:spLocks noChangeShapeType="1"/>
                </p:cNvSpPr>
                <p:nvPr/>
              </p:nvSpPr>
              <p:spPr bwMode="auto">
                <a:xfrm>
                  <a:off x="608" y="2702"/>
                  <a:ext cx="0" cy="54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86" name="Group 13"/>
              <p:cNvGrpSpPr>
                <a:grpSpLocks/>
              </p:cNvGrpSpPr>
              <p:nvPr/>
            </p:nvGrpSpPr>
            <p:grpSpPr bwMode="auto">
              <a:xfrm>
                <a:off x="609" y="3185"/>
                <a:ext cx="615" cy="88"/>
                <a:chOff x="609" y="3185"/>
                <a:chExt cx="615" cy="88"/>
              </a:xfrm>
            </p:grpSpPr>
            <p:sp>
              <p:nvSpPr>
                <p:cNvPr id="72791" name="Freeform 14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92" name="Freeform 15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93" name="Line 16"/>
                <p:cNvSpPr>
                  <a:spLocks noChangeShapeType="1"/>
                </p:cNvSpPr>
                <p:nvPr/>
              </p:nvSpPr>
              <p:spPr bwMode="auto">
                <a:xfrm>
                  <a:off x="609" y="3241"/>
                  <a:ext cx="46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87" name="Group 17"/>
              <p:cNvGrpSpPr>
                <a:grpSpLocks/>
              </p:cNvGrpSpPr>
              <p:nvPr/>
            </p:nvGrpSpPr>
            <p:grpSpPr bwMode="auto">
              <a:xfrm>
                <a:off x="608" y="3023"/>
                <a:ext cx="528" cy="224"/>
                <a:chOff x="608" y="3023"/>
                <a:chExt cx="528" cy="224"/>
              </a:xfrm>
            </p:grpSpPr>
            <p:sp>
              <p:nvSpPr>
                <p:cNvPr id="72788" name="Freeform 18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89" name="Freeform 19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9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08" y="3075"/>
                  <a:ext cx="388" cy="1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776" name="Group 154"/>
            <p:cNvGrpSpPr>
              <a:grpSpLocks/>
            </p:cNvGrpSpPr>
            <p:nvPr/>
          </p:nvGrpSpPr>
          <p:grpSpPr bwMode="auto">
            <a:xfrm>
              <a:off x="907" y="1333"/>
              <a:ext cx="228" cy="274"/>
              <a:chOff x="907" y="1333"/>
              <a:chExt cx="228" cy="274"/>
            </a:xfrm>
          </p:grpSpPr>
          <p:sp>
            <p:nvSpPr>
              <p:cNvPr id="72783" name="Rectangle 64"/>
              <p:cNvSpPr>
                <a:spLocks noChangeArrowheads="1"/>
              </p:cNvSpPr>
              <p:nvPr/>
            </p:nvSpPr>
            <p:spPr bwMode="auto">
              <a:xfrm>
                <a:off x="907" y="133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2784" name="Rectangle 75"/>
              <p:cNvSpPr>
                <a:spLocks noChangeArrowheads="1"/>
              </p:cNvSpPr>
              <p:nvPr/>
            </p:nvSpPr>
            <p:spPr bwMode="auto">
              <a:xfrm>
                <a:off x="963" y="1454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2777" name="Group 153"/>
            <p:cNvGrpSpPr>
              <a:grpSpLocks/>
            </p:cNvGrpSpPr>
            <p:nvPr/>
          </p:nvGrpSpPr>
          <p:grpSpPr bwMode="auto">
            <a:xfrm>
              <a:off x="773" y="1759"/>
              <a:ext cx="240" cy="274"/>
              <a:chOff x="773" y="1759"/>
              <a:chExt cx="240" cy="274"/>
            </a:xfrm>
          </p:grpSpPr>
          <p:sp>
            <p:nvSpPr>
              <p:cNvPr id="72781" name="Rectangle 65"/>
              <p:cNvSpPr>
                <a:spLocks noChangeArrowheads="1"/>
              </p:cNvSpPr>
              <p:nvPr/>
            </p:nvSpPr>
            <p:spPr bwMode="auto">
              <a:xfrm>
                <a:off x="773" y="175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2782" name="Rectangle 76"/>
              <p:cNvSpPr>
                <a:spLocks noChangeArrowheads="1"/>
              </p:cNvSpPr>
              <p:nvPr/>
            </p:nvSpPr>
            <p:spPr bwMode="auto">
              <a:xfrm>
                <a:off x="841" y="1880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2778" name="Group 155"/>
            <p:cNvGrpSpPr>
              <a:grpSpLocks/>
            </p:cNvGrpSpPr>
            <p:nvPr/>
          </p:nvGrpSpPr>
          <p:grpSpPr bwMode="auto">
            <a:xfrm>
              <a:off x="431" y="981"/>
              <a:ext cx="227" cy="274"/>
              <a:chOff x="431" y="981"/>
              <a:chExt cx="227" cy="274"/>
            </a:xfrm>
          </p:grpSpPr>
          <p:sp>
            <p:nvSpPr>
              <p:cNvPr id="72779" name="Rectangle 63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2780" name="Rectangle 77"/>
              <p:cNvSpPr>
                <a:spLocks noChangeArrowheads="1"/>
              </p:cNvSpPr>
              <p:nvPr/>
            </p:nvSpPr>
            <p:spPr bwMode="auto">
              <a:xfrm>
                <a:off x="486" y="1102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72713" name="Group 157"/>
          <p:cNvGrpSpPr>
            <a:grpSpLocks/>
          </p:cNvGrpSpPr>
          <p:nvPr/>
        </p:nvGrpSpPr>
        <p:grpSpPr bwMode="auto">
          <a:xfrm>
            <a:off x="2582863" y="1196975"/>
            <a:ext cx="1176337" cy="1539875"/>
            <a:chOff x="1627" y="981"/>
            <a:chExt cx="741" cy="970"/>
          </a:xfrm>
        </p:grpSpPr>
        <p:grpSp>
          <p:nvGrpSpPr>
            <p:cNvPr id="72759" name="Group 21"/>
            <p:cNvGrpSpPr>
              <a:grpSpLocks/>
            </p:cNvGrpSpPr>
            <p:nvPr/>
          </p:nvGrpSpPr>
          <p:grpSpPr bwMode="auto">
            <a:xfrm>
              <a:off x="1627" y="1034"/>
              <a:ext cx="677" cy="753"/>
              <a:chOff x="1800" y="2533"/>
              <a:chExt cx="677" cy="753"/>
            </a:xfrm>
          </p:grpSpPr>
          <p:grpSp>
            <p:nvGrpSpPr>
              <p:cNvPr id="72763" name="Group 22"/>
              <p:cNvGrpSpPr>
                <a:grpSpLocks/>
              </p:cNvGrpSpPr>
              <p:nvPr/>
            </p:nvGrpSpPr>
            <p:grpSpPr bwMode="auto">
              <a:xfrm>
                <a:off x="1800" y="2533"/>
                <a:ext cx="89" cy="722"/>
                <a:chOff x="1800" y="2533"/>
                <a:chExt cx="89" cy="722"/>
              </a:xfrm>
            </p:grpSpPr>
            <p:sp>
              <p:nvSpPr>
                <p:cNvPr id="72772" name="Freeform 23"/>
                <p:cNvSpPr>
                  <a:spLocks/>
                </p:cNvSpPr>
                <p:nvPr/>
              </p:nvSpPr>
              <p:spPr bwMode="auto">
                <a:xfrm>
                  <a:off x="1800" y="2533"/>
                  <a:ext cx="89" cy="177"/>
                </a:xfrm>
                <a:custGeom>
                  <a:avLst/>
                  <a:gdLst>
                    <a:gd name="T0" fmla="*/ 44 w 89"/>
                    <a:gd name="T1" fmla="*/ 0 h 177"/>
                    <a:gd name="T2" fmla="*/ 88 w 89"/>
                    <a:gd name="T3" fmla="*/ 176 h 177"/>
                    <a:gd name="T4" fmla="*/ 44 w 89"/>
                    <a:gd name="T5" fmla="*/ 176 h 177"/>
                    <a:gd name="T6" fmla="*/ 0 w 89"/>
                    <a:gd name="T7" fmla="*/ 176 h 177"/>
                    <a:gd name="T8" fmla="*/ 44 w 89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177"/>
                    <a:gd name="T17" fmla="*/ 89 w 89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177">
                      <a:moveTo>
                        <a:pt x="44" y="0"/>
                      </a:moveTo>
                      <a:lnTo>
                        <a:pt x="88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73" name="Freeform 24"/>
                <p:cNvSpPr>
                  <a:spLocks/>
                </p:cNvSpPr>
                <p:nvPr/>
              </p:nvSpPr>
              <p:spPr bwMode="auto">
                <a:xfrm>
                  <a:off x="1800" y="2533"/>
                  <a:ext cx="89" cy="177"/>
                </a:xfrm>
                <a:custGeom>
                  <a:avLst/>
                  <a:gdLst>
                    <a:gd name="T0" fmla="*/ 44 w 89"/>
                    <a:gd name="T1" fmla="*/ 0 h 177"/>
                    <a:gd name="T2" fmla="*/ 88 w 89"/>
                    <a:gd name="T3" fmla="*/ 176 h 177"/>
                    <a:gd name="T4" fmla="*/ 44 w 89"/>
                    <a:gd name="T5" fmla="*/ 176 h 177"/>
                    <a:gd name="T6" fmla="*/ 0 w 89"/>
                    <a:gd name="T7" fmla="*/ 176 h 177"/>
                    <a:gd name="T8" fmla="*/ 44 w 89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177"/>
                    <a:gd name="T17" fmla="*/ 89 w 89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177">
                      <a:moveTo>
                        <a:pt x="44" y="0"/>
                      </a:moveTo>
                      <a:lnTo>
                        <a:pt x="88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74" name="Line 25"/>
                <p:cNvSpPr>
                  <a:spLocks noChangeShapeType="1"/>
                </p:cNvSpPr>
                <p:nvPr/>
              </p:nvSpPr>
              <p:spPr bwMode="auto">
                <a:xfrm>
                  <a:off x="1849" y="2715"/>
                  <a:ext cx="0" cy="5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64" name="Group 26"/>
              <p:cNvGrpSpPr>
                <a:grpSpLocks/>
              </p:cNvGrpSpPr>
              <p:nvPr/>
            </p:nvGrpSpPr>
            <p:grpSpPr bwMode="auto">
              <a:xfrm>
                <a:off x="1850" y="3196"/>
                <a:ext cx="627" cy="90"/>
                <a:chOff x="1850" y="3196"/>
                <a:chExt cx="627" cy="90"/>
              </a:xfrm>
            </p:grpSpPr>
            <p:sp>
              <p:nvSpPr>
                <p:cNvPr id="72769" name="Freeform 27"/>
                <p:cNvSpPr>
                  <a:spLocks/>
                </p:cNvSpPr>
                <p:nvPr/>
              </p:nvSpPr>
              <p:spPr bwMode="auto">
                <a:xfrm>
                  <a:off x="2320" y="3196"/>
                  <a:ext cx="157" cy="90"/>
                </a:xfrm>
                <a:custGeom>
                  <a:avLst/>
                  <a:gdLst>
                    <a:gd name="T0" fmla="*/ 156 w 157"/>
                    <a:gd name="T1" fmla="*/ 50 h 90"/>
                    <a:gd name="T2" fmla="*/ 0 w 157"/>
                    <a:gd name="T3" fmla="*/ 89 h 90"/>
                    <a:gd name="T4" fmla="*/ 0 w 157"/>
                    <a:gd name="T5" fmla="*/ 50 h 90"/>
                    <a:gd name="T6" fmla="*/ 0 w 157"/>
                    <a:gd name="T7" fmla="*/ 0 h 90"/>
                    <a:gd name="T8" fmla="*/ 156 w 157"/>
                    <a:gd name="T9" fmla="*/ 5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0"/>
                    <a:gd name="T17" fmla="*/ 157 w 15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0">
                      <a:moveTo>
                        <a:pt x="156" y="50"/>
                      </a:moveTo>
                      <a:lnTo>
                        <a:pt x="0" y="89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6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70" name="Freeform 28"/>
                <p:cNvSpPr>
                  <a:spLocks/>
                </p:cNvSpPr>
                <p:nvPr/>
              </p:nvSpPr>
              <p:spPr bwMode="auto">
                <a:xfrm>
                  <a:off x="2320" y="3196"/>
                  <a:ext cx="157" cy="90"/>
                </a:xfrm>
                <a:custGeom>
                  <a:avLst/>
                  <a:gdLst>
                    <a:gd name="T0" fmla="*/ 156 w 157"/>
                    <a:gd name="T1" fmla="*/ 50 h 90"/>
                    <a:gd name="T2" fmla="*/ 0 w 157"/>
                    <a:gd name="T3" fmla="*/ 89 h 90"/>
                    <a:gd name="T4" fmla="*/ 0 w 157"/>
                    <a:gd name="T5" fmla="*/ 50 h 90"/>
                    <a:gd name="T6" fmla="*/ 0 w 157"/>
                    <a:gd name="T7" fmla="*/ 0 h 90"/>
                    <a:gd name="T8" fmla="*/ 156 w 157"/>
                    <a:gd name="T9" fmla="*/ 5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0"/>
                    <a:gd name="T17" fmla="*/ 157 w 15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0">
                      <a:moveTo>
                        <a:pt x="156" y="50"/>
                      </a:moveTo>
                      <a:lnTo>
                        <a:pt x="0" y="89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6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71" name="Line 29"/>
                <p:cNvSpPr>
                  <a:spLocks noChangeShapeType="1"/>
                </p:cNvSpPr>
                <p:nvPr/>
              </p:nvSpPr>
              <p:spPr bwMode="auto">
                <a:xfrm>
                  <a:off x="1850" y="3254"/>
                  <a:ext cx="4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65" name="Group 30"/>
              <p:cNvGrpSpPr>
                <a:grpSpLocks/>
              </p:cNvGrpSpPr>
              <p:nvPr/>
            </p:nvGrpSpPr>
            <p:grpSpPr bwMode="auto">
              <a:xfrm>
                <a:off x="1849" y="3035"/>
                <a:ext cx="528" cy="225"/>
                <a:chOff x="1849" y="3035"/>
                <a:chExt cx="528" cy="225"/>
              </a:xfrm>
            </p:grpSpPr>
            <p:sp>
              <p:nvSpPr>
                <p:cNvPr id="72766" name="Freeform 31"/>
                <p:cNvSpPr>
                  <a:spLocks/>
                </p:cNvSpPr>
                <p:nvPr/>
              </p:nvSpPr>
              <p:spPr bwMode="auto">
                <a:xfrm>
                  <a:off x="2221" y="3035"/>
                  <a:ext cx="156" cy="101"/>
                </a:xfrm>
                <a:custGeom>
                  <a:avLst/>
                  <a:gdLst>
                    <a:gd name="T0" fmla="*/ 155 w 156"/>
                    <a:gd name="T1" fmla="*/ 0 h 101"/>
                    <a:gd name="T2" fmla="*/ 22 w 156"/>
                    <a:gd name="T3" fmla="*/ 100 h 101"/>
                    <a:gd name="T4" fmla="*/ 11 w 156"/>
                    <a:gd name="T5" fmla="*/ 50 h 101"/>
                    <a:gd name="T6" fmla="*/ 0 w 156"/>
                    <a:gd name="T7" fmla="*/ 12 h 101"/>
                    <a:gd name="T8" fmla="*/ 155 w 156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01"/>
                    <a:gd name="T17" fmla="*/ 156 w 156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01">
                      <a:moveTo>
                        <a:pt x="155" y="0"/>
                      </a:moveTo>
                      <a:lnTo>
                        <a:pt x="22" y="100"/>
                      </a:lnTo>
                      <a:lnTo>
                        <a:pt x="11" y="50"/>
                      </a:lnTo>
                      <a:lnTo>
                        <a:pt x="0" y="12"/>
                      </a:lnTo>
                      <a:lnTo>
                        <a:pt x="155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67" name="Freeform 32"/>
                <p:cNvSpPr>
                  <a:spLocks/>
                </p:cNvSpPr>
                <p:nvPr/>
              </p:nvSpPr>
              <p:spPr bwMode="auto">
                <a:xfrm>
                  <a:off x="2221" y="3035"/>
                  <a:ext cx="156" cy="101"/>
                </a:xfrm>
                <a:custGeom>
                  <a:avLst/>
                  <a:gdLst>
                    <a:gd name="T0" fmla="*/ 155 w 156"/>
                    <a:gd name="T1" fmla="*/ 0 h 101"/>
                    <a:gd name="T2" fmla="*/ 22 w 156"/>
                    <a:gd name="T3" fmla="*/ 100 h 101"/>
                    <a:gd name="T4" fmla="*/ 11 w 156"/>
                    <a:gd name="T5" fmla="*/ 50 h 101"/>
                    <a:gd name="T6" fmla="*/ 0 w 156"/>
                    <a:gd name="T7" fmla="*/ 12 h 101"/>
                    <a:gd name="T8" fmla="*/ 155 w 156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01"/>
                    <a:gd name="T17" fmla="*/ 156 w 156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01">
                      <a:moveTo>
                        <a:pt x="155" y="0"/>
                      </a:moveTo>
                      <a:lnTo>
                        <a:pt x="22" y="100"/>
                      </a:lnTo>
                      <a:lnTo>
                        <a:pt x="11" y="50"/>
                      </a:lnTo>
                      <a:lnTo>
                        <a:pt x="0" y="12"/>
                      </a:lnTo>
                      <a:lnTo>
                        <a:pt x="15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849" y="3087"/>
                  <a:ext cx="389" cy="17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72760" name="Rectangle 66"/>
            <p:cNvSpPr>
              <a:spLocks noChangeArrowheads="1"/>
            </p:cNvSpPr>
            <p:nvPr/>
          </p:nvSpPr>
          <p:spPr bwMode="auto">
            <a:xfrm>
              <a:off x="1661" y="981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z´</a:t>
              </a:r>
            </a:p>
          </p:txBody>
        </p:sp>
        <p:sp>
          <p:nvSpPr>
            <p:cNvPr id="72761" name="Rectangle 67"/>
            <p:cNvSpPr>
              <a:spLocks noChangeArrowheads="1"/>
            </p:cNvSpPr>
            <p:nvPr/>
          </p:nvSpPr>
          <p:spPr bwMode="auto">
            <a:xfrm>
              <a:off x="2159" y="1333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y´</a:t>
              </a:r>
            </a:p>
          </p:txBody>
        </p:sp>
        <p:sp>
          <p:nvSpPr>
            <p:cNvPr id="72762" name="Rectangle 68"/>
            <p:cNvSpPr>
              <a:spLocks noChangeArrowheads="1"/>
            </p:cNvSpPr>
            <p:nvPr/>
          </p:nvSpPr>
          <p:spPr bwMode="auto">
            <a:xfrm>
              <a:off x="2037" y="1759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</a:t>
              </a:r>
            </a:p>
          </p:txBody>
        </p:sp>
      </p:grpSp>
      <p:grpSp>
        <p:nvGrpSpPr>
          <p:cNvPr id="72714" name="Group 243"/>
          <p:cNvGrpSpPr>
            <a:grpSpLocks/>
          </p:cNvGrpSpPr>
          <p:nvPr/>
        </p:nvGrpSpPr>
        <p:grpSpPr bwMode="auto">
          <a:xfrm>
            <a:off x="4589463" y="1536700"/>
            <a:ext cx="1090612" cy="1995488"/>
            <a:chOff x="2891" y="1195"/>
            <a:chExt cx="687" cy="1257"/>
          </a:xfrm>
        </p:grpSpPr>
        <p:sp>
          <p:nvSpPr>
            <p:cNvPr id="72743" name="Rectangle 69"/>
            <p:cNvSpPr>
              <a:spLocks noChangeArrowheads="1"/>
            </p:cNvSpPr>
            <p:nvPr/>
          </p:nvSpPr>
          <p:spPr bwMode="auto">
            <a:xfrm>
              <a:off x="3135" y="1195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y´´</a:t>
              </a:r>
            </a:p>
          </p:txBody>
        </p:sp>
        <p:sp>
          <p:nvSpPr>
            <p:cNvPr id="72744" name="Rectangle 70"/>
            <p:cNvSpPr>
              <a:spLocks noChangeArrowheads="1"/>
            </p:cNvSpPr>
            <p:nvPr/>
          </p:nvSpPr>
          <p:spPr bwMode="auto">
            <a:xfrm>
              <a:off x="3223" y="1721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z´´</a:t>
              </a:r>
            </a:p>
          </p:txBody>
        </p:sp>
        <p:sp>
          <p:nvSpPr>
            <p:cNvPr id="72745" name="Rectangle 71"/>
            <p:cNvSpPr>
              <a:spLocks noChangeArrowheads="1"/>
            </p:cNvSpPr>
            <p:nvPr/>
          </p:nvSpPr>
          <p:spPr bwMode="auto">
            <a:xfrm>
              <a:off x="2945" y="2186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x´´</a:t>
              </a:r>
            </a:p>
          </p:txBody>
        </p:sp>
        <p:grpSp>
          <p:nvGrpSpPr>
            <p:cNvPr id="72746" name="Group 104"/>
            <p:cNvGrpSpPr>
              <a:grpSpLocks/>
            </p:cNvGrpSpPr>
            <p:nvPr/>
          </p:nvGrpSpPr>
          <p:grpSpPr bwMode="auto">
            <a:xfrm>
              <a:off x="2891" y="1460"/>
              <a:ext cx="687" cy="992"/>
              <a:chOff x="3064" y="2959"/>
              <a:chExt cx="687" cy="992"/>
            </a:xfrm>
          </p:grpSpPr>
          <p:grpSp>
            <p:nvGrpSpPr>
              <p:cNvPr id="72747" name="Group 105"/>
              <p:cNvGrpSpPr>
                <a:grpSpLocks/>
              </p:cNvGrpSpPr>
              <p:nvPr/>
            </p:nvGrpSpPr>
            <p:grpSpPr bwMode="auto">
              <a:xfrm>
                <a:off x="3064" y="3206"/>
                <a:ext cx="78" cy="745"/>
                <a:chOff x="3064" y="3206"/>
                <a:chExt cx="78" cy="745"/>
              </a:xfrm>
            </p:grpSpPr>
            <p:sp>
              <p:nvSpPr>
                <p:cNvPr id="72756" name="Freeform 106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57" name="Freeform 107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5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102" y="3206"/>
                  <a:ext cx="0" cy="5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48" name="Group 109"/>
              <p:cNvGrpSpPr>
                <a:grpSpLocks/>
              </p:cNvGrpSpPr>
              <p:nvPr/>
            </p:nvGrpSpPr>
            <p:grpSpPr bwMode="auto">
              <a:xfrm>
                <a:off x="3102" y="3159"/>
                <a:ext cx="649" cy="89"/>
                <a:chOff x="3102" y="3159"/>
                <a:chExt cx="649" cy="89"/>
              </a:xfrm>
            </p:grpSpPr>
            <p:sp>
              <p:nvSpPr>
                <p:cNvPr id="72753" name="Freeform 110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54" name="Freeform 111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55" name="Line 112"/>
                <p:cNvSpPr>
                  <a:spLocks noChangeShapeType="1"/>
                </p:cNvSpPr>
                <p:nvPr/>
              </p:nvSpPr>
              <p:spPr bwMode="auto">
                <a:xfrm>
                  <a:off x="3102" y="3216"/>
                  <a:ext cx="49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49" name="Group 113"/>
              <p:cNvGrpSpPr>
                <a:grpSpLocks/>
              </p:cNvGrpSpPr>
              <p:nvPr/>
            </p:nvGrpSpPr>
            <p:grpSpPr bwMode="auto">
              <a:xfrm>
                <a:off x="3101" y="2959"/>
                <a:ext cx="562" cy="263"/>
                <a:chOff x="3101" y="2959"/>
                <a:chExt cx="562" cy="263"/>
              </a:xfrm>
            </p:grpSpPr>
            <p:sp>
              <p:nvSpPr>
                <p:cNvPr id="72750" name="Freeform 114"/>
                <p:cNvSpPr>
                  <a:spLocks/>
                </p:cNvSpPr>
                <p:nvPr/>
              </p:nvSpPr>
              <p:spPr bwMode="auto">
                <a:xfrm>
                  <a:off x="3506" y="295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51" name="Freeform 115"/>
                <p:cNvSpPr>
                  <a:spLocks/>
                </p:cNvSpPr>
                <p:nvPr/>
              </p:nvSpPr>
              <p:spPr bwMode="auto">
                <a:xfrm>
                  <a:off x="3506" y="295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52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3101" y="3024"/>
                  <a:ext cx="422" cy="1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2715" name="Group 242"/>
          <p:cNvGrpSpPr>
            <a:grpSpLocks/>
          </p:cNvGrpSpPr>
          <p:nvPr/>
        </p:nvGrpSpPr>
        <p:grpSpPr bwMode="auto">
          <a:xfrm>
            <a:off x="6156325" y="2205038"/>
            <a:ext cx="2228850" cy="1339850"/>
            <a:chOff x="3878" y="1616"/>
            <a:chExt cx="1404" cy="844"/>
          </a:xfrm>
        </p:grpSpPr>
        <p:grpSp>
          <p:nvGrpSpPr>
            <p:cNvPr id="72722" name="Group 147"/>
            <p:cNvGrpSpPr>
              <a:grpSpLocks/>
            </p:cNvGrpSpPr>
            <p:nvPr/>
          </p:nvGrpSpPr>
          <p:grpSpPr bwMode="auto">
            <a:xfrm>
              <a:off x="5057" y="1616"/>
              <a:ext cx="225" cy="272"/>
              <a:chOff x="4519" y="1797"/>
              <a:chExt cx="225" cy="272"/>
            </a:xfrm>
          </p:grpSpPr>
          <p:sp>
            <p:nvSpPr>
              <p:cNvPr id="72741" name="Rectangle 74"/>
              <p:cNvSpPr>
                <a:spLocks noChangeArrowheads="1"/>
              </p:cNvSpPr>
              <p:nvPr/>
            </p:nvSpPr>
            <p:spPr bwMode="auto">
              <a:xfrm>
                <a:off x="4519" y="17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2742" name="Rectangle 78"/>
              <p:cNvSpPr>
                <a:spLocks noChangeArrowheads="1"/>
              </p:cNvSpPr>
              <p:nvPr/>
            </p:nvSpPr>
            <p:spPr bwMode="auto">
              <a:xfrm>
                <a:off x="4575" y="1916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2723" name="Group 148"/>
            <p:cNvGrpSpPr>
              <a:grpSpLocks/>
            </p:cNvGrpSpPr>
            <p:nvPr/>
          </p:nvGrpSpPr>
          <p:grpSpPr bwMode="auto">
            <a:xfrm>
              <a:off x="4468" y="2160"/>
              <a:ext cx="225" cy="300"/>
              <a:chOff x="4195" y="981"/>
              <a:chExt cx="225" cy="300"/>
            </a:xfrm>
          </p:grpSpPr>
          <p:sp>
            <p:nvSpPr>
              <p:cNvPr id="72739" name="Rectangle 72"/>
              <p:cNvSpPr>
                <a:spLocks noChangeArrowheads="1"/>
              </p:cNvSpPr>
              <p:nvPr/>
            </p:nvSpPr>
            <p:spPr bwMode="auto">
              <a:xfrm>
                <a:off x="4195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2740" name="Rectangle 79"/>
              <p:cNvSpPr>
                <a:spLocks noChangeArrowheads="1"/>
              </p:cNvSpPr>
              <p:nvPr/>
            </p:nvSpPr>
            <p:spPr bwMode="auto">
              <a:xfrm>
                <a:off x="4251" y="112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2724" name="Group 145"/>
            <p:cNvGrpSpPr>
              <a:grpSpLocks/>
            </p:cNvGrpSpPr>
            <p:nvPr/>
          </p:nvGrpSpPr>
          <p:grpSpPr bwMode="auto">
            <a:xfrm>
              <a:off x="3878" y="1933"/>
              <a:ext cx="258" cy="261"/>
              <a:chOff x="4675" y="1232"/>
              <a:chExt cx="258" cy="261"/>
            </a:xfrm>
          </p:grpSpPr>
          <p:sp>
            <p:nvSpPr>
              <p:cNvPr id="72737" name="Rectangle 73"/>
              <p:cNvSpPr>
                <a:spLocks noChangeArrowheads="1"/>
              </p:cNvSpPr>
              <p:nvPr/>
            </p:nvSpPr>
            <p:spPr bwMode="auto">
              <a:xfrm>
                <a:off x="4675" y="123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2738" name="Rectangle 80"/>
              <p:cNvSpPr>
                <a:spLocks noChangeArrowheads="1"/>
              </p:cNvSpPr>
              <p:nvPr/>
            </p:nvSpPr>
            <p:spPr bwMode="auto">
              <a:xfrm>
                <a:off x="4764" y="1340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2725" name="Group 144"/>
            <p:cNvGrpSpPr>
              <a:grpSpLocks/>
            </p:cNvGrpSpPr>
            <p:nvPr/>
          </p:nvGrpSpPr>
          <p:grpSpPr bwMode="auto">
            <a:xfrm>
              <a:off x="3878" y="1661"/>
              <a:ext cx="1196" cy="792"/>
              <a:chOff x="3641" y="1680"/>
              <a:chExt cx="1196" cy="792"/>
            </a:xfrm>
          </p:grpSpPr>
          <p:grpSp>
            <p:nvGrpSpPr>
              <p:cNvPr id="72726" name="Group 118"/>
              <p:cNvGrpSpPr>
                <a:grpSpLocks/>
              </p:cNvGrpSpPr>
              <p:nvPr/>
            </p:nvGrpSpPr>
            <p:grpSpPr bwMode="auto">
              <a:xfrm>
                <a:off x="4150" y="1727"/>
                <a:ext cx="78" cy="745"/>
                <a:chOff x="3064" y="3206"/>
                <a:chExt cx="78" cy="745"/>
              </a:xfrm>
            </p:grpSpPr>
            <p:sp>
              <p:nvSpPr>
                <p:cNvPr id="72734" name="Freeform 119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35" name="Freeform 120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36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3102" y="3206"/>
                  <a:ext cx="0" cy="5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27" name="Group 122"/>
              <p:cNvGrpSpPr>
                <a:grpSpLocks/>
              </p:cNvGrpSpPr>
              <p:nvPr/>
            </p:nvGrpSpPr>
            <p:grpSpPr bwMode="auto">
              <a:xfrm>
                <a:off x="4188" y="1680"/>
                <a:ext cx="649" cy="89"/>
                <a:chOff x="3102" y="3159"/>
                <a:chExt cx="649" cy="89"/>
              </a:xfrm>
            </p:grpSpPr>
            <p:sp>
              <p:nvSpPr>
                <p:cNvPr id="72731" name="Freeform 123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32" name="Freeform 124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33" name="Line 125"/>
                <p:cNvSpPr>
                  <a:spLocks noChangeShapeType="1"/>
                </p:cNvSpPr>
                <p:nvPr/>
              </p:nvSpPr>
              <p:spPr bwMode="auto">
                <a:xfrm>
                  <a:off x="3102" y="3216"/>
                  <a:ext cx="49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28" name="Group 143"/>
              <p:cNvGrpSpPr>
                <a:grpSpLocks/>
              </p:cNvGrpSpPr>
              <p:nvPr/>
            </p:nvGrpSpPr>
            <p:grpSpPr bwMode="auto">
              <a:xfrm>
                <a:off x="3641" y="1731"/>
                <a:ext cx="558" cy="263"/>
                <a:chOff x="3424" y="1907"/>
                <a:chExt cx="558" cy="263"/>
              </a:xfrm>
            </p:grpSpPr>
            <p:sp>
              <p:nvSpPr>
                <p:cNvPr id="72729" name="Freeform 128"/>
                <p:cNvSpPr>
                  <a:spLocks/>
                </p:cNvSpPr>
                <p:nvPr/>
              </p:nvSpPr>
              <p:spPr bwMode="auto">
                <a:xfrm rot="-10595165">
                  <a:off x="3424" y="206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30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3560" y="1907"/>
                  <a:ext cx="422" cy="1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</p:grpSp>
      <p:pic>
        <p:nvPicPr>
          <p:cNvPr id="72716" name="Picture 313" descr="R_Z_B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314" descr="R_y_prime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1752600"/>
            <a:ext cx="6175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8" name="Picture 315" descr="R_z_prime_prime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7508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105" descr="EulerRotation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48291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01" descr="EulerRotation_Long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800600"/>
            <a:ext cx="8280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235296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Inhaltsplatzhalter 2"/>
          <p:cNvSpPr>
            <a:spLocks noGrp="1"/>
          </p:cNvSpPr>
          <p:nvPr>
            <p:ph idx="1"/>
          </p:nvPr>
        </p:nvSpPr>
        <p:spPr>
          <a:xfrm>
            <a:off x="228600" y="1263352"/>
            <a:ext cx="8686800" cy="5334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de-DE" altLang="de-DE" b="1"/>
              <a:t>Roll-Pitch-Yaw-Winkel</a:t>
            </a:r>
            <a:endParaRPr lang="de-DE" altLang="de-DE"/>
          </a:p>
          <a:p>
            <a:r>
              <a:rPr lang="de-DE" altLang="de-DE"/>
              <a:t>Interpretation der Multiplikation </a:t>
            </a:r>
            <a:r>
              <a:rPr lang="de-DE" altLang="de-DE" u="sng"/>
              <a:t>R</a:t>
            </a:r>
            <a:r>
              <a:rPr lang="de-DE" altLang="de-DE" baseline="-25000"/>
              <a:t>n</a:t>
            </a:r>
            <a:r>
              <a:rPr lang="de-DE" altLang="de-DE"/>
              <a:t>•</a:t>
            </a:r>
            <a:r>
              <a:rPr lang="de-DE" altLang="de-DE" u="sng"/>
              <a:t>R</a:t>
            </a:r>
            <a:r>
              <a:rPr lang="de-DE" altLang="de-DE" baseline="-25000"/>
              <a:t>n-1</a:t>
            </a:r>
            <a:r>
              <a:rPr lang="de-DE" altLang="de-DE"/>
              <a:t>•... •</a:t>
            </a:r>
            <a:r>
              <a:rPr lang="de-DE" altLang="de-DE" u="sng"/>
              <a:t>R</a:t>
            </a:r>
            <a:r>
              <a:rPr lang="de-DE" altLang="de-DE" baseline="-25000"/>
              <a:t>1 </a:t>
            </a:r>
            <a:r>
              <a:rPr lang="de-DE" altLang="de-DE"/>
              <a:t>von </a:t>
            </a:r>
            <a:br>
              <a:rPr lang="de-DE" altLang="de-DE"/>
            </a:br>
            <a:r>
              <a:rPr lang="de-DE" altLang="de-DE" b="1"/>
              <a:t>rechts nach links:</a:t>
            </a:r>
            <a:r>
              <a:rPr lang="de-DE" altLang="de-DE"/>
              <a:t> Jede Drehung bezieht sich auf das </a:t>
            </a:r>
            <a:r>
              <a:rPr lang="de-DE" altLang="de-DE" b="1"/>
              <a:t>BKS</a:t>
            </a:r>
          </a:p>
          <a:p>
            <a:endParaRPr lang="de-DE" altLang="de-DE" b="1"/>
          </a:p>
          <a:p>
            <a:endParaRPr lang="de-DE" altLang="de-DE" b="1"/>
          </a:p>
          <a:p>
            <a:pPr>
              <a:spcBef>
                <a:spcPct val="0"/>
              </a:spcBef>
              <a:buFontTx/>
              <a:buNone/>
            </a:pPr>
            <a:endParaRPr lang="de-DE" altLang="de-DE" b="1"/>
          </a:p>
          <a:p>
            <a:pPr>
              <a:spcAft>
                <a:spcPts val="1200"/>
              </a:spcAft>
            </a:pPr>
            <a:r>
              <a:rPr lang="de-DE" altLang="de-DE"/>
              <a:t>Anwendung:</a:t>
            </a:r>
          </a:p>
          <a:p>
            <a:pPr algn="ctr">
              <a:spcAft>
                <a:spcPts val="1200"/>
              </a:spcAft>
              <a:buFontTx/>
              <a:buNone/>
            </a:pPr>
            <a:r>
              <a:rPr lang="de-DE" altLang="de-DE" u="sng"/>
              <a:t>R</a:t>
            </a:r>
            <a:r>
              <a:rPr lang="de-DE" altLang="de-DE" baseline="-25000"/>
              <a:t>s</a:t>
            </a:r>
            <a:r>
              <a:rPr lang="de-DE" altLang="de-DE"/>
              <a:t> = </a:t>
            </a:r>
            <a:r>
              <a:rPr lang="de-DE" altLang="de-DE" u="sng"/>
              <a:t>R</a:t>
            </a:r>
            <a:r>
              <a:rPr lang="de-DE" altLang="de-DE" baseline="-25000"/>
              <a:t>z</a:t>
            </a:r>
            <a:r>
              <a:rPr lang="de-DE" altLang="de-DE"/>
              <a:t>(γ) • </a:t>
            </a:r>
            <a:r>
              <a:rPr lang="de-DE" altLang="de-DE" u="sng"/>
              <a:t>R</a:t>
            </a:r>
            <a:r>
              <a:rPr lang="de-DE" altLang="de-DE" baseline="-25000"/>
              <a:t>y</a:t>
            </a:r>
            <a:r>
              <a:rPr lang="de-DE" altLang="de-DE"/>
              <a:t>(β) • </a:t>
            </a:r>
            <a:r>
              <a:rPr lang="de-DE" altLang="de-DE" u="sng"/>
              <a:t>R</a:t>
            </a:r>
            <a:r>
              <a:rPr lang="de-DE" altLang="de-DE" baseline="-25000"/>
              <a:t>x</a:t>
            </a:r>
            <a:r>
              <a:rPr lang="de-DE" altLang="de-DE"/>
              <a:t>(α)</a:t>
            </a:r>
          </a:p>
          <a:p>
            <a:pPr lvl="1">
              <a:spcAft>
                <a:spcPts val="2400"/>
              </a:spcAft>
            </a:pPr>
            <a:r>
              <a:rPr lang="de-DE" altLang="de-DE"/>
              <a:t>Multiplikation von rechts nach links, da für alle drei</a:t>
            </a:r>
            <a:br>
              <a:rPr lang="de-DE" altLang="de-DE"/>
            </a:br>
            <a:r>
              <a:rPr lang="de-DE" altLang="de-DE"/>
              <a:t>Rotationen das BKS als Bezugssystem definiert wurde</a:t>
            </a:r>
          </a:p>
          <a:p>
            <a:endParaRPr lang="de-DE" altLang="de-DE"/>
          </a:p>
        </p:txBody>
      </p:sp>
      <p:sp>
        <p:nvSpPr>
          <p:cNvPr id="7475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4F541E52-1350-4FAA-8CB8-A708BEE435E6}" type="slidenum">
              <a:rPr lang="de-DE" altLang="de-DE">
                <a:latin typeface="Arial" pitchFamily="34" charset="0"/>
              </a:rPr>
              <a:pPr/>
              <a:t>11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7475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312193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E22FEE5E-3F79-45E5-83B7-2CAD7F2ACEA4}" type="slidenum">
              <a:rPr lang="de-DE" altLang="de-DE">
                <a:latin typeface="Arial" pitchFamily="34" charset="0"/>
              </a:rPr>
              <a:pPr/>
              <a:t>12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76803" name="Freeform 25"/>
          <p:cNvSpPr>
            <a:spLocks/>
          </p:cNvSpPr>
          <p:nvPr/>
        </p:nvSpPr>
        <p:spPr bwMode="auto">
          <a:xfrm>
            <a:off x="1687513" y="1863725"/>
            <a:ext cx="404812" cy="279400"/>
          </a:xfrm>
          <a:custGeom>
            <a:avLst/>
            <a:gdLst>
              <a:gd name="T0" fmla="*/ 0 w 255"/>
              <a:gd name="T1" fmla="*/ 2147483647 h 176"/>
              <a:gd name="T2" fmla="*/ 2147483647 w 255"/>
              <a:gd name="T3" fmla="*/ 2147483647 h 176"/>
              <a:gd name="T4" fmla="*/ 2147483647 w 255"/>
              <a:gd name="T5" fmla="*/ 0 h 176"/>
              <a:gd name="T6" fmla="*/ 2147483647 w 255"/>
              <a:gd name="T7" fmla="*/ 2147483647 h 176"/>
              <a:gd name="T8" fmla="*/ 2147483647 w 255"/>
              <a:gd name="T9" fmla="*/ 2147483647 h 176"/>
              <a:gd name="T10" fmla="*/ 2147483647 w 255"/>
              <a:gd name="T11" fmla="*/ 2147483647 h 176"/>
              <a:gd name="T12" fmla="*/ 0 w 255"/>
              <a:gd name="T13" fmla="*/ 2147483647 h 176"/>
              <a:gd name="T14" fmla="*/ 0 w 255"/>
              <a:gd name="T15" fmla="*/ 2147483647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"/>
              <a:gd name="T25" fmla="*/ 0 h 176"/>
              <a:gd name="T26" fmla="*/ 255 w 255"/>
              <a:gd name="T27" fmla="*/ 176 h 1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" h="176">
                <a:moveTo>
                  <a:pt x="0" y="61"/>
                </a:moveTo>
                <a:lnTo>
                  <a:pt x="131" y="61"/>
                </a:lnTo>
                <a:lnTo>
                  <a:pt x="131" y="0"/>
                </a:lnTo>
                <a:lnTo>
                  <a:pt x="254" y="86"/>
                </a:lnTo>
                <a:lnTo>
                  <a:pt x="131" y="175"/>
                </a:lnTo>
                <a:lnTo>
                  <a:pt x="131" y="111"/>
                </a:lnTo>
                <a:lnTo>
                  <a:pt x="0" y="111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6804" name="Freeform 26"/>
          <p:cNvSpPr>
            <a:spLocks/>
          </p:cNvSpPr>
          <p:nvPr/>
        </p:nvSpPr>
        <p:spPr bwMode="auto">
          <a:xfrm>
            <a:off x="3746500" y="1884363"/>
            <a:ext cx="388938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6805" name="Freeform 27"/>
          <p:cNvSpPr>
            <a:spLocks/>
          </p:cNvSpPr>
          <p:nvPr/>
        </p:nvSpPr>
        <p:spPr bwMode="auto">
          <a:xfrm>
            <a:off x="5786438" y="1884363"/>
            <a:ext cx="388937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grpSp>
        <p:nvGrpSpPr>
          <p:cNvPr id="76806" name="Group 28"/>
          <p:cNvGrpSpPr>
            <a:grpSpLocks/>
          </p:cNvGrpSpPr>
          <p:nvPr/>
        </p:nvGrpSpPr>
        <p:grpSpPr bwMode="auto">
          <a:xfrm>
            <a:off x="323850" y="835025"/>
            <a:ext cx="1190625" cy="1670050"/>
            <a:chOff x="385" y="981"/>
            <a:chExt cx="750" cy="1052"/>
          </a:xfrm>
        </p:grpSpPr>
        <p:grpSp>
          <p:nvGrpSpPr>
            <p:cNvPr id="76866" name="Group 29"/>
            <p:cNvGrpSpPr>
              <a:grpSpLocks/>
            </p:cNvGrpSpPr>
            <p:nvPr/>
          </p:nvGrpSpPr>
          <p:grpSpPr bwMode="auto">
            <a:xfrm>
              <a:off x="385" y="1021"/>
              <a:ext cx="666" cy="753"/>
              <a:chOff x="558" y="2520"/>
              <a:chExt cx="666" cy="753"/>
            </a:xfrm>
          </p:grpSpPr>
          <p:grpSp>
            <p:nvGrpSpPr>
              <p:cNvPr id="76876" name="Group 30"/>
              <p:cNvGrpSpPr>
                <a:grpSpLocks/>
              </p:cNvGrpSpPr>
              <p:nvPr/>
            </p:nvGrpSpPr>
            <p:grpSpPr bwMode="auto">
              <a:xfrm>
                <a:off x="558" y="2520"/>
                <a:ext cx="78" cy="723"/>
                <a:chOff x="558" y="2520"/>
                <a:chExt cx="78" cy="723"/>
              </a:xfrm>
            </p:grpSpPr>
            <p:sp>
              <p:nvSpPr>
                <p:cNvPr id="76885" name="Freeform 31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86" name="Freeform 32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87" name="Line 33"/>
                <p:cNvSpPr>
                  <a:spLocks noChangeShapeType="1"/>
                </p:cNvSpPr>
                <p:nvPr/>
              </p:nvSpPr>
              <p:spPr bwMode="auto">
                <a:xfrm>
                  <a:off x="608" y="2702"/>
                  <a:ext cx="0" cy="5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6877" name="Group 34"/>
              <p:cNvGrpSpPr>
                <a:grpSpLocks/>
              </p:cNvGrpSpPr>
              <p:nvPr/>
            </p:nvGrpSpPr>
            <p:grpSpPr bwMode="auto">
              <a:xfrm>
                <a:off x="609" y="3185"/>
                <a:ext cx="615" cy="88"/>
                <a:chOff x="609" y="3185"/>
                <a:chExt cx="615" cy="88"/>
              </a:xfrm>
            </p:grpSpPr>
            <p:sp>
              <p:nvSpPr>
                <p:cNvPr id="76882" name="Freeform 35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83" name="Freeform 36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84" name="Line 37"/>
                <p:cNvSpPr>
                  <a:spLocks noChangeShapeType="1"/>
                </p:cNvSpPr>
                <p:nvPr/>
              </p:nvSpPr>
              <p:spPr bwMode="auto">
                <a:xfrm>
                  <a:off x="609" y="3241"/>
                  <a:ext cx="46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6878" name="Group 38"/>
              <p:cNvGrpSpPr>
                <a:grpSpLocks/>
              </p:cNvGrpSpPr>
              <p:nvPr/>
            </p:nvGrpSpPr>
            <p:grpSpPr bwMode="auto">
              <a:xfrm>
                <a:off x="608" y="3023"/>
                <a:ext cx="528" cy="224"/>
                <a:chOff x="608" y="3023"/>
                <a:chExt cx="528" cy="224"/>
              </a:xfrm>
            </p:grpSpPr>
            <p:sp>
              <p:nvSpPr>
                <p:cNvPr id="76879" name="Freeform 39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80" name="Freeform 40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8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08" y="3075"/>
                  <a:ext cx="388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6867" name="Group 42"/>
            <p:cNvGrpSpPr>
              <a:grpSpLocks/>
            </p:cNvGrpSpPr>
            <p:nvPr/>
          </p:nvGrpSpPr>
          <p:grpSpPr bwMode="auto">
            <a:xfrm>
              <a:off x="907" y="1333"/>
              <a:ext cx="228" cy="274"/>
              <a:chOff x="907" y="1333"/>
              <a:chExt cx="228" cy="274"/>
            </a:xfrm>
          </p:grpSpPr>
          <p:sp>
            <p:nvSpPr>
              <p:cNvPr id="76874" name="Rectangle 43"/>
              <p:cNvSpPr>
                <a:spLocks noChangeArrowheads="1"/>
              </p:cNvSpPr>
              <p:nvPr/>
            </p:nvSpPr>
            <p:spPr bwMode="auto">
              <a:xfrm>
                <a:off x="907" y="133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6875" name="Rectangle 44"/>
              <p:cNvSpPr>
                <a:spLocks noChangeArrowheads="1"/>
              </p:cNvSpPr>
              <p:nvPr/>
            </p:nvSpPr>
            <p:spPr bwMode="auto">
              <a:xfrm>
                <a:off x="963" y="1454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6868" name="Group 45"/>
            <p:cNvGrpSpPr>
              <a:grpSpLocks/>
            </p:cNvGrpSpPr>
            <p:nvPr/>
          </p:nvGrpSpPr>
          <p:grpSpPr bwMode="auto">
            <a:xfrm>
              <a:off x="773" y="1759"/>
              <a:ext cx="240" cy="274"/>
              <a:chOff x="773" y="1759"/>
              <a:chExt cx="240" cy="274"/>
            </a:xfrm>
          </p:grpSpPr>
          <p:sp>
            <p:nvSpPr>
              <p:cNvPr id="76872" name="Rectangle 46"/>
              <p:cNvSpPr>
                <a:spLocks noChangeArrowheads="1"/>
              </p:cNvSpPr>
              <p:nvPr/>
            </p:nvSpPr>
            <p:spPr bwMode="auto">
              <a:xfrm>
                <a:off x="773" y="175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6873" name="Rectangle 47"/>
              <p:cNvSpPr>
                <a:spLocks noChangeArrowheads="1"/>
              </p:cNvSpPr>
              <p:nvPr/>
            </p:nvSpPr>
            <p:spPr bwMode="auto">
              <a:xfrm>
                <a:off x="841" y="1880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6869" name="Group 48"/>
            <p:cNvGrpSpPr>
              <a:grpSpLocks/>
            </p:cNvGrpSpPr>
            <p:nvPr/>
          </p:nvGrpSpPr>
          <p:grpSpPr bwMode="auto">
            <a:xfrm>
              <a:off x="431" y="981"/>
              <a:ext cx="227" cy="274"/>
              <a:chOff x="431" y="981"/>
              <a:chExt cx="227" cy="274"/>
            </a:xfrm>
          </p:grpSpPr>
          <p:sp>
            <p:nvSpPr>
              <p:cNvPr id="76870" name="Rectangle 49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6871" name="Rectangle 50"/>
              <p:cNvSpPr>
                <a:spLocks noChangeArrowheads="1"/>
              </p:cNvSpPr>
              <p:nvPr/>
            </p:nvSpPr>
            <p:spPr bwMode="auto">
              <a:xfrm>
                <a:off x="486" y="1102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76807" name="Group 112"/>
          <p:cNvGrpSpPr>
            <a:grpSpLocks/>
          </p:cNvGrpSpPr>
          <p:nvPr/>
        </p:nvGrpSpPr>
        <p:grpSpPr bwMode="auto">
          <a:xfrm>
            <a:off x="2303463" y="1411288"/>
            <a:ext cx="1066800" cy="1801812"/>
            <a:chOff x="1632" y="1344"/>
            <a:chExt cx="672" cy="1135"/>
          </a:xfrm>
        </p:grpSpPr>
        <p:grpSp>
          <p:nvGrpSpPr>
            <p:cNvPr id="76852" name="Group 111"/>
            <p:cNvGrpSpPr>
              <a:grpSpLocks/>
            </p:cNvGrpSpPr>
            <p:nvPr/>
          </p:nvGrpSpPr>
          <p:grpSpPr bwMode="auto">
            <a:xfrm>
              <a:off x="1632" y="1758"/>
              <a:ext cx="89" cy="721"/>
              <a:chOff x="1655" y="1843"/>
              <a:chExt cx="89" cy="721"/>
            </a:xfrm>
          </p:grpSpPr>
          <p:sp>
            <p:nvSpPr>
              <p:cNvPr id="76864" name="Freeform 55"/>
              <p:cNvSpPr>
                <a:spLocks/>
              </p:cNvSpPr>
              <p:nvPr/>
            </p:nvSpPr>
            <p:spPr bwMode="auto">
              <a:xfrm rot="10800000">
                <a:off x="1655" y="2387"/>
                <a:ext cx="89" cy="177"/>
              </a:xfrm>
              <a:custGeom>
                <a:avLst/>
                <a:gdLst>
                  <a:gd name="T0" fmla="*/ 44 w 89"/>
                  <a:gd name="T1" fmla="*/ 0 h 177"/>
                  <a:gd name="T2" fmla="*/ 88 w 89"/>
                  <a:gd name="T3" fmla="*/ 176 h 177"/>
                  <a:gd name="T4" fmla="*/ 44 w 89"/>
                  <a:gd name="T5" fmla="*/ 176 h 177"/>
                  <a:gd name="T6" fmla="*/ 0 w 89"/>
                  <a:gd name="T7" fmla="*/ 176 h 177"/>
                  <a:gd name="T8" fmla="*/ 44 w 89"/>
                  <a:gd name="T9" fmla="*/ 0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7"/>
                  <a:gd name="T17" fmla="*/ 89 w 89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7">
                    <a:moveTo>
                      <a:pt x="44" y="0"/>
                    </a:moveTo>
                    <a:lnTo>
                      <a:pt x="88" y="176"/>
                    </a:lnTo>
                    <a:lnTo>
                      <a:pt x="44" y="176"/>
                    </a:lnTo>
                    <a:lnTo>
                      <a:pt x="0" y="176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5" name="Line 56"/>
              <p:cNvSpPr>
                <a:spLocks noChangeShapeType="1"/>
              </p:cNvSpPr>
              <p:nvPr/>
            </p:nvSpPr>
            <p:spPr bwMode="auto">
              <a:xfrm>
                <a:off x="1704" y="1843"/>
                <a:ext cx="0" cy="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6853" name="Group 57"/>
            <p:cNvGrpSpPr>
              <a:grpSpLocks/>
            </p:cNvGrpSpPr>
            <p:nvPr/>
          </p:nvGrpSpPr>
          <p:grpSpPr bwMode="auto">
            <a:xfrm>
              <a:off x="1677" y="1697"/>
              <a:ext cx="627" cy="90"/>
              <a:chOff x="1850" y="3196"/>
              <a:chExt cx="627" cy="90"/>
            </a:xfrm>
          </p:grpSpPr>
          <p:sp>
            <p:nvSpPr>
              <p:cNvPr id="76861" name="Freeform 58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2" name="Freeform 59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3" name="Line 60"/>
              <p:cNvSpPr>
                <a:spLocks noChangeShapeType="1"/>
              </p:cNvSpPr>
              <p:nvPr/>
            </p:nvSpPr>
            <p:spPr bwMode="auto">
              <a:xfrm>
                <a:off x="1850" y="3254"/>
                <a:ext cx="4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6854" name="Group 61"/>
            <p:cNvGrpSpPr>
              <a:grpSpLocks/>
            </p:cNvGrpSpPr>
            <p:nvPr/>
          </p:nvGrpSpPr>
          <p:grpSpPr bwMode="auto">
            <a:xfrm>
              <a:off x="1676" y="1536"/>
              <a:ext cx="528" cy="225"/>
              <a:chOff x="1849" y="3035"/>
              <a:chExt cx="528" cy="225"/>
            </a:xfrm>
          </p:grpSpPr>
          <p:sp>
            <p:nvSpPr>
              <p:cNvPr id="76858" name="Freeform 62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9" name="Freeform 63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0" name="Line 64"/>
              <p:cNvSpPr>
                <a:spLocks noChangeShapeType="1"/>
              </p:cNvSpPr>
              <p:nvPr/>
            </p:nvSpPr>
            <p:spPr bwMode="auto">
              <a:xfrm flipV="1">
                <a:off x="1849" y="3087"/>
                <a:ext cx="389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76855" name="Rectangle 65"/>
            <p:cNvSpPr>
              <a:spLocks noChangeArrowheads="1"/>
            </p:cNvSpPr>
            <p:nvPr/>
          </p:nvSpPr>
          <p:spPr bwMode="auto">
            <a:xfrm>
              <a:off x="2064" y="1344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z´</a:t>
              </a:r>
            </a:p>
          </p:txBody>
        </p:sp>
        <p:sp>
          <p:nvSpPr>
            <p:cNvPr id="76856" name="Rectangle 66"/>
            <p:cNvSpPr>
              <a:spLocks noChangeArrowheads="1"/>
            </p:cNvSpPr>
            <p:nvPr/>
          </p:nvSpPr>
          <p:spPr bwMode="auto">
            <a:xfrm>
              <a:off x="1746" y="2251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y´</a:t>
              </a:r>
            </a:p>
          </p:txBody>
        </p:sp>
        <p:sp>
          <p:nvSpPr>
            <p:cNvPr id="76857" name="Rectangle 67"/>
            <p:cNvSpPr>
              <a:spLocks noChangeArrowheads="1"/>
            </p:cNvSpPr>
            <p:nvPr/>
          </p:nvSpPr>
          <p:spPr bwMode="auto">
            <a:xfrm>
              <a:off x="2037" y="1759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</a:t>
              </a:r>
            </a:p>
          </p:txBody>
        </p:sp>
      </p:grpSp>
      <p:grpSp>
        <p:nvGrpSpPr>
          <p:cNvPr id="76808" name="Group 85"/>
          <p:cNvGrpSpPr>
            <a:grpSpLocks/>
          </p:cNvGrpSpPr>
          <p:nvPr/>
        </p:nvGrpSpPr>
        <p:grpSpPr bwMode="auto">
          <a:xfrm>
            <a:off x="5868988" y="1843088"/>
            <a:ext cx="2228850" cy="1339850"/>
            <a:chOff x="3878" y="1616"/>
            <a:chExt cx="1404" cy="844"/>
          </a:xfrm>
        </p:grpSpPr>
        <p:grpSp>
          <p:nvGrpSpPr>
            <p:cNvPr id="76831" name="Group 86"/>
            <p:cNvGrpSpPr>
              <a:grpSpLocks/>
            </p:cNvGrpSpPr>
            <p:nvPr/>
          </p:nvGrpSpPr>
          <p:grpSpPr bwMode="auto">
            <a:xfrm>
              <a:off x="5057" y="1616"/>
              <a:ext cx="225" cy="272"/>
              <a:chOff x="4519" y="1797"/>
              <a:chExt cx="225" cy="272"/>
            </a:xfrm>
          </p:grpSpPr>
          <p:sp>
            <p:nvSpPr>
              <p:cNvPr id="76850" name="Rectangle 87"/>
              <p:cNvSpPr>
                <a:spLocks noChangeArrowheads="1"/>
              </p:cNvSpPr>
              <p:nvPr/>
            </p:nvSpPr>
            <p:spPr bwMode="auto">
              <a:xfrm>
                <a:off x="4519" y="17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6851" name="Rectangle 88"/>
              <p:cNvSpPr>
                <a:spLocks noChangeArrowheads="1"/>
              </p:cNvSpPr>
              <p:nvPr/>
            </p:nvSpPr>
            <p:spPr bwMode="auto">
              <a:xfrm>
                <a:off x="4575" y="1916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6832" name="Group 89"/>
            <p:cNvGrpSpPr>
              <a:grpSpLocks/>
            </p:cNvGrpSpPr>
            <p:nvPr/>
          </p:nvGrpSpPr>
          <p:grpSpPr bwMode="auto">
            <a:xfrm>
              <a:off x="4468" y="2160"/>
              <a:ext cx="225" cy="300"/>
              <a:chOff x="4195" y="981"/>
              <a:chExt cx="225" cy="300"/>
            </a:xfrm>
          </p:grpSpPr>
          <p:sp>
            <p:nvSpPr>
              <p:cNvPr id="76848" name="Rectangle 90"/>
              <p:cNvSpPr>
                <a:spLocks noChangeArrowheads="1"/>
              </p:cNvSpPr>
              <p:nvPr/>
            </p:nvSpPr>
            <p:spPr bwMode="auto">
              <a:xfrm>
                <a:off x="4195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6849" name="Rectangle 91"/>
              <p:cNvSpPr>
                <a:spLocks noChangeArrowheads="1"/>
              </p:cNvSpPr>
              <p:nvPr/>
            </p:nvSpPr>
            <p:spPr bwMode="auto">
              <a:xfrm>
                <a:off x="4251" y="112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6833" name="Group 92"/>
            <p:cNvGrpSpPr>
              <a:grpSpLocks/>
            </p:cNvGrpSpPr>
            <p:nvPr/>
          </p:nvGrpSpPr>
          <p:grpSpPr bwMode="auto">
            <a:xfrm>
              <a:off x="3878" y="1933"/>
              <a:ext cx="258" cy="261"/>
              <a:chOff x="4675" y="1232"/>
              <a:chExt cx="258" cy="261"/>
            </a:xfrm>
          </p:grpSpPr>
          <p:sp>
            <p:nvSpPr>
              <p:cNvPr id="76846" name="Rectangle 93"/>
              <p:cNvSpPr>
                <a:spLocks noChangeArrowheads="1"/>
              </p:cNvSpPr>
              <p:nvPr/>
            </p:nvSpPr>
            <p:spPr bwMode="auto">
              <a:xfrm>
                <a:off x="4675" y="123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6847" name="Rectangle 94"/>
              <p:cNvSpPr>
                <a:spLocks noChangeArrowheads="1"/>
              </p:cNvSpPr>
              <p:nvPr/>
            </p:nvSpPr>
            <p:spPr bwMode="auto">
              <a:xfrm>
                <a:off x="4764" y="1340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6834" name="Group 95"/>
            <p:cNvGrpSpPr>
              <a:grpSpLocks/>
            </p:cNvGrpSpPr>
            <p:nvPr/>
          </p:nvGrpSpPr>
          <p:grpSpPr bwMode="auto">
            <a:xfrm>
              <a:off x="3878" y="1661"/>
              <a:ext cx="1196" cy="792"/>
              <a:chOff x="3641" y="1680"/>
              <a:chExt cx="1196" cy="792"/>
            </a:xfrm>
          </p:grpSpPr>
          <p:grpSp>
            <p:nvGrpSpPr>
              <p:cNvPr id="76835" name="Group 96"/>
              <p:cNvGrpSpPr>
                <a:grpSpLocks/>
              </p:cNvGrpSpPr>
              <p:nvPr/>
            </p:nvGrpSpPr>
            <p:grpSpPr bwMode="auto">
              <a:xfrm>
                <a:off x="4150" y="1727"/>
                <a:ext cx="78" cy="745"/>
                <a:chOff x="3064" y="3206"/>
                <a:chExt cx="78" cy="745"/>
              </a:xfrm>
            </p:grpSpPr>
            <p:sp>
              <p:nvSpPr>
                <p:cNvPr id="76843" name="Freeform 97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44" name="Freeform 98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4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102" y="3206"/>
                  <a:ext cx="0" cy="5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6836" name="Group 100"/>
              <p:cNvGrpSpPr>
                <a:grpSpLocks/>
              </p:cNvGrpSpPr>
              <p:nvPr/>
            </p:nvGrpSpPr>
            <p:grpSpPr bwMode="auto">
              <a:xfrm>
                <a:off x="4188" y="1680"/>
                <a:ext cx="649" cy="89"/>
                <a:chOff x="3102" y="3159"/>
                <a:chExt cx="649" cy="89"/>
              </a:xfrm>
            </p:grpSpPr>
            <p:sp>
              <p:nvSpPr>
                <p:cNvPr id="76840" name="Freeform 101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41" name="Freeform 102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42" name="Line 103"/>
                <p:cNvSpPr>
                  <a:spLocks noChangeShapeType="1"/>
                </p:cNvSpPr>
                <p:nvPr/>
              </p:nvSpPr>
              <p:spPr bwMode="auto">
                <a:xfrm>
                  <a:off x="3102" y="3216"/>
                  <a:ext cx="49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6837" name="Group 104"/>
              <p:cNvGrpSpPr>
                <a:grpSpLocks/>
              </p:cNvGrpSpPr>
              <p:nvPr/>
            </p:nvGrpSpPr>
            <p:grpSpPr bwMode="auto">
              <a:xfrm>
                <a:off x="3641" y="1731"/>
                <a:ext cx="558" cy="263"/>
                <a:chOff x="3424" y="1907"/>
                <a:chExt cx="558" cy="263"/>
              </a:xfrm>
            </p:grpSpPr>
            <p:sp>
              <p:nvSpPr>
                <p:cNvPr id="76838" name="Freeform 105"/>
                <p:cNvSpPr>
                  <a:spLocks/>
                </p:cNvSpPr>
                <p:nvPr/>
              </p:nvSpPr>
              <p:spPr bwMode="auto">
                <a:xfrm rot="-10595165">
                  <a:off x="3424" y="206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560" y="1907"/>
                  <a:ext cx="422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6809" name="Group 113"/>
          <p:cNvGrpSpPr>
            <a:grpSpLocks/>
          </p:cNvGrpSpPr>
          <p:nvPr/>
        </p:nvGrpSpPr>
        <p:grpSpPr bwMode="auto">
          <a:xfrm>
            <a:off x="4213225" y="1411288"/>
            <a:ext cx="1177925" cy="1801812"/>
            <a:chOff x="1632" y="1344"/>
            <a:chExt cx="742" cy="1135"/>
          </a:xfrm>
        </p:grpSpPr>
        <p:grpSp>
          <p:nvGrpSpPr>
            <p:cNvPr id="76817" name="Group 114"/>
            <p:cNvGrpSpPr>
              <a:grpSpLocks/>
            </p:cNvGrpSpPr>
            <p:nvPr/>
          </p:nvGrpSpPr>
          <p:grpSpPr bwMode="auto">
            <a:xfrm>
              <a:off x="1632" y="1758"/>
              <a:ext cx="89" cy="721"/>
              <a:chOff x="1655" y="1843"/>
              <a:chExt cx="89" cy="721"/>
            </a:xfrm>
          </p:grpSpPr>
          <p:sp>
            <p:nvSpPr>
              <p:cNvPr id="76829" name="Freeform 115"/>
              <p:cNvSpPr>
                <a:spLocks/>
              </p:cNvSpPr>
              <p:nvPr/>
            </p:nvSpPr>
            <p:spPr bwMode="auto">
              <a:xfrm rot="10800000">
                <a:off x="1655" y="2387"/>
                <a:ext cx="89" cy="177"/>
              </a:xfrm>
              <a:custGeom>
                <a:avLst/>
                <a:gdLst>
                  <a:gd name="T0" fmla="*/ 44 w 89"/>
                  <a:gd name="T1" fmla="*/ 0 h 177"/>
                  <a:gd name="T2" fmla="*/ 88 w 89"/>
                  <a:gd name="T3" fmla="*/ 176 h 177"/>
                  <a:gd name="T4" fmla="*/ 44 w 89"/>
                  <a:gd name="T5" fmla="*/ 176 h 177"/>
                  <a:gd name="T6" fmla="*/ 0 w 89"/>
                  <a:gd name="T7" fmla="*/ 176 h 177"/>
                  <a:gd name="T8" fmla="*/ 44 w 89"/>
                  <a:gd name="T9" fmla="*/ 0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7"/>
                  <a:gd name="T17" fmla="*/ 89 w 89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7">
                    <a:moveTo>
                      <a:pt x="44" y="0"/>
                    </a:moveTo>
                    <a:lnTo>
                      <a:pt x="88" y="176"/>
                    </a:lnTo>
                    <a:lnTo>
                      <a:pt x="44" y="176"/>
                    </a:lnTo>
                    <a:lnTo>
                      <a:pt x="0" y="176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0" name="Line 116"/>
              <p:cNvSpPr>
                <a:spLocks noChangeShapeType="1"/>
              </p:cNvSpPr>
              <p:nvPr/>
            </p:nvSpPr>
            <p:spPr bwMode="auto">
              <a:xfrm>
                <a:off x="1704" y="1843"/>
                <a:ext cx="0" cy="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6818" name="Group 117"/>
            <p:cNvGrpSpPr>
              <a:grpSpLocks/>
            </p:cNvGrpSpPr>
            <p:nvPr/>
          </p:nvGrpSpPr>
          <p:grpSpPr bwMode="auto">
            <a:xfrm>
              <a:off x="1677" y="1697"/>
              <a:ext cx="627" cy="90"/>
              <a:chOff x="1850" y="3196"/>
              <a:chExt cx="627" cy="90"/>
            </a:xfrm>
          </p:grpSpPr>
          <p:sp>
            <p:nvSpPr>
              <p:cNvPr id="76826" name="Freeform 118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27" name="Freeform 119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28" name="Line 120"/>
              <p:cNvSpPr>
                <a:spLocks noChangeShapeType="1"/>
              </p:cNvSpPr>
              <p:nvPr/>
            </p:nvSpPr>
            <p:spPr bwMode="auto">
              <a:xfrm>
                <a:off x="1850" y="3254"/>
                <a:ext cx="4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6819" name="Group 121"/>
            <p:cNvGrpSpPr>
              <a:grpSpLocks/>
            </p:cNvGrpSpPr>
            <p:nvPr/>
          </p:nvGrpSpPr>
          <p:grpSpPr bwMode="auto">
            <a:xfrm>
              <a:off x="1676" y="1536"/>
              <a:ext cx="528" cy="225"/>
              <a:chOff x="1849" y="3035"/>
              <a:chExt cx="528" cy="225"/>
            </a:xfrm>
          </p:grpSpPr>
          <p:sp>
            <p:nvSpPr>
              <p:cNvPr id="76823" name="Freeform 122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24" name="Freeform 123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6825" name="Line 124"/>
              <p:cNvSpPr>
                <a:spLocks noChangeShapeType="1"/>
              </p:cNvSpPr>
              <p:nvPr/>
            </p:nvSpPr>
            <p:spPr bwMode="auto">
              <a:xfrm flipV="1">
                <a:off x="1849" y="3087"/>
                <a:ext cx="389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76820" name="Rectangle 125"/>
            <p:cNvSpPr>
              <a:spLocks noChangeArrowheads="1"/>
            </p:cNvSpPr>
            <p:nvPr/>
          </p:nvSpPr>
          <p:spPr bwMode="auto">
            <a:xfrm>
              <a:off x="2064" y="1344"/>
              <a:ext cx="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 ´ ´</a:t>
              </a:r>
            </a:p>
          </p:txBody>
        </p:sp>
        <p:sp>
          <p:nvSpPr>
            <p:cNvPr id="76821" name="Rectangle 126"/>
            <p:cNvSpPr>
              <a:spLocks noChangeArrowheads="1"/>
            </p:cNvSpPr>
            <p:nvPr/>
          </p:nvSpPr>
          <p:spPr bwMode="auto">
            <a:xfrm>
              <a:off x="1746" y="2251"/>
              <a:ext cx="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 ´ ´</a:t>
              </a:r>
            </a:p>
          </p:txBody>
        </p:sp>
        <p:sp>
          <p:nvSpPr>
            <p:cNvPr id="76822" name="Rectangle 127"/>
            <p:cNvSpPr>
              <a:spLocks noChangeArrowheads="1"/>
            </p:cNvSpPr>
            <p:nvPr/>
          </p:nvSpPr>
          <p:spPr bwMode="auto">
            <a:xfrm>
              <a:off x="2037" y="1759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 ´</a:t>
              </a:r>
            </a:p>
          </p:txBody>
        </p:sp>
      </p:grpSp>
      <p:grpSp>
        <p:nvGrpSpPr>
          <p:cNvPr id="76810" name="Group 135"/>
          <p:cNvGrpSpPr>
            <a:grpSpLocks/>
          </p:cNvGrpSpPr>
          <p:nvPr/>
        </p:nvGrpSpPr>
        <p:grpSpPr bwMode="auto">
          <a:xfrm>
            <a:off x="250825" y="3497263"/>
            <a:ext cx="5456238" cy="363537"/>
            <a:chOff x="158" y="2203"/>
            <a:chExt cx="3437" cy="229"/>
          </a:xfrm>
        </p:grpSpPr>
        <p:sp>
          <p:nvSpPr>
            <p:cNvPr id="76815" name="Rectangle 129"/>
            <p:cNvSpPr>
              <a:spLocks noChangeArrowheads="1"/>
            </p:cNvSpPr>
            <p:nvPr/>
          </p:nvSpPr>
          <p:spPr bwMode="auto">
            <a:xfrm>
              <a:off x="158" y="2203"/>
              <a:ext cx="281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1800">
                  <a:solidFill>
                    <a:srgbClr val="000000"/>
                  </a:solidFill>
                </a:rPr>
                <a:t>(von rechts nach links aneinanderreihen!)</a:t>
              </a:r>
            </a:p>
          </p:txBody>
        </p:sp>
        <p:sp>
          <p:nvSpPr>
            <p:cNvPr id="76816" name="Line 130"/>
            <p:cNvSpPr>
              <a:spLocks noChangeShapeType="1"/>
            </p:cNvSpPr>
            <p:nvPr/>
          </p:nvSpPr>
          <p:spPr bwMode="auto">
            <a:xfrm>
              <a:off x="3025" y="2295"/>
              <a:ext cx="570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76811" name="Picture 139" descr="R_x_B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72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2" name="Picture 140" descr="R_y_B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701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3" name="Picture 141" descr="R_Z_B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227373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F5CF2738-2533-4453-A963-C27BE4E1AC2D}" type="slidenum">
              <a:rPr lang="de-DE" altLang="de-DE">
                <a:latin typeface="Arial" pitchFamily="34" charset="0"/>
              </a:rPr>
              <a:pPr/>
              <a:t>13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78851" name="Freeform 25"/>
          <p:cNvSpPr>
            <a:spLocks/>
          </p:cNvSpPr>
          <p:nvPr/>
        </p:nvSpPr>
        <p:spPr bwMode="auto">
          <a:xfrm>
            <a:off x="1687513" y="1863725"/>
            <a:ext cx="404812" cy="279400"/>
          </a:xfrm>
          <a:custGeom>
            <a:avLst/>
            <a:gdLst>
              <a:gd name="T0" fmla="*/ 0 w 255"/>
              <a:gd name="T1" fmla="*/ 2147483647 h 176"/>
              <a:gd name="T2" fmla="*/ 2147483647 w 255"/>
              <a:gd name="T3" fmla="*/ 2147483647 h 176"/>
              <a:gd name="T4" fmla="*/ 2147483647 w 255"/>
              <a:gd name="T5" fmla="*/ 0 h 176"/>
              <a:gd name="T6" fmla="*/ 2147483647 w 255"/>
              <a:gd name="T7" fmla="*/ 2147483647 h 176"/>
              <a:gd name="T8" fmla="*/ 2147483647 w 255"/>
              <a:gd name="T9" fmla="*/ 2147483647 h 176"/>
              <a:gd name="T10" fmla="*/ 2147483647 w 255"/>
              <a:gd name="T11" fmla="*/ 2147483647 h 176"/>
              <a:gd name="T12" fmla="*/ 0 w 255"/>
              <a:gd name="T13" fmla="*/ 2147483647 h 176"/>
              <a:gd name="T14" fmla="*/ 0 w 255"/>
              <a:gd name="T15" fmla="*/ 2147483647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"/>
              <a:gd name="T25" fmla="*/ 0 h 176"/>
              <a:gd name="T26" fmla="*/ 255 w 255"/>
              <a:gd name="T27" fmla="*/ 176 h 1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" h="176">
                <a:moveTo>
                  <a:pt x="0" y="61"/>
                </a:moveTo>
                <a:lnTo>
                  <a:pt x="131" y="61"/>
                </a:lnTo>
                <a:lnTo>
                  <a:pt x="131" y="0"/>
                </a:lnTo>
                <a:lnTo>
                  <a:pt x="254" y="86"/>
                </a:lnTo>
                <a:lnTo>
                  <a:pt x="131" y="175"/>
                </a:lnTo>
                <a:lnTo>
                  <a:pt x="131" y="111"/>
                </a:lnTo>
                <a:lnTo>
                  <a:pt x="0" y="111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8852" name="Freeform 26"/>
          <p:cNvSpPr>
            <a:spLocks/>
          </p:cNvSpPr>
          <p:nvPr/>
        </p:nvSpPr>
        <p:spPr bwMode="auto">
          <a:xfrm>
            <a:off x="3746500" y="1884363"/>
            <a:ext cx="388938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8853" name="Freeform 27"/>
          <p:cNvSpPr>
            <a:spLocks/>
          </p:cNvSpPr>
          <p:nvPr/>
        </p:nvSpPr>
        <p:spPr bwMode="auto">
          <a:xfrm>
            <a:off x="5786438" y="1884363"/>
            <a:ext cx="388937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grpSp>
        <p:nvGrpSpPr>
          <p:cNvPr id="78854" name="Group 28"/>
          <p:cNvGrpSpPr>
            <a:grpSpLocks/>
          </p:cNvGrpSpPr>
          <p:nvPr/>
        </p:nvGrpSpPr>
        <p:grpSpPr bwMode="auto">
          <a:xfrm>
            <a:off x="323850" y="835025"/>
            <a:ext cx="1190625" cy="1670050"/>
            <a:chOff x="385" y="981"/>
            <a:chExt cx="750" cy="1052"/>
          </a:xfrm>
        </p:grpSpPr>
        <p:grpSp>
          <p:nvGrpSpPr>
            <p:cNvPr id="78916" name="Group 29"/>
            <p:cNvGrpSpPr>
              <a:grpSpLocks/>
            </p:cNvGrpSpPr>
            <p:nvPr/>
          </p:nvGrpSpPr>
          <p:grpSpPr bwMode="auto">
            <a:xfrm>
              <a:off x="385" y="1021"/>
              <a:ext cx="666" cy="753"/>
              <a:chOff x="558" y="2520"/>
              <a:chExt cx="666" cy="753"/>
            </a:xfrm>
          </p:grpSpPr>
          <p:grpSp>
            <p:nvGrpSpPr>
              <p:cNvPr id="78926" name="Group 30"/>
              <p:cNvGrpSpPr>
                <a:grpSpLocks/>
              </p:cNvGrpSpPr>
              <p:nvPr/>
            </p:nvGrpSpPr>
            <p:grpSpPr bwMode="auto">
              <a:xfrm>
                <a:off x="558" y="2520"/>
                <a:ext cx="78" cy="723"/>
                <a:chOff x="558" y="2520"/>
                <a:chExt cx="78" cy="723"/>
              </a:xfrm>
            </p:grpSpPr>
            <p:sp>
              <p:nvSpPr>
                <p:cNvPr id="78935" name="Freeform 31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6" name="Freeform 32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7" name="Line 33"/>
                <p:cNvSpPr>
                  <a:spLocks noChangeShapeType="1"/>
                </p:cNvSpPr>
                <p:nvPr/>
              </p:nvSpPr>
              <p:spPr bwMode="auto">
                <a:xfrm>
                  <a:off x="608" y="2702"/>
                  <a:ext cx="0" cy="5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8927" name="Group 34"/>
              <p:cNvGrpSpPr>
                <a:grpSpLocks/>
              </p:cNvGrpSpPr>
              <p:nvPr/>
            </p:nvGrpSpPr>
            <p:grpSpPr bwMode="auto">
              <a:xfrm>
                <a:off x="609" y="3185"/>
                <a:ext cx="615" cy="88"/>
                <a:chOff x="609" y="3185"/>
                <a:chExt cx="615" cy="88"/>
              </a:xfrm>
            </p:grpSpPr>
            <p:sp>
              <p:nvSpPr>
                <p:cNvPr id="78932" name="Freeform 35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3" name="Freeform 36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4" name="Line 37"/>
                <p:cNvSpPr>
                  <a:spLocks noChangeShapeType="1"/>
                </p:cNvSpPr>
                <p:nvPr/>
              </p:nvSpPr>
              <p:spPr bwMode="auto">
                <a:xfrm>
                  <a:off x="609" y="3241"/>
                  <a:ext cx="46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8928" name="Group 38"/>
              <p:cNvGrpSpPr>
                <a:grpSpLocks/>
              </p:cNvGrpSpPr>
              <p:nvPr/>
            </p:nvGrpSpPr>
            <p:grpSpPr bwMode="auto">
              <a:xfrm>
                <a:off x="608" y="3023"/>
                <a:ext cx="528" cy="224"/>
                <a:chOff x="608" y="3023"/>
                <a:chExt cx="528" cy="224"/>
              </a:xfrm>
            </p:grpSpPr>
            <p:sp>
              <p:nvSpPr>
                <p:cNvPr id="78929" name="Freeform 39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0" name="Freeform 40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08" y="3075"/>
                  <a:ext cx="388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8917" name="Group 42"/>
            <p:cNvGrpSpPr>
              <a:grpSpLocks/>
            </p:cNvGrpSpPr>
            <p:nvPr/>
          </p:nvGrpSpPr>
          <p:grpSpPr bwMode="auto">
            <a:xfrm>
              <a:off x="907" y="1333"/>
              <a:ext cx="228" cy="274"/>
              <a:chOff x="907" y="1333"/>
              <a:chExt cx="228" cy="274"/>
            </a:xfrm>
          </p:grpSpPr>
          <p:sp>
            <p:nvSpPr>
              <p:cNvPr id="78924" name="Rectangle 43"/>
              <p:cNvSpPr>
                <a:spLocks noChangeArrowheads="1"/>
              </p:cNvSpPr>
              <p:nvPr/>
            </p:nvSpPr>
            <p:spPr bwMode="auto">
              <a:xfrm>
                <a:off x="907" y="133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8925" name="Rectangle 44"/>
              <p:cNvSpPr>
                <a:spLocks noChangeArrowheads="1"/>
              </p:cNvSpPr>
              <p:nvPr/>
            </p:nvSpPr>
            <p:spPr bwMode="auto">
              <a:xfrm>
                <a:off x="963" y="1454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8918" name="Group 45"/>
            <p:cNvGrpSpPr>
              <a:grpSpLocks/>
            </p:cNvGrpSpPr>
            <p:nvPr/>
          </p:nvGrpSpPr>
          <p:grpSpPr bwMode="auto">
            <a:xfrm>
              <a:off x="773" y="1759"/>
              <a:ext cx="240" cy="274"/>
              <a:chOff x="773" y="1759"/>
              <a:chExt cx="240" cy="274"/>
            </a:xfrm>
          </p:grpSpPr>
          <p:sp>
            <p:nvSpPr>
              <p:cNvPr id="78922" name="Rectangle 46"/>
              <p:cNvSpPr>
                <a:spLocks noChangeArrowheads="1"/>
              </p:cNvSpPr>
              <p:nvPr/>
            </p:nvSpPr>
            <p:spPr bwMode="auto">
              <a:xfrm>
                <a:off x="773" y="175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8923" name="Rectangle 47"/>
              <p:cNvSpPr>
                <a:spLocks noChangeArrowheads="1"/>
              </p:cNvSpPr>
              <p:nvPr/>
            </p:nvSpPr>
            <p:spPr bwMode="auto">
              <a:xfrm>
                <a:off x="841" y="1880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8919" name="Group 48"/>
            <p:cNvGrpSpPr>
              <a:grpSpLocks/>
            </p:cNvGrpSpPr>
            <p:nvPr/>
          </p:nvGrpSpPr>
          <p:grpSpPr bwMode="auto">
            <a:xfrm>
              <a:off x="431" y="981"/>
              <a:ext cx="227" cy="274"/>
              <a:chOff x="431" y="981"/>
              <a:chExt cx="227" cy="274"/>
            </a:xfrm>
          </p:grpSpPr>
          <p:sp>
            <p:nvSpPr>
              <p:cNvPr id="78920" name="Rectangle 49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8921" name="Rectangle 50"/>
              <p:cNvSpPr>
                <a:spLocks noChangeArrowheads="1"/>
              </p:cNvSpPr>
              <p:nvPr/>
            </p:nvSpPr>
            <p:spPr bwMode="auto">
              <a:xfrm>
                <a:off x="486" y="1102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78855" name="Group 112"/>
          <p:cNvGrpSpPr>
            <a:grpSpLocks/>
          </p:cNvGrpSpPr>
          <p:nvPr/>
        </p:nvGrpSpPr>
        <p:grpSpPr bwMode="auto">
          <a:xfrm>
            <a:off x="2303463" y="1411288"/>
            <a:ext cx="1066800" cy="1801812"/>
            <a:chOff x="1632" y="1344"/>
            <a:chExt cx="672" cy="1135"/>
          </a:xfrm>
        </p:grpSpPr>
        <p:grpSp>
          <p:nvGrpSpPr>
            <p:cNvPr id="78902" name="Group 111"/>
            <p:cNvGrpSpPr>
              <a:grpSpLocks/>
            </p:cNvGrpSpPr>
            <p:nvPr/>
          </p:nvGrpSpPr>
          <p:grpSpPr bwMode="auto">
            <a:xfrm>
              <a:off x="1632" y="1758"/>
              <a:ext cx="89" cy="721"/>
              <a:chOff x="1655" y="1843"/>
              <a:chExt cx="89" cy="721"/>
            </a:xfrm>
          </p:grpSpPr>
          <p:sp>
            <p:nvSpPr>
              <p:cNvPr id="78914" name="Freeform 55"/>
              <p:cNvSpPr>
                <a:spLocks/>
              </p:cNvSpPr>
              <p:nvPr/>
            </p:nvSpPr>
            <p:spPr bwMode="auto">
              <a:xfrm rot="10800000">
                <a:off x="1655" y="2387"/>
                <a:ext cx="89" cy="177"/>
              </a:xfrm>
              <a:custGeom>
                <a:avLst/>
                <a:gdLst>
                  <a:gd name="T0" fmla="*/ 44 w 89"/>
                  <a:gd name="T1" fmla="*/ 0 h 177"/>
                  <a:gd name="T2" fmla="*/ 88 w 89"/>
                  <a:gd name="T3" fmla="*/ 176 h 177"/>
                  <a:gd name="T4" fmla="*/ 44 w 89"/>
                  <a:gd name="T5" fmla="*/ 176 h 177"/>
                  <a:gd name="T6" fmla="*/ 0 w 89"/>
                  <a:gd name="T7" fmla="*/ 176 h 177"/>
                  <a:gd name="T8" fmla="*/ 44 w 89"/>
                  <a:gd name="T9" fmla="*/ 0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7"/>
                  <a:gd name="T17" fmla="*/ 89 w 89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7">
                    <a:moveTo>
                      <a:pt x="44" y="0"/>
                    </a:moveTo>
                    <a:lnTo>
                      <a:pt x="88" y="176"/>
                    </a:lnTo>
                    <a:lnTo>
                      <a:pt x="44" y="176"/>
                    </a:lnTo>
                    <a:lnTo>
                      <a:pt x="0" y="176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5" name="Line 56"/>
              <p:cNvSpPr>
                <a:spLocks noChangeShapeType="1"/>
              </p:cNvSpPr>
              <p:nvPr/>
            </p:nvSpPr>
            <p:spPr bwMode="auto">
              <a:xfrm>
                <a:off x="1704" y="1843"/>
                <a:ext cx="0" cy="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8903" name="Group 57"/>
            <p:cNvGrpSpPr>
              <a:grpSpLocks/>
            </p:cNvGrpSpPr>
            <p:nvPr/>
          </p:nvGrpSpPr>
          <p:grpSpPr bwMode="auto">
            <a:xfrm>
              <a:off x="1677" y="1697"/>
              <a:ext cx="627" cy="90"/>
              <a:chOff x="1850" y="3196"/>
              <a:chExt cx="627" cy="90"/>
            </a:xfrm>
          </p:grpSpPr>
          <p:sp>
            <p:nvSpPr>
              <p:cNvPr id="78911" name="Freeform 58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2" name="Freeform 59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3" name="Line 60"/>
              <p:cNvSpPr>
                <a:spLocks noChangeShapeType="1"/>
              </p:cNvSpPr>
              <p:nvPr/>
            </p:nvSpPr>
            <p:spPr bwMode="auto">
              <a:xfrm>
                <a:off x="1850" y="3254"/>
                <a:ext cx="4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8904" name="Group 61"/>
            <p:cNvGrpSpPr>
              <a:grpSpLocks/>
            </p:cNvGrpSpPr>
            <p:nvPr/>
          </p:nvGrpSpPr>
          <p:grpSpPr bwMode="auto">
            <a:xfrm>
              <a:off x="1676" y="1536"/>
              <a:ext cx="528" cy="225"/>
              <a:chOff x="1849" y="3035"/>
              <a:chExt cx="528" cy="225"/>
            </a:xfrm>
          </p:grpSpPr>
          <p:sp>
            <p:nvSpPr>
              <p:cNvPr id="78908" name="Freeform 62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909" name="Freeform 63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0" name="Line 64"/>
              <p:cNvSpPr>
                <a:spLocks noChangeShapeType="1"/>
              </p:cNvSpPr>
              <p:nvPr/>
            </p:nvSpPr>
            <p:spPr bwMode="auto">
              <a:xfrm flipV="1">
                <a:off x="1849" y="3087"/>
                <a:ext cx="389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78905" name="Rectangle 65"/>
            <p:cNvSpPr>
              <a:spLocks noChangeArrowheads="1"/>
            </p:cNvSpPr>
            <p:nvPr/>
          </p:nvSpPr>
          <p:spPr bwMode="auto">
            <a:xfrm>
              <a:off x="2064" y="1344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z´</a:t>
              </a:r>
            </a:p>
          </p:txBody>
        </p:sp>
        <p:sp>
          <p:nvSpPr>
            <p:cNvPr id="78906" name="Rectangle 66"/>
            <p:cNvSpPr>
              <a:spLocks noChangeArrowheads="1"/>
            </p:cNvSpPr>
            <p:nvPr/>
          </p:nvSpPr>
          <p:spPr bwMode="auto">
            <a:xfrm>
              <a:off x="1746" y="2251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y´</a:t>
              </a:r>
            </a:p>
          </p:txBody>
        </p:sp>
        <p:sp>
          <p:nvSpPr>
            <p:cNvPr id="78907" name="Rectangle 67"/>
            <p:cNvSpPr>
              <a:spLocks noChangeArrowheads="1"/>
            </p:cNvSpPr>
            <p:nvPr/>
          </p:nvSpPr>
          <p:spPr bwMode="auto">
            <a:xfrm>
              <a:off x="2037" y="1759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</a:t>
              </a:r>
            </a:p>
          </p:txBody>
        </p:sp>
      </p:grpSp>
      <p:grpSp>
        <p:nvGrpSpPr>
          <p:cNvPr id="78856" name="Group 85"/>
          <p:cNvGrpSpPr>
            <a:grpSpLocks/>
          </p:cNvGrpSpPr>
          <p:nvPr/>
        </p:nvGrpSpPr>
        <p:grpSpPr bwMode="auto">
          <a:xfrm>
            <a:off x="5868988" y="1843088"/>
            <a:ext cx="2228850" cy="1339850"/>
            <a:chOff x="3878" y="1616"/>
            <a:chExt cx="1404" cy="844"/>
          </a:xfrm>
        </p:grpSpPr>
        <p:grpSp>
          <p:nvGrpSpPr>
            <p:cNvPr id="78881" name="Group 86"/>
            <p:cNvGrpSpPr>
              <a:grpSpLocks/>
            </p:cNvGrpSpPr>
            <p:nvPr/>
          </p:nvGrpSpPr>
          <p:grpSpPr bwMode="auto">
            <a:xfrm>
              <a:off x="5057" y="1616"/>
              <a:ext cx="225" cy="272"/>
              <a:chOff x="4519" y="1797"/>
              <a:chExt cx="225" cy="272"/>
            </a:xfrm>
          </p:grpSpPr>
          <p:sp>
            <p:nvSpPr>
              <p:cNvPr id="78900" name="Rectangle 87"/>
              <p:cNvSpPr>
                <a:spLocks noChangeArrowheads="1"/>
              </p:cNvSpPr>
              <p:nvPr/>
            </p:nvSpPr>
            <p:spPr bwMode="auto">
              <a:xfrm>
                <a:off x="4519" y="17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8901" name="Rectangle 88"/>
              <p:cNvSpPr>
                <a:spLocks noChangeArrowheads="1"/>
              </p:cNvSpPr>
              <p:nvPr/>
            </p:nvSpPr>
            <p:spPr bwMode="auto">
              <a:xfrm>
                <a:off x="4575" y="1916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8882" name="Group 89"/>
            <p:cNvGrpSpPr>
              <a:grpSpLocks/>
            </p:cNvGrpSpPr>
            <p:nvPr/>
          </p:nvGrpSpPr>
          <p:grpSpPr bwMode="auto">
            <a:xfrm>
              <a:off x="4468" y="2160"/>
              <a:ext cx="225" cy="300"/>
              <a:chOff x="4195" y="981"/>
              <a:chExt cx="225" cy="300"/>
            </a:xfrm>
          </p:grpSpPr>
          <p:sp>
            <p:nvSpPr>
              <p:cNvPr id="78898" name="Rectangle 90"/>
              <p:cNvSpPr>
                <a:spLocks noChangeArrowheads="1"/>
              </p:cNvSpPr>
              <p:nvPr/>
            </p:nvSpPr>
            <p:spPr bwMode="auto">
              <a:xfrm>
                <a:off x="4195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8899" name="Rectangle 91"/>
              <p:cNvSpPr>
                <a:spLocks noChangeArrowheads="1"/>
              </p:cNvSpPr>
              <p:nvPr/>
            </p:nvSpPr>
            <p:spPr bwMode="auto">
              <a:xfrm>
                <a:off x="4251" y="112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8883" name="Group 92"/>
            <p:cNvGrpSpPr>
              <a:grpSpLocks/>
            </p:cNvGrpSpPr>
            <p:nvPr/>
          </p:nvGrpSpPr>
          <p:grpSpPr bwMode="auto">
            <a:xfrm>
              <a:off x="3878" y="1933"/>
              <a:ext cx="258" cy="261"/>
              <a:chOff x="4675" y="1232"/>
              <a:chExt cx="258" cy="261"/>
            </a:xfrm>
          </p:grpSpPr>
          <p:sp>
            <p:nvSpPr>
              <p:cNvPr id="78896" name="Rectangle 93"/>
              <p:cNvSpPr>
                <a:spLocks noChangeArrowheads="1"/>
              </p:cNvSpPr>
              <p:nvPr/>
            </p:nvSpPr>
            <p:spPr bwMode="auto">
              <a:xfrm>
                <a:off x="4675" y="123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8897" name="Rectangle 94"/>
              <p:cNvSpPr>
                <a:spLocks noChangeArrowheads="1"/>
              </p:cNvSpPr>
              <p:nvPr/>
            </p:nvSpPr>
            <p:spPr bwMode="auto">
              <a:xfrm>
                <a:off x="4764" y="1340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8884" name="Group 95"/>
            <p:cNvGrpSpPr>
              <a:grpSpLocks/>
            </p:cNvGrpSpPr>
            <p:nvPr/>
          </p:nvGrpSpPr>
          <p:grpSpPr bwMode="auto">
            <a:xfrm>
              <a:off x="3878" y="1661"/>
              <a:ext cx="1196" cy="792"/>
              <a:chOff x="3641" y="1680"/>
              <a:chExt cx="1196" cy="792"/>
            </a:xfrm>
          </p:grpSpPr>
          <p:grpSp>
            <p:nvGrpSpPr>
              <p:cNvPr id="78885" name="Group 96"/>
              <p:cNvGrpSpPr>
                <a:grpSpLocks/>
              </p:cNvGrpSpPr>
              <p:nvPr/>
            </p:nvGrpSpPr>
            <p:grpSpPr bwMode="auto">
              <a:xfrm>
                <a:off x="4150" y="1727"/>
                <a:ext cx="78" cy="745"/>
                <a:chOff x="3064" y="3206"/>
                <a:chExt cx="78" cy="745"/>
              </a:xfrm>
            </p:grpSpPr>
            <p:sp>
              <p:nvSpPr>
                <p:cNvPr id="78893" name="Freeform 97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894" name="Freeform 98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89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102" y="3206"/>
                  <a:ext cx="0" cy="5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8886" name="Group 100"/>
              <p:cNvGrpSpPr>
                <a:grpSpLocks/>
              </p:cNvGrpSpPr>
              <p:nvPr/>
            </p:nvGrpSpPr>
            <p:grpSpPr bwMode="auto">
              <a:xfrm>
                <a:off x="4188" y="1680"/>
                <a:ext cx="649" cy="89"/>
                <a:chOff x="3102" y="3159"/>
                <a:chExt cx="649" cy="89"/>
              </a:xfrm>
            </p:grpSpPr>
            <p:sp>
              <p:nvSpPr>
                <p:cNvPr id="78890" name="Freeform 101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891" name="Freeform 102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892" name="Line 103"/>
                <p:cNvSpPr>
                  <a:spLocks noChangeShapeType="1"/>
                </p:cNvSpPr>
                <p:nvPr/>
              </p:nvSpPr>
              <p:spPr bwMode="auto">
                <a:xfrm>
                  <a:off x="3102" y="3216"/>
                  <a:ext cx="49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8887" name="Group 104"/>
              <p:cNvGrpSpPr>
                <a:grpSpLocks/>
              </p:cNvGrpSpPr>
              <p:nvPr/>
            </p:nvGrpSpPr>
            <p:grpSpPr bwMode="auto">
              <a:xfrm>
                <a:off x="3641" y="1731"/>
                <a:ext cx="558" cy="263"/>
                <a:chOff x="3424" y="1907"/>
                <a:chExt cx="558" cy="263"/>
              </a:xfrm>
            </p:grpSpPr>
            <p:sp>
              <p:nvSpPr>
                <p:cNvPr id="78888" name="Freeform 105"/>
                <p:cNvSpPr>
                  <a:spLocks/>
                </p:cNvSpPr>
                <p:nvPr/>
              </p:nvSpPr>
              <p:spPr bwMode="auto">
                <a:xfrm rot="-10595165">
                  <a:off x="3424" y="206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88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560" y="1907"/>
                  <a:ext cx="422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8857" name="Group 113"/>
          <p:cNvGrpSpPr>
            <a:grpSpLocks/>
          </p:cNvGrpSpPr>
          <p:nvPr/>
        </p:nvGrpSpPr>
        <p:grpSpPr bwMode="auto">
          <a:xfrm>
            <a:off x="4213225" y="1411288"/>
            <a:ext cx="1177925" cy="1801812"/>
            <a:chOff x="1632" y="1344"/>
            <a:chExt cx="742" cy="1135"/>
          </a:xfrm>
        </p:grpSpPr>
        <p:grpSp>
          <p:nvGrpSpPr>
            <p:cNvPr id="78867" name="Group 114"/>
            <p:cNvGrpSpPr>
              <a:grpSpLocks/>
            </p:cNvGrpSpPr>
            <p:nvPr/>
          </p:nvGrpSpPr>
          <p:grpSpPr bwMode="auto">
            <a:xfrm>
              <a:off x="1632" y="1758"/>
              <a:ext cx="89" cy="721"/>
              <a:chOff x="1655" y="1843"/>
              <a:chExt cx="89" cy="721"/>
            </a:xfrm>
          </p:grpSpPr>
          <p:sp>
            <p:nvSpPr>
              <p:cNvPr id="78879" name="Freeform 115"/>
              <p:cNvSpPr>
                <a:spLocks/>
              </p:cNvSpPr>
              <p:nvPr/>
            </p:nvSpPr>
            <p:spPr bwMode="auto">
              <a:xfrm rot="10800000">
                <a:off x="1655" y="2387"/>
                <a:ext cx="89" cy="177"/>
              </a:xfrm>
              <a:custGeom>
                <a:avLst/>
                <a:gdLst>
                  <a:gd name="T0" fmla="*/ 44 w 89"/>
                  <a:gd name="T1" fmla="*/ 0 h 177"/>
                  <a:gd name="T2" fmla="*/ 88 w 89"/>
                  <a:gd name="T3" fmla="*/ 176 h 177"/>
                  <a:gd name="T4" fmla="*/ 44 w 89"/>
                  <a:gd name="T5" fmla="*/ 176 h 177"/>
                  <a:gd name="T6" fmla="*/ 0 w 89"/>
                  <a:gd name="T7" fmla="*/ 176 h 177"/>
                  <a:gd name="T8" fmla="*/ 44 w 89"/>
                  <a:gd name="T9" fmla="*/ 0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7"/>
                  <a:gd name="T17" fmla="*/ 89 w 89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7">
                    <a:moveTo>
                      <a:pt x="44" y="0"/>
                    </a:moveTo>
                    <a:lnTo>
                      <a:pt x="88" y="176"/>
                    </a:lnTo>
                    <a:lnTo>
                      <a:pt x="44" y="176"/>
                    </a:lnTo>
                    <a:lnTo>
                      <a:pt x="0" y="176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0" name="Line 116"/>
              <p:cNvSpPr>
                <a:spLocks noChangeShapeType="1"/>
              </p:cNvSpPr>
              <p:nvPr/>
            </p:nvSpPr>
            <p:spPr bwMode="auto">
              <a:xfrm>
                <a:off x="1704" y="1843"/>
                <a:ext cx="0" cy="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8868" name="Group 117"/>
            <p:cNvGrpSpPr>
              <a:grpSpLocks/>
            </p:cNvGrpSpPr>
            <p:nvPr/>
          </p:nvGrpSpPr>
          <p:grpSpPr bwMode="auto">
            <a:xfrm>
              <a:off x="1677" y="1697"/>
              <a:ext cx="627" cy="90"/>
              <a:chOff x="1850" y="3196"/>
              <a:chExt cx="627" cy="90"/>
            </a:xfrm>
          </p:grpSpPr>
          <p:sp>
            <p:nvSpPr>
              <p:cNvPr id="78876" name="Freeform 118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877" name="Freeform 119"/>
              <p:cNvSpPr>
                <a:spLocks/>
              </p:cNvSpPr>
              <p:nvPr/>
            </p:nvSpPr>
            <p:spPr bwMode="auto">
              <a:xfrm>
                <a:off x="2320" y="3196"/>
                <a:ext cx="157" cy="90"/>
              </a:xfrm>
              <a:custGeom>
                <a:avLst/>
                <a:gdLst>
                  <a:gd name="T0" fmla="*/ 156 w 157"/>
                  <a:gd name="T1" fmla="*/ 50 h 90"/>
                  <a:gd name="T2" fmla="*/ 0 w 157"/>
                  <a:gd name="T3" fmla="*/ 89 h 90"/>
                  <a:gd name="T4" fmla="*/ 0 w 157"/>
                  <a:gd name="T5" fmla="*/ 50 h 90"/>
                  <a:gd name="T6" fmla="*/ 0 w 157"/>
                  <a:gd name="T7" fmla="*/ 0 h 90"/>
                  <a:gd name="T8" fmla="*/ 156 w 157"/>
                  <a:gd name="T9" fmla="*/ 5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90"/>
                  <a:gd name="T17" fmla="*/ 157 w 157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90">
                    <a:moveTo>
                      <a:pt x="156" y="50"/>
                    </a:moveTo>
                    <a:lnTo>
                      <a:pt x="0" y="8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6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878" name="Line 120"/>
              <p:cNvSpPr>
                <a:spLocks noChangeShapeType="1"/>
              </p:cNvSpPr>
              <p:nvPr/>
            </p:nvSpPr>
            <p:spPr bwMode="auto">
              <a:xfrm>
                <a:off x="1850" y="3254"/>
                <a:ext cx="4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8869" name="Group 121"/>
            <p:cNvGrpSpPr>
              <a:grpSpLocks/>
            </p:cNvGrpSpPr>
            <p:nvPr/>
          </p:nvGrpSpPr>
          <p:grpSpPr bwMode="auto">
            <a:xfrm>
              <a:off x="1676" y="1536"/>
              <a:ext cx="528" cy="225"/>
              <a:chOff x="1849" y="3035"/>
              <a:chExt cx="528" cy="225"/>
            </a:xfrm>
          </p:grpSpPr>
          <p:sp>
            <p:nvSpPr>
              <p:cNvPr id="78873" name="Freeform 122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874" name="Freeform 123"/>
              <p:cNvSpPr>
                <a:spLocks/>
              </p:cNvSpPr>
              <p:nvPr/>
            </p:nvSpPr>
            <p:spPr bwMode="auto">
              <a:xfrm>
                <a:off x="2221" y="3035"/>
                <a:ext cx="156" cy="101"/>
              </a:xfrm>
              <a:custGeom>
                <a:avLst/>
                <a:gdLst>
                  <a:gd name="T0" fmla="*/ 155 w 156"/>
                  <a:gd name="T1" fmla="*/ 0 h 101"/>
                  <a:gd name="T2" fmla="*/ 22 w 156"/>
                  <a:gd name="T3" fmla="*/ 100 h 101"/>
                  <a:gd name="T4" fmla="*/ 11 w 156"/>
                  <a:gd name="T5" fmla="*/ 50 h 101"/>
                  <a:gd name="T6" fmla="*/ 0 w 156"/>
                  <a:gd name="T7" fmla="*/ 12 h 101"/>
                  <a:gd name="T8" fmla="*/ 155 w 156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01"/>
                  <a:gd name="T17" fmla="*/ 156 w 156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01">
                    <a:moveTo>
                      <a:pt x="155" y="0"/>
                    </a:moveTo>
                    <a:lnTo>
                      <a:pt x="22" y="100"/>
                    </a:lnTo>
                    <a:lnTo>
                      <a:pt x="11" y="50"/>
                    </a:lnTo>
                    <a:lnTo>
                      <a:pt x="0" y="12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78875" name="Line 124"/>
              <p:cNvSpPr>
                <a:spLocks noChangeShapeType="1"/>
              </p:cNvSpPr>
              <p:nvPr/>
            </p:nvSpPr>
            <p:spPr bwMode="auto">
              <a:xfrm flipV="1">
                <a:off x="1849" y="3087"/>
                <a:ext cx="389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78870" name="Rectangle 125"/>
            <p:cNvSpPr>
              <a:spLocks noChangeArrowheads="1"/>
            </p:cNvSpPr>
            <p:nvPr/>
          </p:nvSpPr>
          <p:spPr bwMode="auto">
            <a:xfrm>
              <a:off x="2064" y="1344"/>
              <a:ext cx="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 ´ ´</a:t>
              </a:r>
            </a:p>
          </p:txBody>
        </p:sp>
        <p:sp>
          <p:nvSpPr>
            <p:cNvPr id="78871" name="Rectangle 126"/>
            <p:cNvSpPr>
              <a:spLocks noChangeArrowheads="1"/>
            </p:cNvSpPr>
            <p:nvPr/>
          </p:nvSpPr>
          <p:spPr bwMode="auto">
            <a:xfrm>
              <a:off x="1746" y="2251"/>
              <a:ext cx="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 ´ ´</a:t>
              </a:r>
            </a:p>
          </p:txBody>
        </p:sp>
        <p:sp>
          <p:nvSpPr>
            <p:cNvPr id="78872" name="Rectangle 127"/>
            <p:cNvSpPr>
              <a:spLocks noChangeArrowheads="1"/>
            </p:cNvSpPr>
            <p:nvPr/>
          </p:nvSpPr>
          <p:spPr bwMode="auto">
            <a:xfrm>
              <a:off x="2037" y="1759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 ´</a:t>
              </a:r>
            </a:p>
          </p:txBody>
        </p:sp>
      </p:grpSp>
      <p:grpSp>
        <p:nvGrpSpPr>
          <p:cNvPr id="78858" name="Group 135"/>
          <p:cNvGrpSpPr>
            <a:grpSpLocks/>
          </p:cNvGrpSpPr>
          <p:nvPr/>
        </p:nvGrpSpPr>
        <p:grpSpPr bwMode="auto">
          <a:xfrm>
            <a:off x="250825" y="3497263"/>
            <a:ext cx="5456238" cy="363537"/>
            <a:chOff x="158" y="2203"/>
            <a:chExt cx="3437" cy="229"/>
          </a:xfrm>
        </p:grpSpPr>
        <p:sp>
          <p:nvSpPr>
            <p:cNvPr id="78865" name="Rectangle 129"/>
            <p:cNvSpPr>
              <a:spLocks noChangeArrowheads="1"/>
            </p:cNvSpPr>
            <p:nvPr/>
          </p:nvSpPr>
          <p:spPr bwMode="auto">
            <a:xfrm>
              <a:off x="158" y="2203"/>
              <a:ext cx="281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1800">
                  <a:solidFill>
                    <a:srgbClr val="000000"/>
                  </a:solidFill>
                </a:rPr>
                <a:t>(von rechts nach links aneinanderreihen!)</a:t>
              </a:r>
            </a:p>
          </p:txBody>
        </p:sp>
        <p:sp>
          <p:nvSpPr>
            <p:cNvPr id="78866" name="Line 130"/>
            <p:cNvSpPr>
              <a:spLocks noChangeShapeType="1"/>
            </p:cNvSpPr>
            <p:nvPr/>
          </p:nvSpPr>
          <p:spPr bwMode="auto">
            <a:xfrm>
              <a:off x="3025" y="2295"/>
              <a:ext cx="570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78859" name="Picture 139" descr="R_x_B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72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0" name="Picture 140" descr="R_y_B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701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1" name="Picture 141" descr="R_Z_B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2" name="Picture 84" descr="RotationRollPitchYaw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5291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3" name="Picture 85" descr="RotationRollPitchYaw_long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648200"/>
            <a:ext cx="84185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278652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Inhaltsplatzhalter 5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495800"/>
          </a:xfrm>
          <a:ln w="34925"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de-DE" sz="2400" b="1" dirty="0">
                <a:solidFill>
                  <a:srgbClr val="000000"/>
                </a:solidFill>
              </a:rPr>
              <a:t>Euler</a:t>
            </a:r>
          </a:p>
          <a:p>
            <a:pPr eaLnBrk="1" hangingPunct="1">
              <a:buFontTx/>
              <a:buNone/>
              <a:defRPr/>
            </a:pPr>
            <a:endParaRPr lang="de-DE" sz="24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de-DE" sz="2400" dirty="0">
                <a:solidFill>
                  <a:srgbClr val="000000"/>
                </a:solidFill>
              </a:rPr>
              <a:t>Multiplikation von links nach rechts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sz="2400" dirty="0">
                <a:solidFill>
                  <a:srgbClr val="000000"/>
                </a:solidFill>
              </a:rPr>
              <a:t>Jede Drehung bezieht sich auf das neue Koordinatensystem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sz="2400" dirty="0">
                <a:solidFill>
                  <a:srgbClr val="000000"/>
                </a:solidFill>
              </a:rPr>
              <a:t>Drehung um jeweils veränderte Achsen</a:t>
            </a:r>
          </a:p>
          <a:p>
            <a:pPr>
              <a:buFontTx/>
              <a:buNone/>
              <a:defRPr/>
            </a:pPr>
            <a:endParaRPr lang="de-DE" dirty="0"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80899" name="Inhaltsplatzhalter 6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95800"/>
          </a:xfrm>
          <a:ln w="34925"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2400" b="1">
                <a:solidFill>
                  <a:srgbClr val="000000"/>
                </a:solidFill>
              </a:rPr>
              <a:t>Roll-Pitch-Yaw</a:t>
            </a:r>
          </a:p>
          <a:p>
            <a:pPr eaLnBrk="1" hangingPunct="1">
              <a:buFontTx/>
              <a:buNone/>
            </a:pPr>
            <a:endParaRPr lang="de-DE" altLang="de-DE" sz="24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 sz="2400">
                <a:solidFill>
                  <a:srgbClr val="000000"/>
                </a:solidFill>
              </a:rPr>
              <a:t>Multiplikation von rechts nach links</a:t>
            </a:r>
          </a:p>
          <a:p>
            <a:pPr eaLnBrk="1" hangingPunct="1">
              <a:lnSpc>
                <a:spcPct val="90000"/>
              </a:lnSpc>
              <a:spcAft>
                <a:spcPts val="2400"/>
              </a:spcAft>
            </a:pPr>
            <a:r>
              <a:rPr lang="de-DE" altLang="de-DE" sz="2400">
                <a:solidFill>
                  <a:srgbClr val="000000"/>
                </a:solidFill>
              </a:rPr>
              <a:t>Jede Drehung bezieht sich auf das BKS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sz="2400">
                <a:solidFill>
                  <a:srgbClr val="000000"/>
                </a:solidFill>
              </a:rPr>
              <a:t>Drehung jeweils um unveränderte Achsen</a:t>
            </a:r>
          </a:p>
          <a:p>
            <a:pPr>
              <a:buFontTx/>
              <a:buNone/>
            </a:pP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809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8D6976F9-CD79-47E2-BB54-F23D1A31B4D0}" type="slidenum">
              <a:rPr lang="de-DE" altLang="de-DE">
                <a:latin typeface="Arial" pitchFamily="34" charset="0"/>
              </a:rPr>
              <a:pPr/>
              <a:t>14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809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  <p:sp>
        <p:nvSpPr>
          <p:cNvPr id="80902" name="Inhaltsplatzhalter 2"/>
          <p:cNvSpPr txBox="1">
            <a:spLocks/>
          </p:cNvSpPr>
          <p:nvPr/>
        </p:nvSpPr>
        <p:spPr bwMode="auto">
          <a:xfrm>
            <a:off x="228600" y="1047328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de-DE" altLang="de-DE" sz="2400" b="1" dirty="0">
                <a:solidFill>
                  <a:srgbClr val="000000"/>
                </a:solidFill>
                <a:latin typeface="Arial" pitchFamily="34" charset="0"/>
              </a:rPr>
              <a:t>Vergleich: Euler vs. Roll-Pitch-Yaw</a:t>
            </a:r>
          </a:p>
        </p:txBody>
      </p:sp>
    </p:spTree>
    <p:extLst>
      <p:ext uri="{BB962C8B-B14F-4D97-AF65-F5344CB8AC3E}">
        <p14:creationId xmlns:p14="http://schemas.microsoft.com/office/powerpoint/2010/main" val="722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de-DE" altLang="de-DE" b="1" dirty="0"/>
              <a:t>Bewertung</a:t>
            </a:r>
          </a:p>
          <a:p>
            <a:r>
              <a:rPr lang="de-DE" altLang="de-DE" dirty="0"/>
              <a:t>Ortsvektor und Rotationsmatrix sind anschaulich und daher die häufigste Form der Eingabe von Objekt- und </a:t>
            </a:r>
            <a:r>
              <a:rPr lang="de-DE" altLang="de-DE" dirty="0" err="1"/>
              <a:t>Endeffektorlagen</a:t>
            </a:r>
            <a:r>
              <a:rPr lang="de-DE" altLang="de-DE" dirty="0"/>
              <a:t>.</a:t>
            </a:r>
          </a:p>
          <a:p>
            <a:r>
              <a:rPr lang="de-DE" altLang="de-DE" b="1" dirty="0"/>
              <a:t>Nachteil</a:t>
            </a:r>
            <a:r>
              <a:rPr lang="de-DE" altLang="de-DE" dirty="0"/>
              <a:t>: Vektor- und Matrizenoperationen werden getrennt durchgeführt</a:t>
            </a:r>
          </a:p>
          <a:p>
            <a:r>
              <a:rPr lang="de-DE" altLang="de-DE" b="1" dirty="0"/>
              <a:t>Lösung</a:t>
            </a:r>
            <a:r>
              <a:rPr lang="de-DE" altLang="de-DE" dirty="0"/>
              <a:t>: Zusammenfassung von Vektor- und</a:t>
            </a:r>
            <a:br>
              <a:rPr lang="de-DE" altLang="de-DE" dirty="0"/>
            </a:br>
            <a:r>
              <a:rPr lang="de-DE" altLang="de-DE" dirty="0"/>
              <a:t>Matrizenoperationen durch Verwendung homogener 4x4 Matrizen</a:t>
            </a:r>
          </a:p>
        </p:txBody>
      </p:sp>
      <p:sp>
        <p:nvSpPr>
          <p:cNvPr id="8294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EA341C1-240F-4725-AAD8-31946F59CB8B}" type="slidenum">
              <a:rPr lang="de-DE" altLang="de-DE">
                <a:latin typeface="Arial" pitchFamily="34" charset="0"/>
              </a:rPr>
              <a:pPr/>
              <a:t>15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8294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371648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84995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altLang="de-DE" b="1"/>
              <a:t>Ziel: </a:t>
            </a:r>
          </a:p>
          <a:p>
            <a:pPr marL="901700" lvl="1" indent="-444500"/>
            <a:r>
              <a:rPr lang="de-DE" altLang="de-DE"/>
              <a:t>Geschlossene Darstellung von Rotation und Translation</a:t>
            </a:r>
            <a:br>
              <a:rPr lang="de-DE" altLang="de-DE"/>
            </a:br>
            <a:r>
              <a:rPr lang="de-DE" altLang="de-DE"/>
              <a:t>in einer Matrix</a:t>
            </a:r>
          </a:p>
          <a:p>
            <a:pPr marL="901700" lvl="1" indent="-444500">
              <a:buFont typeface="Wingdings" pitchFamily="2" charset="2"/>
              <a:buChar char="à"/>
            </a:pPr>
            <a:r>
              <a:rPr lang="de-DE" altLang="de-DE"/>
              <a:t>Homogene 4x4 Matrix oder Homogene</a:t>
            </a:r>
            <a:br>
              <a:rPr lang="de-DE" altLang="de-DE"/>
            </a:br>
            <a:r>
              <a:rPr lang="de-DE" altLang="de-DE"/>
              <a:t>Transformationsmatrix</a:t>
            </a:r>
          </a:p>
          <a:p>
            <a:pPr marL="901700" lvl="1" indent="-444500">
              <a:buFontTx/>
              <a:buNone/>
            </a:pPr>
            <a:endParaRPr lang="de-DE" altLang="de-DE"/>
          </a:p>
          <a:p>
            <a:r>
              <a:rPr lang="de-DE" altLang="de-DE"/>
              <a:t>Übergang von kartesischen zu homogenen Koordinaten</a:t>
            </a:r>
          </a:p>
          <a:p>
            <a:r>
              <a:rPr lang="de-DE" altLang="de-DE"/>
              <a:t>Definition der Homogenen Koordinaten kommt aus der</a:t>
            </a:r>
            <a:br>
              <a:rPr lang="de-DE" altLang="de-DE"/>
            </a:br>
            <a:r>
              <a:rPr lang="de-DE" altLang="de-DE"/>
              <a:t>Projektiven Geometrie</a:t>
            </a:r>
          </a:p>
          <a:p>
            <a:endParaRPr lang="de-DE" altLang="de-DE"/>
          </a:p>
        </p:txBody>
      </p:sp>
      <p:sp>
        <p:nvSpPr>
          <p:cNvPr id="8499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EF8FEEC-BC34-4EF4-B98A-1D9B579E23F8}" type="slidenum">
              <a:rPr lang="de-DE" altLang="de-DE">
                <a:latin typeface="Arial" pitchFamily="34" charset="0"/>
              </a:rPr>
              <a:pPr/>
              <a:t>16</a:t>
            </a:fld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9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8704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altLang="de-DE"/>
          </a:p>
          <a:p>
            <a:r>
              <a:rPr lang="de-DE" altLang="de-DE"/>
              <a:t>(x, y, z, w) bezeichnet man als die</a:t>
            </a:r>
            <a:br>
              <a:rPr lang="de-DE" altLang="de-DE"/>
            </a:br>
            <a:r>
              <a:rPr lang="de-DE" altLang="de-DE"/>
              <a:t>homogenen Koordinaten des Punktes P(x, y, z). </a:t>
            </a:r>
          </a:p>
          <a:p>
            <a:r>
              <a:rPr lang="de-DE" altLang="de-DE"/>
              <a:t>Die Verwendung von homogenen Koordinaten in E</a:t>
            </a:r>
            <a:r>
              <a:rPr lang="de-DE" altLang="de-DE" baseline="-25000"/>
              <a:t>3</a:t>
            </a:r>
            <a:r>
              <a:rPr lang="de-DE" altLang="de-DE"/>
              <a:t> erlaubt</a:t>
            </a:r>
            <a:br>
              <a:rPr lang="de-DE" altLang="de-DE"/>
            </a:br>
            <a:r>
              <a:rPr lang="de-DE" altLang="de-DE"/>
              <a:t>die Entwicklung von 4x4 Transformationsmatrizen, die die</a:t>
            </a:r>
            <a:br>
              <a:rPr lang="de-DE" altLang="de-DE"/>
            </a:br>
            <a:r>
              <a:rPr lang="de-DE" altLang="de-DE" b="1"/>
              <a:t>Rotation</a:t>
            </a:r>
            <a:r>
              <a:rPr lang="de-DE" altLang="de-DE"/>
              <a:t>, die </a:t>
            </a:r>
            <a:r>
              <a:rPr lang="de-DE" altLang="de-DE" b="1"/>
              <a:t>Translation</a:t>
            </a:r>
            <a:r>
              <a:rPr lang="de-DE" altLang="de-DE"/>
              <a:t>, die </a:t>
            </a:r>
            <a:r>
              <a:rPr lang="de-DE" altLang="de-DE" b="1"/>
              <a:t>Skalierung</a:t>
            </a:r>
            <a:r>
              <a:rPr lang="de-DE" altLang="de-DE"/>
              <a:t> sowie</a:t>
            </a:r>
            <a:br>
              <a:rPr lang="de-DE" altLang="de-DE"/>
            </a:br>
            <a:r>
              <a:rPr lang="de-DE" altLang="de-DE" b="1"/>
              <a:t>perspektivische</a:t>
            </a:r>
            <a:r>
              <a:rPr lang="de-DE" altLang="de-DE"/>
              <a:t> </a:t>
            </a:r>
            <a:r>
              <a:rPr lang="de-DE" altLang="de-DE" b="1"/>
              <a:t>Transformationen</a:t>
            </a:r>
            <a:r>
              <a:rPr lang="de-DE" altLang="de-DE"/>
              <a:t> enthalten. </a:t>
            </a:r>
          </a:p>
          <a:p>
            <a:r>
              <a:rPr lang="de-DE" altLang="de-DE"/>
              <a:t>Bei homogenen Koordinaten werden Transformationen von</a:t>
            </a:r>
            <a:br>
              <a:rPr lang="de-DE" altLang="de-DE"/>
            </a:br>
            <a:r>
              <a:rPr lang="de-DE" altLang="de-DE"/>
              <a:t>n-dim., physikalischen Vektoren in einen n+1-dim. Raum</a:t>
            </a:r>
            <a:br>
              <a:rPr lang="de-DE" altLang="de-DE"/>
            </a:br>
            <a:r>
              <a:rPr lang="de-DE" altLang="de-DE"/>
              <a:t>durchgeführt.</a:t>
            </a:r>
          </a:p>
          <a:p>
            <a:r>
              <a:rPr lang="de-DE" altLang="de-DE"/>
              <a:t>In der Robotik wird w = 1</a:t>
            </a:r>
          </a:p>
        </p:txBody>
      </p:sp>
      <p:sp>
        <p:nvSpPr>
          <p:cNvPr id="8704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622E801F-312A-4214-B104-BD0C0D61ED5C}" type="slidenum">
              <a:rPr lang="de-DE" altLang="de-DE">
                <a:latin typeface="Arial" pitchFamily="34" charset="0"/>
              </a:rPr>
              <a:pPr/>
              <a:t>17</a:t>
            </a:fld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1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309A4D87-9BE7-4B58-967F-5F57A7F1B747}" type="slidenum">
              <a:rPr lang="de-DE" altLang="de-DE">
                <a:latin typeface="Arial" pitchFamily="34" charset="0"/>
              </a:rPr>
              <a:pPr/>
              <a:t>18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89092" name="Rectangle 3"/>
          <p:cNvSpPr txBox="1">
            <a:spLocks noChangeArrowheads="1"/>
          </p:cNvSpPr>
          <p:nvPr/>
        </p:nvSpPr>
        <p:spPr bwMode="auto">
          <a:xfrm>
            <a:off x="446088" y="113528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de-DE" altLang="de-DE" sz="2400" dirty="0">
                <a:solidFill>
                  <a:srgbClr val="000000"/>
                </a:solidFill>
                <a:latin typeface="Arial" pitchFamily="34" charset="0"/>
              </a:rPr>
              <a:t>Einführen einer zusätzlichen Komponente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24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24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de-DE" altLang="de-DE" sz="24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de-DE" altLang="de-DE" sz="2400" dirty="0">
                <a:solidFill>
                  <a:srgbClr val="000000"/>
                </a:solidFill>
                <a:latin typeface="Arial" pitchFamily="34" charset="0"/>
              </a:rPr>
              <a:t>Mit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de-DE" altLang="de-DE" sz="24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de-DE" altLang="de-DE" sz="2400" dirty="0">
                <a:solidFill>
                  <a:srgbClr val="000000"/>
                </a:solidFill>
                <a:latin typeface="Arial" pitchFamily="34" charset="0"/>
              </a:rPr>
              <a:t>w ist Skalierungsfaktor, in der Robotik w = 1</a:t>
            </a:r>
          </a:p>
        </p:txBody>
      </p:sp>
      <p:pic>
        <p:nvPicPr>
          <p:cNvPr id="89093" name="Picture 4" descr="homKoord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845444"/>
            <a:ext cx="3251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8"/>
          <p:cNvGrpSpPr>
            <a:grpSpLocks/>
          </p:cNvGrpSpPr>
          <p:nvPr/>
        </p:nvGrpSpPr>
        <p:grpSpPr bwMode="auto">
          <a:xfrm>
            <a:off x="1371600" y="2996952"/>
            <a:ext cx="5099050" cy="611188"/>
            <a:chOff x="950" y="2188"/>
            <a:chExt cx="3212" cy="385"/>
          </a:xfrm>
        </p:grpSpPr>
        <p:pic>
          <p:nvPicPr>
            <p:cNvPr id="89095" name="Picture 5" descr="homX"/>
            <p:cNvPicPr>
              <a:picLocks noChangeAspect="1"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" y="2188"/>
              <a:ext cx="77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6" name="Picture 6" descr="homY"/>
            <p:cNvPicPr>
              <a:picLocks noChangeAspect="1" noChangeArrowheads="1"/>
            </p:cNvPicPr>
            <p:nvPr/>
          </p:nvPicPr>
          <p:blipFill>
            <a:blip r:embed="rId5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188"/>
              <a:ext cx="74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7" name="Picture 7" descr="homZ"/>
            <p:cNvPicPr>
              <a:picLocks noChangeAspect="1"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2" y="2188"/>
              <a:ext cx="73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248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0CA609B-58FA-4B3D-84BC-AB7386F46317}" type="slidenum">
              <a:rPr lang="de-DE" altLang="de-DE">
                <a:latin typeface="Arial" pitchFamily="34" charset="0"/>
              </a:rPr>
              <a:pPr/>
              <a:t>19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91140" name="Picture 5" descr="generalHomMa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7244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3"/>
          <p:cNvSpPr txBox="1">
            <a:spLocks noChangeArrowheads="1"/>
          </p:cNvSpPr>
          <p:nvPr/>
        </p:nvSpPr>
        <p:spPr bwMode="auto">
          <a:xfrm>
            <a:off x="344488" y="1495425"/>
            <a:ext cx="842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28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de-DE" altLang="de-DE" sz="2800">
                <a:solidFill>
                  <a:srgbClr val="000000"/>
                </a:solidFill>
                <a:latin typeface="Arial" pitchFamily="34" charset="0"/>
              </a:rPr>
              <a:t>Damit sind alle „Basisoperationen“ darstellbar</a:t>
            </a:r>
          </a:p>
        </p:txBody>
      </p:sp>
    </p:spTree>
    <p:extLst>
      <p:ext uri="{BB962C8B-B14F-4D97-AF65-F5344CB8AC3E}">
        <p14:creationId xmlns:p14="http://schemas.microsoft.com/office/powerpoint/2010/main" val="9335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altLang="de-DE" b="1"/>
              <a:t>Rotationsmatrizen</a:t>
            </a:r>
            <a:endParaRPr lang="de-DE" altLang="de-DE"/>
          </a:p>
          <a:p>
            <a:r>
              <a:rPr lang="de-DE" altLang="de-DE"/>
              <a:t>Beliebige Orientierung</a:t>
            </a:r>
          </a:p>
          <a:p>
            <a:pPr lvl="1"/>
            <a:r>
              <a:rPr lang="de-DE" altLang="de-DE"/>
              <a:t>Verknüpfung der Rotationen durch Multiplikation der entsprechenden Matrizen</a:t>
            </a:r>
            <a:br>
              <a:rPr lang="de-DE" altLang="de-DE"/>
            </a:br>
            <a:endParaRPr lang="de-DE" altLang="de-DE"/>
          </a:p>
          <a:p>
            <a:r>
              <a:rPr lang="de-DE" altLang="de-DE"/>
              <a:t>Anmerkung</a:t>
            </a:r>
          </a:p>
          <a:p>
            <a:pPr lvl="1"/>
            <a:r>
              <a:rPr lang="de-DE" altLang="de-DE"/>
              <a:t>Matrixmultiplikation ist nicht kommutativ, aber assoziativ</a:t>
            </a:r>
          </a:p>
          <a:p>
            <a:endParaRPr lang="de-DE" altLang="de-DE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42F5BF9-EA9B-4993-87F2-5727110FBBA5}" type="slidenum">
              <a:rPr lang="de-DE" altLang="de-DE">
                <a:latin typeface="Arial" pitchFamily="34" charset="0"/>
              </a:rPr>
              <a:pPr/>
              <a:t>2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5632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84035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9318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A7E19CB0-BF0D-45DC-9E9E-2EC07D47454A}" type="slidenum">
              <a:rPr lang="de-DE" altLang="de-DE">
                <a:latin typeface="Arial" pitchFamily="34" charset="0"/>
              </a:rPr>
              <a:pPr/>
              <a:t>20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93188" name="Picture 5" descr="homRotX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9976"/>
            <a:ext cx="32813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6" descr="homRotY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257276"/>
            <a:ext cx="32813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7" descr="homRotZ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3933676"/>
            <a:ext cx="32146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3"/>
          <p:cNvSpPr txBox="1">
            <a:spLocks noChangeArrowheads="1"/>
          </p:cNvSpPr>
          <p:nvPr/>
        </p:nvSpPr>
        <p:spPr bwMode="auto">
          <a:xfrm>
            <a:off x="228600" y="1058441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de-DE" altLang="de-DE" sz="2400" b="1" dirty="0">
                <a:solidFill>
                  <a:srgbClr val="000000"/>
                </a:solidFill>
                <a:latin typeface="Arial" pitchFamily="34" charset="0"/>
              </a:rPr>
              <a:t>Homogene „Basisrotationsmatrizen“</a:t>
            </a:r>
          </a:p>
        </p:txBody>
      </p:sp>
    </p:spTree>
    <p:extLst>
      <p:ext uri="{BB962C8B-B14F-4D97-AF65-F5344CB8AC3E}">
        <p14:creationId xmlns:p14="http://schemas.microsoft.com/office/powerpoint/2010/main" val="404417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95235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de-DE" altLang="de-DE" b="1" dirty="0"/>
              <a:t>Homogene „Basistranslationsmatrix“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r>
              <a:rPr lang="de-DE" altLang="de-DE" dirty="0"/>
              <a:t>Verschiebung des OKS nach                       im BKS</a:t>
            </a:r>
          </a:p>
          <a:p>
            <a:endParaRPr lang="de-DE" altLang="de-DE" dirty="0"/>
          </a:p>
        </p:txBody>
      </p:sp>
      <p:sp>
        <p:nvSpPr>
          <p:cNvPr id="9523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E421734B-1CB3-4C12-80EA-6749AAFF5D99}" type="slidenum">
              <a:rPr lang="de-DE" altLang="de-DE">
                <a:latin typeface="Arial" pitchFamily="34" charset="0"/>
              </a:rPr>
              <a:pPr/>
              <a:t>21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95237" name="Picture 4" descr="homTrans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41872"/>
            <a:ext cx="56134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5" descr="dxdydz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41168"/>
            <a:ext cx="175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2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9933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3925565-DE1C-498F-B150-8D1BE54F902F}" type="slidenum">
              <a:rPr lang="de-DE" altLang="de-DE">
                <a:latin typeface="Arial" pitchFamily="34" charset="0"/>
              </a:rPr>
              <a:pPr/>
              <a:t>22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99332" name="Rectangle 3"/>
          <p:cNvSpPr txBox="1">
            <a:spLocks noChangeArrowheads="1"/>
          </p:cNvSpPr>
          <p:nvPr/>
        </p:nvSpPr>
        <p:spPr bwMode="auto">
          <a:xfrm>
            <a:off x="228600" y="106327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 dirty="0">
                <a:solidFill>
                  <a:srgbClr val="000000"/>
                </a:solidFill>
                <a:latin typeface="Arial" pitchFamily="34" charset="0"/>
              </a:rPr>
              <a:t>Lokale Skalierung: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 dirty="0">
                <a:solidFill>
                  <a:srgbClr val="000000"/>
                </a:solidFill>
                <a:latin typeface="Arial" pitchFamily="34" charset="0"/>
              </a:rPr>
              <a:t>Globale Skalierung: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32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ts val="1800"/>
              </a:spcAft>
            </a:pPr>
            <a:endParaRPr lang="de-DE" altLang="de-DE" sz="32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 dirty="0">
                <a:solidFill>
                  <a:srgbClr val="000000"/>
                </a:solidFill>
                <a:latin typeface="Arial" pitchFamily="34" charset="0"/>
              </a:rPr>
              <a:t>Es gilt:</a:t>
            </a:r>
          </a:p>
        </p:txBody>
      </p:sp>
      <p:pic>
        <p:nvPicPr>
          <p:cNvPr id="99333" name="Picture 4" descr="homScaleLocal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371600"/>
            <a:ext cx="44529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5" descr="homScaleGlobal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3200400"/>
            <a:ext cx="4330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335" name="Group 10"/>
          <p:cNvGrpSpPr>
            <a:grpSpLocks/>
          </p:cNvGrpSpPr>
          <p:nvPr/>
        </p:nvGrpSpPr>
        <p:grpSpPr bwMode="auto">
          <a:xfrm>
            <a:off x="1835696" y="4762029"/>
            <a:ext cx="5883275" cy="611187"/>
            <a:chOff x="1505" y="3361"/>
            <a:chExt cx="3706" cy="385"/>
          </a:xfrm>
        </p:grpSpPr>
        <p:pic>
          <p:nvPicPr>
            <p:cNvPr id="99336" name="Picture 6" descr="xs"/>
            <p:cNvPicPr>
              <a:picLocks noChangeAspect="1" noChangeArrowheads="1"/>
            </p:cNvPicPr>
            <p:nvPr/>
          </p:nvPicPr>
          <p:blipFill>
            <a:blip r:embed="rId5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" y="3361"/>
              <a:ext cx="62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337" name="Picture 7" descr="ys"/>
            <p:cNvPicPr>
              <a:picLocks noChangeAspect="1"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" y="3361"/>
              <a:ext cx="59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338" name="Picture 8" descr="zs"/>
            <p:cNvPicPr>
              <a:picLocks noChangeAspect="1" noChangeArrowheads="1"/>
            </p:cNvPicPr>
            <p:nvPr/>
          </p:nvPicPr>
          <p:blipFill>
            <a:blip r:embed="rId7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9" y="3361"/>
              <a:ext cx="57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339" name="Picture 9" descr="wss"/>
            <p:cNvPicPr>
              <a:picLocks noChangeAspect="1" noChangeArrowheads="1"/>
            </p:cNvPicPr>
            <p:nvPr/>
          </p:nvPicPr>
          <p:blipFill>
            <a:blip r:embed="rId8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" y="3361"/>
              <a:ext cx="94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664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10138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altLang="de-DE"/>
              <a:t>Abbildung des Ortsvektors             im OKS ins BKS:</a:t>
            </a:r>
          </a:p>
          <a:p>
            <a:pPr>
              <a:buFontTx/>
              <a:buNone/>
            </a:pPr>
            <a:endParaRPr lang="de-DE" altLang="de-DE"/>
          </a:p>
          <a:p>
            <a:endParaRPr lang="de-DE" altLang="de-DE"/>
          </a:p>
          <a:p>
            <a:pPr>
              <a:buFontTx/>
              <a:buNone/>
            </a:pPr>
            <a:endParaRPr lang="de-DE" altLang="de-DE"/>
          </a:p>
          <a:p>
            <a:pPr>
              <a:buFontTx/>
              <a:buNone/>
            </a:pPr>
            <a:r>
              <a:rPr lang="de-DE" altLang="de-DE"/>
              <a:t>mit:</a:t>
            </a:r>
          </a:p>
          <a:p>
            <a:endParaRPr lang="de-DE" altLang="de-DE"/>
          </a:p>
        </p:txBody>
      </p:sp>
      <p:sp>
        <p:nvSpPr>
          <p:cNvPr id="10138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D2734EDC-849D-47BD-8F57-8620742B61CE}" type="slidenum">
              <a:rPr lang="de-DE" altLang="de-DE">
                <a:latin typeface="Arial" pitchFamily="34" charset="0"/>
              </a:rPr>
              <a:pPr/>
              <a:t>23</a:t>
            </a:fld>
            <a:endParaRPr lang="de-DE" altLang="de-DE">
              <a:latin typeface="Arial" pitchFamily="34" charset="0"/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66469"/>
              </p:ext>
            </p:extLst>
          </p:nvPr>
        </p:nvGraphicFramePr>
        <p:xfrm>
          <a:off x="1835696" y="4005064"/>
          <a:ext cx="5513387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400120" imgH="914400" progId="Equation.DSMT4">
                  <p:embed/>
                </p:oleObj>
              </mc:Choice>
              <mc:Fallback>
                <p:oleObj name="Equation" r:id="rId4" imgW="2400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05064"/>
                        <a:ext cx="5513387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2" name="Picture 5" descr="homOKSnachBKS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98070"/>
            <a:ext cx="26162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Picture 4" descr="poks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86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91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10342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de-DE" altLang="de-DE" b="1"/>
              <a:t>Geometrische Interpretation</a:t>
            </a:r>
          </a:p>
          <a:p>
            <a:pPr>
              <a:buFontTx/>
              <a:buNone/>
            </a:pPr>
            <a:endParaRPr lang="de-DE" altLang="de-DE" b="1" i="1"/>
          </a:p>
          <a:p>
            <a:pPr>
              <a:buFontTx/>
              <a:buNone/>
            </a:pPr>
            <a:endParaRPr lang="de-DE" altLang="de-DE" b="1" i="1"/>
          </a:p>
          <a:p>
            <a:pPr>
              <a:buFontTx/>
              <a:buNone/>
            </a:pPr>
            <a:endParaRPr lang="de-DE" altLang="de-DE" b="1" i="1"/>
          </a:p>
          <a:p>
            <a:pPr>
              <a:buFontTx/>
              <a:buNone/>
            </a:pPr>
            <a:endParaRPr lang="de-DE" altLang="de-DE" b="1" i="1"/>
          </a:p>
          <a:p>
            <a:pPr>
              <a:buFontTx/>
              <a:buNone/>
            </a:pPr>
            <a:endParaRPr lang="de-DE" altLang="de-DE" b="1" i="1"/>
          </a:p>
          <a:p>
            <a:pPr>
              <a:buFontTx/>
              <a:buNone/>
            </a:pPr>
            <a:r>
              <a:rPr lang="de-DE" altLang="de-DE" b="1" i="1"/>
              <a:t>u: </a:t>
            </a:r>
            <a:r>
              <a:rPr lang="de-DE" altLang="de-DE"/>
              <a:t>Verschiebung des OKS</a:t>
            </a:r>
          </a:p>
          <a:p>
            <a:pPr>
              <a:buFontTx/>
              <a:buNone/>
            </a:pPr>
            <a:r>
              <a:rPr lang="de-DE" altLang="de-DE" b="1" i="1"/>
              <a:t>n, o, a:</a:t>
            </a:r>
            <a:r>
              <a:rPr lang="de-DE" altLang="de-DE"/>
              <a:t> Einheitsvektoren </a:t>
            </a:r>
          </a:p>
        </p:txBody>
      </p:sp>
      <p:sp>
        <p:nvSpPr>
          <p:cNvPr id="10342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C987C798-F19B-432B-8236-039967FB6CA9}" type="slidenum">
              <a:rPr lang="de-DE" altLang="de-DE">
                <a:latin typeface="Arial" pitchFamily="34" charset="0"/>
              </a:rPr>
              <a:pPr/>
              <a:t>24</a:t>
            </a:fld>
            <a:endParaRPr lang="de-DE" altLang="de-DE">
              <a:latin typeface="Arial" pitchFamily="34" charset="0"/>
            </a:endParaRP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004329"/>
              </p:ext>
            </p:extLst>
          </p:nvPr>
        </p:nvGraphicFramePr>
        <p:xfrm>
          <a:off x="971600" y="2492896"/>
          <a:ext cx="31845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927000" imgH="457200" progId="Equation.DSMT4">
                  <p:embed/>
                </p:oleObj>
              </mc:Choice>
              <mc:Fallback>
                <p:oleObj name="Equation" r:id="rId4" imgW="92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31845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0305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10547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/>
              <a:t>Invertierung</a:t>
            </a:r>
          </a:p>
          <a:p>
            <a:r>
              <a:rPr lang="de-DE" altLang="de-DE"/>
              <a:t>Es gilt:</a:t>
            </a:r>
          </a:p>
          <a:p>
            <a:endParaRPr lang="de-DE" altLang="de-DE"/>
          </a:p>
          <a:p>
            <a:endParaRPr lang="de-DE" altLang="de-DE"/>
          </a:p>
          <a:p>
            <a:endParaRPr lang="de-DE" altLang="de-DE"/>
          </a:p>
          <a:p>
            <a:endParaRPr lang="de-DE" altLang="de-DE"/>
          </a:p>
          <a:p>
            <a:pPr>
              <a:buFontTx/>
              <a:buNone/>
            </a:pPr>
            <a:endParaRPr lang="de-DE" altLang="de-DE"/>
          </a:p>
          <a:p>
            <a:pPr>
              <a:buFontTx/>
              <a:buNone/>
            </a:pPr>
            <a:endParaRPr lang="de-DE" altLang="de-DE"/>
          </a:p>
          <a:p>
            <a:r>
              <a:rPr lang="de-DE" altLang="de-DE"/>
              <a:t>Spaltenvektoren sind die Einheitsvektoren des BKS im OKS</a:t>
            </a:r>
            <a:endParaRPr lang="de-DE" altLang="de-DE" b="1"/>
          </a:p>
        </p:txBody>
      </p:sp>
      <p:sp>
        <p:nvSpPr>
          <p:cNvPr id="10547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65964B46-AA48-42E3-99A7-0997CF171E30}" type="slidenum">
              <a:rPr lang="de-DE" altLang="de-DE">
                <a:latin typeface="Arial" pitchFamily="34" charset="0"/>
              </a:rPr>
              <a:pPr/>
              <a:t>25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05478" name="Picture 5" descr="rotTransponier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16764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067839"/>
              </p:ext>
            </p:extLst>
          </p:nvPr>
        </p:nvGraphicFramePr>
        <p:xfrm>
          <a:off x="1169491" y="2494136"/>
          <a:ext cx="71469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111480" imgH="939600" progId="Equation.DSMT4">
                  <p:embed/>
                </p:oleObj>
              </mc:Choice>
              <mc:Fallback>
                <p:oleObj name="Equation" r:id="rId5" imgW="3111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491" y="2494136"/>
                        <a:ext cx="71469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7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107523" name="Inhaltsplatzhalter 2"/>
          <p:cNvSpPr>
            <a:spLocks noGrp="1"/>
          </p:cNvSpPr>
          <p:nvPr>
            <p:ph idx="1"/>
          </p:nvPr>
        </p:nvSpPr>
        <p:spPr>
          <a:xfrm>
            <a:off x="228600" y="1019200"/>
            <a:ext cx="8686800" cy="6096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10752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FC0F857A-175D-4276-A52E-63D106EBF500}" type="slidenum">
              <a:rPr lang="de-DE" altLang="de-DE">
                <a:latin typeface="Arial" pitchFamily="34" charset="0"/>
              </a:rPr>
              <a:pPr/>
              <a:t>26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107525" name="Group 6"/>
          <p:cNvGrpSpPr>
            <a:grpSpLocks/>
          </p:cNvGrpSpPr>
          <p:nvPr/>
        </p:nvGrpSpPr>
        <p:grpSpPr bwMode="auto">
          <a:xfrm>
            <a:off x="6443663" y="2852738"/>
            <a:ext cx="1312862" cy="1284287"/>
            <a:chOff x="3562" y="1415"/>
            <a:chExt cx="827" cy="809"/>
          </a:xfrm>
        </p:grpSpPr>
        <p:grpSp>
          <p:nvGrpSpPr>
            <p:cNvPr id="107545" name="Group 7"/>
            <p:cNvGrpSpPr>
              <a:grpSpLocks/>
            </p:cNvGrpSpPr>
            <p:nvPr/>
          </p:nvGrpSpPr>
          <p:grpSpPr bwMode="auto">
            <a:xfrm>
              <a:off x="3793" y="1536"/>
              <a:ext cx="57" cy="451"/>
              <a:chOff x="3793" y="1536"/>
              <a:chExt cx="57" cy="451"/>
            </a:xfrm>
          </p:grpSpPr>
          <p:sp>
            <p:nvSpPr>
              <p:cNvPr id="107558" name="Freeform 8"/>
              <p:cNvSpPr>
                <a:spLocks/>
              </p:cNvSpPr>
              <p:nvPr/>
            </p:nvSpPr>
            <p:spPr bwMode="auto">
              <a:xfrm>
                <a:off x="3793" y="1536"/>
                <a:ext cx="57" cy="113"/>
              </a:xfrm>
              <a:custGeom>
                <a:avLst/>
                <a:gdLst>
                  <a:gd name="T0" fmla="*/ 24 w 57"/>
                  <a:gd name="T1" fmla="*/ 0 h 113"/>
                  <a:gd name="T2" fmla="*/ 40 w 57"/>
                  <a:gd name="T3" fmla="*/ 56 h 113"/>
                  <a:gd name="T4" fmla="*/ 56 w 57"/>
                  <a:gd name="T5" fmla="*/ 112 h 113"/>
                  <a:gd name="T6" fmla="*/ 40 w 57"/>
                  <a:gd name="T7" fmla="*/ 112 h 113"/>
                  <a:gd name="T8" fmla="*/ 24 w 57"/>
                  <a:gd name="T9" fmla="*/ 112 h 113"/>
                  <a:gd name="T10" fmla="*/ 12 w 57"/>
                  <a:gd name="T11" fmla="*/ 112 h 113"/>
                  <a:gd name="T12" fmla="*/ 0 w 57"/>
                  <a:gd name="T13" fmla="*/ 112 h 113"/>
                  <a:gd name="T14" fmla="*/ 12 w 57"/>
                  <a:gd name="T15" fmla="*/ 56 h 113"/>
                  <a:gd name="T16" fmla="*/ 24 w 57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"/>
                  <a:gd name="T28" fmla="*/ 0 h 113"/>
                  <a:gd name="T29" fmla="*/ 57 w 57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" h="113">
                    <a:moveTo>
                      <a:pt x="24" y="0"/>
                    </a:moveTo>
                    <a:lnTo>
                      <a:pt x="40" y="56"/>
                    </a:lnTo>
                    <a:lnTo>
                      <a:pt x="56" y="112"/>
                    </a:lnTo>
                    <a:lnTo>
                      <a:pt x="40" y="112"/>
                    </a:lnTo>
                    <a:lnTo>
                      <a:pt x="24" y="112"/>
                    </a:lnTo>
                    <a:lnTo>
                      <a:pt x="12" y="112"/>
                    </a:lnTo>
                    <a:lnTo>
                      <a:pt x="0" y="112"/>
                    </a:lnTo>
                    <a:lnTo>
                      <a:pt x="12" y="56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7559" name="Freeform 9"/>
              <p:cNvSpPr>
                <a:spLocks/>
              </p:cNvSpPr>
              <p:nvPr/>
            </p:nvSpPr>
            <p:spPr bwMode="auto">
              <a:xfrm>
                <a:off x="3793" y="1536"/>
                <a:ext cx="57" cy="113"/>
              </a:xfrm>
              <a:custGeom>
                <a:avLst/>
                <a:gdLst>
                  <a:gd name="T0" fmla="*/ 24 w 57"/>
                  <a:gd name="T1" fmla="*/ 0 h 113"/>
                  <a:gd name="T2" fmla="*/ 56 w 57"/>
                  <a:gd name="T3" fmla="*/ 112 h 113"/>
                  <a:gd name="T4" fmla="*/ 24 w 57"/>
                  <a:gd name="T5" fmla="*/ 112 h 113"/>
                  <a:gd name="T6" fmla="*/ 0 w 57"/>
                  <a:gd name="T7" fmla="*/ 112 h 113"/>
                  <a:gd name="T8" fmla="*/ 24 w 57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13"/>
                  <a:gd name="T17" fmla="*/ 57 w 57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13">
                    <a:moveTo>
                      <a:pt x="24" y="0"/>
                    </a:moveTo>
                    <a:lnTo>
                      <a:pt x="56" y="112"/>
                    </a:lnTo>
                    <a:lnTo>
                      <a:pt x="24" y="112"/>
                    </a:lnTo>
                    <a:lnTo>
                      <a:pt x="0" y="112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7560" name="Line 10"/>
              <p:cNvSpPr>
                <a:spLocks noChangeShapeType="1"/>
              </p:cNvSpPr>
              <p:nvPr/>
            </p:nvSpPr>
            <p:spPr bwMode="auto">
              <a:xfrm>
                <a:off x="3821" y="1654"/>
                <a:ext cx="0" cy="3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7546" name="Group 11"/>
            <p:cNvGrpSpPr>
              <a:grpSpLocks/>
            </p:cNvGrpSpPr>
            <p:nvPr/>
          </p:nvGrpSpPr>
          <p:grpSpPr bwMode="auto">
            <a:xfrm>
              <a:off x="3823" y="1959"/>
              <a:ext cx="450" cy="57"/>
              <a:chOff x="3823" y="1959"/>
              <a:chExt cx="450" cy="57"/>
            </a:xfrm>
          </p:grpSpPr>
          <p:sp>
            <p:nvSpPr>
              <p:cNvPr id="107555" name="Freeform 12"/>
              <p:cNvSpPr>
                <a:spLocks/>
              </p:cNvSpPr>
              <p:nvPr/>
            </p:nvSpPr>
            <p:spPr bwMode="auto">
              <a:xfrm>
                <a:off x="4160" y="1959"/>
                <a:ext cx="113" cy="57"/>
              </a:xfrm>
              <a:custGeom>
                <a:avLst/>
                <a:gdLst>
                  <a:gd name="T0" fmla="*/ 112 w 113"/>
                  <a:gd name="T1" fmla="*/ 24 h 57"/>
                  <a:gd name="T2" fmla="*/ 56 w 113"/>
                  <a:gd name="T3" fmla="*/ 40 h 57"/>
                  <a:gd name="T4" fmla="*/ 0 w 113"/>
                  <a:gd name="T5" fmla="*/ 56 h 57"/>
                  <a:gd name="T6" fmla="*/ 0 w 113"/>
                  <a:gd name="T7" fmla="*/ 40 h 57"/>
                  <a:gd name="T8" fmla="*/ 0 w 113"/>
                  <a:gd name="T9" fmla="*/ 24 h 57"/>
                  <a:gd name="T10" fmla="*/ 0 w 113"/>
                  <a:gd name="T11" fmla="*/ 12 h 57"/>
                  <a:gd name="T12" fmla="*/ 0 w 113"/>
                  <a:gd name="T13" fmla="*/ 0 h 57"/>
                  <a:gd name="T14" fmla="*/ 56 w 113"/>
                  <a:gd name="T15" fmla="*/ 12 h 57"/>
                  <a:gd name="T16" fmla="*/ 112 w 113"/>
                  <a:gd name="T17" fmla="*/ 24 h 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57"/>
                  <a:gd name="T29" fmla="*/ 113 w 113"/>
                  <a:gd name="T30" fmla="*/ 57 h 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57">
                    <a:moveTo>
                      <a:pt x="112" y="24"/>
                    </a:moveTo>
                    <a:lnTo>
                      <a:pt x="56" y="40"/>
                    </a:lnTo>
                    <a:lnTo>
                      <a:pt x="0" y="56"/>
                    </a:lnTo>
                    <a:lnTo>
                      <a:pt x="0" y="40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6" y="12"/>
                    </a:lnTo>
                    <a:lnTo>
                      <a:pt x="112" y="24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7556" name="Freeform 13"/>
              <p:cNvSpPr>
                <a:spLocks/>
              </p:cNvSpPr>
              <p:nvPr/>
            </p:nvSpPr>
            <p:spPr bwMode="auto">
              <a:xfrm>
                <a:off x="4160" y="1959"/>
                <a:ext cx="113" cy="57"/>
              </a:xfrm>
              <a:custGeom>
                <a:avLst/>
                <a:gdLst>
                  <a:gd name="T0" fmla="*/ 112 w 113"/>
                  <a:gd name="T1" fmla="*/ 24 h 57"/>
                  <a:gd name="T2" fmla="*/ 0 w 113"/>
                  <a:gd name="T3" fmla="*/ 56 h 57"/>
                  <a:gd name="T4" fmla="*/ 0 w 113"/>
                  <a:gd name="T5" fmla="*/ 24 h 57"/>
                  <a:gd name="T6" fmla="*/ 0 w 113"/>
                  <a:gd name="T7" fmla="*/ 0 h 57"/>
                  <a:gd name="T8" fmla="*/ 112 w 113"/>
                  <a:gd name="T9" fmla="*/ 24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57"/>
                  <a:gd name="T17" fmla="*/ 113 w 113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57">
                    <a:moveTo>
                      <a:pt x="112" y="24"/>
                    </a:moveTo>
                    <a:lnTo>
                      <a:pt x="0" y="5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12" y="24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7557" name="Line 14"/>
              <p:cNvSpPr>
                <a:spLocks noChangeShapeType="1"/>
              </p:cNvSpPr>
              <p:nvPr/>
            </p:nvSpPr>
            <p:spPr bwMode="auto">
              <a:xfrm>
                <a:off x="3823" y="1987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7547" name="Group 15"/>
            <p:cNvGrpSpPr>
              <a:grpSpLocks/>
            </p:cNvGrpSpPr>
            <p:nvPr/>
          </p:nvGrpSpPr>
          <p:grpSpPr bwMode="auto">
            <a:xfrm>
              <a:off x="3822" y="1783"/>
              <a:ext cx="403" cy="210"/>
              <a:chOff x="3822" y="1783"/>
              <a:chExt cx="403" cy="210"/>
            </a:xfrm>
          </p:grpSpPr>
          <p:sp>
            <p:nvSpPr>
              <p:cNvPr id="107552" name="Freeform 16"/>
              <p:cNvSpPr>
                <a:spLocks/>
              </p:cNvSpPr>
              <p:nvPr/>
            </p:nvSpPr>
            <p:spPr bwMode="auto">
              <a:xfrm>
                <a:off x="4112" y="1783"/>
                <a:ext cx="113" cy="73"/>
              </a:xfrm>
              <a:custGeom>
                <a:avLst/>
                <a:gdLst>
                  <a:gd name="T0" fmla="*/ 112 w 113"/>
                  <a:gd name="T1" fmla="*/ 0 h 73"/>
                  <a:gd name="T2" fmla="*/ 68 w 113"/>
                  <a:gd name="T3" fmla="*/ 36 h 73"/>
                  <a:gd name="T4" fmla="*/ 24 w 113"/>
                  <a:gd name="T5" fmla="*/ 72 h 73"/>
                  <a:gd name="T6" fmla="*/ 20 w 113"/>
                  <a:gd name="T7" fmla="*/ 60 h 73"/>
                  <a:gd name="T8" fmla="*/ 16 w 113"/>
                  <a:gd name="T9" fmla="*/ 48 h 73"/>
                  <a:gd name="T10" fmla="*/ 8 w 113"/>
                  <a:gd name="T11" fmla="*/ 36 h 73"/>
                  <a:gd name="T12" fmla="*/ 0 w 113"/>
                  <a:gd name="T13" fmla="*/ 24 h 73"/>
                  <a:gd name="T14" fmla="*/ 56 w 113"/>
                  <a:gd name="T15" fmla="*/ 12 h 73"/>
                  <a:gd name="T16" fmla="*/ 112 w 113"/>
                  <a:gd name="T17" fmla="*/ 0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73"/>
                  <a:gd name="T29" fmla="*/ 113 w 113"/>
                  <a:gd name="T30" fmla="*/ 73 h 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73">
                    <a:moveTo>
                      <a:pt x="112" y="0"/>
                    </a:moveTo>
                    <a:lnTo>
                      <a:pt x="68" y="36"/>
                    </a:lnTo>
                    <a:lnTo>
                      <a:pt x="24" y="72"/>
                    </a:lnTo>
                    <a:lnTo>
                      <a:pt x="20" y="60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0" y="24"/>
                    </a:lnTo>
                    <a:lnTo>
                      <a:pt x="56" y="1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7553" name="Freeform 17"/>
              <p:cNvSpPr>
                <a:spLocks/>
              </p:cNvSpPr>
              <p:nvPr/>
            </p:nvSpPr>
            <p:spPr bwMode="auto">
              <a:xfrm>
                <a:off x="4112" y="1783"/>
                <a:ext cx="113" cy="73"/>
              </a:xfrm>
              <a:custGeom>
                <a:avLst/>
                <a:gdLst>
                  <a:gd name="T0" fmla="*/ 112 w 113"/>
                  <a:gd name="T1" fmla="*/ 0 h 73"/>
                  <a:gd name="T2" fmla="*/ 24 w 113"/>
                  <a:gd name="T3" fmla="*/ 72 h 73"/>
                  <a:gd name="T4" fmla="*/ 16 w 113"/>
                  <a:gd name="T5" fmla="*/ 48 h 73"/>
                  <a:gd name="T6" fmla="*/ 0 w 113"/>
                  <a:gd name="T7" fmla="*/ 24 h 73"/>
                  <a:gd name="T8" fmla="*/ 112 w 113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73"/>
                  <a:gd name="T17" fmla="*/ 113 w 113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73">
                    <a:moveTo>
                      <a:pt x="112" y="0"/>
                    </a:moveTo>
                    <a:lnTo>
                      <a:pt x="24" y="72"/>
                    </a:lnTo>
                    <a:lnTo>
                      <a:pt x="16" y="48"/>
                    </a:lnTo>
                    <a:lnTo>
                      <a:pt x="0" y="24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7554" name="Line 18"/>
              <p:cNvSpPr>
                <a:spLocks noChangeShapeType="1"/>
              </p:cNvSpPr>
              <p:nvPr/>
            </p:nvSpPr>
            <p:spPr bwMode="auto">
              <a:xfrm flipV="1">
                <a:off x="3822" y="1832"/>
                <a:ext cx="309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107548" name="Rectangle 19"/>
            <p:cNvSpPr>
              <a:spLocks noChangeArrowheads="1"/>
            </p:cNvSpPr>
            <p:nvPr/>
          </p:nvSpPr>
          <p:spPr bwMode="auto">
            <a:xfrm>
              <a:off x="3586" y="141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107549" name="Rectangle 20"/>
            <p:cNvSpPr>
              <a:spLocks noChangeArrowheads="1"/>
            </p:cNvSpPr>
            <p:nvPr/>
          </p:nvSpPr>
          <p:spPr bwMode="auto">
            <a:xfrm>
              <a:off x="4217" y="17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7550" name="Rectangle 21"/>
            <p:cNvSpPr>
              <a:spLocks noChangeArrowheads="1"/>
            </p:cNvSpPr>
            <p:nvPr/>
          </p:nvSpPr>
          <p:spPr bwMode="auto">
            <a:xfrm>
              <a:off x="4153" y="200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7551" name="Rectangle 22"/>
            <p:cNvSpPr>
              <a:spLocks noChangeArrowheads="1"/>
            </p:cNvSpPr>
            <p:nvPr/>
          </p:nvSpPr>
          <p:spPr bwMode="auto">
            <a:xfrm>
              <a:off x="3562" y="1993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</a:rPr>
                <a:t>BKS</a:t>
              </a:r>
            </a:p>
          </p:txBody>
        </p:sp>
      </p:grpSp>
      <p:pic>
        <p:nvPicPr>
          <p:cNvPr id="107526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4784"/>
            <a:ext cx="250031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7" name="Rectangle 24"/>
          <p:cNvSpPr>
            <a:spLocks noChangeArrowheads="1"/>
          </p:cNvSpPr>
          <p:nvPr/>
        </p:nvSpPr>
        <p:spPr bwMode="auto">
          <a:xfrm>
            <a:off x="1943100" y="1855788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>
                <a:solidFill>
                  <a:srgbClr val="000000"/>
                </a:solidFill>
              </a:rPr>
              <a:t>Effektor</a:t>
            </a:r>
          </a:p>
        </p:txBody>
      </p:sp>
      <p:sp>
        <p:nvSpPr>
          <p:cNvPr id="107528" name="Line 25"/>
          <p:cNvSpPr>
            <a:spLocks noChangeShapeType="1"/>
          </p:cNvSpPr>
          <p:nvPr/>
        </p:nvSpPr>
        <p:spPr bwMode="auto">
          <a:xfrm>
            <a:off x="3538538" y="2593975"/>
            <a:ext cx="3302000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7529" name="Rectangle 26"/>
          <p:cNvSpPr>
            <a:spLocks noChangeArrowheads="1"/>
          </p:cNvSpPr>
          <p:nvPr/>
        </p:nvSpPr>
        <p:spPr bwMode="auto">
          <a:xfrm>
            <a:off x="3319463" y="2932113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>
                <a:solidFill>
                  <a:srgbClr val="000000"/>
                </a:solidFill>
              </a:rPr>
              <a:t>EKS</a:t>
            </a:r>
          </a:p>
        </p:txBody>
      </p:sp>
      <p:grpSp>
        <p:nvGrpSpPr>
          <p:cNvPr id="107530" name="Group 27"/>
          <p:cNvGrpSpPr>
            <a:grpSpLocks/>
          </p:cNvGrpSpPr>
          <p:nvPr/>
        </p:nvGrpSpPr>
        <p:grpSpPr bwMode="auto">
          <a:xfrm>
            <a:off x="3387725" y="1550988"/>
            <a:ext cx="1152525" cy="1206500"/>
            <a:chOff x="2134" y="977"/>
            <a:chExt cx="726" cy="760"/>
          </a:xfrm>
        </p:grpSpPr>
        <p:sp>
          <p:nvSpPr>
            <p:cNvPr id="107533" name="Rectangle 28"/>
            <p:cNvSpPr>
              <a:spLocks noChangeArrowheads="1"/>
            </p:cNvSpPr>
            <p:nvPr/>
          </p:nvSpPr>
          <p:spPr bwMode="auto">
            <a:xfrm>
              <a:off x="2220" y="1395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7534" name="Rectangle 29"/>
            <p:cNvSpPr>
              <a:spLocks noChangeArrowheads="1"/>
            </p:cNvSpPr>
            <p:nvPr/>
          </p:nvSpPr>
          <p:spPr bwMode="auto">
            <a:xfrm>
              <a:off x="2562" y="1207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7535" name="Rectangle 30"/>
            <p:cNvSpPr>
              <a:spLocks noChangeArrowheads="1"/>
            </p:cNvSpPr>
            <p:nvPr/>
          </p:nvSpPr>
          <p:spPr bwMode="auto">
            <a:xfrm>
              <a:off x="2653" y="1253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7536" name="Bogen 31"/>
            <p:cNvSpPr>
              <a:spLocks/>
            </p:cNvSpPr>
            <p:nvPr/>
          </p:nvSpPr>
          <p:spPr bwMode="auto">
            <a:xfrm>
              <a:off x="2628" y="1609"/>
              <a:ext cx="96" cy="64"/>
            </a:xfrm>
            <a:custGeom>
              <a:avLst/>
              <a:gdLst>
                <a:gd name="T0" fmla="*/ 0 w 21600"/>
                <a:gd name="T1" fmla="*/ 0 h 14531"/>
                <a:gd name="T2" fmla="*/ 0 w 21600"/>
                <a:gd name="T3" fmla="*/ 0 h 14531"/>
                <a:gd name="T4" fmla="*/ 0 w 21600"/>
                <a:gd name="T5" fmla="*/ 0 h 1453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531"/>
                <a:gd name="T11" fmla="*/ 21600 w 21600"/>
                <a:gd name="T12" fmla="*/ 14531 h 14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531" fill="none" extrusionOk="0">
                  <a:moveTo>
                    <a:pt x="1107" y="14530"/>
                  </a:moveTo>
                  <a:cubicBezTo>
                    <a:pt x="373" y="12329"/>
                    <a:pt x="0" y="10024"/>
                    <a:pt x="0" y="7704"/>
                  </a:cubicBezTo>
                  <a:cubicBezTo>
                    <a:pt x="0" y="5070"/>
                    <a:pt x="481" y="2460"/>
                    <a:pt x="1420" y="0"/>
                  </a:cubicBezTo>
                </a:path>
                <a:path w="21600" h="14531" stroke="0" extrusionOk="0">
                  <a:moveTo>
                    <a:pt x="1107" y="14530"/>
                  </a:moveTo>
                  <a:cubicBezTo>
                    <a:pt x="373" y="12329"/>
                    <a:pt x="0" y="10024"/>
                    <a:pt x="0" y="7704"/>
                  </a:cubicBezTo>
                  <a:cubicBezTo>
                    <a:pt x="0" y="5070"/>
                    <a:pt x="481" y="2460"/>
                    <a:pt x="1420" y="0"/>
                  </a:cubicBezTo>
                  <a:lnTo>
                    <a:pt x="21600" y="7704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7537" name="Line 32"/>
            <p:cNvSpPr>
              <a:spLocks noChangeShapeType="1"/>
            </p:cNvSpPr>
            <p:nvPr/>
          </p:nvSpPr>
          <p:spPr bwMode="auto">
            <a:xfrm>
              <a:off x="2252" y="1642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538" name="Bogen 33"/>
            <p:cNvSpPr>
              <a:spLocks/>
            </p:cNvSpPr>
            <p:nvPr/>
          </p:nvSpPr>
          <p:spPr bwMode="auto">
            <a:xfrm>
              <a:off x="2220" y="1170"/>
              <a:ext cx="66" cy="96"/>
            </a:xfrm>
            <a:custGeom>
              <a:avLst/>
              <a:gdLst>
                <a:gd name="T0" fmla="*/ 0 w 14938"/>
                <a:gd name="T1" fmla="*/ 0 h 21600"/>
                <a:gd name="T2" fmla="*/ 0 w 14938"/>
                <a:gd name="T3" fmla="*/ 0 h 21600"/>
                <a:gd name="T4" fmla="*/ 0 w 14938"/>
                <a:gd name="T5" fmla="*/ 0 h 21600"/>
                <a:gd name="T6" fmla="*/ 0 60000 65536"/>
                <a:gd name="T7" fmla="*/ 0 60000 65536"/>
                <a:gd name="T8" fmla="*/ 0 60000 65536"/>
                <a:gd name="T9" fmla="*/ 0 w 14938"/>
                <a:gd name="T10" fmla="*/ 0 h 21600"/>
                <a:gd name="T11" fmla="*/ 14938 w 149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38" h="21600" fill="none" extrusionOk="0">
                  <a:moveTo>
                    <a:pt x="14937" y="20339"/>
                  </a:moveTo>
                  <a:cubicBezTo>
                    <a:pt x="12604" y="21173"/>
                    <a:pt x="10145" y="21599"/>
                    <a:pt x="7668" y="21599"/>
                  </a:cubicBezTo>
                  <a:cubicBezTo>
                    <a:pt x="5047" y="21599"/>
                    <a:pt x="2449" y="21123"/>
                    <a:pt x="-1" y="20193"/>
                  </a:cubicBezTo>
                </a:path>
                <a:path w="14938" h="21600" stroke="0" extrusionOk="0">
                  <a:moveTo>
                    <a:pt x="14937" y="20339"/>
                  </a:moveTo>
                  <a:cubicBezTo>
                    <a:pt x="12604" y="21173"/>
                    <a:pt x="10145" y="21599"/>
                    <a:pt x="7668" y="21599"/>
                  </a:cubicBezTo>
                  <a:cubicBezTo>
                    <a:pt x="5047" y="21599"/>
                    <a:pt x="2449" y="21123"/>
                    <a:pt x="-1" y="20193"/>
                  </a:cubicBezTo>
                  <a:lnTo>
                    <a:pt x="7668" y="0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7539" name="Line 34"/>
            <p:cNvSpPr>
              <a:spLocks noChangeShapeType="1"/>
            </p:cNvSpPr>
            <p:nvPr/>
          </p:nvSpPr>
          <p:spPr bwMode="auto">
            <a:xfrm flipV="1">
              <a:off x="2250" y="1257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540" name="Bogen 35"/>
            <p:cNvSpPr>
              <a:spLocks/>
            </p:cNvSpPr>
            <p:nvPr/>
          </p:nvSpPr>
          <p:spPr bwMode="auto">
            <a:xfrm>
              <a:off x="2597" y="1389"/>
              <a:ext cx="95" cy="67"/>
            </a:xfrm>
            <a:custGeom>
              <a:avLst/>
              <a:gdLst>
                <a:gd name="T0" fmla="*/ 0 w 21367"/>
                <a:gd name="T1" fmla="*/ 0 h 15033"/>
                <a:gd name="T2" fmla="*/ 0 w 21367"/>
                <a:gd name="T3" fmla="*/ 0 h 15033"/>
                <a:gd name="T4" fmla="*/ 0 w 21367"/>
                <a:gd name="T5" fmla="*/ 0 h 15033"/>
                <a:gd name="T6" fmla="*/ 0 60000 65536"/>
                <a:gd name="T7" fmla="*/ 0 60000 65536"/>
                <a:gd name="T8" fmla="*/ 0 60000 65536"/>
                <a:gd name="T9" fmla="*/ 0 w 21367"/>
                <a:gd name="T10" fmla="*/ 0 h 15033"/>
                <a:gd name="T11" fmla="*/ 21367 w 21367"/>
                <a:gd name="T12" fmla="*/ 15033 h 15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67" h="15033" fill="none" extrusionOk="0">
                  <a:moveTo>
                    <a:pt x="5856" y="15033"/>
                  </a:moveTo>
                  <a:cubicBezTo>
                    <a:pt x="2710" y="11786"/>
                    <a:pt x="661" y="7634"/>
                    <a:pt x="-1" y="3162"/>
                  </a:cubicBezTo>
                </a:path>
                <a:path w="21367" h="15033" stroke="0" extrusionOk="0">
                  <a:moveTo>
                    <a:pt x="5856" y="15033"/>
                  </a:moveTo>
                  <a:cubicBezTo>
                    <a:pt x="2710" y="11786"/>
                    <a:pt x="661" y="7634"/>
                    <a:pt x="-1" y="3162"/>
                  </a:cubicBezTo>
                  <a:lnTo>
                    <a:pt x="21367" y="0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7541" name="Line 36"/>
            <p:cNvSpPr>
              <a:spLocks noChangeShapeType="1"/>
            </p:cNvSpPr>
            <p:nvPr/>
          </p:nvSpPr>
          <p:spPr bwMode="auto">
            <a:xfrm flipH="1">
              <a:off x="2252" y="1434"/>
              <a:ext cx="35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542" name="Rectangle 37"/>
            <p:cNvSpPr>
              <a:spLocks noChangeArrowheads="1"/>
            </p:cNvSpPr>
            <p:nvPr/>
          </p:nvSpPr>
          <p:spPr bwMode="auto">
            <a:xfrm>
              <a:off x="2134" y="977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7543" name="Rectangle 38"/>
            <p:cNvSpPr>
              <a:spLocks noChangeArrowheads="1"/>
            </p:cNvSpPr>
            <p:nvPr/>
          </p:nvSpPr>
          <p:spPr bwMode="auto">
            <a:xfrm>
              <a:off x="2213" y="10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7544" name="Rectangle 39"/>
            <p:cNvSpPr>
              <a:spLocks noChangeArrowheads="1"/>
            </p:cNvSpPr>
            <p:nvPr/>
          </p:nvSpPr>
          <p:spPr bwMode="auto">
            <a:xfrm>
              <a:off x="2676" y="1545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</a:t>
              </a:r>
            </a:p>
          </p:txBody>
        </p:sp>
      </p:grpSp>
      <p:sp>
        <p:nvSpPr>
          <p:cNvPr id="107531" name="Rectangle 41"/>
          <p:cNvSpPr>
            <a:spLocks noChangeArrowheads="1"/>
          </p:cNvSpPr>
          <p:nvPr/>
        </p:nvSpPr>
        <p:spPr bwMode="auto">
          <a:xfrm>
            <a:off x="4356100" y="25654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0000"/>
                </a:solidFill>
              </a:rPr>
              <a:t>E</a:t>
            </a:r>
          </a:p>
        </p:txBody>
      </p:sp>
      <p:pic>
        <p:nvPicPr>
          <p:cNvPr id="107532" name="Picture 43" descr="vec_u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81363"/>
            <a:ext cx="212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12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109571" name="Inhaltsplatzhalt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de-DE" b="1"/>
              <a:t>Beispiel:</a:t>
            </a:r>
          </a:p>
        </p:txBody>
      </p:sp>
      <p:sp>
        <p:nvSpPr>
          <p:cNvPr id="10957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5E5B7084-54FD-49CE-BD72-F7C0CE12364B}" type="slidenum">
              <a:rPr lang="de-DE" altLang="de-DE">
                <a:latin typeface="Arial" pitchFamily="34" charset="0"/>
              </a:rPr>
              <a:pPr/>
              <a:t>27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109573" name="Group 6"/>
          <p:cNvGrpSpPr>
            <a:grpSpLocks/>
          </p:cNvGrpSpPr>
          <p:nvPr/>
        </p:nvGrpSpPr>
        <p:grpSpPr bwMode="auto">
          <a:xfrm>
            <a:off x="6443663" y="2852738"/>
            <a:ext cx="1312862" cy="1284287"/>
            <a:chOff x="3562" y="1415"/>
            <a:chExt cx="827" cy="809"/>
          </a:xfrm>
        </p:grpSpPr>
        <p:grpSp>
          <p:nvGrpSpPr>
            <p:cNvPr id="109596" name="Group 7"/>
            <p:cNvGrpSpPr>
              <a:grpSpLocks/>
            </p:cNvGrpSpPr>
            <p:nvPr/>
          </p:nvGrpSpPr>
          <p:grpSpPr bwMode="auto">
            <a:xfrm>
              <a:off x="3793" y="1536"/>
              <a:ext cx="57" cy="451"/>
              <a:chOff x="3793" y="1536"/>
              <a:chExt cx="57" cy="451"/>
            </a:xfrm>
          </p:grpSpPr>
          <p:sp>
            <p:nvSpPr>
              <p:cNvPr id="109609" name="Freeform 8"/>
              <p:cNvSpPr>
                <a:spLocks/>
              </p:cNvSpPr>
              <p:nvPr/>
            </p:nvSpPr>
            <p:spPr bwMode="auto">
              <a:xfrm>
                <a:off x="3793" y="1536"/>
                <a:ext cx="57" cy="113"/>
              </a:xfrm>
              <a:custGeom>
                <a:avLst/>
                <a:gdLst>
                  <a:gd name="T0" fmla="*/ 24 w 57"/>
                  <a:gd name="T1" fmla="*/ 0 h 113"/>
                  <a:gd name="T2" fmla="*/ 40 w 57"/>
                  <a:gd name="T3" fmla="*/ 56 h 113"/>
                  <a:gd name="T4" fmla="*/ 56 w 57"/>
                  <a:gd name="T5" fmla="*/ 112 h 113"/>
                  <a:gd name="T6" fmla="*/ 40 w 57"/>
                  <a:gd name="T7" fmla="*/ 112 h 113"/>
                  <a:gd name="T8" fmla="*/ 24 w 57"/>
                  <a:gd name="T9" fmla="*/ 112 h 113"/>
                  <a:gd name="T10" fmla="*/ 12 w 57"/>
                  <a:gd name="T11" fmla="*/ 112 h 113"/>
                  <a:gd name="T12" fmla="*/ 0 w 57"/>
                  <a:gd name="T13" fmla="*/ 112 h 113"/>
                  <a:gd name="T14" fmla="*/ 12 w 57"/>
                  <a:gd name="T15" fmla="*/ 56 h 113"/>
                  <a:gd name="T16" fmla="*/ 24 w 57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"/>
                  <a:gd name="T28" fmla="*/ 0 h 113"/>
                  <a:gd name="T29" fmla="*/ 57 w 57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" h="113">
                    <a:moveTo>
                      <a:pt x="24" y="0"/>
                    </a:moveTo>
                    <a:lnTo>
                      <a:pt x="40" y="56"/>
                    </a:lnTo>
                    <a:lnTo>
                      <a:pt x="56" y="112"/>
                    </a:lnTo>
                    <a:lnTo>
                      <a:pt x="40" y="112"/>
                    </a:lnTo>
                    <a:lnTo>
                      <a:pt x="24" y="112"/>
                    </a:lnTo>
                    <a:lnTo>
                      <a:pt x="12" y="112"/>
                    </a:lnTo>
                    <a:lnTo>
                      <a:pt x="0" y="112"/>
                    </a:lnTo>
                    <a:lnTo>
                      <a:pt x="12" y="56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9610" name="Freeform 9"/>
              <p:cNvSpPr>
                <a:spLocks/>
              </p:cNvSpPr>
              <p:nvPr/>
            </p:nvSpPr>
            <p:spPr bwMode="auto">
              <a:xfrm>
                <a:off x="3793" y="1536"/>
                <a:ext cx="57" cy="113"/>
              </a:xfrm>
              <a:custGeom>
                <a:avLst/>
                <a:gdLst>
                  <a:gd name="T0" fmla="*/ 24 w 57"/>
                  <a:gd name="T1" fmla="*/ 0 h 113"/>
                  <a:gd name="T2" fmla="*/ 56 w 57"/>
                  <a:gd name="T3" fmla="*/ 112 h 113"/>
                  <a:gd name="T4" fmla="*/ 24 w 57"/>
                  <a:gd name="T5" fmla="*/ 112 h 113"/>
                  <a:gd name="T6" fmla="*/ 0 w 57"/>
                  <a:gd name="T7" fmla="*/ 112 h 113"/>
                  <a:gd name="T8" fmla="*/ 24 w 57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13"/>
                  <a:gd name="T17" fmla="*/ 57 w 57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13">
                    <a:moveTo>
                      <a:pt x="24" y="0"/>
                    </a:moveTo>
                    <a:lnTo>
                      <a:pt x="56" y="112"/>
                    </a:lnTo>
                    <a:lnTo>
                      <a:pt x="24" y="112"/>
                    </a:lnTo>
                    <a:lnTo>
                      <a:pt x="0" y="112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9611" name="Line 10"/>
              <p:cNvSpPr>
                <a:spLocks noChangeShapeType="1"/>
              </p:cNvSpPr>
              <p:nvPr/>
            </p:nvSpPr>
            <p:spPr bwMode="auto">
              <a:xfrm>
                <a:off x="3821" y="1654"/>
                <a:ext cx="0" cy="3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9597" name="Group 11"/>
            <p:cNvGrpSpPr>
              <a:grpSpLocks/>
            </p:cNvGrpSpPr>
            <p:nvPr/>
          </p:nvGrpSpPr>
          <p:grpSpPr bwMode="auto">
            <a:xfrm>
              <a:off x="3823" y="1959"/>
              <a:ext cx="450" cy="57"/>
              <a:chOff x="3823" y="1959"/>
              <a:chExt cx="450" cy="57"/>
            </a:xfrm>
          </p:grpSpPr>
          <p:sp>
            <p:nvSpPr>
              <p:cNvPr id="109606" name="Freeform 12"/>
              <p:cNvSpPr>
                <a:spLocks/>
              </p:cNvSpPr>
              <p:nvPr/>
            </p:nvSpPr>
            <p:spPr bwMode="auto">
              <a:xfrm>
                <a:off x="4160" y="1959"/>
                <a:ext cx="113" cy="57"/>
              </a:xfrm>
              <a:custGeom>
                <a:avLst/>
                <a:gdLst>
                  <a:gd name="T0" fmla="*/ 112 w 113"/>
                  <a:gd name="T1" fmla="*/ 24 h 57"/>
                  <a:gd name="T2" fmla="*/ 56 w 113"/>
                  <a:gd name="T3" fmla="*/ 40 h 57"/>
                  <a:gd name="T4" fmla="*/ 0 w 113"/>
                  <a:gd name="T5" fmla="*/ 56 h 57"/>
                  <a:gd name="T6" fmla="*/ 0 w 113"/>
                  <a:gd name="T7" fmla="*/ 40 h 57"/>
                  <a:gd name="T8" fmla="*/ 0 w 113"/>
                  <a:gd name="T9" fmla="*/ 24 h 57"/>
                  <a:gd name="T10" fmla="*/ 0 w 113"/>
                  <a:gd name="T11" fmla="*/ 12 h 57"/>
                  <a:gd name="T12" fmla="*/ 0 w 113"/>
                  <a:gd name="T13" fmla="*/ 0 h 57"/>
                  <a:gd name="T14" fmla="*/ 56 w 113"/>
                  <a:gd name="T15" fmla="*/ 12 h 57"/>
                  <a:gd name="T16" fmla="*/ 112 w 113"/>
                  <a:gd name="T17" fmla="*/ 24 h 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57"/>
                  <a:gd name="T29" fmla="*/ 113 w 113"/>
                  <a:gd name="T30" fmla="*/ 57 h 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57">
                    <a:moveTo>
                      <a:pt x="112" y="24"/>
                    </a:moveTo>
                    <a:lnTo>
                      <a:pt x="56" y="40"/>
                    </a:lnTo>
                    <a:lnTo>
                      <a:pt x="0" y="56"/>
                    </a:lnTo>
                    <a:lnTo>
                      <a:pt x="0" y="40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6" y="12"/>
                    </a:lnTo>
                    <a:lnTo>
                      <a:pt x="112" y="24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9607" name="Freeform 13"/>
              <p:cNvSpPr>
                <a:spLocks/>
              </p:cNvSpPr>
              <p:nvPr/>
            </p:nvSpPr>
            <p:spPr bwMode="auto">
              <a:xfrm>
                <a:off x="4160" y="1959"/>
                <a:ext cx="113" cy="57"/>
              </a:xfrm>
              <a:custGeom>
                <a:avLst/>
                <a:gdLst>
                  <a:gd name="T0" fmla="*/ 112 w 113"/>
                  <a:gd name="T1" fmla="*/ 24 h 57"/>
                  <a:gd name="T2" fmla="*/ 0 w 113"/>
                  <a:gd name="T3" fmla="*/ 56 h 57"/>
                  <a:gd name="T4" fmla="*/ 0 w 113"/>
                  <a:gd name="T5" fmla="*/ 24 h 57"/>
                  <a:gd name="T6" fmla="*/ 0 w 113"/>
                  <a:gd name="T7" fmla="*/ 0 h 57"/>
                  <a:gd name="T8" fmla="*/ 112 w 113"/>
                  <a:gd name="T9" fmla="*/ 24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57"/>
                  <a:gd name="T17" fmla="*/ 113 w 113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57">
                    <a:moveTo>
                      <a:pt x="112" y="24"/>
                    </a:moveTo>
                    <a:lnTo>
                      <a:pt x="0" y="5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12" y="24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9608" name="Line 14"/>
              <p:cNvSpPr>
                <a:spLocks noChangeShapeType="1"/>
              </p:cNvSpPr>
              <p:nvPr/>
            </p:nvSpPr>
            <p:spPr bwMode="auto">
              <a:xfrm>
                <a:off x="3823" y="1987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9598" name="Group 15"/>
            <p:cNvGrpSpPr>
              <a:grpSpLocks/>
            </p:cNvGrpSpPr>
            <p:nvPr/>
          </p:nvGrpSpPr>
          <p:grpSpPr bwMode="auto">
            <a:xfrm>
              <a:off x="3822" y="1783"/>
              <a:ext cx="403" cy="210"/>
              <a:chOff x="3822" y="1783"/>
              <a:chExt cx="403" cy="210"/>
            </a:xfrm>
          </p:grpSpPr>
          <p:sp>
            <p:nvSpPr>
              <p:cNvPr id="109603" name="Freeform 16"/>
              <p:cNvSpPr>
                <a:spLocks/>
              </p:cNvSpPr>
              <p:nvPr/>
            </p:nvSpPr>
            <p:spPr bwMode="auto">
              <a:xfrm>
                <a:off x="4112" y="1783"/>
                <a:ext cx="113" cy="73"/>
              </a:xfrm>
              <a:custGeom>
                <a:avLst/>
                <a:gdLst>
                  <a:gd name="T0" fmla="*/ 112 w 113"/>
                  <a:gd name="T1" fmla="*/ 0 h 73"/>
                  <a:gd name="T2" fmla="*/ 68 w 113"/>
                  <a:gd name="T3" fmla="*/ 36 h 73"/>
                  <a:gd name="T4" fmla="*/ 24 w 113"/>
                  <a:gd name="T5" fmla="*/ 72 h 73"/>
                  <a:gd name="T6" fmla="*/ 20 w 113"/>
                  <a:gd name="T7" fmla="*/ 60 h 73"/>
                  <a:gd name="T8" fmla="*/ 16 w 113"/>
                  <a:gd name="T9" fmla="*/ 48 h 73"/>
                  <a:gd name="T10" fmla="*/ 8 w 113"/>
                  <a:gd name="T11" fmla="*/ 36 h 73"/>
                  <a:gd name="T12" fmla="*/ 0 w 113"/>
                  <a:gd name="T13" fmla="*/ 24 h 73"/>
                  <a:gd name="T14" fmla="*/ 56 w 113"/>
                  <a:gd name="T15" fmla="*/ 12 h 73"/>
                  <a:gd name="T16" fmla="*/ 112 w 113"/>
                  <a:gd name="T17" fmla="*/ 0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73"/>
                  <a:gd name="T29" fmla="*/ 113 w 113"/>
                  <a:gd name="T30" fmla="*/ 73 h 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73">
                    <a:moveTo>
                      <a:pt x="112" y="0"/>
                    </a:moveTo>
                    <a:lnTo>
                      <a:pt x="68" y="36"/>
                    </a:lnTo>
                    <a:lnTo>
                      <a:pt x="24" y="72"/>
                    </a:lnTo>
                    <a:lnTo>
                      <a:pt x="20" y="60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0" y="24"/>
                    </a:lnTo>
                    <a:lnTo>
                      <a:pt x="56" y="1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A5002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9604" name="Freeform 17"/>
              <p:cNvSpPr>
                <a:spLocks/>
              </p:cNvSpPr>
              <p:nvPr/>
            </p:nvSpPr>
            <p:spPr bwMode="auto">
              <a:xfrm>
                <a:off x="4112" y="1783"/>
                <a:ext cx="113" cy="73"/>
              </a:xfrm>
              <a:custGeom>
                <a:avLst/>
                <a:gdLst>
                  <a:gd name="T0" fmla="*/ 112 w 113"/>
                  <a:gd name="T1" fmla="*/ 0 h 73"/>
                  <a:gd name="T2" fmla="*/ 24 w 113"/>
                  <a:gd name="T3" fmla="*/ 72 h 73"/>
                  <a:gd name="T4" fmla="*/ 16 w 113"/>
                  <a:gd name="T5" fmla="*/ 48 h 73"/>
                  <a:gd name="T6" fmla="*/ 0 w 113"/>
                  <a:gd name="T7" fmla="*/ 24 h 73"/>
                  <a:gd name="T8" fmla="*/ 112 w 113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73"/>
                  <a:gd name="T17" fmla="*/ 113 w 113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73">
                    <a:moveTo>
                      <a:pt x="112" y="0"/>
                    </a:moveTo>
                    <a:lnTo>
                      <a:pt x="24" y="72"/>
                    </a:lnTo>
                    <a:lnTo>
                      <a:pt x="16" y="48"/>
                    </a:lnTo>
                    <a:lnTo>
                      <a:pt x="0" y="24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109605" name="Line 18"/>
              <p:cNvSpPr>
                <a:spLocks noChangeShapeType="1"/>
              </p:cNvSpPr>
              <p:nvPr/>
            </p:nvSpPr>
            <p:spPr bwMode="auto">
              <a:xfrm flipV="1">
                <a:off x="3822" y="1832"/>
                <a:ext cx="309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109599" name="Rectangle 19"/>
            <p:cNvSpPr>
              <a:spLocks noChangeArrowheads="1"/>
            </p:cNvSpPr>
            <p:nvPr/>
          </p:nvSpPr>
          <p:spPr bwMode="auto">
            <a:xfrm>
              <a:off x="3586" y="141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109600" name="Rectangle 20"/>
            <p:cNvSpPr>
              <a:spLocks noChangeArrowheads="1"/>
            </p:cNvSpPr>
            <p:nvPr/>
          </p:nvSpPr>
          <p:spPr bwMode="auto">
            <a:xfrm>
              <a:off x="4217" y="17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9601" name="Rectangle 21"/>
            <p:cNvSpPr>
              <a:spLocks noChangeArrowheads="1"/>
            </p:cNvSpPr>
            <p:nvPr/>
          </p:nvSpPr>
          <p:spPr bwMode="auto">
            <a:xfrm>
              <a:off x="4153" y="200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9602" name="Rectangle 22"/>
            <p:cNvSpPr>
              <a:spLocks noChangeArrowheads="1"/>
            </p:cNvSpPr>
            <p:nvPr/>
          </p:nvSpPr>
          <p:spPr bwMode="auto">
            <a:xfrm>
              <a:off x="3562" y="1993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</a:rPr>
                <a:t>BKS</a:t>
              </a:r>
            </a:p>
          </p:txBody>
        </p:sp>
      </p:grpSp>
      <p:pic>
        <p:nvPicPr>
          <p:cNvPr id="109574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4784"/>
            <a:ext cx="250031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5" name="Rectangle 24"/>
          <p:cNvSpPr>
            <a:spLocks noChangeArrowheads="1"/>
          </p:cNvSpPr>
          <p:nvPr/>
        </p:nvSpPr>
        <p:spPr bwMode="auto">
          <a:xfrm>
            <a:off x="1943100" y="1855788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>
                <a:solidFill>
                  <a:srgbClr val="000000"/>
                </a:solidFill>
              </a:rPr>
              <a:t>Effektor</a:t>
            </a:r>
          </a:p>
        </p:txBody>
      </p:sp>
      <p:sp>
        <p:nvSpPr>
          <p:cNvPr id="109576" name="Line 25"/>
          <p:cNvSpPr>
            <a:spLocks noChangeShapeType="1"/>
          </p:cNvSpPr>
          <p:nvPr/>
        </p:nvSpPr>
        <p:spPr bwMode="auto">
          <a:xfrm>
            <a:off x="3538538" y="2593975"/>
            <a:ext cx="3302000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3319463" y="2932113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>
                <a:solidFill>
                  <a:srgbClr val="000000"/>
                </a:solidFill>
              </a:rPr>
              <a:t>EKS</a:t>
            </a:r>
          </a:p>
        </p:txBody>
      </p:sp>
      <p:grpSp>
        <p:nvGrpSpPr>
          <p:cNvPr id="109578" name="Group 27"/>
          <p:cNvGrpSpPr>
            <a:grpSpLocks/>
          </p:cNvGrpSpPr>
          <p:nvPr/>
        </p:nvGrpSpPr>
        <p:grpSpPr bwMode="auto">
          <a:xfrm>
            <a:off x="3387725" y="1550988"/>
            <a:ext cx="1152525" cy="1206500"/>
            <a:chOff x="2134" y="977"/>
            <a:chExt cx="726" cy="760"/>
          </a:xfrm>
        </p:grpSpPr>
        <p:sp>
          <p:nvSpPr>
            <p:cNvPr id="109584" name="Rectangle 28"/>
            <p:cNvSpPr>
              <a:spLocks noChangeArrowheads="1"/>
            </p:cNvSpPr>
            <p:nvPr/>
          </p:nvSpPr>
          <p:spPr bwMode="auto">
            <a:xfrm>
              <a:off x="2220" y="1395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9585" name="Rectangle 29"/>
            <p:cNvSpPr>
              <a:spLocks noChangeArrowheads="1"/>
            </p:cNvSpPr>
            <p:nvPr/>
          </p:nvSpPr>
          <p:spPr bwMode="auto">
            <a:xfrm>
              <a:off x="2562" y="1207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9586" name="Rectangle 30"/>
            <p:cNvSpPr>
              <a:spLocks noChangeArrowheads="1"/>
            </p:cNvSpPr>
            <p:nvPr/>
          </p:nvSpPr>
          <p:spPr bwMode="auto">
            <a:xfrm>
              <a:off x="2653" y="1253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9587" name="Bogen 31"/>
            <p:cNvSpPr>
              <a:spLocks/>
            </p:cNvSpPr>
            <p:nvPr/>
          </p:nvSpPr>
          <p:spPr bwMode="auto">
            <a:xfrm>
              <a:off x="2628" y="1609"/>
              <a:ext cx="96" cy="64"/>
            </a:xfrm>
            <a:custGeom>
              <a:avLst/>
              <a:gdLst>
                <a:gd name="T0" fmla="*/ 0 w 21600"/>
                <a:gd name="T1" fmla="*/ 0 h 14531"/>
                <a:gd name="T2" fmla="*/ 0 w 21600"/>
                <a:gd name="T3" fmla="*/ 0 h 14531"/>
                <a:gd name="T4" fmla="*/ 0 w 21600"/>
                <a:gd name="T5" fmla="*/ 0 h 1453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531"/>
                <a:gd name="T11" fmla="*/ 21600 w 21600"/>
                <a:gd name="T12" fmla="*/ 14531 h 14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531" fill="none" extrusionOk="0">
                  <a:moveTo>
                    <a:pt x="1107" y="14530"/>
                  </a:moveTo>
                  <a:cubicBezTo>
                    <a:pt x="373" y="12329"/>
                    <a:pt x="0" y="10024"/>
                    <a:pt x="0" y="7704"/>
                  </a:cubicBezTo>
                  <a:cubicBezTo>
                    <a:pt x="0" y="5070"/>
                    <a:pt x="481" y="2460"/>
                    <a:pt x="1420" y="0"/>
                  </a:cubicBezTo>
                </a:path>
                <a:path w="21600" h="14531" stroke="0" extrusionOk="0">
                  <a:moveTo>
                    <a:pt x="1107" y="14530"/>
                  </a:moveTo>
                  <a:cubicBezTo>
                    <a:pt x="373" y="12329"/>
                    <a:pt x="0" y="10024"/>
                    <a:pt x="0" y="7704"/>
                  </a:cubicBezTo>
                  <a:cubicBezTo>
                    <a:pt x="0" y="5070"/>
                    <a:pt x="481" y="2460"/>
                    <a:pt x="1420" y="0"/>
                  </a:cubicBezTo>
                  <a:lnTo>
                    <a:pt x="21600" y="7704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9588" name="Line 32"/>
            <p:cNvSpPr>
              <a:spLocks noChangeShapeType="1"/>
            </p:cNvSpPr>
            <p:nvPr/>
          </p:nvSpPr>
          <p:spPr bwMode="auto">
            <a:xfrm>
              <a:off x="2252" y="1642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589" name="Bogen 33"/>
            <p:cNvSpPr>
              <a:spLocks/>
            </p:cNvSpPr>
            <p:nvPr/>
          </p:nvSpPr>
          <p:spPr bwMode="auto">
            <a:xfrm>
              <a:off x="2220" y="1170"/>
              <a:ext cx="66" cy="96"/>
            </a:xfrm>
            <a:custGeom>
              <a:avLst/>
              <a:gdLst>
                <a:gd name="T0" fmla="*/ 0 w 14938"/>
                <a:gd name="T1" fmla="*/ 0 h 21600"/>
                <a:gd name="T2" fmla="*/ 0 w 14938"/>
                <a:gd name="T3" fmla="*/ 0 h 21600"/>
                <a:gd name="T4" fmla="*/ 0 w 14938"/>
                <a:gd name="T5" fmla="*/ 0 h 21600"/>
                <a:gd name="T6" fmla="*/ 0 60000 65536"/>
                <a:gd name="T7" fmla="*/ 0 60000 65536"/>
                <a:gd name="T8" fmla="*/ 0 60000 65536"/>
                <a:gd name="T9" fmla="*/ 0 w 14938"/>
                <a:gd name="T10" fmla="*/ 0 h 21600"/>
                <a:gd name="T11" fmla="*/ 14938 w 149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38" h="21600" fill="none" extrusionOk="0">
                  <a:moveTo>
                    <a:pt x="14937" y="20339"/>
                  </a:moveTo>
                  <a:cubicBezTo>
                    <a:pt x="12604" y="21173"/>
                    <a:pt x="10145" y="21599"/>
                    <a:pt x="7668" y="21599"/>
                  </a:cubicBezTo>
                  <a:cubicBezTo>
                    <a:pt x="5047" y="21599"/>
                    <a:pt x="2449" y="21123"/>
                    <a:pt x="-1" y="20193"/>
                  </a:cubicBezTo>
                </a:path>
                <a:path w="14938" h="21600" stroke="0" extrusionOk="0">
                  <a:moveTo>
                    <a:pt x="14937" y="20339"/>
                  </a:moveTo>
                  <a:cubicBezTo>
                    <a:pt x="12604" y="21173"/>
                    <a:pt x="10145" y="21599"/>
                    <a:pt x="7668" y="21599"/>
                  </a:cubicBezTo>
                  <a:cubicBezTo>
                    <a:pt x="5047" y="21599"/>
                    <a:pt x="2449" y="21123"/>
                    <a:pt x="-1" y="20193"/>
                  </a:cubicBezTo>
                  <a:lnTo>
                    <a:pt x="7668" y="0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9590" name="Line 34"/>
            <p:cNvSpPr>
              <a:spLocks noChangeShapeType="1"/>
            </p:cNvSpPr>
            <p:nvPr/>
          </p:nvSpPr>
          <p:spPr bwMode="auto">
            <a:xfrm flipV="1">
              <a:off x="2250" y="1257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591" name="Bogen 35"/>
            <p:cNvSpPr>
              <a:spLocks/>
            </p:cNvSpPr>
            <p:nvPr/>
          </p:nvSpPr>
          <p:spPr bwMode="auto">
            <a:xfrm>
              <a:off x="2597" y="1389"/>
              <a:ext cx="95" cy="67"/>
            </a:xfrm>
            <a:custGeom>
              <a:avLst/>
              <a:gdLst>
                <a:gd name="T0" fmla="*/ 0 w 21367"/>
                <a:gd name="T1" fmla="*/ 0 h 15033"/>
                <a:gd name="T2" fmla="*/ 0 w 21367"/>
                <a:gd name="T3" fmla="*/ 0 h 15033"/>
                <a:gd name="T4" fmla="*/ 0 w 21367"/>
                <a:gd name="T5" fmla="*/ 0 h 15033"/>
                <a:gd name="T6" fmla="*/ 0 60000 65536"/>
                <a:gd name="T7" fmla="*/ 0 60000 65536"/>
                <a:gd name="T8" fmla="*/ 0 60000 65536"/>
                <a:gd name="T9" fmla="*/ 0 w 21367"/>
                <a:gd name="T10" fmla="*/ 0 h 15033"/>
                <a:gd name="T11" fmla="*/ 21367 w 21367"/>
                <a:gd name="T12" fmla="*/ 15033 h 15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67" h="15033" fill="none" extrusionOk="0">
                  <a:moveTo>
                    <a:pt x="5856" y="15033"/>
                  </a:moveTo>
                  <a:cubicBezTo>
                    <a:pt x="2710" y="11786"/>
                    <a:pt x="661" y="7634"/>
                    <a:pt x="-1" y="3162"/>
                  </a:cubicBezTo>
                </a:path>
                <a:path w="21367" h="15033" stroke="0" extrusionOk="0">
                  <a:moveTo>
                    <a:pt x="5856" y="15033"/>
                  </a:moveTo>
                  <a:cubicBezTo>
                    <a:pt x="2710" y="11786"/>
                    <a:pt x="661" y="7634"/>
                    <a:pt x="-1" y="3162"/>
                  </a:cubicBezTo>
                  <a:lnTo>
                    <a:pt x="21367" y="0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/>
            </a:p>
          </p:txBody>
        </p:sp>
        <p:sp>
          <p:nvSpPr>
            <p:cNvPr id="109592" name="Line 36"/>
            <p:cNvSpPr>
              <a:spLocks noChangeShapeType="1"/>
            </p:cNvSpPr>
            <p:nvPr/>
          </p:nvSpPr>
          <p:spPr bwMode="auto">
            <a:xfrm flipH="1">
              <a:off x="2252" y="1434"/>
              <a:ext cx="35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593" name="Rectangle 37"/>
            <p:cNvSpPr>
              <a:spLocks noChangeArrowheads="1"/>
            </p:cNvSpPr>
            <p:nvPr/>
          </p:nvSpPr>
          <p:spPr bwMode="auto">
            <a:xfrm>
              <a:off x="2134" y="977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9594" name="Rectangle 38"/>
            <p:cNvSpPr>
              <a:spLocks noChangeArrowheads="1"/>
            </p:cNvSpPr>
            <p:nvPr/>
          </p:nvSpPr>
          <p:spPr bwMode="auto">
            <a:xfrm>
              <a:off x="2213" y="10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9595" name="Rectangle 39"/>
            <p:cNvSpPr>
              <a:spLocks noChangeArrowheads="1"/>
            </p:cNvSpPr>
            <p:nvPr/>
          </p:nvSpPr>
          <p:spPr bwMode="auto">
            <a:xfrm>
              <a:off x="2676" y="1545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</a:t>
              </a:r>
            </a:p>
          </p:txBody>
        </p:sp>
      </p:grpSp>
      <p:sp>
        <p:nvSpPr>
          <p:cNvPr id="109579" name="Rectangle 41"/>
          <p:cNvSpPr>
            <a:spLocks noChangeArrowheads="1"/>
          </p:cNvSpPr>
          <p:nvPr/>
        </p:nvSpPr>
        <p:spPr bwMode="auto">
          <a:xfrm>
            <a:off x="4356100" y="25654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0000"/>
                </a:solidFill>
              </a:rPr>
              <a:t>E</a:t>
            </a:r>
          </a:p>
        </p:txBody>
      </p:sp>
      <p:pic>
        <p:nvPicPr>
          <p:cNvPr id="109580" name="Picture 43" descr="vec_u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81363"/>
            <a:ext cx="212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1" name="Picture 42" descr="Homogene_Matrix_Beispiel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4508500"/>
            <a:ext cx="3929063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2" name="Rectangle 2"/>
          <p:cNvSpPr>
            <a:spLocks noChangeArrowheads="1"/>
          </p:cNvSpPr>
          <p:nvPr/>
        </p:nvSpPr>
        <p:spPr bwMode="auto">
          <a:xfrm>
            <a:off x="4191000" y="4114800"/>
            <a:ext cx="13001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solidFill>
                  <a:srgbClr val="000000"/>
                </a:solidFill>
              </a:rPr>
              <a:t>Orientierung</a:t>
            </a:r>
          </a:p>
        </p:txBody>
      </p:sp>
      <p:sp>
        <p:nvSpPr>
          <p:cNvPr id="109583" name="Rectangle 3"/>
          <p:cNvSpPr>
            <a:spLocks noChangeArrowheads="1"/>
          </p:cNvSpPr>
          <p:nvPr/>
        </p:nvSpPr>
        <p:spPr bwMode="auto">
          <a:xfrm>
            <a:off x="6130925" y="4940300"/>
            <a:ext cx="536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solidFill>
                  <a:srgbClr val="000000"/>
                </a:solidFill>
              </a:rPr>
              <a:t>Ort</a:t>
            </a:r>
          </a:p>
        </p:txBody>
      </p:sp>
    </p:spTree>
    <p:extLst>
      <p:ext uri="{BB962C8B-B14F-4D97-AF65-F5344CB8AC3E}">
        <p14:creationId xmlns:p14="http://schemas.microsoft.com/office/powerpoint/2010/main" val="43418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Homogene 4x4-Matrix</a:t>
            </a:r>
          </a:p>
        </p:txBody>
      </p:sp>
      <p:sp>
        <p:nvSpPr>
          <p:cNvPr id="111619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sz="2400" b="1" dirty="0"/>
              <a:t>Eigenschaften</a:t>
            </a:r>
          </a:p>
          <a:p>
            <a:r>
              <a:rPr lang="de-DE" altLang="de-DE" sz="2400" dirty="0"/>
              <a:t>Eine homogene 4x4 Matrix enthält 12 (                 )</a:t>
            </a:r>
            <a:br>
              <a:rPr lang="de-DE" altLang="de-DE" sz="2400" dirty="0"/>
            </a:br>
            <a:r>
              <a:rPr lang="de-DE" altLang="de-DE" sz="2400" dirty="0"/>
              <a:t>nichttriviale Kenngrößen im Gegensatz zu 6 (x, y, z, </a:t>
            </a:r>
            <a:r>
              <a:rPr lang="el-GR" altLang="de-DE" sz="2400" i="1" dirty="0">
                <a:cs typeface="Arial" pitchFamily="34" charset="0"/>
              </a:rPr>
              <a:t>α</a:t>
            </a:r>
            <a:r>
              <a:rPr lang="de-DE" altLang="de-DE" sz="2400" dirty="0">
                <a:cs typeface="Arial" pitchFamily="34" charset="0"/>
              </a:rPr>
              <a:t>, </a:t>
            </a:r>
            <a:r>
              <a:rPr lang="el-GR" altLang="de-DE" sz="2400" i="1" dirty="0">
                <a:cs typeface="Arial" pitchFamily="34" charset="0"/>
              </a:rPr>
              <a:t>β</a:t>
            </a:r>
            <a:r>
              <a:rPr lang="de-DE" altLang="de-DE" sz="2400" dirty="0">
                <a:cs typeface="Arial" pitchFamily="34" charset="0"/>
              </a:rPr>
              <a:t>, </a:t>
            </a:r>
            <a:r>
              <a:rPr lang="el-GR" altLang="de-DE" sz="2400" i="1" dirty="0">
                <a:cs typeface="Arial" pitchFamily="34" charset="0"/>
              </a:rPr>
              <a:t>γ</a:t>
            </a:r>
            <a:r>
              <a:rPr lang="de-DE" altLang="de-DE" sz="2400" dirty="0"/>
              <a:t> )</a:t>
            </a:r>
            <a:br>
              <a:rPr lang="de-DE" altLang="de-DE" sz="2400" dirty="0"/>
            </a:br>
            <a:r>
              <a:rPr lang="de-DE" altLang="de-DE" sz="2400" dirty="0"/>
              <a:t>notwendigen</a:t>
            </a:r>
          </a:p>
          <a:p>
            <a:endParaRPr lang="de-DE" altLang="de-DE" sz="2400" dirty="0"/>
          </a:p>
          <a:p>
            <a:r>
              <a:rPr lang="de-DE" altLang="de-DE" sz="2400" dirty="0"/>
              <a:t>Redundanz wegen Orthogonalität</a:t>
            </a:r>
          </a:p>
          <a:p>
            <a:endParaRPr lang="de-DE" altLang="de-DE" sz="2400" dirty="0"/>
          </a:p>
          <a:p>
            <a:r>
              <a:rPr lang="de-DE" altLang="de-DE" sz="2400" dirty="0"/>
              <a:t>Drehachsen und Drehreihenfolge sind implizit enthalten</a:t>
            </a:r>
          </a:p>
          <a:p>
            <a:endParaRPr lang="de-DE" altLang="de-DE" sz="2400" dirty="0"/>
          </a:p>
        </p:txBody>
      </p:sp>
      <p:sp>
        <p:nvSpPr>
          <p:cNvPr id="11162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2BE6B82E-E645-4573-94A4-36B69ADB0425}" type="slidenum">
              <a:rPr lang="de-DE" altLang="de-DE">
                <a:latin typeface="Arial" pitchFamily="34" charset="0"/>
              </a:rPr>
              <a:pPr/>
              <a:t>28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11621" name="Picture 12" descr="Hom_Komponenten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6872"/>
            <a:ext cx="11318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85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de-DE" altLang="de-DE" b="1" dirty="0"/>
              <a:t>Verkettung von Rotationen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R=R</a:t>
            </a:r>
            <a:r>
              <a:rPr lang="de-DE" altLang="de-DE" baseline="-25000" dirty="0"/>
              <a:t>n</a:t>
            </a:r>
            <a:r>
              <a:rPr lang="de-DE" altLang="de-DE" dirty="0"/>
              <a:t>R</a:t>
            </a:r>
            <a:r>
              <a:rPr lang="de-DE" altLang="de-DE" baseline="-25000" dirty="0"/>
              <a:t>n-1</a:t>
            </a:r>
            <a:r>
              <a:rPr lang="de-DE" altLang="de-DE" dirty="0"/>
              <a:t>…..R</a:t>
            </a:r>
            <a:r>
              <a:rPr lang="de-DE" altLang="de-DE" baseline="-25000" dirty="0"/>
              <a:t>2</a:t>
            </a:r>
            <a:r>
              <a:rPr lang="de-DE" altLang="de-DE" dirty="0"/>
              <a:t>R</a:t>
            </a:r>
            <a:r>
              <a:rPr lang="de-DE" altLang="de-DE" baseline="-25000" dirty="0"/>
              <a:t>1</a:t>
            </a:r>
            <a:endParaRPr lang="de-DE" altLang="de-DE" dirty="0"/>
          </a:p>
          <a:p>
            <a:r>
              <a:rPr lang="de-DE" altLang="de-DE" dirty="0"/>
              <a:t>Vormultiplikation</a:t>
            </a:r>
          </a:p>
          <a:p>
            <a:pPr lvl="1"/>
            <a:r>
              <a:rPr lang="de-DE" altLang="de-DE" dirty="0"/>
              <a:t>R=(</a:t>
            </a:r>
            <a:r>
              <a:rPr lang="de-DE" altLang="de-DE" dirty="0" err="1"/>
              <a:t>R</a:t>
            </a:r>
            <a:r>
              <a:rPr lang="de-DE" altLang="de-DE" baseline="-25000" dirty="0" err="1"/>
              <a:t>n</a:t>
            </a:r>
            <a:r>
              <a:rPr lang="de-DE" altLang="de-DE" dirty="0"/>
              <a:t>(R</a:t>
            </a:r>
            <a:r>
              <a:rPr lang="de-DE" altLang="de-DE" baseline="-25000" dirty="0"/>
              <a:t>n-1</a:t>
            </a:r>
            <a:r>
              <a:rPr lang="de-DE" altLang="de-DE" dirty="0"/>
              <a:t>…..(R</a:t>
            </a:r>
            <a:r>
              <a:rPr lang="de-DE" altLang="de-DE" baseline="-25000" dirty="0"/>
              <a:t>2</a:t>
            </a:r>
            <a:r>
              <a:rPr lang="de-DE" altLang="de-DE" dirty="0"/>
              <a:t>R</a:t>
            </a:r>
            <a:r>
              <a:rPr lang="de-DE" altLang="de-DE" baseline="-25000" dirty="0"/>
              <a:t>1</a:t>
            </a:r>
            <a:r>
              <a:rPr lang="de-DE" altLang="de-DE" dirty="0"/>
              <a:t>)…))</a:t>
            </a:r>
          </a:p>
          <a:p>
            <a:pPr lvl="1">
              <a:spcAft>
                <a:spcPts val="600"/>
              </a:spcAft>
            </a:pPr>
            <a:r>
              <a:rPr lang="de-DE" altLang="de-DE" dirty="0"/>
              <a:t>Interpretation: Drehung des momentanen</a:t>
            </a:r>
            <a:br>
              <a:rPr lang="de-DE" altLang="de-DE" dirty="0"/>
            </a:br>
            <a:r>
              <a:rPr lang="de-DE" altLang="de-DE" dirty="0"/>
              <a:t>Koordinatensystems um feste Achsen des</a:t>
            </a:r>
            <a:br>
              <a:rPr lang="de-DE" altLang="de-DE" dirty="0"/>
            </a:br>
            <a:r>
              <a:rPr lang="de-DE" altLang="de-DE" dirty="0"/>
              <a:t>Ursprungskoordinatensystems</a:t>
            </a:r>
          </a:p>
          <a:p>
            <a:r>
              <a:rPr lang="de-DE" altLang="de-DE" dirty="0"/>
              <a:t>Nachmultiplikation </a:t>
            </a:r>
          </a:p>
          <a:p>
            <a:pPr lvl="1"/>
            <a:r>
              <a:rPr lang="de-DE" altLang="de-DE" dirty="0"/>
              <a:t>R=((…(R</a:t>
            </a:r>
            <a:r>
              <a:rPr lang="de-DE" altLang="de-DE" baseline="-25000" dirty="0"/>
              <a:t>n</a:t>
            </a:r>
            <a:r>
              <a:rPr lang="de-DE" altLang="de-DE" dirty="0"/>
              <a:t>R</a:t>
            </a:r>
            <a:r>
              <a:rPr lang="de-DE" altLang="de-DE" baseline="-25000" dirty="0"/>
              <a:t>n-1</a:t>
            </a:r>
            <a:r>
              <a:rPr lang="de-DE" altLang="de-DE" dirty="0"/>
              <a:t>)…..R</a:t>
            </a:r>
            <a:r>
              <a:rPr lang="de-DE" altLang="de-DE" baseline="-25000" dirty="0"/>
              <a:t>2</a:t>
            </a:r>
            <a:r>
              <a:rPr lang="de-DE" altLang="de-DE" dirty="0"/>
              <a:t>)R</a:t>
            </a:r>
            <a:r>
              <a:rPr lang="de-DE" altLang="de-DE" baseline="-25000" dirty="0"/>
              <a:t>1</a:t>
            </a:r>
            <a:r>
              <a:rPr lang="de-DE" altLang="de-DE" dirty="0"/>
              <a:t>)</a:t>
            </a:r>
          </a:p>
          <a:p>
            <a:pPr lvl="1"/>
            <a:r>
              <a:rPr lang="de-DE" altLang="de-DE" dirty="0"/>
              <a:t>Interpretation: Drehung um momentanes</a:t>
            </a:r>
            <a:br>
              <a:rPr lang="de-DE" altLang="de-DE" dirty="0"/>
            </a:br>
            <a:r>
              <a:rPr lang="de-DE" altLang="de-DE" dirty="0"/>
              <a:t>Koordinatensystem</a:t>
            </a:r>
          </a:p>
          <a:p>
            <a:endParaRPr lang="de-DE" altLang="de-DE" dirty="0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A46D092-706A-4412-93D8-D21A1CACA2A8}" type="slidenum">
              <a:rPr lang="de-DE" altLang="de-DE">
                <a:latin typeface="Arial" pitchFamily="34" charset="0"/>
              </a:rPr>
              <a:pPr/>
              <a:t>3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583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18101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Inhaltsplatzhalter 2"/>
          <p:cNvSpPr>
            <a:spLocks noGrp="1"/>
          </p:cNvSpPr>
          <p:nvPr>
            <p:ph idx="1"/>
          </p:nvPr>
        </p:nvSpPr>
        <p:spPr>
          <a:xfrm>
            <a:off x="41275" y="90872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de-DE" altLang="de-DE" b="1" dirty="0"/>
              <a:t>Verkettete, elementare Rotationen</a:t>
            </a:r>
          </a:p>
          <a:p>
            <a:pPr>
              <a:buFontTx/>
              <a:buNone/>
            </a:pPr>
            <a:endParaRPr lang="de-DE" altLang="de-DE" b="1" dirty="0"/>
          </a:p>
          <a:p>
            <a:pPr>
              <a:buFontTx/>
              <a:buNone/>
            </a:pPr>
            <a:endParaRPr lang="de-DE" altLang="de-DE" b="1" dirty="0"/>
          </a:p>
          <a:p>
            <a:pPr>
              <a:buFontTx/>
              <a:buNone/>
            </a:pPr>
            <a:endParaRPr lang="de-DE" altLang="de-DE" b="1" dirty="0"/>
          </a:p>
          <a:p>
            <a:pPr>
              <a:buFontTx/>
              <a:buNone/>
            </a:pPr>
            <a:endParaRPr lang="de-DE" altLang="de-DE" b="1" dirty="0"/>
          </a:p>
          <a:p>
            <a:pPr>
              <a:spcAft>
                <a:spcPts val="600"/>
              </a:spcAft>
              <a:buFontTx/>
              <a:buNone/>
            </a:pPr>
            <a:endParaRPr lang="de-DE" altLang="de-DE" b="1" dirty="0"/>
          </a:p>
          <a:p>
            <a:pPr>
              <a:spcAft>
                <a:spcPts val="600"/>
              </a:spcAft>
              <a:buFontTx/>
              <a:buNone/>
            </a:pPr>
            <a:endParaRPr lang="de-DE" altLang="de-DE" b="1" dirty="0"/>
          </a:p>
          <a:p>
            <a:pPr>
              <a:buFontTx/>
              <a:buNone/>
            </a:pPr>
            <a:r>
              <a:rPr lang="de-DE" altLang="de-DE" sz="2000" dirty="0">
                <a:solidFill>
                  <a:srgbClr val="000000"/>
                </a:solidFill>
              </a:rPr>
              <a:t>Sei      in OXYZ; Berechnung von     nach den beiden Rotationen</a:t>
            </a:r>
          </a:p>
          <a:p>
            <a:pPr>
              <a:buFontTx/>
              <a:buNone/>
            </a:pPr>
            <a:endParaRPr lang="de-DE" altLang="de-DE" b="1" dirty="0"/>
          </a:p>
        </p:txBody>
      </p:sp>
      <p:sp>
        <p:nvSpPr>
          <p:cNvPr id="6042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AC203313-9171-43E5-B4FE-EC46E96919F0}" type="slidenum">
              <a:rPr lang="de-DE" altLang="de-DE">
                <a:latin typeface="Arial" pitchFamily="34" charset="0"/>
              </a:rPr>
              <a:pPr/>
              <a:t>4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60426" name="Freeform 12"/>
          <p:cNvSpPr>
            <a:spLocks/>
          </p:cNvSpPr>
          <p:nvPr/>
        </p:nvSpPr>
        <p:spPr bwMode="auto">
          <a:xfrm>
            <a:off x="1822450" y="2198688"/>
            <a:ext cx="279400" cy="192087"/>
          </a:xfrm>
          <a:custGeom>
            <a:avLst/>
            <a:gdLst>
              <a:gd name="T0" fmla="*/ 0 w 176"/>
              <a:gd name="T1" fmla="*/ 2147483647 h 121"/>
              <a:gd name="T2" fmla="*/ 2147483647 w 176"/>
              <a:gd name="T3" fmla="*/ 2147483647 h 121"/>
              <a:gd name="T4" fmla="*/ 2147483647 w 176"/>
              <a:gd name="T5" fmla="*/ 0 h 121"/>
              <a:gd name="T6" fmla="*/ 2147483647 w 176"/>
              <a:gd name="T7" fmla="*/ 2147483647 h 121"/>
              <a:gd name="T8" fmla="*/ 2147483647 w 176"/>
              <a:gd name="T9" fmla="*/ 2147483647 h 121"/>
              <a:gd name="T10" fmla="*/ 2147483647 w 176"/>
              <a:gd name="T11" fmla="*/ 2147483647 h 121"/>
              <a:gd name="T12" fmla="*/ 0 w 176"/>
              <a:gd name="T13" fmla="*/ 2147483647 h 121"/>
              <a:gd name="T14" fmla="*/ 0 w 176"/>
              <a:gd name="T15" fmla="*/ 2147483647 h 1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6"/>
              <a:gd name="T25" fmla="*/ 0 h 121"/>
              <a:gd name="T26" fmla="*/ 176 w 176"/>
              <a:gd name="T27" fmla="*/ 121 h 12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6" h="121">
                <a:moveTo>
                  <a:pt x="0" y="40"/>
                </a:moveTo>
                <a:lnTo>
                  <a:pt x="88" y="40"/>
                </a:lnTo>
                <a:lnTo>
                  <a:pt x="88" y="0"/>
                </a:lnTo>
                <a:lnTo>
                  <a:pt x="175" y="64"/>
                </a:lnTo>
                <a:lnTo>
                  <a:pt x="88" y="120"/>
                </a:lnTo>
                <a:lnTo>
                  <a:pt x="88" y="80"/>
                </a:lnTo>
                <a:lnTo>
                  <a:pt x="0" y="80"/>
                </a:lnTo>
                <a:lnTo>
                  <a:pt x="0" y="40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60427" name="Freeform 13"/>
          <p:cNvSpPr>
            <a:spLocks/>
          </p:cNvSpPr>
          <p:nvPr/>
        </p:nvSpPr>
        <p:spPr bwMode="auto">
          <a:xfrm>
            <a:off x="4156075" y="2230438"/>
            <a:ext cx="280988" cy="192087"/>
          </a:xfrm>
          <a:custGeom>
            <a:avLst/>
            <a:gdLst>
              <a:gd name="T0" fmla="*/ 0 w 177"/>
              <a:gd name="T1" fmla="*/ 2147483647 h 121"/>
              <a:gd name="T2" fmla="*/ 2147483647 w 177"/>
              <a:gd name="T3" fmla="*/ 2147483647 h 121"/>
              <a:gd name="T4" fmla="*/ 2147483647 w 177"/>
              <a:gd name="T5" fmla="*/ 0 h 121"/>
              <a:gd name="T6" fmla="*/ 2147483647 w 177"/>
              <a:gd name="T7" fmla="*/ 2147483647 h 121"/>
              <a:gd name="T8" fmla="*/ 2147483647 w 177"/>
              <a:gd name="T9" fmla="*/ 2147483647 h 121"/>
              <a:gd name="T10" fmla="*/ 2147483647 w 177"/>
              <a:gd name="T11" fmla="*/ 2147483647 h 121"/>
              <a:gd name="T12" fmla="*/ 0 w 177"/>
              <a:gd name="T13" fmla="*/ 2147483647 h 121"/>
              <a:gd name="T14" fmla="*/ 0 w 177"/>
              <a:gd name="T15" fmla="*/ 2147483647 h 1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"/>
              <a:gd name="T25" fmla="*/ 0 h 121"/>
              <a:gd name="T26" fmla="*/ 177 w 177"/>
              <a:gd name="T27" fmla="*/ 121 h 12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" h="121">
                <a:moveTo>
                  <a:pt x="0" y="40"/>
                </a:moveTo>
                <a:lnTo>
                  <a:pt x="88" y="40"/>
                </a:lnTo>
                <a:lnTo>
                  <a:pt x="88" y="0"/>
                </a:lnTo>
                <a:lnTo>
                  <a:pt x="176" y="64"/>
                </a:lnTo>
                <a:lnTo>
                  <a:pt x="88" y="120"/>
                </a:lnTo>
                <a:lnTo>
                  <a:pt x="88" y="80"/>
                </a:lnTo>
                <a:lnTo>
                  <a:pt x="0" y="80"/>
                </a:lnTo>
                <a:lnTo>
                  <a:pt x="0" y="40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60428" name="Rectangle 17"/>
          <p:cNvSpPr>
            <a:spLocks noChangeArrowheads="1"/>
          </p:cNvSpPr>
          <p:nvPr/>
        </p:nvSpPr>
        <p:spPr bwMode="auto">
          <a:xfrm>
            <a:off x="1497013" y="3036888"/>
            <a:ext cx="1349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2000">
                <a:solidFill>
                  <a:srgbClr val="000000"/>
                </a:solidFill>
              </a:rPr>
              <a:t>R</a:t>
            </a:r>
            <a:r>
              <a:rPr lang="de-DE" altLang="de-DE" sz="2000" baseline="-25000">
                <a:solidFill>
                  <a:srgbClr val="000000"/>
                </a:solidFill>
              </a:rPr>
              <a:t>y</a:t>
            </a:r>
            <a:r>
              <a:rPr lang="de-DE" altLang="de-DE" sz="2000">
                <a:solidFill>
                  <a:srgbClr val="000000"/>
                </a:solidFill>
              </a:rPr>
              <a:t>(-90°)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28588" y="1677988"/>
            <a:ext cx="1547812" cy="1570037"/>
            <a:chOff x="233" y="817"/>
            <a:chExt cx="975" cy="989"/>
          </a:xfrm>
          <a:noFill/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444" y="914"/>
              <a:ext cx="728" cy="728"/>
              <a:chOff x="403" y="2878"/>
              <a:chExt cx="728" cy="728"/>
            </a:xfrm>
            <a:grpFill/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643" y="2878"/>
                <a:ext cx="65" cy="459"/>
                <a:chOff x="643" y="2878"/>
                <a:chExt cx="65" cy="459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643" y="2878"/>
                  <a:ext cx="65" cy="113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64" y="112"/>
                    </a:cxn>
                    <a:cxn ang="0">
                      <a:pos x="32" y="112"/>
                    </a:cxn>
                    <a:cxn ang="0">
                      <a:pos x="0" y="112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65" h="113">
                      <a:moveTo>
                        <a:pt x="32" y="0"/>
                      </a:moveTo>
                      <a:lnTo>
                        <a:pt x="64" y="112"/>
                      </a:lnTo>
                      <a:lnTo>
                        <a:pt x="32" y="112"/>
                      </a:lnTo>
                      <a:lnTo>
                        <a:pt x="0" y="112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de-DE">
                    <a:solidFill>
                      <a:srgbClr val="000000"/>
                    </a:solidFill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>
                  <a:off x="679" y="2996"/>
                  <a:ext cx="0" cy="3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>
                    <a:solidFill>
                      <a:srgbClr val="000000"/>
                    </a:solidFill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</p:grp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681" y="3301"/>
                <a:ext cx="450" cy="57"/>
                <a:chOff x="681" y="3301"/>
                <a:chExt cx="450" cy="57"/>
              </a:xfrm>
              <a:grpFill/>
            </p:grpSpPr>
            <p:sp>
              <p:nvSpPr>
                <p:cNvPr id="21" name="Freeform 24"/>
                <p:cNvSpPr>
                  <a:spLocks/>
                </p:cNvSpPr>
                <p:nvPr/>
              </p:nvSpPr>
              <p:spPr bwMode="auto">
                <a:xfrm>
                  <a:off x="1018" y="3301"/>
                  <a:ext cx="113" cy="57"/>
                </a:xfrm>
                <a:custGeom>
                  <a:avLst/>
                  <a:gdLst/>
                  <a:ahLst/>
                  <a:cxnLst>
                    <a:cxn ang="0">
                      <a:pos x="112" y="32"/>
                    </a:cxn>
                    <a:cxn ang="0">
                      <a:pos x="0" y="56"/>
                    </a:cxn>
                    <a:cxn ang="0">
                      <a:pos x="0" y="32"/>
                    </a:cxn>
                    <a:cxn ang="0">
                      <a:pos x="0" y="0"/>
                    </a:cxn>
                    <a:cxn ang="0">
                      <a:pos x="112" y="32"/>
                    </a:cxn>
                  </a:cxnLst>
                  <a:rect l="0" t="0" r="r" b="b"/>
                  <a:pathLst>
                    <a:path w="113" h="57">
                      <a:moveTo>
                        <a:pt x="112" y="32"/>
                      </a:move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12" y="3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de-DE">
                    <a:solidFill>
                      <a:srgbClr val="000000"/>
                    </a:solidFill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>
                  <a:off x="681" y="3337"/>
                  <a:ext cx="34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>
                    <a:solidFill>
                      <a:srgbClr val="000000"/>
                    </a:solidFill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403" y="3339"/>
                <a:ext cx="284" cy="267"/>
                <a:chOff x="403" y="3339"/>
                <a:chExt cx="284" cy="267"/>
              </a:xfrm>
              <a:grpFill/>
            </p:grpSpPr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403" y="3501"/>
                  <a:ext cx="97" cy="105"/>
                </a:xfrm>
                <a:custGeom>
                  <a:avLst/>
                  <a:gdLst/>
                  <a:ahLst/>
                  <a:cxnLst>
                    <a:cxn ang="0">
                      <a:pos x="0" y="104"/>
                    </a:cxn>
                    <a:cxn ang="0">
                      <a:pos x="56" y="0"/>
                    </a:cxn>
                    <a:cxn ang="0">
                      <a:pos x="80" y="24"/>
                    </a:cxn>
                    <a:cxn ang="0">
                      <a:pos x="96" y="40"/>
                    </a:cxn>
                    <a:cxn ang="0">
                      <a:pos x="0" y="104"/>
                    </a:cxn>
                  </a:cxnLst>
                  <a:rect l="0" t="0" r="r" b="b"/>
                  <a:pathLst>
                    <a:path w="97" h="105">
                      <a:moveTo>
                        <a:pt x="0" y="104"/>
                      </a:moveTo>
                      <a:lnTo>
                        <a:pt x="56" y="0"/>
                      </a:lnTo>
                      <a:lnTo>
                        <a:pt x="80" y="24"/>
                      </a:lnTo>
                      <a:lnTo>
                        <a:pt x="96" y="40"/>
                      </a:lnTo>
                      <a:lnTo>
                        <a:pt x="0" y="10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de-DE">
                    <a:solidFill>
                      <a:srgbClr val="000000"/>
                    </a:solidFill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  <p:sp>
              <p:nvSpPr>
                <p:cNvPr id="2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81" y="3339"/>
                  <a:ext cx="206" cy="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>
                    <a:solidFill>
                      <a:srgbClr val="000000"/>
                    </a:solidFill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</p:grpSp>
        </p:grp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725" y="817"/>
              <a:ext cx="180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de-DE" sz="1800" dirty="0">
                  <a:solidFill>
                    <a:srgbClr val="000000"/>
                  </a:solidFill>
                  <a:latin typeface="Times New Roman" pitchFamily="-110" charset="0"/>
                  <a:ea typeface="Osaka" pitchFamily="-110" charset="-128"/>
                  <a:cs typeface="Osaka" pitchFamily="-110" charset="-128"/>
                </a:rPr>
                <a:t>z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004" y="1400"/>
              <a:ext cx="204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de-DE" sz="1800">
                  <a:solidFill>
                    <a:srgbClr val="000000"/>
                  </a:solidFill>
                  <a:latin typeface="Times New Roman" pitchFamily="-110" charset="0"/>
                  <a:ea typeface="Osaka" pitchFamily="-110" charset="-128"/>
                  <a:cs typeface="Osaka" pitchFamily="-110" charset="-128"/>
                </a:rPr>
                <a:t>y</a:t>
              </a:r>
            </a:p>
          </p:txBody>
        </p: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33" y="1575"/>
              <a:ext cx="18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de-DE" sz="1800">
                  <a:solidFill>
                    <a:srgbClr val="000000"/>
                  </a:solidFill>
                  <a:latin typeface="Times New Roman" pitchFamily="-110" charset="0"/>
                  <a:ea typeface="Osaka" pitchFamily="-110" charset="-128"/>
                  <a:cs typeface="Osaka" pitchFamily="-110" charset="-128"/>
                </a:rPr>
                <a:t>x</a:t>
              </a:r>
            </a:p>
          </p:txBody>
        </p:sp>
        <p:sp>
          <p:nvSpPr>
            <p:cNvPr id="13" name="Bogen 34"/>
            <p:cNvSpPr>
              <a:spLocks/>
            </p:cNvSpPr>
            <p:nvPr/>
          </p:nvSpPr>
          <p:spPr bwMode="auto">
            <a:xfrm>
              <a:off x="794" y="1267"/>
              <a:ext cx="173" cy="20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588 w 36588"/>
                <a:gd name="T1" fmla="*/ 37154 h 43200"/>
                <a:gd name="T2" fmla="*/ 32784 w 36588"/>
                <a:gd name="T3" fmla="*/ 3121 h 43200"/>
                <a:gd name="T4" fmla="*/ 21600 w 3658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88" h="43200" fill="none" extrusionOk="0">
                  <a:moveTo>
                    <a:pt x="36587" y="37153"/>
                  </a:moveTo>
                  <a:cubicBezTo>
                    <a:pt x="32562" y="41032"/>
                    <a:pt x="27190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42" y="0"/>
                    <a:pt x="29410" y="1079"/>
                    <a:pt x="32784" y="3120"/>
                  </a:cubicBezTo>
                </a:path>
                <a:path w="36588" h="43200" stroke="0" extrusionOk="0">
                  <a:moveTo>
                    <a:pt x="36587" y="37153"/>
                  </a:moveTo>
                  <a:cubicBezTo>
                    <a:pt x="32562" y="41032"/>
                    <a:pt x="27190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42" y="0"/>
                    <a:pt x="29410" y="1079"/>
                    <a:pt x="32784" y="312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14" name="Bogen 35"/>
            <p:cNvSpPr>
              <a:spLocks/>
            </p:cNvSpPr>
            <p:nvPr/>
          </p:nvSpPr>
          <p:spPr bwMode="auto">
            <a:xfrm>
              <a:off x="947" y="1274"/>
              <a:ext cx="86" cy="87"/>
            </a:xfrm>
            <a:custGeom>
              <a:avLst/>
              <a:gdLst>
                <a:gd name="G0" fmla="+- 19448 0 0"/>
                <a:gd name="G1" fmla="+- 19502 0 0"/>
                <a:gd name="G2" fmla="+- 21600 0 0"/>
                <a:gd name="T0" fmla="*/ 0 w 19448"/>
                <a:gd name="T1" fmla="*/ 10103 h 19502"/>
                <a:gd name="T2" fmla="*/ 10161 w 19448"/>
                <a:gd name="T3" fmla="*/ 0 h 19502"/>
                <a:gd name="T4" fmla="*/ 19448 w 19448"/>
                <a:gd name="T5" fmla="*/ 19502 h 19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48" h="19502" fill="none" extrusionOk="0">
                  <a:moveTo>
                    <a:pt x="0" y="10103"/>
                  </a:moveTo>
                  <a:cubicBezTo>
                    <a:pt x="2138" y="5677"/>
                    <a:pt x="5723" y="2113"/>
                    <a:pt x="10161" y="0"/>
                  </a:cubicBezTo>
                </a:path>
                <a:path w="19448" h="19502" stroke="0" extrusionOk="0">
                  <a:moveTo>
                    <a:pt x="0" y="10103"/>
                  </a:moveTo>
                  <a:cubicBezTo>
                    <a:pt x="2138" y="5677"/>
                    <a:pt x="5723" y="2113"/>
                    <a:pt x="10161" y="0"/>
                  </a:cubicBezTo>
                  <a:lnTo>
                    <a:pt x="19448" y="19502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white">
            <a:xfrm>
              <a:off x="852" y="1075"/>
              <a:ext cx="353" cy="215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1600">
                  <a:solidFill>
                    <a:srgbClr val="000000"/>
                  </a:solidFill>
                  <a:latin typeface="Helvetica" pitchFamily="-110" charset="0"/>
                  <a:ea typeface="Osaka" pitchFamily="-110" charset="-128"/>
                  <a:cs typeface="Osaka" pitchFamily="-110" charset="-128"/>
                </a:rPr>
                <a:t>-90°</a:t>
              </a:r>
            </a:p>
          </p:txBody>
        </p:sp>
      </p:grpSp>
      <p:grpSp>
        <p:nvGrpSpPr>
          <p:cNvPr id="60430" name="Group 73"/>
          <p:cNvGrpSpPr>
            <a:grpSpLocks/>
          </p:cNvGrpSpPr>
          <p:nvPr/>
        </p:nvGrpSpPr>
        <p:grpSpPr bwMode="auto">
          <a:xfrm>
            <a:off x="2254250" y="1495425"/>
            <a:ext cx="1677988" cy="1668463"/>
            <a:chOff x="1420" y="942"/>
            <a:chExt cx="1057" cy="1051"/>
          </a:xfrm>
        </p:grpSpPr>
        <p:grpSp>
          <p:nvGrpSpPr>
            <p:cNvPr id="60452" name="Group 3"/>
            <p:cNvGrpSpPr>
              <a:grpSpLocks/>
            </p:cNvGrpSpPr>
            <p:nvPr/>
          </p:nvGrpSpPr>
          <p:grpSpPr bwMode="auto">
            <a:xfrm>
              <a:off x="1786" y="1168"/>
              <a:ext cx="65" cy="459"/>
              <a:chOff x="643" y="2878"/>
              <a:chExt cx="65" cy="459"/>
            </a:xfrm>
          </p:grpSpPr>
          <p:sp>
            <p:nvSpPr>
              <p:cNvPr id="60468" name="Freeform 4"/>
              <p:cNvSpPr>
                <a:spLocks/>
              </p:cNvSpPr>
              <p:nvPr/>
            </p:nvSpPr>
            <p:spPr bwMode="auto">
              <a:xfrm>
                <a:off x="643" y="2878"/>
                <a:ext cx="65" cy="113"/>
              </a:xfrm>
              <a:custGeom>
                <a:avLst/>
                <a:gdLst>
                  <a:gd name="T0" fmla="*/ 32 w 65"/>
                  <a:gd name="T1" fmla="*/ 0 h 113"/>
                  <a:gd name="T2" fmla="*/ 64 w 65"/>
                  <a:gd name="T3" fmla="*/ 112 h 113"/>
                  <a:gd name="T4" fmla="*/ 32 w 65"/>
                  <a:gd name="T5" fmla="*/ 112 h 113"/>
                  <a:gd name="T6" fmla="*/ 0 w 65"/>
                  <a:gd name="T7" fmla="*/ 112 h 113"/>
                  <a:gd name="T8" fmla="*/ 32 w 65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13"/>
                  <a:gd name="T17" fmla="*/ 65 w 65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13">
                    <a:moveTo>
                      <a:pt x="32" y="0"/>
                    </a:moveTo>
                    <a:lnTo>
                      <a:pt x="64" y="112"/>
                    </a:lnTo>
                    <a:lnTo>
                      <a:pt x="32" y="112"/>
                    </a:lnTo>
                    <a:lnTo>
                      <a:pt x="0" y="112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0469" name="Line 5"/>
              <p:cNvSpPr>
                <a:spLocks noChangeShapeType="1"/>
              </p:cNvSpPr>
              <p:nvPr/>
            </p:nvSpPr>
            <p:spPr bwMode="auto">
              <a:xfrm>
                <a:off x="679" y="2996"/>
                <a:ext cx="0" cy="3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60453" name="Freeform 6"/>
            <p:cNvSpPr>
              <a:spLocks/>
            </p:cNvSpPr>
            <p:nvPr/>
          </p:nvSpPr>
          <p:spPr bwMode="auto">
            <a:xfrm>
              <a:off x="2161" y="1591"/>
              <a:ext cx="113" cy="57"/>
            </a:xfrm>
            <a:custGeom>
              <a:avLst/>
              <a:gdLst>
                <a:gd name="T0" fmla="*/ 112 w 113"/>
                <a:gd name="T1" fmla="*/ 32 h 57"/>
                <a:gd name="T2" fmla="*/ 0 w 113"/>
                <a:gd name="T3" fmla="*/ 56 h 57"/>
                <a:gd name="T4" fmla="*/ 0 w 113"/>
                <a:gd name="T5" fmla="*/ 32 h 57"/>
                <a:gd name="T6" fmla="*/ 0 w 113"/>
                <a:gd name="T7" fmla="*/ 0 h 57"/>
                <a:gd name="T8" fmla="*/ 112 w 113"/>
                <a:gd name="T9" fmla="*/ 32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57"/>
                <a:gd name="T17" fmla="*/ 113 w 11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57">
                  <a:moveTo>
                    <a:pt x="112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2" y="3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60454" name="Line 7"/>
            <p:cNvSpPr>
              <a:spLocks noChangeShapeType="1"/>
            </p:cNvSpPr>
            <p:nvPr/>
          </p:nvSpPr>
          <p:spPr bwMode="auto">
            <a:xfrm>
              <a:off x="1824" y="1627"/>
              <a:ext cx="3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455" name="Freeform 8"/>
            <p:cNvSpPr>
              <a:spLocks/>
            </p:cNvSpPr>
            <p:nvPr/>
          </p:nvSpPr>
          <p:spPr bwMode="auto">
            <a:xfrm>
              <a:off x="1546" y="1791"/>
              <a:ext cx="97" cy="105"/>
            </a:xfrm>
            <a:custGeom>
              <a:avLst/>
              <a:gdLst>
                <a:gd name="T0" fmla="*/ 0 w 97"/>
                <a:gd name="T1" fmla="*/ 104 h 105"/>
                <a:gd name="T2" fmla="*/ 56 w 97"/>
                <a:gd name="T3" fmla="*/ 0 h 105"/>
                <a:gd name="T4" fmla="*/ 80 w 97"/>
                <a:gd name="T5" fmla="*/ 24 h 105"/>
                <a:gd name="T6" fmla="*/ 96 w 97"/>
                <a:gd name="T7" fmla="*/ 40 h 105"/>
                <a:gd name="T8" fmla="*/ 0 w 97"/>
                <a:gd name="T9" fmla="*/ 10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105"/>
                <a:gd name="T17" fmla="*/ 97 w 9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105">
                  <a:moveTo>
                    <a:pt x="0" y="104"/>
                  </a:moveTo>
                  <a:lnTo>
                    <a:pt x="56" y="0"/>
                  </a:lnTo>
                  <a:lnTo>
                    <a:pt x="80" y="24"/>
                  </a:lnTo>
                  <a:lnTo>
                    <a:pt x="96" y="40"/>
                  </a:lnTo>
                  <a:lnTo>
                    <a:pt x="0" y="10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60456" name="Line 9"/>
            <p:cNvSpPr>
              <a:spLocks noChangeShapeType="1"/>
            </p:cNvSpPr>
            <p:nvPr/>
          </p:nvSpPr>
          <p:spPr bwMode="auto">
            <a:xfrm flipH="1">
              <a:off x="1624" y="1629"/>
              <a:ext cx="206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457" name="Rectangle 10"/>
            <p:cNvSpPr>
              <a:spLocks noChangeArrowheads="1"/>
            </p:cNvSpPr>
            <p:nvPr/>
          </p:nvSpPr>
          <p:spPr bwMode="auto">
            <a:xfrm>
              <a:off x="1827" y="107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0458" name="Rectangle 11"/>
            <p:cNvSpPr>
              <a:spLocks noChangeArrowheads="1"/>
            </p:cNvSpPr>
            <p:nvPr/>
          </p:nvSpPr>
          <p:spPr bwMode="auto">
            <a:xfrm>
              <a:off x="2106" y="165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0459" name="Bogen 14"/>
            <p:cNvSpPr>
              <a:spLocks/>
            </p:cNvSpPr>
            <p:nvPr/>
          </p:nvSpPr>
          <p:spPr bwMode="auto">
            <a:xfrm>
              <a:off x="1743" y="1377"/>
              <a:ext cx="205" cy="171"/>
            </a:xfrm>
            <a:custGeom>
              <a:avLst/>
              <a:gdLst>
                <a:gd name="T0" fmla="*/ 0 w 43200"/>
                <a:gd name="T1" fmla="*/ 0 h 36669"/>
                <a:gd name="T2" fmla="*/ 0 w 43200"/>
                <a:gd name="T3" fmla="*/ 0 h 36669"/>
                <a:gd name="T4" fmla="*/ 0 w 43200"/>
                <a:gd name="T5" fmla="*/ 0 h 3666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669"/>
                <a:gd name="T11" fmla="*/ 43200 w 43200"/>
                <a:gd name="T12" fmla="*/ 36669 h 366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669" fill="none" extrusionOk="0">
                  <a:moveTo>
                    <a:pt x="39490" y="2964"/>
                  </a:moveTo>
                  <a:cubicBezTo>
                    <a:pt x="41907" y="6538"/>
                    <a:pt x="43200" y="10754"/>
                    <a:pt x="43200" y="15069"/>
                  </a:cubicBezTo>
                  <a:cubicBezTo>
                    <a:pt x="43200" y="26998"/>
                    <a:pt x="33529" y="36669"/>
                    <a:pt x="21600" y="36669"/>
                  </a:cubicBezTo>
                  <a:cubicBezTo>
                    <a:pt x="9670" y="36669"/>
                    <a:pt x="0" y="26998"/>
                    <a:pt x="0" y="15069"/>
                  </a:cubicBezTo>
                  <a:cubicBezTo>
                    <a:pt x="0" y="9439"/>
                    <a:pt x="2197" y="4033"/>
                    <a:pt x="6124" y="0"/>
                  </a:cubicBezTo>
                </a:path>
                <a:path w="43200" h="36669" stroke="0" extrusionOk="0">
                  <a:moveTo>
                    <a:pt x="39490" y="2964"/>
                  </a:moveTo>
                  <a:cubicBezTo>
                    <a:pt x="41907" y="6538"/>
                    <a:pt x="43200" y="10754"/>
                    <a:pt x="43200" y="15069"/>
                  </a:cubicBezTo>
                  <a:cubicBezTo>
                    <a:pt x="43200" y="26998"/>
                    <a:pt x="33529" y="36669"/>
                    <a:pt x="21600" y="36669"/>
                  </a:cubicBezTo>
                  <a:cubicBezTo>
                    <a:pt x="9670" y="36669"/>
                    <a:pt x="0" y="26998"/>
                    <a:pt x="0" y="15069"/>
                  </a:cubicBezTo>
                  <a:cubicBezTo>
                    <a:pt x="0" y="9439"/>
                    <a:pt x="2197" y="4033"/>
                    <a:pt x="6124" y="0"/>
                  </a:cubicBezTo>
                  <a:lnTo>
                    <a:pt x="21600" y="1506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60460" name="Bogen 15"/>
            <p:cNvSpPr>
              <a:spLocks/>
            </p:cNvSpPr>
            <p:nvPr/>
          </p:nvSpPr>
          <p:spPr bwMode="auto">
            <a:xfrm>
              <a:off x="1852" y="1312"/>
              <a:ext cx="87" cy="86"/>
            </a:xfrm>
            <a:custGeom>
              <a:avLst/>
              <a:gdLst>
                <a:gd name="T0" fmla="*/ 0 w 19675"/>
                <a:gd name="T1" fmla="*/ 0 h 19621"/>
                <a:gd name="T2" fmla="*/ 0 w 19675"/>
                <a:gd name="T3" fmla="*/ 0 h 19621"/>
                <a:gd name="T4" fmla="*/ 0 w 19675"/>
                <a:gd name="T5" fmla="*/ 0 h 19621"/>
                <a:gd name="T6" fmla="*/ 0 60000 65536"/>
                <a:gd name="T7" fmla="*/ 0 60000 65536"/>
                <a:gd name="T8" fmla="*/ 0 60000 65536"/>
                <a:gd name="T9" fmla="*/ 0 w 19675"/>
                <a:gd name="T10" fmla="*/ 0 h 19621"/>
                <a:gd name="T11" fmla="*/ 19675 w 19675"/>
                <a:gd name="T12" fmla="*/ 19621 h 19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75" h="19621" fill="none" extrusionOk="0">
                  <a:moveTo>
                    <a:pt x="19675" y="8913"/>
                  </a:moveTo>
                  <a:cubicBezTo>
                    <a:pt x="17530" y="13646"/>
                    <a:pt x="13751" y="17448"/>
                    <a:pt x="9031" y="19621"/>
                  </a:cubicBezTo>
                </a:path>
                <a:path w="19675" h="19621" stroke="0" extrusionOk="0">
                  <a:moveTo>
                    <a:pt x="19675" y="8913"/>
                  </a:moveTo>
                  <a:cubicBezTo>
                    <a:pt x="17530" y="13646"/>
                    <a:pt x="13751" y="17448"/>
                    <a:pt x="9031" y="196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60461" name="Freeform 16"/>
            <p:cNvSpPr>
              <a:spLocks/>
            </p:cNvSpPr>
            <p:nvPr/>
          </p:nvSpPr>
          <p:spPr bwMode="auto">
            <a:xfrm>
              <a:off x="1914" y="1373"/>
              <a:ext cx="19" cy="21"/>
            </a:xfrm>
            <a:custGeom>
              <a:avLst/>
              <a:gdLst>
                <a:gd name="T0" fmla="*/ 14 w 19"/>
                <a:gd name="T1" fmla="*/ 20 h 21"/>
                <a:gd name="T2" fmla="*/ 0 w 19"/>
                <a:gd name="T3" fmla="*/ 6 h 21"/>
                <a:gd name="T4" fmla="*/ 6 w 19"/>
                <a:gd name="T5" fmla="*/ 0 h 21"/>
                <a:gd name="T6" fmla="*/ 18 w 19"/>
                <a:gd name="T7" fmla="*/ 14 h 21"/>
                <a:gd name="T8" fmla="*/ 14 w 19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21"/>
                <a:gd name="T17" fmla="*/ 19 w 1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21">
                  <a:moveTo>
                    <a:pt x="14" y="20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18" y="14"/>
                  </a:lnTo>
                  <a:lnTo>
                    <a:pt x="14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60462" name="Rectangle 32"/>
            <p:cNvSpPr>
              <a:spLocks noChangeArrowheads="1"/>
            </p:cNvSpPr>
            <p:nvPr/>
          </p:nvSpPr>
          <p:spPr bwMode="auto">
            <a:xfrm>
              <a:off x="1601" y="17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0463" name="Line 37"/>
            <p:cNvSpPr>
              <a:spLocks noChangeShapeType="1"/>
            </p:cNvSpPr>
            <p:nvPr/>
          </p:nvSpPr>
          <p:spPr bwMode="white">
            <a:xfrm flipV="1">
              <a:off x="1827" y="1197"/>
              <a:ext cx="439" cy="430"/>
            </a:xfrm>
            <a:prstGeom prst="line">
              <a:avLst/>
            </a:prstGeom>
            <a:noFill/>
            <a:ln w="12700">
              <a:solidFill>
                <a:srgbClr val="18856A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60464" name="Rectangle 38"/>
            <p:cNvSpPr>
              <a:spLocks noChangeArrowheads="1"/>
            </p:cNvSpPr>
            <p:nvPr/>
          </p:nvSpPr>
          <p:spPr bwMode="auto">
            <a:xfrm>
              <a:off x="2251" y="1066"/>
              <a:ext cx="22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z´</a:t>
              </a:r>
            </a:p>
          </p:txBody>
        </p:sp>
        <p:sp>
          <p:nvSpPr>
            <p:cNvPr id="60465" name="Text Box 39"/>
            <p:cNvSpPr txBox="1">
              <a:spLocks noChangeArrowheads="1"/>
            </p:cNvSpPr>
            <p:nvPr/>
          </p:nvSpPr>
          <p:spPr bwMode="white">
            <a:xfrm>
              <a:off x="1420" y="1167"/>
              <a:ext cx="38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algn="ctr" eaLnBrk="1" hangingPunct="1"/>
              <a:r>
                <a:rPr lang="de-DE" altLang="de-DE" sz="1600">
                  <a:solidFill>
                    <a:srgbClr val="000000"/>
                  </a:solidFill>
                </a:rPr>
                <a:t>180°</a:t>
              </a:r>
            </a:p>
          </p:txBody>
        </p:sp>
        <p:sp>
          <p:nvSpPr>
            <p:cNvPr id="60466" name="Line 40"/>
            <p:cNvSpPr>
              <a:spLocks noChangeShapeType="1"/>
            </p:cNvSpPr>
            <p:nvPr/>
          </p:nvSpPr>
          <p:spPr bwMode="white">
            <a:xfrm flipV="1">
              <a:off x="1824" y="1031"/>
              <a:ext cx="0" cy="601"/>
            </a:xfrm>
            <a:prstGeom prst="line">
              <a:avLst/>
            </a:prstGeom>
            <a:noFill/>
            <a:ln w="12700">
              <a:solidFill>
                <a:srgbClr val="18856A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60467" name="Rectangle 41"/>
            <p:cNvSpPr>
              <a:spLocks noChangeArrowheads="1"/>
            </p:cNvSpPr>
            <p:nvPr/>
          </p:nvSpPr>
          <p:spPr bwMode="auto">
            <a:xfrm>
              <a:off x="1610" y="942"/>
              <a:ext cx="2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x´</a:t>
              </a:r>
            </a:p>
          </p:txBody>
        </p:sp>
      </p:grpSp>
      <p:sp>
        <p:nvSpPr>
          <p:cNvPr id="60431" name="Rectangle 59"/>
          <p:cNvSpPr>
            <a:spLocks noChangeArrowheads="1"/>
          </p:cNvSpPr>
          <p:nvPr/>
        </p:nvSpPr>
        <p:spPr bwMode="auto">
          <a:xfrm>
            <a:off x="3744913" y="3017838"/>
            <a:ext cx="1349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2000">
                <a:solidFill>
                  <a:srgbClr val="000000"/>
                </a:solidFill>
              </a:rPr>
              <a:t>R</a:t>
            </a:r>
            <a:r>
              <a:rPr lang="de-DE" altLang="de-DE" sz="2000" baseline="-25000">
                <a:solidFill>
                  <a:srgbClr val="000000"/>
                </a:solidFill>
              </a:rPr>
              <a:t>z</a:t>
            </a:r>
            <a:r>
              <a:rPr lang="de-DE" altLang="de-DE" sz="2000">
                <a:solidFill>
                  <a:srgbClr val="000000"/>
                </a:solidFill>
              </a:rPr>
              <a:t>(180°)</a:t>
            </a:r>
          </a:p>
        </p:txBody>
      </p:sp>
      <p:graphicFrame>
        <p:nvGraphicFramePr>
          <p:cNvPr id="45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53175" y="958850"/>
          <a:ext cx="25749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rmel" r:id="rId4" imgW="2171520" imgH="965160" progId="Equation.3">
                  <p:embed/>
                </p:oleObj>
              </mc:Choice>
              <mc:Fallback>
                <p:oleObj name="Formel" r:id="rId4" imgW="2171520" imgH="965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53175" y="958850"/>
                        <a:ext cx="25749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2" name="Group 72"/>
          <p:cNvGrpSpPr>
            <a:grpSpLocks/>
          </p:cNvGrpSpPr>
          <p:nvPr/>
        </p:nvGrpSpPr>
        <p:grpSpPr bwMode="auto">
          <a:xfrm>
            <a:off x="4564063" y="1530350"/>
            <a:ext cx="1663700" cy="1800225"/>
            <a:chOff x="3016" y="723"/>
            <a:chExt cx="1048" cy="1134"/>
          </a:xfrm>
        </p:grpSpPr>
        <p:grpSp>
          <p:nvGrpSpPr>
            <p:cNvPr id="60436" name="Group 43"/>
            <p:cNvGrpSpPr>
              <a:grpSpLocks/>
            </p:cNvGrpSpPr>
            <p:nvPr/>
          </p:nvGrpSpPr>
          <p:grpSpPr bwMode="auto">
            <a:xfrm>
              <a:off x="3540" y="915"/>
              <a:ext cx="65" cy="459"/>
              <a:chOff x="643" y="2878"/>
              <a:chExt cx="65" cy="459"/>
            </a:xfrm>
          </p:grpSpPr>
          <p:sp>
            <p:nvSpPr>
              <p:cNvPr id="60450" name="Freeform 44"/>
              <p:cNvSpPr>
                <a:spLocks/>
              </p:cNvSpPr>
              <p:nvPr/>
            </p:nvSpPr>
            <p:spPr bwMode="auto">
              <a:xfrm>
                <a:off x="643" y="2878"/>
                <a:ext cx="65" cy="113"/>
              </a:xfrm>
              <a:custGeom>
                <a:avLst/>
                <a:gdLst>
                  <a:gd name="T0" fmla="*/ 32 w 65"/>
                  <a:gd name="T1" fmla="*/ 0 h 113"/>
                  <a:gd name="T2" fmla="*/ 64 w 65"/>
                  <a:gd name="T3" fmla="*/ 112 h 113"/>
                  <a:gd name="T4" fmla="*/ 32 w 65"/>
                  <a:gd name="T5" fmla="*/ 112 h 113"/>
                  <a:gd name="T6" fmla="*/ 0 w 65"/>
                  <a:gd name="T7" fmla="*/ 112 h 113"/>
                  <a:gd name="T8" fmla="*/ 32 w 65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13"/>
                  <a:gd name="T17" fmla="*/ 65 w 65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13">
                    <a:moveTo>
                      <a:pt x="32" y="0"/>
                    </a:moveTo>
                    <a:lnTo>
                      <a:pt x="64" y="112"/>
                    </a:lnTo>
                    <a:lnTo>
                      <a:pt x="32" y="112"/>
                    </a:lnTo>
                    <a:lnTo>
                      <a:pt x="0" y="112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1" name="Line 45"/>
              <p:cNvSpPr>
                <a:spLocks noChangeShapeType="1"/>
              </p:cNvSpPr>
              <p:nvPr/>
            </p:nvSpPr>
            <p:spPr bwMode="auto">
              <a:xfrm>
                <a:off x="679" y="2996"/>
                <a:ext cx="0" cy="341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0437" name="Group 46"/>
            <p:cNvGrpSpPr>
              <a:grpSpLocks/>
            </p:cNvGrpSpPr>
            <p:nvPr/>
          </p:nvGrpSpPr>
          <p:grpSpPr bwMode="auto">
            <a:xfrm>
              <a:off x="3578" y="1338"/>
              <a:ext cx="450" cy="57"/>
              <a:chOff x="681" y="3301"/>
              <a:chExt cx="450" cy="57"/>
            </a:xfrm>
          </p:grpSpPr>
          <p:sp>
            <p:nvSpPr>
              <p:cNvPr id="60448" name="Freeform 47"/>
              <p:cNvSpPr>
                <a:spLocks/>
              </p:cNvSpPr>
              <p:nvPr/>
            </p:nvSpPr>
            <p:spPr bwMode="auto">
              <a:xfrm>
                <a:off x="1018" y="3301"/>
                <a:ext cx="113" cy="57"/>
              </a:xfrm>
              <a:custGeom>
                <a:avLst/>
                <a:gdLst>
                  <a:gd name="T0" fmla="*/ 112 w 113"/>
                  <a:gd name="T1" fmla="*/ 32 h 57"/>
                  <a:gd name="T2" fmla="*/ 0 w 113"/>
                  <a:gd name="T3" fmla="*/ 56 h 57"/>
                  <a:gd name="T4" fmla="*/ 0 w 113"/>
                  <a:gd name="T5" fmla="*/ 32 h 57"/>
                  <a:gd name="T6" fmla="*/ 0 w 113"/>
                  <a:gd name="T7" fmla="*/ 0 h 57"/>
                  <a:gd name="T8" fmla="*/ 112 w 113"/>
                  <a:gd name="T9" fmla="*/ 3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57"/>
                  <a:gd name="T17" fmla="*/ 113 w 113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57">
                    <a:moveTo>
                      <a:pt x="112" y="32"/>
                    </a:moveTo>
                    <a:lnTo>
                      <a:pt x="0" y="56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2" y="32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9" name="Line 48"/>
              <p:cNvSpPr>
                <a:spLocks noChangeShapeType="1"/>
              </p:cNvSpPr>
              <p:nvPr/>
            </p:nvSpPr>
            <p:spPr bwMode="auto">
              <a:xfrm>
                <a:off x="681" y="3337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0438" name="Group 49"/>
            <p:cNvGrpSpPr>
              <a:grpSpLocks/>
            </p:cNvGrpSpPr>
            <p:nvPr/>
          </p:nvGrpSpPr>
          <p:grpSpPr bwMode="auto">
            <a:xfrm>
              <a:off x="3300" y="1376"/>
              <a:ext cx="284" cy="267"/>
              <a:chOff x="403" y="3339"/>
              <a:chExt cx="284" cy="267"/>
            </a:xfrm>
          </p:grpSpPr>
          <p:sp>
            <p:nvSpPr>
              <p:cNvPr id="60446" name="Freeform 50"/>
              <p:cNvSpPr>
                <a:spLocks/>
              </p:cNvSpPr>
              <p:nvPr/>
            </p:nvSpPr>
            <p:spPr bwMode="auto">
              <a:xfrm>
                <a:off x="403" y="3501"/>
                <a:ext cx="97" cy="105"/>
              </a:xfrm>
              <a:custGeom>
                <a:avLst/>
                <a:gdLst>
                  <a:gd name="T0" fmla="*/ 0 w 97"/>
                  <a:gd name="T1" fmla="*/ 104 h 105"/>
                  <a:gd name="T2" fmla="*/ 56 w 97"/>
                  <a:gd name="T3" fmla="*/ 0 h 105"/>
                  <a:gd name="T4" fmla="*/ 80 w 97"/>
                  <a:gd name="T5" fmla="*/ 24 h 105"/>
                  <a:gd name="T6" fmla="*/ 96 w 97"/>
                  <a:gd name="T7" fmla="*/ 40 h 105"/>
                  <a:gd name="T8" fmla="*/ 0 w 97"/>
                  <a:gd name="T9" fmla="*/ 104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05"/>
                  <a:gd name="T17" fmla="*/ 97 w 9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05">
                    <a:moveTo>
                      <a:pt x="0" y="104"/>
                    </a:moveTo>
                    <a:lnTo>
                      <a:pt x="56" y="0"/>
                    </a:lnTo>
                    <a:lnTo>
                      <a:pt x="80" y="24"/>
                    </a:lnTo>
                    <a:lnTo>
                      <a:pt x="96" y="40"/>
                    </a:lnTo>
                    <a:lnTo>
                      <a:pt x="0" y="104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7" name="Line 51"/>
              <p:cNvSpPr>
                <a:spLocks noChangeShapeType="1"/>
              </p:cNvSpPr>
              <p:nvPr/>
            </p:nvSpPr>
            <p:spPr bwMode="auto">
              <a:xfrm flipH="1">
                <a:off x="481" y="3339"/>
                <a:ext cx="206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60439" name="Rectangle 52"/>
            <p:cNvSpPr>
              <a:spLocks noChangeArrowheads="1"/>
            </p:cNvSpPr>
            <p:nvPr/>
          </p:nvSpPr>
          <p:spPr bwMode="auto">
            <a:xfrm>
              <a:off x="3581" y="81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0440" name="Rectangle 53"/>
            <p:cNvSpPr>
              <a:spLocks noChangeArrowheads="1"/>
            </p:cNvSpPr>
            <p:nvPr/>
          </p:nvSpPr>
          <p:spPr bwMode="auto">
            <a:xfrm>
              <a:off x="3860" y="14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0441" name="Line 55"/>
            <p:cNvSpPr>
              <a:spLocks noChangeShapeType="1"/>
            </p:cNvSpPr>
            <p:nvPr/>
          </p:nvSpPr>
          <p:spPr bwMode="white">
            <a:xfrm flipH="1">
              <a:off x="3100" y="1377"/>
              <a:ext cx="468" cy="0"/>
            </a:xfrm>
            <a:prstGeom prst="line">
              <a:avLst/>
            </a:prstGeom>
            <a:noFill/>
            <a:ln w="12700">
              <a:solidFill>
                <a:srgbClr val="18856A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60442" name="Rectangle 56"/>
            <p:cNvSpPr>
              <a:spLocks noChangeArrowheads="1"/>
            </p:cNvSpPr>
            <p:nvPr/>
          </p:nvSpPr>
          <p:spPr bwMode="auto">
            <a:xfrm>
              <a:off x="3016" y="1160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y´´</a:t>
              </a:r>
            </a:p>
          </p:txBody>
        </p:sp>
        <p:sp>
          <p:nvSpPr>
            <p:cNvPr id="60443" name="Line 57"/>
            <p:cNvSpPr>
              <a:spLocks noChangeShapeType="1"/>
            </p:cNvSpPr>
            <p:nvPr/>
          </p:nvSpPr>
          <p:spPr bwMode="white">
            <a:xfrm flipV="1">
              <a:off x="3575" y="785"/>
              <a:ext cx="0" cy="601"/>
            </a:xfrm>
            <a:prstGeom prst="line">
              <a:avLst/>
            </a:prstGeom>
            <a:noFill/>
            <a:ln w="12700">
              <a:solidFill>
                <a:srgbClr val="18856A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60444" name="Rectangle 58"/>
            <p:cNvSpPr>
              <a:spLocks noChangeArrowheads="1"/>
            </p:cNvSpPr>
            <p:nvPr/>
          </p:nvSpPr>
          <p:spPr bwMode="auto">
            <a:xfrm>
              <a:off x="3328" y="723"/>
              <a:ext cx="2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x´´</a:t>
              </a:r>
            </a:p>
          </p:txBody>
        </p:sp>
        <p:sp>
          <p:nvSpPr>
            <p:cNvPr id="60445" name="Rectangle 69"/>
            <p:cNvSpPr>
              <a:spLocks noChangeArrowheads="1"/>
            </p:cNvSpPr>
            <p:nvPr/>
          </p:nvSpPr>
          <p:spPr bwMode="auto">
            <a:xfrm>
              <a:off x="3255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aphicFrame>
        <p:nvGraphicFramePr>
          <p:cNvPr id="38918" name="Object 3"/>
          <p:cNvGraphicFramePr>
            <a:graphicFrameLocks/>
          </p:cNvGraphicFramePr>
          <p:nvPr/>
        </p:nvGraphicFramePr>
        <p:xfrm>
          <a:off x="6275388" y="2544763"/>
          <a:ext cx="27574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Formel" r:id="rId6" imgW="1904760" imgH="711000" progId="Equation.3">
                  <p:embed/>
                </p:oleObj>
              </mc:Choice>
              <mc:Fallback>
                <p:oleObj name="Formel" r:id="rId6" imgW="1904760" imgH="711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75388" y="2544763"/>
                        <a:ext cx="27574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41037"/>
              </p:ext>
            </p:extLst>
          </p:nvPr>
        </p:nvGraphicFramePr>
        <p:xfrm>
          <a:off x="904875" y="3681332"/>
          <a:ext cx="6650037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Formel" r:id="rId8" imgW="3873240" imgH="711000" progId="Equation.3">
                  <p:embed/>
                </p:oleObj>
              </mc:Choice>
              <mc:Fallback>
                <p:oleObj name="Formel" r:id="rId8" imgW="3873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681332"/>
                        <a:ext cx="6650037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53010"/>
              </p:ext>
            </p:extLst>
          </p:nvPr>
        </p:nvGraphicFramePr>
        <p:xfrm>
          <a:off x="693738" y="5517232"/>
          <a:ext cx="23749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ormel" r:id="rId10" imgW="1688760" imgH="711000" progId="Equation.3">
                  <p:embed/>
                </p:oleObj>
              </mc:Choice>
              <mc:Fallback>
                <p:oleObj name="Formel" r:id="rId10" imgW="1688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517232"/>
                        <a:ext cx="23749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32610"/>
              </p:ext>
            </p:extLst>
          </p:nvPr>
        </p:nvGraphicFramePr>
        <p:xfrm>
          <a:off x="3186906" y="5589240"/>
          <a:ext cx="250031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Formel" r:id="rId12" imgW="1777680" imgH="711000" progId="Equation.3">
                  <p:embed/>
                </p:oleObj>
              </mc:Choice>
              <mc:Fallback>
                <p:oleObj name="Formel" r:id="rId12" imgW="1777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906" y="5589240"/>
                        <a:ext cx="250031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09462"/>
              </p:ext>
            </p:extLst>
          </p:nvPr>
        </p:nvGraphicFramePr>
        <p:xfrm>
          <a:off x="6170614" y="5517232"/>
          <a:ext cx="23749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Formel" r:id="rId14" imgW="1688760" imgH="711000" progId="Equation.3">
                  <p:embed/>
                </p:oleObj>
              </mc:Choice>
              <mc:Fallback>
                <p:oleObj name="Formel" r:id="rId14" imgW="1688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4" y="5517232"/>
                        <a:ext cx="23749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33" name="Bild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826992"/>
            <a:ext cx="254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4" name="Bild 7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96" y="4725144"/>
            <a:ext cx="254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40191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de-DE" b="1" dirty="0"/>
              <a:t>Drehachsen in der Robotik</a:t>
            </a:r>
          </a:p>
          <a:p>
            <a:pPr marL="0" indent="0">
              <a:buFontTx/>
              <a:buNone/>
            </a:pPr>
            <a:r>
              <a:rPr lang="de-DE" altLang="de-DE" dirty="0"/>
              <a:t>Es gibt in der Robotik zwei übliche Arten der Festlegung der Rotationsachsen und ihrer Reihenfolge:</a:t>
            </a:r>
          </a:p>
          <a:p>
            <a:pPr marL="0" indent="0"/>
            <a:endParaRPr lang="de-DE" altLang="de-DE" dirty="0"/>
          </a:p>
          <a:p>
            <a:pPr marL="1249363" lvl="1" indent="-533400">
              <a:buFontTx/>
              <a:buAutoNum type="alphaLcParenR"/>
            </a:pPr>
            <a:r>
              <a:rPr lang="de-DE" altLang="de-DE" dirty="0"/>
              <a:t>Euler Winkel</a:t>
            </a:r>
          </a:p>
          <a:p>
            <a:pPr marL="1249363" lvl="1" indent="-533400">
              <a:buFontTx/>
              <a:buAutoNum type="alphaLcParenR"/>
            </a:pPr>
            <a:r>
              <a:rPr lang="de-DE" altLang="de-DE" dirty="0"/>
              <a:t>Roll, Pitch, Yaw</a:t>
            </a:r>
          </a:p>
          <a:p>
            <a:pPr marL="0" indent="0"/>
            <a:endParaRPr lang="de-DE" altLang="de-DE" dirty="0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F8B735C-1CA5-42CE-A11E-690A8C32E3C1}" type="slidenum">
              <a:rPr lang="de-DE" altLang="de-DE">
                <a:latin typeface="Arial" pitchFamily="34" charset="0"/>
              </a:rPr>
              <a:pPr/>
              <a:t>5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6246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11619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Inhaltsplatzhalter 2"/>
          <p:cNvSpPr>
            <a:spLocks noGrp="1"/>
          </p:cNvSpPr>
          <p:nvPr>
            <p:ph idx="1"/>
          </p:nvPr>
        </p:nvSpPr>
        <p:spPr>
          <a:xfrm>
            <a:off x="228600" y="1152128"/>
            <a:ext cx="8686800" cy="3429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de-DE" altLang="de-DE" b="1" dirty="0"/>
              <a:t>Euler-Winkel</a:t>
            </a:r>
          </a:p>
          <a:p>
            <a:r>
              <a:rPr lang="de-DE" altLang="de-DE" dirty="0"/>
              <a:t>Drehung α um die z-Achse des BKS		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z</a:t>
            </a:r>
            <a:endParaRPr lang="de-DE" altLang="de-DE" baseline="-25000" dirty="0"/>
          </a:p>
          <a:p>
            <a:r>
              <a:rPr lang="de-DE" altLang="de-DE" dirty="0"/>
              <a:t>Drehung β um die neue y-Achse y′ 		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y</a:t>
            </a:r>
            <a:r>
              <a:rPr lang="de-DE" altLang="de-DE" baseline="-25000" dirty="0"/>
              <a:t>’</a:t>
            </a:r>
          </a:p>
          <a:p>
            <a:pPr>
              <a:spcAft>
                <a:spcPts val="1200"/>
              </a:spcAft>
            </a:pPr>
            <a:r>
              <a:rPr lang="de-DE" altLang="de-DE" dirty="0"/>
              <a:t>Drehung γ um die neue z-Achse z′′ 		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z</a:t>
            </a:r>
            <a:r>
              <a:rPr lang="de-DE" altLang="de-DE" baseline="-25000" dirty="0"/>
              <a:t>’’ </a:t>
            </a:r>
          </a:p>
          <a:p>
            <a:pPr algn="ctr">
              <a:spcAft>
                <a:spcPts val="1200"/>
              </a:spcAft>
              <a:buFontTx/>
              <a:buNone/>
            </a:pPr>
            <a:r>
              <a:rPr lang="de-DE" altLang="de-DE" u="sng" dirty="0" err="1"/>
              <a:t>R</a:t>
            </a:r>
            <a:r>
              <a:rPr lang="de-DE" altLang="de-DE" baseline="-25000" dirty="0" err="1"/>
              <a:t>s</a:t>
            </a:r>
            <a:r>
              <a:rPr lang="de-DE" altLang="de-DE" baseline="-25000" dirty="0"/>
              <a:t> </a:t>
            </a:r>
            <a:r>
              <a:rPr lang="de-DE" altLang="de-DE" dirty="0"/>
              <a:t>= 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z</a:t>
            </a:r>
            <a:r>
              <a:rPr lang="de-DE" altLang="de-DE" baseline="-25000" dirty="0"/>
              <a:t> </a:t>
            </a:r>
            <a:r>
              <a:rPr lang="de-DE" altLang="de-DE" dirty="0"/>
              <a:t>• 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y</a:t>
            </a:r>
            <a:r>
              <a:rPr lang="de-DE" altLang="de-DE" baseline="-25000" dirty="0"/>
              <a:t>’</a:t>
            </a:r>
            <a:r>
              <a:rPr lang="de-DE" altLang="de-DE" dirty="0"/>
              <a:t> • 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z</a:t>
            </a:r>
            <a:r>
              <a:rPr lang="de-DE" altLang="de-DE" baseline="-25000" dirty="0"/>
              <a:t>’’ </a:t>
            </a:r>
          </a:p>
          <a:p>
            <a:pPr>
              <a:buFontTx/>
              <a:buNone/>
            </a:pPr>
            <a:r>
              <a:rPr lang="de-DE" altLang="de-DE" dirty="0"/>
              <a:t>Wichtig: Drehung um jeweils veränderte Achsen! </a:t>
            </a:r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B6A957C8-C839-4E8D-A932-49D1D42810EE}" type="slidenum">
              <a:rPr lang="de-DE" altLang="de-DE">
                <a:latin typeface="Arial" pitchFamily="34" charset="0"/>
              </a:rPr>
              <a:pPr/>
              <a:t>6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58788" y="4414838"/>
            <a:ext cx="8032750" cy="1679575"/>
            <a:chOff x="289" y="2781"/>
            <a:chExt cx="5060" cy="1058"/>
          </a:xfrm>
        </p:grpSpPr>
        <p:sp>
          <p:nvSpPr>
            <p:cNvPr id="64518" name="Freeform 5"/>
            <p:cNvSpPr>
              <a:spLocks/>
            </p:cNvSpPr>
            <p:nvPr/>
          </p:nvSpPr>
          <p:spPr bwMode="auto">
            <a:xfrm>
              <a:off x="1461" y="3273"/>
              <a:ext cx="176" cy="121"/>
            </a:xfrm>
            <a:custGeom>
              <a:avLst/>
              <a:gdLst>
                <a:gd name="T0" fmla="*/ 0 w 176"/>
                <a:gd name="T1" fmla="*/ 40 h 121"/>
                <a:gd name="T2" fmla="*/ 88 w 176"/>
                <a:gd name="T3" fmla="*/ 40 h 121"/>
                <a:gd name="T4" fmla="*/ 88 w 176"/>
                <a:gd name="T5" fmla="*/ 0 h 121"/>
                <a:gd name="T6" fmla="*/ 175 w 176"/>
                <a:gd name="T7" fmla="*/ 64 h 121"/>
                <a:gd name="T8" fmla="*/ 88 w 176"/>
                <a:gd name="T9" fmla="*/ 120 h 121"/>
                <a:gd name="T10" fmla="*/ 88 w 176"/>
                <a:gd name="T11" fmla="*/ 80 h 121"/>
                <a:gd name="T12" fmla="*/ 0 w 176"/>
                <a:gd name="T13" fmla="*/ 80 h 121"/>
                <a:gd name="T14" fmla="*/ 0 w 176"/>
                <a:gd name="T15" fmla="*/ 4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6"/>
                <a:gd name="T25" fmla="*/ 0 h 121"/>
                <a:gd name="T26" fmla="*/ 176 w 176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6" h="121">
                  <a:moveTo>
                    <a:pt x="0" y="40"/>
                  </a:moveTo>
                  <a:lnTo>
                    <a:pt x="88" y="40"/>
                  </a:lnTo>
                  <a:lnTo>
                    <a:pt x="88" y="0"/>
                  </a:lnTo>
                  <a:lnTo>
                    <a:pt x="175" y="64"/>
                  </a:lnTo>
                  <a:lnTo>
                    <a:pt x="88" y="120"/>
                  </a:lnTo>
                  <a:lnTo>
                    <a:pt x="88" y="80"/>
                  </a:lnTo>
                  <a:lnTo>
                    <a:pt x="0" y="80"/>
                  </a:lnTo>
                  <a:lnTo>
                    <a:pt x="0" y="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64519" name="Freeform 6"/>
            <p:cNvSpPr>
              <a:spLocks/>
            </p:cNvSpPr>
            <p:nvPr/>
          </p:nvSpPr>
          <p:spPr bwMode="auto">
            <a:xfrm>
              <a:off x="2703" y="3273"/>
              <a:ext cx="177" cy="121"/>
            </a:xfrm>
            <a:custGeom>
              <a:avLst/>
              <a:gdLst>
                <a:gd name="T0" fmla="*/ 0 w 177"/>
                <a:gd name="T1" fmla="*/ 40 h 121"/>
                <a:gd name="T2" fmla="*/ 88 w 177"/>
                <a:gd name="T3" fmla="*/ 40 h 121"/>
                <a:gd name="T4" fmla="*/ 88 w 177"/>
                <a:gd name="T5" fmla="*/ 0 h 121"/>
                <a:gd name="T6" fmla="*/ 176 w 177"/>
                <a:gd name="T7" fmla="*/ 64 h 121"/>
                <a:gd name="T8" fmla="*/ 88 w 177"/>
                <a:gd name="T9" fmla="*/ 120 h 121"/>
                <a:gd name="T10" fmla="*/ 88 w 177"/>
                <a:gd name="T11" fmla="*/ 80 h 121"/>
                <a:gd name="T12" fmla="*/ 0 w 177"/>
                <a:gd name="T13" fmla="*/ 80 h 121"/>
                <a:gd name="T14" fmla="*/ 0 w 177"/>
                <a:gd name="T15" fmla="*/ 4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7"/>
                <a:gd name="T25" fmla="*/ 0 h 121"/>
                <a:gd name="T26" fmla="*/ 177 w 177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7" h="121">
                  <a:moveTo>
                    <a:pt x="0" y="40"/>
                  </a:moveTo>
                  <a:lnTo>
                    <a:pt x="88" y="40"/>
                  </a:lnTo>
                  <a:lnTo>
                    <a:pt x="88" y="0"/>
                  </a:lnTo>
                  <a:lnTo>
                    <a:pt x="176" y="64"/>
                  </a:lnTo>
                  <a:lnTo>
                    <a:pt x="88" y="120"/>
                  </a:lnTo>
                  <a:lnTo>
                    <a:pt x="88" y="80"/>
                  </a:lnTo>
                  <a:lnTo>
                    <a:pt x="0" y="80"/>
                  </a:lnTo>
                  <a:lnTo>
                    <a:pt x="0" y="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grpSp>
          <p:nvGrpSpPr>
            <p:cNvPr id="64520" name="Group 7"/>
            <p:cNvGrpSpPr>
              <a:grpSpLocks/>
            </p:cNvGrpSpPr>
            <p:nvPr/>
          </p:nvGrpSpPr>
          <p:grpSpPr bwMode="auto">
            <a:xfrm>
              <a:off x="289" y="2793"/>
              <a:ext cx="196" cy="231"/>
              <a:chOff x="289" y="2843"/>
              <a:chExt cx="196" cy="231"/>
            </a:xfrm>
          </p:grpSpPr>
          <p:sp>
            <p:nvSpPr>
              <p:cNvPr id="64593" name="Oval 8"/>
              <p:cNvSpPr>
                <a:spLocks noChangeArrowheads="1"/>
              </p:cNvSpPr>
              <p:nvPr/>
            </p:nvSpPr>
            <p:spPr bwMode="auto">
              <a:xfrm>
                <a:off x="319" y="2903"/>
                <a:ext cx="135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4" name="Rectangle 9"/>
              <p:cNvSpPr>
                <a:spLocks noChangeArrowheads="1"/>
              </p:cNvSpPr>
              <p:nvPr/>
            </p:nvSpPr>
            <p:spPr bwMode="auto">
              <a:xfrm>
                <a:off x="289" y="284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800">
                    <a:solidFill>
                      <a:srgbClr val="000000"/>
                    </a:solidFill>
                  </a:rPr>
                  <a:t>1</a:t>
                </a:r>
                <a:endParaRPr lang="de-DE" altLang="de-DE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4521" name="Group 10"/>
            <p:cNvGrpSpPr>
              <a:grpSpLocks/>
            </p:cNvGrpSpPr>
            <p:nvPr/>
          </p:nvGrpSpPr>
          <p:grpSpPr bwMode="auto">
            <a:xfrm>
              <a:off x="403" y="2878"/>
              <a:ext cx="728" cy="731"/>
              <a:chOff x="403" y="2878"/>
              <a:chExt cx="728" cy="731"/>
            </a:xfrm>
          </p:grpSpPr>
          <p:grpSp>
            <p:nvGrpSpPr>
              <p:cNvPr id="64584" name="Group 11"/>
              <p:cNvGrpSpPr>
                <a:grpSpLocks/>
              </p:cNvGrpSpPr>
              <p:nvPr/>
            </p:nvGrpSpPr>
            <p:grpSpPr bwMode="auto">
              <a:xfrm>
                <a:off x="643" y="2878"/>
                <a:ext cx="65" cy="459"/>
                <a:chOff x="643" y="2878"/>
                <a:chExt cx="65" cy="459"/>
              </a:xfrm>
            </p:grpSpPr>
            <p:sp>
              <p:nvSpPr>
                <p:cNvPr id="64591" name="Freeform 12"/>
                <p:cNvSpPr>
                  <a:spLocks/>
                </p:cNvSpPr>
                <p:nvPr/>
              </p:nvSpPr>
              <p:spPr bwMode="auto">
                <a:xfrm>
                  <a:off x="643" y="2878"/>
                  <a:ext cx="65" cy="113"/>
                </a:xfrm>
                <a:custGeom>
                  <a:avLst/>
                  <a:gdLst>
                    <a:gd name="T0" fmla="*/ 32 w 65"/>
                    <a:gd name="T1" fmla="*/ 0 h 113"/>
                    <a:gd name="T2" fmla="*/ 64 w 65"/>
                    <a:gd name="T3" fmla="*/ 112 h 113"/>
                    <a:gd name="T4" fmla="*/ 32 w 65"/>
                    <a:gd name="T5" fmla="*/ 112 h 113"/>
                    <a:gd name="T6" fmla="*/ 0 w 65"/>
                    <a:gd name="T7" fmla="*/ 112 h 113"/>
                    <a:gd name="T8" fmla="*/ 32 w 65"/>
                    <a:gd name="T9" fmla="*/ 0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13"/>
                    <a:gd name="T17" fmla="*/ 65 w 65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13">
                      <a:moveTo>
                        <a:pt x="32" y="0"/>
                      </a:moveTo>
                      <a:lnTo>
                        <a:pt x="64" y="112"/>
                      </a:lnTo>
                      <a:lnTo>
                        <a:pt x="32" y="112"/>
                      </a:lnTo>
                      <a:lnTo>
                        <a:pt x="0" y="112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92" name="Line 13"/>
                <p:cNvSpPr>
                  <a:spLocks noChangeShapeType="1"/>
                </p:cNvSpPr>
                <p:nvPr/>
              </p:nvSpPr>
              <p:spPr bwMode="auto">
                <a:xfrm>
                  <a:off x="679" y="2996"/>
                  <a:ext cx="0" cy="3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85" name="Group 14"/>
              <p:cNvGrpSpPr>
                <a:grpSpLocks/>
              </p:cNvGrpSpPr>
              <p:nvPr/>
            </p:nvGrpSpPr>
            <p:grpSpPr bwMode="auto">
              <a:xfrm>
                <a:off x="681" y="3301"/>
                <a:ext cx="450" cy="57"/>
                <a:chOff x="681" y="3301"/>
                <a:chExt cx="450" cy="57"/>
              </a:xfrm>
            </p:grpSpPr>
            <p:sp>
              <p:nvSpPr>
                <p:cNvPr id="64589" name="Freeform 15"/>
                <p:cNvSpPr>
                  <a:spLocks/>
                </p:cNvSpPr>
                <p:nvPr/>
              </p:nvSpPr>
              <p:spPr bwMode="auto">
                <a:xfrm>
                  <a:off x="1018" y="3301"/>
                  <a:ext cx="113" cy="57"/>
                </a:xfrm>
                <a:custGeom>
                  <a:avLst/>
                  <a:gdLst>
                    <a:gd name="T0" fmla="*/ 112 w 113"/>
                    <a:gd name="T1" fmla="*/ 32 h 57"/>
                    <a:gd name="T2" fmla="*/ 0 w 113"/>
                    <a:gd name="T3" fmla="*/ 56 h 57"/>
                    <a:gd name="T4" fmla="*/ 0 w 113"/>
                    <a:gd name="T5" fmla="*/ 32 h 57"/>
                    <a:gd name="T6" fmla="*/ 0 w 113"/>
                    <a:gd name="T7" fmla="*/ 0 h 57"/>
                    <a:gd name="T8" fmla="*/ 112 w 113"/>
                    <a:gd name="T9" fmla="*/ 32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3"/>
                    <a:gd name="T16" fmla="*/ 0 h 57"/>
                    <a:gd name="T17" fmla="*/ 113 w 113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3" h="57">
                      <a:moveTo>
                        <a:pt x="112" y="32"/>
                      </a:move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12" y="32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90" name="Line 16"/>
                <p:cNvSpPr>
                  <a:spLocks noChangeShapeType="1"/>
                </p:cNvSpPr>
                <p:nvPr/>
              </p:nvSpPr>
              <p:spPr bwMode="auto">
                <a:xfrm>
                  <a:off x="681" y="3337"/>
                  <a:ext cx="3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86" name="Group 17"/>
              <p:cNvGrpSpPr>
                <a:grpSpLocks/>
              </p:cNvGrpSpPr>
              <p:nvPr/>
            </p:nvGrpSpPr>
            <p:grpSpPr bwMode="auto">
              <a:xfrm>
                <a:off x="403" y="3339"/>
                <a:ext cx="284" cy="270"/>
                <a:chOff x="403" y="3339"/>
                <a:chExt cx="284" cy="270"/>
              </a:xfrm>
            </p:grpSpPr>
            <p:sp>
              <p:nvSpPr>
                <p:cNvPr id="64587" name="Freeform 18"/>
                <p:cNvSpPr>
                  <a:spLocks/>
                </p:cNvSpPr>
                <p:nvPr/>
              </p:nvSpPr>
              <p:spPr bwMode="auto">
                <a:xfrm>
                  <a:off x="403" y="3504"/>
                  <a:ext cx="97" cy="105"/>
                </a:xfrm>
                <a:custGeom>
                  <a:avLst/>
                  <a:gdLst>
                    <a:gd name="T0" fmla="*/ 0 w 97"/>
                    <a:gd name="T1" fmla="*/ 104 h 105"/>
                    <a:gd name="T2" fmla="*/ 56 w 97"/>
                    <a:gd name="T3" fmla="*/ 0 h 105"/>
                    <a:gd name="T4" fmla="*/ 80 w 97"/>
                    <a:gd name="T5" fmla="*/ 24 h 105"/>
                    <a:gd name="T6" fmla="*/ 96 w 97"/>
                    <a:gd name="T7" fmla="*/ 40 h 105"/>
                    <a:gd name="T8" fmla="*/ 0 w 97"/>
                    <a:gd name="T9" fmla="*/ 104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105"/>
                    <a:gd name="T17" fmla="*/ 97 w 97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105">
                      <a:moveTo>
                        <a:pt x="0" y="104"/>
                      </a:moveTo>
                      <a:lnTo>
                        <a:pt x="56" y="0"/>
                      </a:lnTo>
                      <a:lnTo>
                        <a:pt x="80" y="24"/>
                      </a:lnTo>
                      <a:lnTo>
                        <a:pt x="96" y="40"/>
                      </a:lnTo>
                      <a:lnTo>
                        <a:pt x="0" y="104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81" y="3339"/>
                  <a:ext cx="206" cy="1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64522" name="Rectangle 20"/>
            <p:cNvSpPr>
              <a:spLocks noChangeArrowheads="1"/>
            </p:cNvSpPr>
            <p:nvPr/>
          </p:nvSpPr>
          <p:spPr bwMode="auto">
            <a:xfrm>
              <a:off x="684" y="2781"/>
              <a:ext cx="1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4523" name="Rectangle 21"/>
            <p:cNvSpPr>
              <a:spLocks noChangeArrowheads="1"/>
            </p:cNvSpPr>
            <p:nvPr/>
          </p:nvSpPr>
          <p:spPr bwMode="auto">
            <a:xfrm>
              <a:off x="963" y="3364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4524" name="Rectangle 22"/>
            <p:cNvSpPr>
              <a:spLocks noChangeArrowheads="1"/>
            </p:cNvSpPr>
            <p:nvPr/>
          </p:nvSpPr>
          <p:spPr bwMode="auto">
            <a:xfrm>
              <a:off x="380" y="358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4525" name="Bogen 23"/>
            <p:cNvSpPr>
              <a:spLocks/>
            </p:cNvSpPr>
            <p:nvPr/>
          </p:nvSpPr>
          <p:spPr bwMode="auto">
            <a:xfrm>
              <a:off x="576" y="3087"/>
              <a:ext cx="229" cy="129"/>
            </a:xfrm>
            <a:custGeom>
              <a:avLst/>
              <a:gdLst>
                <a:gd name="T0" fmla="*/ 0 w 43200"/>
                <a:gd name="T1" fmla="*/ 0 h 36669"/>
                <a:gd name="T2" fmla="*/ 0 w 43200"/>
                <a:gd name="T3" fmla="*/ 0 h 36669"/>
                <a:gd name="T4" fmla="*/ 0 w 43200"/>
                <a:gd name="T5" fmla="*/ 0 h 3666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669"/>
                <a:gd name="T11" fmla="*/ 43200 w 43200"/>
                <a:gd name="T12" fmla="*/ 36669 h 366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669" fill="none" extrusionOk="0">
                  <a:moveTo>
                    <a:pt x="39490" y="2964"/>
                  </a:moveTo>
                  <a:cubicBezTo>
                    <a:pt x="41907" y="6538"/>
                    <a:pt x="43200" y="10754"/>
                    <a:pt x="43200" y="15069"/>
                  </a:cubicBezTo>
                  <a:cubicBezTo>
                    <a:pt x="43200" y="26998"/>
                    <a:pt x="33529" y="36669"/>
                    <a:pt x="21600" y="36669"/>
                  </a:cubicBezTo>
                  <a:cubicBezTo>
                    <a:pt x="9670" y="36669"/>
                    <a:pt x="0" y="26998"/>
                    <a:pt x="0" y="15069"/>
                  </a:cubicBezTo>
                  <a:cubicBezTo>
                    <a:pt x="0" y="9439"/>
                    <a:pt x="2197" y="4033"/>
                    <a:pt x="6124" y="0"/>
                  </a:cubicBezTo>
                </a:path>
                <a:path w="43200" h="36669" stroke="0" extrusionOk="0">
                  <a:moveTo>
                    <a:pt x="39490" y="2964"/>
                  </a:moveTo>
                  <a:cubicBezTo>
                    <a:pt x="41907" y="6538"/>
                    <a:pt x="43200" y="10754"/>
                    <a:pt x="43200" y="15069"/>
                  </a:cubicBezTo>
                  <a:cubicBezTo>
                    <a:pt x="43200" y="26998"/>
                    <a:pt x="33529" y="36669"/>
                    <a:pt x="21600" y="36669"/>
                  </a:cubicBezTo>
                  <a:cubicBezTo>
                    <a:pt x="9670" y="36669"/>
                    <a:pt x="0" y="26998"/>
                    <a:pt x="0" y="15069"/>
                  </a:cubicBezTo>
                  <a:cubicBezTo>
                    <a:pt x="0" y="9439"/>
                    <a:pt x="2197" y="4033"/>
                    <a:pt x="6124" y="0"/>
                  </a:cubicBezTo>
                  <a:lnTo>
                    <a:pt x="21600" y="1506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46094" name="Bogen 24"/>
            <p:cNvSpPr>
              <a:spLocks/>
            </p:cNvSpPr>
            <p:nvPr/>
          </p:nvSpPr>
          <p:spPr bwMode="auto">
            <a:xfrm>
              <a:off x="709" y="3039"/>
              <a:ext cx="87" cy="86"/>
            </a:xfrm>
            <a:custGeom>
              <a:avLst/>
              <a:gdLst>
                <a:gd name="T0" fmla="*/ 0 w 19675"/>
                <a:gd name="T1" fmla="*/ 0 h 19621"/>
                <a:gd name="T2" fmla="*/ 0 w 19675"/>
                <a:gd name="T3" fmla="*/ 0 h 19621"/>
                <a:gd name="T4" fmla="*/ 0 w 19675"/>
                <a:gd name="T5" fmla="*/ 0 h 19621"/>
                <a:gd name="T6" fmla="*/ 0 60000 65536"/>
                <a:gd name="T7" fmla="*/ 0 60000 65536"/>
                <a:gd name="T8" fmla="*/ 0 60000 65536"/>
                <a:gd name="T9" fmla="*/ 0 w 19675"/>
                <a:gd name="T10" fmla="*/ 0 h 19621"/>
                <a:gd name="T11" fmla="*/ 19675 w 19675"/>
                <a:gd name="T12" fmla="*/ 19621 h 19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75" h="19621" fill="none" extrusionOk="0">
                  <a:moveTo>
                    <a:pt x="19675" y="8913"/>
                  </a:moveTo>
                  <a:cubicBezTo>
                    <a:pt x="17530" y="13646"/>
                    <a:pt x="13751" y="17448"/>
                    <a:pt x="9031" y="19621"/>
                  </a:cubicBezTo>
                </a:path>
                <a:path w="19675" h="19621" stroke="0" extrusionOk="0">
                  <a:moveTo>
                    <a:pt x="19675" y="8913"/>
                  </a:moveTo>
                  <a:cubicBezTo>
                    <a:pt x="17530" y="13646"/>
                    <a:pt x="13751" y="17448"/>
                    <a:pt x="9031" y="196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scene3d>
              <a:camera prst="orthographicFront">
                <a:rot lat="0" lon="0" rev="1380000"/>
              </a:camera>
              <a:lightRig rig="threePt" dir="t"/>
            </a:scene3d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64527" name="Freeform 25"/>
            <p:cNvSpPr>
              <a:spLocks/>
            </p:cNvSpPr>
            <p:nvPr/>
          </p:nvSpPr>
          <p:spPr bwMode="auto">
            <a:xfrm>
              <a:off x="771" y="3083"/>
              <a:ext cx="19" cy="21"/>
            </a:xfrm>
            <a:custGeom>
              <a:avLst/>
              <a:gdLst>
                <a:gd name="T0" fmla="*/ 14 w 19"/>
                <a:gd name="T1" fmla="*/ 20 h 21"/>
                <a:gd name="T2" fmla="*/ 0 w 19"/>
                <a:gd name="T3" fmla="*/ 6 h 21"/>
                <a:gd name="T4" fmla="*/ 6 w 19"/>
                <a:gd name="T5" fmla="*/ 0 h 21"/>
                <a:gd name="T6" fmla="*/ 18 w 19"/>
                <a:gd name="T7" fmla="*/ 14 h 21"/>
                <a:gd name="T8" fmla="*/ 14 w 19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21"/>
                <a:gd name="T17" fmla="*/ 19 w 1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21">
                  <a:moveTo>
                    <a:pt x="14" y="20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18" y="14"/>
                  </a:lnTo>
                  <a:lnTo>
                    <a:pt x="14" y="2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grpSp>
          <p:nvGrpSpPr>
            <p:cNvPr id="64528" name="Group 26"/>
            <p:cNvGrpSpPr>
              <a:grpSpLocks/>
            </p:cNvGrpSpPr>
            <p:nvPr/>
          </p:nvGrpSpPr>
          <p:grpSpPr bwMode="auto">
            <a:xfrm>
              <a:off x="1703" y="2793"/>
              <a:ext cx="196" cy="231"/>
              <a:chOff x="1514" y="2859"/>
              <a:chExt cx="196" cy="231"/>
            </a:xfrm>
          </p:grpSpPr>
          <p:sp>
            <p:nvSpPr>
              <p:cNvPr id="64582" name="Oval 27"/>
              <p:cNvSpPr>
                <a:spLocks noChangeArrowheads="1"/>
              </p:cNvSpPr>
              <p:nvPr/>
            </p:nvSpPr>
            <p:spPr bwMode="auto">
              <a:xfrm>
                <a:off x="1544" y="2919"/>
                <a:ext cx="135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3" name="Rectangle 28"/>
              <p:cNvSpPr>
                <a:spLocks noChangeArrowheads="1"/>
              </p:cNvSpPr>
              <p:nvPr/>
            </p:nvSpPr>
            <p:spPr bwMode="auto">
              <a:xfrm>
                <a:off x="1514" y="285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800">
                    <a:solidFill>
                      <a:srgbClr val="000000"/>
                    </a:solidFill>
                  </a:rPr>
                  <a:t>2</a:t>
                </a:r>
                <a:endParaRPr lang="de-DE" altLang="de-DE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4529" name="Group 29"/>
            <p:cNvGrpSpPr>
              <a:grpSpLocks/>
            </p:cNvGrpSpPr>
            <p:nvPr/>
          </p:nvGrpSpPr>
          <p:grpSpPr bwMode="auto">
            <a:xfrm>
              <a:off x="2016" y="2854"/>
              <a:ext cx="469" cy="480"/>
              <a:chOff x="1827" y="2854"/>
              <a:chExt cx="469" cy="480"/>
            </a:xfrm>
          </p:grpSpPr>
          <p:grpSp>
            <p:nvGrpSpPr>
              <p:cNvPr id="64573" name="Group 30"/>
              <p:cNvGrpSpPr>
                <a:grpSpLocks/>
              </p:cNvGrpSpPr>
              <p:nvPr/>
            </p:nvGrpSpPr>
            <p:grpSpPr bwMode="auto">
              <a:xfrm>
                <a:off x="1827" y="2854"/>
                <a:ext cx="57" cy="459"/>
                <a:chOff x="1827" y="2854"/>
                <a:chExt cx="57" cy="459"/>
              </a:xfrm>
            </p:grpSpPr>
            <p:sp>
              <p:nvSpPr>
                <p:cNvPr id="64580" name="Freeform 31"/>
                <p:cNvSpPr>
                  <a:spLocks/>
                </p:cNvSpPr>
                <p:nvPr/>
              </p:nvSpPr>
              <p:spPr bwMode="auto">
                <a:xfrm>
                  <a:off x="1827" y="2854"/>
                  <a:ext cx="57" cy="113"/>
                </a:xfrm>
                <a:custGeom>
                  <a:avLst/>
                  <a:gdLst>
                    <a:gd name="T0" fmla="*/ 32 w 57"/>
                    <a:gd name="T1" fmla="*/ 0 h 113"/>
                    <a:gd name="T2" fmla="*/ 56 w 57"/>
                    <a:gd name="T3" fmla="*/ 112 h 113"/>
                    <a:gd name="T4" fmla="*/ 32 w 57"/>
                    <a:gd name="T5" fmla="*/ 112 h 113"/>
                    <a:gd name="T6" fmla="*/ 0 w 57"/>
                    <a:gd name="T7" fmla="*/ 112 h 113"/>
                    <a:gd name="T8" fmla="*/ 32 w 57"/>
                    <a:gd name="T9" fmla="*/ 0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113"/>
                    <a:gd name="T17" fmla="*/ 57 w 57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113">
                      <a:moveTo>
                        <a:pt x="32" y="0"/>
                      </a:moveTo>
                      <a:lnTo>
                        <a:pt x="56" y="112"/>
                      </a:lnTo>
                      <a:lnTo>
                        <a:pt x="32" y="112"/>
                      </a:lnTo>
                      <a:lnTo>
                        <a:pt x="0" y="112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1" name="Line 32"/>
                <p:cNvSpPr>
                  <a:spLocks noChangeShapeType="1"/>
                </p:cNvSpPr>
                <p:nvPr/>
              </p:nvSpPr>
              <p:spPr bwMode="auto">
                <a:xfrm>
                  <a:off x="1852" y="2972"/>
                  <a:ext cx="0" cy="3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74" name="Group 33"/>
              <p:cNvGrpSpPr>
                <a:grpSpLocks/>
              </p:cNvGrpSpPr>
              <p:nvPr/>
            </p:nvGrpSpPr>
            <p:grpSpPr bwMode="auto">
              <a:xfrm>
                <a:off x="1854" y="3277"/>
                <a:ext cx="442" cy="57"/>
                <a:chOff x="1854" y="3277"/>
                <a:chExt cx="442" cy="57"/>
              </a:xfrm>
            </p:grpSpPr>
            <p:sp>
              <p:nvSpPr>
                <p:cNvPr id="64578" name="Freeform 34"/>
                <p:cNvSpPr>
                  <a:spLocks/>
                </p:cNvSpPr>
                <p:nvPr/>
              </p:nvSpPr>
              <p:spPr bwMode="auto">
                <a:xfrm>
                  <a:off x="2183" y="3277"/>
                  <a:ext cx="113" cy="57"/>
                </a:xfrm>
                <a:custGeom>
                  <a:avLst/>
                  <a:gdLst>
                    <a:gd name="T0" fmla="*/ 112 w 113"/>
                    <a:gd name="T1" fmla="*/ 32 h 57"/>
                    <a:gd name="T2" fmla="*/ 0 w 113"/>
                    <a:gd name="T3" fmla="*/ 56 h 57"/>
                    <a:gd name="T4" fmla="*/ 0 w 113"/>
                    <a:gd name="T5" fmla="*/ 32 h 57"/>
                    <a:gd name="T6" fmla="*/ 0 w 113"/>
                    <a:gd name="T7" fmla="*/ 0 h 57"/>
                    <a:gd name="T8" fmla="*/ 112 w 113"/>
                    <a:gd name="T9" fmla="*/ 32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3"/>
                    <a:gd name="T16" fmla="*/ 0 h 57"/>
                    <a:gd name="T17" fmla="*/ 113 w 113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3" h="57">
                      <a:moveTo>
                        <a:pt x="112" y="32"/>
                      </a:move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12" y="32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79" name="Line 35"/>
                <p:cNvSpPr>
                  <a:spLocks noChangeShapeType="1"/>
                </p:cNvSpPr>
                <p:nvPr/>
              </p:nvSpPr>
              <p:spPr bwMode="auto">
                <a:xfrm>
                  <a:off x="1854" y="3313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75" name="Group 36"/>
              <p:cNvGrpSpPr>
                <a:grpSpLocks/>
              </p:cNvGrpSpPr>
              <p:nvPr/>
            </p:nvGrpSpPr>
            <p:grpSpPr bwMode="auto">
              <a:xfrm>
                <a:off x="1853" y="3173"/>
                <a:ext cx="379" cy="145"/>
                <a:chOff x="1853" y="3173"/>
                <a:chExt cx="379" cy="145"/>
              </a:xfrm>
            </p:grpSpPr>
            <p:sp>
              <p:nvSpPr>
                <p:cNvPr id="64576" name="Freeform 37"/>
                <p:cNvSpPr>
                  <a:spLocks/>
                </p:cNvSpPr>
                <p:nvPr/>
              </p:nvSpPr>
              <p:spPr bwMode="auto">
                <a:xfrm>
                  <a:off x="2111" y="3173"/>
                  <a:ext cx="121" cy="65"/>
                </a:xfrm>
                <a:custGeom>
                  <a:avLst/>
                  <a:gdLst>
                    <a:gd name="T0" fmla="*/ 120 w 121"/>
                    <a:gd name="T1" fmla="*/ 0 h 65"/>
                    <a:gd name="T2" fmla="*/ 24 w 121"/>
                    <a:gd name="T3" fmla="*/ 64 h 65"/>
                    <a:gd name="T4" fmla="*/ 16 w 121"/>
                    <a:gd name="T5" fmla="*/ 32 h 65"/>
                    <a:gd name="T6" fmla="*/ 0 w 121"/>
                    <a:gd name="T7" fmla="*/ 8 h 65"/>
                    <a:gd name="T8" fmla="*/ 120 w 121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65"/>
                    <a:gd name="T17" fmla="*/ 121 w 121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65">
                      <a:moveTo>
                        <a:pt x="120" y="0"/>
                      </a:moveTo>
                      <a:lnTo>
                        <a:pt x="24" y="64"/>
                      </a:lnTo>
                      <a:lnTo>
                        <a:pt x="16" y="32"/>
                      </a:lnTo>
                      <a:lnTo>
                        <a:pt x="0" y="8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7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853" y="3206"/>
                  <a:ext cx="277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64530" name="Rectangle 39"/>
            <p:cNvSpPr>
              <a:spLocks noChangeArrowheads="1"/>
            </p:cNvSpPr>
            <p:nvPr/>
          </p:nvSpPr>
          <p:spPr bwMode="auto">
            <a:xfrm>
              <a:off x="2030" y="2781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z'</a:t>
              </a:r>
            </a:p>
          </p:txBody>
        </p:sp>
        <p:sp>
          <p:nvSpPr>
            <p:cNvPr id="64531" name="Rectangle 40"/>
            <p:cNvSpPr>
              <a:spLocks noChangeArrowheads="1"/>
            </p:cNvSpPr>
            <p:nvPr/>
          </p:nvSpPr>
          <p:spPr bwMode="auto">
            <a:xfrm>
              <a:off x="2381" y="3052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y'</a:t>
              </a:r>
            </a:p>
          </p:txBody>
        </p:sp>
        <p:sp>
          <p:nvSpPr>
            <p:cNvPr id="64532" name="Rectangle 41"/>
            <p:cNvSpPr>
              <a:spLocks noChangeArrowheads="1"/>
            </p:cNvSpPr>
            <p:nvPr/>
          </p:nvSpPr>
          <p:spPr bwMode="auto">
            <a:xfrm>
              <a:off x="2285" y="332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x'</a:t>
              </a:r>
            </a:p>
          </p:txBody>
        </p:sp>
        <p:sp>
          <p:nvSpPr>
            <p:cNvPr id="54293" name="Bogen 42"/>
            <p:cNvSpPr>
              <a:spLocks/>
            </p:cNvSpPr>
            <p:nvPr/>
          </p:nvSpPr>
          <p:spPr bwMode="auto">
            <a:xfrm>
              <a:off x="2166" y="3193"/>
              <a:ext cx="110" cy="112"/>
            </a:xfrm>
            <a:custGeom>
              <a:avLst/>
              <a:gdLst>
                <a:gd name="T0" fmla="*/ 0 w 41489"/>
                <a:gd name="T1" fmla="*/ 0 h 43200"/>
                <a:gd name="T2" fmla="*/ 0 w 41489"/>
                <a:gd name="T3" fmla="*/ 0 h 43200"/>
                <a:gd name="T4" fmla="*/ 0 w 41489"/>
                <a:gd name="T5" fmla="*/ 0 h 43200"/>
                <a:gd name="T6" fmla="*/ 0 60000 65536"/>
                <a:gd name="T7" fmla="*/ 0 60000 65536"/>
                <a:gd name="T8" fmla="*/ 0 60000 65536"/>
                <a:gd name="T9" fmla="*/ 0 w 41489"/>
                <a:gd name="T10" fmla="*/ 0 h 43200"/>
                <a:gd name="T11" fmla="*/ 41489 w 414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89" h="43200" fill="none" extrusionOk="0">
                  <a:moveTo>
                    <a:pt x="-1" y="13174"/>
                  </a:moveTo>
                  <a:cubicBezTo>
                    <a:pt x="3382" y="5188"/>
                    <a:pt x="11215" y="-1"/>
                    <a:pt x="19889" y="-1"/>
                  </a:cubicBezTo>
                  <a:cubicBezTo>
                    <a:pt x="31818" y="0"/>
                    <a:pt x="41489" y="9670"/>
                    <a:pt x="41489" y="21600"/>
                  </a:cubicBezTo>
                  <a:cubicBezTo>
                    <a:pt x="41489" y="33529"/>
                    <a:pt x="31818" y="43200"/>
                    <a:pt x="19889" y="43200"/>
                  </a:cubicBezTo>
                  <a:cubicBezTo>
                    <a:pt x="19536" y="43199"/>
                    <a:pt x="19183" y="43191"/>
                    <a:pt x="18830" y="43174"/>
                  </a:cubicBezTo>
                </a:path>
                <a:path w="41489" h="43200" stroke="0" extrusionOk="0">
                  <a:moveTo>
                    <a:pt x="-1" y="13174"/>
                  </a:moveTo>
                  <a:cubicBezTo>
                    <a:pt x="3382" y="5188"/>
                    <a:pt x="11215" y="-1"/>
                    <a:pt x="19889" y="-1"/>
                  </a:cubicBezTo>
                  <a:cubicBezTo>
                    <a:pt x="31818" y="0"/>
                    <a:pt x="41489" y="9670"/>
                    <a:pt x="41489" y="21600"/>
                  </a:cubicBezTo>
                  <a:cubicBezTo>
                    <a:pt x="41489" y="33529"/>
                    <a:pt x="31818" y="43200"/>
                    <a:pt x="19889" y="43200"/>
                  </a:cubicBezTo>
                  <a:cubicBezTo>
                    <a:pt x="19536" y="43199"/>
                    <a:pt x="19183" y="43191"/>
                    <a:pt x="18830" y="43174"/>
                  </a:cubicBezTo>
                  <a:lnTo>
                    <a:pt x="1988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46102" name="Bogen 43"/>
            <p:cNvSpPr>
              <a:spLocks/>
            </p:cNvSpPr>
            <p:nvPr/>
          </p:nvSpPr>
          <p:spPr bwMode="auto">
            <a:xfrm>
              <a:off x="2263" y="3225"/>
              <a:ext cx="46" cy="67"/>
            </a:xfrm>
            <a:custGeom>
              <a:avLst/>
              <a:gdLst>
                <a:gd name="T0" fmla="*/ 0 w 14331"/>
                <a:gd name="T1" fmla="*/ 0 h 21600"/>
                <a:gd name="T2" fmla="*/ 0 w 14331"/>
                <a:gd name="T3" fmla="*/ 0 h 21600"/>
                <a:gd name="T4" fmla="*/ 0 w 14331"/>
                <a:gd name="T5" fmla="*/ 0 h 21600"/>
                <a:gd name="T6" fmla="*/ 0 60000 65536"/>
                <a:gd name="T7" fmla="*/ 0 60000 65536"/>
                <a:gd name="T8" fmla="*/ 0 60000 65536"/>
                <a:gd name="T9" fmla="*/ 0 w 14331"/>
                <a:gd name="T10" fmla="*/ 0 h 21600"/>
                <a:gd name="T11" fmla="*/ 14331 w 143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31" h="21600" fill="none" extrusionOk="0">
                  <a:moveTo>
                    <a:pt x="-1" y="406"/>
                  </a:moveTo>
                  <a:cubicBezTo>
                    <a:pt x="1374" y="136"/>
                    <a:pt x="2772" y="-1"/>
                    <a:pt x="4173" y="-1"/>
                  </a:cubicBezTo>
                  <a:cubicBezTo>
                    <a:pt x="7715" y="-1"/>
                    <a:pt x="11204" y="871"/>
                    <a:pt x="14330" y="2537"/>
                  </a:cubicBezTo>
                </a:path>
                <a:path w="14331" h="21600" stroke="0" extrusionOk="0">
                  <a:moveTo>
                    <a:pt x="-1" y="406"/>
                  </a:moveTo>
                  <a:cubicBezTo>
                    <a:pt x="1374" y="136"/>
                    <a:pt x="2772" y="-1"/>
                    <a:pt x="4173" y="-1"/>
                  </a:cubicBezTo>
                  <a:cubicBezTo>
                    <a:pt x="7715" y="-1"/>
                    <a:pt x="11204" y="871"/>
                    <a:pt x="14330" y="2537"/>
                  </a:cubicBezTo>
                  <a:lnTo>
                    <a:pt x="4173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scene3d>
              <a:camera prst="orthographicFront">
                <a:rot lat="0" lon="0" rev="1200000"/>
              </a:camera>
              <a:lightRig rig="threePt" dir="t"/>
            </a:scene3d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64535" name="Rectangle 45"/>
            <p:cNvSpPr>
              <a:spLocks noChangeArrowheads="1"/>
            </p:cNvSpPr>
            <p:nvPr/>
          </p:nvSpPr>
          <p:spPr bwMode="auto">
            <a:xfrm>
              <a:off x="3861" y="3194"/>
              <a:ext cx="2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y ''</a:t>
              </a:r>
            </a:p>
          </p:txBody>
        </p:sp>
        <p:sp>
          <p:nvSpPr>
            <p:cNvPr id="64536" name="Freeform 46"/>
            <p:cNvSpPr>
              <a:spLocks/>
            </p:cNvSpPr>
            <p:nvPr/>
          </p:nvSpPr>
          <p:spPr bwMode="auto">
            <a:xfrm>
              <a:off x="4183" y="3279"/>
              <a:ext cx="176" cy="121"/>
            </a:xfrm>
            <a:custGeom>
              <a:avLst/>
              <a:gdLst>
                <a:gd name="T0" fmla="*/ 0 w 176"/>
                <a:gd name="T1" fmla="*/ 40 h 121"/>
                <a:gd name="T2" fmla="*/ 88 w 176"/>
                <a:gd name="T3" fmla="*/ 40 h 121"/>
                <a:gd name="T4" fmla="*/ 88 w 176"/>
                <a:gd name="T5" fmla="*/ 0 h 121"/>
                <a:gd name="T6" fmla="*/ 175 w 176"/>
                <a:gd name="T7" fmla="*/ 64 h 121"/>
                <a:gd name="T8" fmla="*/ 88 w 176"/>
                <a:gd name="T9" fmla="*/ 120 h 121"/>
                <a:gd name="T10" fmla="*/ 88 w 176"/>
                <a:gd name="T11" fmla="*/ 80 h 121"/>
                <a:gd name="T12" fmla="*/ 0 w 176"/>
                <a:gd name="T13" fmla="*/ 80 h 121"/>
                <a:gd name="T14" fmla="*/ 0 w 176"/>
                <a:gd name="T15" fmla="*/ 4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6"/>
                <a:gd name="T25" fmla="*/ 0 h 121"/>
                <a:gd name="T26" fmla="*/ 176 w 176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6" h="121">
                  <a:moveTo>
                    <a:pt x="0" y="40"/>
                  </a:moveTo>
                  <a:lnTo>
                    <a:pt x="88" y="40"/>
                  </a:lnTo>
                  <a:lnTo>
                    <a:pt x="88" y="0"/>
                  </a:lnTo>
                  <a:lnTo>
                    <a:pt x="175" y="64"/>
                  </a:lnTo>
                  <a:lnTo>
                    <a:pt x="88" y="120"/>
                  </a:lnTo>
                  <a:lnTo>
                    <a:pt x="88" y="80"/>
                  </a:lnTo>
                  <a:lnTo>
                    <a:pt x="0" y="80"/>
                  </a:lnTo>
                  <a:lnTo>
                    <a:pt x="0" y="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grpSp>
          <p:nvGrpSpPr>
            <p:cNvPr id="64537" name="Group 47"/>
            <p:cNvGrpSpPr>
              <a:grpSpLocks/>
            </p:cNvGrpSpPr>
            <p:nvPr/>
          </p:nvGrpSpPr>
          <p:grpSpPr bwMode="auto">
            <a:xfrm>
              <a:off x="4512" y="2793"/>
              <a:ext cx="196" cy="231"/>
              <a:chOff x="4512" y="2797"/>
              <a:chExt cx="196" cy="231"/>
            </a:xfrm>
          </p:grpSpPr>
          <p:sp>
            <p:nvSpPr>
              <p:cNvPr id="64571" name="Oval 48"/>
              <p:cNvSpPr>
                <a:spLocks noChangeArrowheads="1"/>
              </p:cNvSpPr>
              <p:nvPr/>
            </p:nvSpPr>
            <p:spPr bwMode="auto">
              <a:xfrm>
                <a:off x="4548" y="2857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2" name="Rectangle 49"/>
              <p:cNvSpPr>
                <a:spLocks noChangeArrowheads="1"/>
              </p:cNvSpPr>
              <p:nvPr/>
            </p:nvSpPr>
            <p:spPr bwMode="auto">
              <a:xfrm>
                <a:off x="4512" y="27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800">
                    <a:solidFill>
                      <a:srgbClr val="000000"/>
                    </a:solidFill>
                  </a:rPr>
                  <a:t>4</a:t>
                </a:r>
                <a:endParaRPr lang="de-DE" altLang="de-DE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4538" name="Rectangle 50"/>
            <p:cNvSpPr>
              <a:spLocks noChangeArrowheads="1"/>
            </p:cNvSpPr>
            <p:nvPr/>
          </p:nvSpPr>
          <p:spPr bwMode="auto">
            <a:xfrm>
              <a:off x="5058" y="3570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4539" name="Rectangle 51"/>
            <p:cNvSpPr>
              <a:spLocks noChangeArrowheads="1"/>
            </p:cNvSpPr>
            <p:nvPr/>
          </p:nvSpPr>
          <p:spPr bwMode="auto">
            <a:xfrm>
              <a:off x="4499" y="3338"/>
              <a:ext cx="1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4540" name="Rectangle 52"/>
            <p:cNvSpPr>
              <a:spLocks noChangeArrowheads="1"/>
            </p:cNvSpPr>
            <p:nvPr/>
          </p:nvSpPr>
          <p:spPr bwMode="auto">
            <a:xfrm>
              <a:off x="5177" y="31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64541" name="Group 53"/>
            <p:cNvGrpSpPr>
              <a:grpSpLocks/>
            </p:cNvGrpSpPr>
            <p:nvPr/>
          </p:nvGrpSpPr>
          <p:grpSpPr bwMode="auto">
            <a:xfrm>
              <a:off x="4538" y="3068"/>
              <a:ext cx="727" cy="720"/>
              <a:chOff x="4538" y="3068"/>
              <a:chExt cx="727" cy="720"/>
            </a:xfrm>
          </p:grpSpPr>
          <p:grpSp>
            <p:nvGrpSpPr>
              <p:cNvPr id="64562" name="Group 54"/>
              <p:cNvGrpSpPr>
                <a:grpSpLocks/>
              </p:cNvGrpSpPr>
              <p:nvPr/>
            </p:nvGrpSpPr>
            <p:grpSpPr bwMode="auto">
              <a:xfrm>
                <a:off x="4961" y="3328"/>
                <a:ext cx="57" cy="460"/>
                <a:chOff x="4961" y="3328"/>
                <a:chExt cx="57" cy="460"/>
              </a:xfrm>
            </p:grpSpPr>
            <p:sp>
              <p:nvSpPr>
                <p:cNvPr id="64569" name="Freeform 55"/>
                <p:cNvSpPr>
                  <a:spLocks/>
                </p:cNvSpPr>
                <p:nvPr/>
              </p:nvSpPr>
              <p:spPr bwMode="auto">
                <a:xfrm>
                  <a:off x="4961" y="3675"/>
                  <a:ext cx="57" cy="113"/>
                </a:xfrm>
                <a:custGeom>
                  <a:avLst/>
                  <a:gdLst>
                    <a:gd name="T0" fmla="*/ 32 w 57"/>
                    <a:gd name="T1" fmla="*/ 112 h 113"/>
                    <a:gd name="T2" fmla="*/ 0 w 57"/>
                    <a:gd name="T3" fmla="*/ 0 h 113"/>
                    <a:gd name="T4" fmla="*/ 32 w 57"/>
                    <a:gd name="T5" fmla="*/ 0 h 113"/>
                    <a:gd name="T6" fmla="*/ 56 w 57"/>
                    <a:gd name="T7" fmla="*/ 0 h 113"/>
                    <a:gd name="T8" fmla="*/ 32 w 57"/>
                    <a:gd name="T9" fmla="*/ 112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113"/>
                    <a:gd name="T17" fmla="*/ 57 w 57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113">
                      <a:moveTo>
                        <a:pt x="32" y="112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56" y="0"/>
                      </a:lnTo>
                      <a:lnTo>
                        <a:pt x="32" y="112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7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989" y="3328"/>
                  <a:ext cx="0" cy="3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63" name="Group 57"/>
              <p:cNvGrpSpPr>
                <a:grpSpLocks/>
              </p:cNvGrpSpPr>
              <p:nvPr/>
            </p:nvGrpSpPr>
            <p:grpSpPr bwMode="auto">
              <a:xfrm>
                <a:off x="4538" y="3307"/>
                <a:ext cx="459" cy="57"/>
                <a:chOff x="4538" y="3307"/>
                <a:chExt cx="459" cy="57"/>
              </a:xfrm>
            </p:grpSpPr>
            <p:sp>
              <p:nvSpPr>
                <p:cNvPr id="64567" name="Freeform 58"/>
                <p:cNvSpPr>
                  <a:spLocks/>
                </p:cNvSpPr>
                <p:nvPr/>
              </p:nvSpPr>
              <p:spPr bwMode="auto">
                <a:xfrm>
                  <a:off x="4538" y="3307"/>
                  <a:ext cx="113" cy="57"/>
                </a:xfrm>
                <a:custGeom>
                  <a:avLst/>
                  <a:gdLst>
                    <a:gd name="T0" fmla="*/ 0 w 113"/>
                    <a:gd name="T1" fmla="*/ 32 h 57"/>
                    <a:gd name="T2" fmla="*/ 112 w 113"/>
                    <a:gd name="T3" fmla="*/ 0 h 57"/>
                    <a:gd name="T4" fmla="*/ 112 w 113"/>
                    <a:gd name="T5" fmla="*/ 32 h 57"/>
                    <a:gd name="T6" fmla="*/ 112 w 113"/>
                    <a:gd name="T7" fmla="*/ 56 h 57"/>
                    <a:gd name="T8" fmla="*/ 0 w 113"/>
                    <a:gd name="T9" fmla="*/ 32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3"/>
                    <a:gd name="T16" fmla="*/ 0 h 57"/>
                    <a:gd name="T17" fmla="*/ 113 w 113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3" h="57">
                      <a:moveTo>
                        <a:pt x="0" y="32"/>
                      </a:moveTo>
                      <a:lnTo>
                        <a:pt x="112" y="0"/>
                      </a:lnTo>
                      <a:lnTo>
                        <a:pt x="112" y="32"/>
                      </a:lnTo>
                      <a:lnTo>
                        <a:pt x="112" y="56"/>
                      </a:lnTo>
                      <a:lnTo>
                        <a:pt x="0" y="32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68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640" y="3335"/>
                  <a:ext cx="3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64" name="Group 60"/>
              <p:cNvGrpSpPr>
                <a:grpSpLocks/>
              </p:cNvGrpSpPr>
              <p:nvPr/>
            </p:nvGrpSpPr>
            <p:grpSpPr bwMode="auto">
              <a:xfrm>
                <a:off x="4990" y="3068"/>
                <a:ext cx="275" cy="274"/>
                <a:chOff x="4990" y="3068"/>
                <a:chExt cx="275" cy="274"/>
              </a:xfrm>
            </p:grpSpPr>
            <p:sp>
              <p:nvSpPr>
                <p:cNvPr id="64565" name="Freeform 61"/>
                <p:cNvSpPr>
                  <a:spLocks/>
                </p:cNvSpPr>
                <p:nvPr/>
              </p:nvSpPr>
              <p:spPr bwMode="auto">
                <a:xfrm>
                  <a:off x="5161" y="3068"/>
                  <a:ext cx="104" cy="97"/>
                </a:xfrm>
                <a:custGeom>
                  <a:avLst/>
                  <a:gdLst>
                    <a:gd name="T0" fmla="*/ 103 w 104"/>
                    <a:gd name="T1" fmla="*/ 0 h 97"/>
                    <a:gd name="T2" fmla="*/ 39 w 104"/>
                    <a:gd name="T3" fmla="*/ 96 h 97"/>
                    <a:gd name="T4" fmla="*/ 23 w 104"/>
                    <a:gd name="T5" fmla="*/ 80 h 97"/>
                    <a:gd name="T6" fmla="*/ 0 w 104"/>
                    <a:gd name="T7" fmla="*/ 56 h 97"/>
                    <a:gd name="T8" fmla="*/ 103 w 104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7"/>
                    <a:gd name="T17" fmla="*/ 104 w 104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7">
                      <a:moveTo>
                        <a:pt x="103" y="0"/>
                      </a:moveTo>
                      <a:lnTo>
                        <a:pt x="39" y="96"/>
                      </a:lnTo>
                      <a:lnTo>
                        <a:pt x="23" y="80"/>
                      </a:lnTo>
                      <a:lnTo>
                        <a:pt x="0" y="56"/>
                      </a:lnTo>
                      <a:lnTo>
                        <a:pt x="103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6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990" y="3137"/>
                  <a:ext cx="189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64542" name="Group 63"/>
            <p:cNvGrpSpPr>
              <a:grpSpLocks/>
            </p:cNvGrpSpPr>
            <p:nvPr/>
          </p:nvGrpSpPr>
          <p:grpSpPr bwMode="auto">
            <a:xfrm>
              <a:off x="3015" y="2793"/>
              <a:ext cx="196" cy="231"/>
              <a:chOff x="3015" y="2793"/>
              <a:chExt cx="196" cy="231"/>
            </a:xfrm>
          </p:grpSpPr>
          <p:sp>
            <p:nvSpPr>
              <p:cNvPr id="64560" name="Oval 64"/>
              <p:cNvSpPr>
                <a:spLocks noChangeArrowheads="1"/>
              </p:cNvSpPr>
              <p:nvPr/>
            </p:nvSpPr>
            <p:spPr bwMode="auto">
              <a:xfrm>
                <a:off x="3044" y="2853"/>
                <a:ext cx="135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61" name="Rectangle 65"/>
              <p:cNvSpPr>
                <a:spLocks noChangeArrowheads="1"/>
              </p:cNvSpPr>
              <p:nvPr/>
            </p:nvSpPr>
            <p:spPr bwMode="auto">
              <a:xfrm>
                <a:off x="3015" y="279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800">
                    <a:solidFill>
                      <a:srgbClr val="000000"/>
                    </a:solidFill>
                  </a:rPr>
                  <a:t>3</a:t>
                </a:r>
                <a:endParaRPr lang="de-DE" altLang="de-DE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4543" name="Group 66"/>
            <p:cNvGrpSpPr>
              <a:grpSpLocks/>
            </p:cNvGrpSpPr>
            <p:nvPr/>
          </p:nvGrpSpPr>
          <p:grpSpPr bwMode="auto">
            <a:xfrm>
              <a:off x="3543" y="2876"/>
              <a:ext cx="57" cy="459"/>
              <a:chOff x="3543" y="2876"/>
              <a:chExt cx="57" cy="459"/>
            </a:xfrm>
          </p:grpSpPr>
          <p:sp>
            <p:nvSpPr>
              <p:cNvPr id="64558" name="Freeform 67"/>
              <p:cNvSpPr>
                <a:spLocks/>
              </p:cNvSpPr>
              <p:nvPr/>
            </p:nvSpPr>
            <p:spPr bwMode="auto">
              <a:xfrm>
                <a:off x="3543" y="2876"/>
                <a:ext cx="57" cy="113"/>
              </a:xfrm>
              <a:custGeom>
                <a:avLst/>
                <a:gdLst>
                  <a:gd name="T0" fmla="*/ 32 w 57"/>
                  <a:gd name="T1" fmla="*/ 0 h 113"/>
                  <a:gd name="T2" fmla="*/ 56 w 57"/>
                  <a:gd name="T3" fmla="*/ 112 h 113"/>
                  <a:gd name="T4" fmla="*/ 32 w 57"/>
                  <a:gd name="T5" fmla="*/ 112 h 113"/>
                  <a:gd name="T6" fmla="*/ 0 w 57"/>
                  <a:gd name="T7" fmla="*/ 112 h 113"/>
                  <a:gd name="T8" fmla="*/ 32 w 57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13"/>
                  <a:gd name="T17" fmla="*/ 57 w 57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13">
                    <a:moveTo>
                      <a:pt x="32" y="0"/>
                    </a:moveTo>
                    <a:lnTo>
                      <a:pt x="56" y="112"/>
                    </a:lnTo>
                    <a:lnTo>
                      <a:pt x="32" y="112"/>
                    </a:lnTo>
                    <a:lnTo>
                      <a:pt x="0" y="112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59" name="Line 68"/>
              <p:cNvSpPr>
                <a:spLocks noChangeShapeType="1"/>
              </p:cNvSpPr>
              <p:nvPr/>
            </p:nvSpPr>
            <p:spPr bwMode="auto">
              <a:xfrm>
                <a:off x="3576" y="2994"/>
                <a:ext cx="0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4544" name="Group 69"/>
            <p:cNvGrpSpPr>
              <a:grpSpLocks/>
            </p:cNvGrpSpPr>
            <p:nvPr/>
          </p:nvGrpSpPr>
          <p:grpSpPr bwMode="auto">
            <a:xfrm>
              <a:off x="3125" y="3299"/>
              <a:ext cx="451" cy="57"/>
              <a:chOff x="3125" y="3299"/>
              <a:chExt cx="451" cy="57"/>
            </a:xfrm>
          </p:grpSpPr>
          <p:sp>
            <p:nvSpPr>
              <p:cNvPr id="64556" name="Freeform 70"/>
              <p:cNvSpPr>
                <a:spLocks/>
              </p:cNvSpPr>
              <p:nvPr/>
            </p:nvSpPr>
            <p:spPr bwMode="auto">
              <a:xfrm>
                <a:off x="3125" y="3299"/>
                <a:ext cx="113" cy="57"/>
              </a:xfrm>
              <a:custGeom>
                <a:avLst/>
                <a:gdLst>
                  <a:gd name="T0" fmla="*/ 0 w 113"/>
                  <a:gd name="T1" fmla="*/ 32 h 57"/>
                  <a:gd name="T2" fmla="*/ 112 w 113"/>
                  <a:gd name="T3" fmla="*/ 56 h 57"/>
                  <a:gd name="T4" fmla="*/ 112 w 113"/>
                  <a:gd name="T5" fmla="*/ 32 h 57"/>
                  <a:gd name="T6" fmla="*/ 112 w 113"/>
                  <a:gd name="T7" fmla="*/ 0 h 57"/>
                  <a:gd name="T8" fmla="*/ 0 w 113"/>
                  <a:gd name="T9" fmla="*/ 3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57"/>
                  <a:gd name="T17" fmla="*/ 113 w 113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57">
                    <a:moveTo>
                      <a:pt x="0" y="32"/>
                    </a:moveTo>
                    <a:lnTo>
                      <a:pt x="112" y="56"/>
                    </a:lnTo>
                    <a:lnTo>
                      <a:pt x="112" y="32"/>
                    </a:lnTo>
                    <a:lnTo>
                      <a:pt x="112" y="0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57" name="Line 71"/>
              <p:cNvSpPr>
                <a:spLocks noChangeShapeType="1"/>
              </p:cNvSpPr>
              <p:nvPr/>
            </p:nvSpPr>
            <p:spPr bwMode="auto">
              <a:xfrm flipH="1">
                <a:off x="3227" y="3335"/>
                <a:ext cx="3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4545" name="Group 72"/>
            <p:cNvGrpSpPr>
              <a:grpSpLocks/>
            </p:cNvGrpSpPr>
            <p:nvPr/>
          </p:nvGrpSpPr>
          <p:grpSpPr bwMode="auto">
            <a:xfrm>
              <a:off x="3577" y="3196"/>
              <a:ext cx="379" cy="144"/>
              <a:chOff x="3577" y="3196"/>
              <a:chExt cx="379" cy="144"/>
            </a:xfrm>
          </p:grpSpPr>
          <p:sp>
            <p:nvSpPr>
              <p:cNvPr id="64554" name="Freeform 73"/>
              <p:cNvSpPr>
                <a:spLocks/>
              </p:cNvSpPr>
              <p:nvPr/>
            </p:nvSpPr>
            <p:spPr bwMode="auto">
              <a:xfrm>
                <a:off x="3836" y="3196"/>
                <a:ext cx="120" cy="64"/>
              </a:xfrm>
              <a:custGeom>
                <a:avLst/>
                <a:gdLst>
                  <a:gd name="T0" fmla="*/ 119 w 120"/>
                  <a:gd name="T1" fmla="*/ 0 h 64"/>
                  <a:gd name="T2" fmla="*/ 24 w 120"/>
                  <a:gd name="T3" fmla="*/ 63 h 64"/>
                  <a:gd name="T4" fmla="*/ 16 w 120"/>
                  <a:gd name="T5" fmla="*/ 32 h 64"/>
                  <a:gd name="T6" fmla="*/ 0 w 120"/>
                  <a:gd name="T7" fmla="*/ 8 h 64"/>
                  <a:gd name="T8" fmla="*/ 119 w 120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64"/>
                  <a:gd name="T17" fmla="*/ 120 w 12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64">
                    <a:moveTo>
                      <a:pt x="119" y="0"/>
                    </a:moveTo>
                    <a:lnTo>
                      <a:pt x="24" y="63"/>
                    </a:lnTo>
                    <a:lnTo>
                      <a:pt x="16" y="32"/>
                    </a:lnTo>
                    <a:lnTo>
                      <a:pt x="0" y="8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64555" name="Line 74"/>
              <p:cNvSpPr>
                <a:spLocks noChangeShapeType="1"/>
              </p:cNvSpPr>
              <p:nvPr/>
            </p:nvSpPr>
            <p:spPr bwMode="auto">
              <a:xfrm flipV="1">
                <a:off x="3577" y="3228"/>
                <a:ext cx="278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64546" name="Rectangle 75"/>
            <p:cNvSpPr>
              <a:spLocks noChangeArrowheads="1"/>
            </p:cNvSpPr>
            <p:nvPr/>
          </p:nvSpPr>
          <p:spPr bwMode="auto">
            <a:xfrm>
              <a:off x="3565" y="2811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x ''</a:t>
              </a:r>
            </a:p>
          </p:txBody>
        </p:sp>
        <p:sp>
          <p:nvSpPr>
            <p:cNvPr id="64547" name="Rectangle 76"/>
            <p:cNvSpPr>
              <a:spLocks noChangeArrowheads="1"/>
            </p:cNvSpPr>
            <p:nvPr/>
          </p:nvSpPr>
          <p:spPr bwMode="auto">
            <a:xfrm>
              <a:off x="3094" y="3354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  <a:latin typeface="Times New Roman" pitchFamily="18" charset="0"/>
                </a:rPr>
                <a:t>z''</a:t>
              </a:r>
            </a:p>
          </p:txBody>
        </p:sp>
        <p:grpSp>
          <p:nvGrpSpPr>
            <p:cNvPr id="64548" name="Group 77"/>
            <p:cNvGrpSpPr>
              <a:grpSpLocks/>
            </p:cNvGrpSpPr>
            <p:nvPr/>
          </p:nvGrpSpPr>
          <p:grpSpPr bwMode="auto">
            <a:xfrm>
              <a:off x="3312" y="3221"/>
              <a:ext cx="159" cy="205"/>
              <a:chOff x="3312" y="3221"/>
              <a:chExt cx="159" cy="205"/>
            </a:xfrm>
          </p:grpSpPr>
          <p:sp>
            <p:nvSpPr>
              <p:cNvPr id="64552" name="Bogen 78"/>
              <p:cNvSpPr>
                <a:spLocks/>
              </p:cNvSpPr>
              <p:nvPr/>
            </p:nvSpPr>
            <p:spPr bwMode="auto">
              <a:xfrm>
                <a:off x="3312" y="3221"/>
                <a:ext cx="124" cy="205"/>
              </a:xfrm>
              <a:custGeom>
                <a:avLst/>
                <a:gdLst>
                  <a:gd name="T0" fmla="*/ 0 w 36588"/>
                  <a:gd name="T1" fmla="*/ 0 h 43200"/>
                  <a:gd name="T2" fmla="*/ 0 w 36588"/>
                  <a:gd name="T3" fmla="*/ 0 h 43200"/>
                  <a:gd name="T4" fmla="*/ 0 w 3658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6588"/>
                  <a:gd name="T10" fmla="*/ 0 h 43200"/>
                  <a:gd name="T11" fmla="*/ 36588 w 3658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588" h="43200" fill="none" extrusionOk="0">
                    <a:moveTo>
                      <a:pt x="36587" y="37153"/>
                    </a:moveTo>
                    <a:cubicBezTo>
                      <a:pt x="32562" y="41032"/>
                      <a:pt x="27190" y="43199"/>
                      <a:pt x="21600" y="43199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542" y="0"/>
                      <a:pt x="29410" y="1079"/>
                      <a:pt x="32784" y="3120"/>
                    </a:cubicBezTo>
                  </a:path>
                  <a:path w="36588" h="43200" stroke="0" extrusionOk="0">
                    <a:moveTo>
                      <a:pt x="36587" y="37153"/>
                    </a:moveTo>
                    <a:cubicBezTo>
                      <a:pt x="32562" y="41032"/>
                      <a:pt x="27190" y="43199"/>
                      <a:pt x="21600" y="43199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542" y="0"/>
                      <a:pt x="29410" y="1079"/>
                      <a:pt x="32784" y="312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Bogen 79"/>
              <p:cNvSpPr>
                <a:spLocks/>
              </p:cNvSpPr>
              <p:nvPr/>
            </p:nvSpPr>
            <p:spPr bwMode="auto">
              <a:xfrm>
                <a:off x="3402" y="3225"/>
                <a:ext cx="69" cy="70"/>
              </a:xfrm>
              <a:custGeom>
                <a:avLst/>
                <a:gdLst>
                  <a:gd name="T0" fmla="*/ 0 w 19448"/>
                  <a:gd name="T1" fmla="*/ 0 h 19502"/>
                  <a:gd name="T2" fmla="*/ 0 w 19448"/>
                  <a:gd name="T3" fmla="*/ 0 h 19502"/>
                  <a:gd name="T4" fmla="*/ 0 w 19448"/>
                  <a:gd name="T5" fmla="*/ 0 h 19502"/>
                  <a:gd name="T6" fmla="*/ 0 60000 65536"/>
                  <a:gd name="T7" fmla="*/ 0 60000 65536"/>
                  <a:gd name="T8" fmla="*/ 0 60000 65536"/>
                  <a:gd name="T9" fmla="*/ 0 w 19448"/>
                  <a:gd name="T10" fmla="*/ 0 h 19502"/>
                  <a:gd name="T11" fmla="*/ 19448 w 19448"/>
                  <a:gd name="T12" fmla="*/ 19502 h 195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48" h="19502" fill="none" extrusionOk="0">
                    <a:moveTo>
                      <a:pt x="0" y="10103"/>
                    </a:moveTo>
                    <a:cubicBezTo>
                      <a:pt x="2138" y="5677"/>
                      <a:pt x="5723" y="2113"/>
                      <a:pt x="10161" y="0"/>
                    </a:cubicBezTo>
                  </a:path>
                  <a:path w="19448" h="19502" stroke="0" extrusionOk="0">
                    <a:moveTo>
                      <a:pt x="0" y="10103"/>
                    </a:moveTo>
                    <a:cubicBezTo>
                      <a:pt x="2138" y="5677"/>
                      <a:pt x="5723" y="2113"/>
                      <a:pt x="10161" y="0"/>
                    </a:cubicBezTo>
                    <a:lnTo>
                      <a:pt x="19448" y="19502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>
                  <a:rot lat="0" lon="0" rev="20699999"/>
                </a:camera>
                <a:lightRig rig="threePt" dir="t"/>
              </a:scene3d>
            </p:spPr>
            <p:txBody>
              <a:bodyPr wrap="none" anchor="ctr"/>
              <a:lstStyle/>
              <a:p>
                <a:pPr>
                  <a:defRPr/>
                </a:pPr>
                <a:endParaRPr lang="de-DE">
                  <a:solidFill>
                    <a:srgbClr val="000000"/>
                  </a:solidFill>
                  <a:latin typeface="Helvetica" pitchFamily="-110" charset="0"/>
                  <a:ea typeface="Osaka" pitchFamily="-110" charset="-128"/>
                  <a:cs typeface="Osaka" pitchFamily="-110" charset="-128"/>
                </a:endParaRPr>
              </a:p>
            </p:txBody>
          </p:sp>
        </p:grpSp>
        <p:sp>
          <p:nvSpPr>
            <p:cNvPr id="64549" name="Rectangle 81"/>
            <p:cNvSpPr>
              <a:spLocks noChangeArrowheads="1"/>
            </p:cNvSpPr>
            <p:nvPr/>
          </p:nvSpPr>
          <p:spPr bwMode="auto">
            <a:xfrm>
              <a:off x="1314" y="3591"/>
              <a:ext cx="4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2000" u="sng">
                  <a:solidFill>
                    <a:srgbClr val="000000"/>
                  </a:solidFill>
                </a:rPr>
                <a:t>R</a:t>
              </a:r>
              <a:r>
                <a:rPr lang="de-DE" altLang="de-DE" sz="2000" baseline="-250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64550" name="Rectangle 82"/>
            <p:cNvSpPr>
              <a:spLocks noChangeArrowheads="1"/>
            </p:cNvSpPr>
            <p:nvPr/>
          </p:nvSpPr>
          <p:spPr bwMode="auto">
            <a:xfrm>
              <a:off x="2418" y="3591"/>
              <a:ext cx="4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2000" u="sng">
                  <a:solidFill>
                    <a:srgbClr val="000000"/>
                  </a:solidFill>
                </a:rPr>
                <a:t>R</a:t>
              </a:r>
              <a:r>
                <a:rPr lang="de-DE" altLang="de-DE" sz="2000" baseline="-25000">
                  <a:solidFill>
                    <a:srgbClr val="000000"/>
                  </a:solidFill>
                </a:rPr>
                <a:t>y</a:t>
              </a:r>
              <a:r>
                <a:rPr lang="de-DE" altLang="de-DE" sz="800" baseline="-25000">
                  <a:solidFill>
                    <a:srgbClr val="000000"/>
                  </a:solidFill>
                </a:rPr>
                <a:t> </a:t>
              </a:r>
              <a:r>
                <a:rPr lang="de-DE" altLang="de-DE" sz="2000" baseline="-25000">
                  <a:solidFill>
                    <a:srgbClr val="000000"/>
                  </a:solidFill>
                </a:rPr>
                <a:t>’</a:t>
              </a:r>
              <a:r>
                <a:rPr lang="de-DE" altLang="de-DE" sz="2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64551" name="Rectangle 83"/>
            <p:cNvSpPr>
              <a:spLocks noChangeArrowheads="1"/>
            </p:cNvSpPr>
            <p:nvPr/>
          </p:nvSpPr>
          <p:spPr bwMode="auto">
            <a:xfrm>
              <a:off x="4050" y="3591"/>
              <a:ext cx="4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2000" u="sng">
                  <a:solidFill>
                    <a:srgbClr val="000000"/>
                  </a:solidFill>
                </a:rPr>
                <a:t>R</a:t>
              </a:r>
              <a:r>
                <a:rPr lang="de-DE" altLang="de-DE" sz="2000" baseline="-25000">
                  <a:solidFill>
                    <a:srgbClr val="000000"/>
                  </a:solidFill>
                </a:rPr>
                <a:t>z’’</a:t>
              </a:r>
              <a:r>
                <a:rPr lang="de-DE" altLang="de-DE" sz="2000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645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 dirty="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32671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A5D41051-2439-4D4F-B5D0-845BC16BCA98}" type="slidenum">
              <a:rPr lang="de-DE" altLang="de-DE">
                <a:latin typeface="Arial" pitchFamily="34" charset="0"/>
              </a:rPr>
              <a:pPr/>
              <a:t>7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66563" name="Group 4"/>
          <p:cNvGrpSpPr>
            <a:grpSpLocks/>
          </p:cNvGrpSpPr>
          <p:nvPr/>
        </p:nvGrpSpPr>
        <p:grpSpPr bwMode="auto">
          <a:xfrm>
            <a:off x="3707904" y="4091384"/>
            <a:ext cx="5432425" cy="2794000"/>
            <a:chOff x="793" y="2164"/>
            <a:chExt cx="3422" cy="1760"/>
          </a:xfrm>
        </p:grpSpPr>
        <p:grpSp>
          <p:nvGrpSpPr>
            <p:cNvPr id="66566" name="Group 5"/>
            <p:cNvGrpSpPr>
              <a:grpSpLocks/>
            </p:cNvGrpSpPr>
            <p:nvPr/>
          </p:nvGrpSpPr>
          <p:grpSpPr bwMode="auto">
            <a:xfrm>
              <a:off x="793" y="2164"/>
              <a:ext cx="3422" cy="1760"/>
              <a:chOff x="975" y="2164"/>
              <a:chExt cx="3422" cy="1760"/>
            </a:xfrm>
          </p:grpSpPr>
          <p:grpSp>
            <p:nvGrpSpPr>
              <p:cNvPr id="66570" name="Group 6"/>
              <p:cNvGrpSpPr>
                <a:grpSpLocks/>
              </p:cNvGrpSpPr>
              <p:nvPr/>
            </p:nvGrpSpPr>
            <p:grpSpPr bwMode="auto">
              <a:xfrm>
                <a:off x="975" y="2164"/>
                <a:ext cx="3422" cy="1760"/>
                <a:chOff x="991" y="2164"/>
                <a:chExt cx="3422" cy="1760"/>
              </a:xfrm>
            </p:grpSpPr>
            <p:sp>
              <p:nvSpPr>
                <p:cNvPr id="66577" name="Bogen 7"/>
                <p:cNvSpPr>
                  <a:spLocks/>
                </p:cNvSpPr>
                <p:nvPr/>
              </p:nvSpPr>
              <p:spPr bwMode="auto">
                <a:xfrm>
                  <a:off x="1619" y="3198"/>
                  <a:ext cx="2131" cy="322"/>
                </a:xfrm>
                <a:custGeom>
                  <a:avLst/>
                  <a:gdLst>
                    <a:gd name="T0" fmla="*/ 0 w 21651"/>
                    <a:gd name="T1" fmla="*/ 0 h 21667"/>
                    <a:gd name="T2" fmla="*/ 0 w 21651"/>
                    <a:gd name="T3" fmla="*/ 0 h 21667"/>
                    <a:gd name="T4" fmla="*/ 0 w 21651"/>
                    <a:gd name="T5" fmla="*/ 0 h 21667"/>
                    <a:gd name="T6" fmla="*/ 0 60000 65536"/>
                    <a:gd name="T7" fmla="*/ 0 60000 65536"/>
                    <a:gd name="T8" fmla="*/ 0 60000 65536"/>
                    <a:gd name="T9" fmla="*/ 0 w 21651"/>
                    <a:gd name="T10" fmla="*/ 0 h 21667"/>
                    <a:gd name="T11" fmla="*/ 21651 w 21651"/>
                    <a:gd name="T12" fmla="*/ 21667 h 216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51" h="21667" fill="none" extrusionOk="0">
                      <a:moveTo>
                        <a:pt x="21650" y="0"/>
                      </a:moveTo>
                      <a:cubicBezTo>
                        <a:pt x="21650" y="22"/>
                        <a:pt x="21651" y="44"/>
                        <a:pt x="21651" y="67"/>
                      </a:cubicBezTo>
                      <a:cubicBezTo>
                        <a:pt x="21651" y="11996"/>
                        <a:pt x="11980" y="21667"/>
                        <a:pt x="51" y="21667"/>
                      </a:cubicBezTo>
                      <a:cubicBezTo>
                        <a:pt x="34" y="21666"/>
                        <a:pt x="17" y="21666"/>
                        <a:pt x="0" y="21666"/>
                      </a:cubicBezTo>
                    </a:path>
                    <a:path w="21651" h="21667" stroke="0" extrusionOk="0">
                      <a:moveTo>
                        <a:pt x="21650" y="0"/>
                      </a:moveTo>
                      <a:cubicBezTo>
                        <a:pt x="21650" y="22"/>
                        <a:pt x="21651" y="44"/>
                        <a:pt x="21651" y="67"/>
                      </a:cubicBezTo>
                      <a:cubicBezTo>
                        <a:pt x="21651" y="11996"/>
                        <a:pt x="11980" y="21667"/>
                        <a:pt x="51" y="21667"/>
                      </a:cubicBezTo>
                      <a:cubicBezTo>
                        <a:pt x="34" y="21666"/>
                        <a:pt x="17" y="21666"/>
                        <a:pt x="0" y="21666"/>
                      </a:cubicBezTo>
                      <a:lnTo>
                        <a:pt x="51" y="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78" name="Bogen 8"/>
                <p:cNvSpPr>
                  <a:spLocks/>
                </p:cNvSpPr>
                <p:nvPr/>
              </p:nvSpPr>
              <p:spPr bwMode="auto">
                <a:xfrm>
                  <a:off x="3307" y="3112"/>
                  <a:ext cx="442" cy="87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0" y="-1"/>
                      </a:moveTo>
                      <a:cubicBezTo>
                        <a:pt x="11832" y="-1"/>
                        <a:pt x="21462" y="9519"/>
                        <a:pt x="21598" y="21351"/>
                      </a:cubicBezTo>
                    </a:path>
                    <a:path w="21599" h="21600" stroke="0" extrusionOk="0">
                      <a:moveTo>
                        <a:pt x="0" y="-1"/>
                      </a:moveTo>
                      <a:cubicBezTo>
                        <a:pt x="11832" y="-1"/>
                        <a:pt x="21462" y="9519"/>
                        <a:pt x="21598" y="213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79" name="Freeform 9"/>
                <p:cNvSpPr>
                  <a:spLocks/>
                </p:cNvSpPr>
                <p:nvPr/>
              </p:nvSpPr>
              <p:spPr bwMode="auto">
                <a:xfrm>
                  <a:off x="2655" y="3014"/>
                  <a:ext cx="646" cy="130"/>
                </a:xfrm>
                <a:custGeom>
                  <a:avLst/>
                  <a:gdLst>
                    <a:gd name="T0" fmla="*/ 645 w 646"/>
                    <a:gd name="T1" fmla="*/ 91 h 130"/>
                    <a:gd name="T2" fmla="*/ 587 w 646"/>
                    <a:gd name="T3" fmla="*/ 100 h 130"/>
                    <a:gd name="T4" fmla="*/ 533 w 646"/>
                    <a:gd name="T5" fmla="*/ 108 h 130"/>
                    <a:gd name="T6" fmla="*/ 479 w 646"/>
                    <a:gd name="T7" fmla="*/ 113 h 130"/>
                    <a:gd name="T8" fmla="*/ 429 w 646"/>
                    <a:gd name="T9" fmla="*/ 119 h 130"/>
                    <a:gd name="T10" fmla="*/ 379 w 646"/>
                    <a:gd name="T11" fmla="*/ 123 h 130"/>
                    <a:gd name="T12" fmla="*/ 330 w 646"/>
                    <a:gd name="T13" fmla="*/ 127 h 130"/>
                    <a:gd name="T14" fmla="*/ 284 w 646"/>
                    <a:gd name="T15" fmla="*/ 129 h 130"/>
                    <a:gd name="T16" fmla="*/ 239 w 646"/>
                    <a:gd name="T17" fmla="*/ 129 h 130"/>
                    <a:gd name="T18" fmla="*/ 219 w 646"/>
                    <a:gd name="T19" fmla="*/ 129 h 130"/>
                    <a:gd name="T20" fmla="*/ 198 w 646"/>
                    <a:gd name="T21" fmla="*/ 129 h 130"/>
                    <a:gd name="T22" fmla="*/ 178 w 646"/>
                    <a:gd name="T23" fmla="*/ 127 h 130"/>
                    <a:gd name="T24" fmla="*/ 161 w 646"/>
                    <a:gd name="T25" fmla="*/ 125 h 130"/>
                    <a:gd name="T26" fmla="*/ 143 w 646"/>
                    <a:gd name="T27" fmla="*/ 123 h 130"/>
                    <a:gd name="T28" fmla="*/ 128 w 646"/>
                    <a:gd name="T29" fmla="*/ 121 h 130"/>
                    <a:gd name="T30" fmla="*/ 113 w 646"/>
                    <a:gd name="T31" fmla="*/ 117 h 130"/>
                    <a:gd name="T32" fmla="*/ 100 w 646"/>
                    <a:gd name="T33" fmla="*/ 113 h 130"/>
                    <a:gd name="T34" fmla="*/ 87 w 646"/>
                    <a:gd name="T35" fmla="*/ 110 h 130"/>
                    <a:gd name="T36" fmla="*/ 74 w 646"/>
                    <a:gd name="T37" fmla="*/ 106 h 130"/>
                    <a:gd name="T38" fmla="*/ 65 w 646"/>
                    <a:gd name="T39" fmla="*/ 100 h 130"/>
                    <a:gd name="T40" fmla="*/ 55 w 646"/>
                    <a:gd name="T41" fmla="*/ 94 h 130"/>
                    <a:gd name="T42" fmla="*/ 46 w 646"/>
                    <a:gd name="T43" fmla="*/ 89 h 130"/>
                    <a:gd name="T44" fmla="*/ 39 w 646"/>
                    <a:gd name="T45" fmla="*/ 83 h 130"/>
                    <a:gd name="T46" fmla="*/ 33 w 646"/>
                    <a:gd name="T47" fmla="*/ 75 h 130"/>
                    <a:gd name="T48" fmla="*/ 27 w 646"/>
                    <a:gd name="T49" fmla="*/ 68 h 130"/>
                    <a:gd name="T50" fmla="*/ 18 w 646"/>
                    <a:gd name="T51" fmla="*/ 55 h 130"/>
                    <a:gd name="T52" fmla="*/ 13 w 646"/>
                    <a:gd name="T53" fmla="*/ 41 h 130"/>
                    <a:gd name="T54" fmla="*/ 7 w 646"/>
                    <a:gd name="T55" fmla="*/ 32 h 130"/>
                    <a:gd name="T56" fmla="*/ 3 w 646"/>
                    <a:gd name="T57" fmla="*/ 22 h 130"/>
                    <a:gd name="T58" fmla="*/ 0 w 646"/>
                    <a:gd name="T59" fmla="*/ 17 h 130"/>
                    <a:gd name="T60" fmla="*/ 0 w 646"/>
                    <a:gd name="T61" fmla="*/ 11 h 130"/>
                    <a:gd name="T62" fmla="*/ 0 w 646"/>
                    <a:gd name="T63" fmla="*/ 9 h 130"/>
                    <a:gd name="T64" fmla="*/ 1 w 646"/>
                    <a:gd name="T65" fmla="*/ 7 h 130"/>
                    <a:gd name="T66" fmla="*/ 5 w 646"/>
                    <a:gd name="T67" fmla="*/ 7 h 130"/>
                    <a:gd name="T68" fmla="*/ 13 w 646"/>
                    <a:gd name="T69" fmla="*/ 7 h 130"/>
                    <a:gd name="T70" fmla="*/ 24 w 646"/>
                    <a:gd name="T71" fmla="*/ 5 h 130"/>
                    <a:gd name="T72" fmla="*/ 39 w 646"/>
                    <a:gd name="T73" fmla="*/ 5 h 130"/>
                    <a:gd name="T74" fmla="*/ 55 w 646"/>
                    <a:gd name="T75" fmla="*/ 3 h 130"/>
                    <a:gd name="T76" fmla="*/ 74 w 646"/>
                    <a:gd name="T77" fmla="*/ 3 h 130"/>
                    <a:gd name="T78" fmla="*/ 98 w 646"/>
                    <a:gd name="T79" fmla="*/ 1 h 130"/>
                    <a:gd name="T80" fmla="*/ 124 w 646"/>
                    <a:gd name="T81" fmla="*/ 0 h 130"/>
                    <a:gd name="T82" fmla="*/ 645 w 646"/>
                    <a:gd name="T83" fmla="*/ 91 h 13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646"/>
                    <a:gd name="T127" fmla="*/ 0 h 130"/>
                    <a:gd name="T128" fmla="*/ 646 w 646"/>
                    <a:gd name="T129" fmla="*/ 130 h 13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646" h="130">
                      <a:moveTo>
                        <a:pt x="645" y="91"/>
                      </a:moveTo>
                      <a:lnTo>
                        <a:pt x="587" y="100"/>
                      </a:lnTo>
                      <a:lnTo>
                        <a:pt x="533" y="108"/>
                      </a:lnTo>
                      <a:lnTo>
                        <a:pt x="479" y="113"/>
                      </a:lnTo>
                      <a:lnTo>
                        <a:pt x="429" y="119"/>
                      </a:lnTo>
                      <a:lnTo>
                        <a:pt x="379" y="123"/>
                      </a:lnTo>
                      <a:lnTo>
                        <a:pt x="330" y="127"/>
                      </a:lnTo>
                      <a:lnTo>
                        <a:pt x="284" y="129"/>
                      </a:lnTo>
                      <a:lnTo>
                        <a:pt x="239" y="129"/>
                      </a:lnTo>
                      <a:lnTo>
                        <a:pt x="219" y="129"/>
                      </a:lnTo>
                      <a:lnTo>
                        <a:pt x="198" y="129"/>
                      </a:lnTo>
                      <a:lnTo>
                        <a:pt x="178" y="127"/>
                      </a:lnTo>
                      <a:lnTo>
                        <a:pt x="161" y="125"/>
                      </a:lnTo>
                      <a:lnTo>
                        <a:pt x="143" y="123"/>
                      </a:lnTo>
                      <a:lnTo>
                        <a:pt x="128" y="121"/>
                      </a:lnTo>
                      <a:lnTo>
                        <a:pt x="113" y="117"/>
                      </a:lnTo>
                      <a:lnTo>
                        <a:pt x="100" y="113"/>
                      </a:lnTo>
                      <a:lnTo>
                        <a:pt x="87" y="110"/>
                      </a:lnTo>
                      <a:lnTo>
                        <a:pt x="74" y="106"/>
                      </a:lnTo>
                      <a:lnTo>
                        <a:pt x="65" y="100"/>
                      </a:lnTo>
                      <a:lnTo>
                        <a:pt x="55" y="94"/>
                      </a:lnTo>
                      <a:lnTo>
                        <a:pt x="46" y="89"/>
                      </a:lnTo>
                      <a:lnTo>
                        <a:pt x="39" y="83"/>
                      </a:lnTo>
                      <a:lnTo>
                        <a:pt x="33" y="75"/>
                      </a:lnTo>
                      <a:lnTo>
                        <a:pt x="27" y="68"/>
                      </a:lnTo>
                      <a:lnTo>
                        <a:pt x="18" y="55"/>
                      </a:lnTo>
                      <a:lnTo>
                        <a:pt x="13" y="41"/>
                      </a:lnTo>
                      <a:lnTo>
                        <a:pt x="7" y="32"/>
                      </a:ln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5" y="7"/>
                      </a:lnTo>
                      <a:lnTo>
                        <a:pt x="13" y="7"/>
                      </a:lnTo>
                      <a:lnTo>
                        <a:pt x="24" y="5"/>
                      </a:lnTo>
                      <a:lnTo>
                        <a:pt x="39" y="5"/>
                      </a:lnTo>
                      <a:lnTo>
                        <a:pt x="55" y="3"/>
                      </a:lnTo>
                      <a:lnTo>
                        <a:pt x="74" y="3"/>
                      </a:lnTo>
                      <a:lnTo>
                        <a:pt x="98" y="1"/>
                      </a:lnTo>
                      <a:lnTo>
                        <a:pt x="124" y="0"/>
                      </a:lnTo>
                      <a:lnTo>
                        <a:pt x="645" y="9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80" name="Freeform 10"/>
                <p:cNvSpPr>
                  <a:spLocks/>
                </p:cNvSpPr>
                <p:nvPr/>
              </p:nvSpPr>
              <p:spPr bwMode="auto">
                <a:xfrm>
                  <a:off x="2655" y="3014"/>
                  <a:ext cx="646" cy="130"/>
                </a:xfrm>
                <a:custGeom>
                  <a:avLst/>
                  <a:gdLst>
                    <a:gd name="T0" fmla="*/ 645 w 646"/>
                    <a:gd name="T1" fmla="*/ 91 h 130"/>
                    <a:gd name="T2" fmla="*/ 587 w 646"/>
                    <a:gd name="T3" fmla="*/ 100 h 130"/>
                    <a:gd name="T4" fmla="*/ 533 w 646"/>
                    <a:gd name="T5" fmla="*/ 108 h 130"/>
                    <a:gd name="T6" fmla="*/ 479 w 646"/>
                    <a:gd name="T7" fmla="*/ 113 h 130"/>
                    <a:gd name="T8" fmla="*/ 429 w 646"/>
                    <a:gd name="T9" fmla="*/ 119 h 130"/>
                    <a:gd name="T10" fmla="*/ 379 w 646"/>
                    <a:gd name="T11" fmla="*/ 123 h 130"/>
                    <a:gd name="T12" fmla="*/ 330 w 646"/>
                    <a:gd name="T13" fmla="*/ 127 h 130"/>
                    <a:gd name="T14" fmla="*/ 284 w 646"/>
                    <a:gd name="T15" fmla="*/ 129 h 130"/>
                    <a:gd name="T16" fmla="*/ 239 w 646"/>
                    <a:gd name="T17" fmla="*/ 129 h 130"/>
                    <a:gd name="T18" fmla="*/ 219 w 646"/>
                    <a:gd name="T19" fmla="*/ 129 h 130"/>
                    <a:gd name="T20" fmla="*/ 198 w 646"/>
                    <a:gd name="T21" fmla="*/ 129 h 130"/>
                    <a:gd name="T22" fmla="*/ 178 w 646"/>
                    <a:gd name="T23" fmla="*/ 127 h 130"/>
                    <a:gd name="T24" fmla="*/ 161 w 646"/>
                    <a:gd name="T25" fmla="*/ 125 h 130"/>
                    <a:gd name="T26" fmla="*/ 143 w 646"/>
                    <a:gd name="T27" fmla="*/ 123 h 130"/>
                    <a:gd name="T28" fmla="*/ 128 w 646"/>
                    <a:gd name="T29" fmla="*/ 121 h 130"/>
                    <a:gd name="T30" fmla="*/ 113 w 646"/>
                    <a:gd name="T31" fmla="*/ 117 h 130"/>
                    <a:gd name="T32" fmla="*/ 100 w 646"/>
                    <a:gd name="T33" fmla="*/ 113 h 130"/>
                    <a:gd name="T34" fmla="*/ 87 w 646"/>
                    <a:gd name="T35" fmla="*/ 110 h 130"/>
                    <a:gd name="T36" fmla="*/ 74 w 646"/>
                    <a:gd name="T37" fmla="*/ 106 h 130"/>
                    <a:gd name="T38" fmla="*/ 65 w 646"/>
                    <a:gd name="T39" fmla="*/ 100 h 130"/>
                    <a:gd name="T40" fmla="*/ 55 w 646"/>
                    <a:gd name="T41" fmla="*/ 94 h 130"/>
                    <a:gd name="T42" fmla="*/ 46 w 646"/>
                    <a:gd name="T43" fmla="*/ 89 h 130"/>
                    <a:gd name="T44" fmla="*/ 39 w 646"/>
                    <a:gd name="T45" fmla="*/ 83 h 130"/>
                    <a:gd name="T46" fmla="*/ 33 w 646"/>
                    <a:gd name="T47" fmla="*/ 75 h 130"/>
                    <a:gd name="T48" fmla="*/ 27 w 646"/>
                    <a:gd name="T49" fmla="*/ 68 h 130"/>
                    <a:gd name="T50" fmla="*/ 18 w 646"/>
                    <a:gd name="T51" fmla="*/ 55 h 130"/>
                    <a:gd name="T52" fmla="*/ 13 w 646"/>
                    <a:gd name="T53" fmla="*/ 41 h 130"/>
                    <a:gd name="T54" fmla="*/ 7 w 646"/>
                    <a:gd name="T55" fmla="*/ 32 h 130"/>
                    <a:gd name="T56" fmla="*/ 3 w 646"/>
                    <a:gd name="T57" fmla="*/ 22 h 130"/>
                    <a:gd name="T58" fmla="*/ 0 w 646"/>
                    <a:gd name="T59" fmla="*/ 17 h 130"/>
                    <a:gd name="T60" fmla="*/ 0 w 646"/>
                    <a:gd name="T61" fmla="*/ 11 h 130"/>
                    <a:gd name="T62" fmla="*/ 0 w 646"/>
                    <a:gd name="T63" fmla="*/ 9 h 130"/>
                    <a:gd name="T64" fmla="*/ 1 w 646"/>
                    <a:gd name="T65" fmla="*/ 7 h 130"/>
                    <a:gd name="T66" fmla="*/ 5 w 646"/>
                    <a:gd name="T67" fmla="*/ 7 h 130"/>
                    <a:gd name="T68" fmla="*/ 13 w 646"/>
                    <a:gd name="T69" fmla="*/ 7 h 130"/>
                    <a:gd name="T70" fmla="*/ 24 w 646"/>
                    <a:gd name="T71" fmla="*/ 5 h 130"/>
                    <a:gd name="T72" fmla="*/ 39 w 646"/>
                    <a:gd name="T73" fmla="*/ 5 h 130"/>
                    <a:gd name="T74" fmla="*/ 55 w 646"/>
                    <a:gd name="T75" fmla="*/ 3 h 130"/>
                    <a:gd name="T76" fmla="*/ 74 w 646"/>
                    <a:gd name="T77" fmla="*/ 3 h 130"/>
                    <a:gd name="T78" fmla="*/ 98 w 646"/>
                    <a:gd name="T79" fmla="*/ 1 h 130"/>
                    <a:gd name="T80" fmla="*/ 124 w 646"/>
                    <a:gd name="T81" fmla="*/ 0 h 130"/>
                    <a:gd name="T82" fmla="*/ 645 w 646"/>
                    <a:gd name="T83" fmla="*/ 91 h 13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646"/>
                    <a:gd name="T127" fmla="*/ 0 h 130"/>
                    <a:gd name="T128" fmla="*/ 646 w 646"/>
                    <a:gd name="T129" fmla="*/ 130 h 13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646" h="130">
                      <a:moveTo>
                        <a:pt x="645" y="91"/>
                      </a:moveTo>
                      <a:lnTo>
                        <a:pt x="587" y="100"/>
                      </a:lnTo>
                      <a:lnTo>
                        <a:pt x="533" y="108"/>
                      </a:lnTo>
                      <a:lnTo>
                        <a:pt x="479" y="113"/>
                      </a:lnTo>
                      <a:lnTo>
                        <a:pt x="429" y="119"/>
                      </a:lnTo>
                      <a:lnTo>
                        <a:pt x="379" y="123"/>
                      </a:lnTo>
                      <a:lnTo>
                        <a:pt x="330" y="127"/>
                      </a:lnTo>
                      <a:lnTo>
                        <a:pt x="284" y="129"/>
                      </a:lnTo>
                      <a:lnTo>
                        <a:pt x="239" y="129"/>
                      </a:lnTo>
                      <a:lnTo>
                        <a:pt x="219" y="129"/>
                      </a:lnTo>
                      <a:lnTo>
                        <a:pt x="198" y="129"/>
                      </a:lnTo>
                      <a:lnTo>
                        <a:pt x="178" y="127"/>
                      </a:lnTo>
                      <a:lnTo>
                        <a:pt x="161" y="125"/>
                      </a:lnTo>
                      <a:lnTo>
                        <a:pt x="143" y="123"/>
                      </a:lnTo>
                      <a:lnTo>
                        <a:pt x="128" y="121"/>
                      </a:lnTo>
                      <a:lnTo>
                        <a:pt x="113" y="117"/>
                      </a:lnTo>
                      <a:lnTo>
                        <a:pt x="100" y="113"/>
                      </a:lnTo>
                      <a:lnTo>
                        <a:pt x="87" y="110"/>
                      </a:lnTo>
                      <a:lnTo>
                        <a:pt x="74" y="106"/>
                      </a:lnTo>
                      <a:lnTo>
                        <a:pt x="65" y="100"/>
                      </a:lnTo>
                      <a:lnTo>
                        <a:pt x="55" y="94"/>
                      </a:lnTo>
                      <a:lnTo>
                        <a:pt x="46" y="89"/>
                      </a:lnTo>
                      <a:lnTo>
                        <a:pt x="39" y="83"/>
                      </a:lnTo>
                      <a:lnTo>
                        <a:pt x="33" y="75"/>
                      </a:lnTo>
                      <a:lnTo>
                        <a:pt x="27" y="68"/>
                      </a:lnTo>
                      <a:lnTo>
                        <a:pt x="18" y="55"/>
                      </a:lnTo>
                      <a:lnTo>
                        <a:pt x="13" y="41"/>
                      </a:lnTo>
                      <a:lnTo>
                        <a:pt x="7" y="32"/>
                      </a:ln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5" y="7"/>
                      </a:lnTo>
                      <a:lnTo>
                        <a:pt x="13" y="7"/>
                      </a:lnTo>
                      <a:lnTo>
                        <a:pt x="24" y="5"/>
                      </a:lnTo>
                      <a:lnTo>
                        <a:pt x="39" y="5"/>
                      </a:lnTo>
                      <a:lnTo>
                        <a:pt x="55" y="3"/>
                      </a:lnTo>
                      <a:lnTo>
                        <a:pt x="74" y="3"/>
                      </a:lnTo>
                      <a:lnTo>
                        <a:pt x="98" y="1"/>
                      </a:lnTo>
                      <a:lnTo>
                        <a:pt x="124" y="0"/>
                      </a:lnTo>
                      <a:lnTo>
                        <a:pt x="645" y="9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81" name="Freeform 11"/>
                <p:cNvSpPr>
                  <a:spLocks/>
                </p:cNvSpPr>
                <p:nvPr/>
              </p:nvSpPr>
              <p:spPr bwMode="auto">
                <a:xfrm>
                  <a:off x="2658" y="3018"/>
                  <a:ext cx="647" cy="130"/>
                </a:xfrm>
                <a:custGeom>
                  <a:avLst/>
                  <a:gdLst>
                    <a:gd name="T0" fmla="*/ 646 w 647"/>
                    <a:gd name="T1" fmla="*/ 91 h 130"/>
                    <a:gd name="T2" fmla="*/ 588 w 647"/>
                    <a:gd name="T3" fmla="*/ 100 h 130"/>
                    <a:gd name="T4" fmla="*/ 533 w 647"/>
                    <a:gd name="T5" fmla="*/ 108 h 130"/>
                    <a:gd name="T6" fmla="*/ 479 w 647"/>
                    <a:gd name="T7" fmla="*/ 113 h 130"/>
                    <a:gd name="T8" fmla="*/ 430 w 647"/>
                    <a:gd name="T9" fmla="*/ 119 h 130"/>
                    <a:gd name="T10" fmla="*/ 379 w 647"/>
                    <a:gd name="T11" fmla="*/ 123 h 130"/>
                    <a:gd name="T12" fmla="*/ 331 w 647"/>
                    <a:gd name="T13" fmla="*/ 127 h 130"/>
                    <a:gd name="T14" fmla="*/ 284 w 647"/>
                    <a:gd name="T15" fmla="*/ 129 h 130"/>
                    <a:gd name="T16" fmla="*/ 239 w 647"/>
                    <a:gd name="T17" fmla="*/ 129 h 130"/>
                    <a:gd name="T18" fmla="*/ 219 w 647"/>
                    <a:gd name="T19" fmla="*/ 129 h 130"/>
                    <a:gd name="T20" fmla="*/ 198 w 647"/>
                    <a:gd name="T21" fmla="*/ 129 h 130"/>
                    <a:gd name="T22" fmla="*/ 178 w 647"/>
                    <a:gd name="T23" fmla="*/ 127 h 130"/>
                    <a:gd name="T24" fmla="*/ 161 w 647"/>
                    <a:gd name="T25" fmla="*/ 125 h 130"/>
                    <a:gd name="T26" fmla="*/ 143 w 647"/>
                    <a:gd name="T27" fmla="*/ 123 h 130"/>
                    <a:gd name="T28" fmla="*/ 128 w 647"/>
                    <a:gd name="T29" fmla="*/ 121 h 130"/>
                    <a:gd name="T30" fmla="*/ 113 w 647"/>
                    <a:gd name="T31" fmla="*/ 117 h 130"/>
                    <a:gd name="T32" fmla="*/ 100 w 647"/>
                    <a:gd name="T33" fmla="*/ 113 h 130"/>
                    <a:gd name="T34" fmla="*/ 87 w 647"/>
                    <a:gd name="T35" fmla="*/ 110 h 130"/>
                    <a:gd name="T36" fmla="*/ 74 w 647"/>
                    <a:gd name="T37" fmla="*/ 106 h 130"/>
                    <a:gd name="T38" fmla="*/ 65 w 647"/>
                    <a:gd name="T39" fmla="*/ 100 h 130"/>
                    <a:gd name="T40" fmla="*/ 56 w 647"/>
                    <a:gd name="T41" fmla="*/ 94 h 130"/>
                    <a:gd name="T42" fmla="*/ 46 w 647"/>
                    <a:gd name="T43" fmla="*/ 89 h 130"/>
                    <a:gd name="T44" fmla="*/ 39 w 647"/>
                    <a:gd name="T45" fmla="*/ 83 h 130"/>
                    <a:gd name="T46" fmla="*/ 33 w 647"/>
                    <a:gd name="T47" fmla="*/ 75 h 130"/>
                    <a:gd name="T48" fmla="*/ 28 w 647"/>
                    <a:gd name="T49" fmla="*/ 68 h 130"/>
                    <a:gd name="T50" fmla="*/ 18 w 647"/>
                    <a:gd name="T51" fmla="*/ 55 h 130"/>
                    <a:gd name="T52" fmla="*/ 13 w 647"/>
                    <a:gd name="T53" fmla="*/ 41 h 130"/>
                    <a:gd name="T54" fmla="*/ 7 w 647"/>
                    <a:gd name="T55" fmla="*/ 32 h 130"/>
                    <a:gd name="T56" fmla="*/ 3 w 647"/>
                    <a:gd name="T57" fmla="*/ 22 h 130"/>
                    <a:gd name="T58" fmla="*/ 0 w 647"/>
                    <a:gd name="T59" fmla="*/ 17 h 130"/>
                    <a:gd name="T60" fmla="*/ 0 w 647"/>
                    <a:gd name="T61" fmla="*/ 11 h 130"/>
                    <a:gd name="T62" fmla="*/ 0 w 647"/>
                    <a:gd name="T63" fmla="*/ 9 h 130"/>
                    <a:gd name="T64" fmla="*/ 1 w 647"/>
                    <a:gd name="T65" fmla="*/ 7 h 130"/>
                    <a:gd name="T66" fmla="*/ 5 w 647"/>
                    <a:gd name="T67" fmla="*/ 7 h 130"/>
                    <a:gd name="T68" fmla="*/ 13 w 647"/>
                    <a:gd name="T69" fmla="*/ 7 h 130"/>
                    <a:gd name="T70" fmla="*/ 24 w 647"/>
                    <a:gd name="T71" fmla="*/ 5 h 130"/>
                    <a:gd name="T72" fmla="*/ 39 w 647"/>
                    <a:gd name="T73" fmla="*/ 5 h 130"/>
                    <a:gd name="T74" fmla="*/ 56 w 647"/>
                    <a:gd name="T75" fmla="*/ 3 h 130"/>
                    <a:gd name="T76" fmla="*/ 74 w 647"/>
                    <a:gd name="T77" fmla="*/ 3 h 130"/>
                    <a:gd name="T78" fmla="*/ 98 w 647"/>
                    <a:gd name="T79" fmla="*/ 1 h 130"/>
                    <a:gd name="T80" fmla="*/ 125 w 647"/>
                    <a:gd name="T81" fmla="*/ 0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47"/>
                    <a:gd name="T124" fmla="*/ 0 h 130"/>
                    <a:gd name="T125" fmla="*/ 647 w 647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47" h="130">
                      <a:moveTo>
                        <a:pt x="646" y="91"/>
                      </a:moveTo>
                      <a:lnTo>
                        <a:pt x="588" y="100"/>
                      </a:lnTo>
                      <a:lnTo>
                        <a:pt x="533" y="108"/>
                      </a:lnTo>
                      <a:lnTo>
                        <a:pt x="479" y="113"/>
                      </a:lnTo>
                      <a:lnTo>
                        <a:pt x="430" y="119"/>
                      </a:lnTo>
                      <a:lnTo>
                        <a:pt x="379" y="123"/>
                      </a:lnTo>
                      <a:lnTo>
                        <a:pt x="331" y="127"/>
                      </a:lnTo>
                      <a:lnTo>
                        <a:pt x="284" y="129"/>
                      </a:lnTo>
                      <a:lnTo>
                        <a:pt x="239" y="129"/>
                      </a:lnTo>
                      <a:lnTo>
                        <a:pt x="219" y="129"/>
                      </a:lnTo>
                      <a:lnTo>
                        <a:pt x="198" y="129"/>
                      </a:lnTo>
                      <a:lnTo>
                        <a:pt x="178" y="127"/>
                      </a:lnTo>
                      <a:lnTo>
                        <a:pt x="161" y="125"/>
                      </a:lnTo>
                      <a:lnTo>
                        <a:pt x="143" y="123"/>
                      </a:lnTo>
                      <a:lnTo>
                        <a:pt x="128" y="121"/>
                      </a:lnTo>
                      <a:lnTo>
                        <a:pt x="113" y="117"/>
                      </a:lnTo>
                      <a:lnTo>
                        <a:pt x="100" y="113"/>
                      </a:lnTo>
                      <a:lnTo>
                        <a:pt x="87" y="110"/>
                      </a:lnTo>
                      <a:lnTo>
                        <a:pt x="74" y="106"/>
                      </a:lnTo>
                      <a:lnTo>
                        <a:pt x="65" y="100"/>
                      </a:lnTo>
                      <a:lnTo>
                        <a:pt x="56" y="94"/>
                      </a:lnTo>
                      <a:lnTo>
                        <a:pt x="46" y="89"/>
                      </a:lnTo>
                      <a:lnTo>
                        <a:pt x="39" y="83"/>
                      </a:lnTo>
                      <a:lnTo>
                        <a:pt x="33" y="75"/>
                      </a:lnTo>
                      <a:lnTo>
                        <a:pt x="28" y="68"/>
                      </a:lnTo>
                      <a:lnTo>
                        <a:pt x="18" y="55"/>
                      </a:lnTo>
                      <a:lnTo>
                        <a:pt x="13" y="41"/>
                      </a:lnTo>
                      <a:lnTo>
                        <a:pt x="7" y="32"/>
                      </a:ln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5" y="7"/>
                      </a:lnTo>
                      <a:lnTo>
                        <a:pt x="13" y="7"/>
                      </a:lnTo>
                      <a:lnTo>
                        <a:pt x="24" y="5"/>
                      </a:lnTo>
                      <a:lnTo>
                        <a:pt x="39" y="5"/>
                      </a:lnTo>
                      <a:lnTo>
                        <a:pt x="56" y="3"/>
                      </a:lnTo>
                      <a:lnTo>
                        <a:pt x="74" y="3"/>
                      </a:lnTo>
                      <a:lnTo>
                        <a:pt x="98" y="1"/>
                      </a:lnTo>
                      <a:lnTo>
                        <a:pt x="125" y="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82" name="Freeform 12"/>
                <p:cNvSpPr>
                  <a:spLocks/>
                </p:cNvSpPr>
                <p:nvPr/>
              </p:nvSpPr>
              <p:spPr bwMode="auto">
                <a:xfrm>
                  <a:off x="1906" y="3026"/>
                  <a:ext cx="744" cy="84"/>
                </a:xfrm>
                <a:custGeom>
                  <a:avLst/>
                  <a:gdLst>
                    <a:gd name="T0" fmla="*/ 743 w 744"/>
                    <a:gd name="T1" fmla="*/ 0 h 84"/>
                    <a:gd name="T2" fmla="*/ 687 w 744"/>
                    <a:gd name="T3" fmla="*/ 1 h 84"/>
                    <a:gd name="T4" fmla="*/ 632 w 744"/>
                    <a:gd name="T5" fmla="*/ 3 h 84"/>
                    <a:gd name="T6" fmla="*/ 583 w 744"/>
                    <a:gd name="T7" fmla="*/ 7 h 84"/>
                    <a:gd name="T8" fmla="*/ 536 w 744"/>
                    <a:gd name="T9" fmla="*/ 11 h 84"/>
                    <a:gd name="T10" fmla="*/ 492 w 744"/>
                    <a:gd name="T11" fmla="*/ 13 h 84"/>
                    <a:gd name="T12" fmla="*/ 451 w 744"/>
                    <a:gd name="T13" fmla="*/ 16 h 84"/>
                    <a:gd name="T14" fmla="*/ 413 w 744"/>
                    <a:gd name="T15" fmla="*/ 22 h 84"/>
                    <a:gd name="T16" fmla="*/ 378 w 744"/>
                    <a:gd name="T17" fmla="*/ 26 h 84"/>
                    <a:gd name="T18" fmla="*/ 343 w 744"/>
                    <a:gd name="T19" fmla="*/ 32 h 84"/>
                    <a:gd name="T20" fmla="*/ 304 w 744"/>
                    <a:gd name="T21" fmla="*/ 37 h 84"/>
                    <a:gd name="T22" fmla="*/ 263 w 744"/>
                    <a:gd name="T23" fmla="*/ 43 h 84"/>
                    <a:gd name="T24" fmla="*/ 217 w 744"/>
                    <a:gd name="T25" fmla="*/ 50 h 84"/>
                    <a:gd name="T26" fmla="*/ 168 w 744"/>
                    <a:gd name="T27" fmla="*/ 56 h 84"/>
                    <a:gd name="T28" fmla="*/ 114 w 744"/>
                    <a:gd name="T29" fmla="*/ 66 h 84"/>
                    <a:gd name="T30" fmla="*/ 59 w 744"/>
                    <a:gd name="T31" fmla="*/ 73 h 84"/>
                    <a:gd name="T32" fmla="*/ 0 w 744"/>
                    <a:gd name="T33" fmla="*/ 83 h 8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744"/>
                    <a:gd name="T52" fmla="*/ 0 h 84"/>
                    <a:gd name="T53" fmla="*/ 744 w 744"/>
                    <a:gd name="T54" fmla="*/ 84 h 8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744" h="84">
                      <a:moveTo>
                        <a:pt x="743" y="0"/>
                      </a:moveTo>
                      <a:lnTo>
                        <a:pt x="687" y="1"/>
                      </a:lnTo>
                      <a:lnTo>
                        <a:pt x="632" y="3"/>
                      </a:lnTo>
                      <a:lnTo>
                        <a:pt x="583" y="7"/>
                      </a:lnTo>
                      <a:lnTo>
                        <a:pt x="536" y="11"/>
                      </a:lnTo>
                      <a:lnTo>
                        <a:pt x="492" y="13"/>
                      </a:lnTo>
                      <a:lnTo>
                        <a:pt x="451" y="16"/>
                      </a:lnTo>
                      <a:lnTo>
                        <a:pt x="413" y="22"/>
                      </a:lnTo>
                      <a:lnTo>
                        <a:pt x="378" y="26"/>
                      </a:lnTo>
                      <a:lnTo>
                        <a:pt x="343" y="32"/>
                      </a:lnTo>
                      <a:lnTo>
                        <a:pt x="304" y="37"/>
                      </a:lnTo>
                      <a:lnTo>
                        <a:pt x="263" y="43"/>
                      </a:lnTo>
                      <a:lnTo>
                        <a:pt x="217" y="50"/>
                      </a:lnTo>
                      <a:lnTo>
                        <a:pt x="168" y="56"/>
                      </a:lnTo>
                      <a:lnTo>
                        <a:pt x="114" y="66"/>
                      </a:lnTo>
                      <a:lnTo>
                        <a:pt x="59" y="73"/>
                      </a:lnTo>
                      <a:lnTo>
                        <a:pt x="0" y="83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8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090" y="3114"/>
                  <a:ext cx="838" cy="1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66584" name="Freeform 14"/>
                <p:cNvSpPr>
                  <a:spLocks/>
                </p:cNvSpPr>
                <p:nvPr/>
              </p:nvSpPr>
              <p:spPr bwMode="auto">
                <a:xfrm>
                  <a:off x="1041" y="3234"/>
                  <a:ext cx="581" cy="284"/>
                </a:xfrm>
                <a:custGeom>
                  <a:avLst/>
                  <a:gdLst>
                    <a:gd name="T0" fmla="*/ 580 w 581"/>
                    <a:gd name="T1" fmla="*/ 283 h 284"/>
                    <a:gd name="T2" fmla="*/ 520 w 581"/>
                    <a:gd name="T3" fmla="*/ 269 h 284"/>
                    <a:gd name="T4" fmla="*/ 462 w 581"/>
                    <a:gd name="T5" fmla="*/ 256 h 284"/>
                    <a:gd name="T6" fmla="*/ 408 w 581"/>
                    <a:gd name="T7" fmla="*/ 243 h 284"/>
                    <a:gd name="T8" fmla="*/ 357 w 581"/>
                    <a:gd name="T9" fmla="*/ 230 h 284"/>
                    <a:gd name="T10" fmla="*/ 310 w 581"/>
                    <a:gd name="T11" fmla="*/ 216 h 284"/>
                    <a:gd name="T12" fmla="*/ 265 w 581"/>
                    <a:gd name="T13" fmla="*/ 205 h 284"/>
                    <a:gd name="T14" fmla="*/ 224 w 581"/>
                    <a:gd name="T15" fmla="*/ 192 h 284"/>
                    <a:gd name="T16" fmla="*/ 187 w 581"/>
                    <a:gd name="T17" fmla="*/ 181 h 284"/>
                    <a:gd name="T18" fmla="*/ 151 w 581"/>
                    <a:gd name="T19" fmla="*/ 169 h 284"/>
                    <a:gd name="T20" fmla="*/ 122 w 581"/>
                    <a:gd name="T21" fmla="*/ 156 h 284"/>
                    <a:gd name="T22" fmla="*/ 94 w 581"/>
                    <a:gd name="T23" fmla="*/ 145 h 284"/>
                    <a:gd name="T24" fmla="*/ 70 w 581"/>
                    <a:gd name="T25" fmla="*/ 132 h 284"/>
                    <a:gd name="T26" fmla="*/ 50 w 581"/>
                    <a:gd name="T27" fmla="*/ 120 h 284"/>
                    <a:gd name="T28" fmla="*/ 33 w 581"/>
                    <a:gd name="T29" fmla="*/ 107 h 284"/>
                    <a:gd name="T30" fmla="*/ 20 w 581"/>
                    <a:gd name="T31" fmla="*/ 94 h 284"/>
                    <a:gd name="T32" fmla="*/ 9 w 581"/>
                    <a:gd name="T33" fmla="*/ 83 h 284"/>
                    <a:gd name="T34" fmla="*/ 3 w 581"/>
                    <a:gd name="T35" fmla="*/ 69 h 284"/>
                    <a:gd name="T36" fmla="*/ 0 w 581"/>
                    <a:gd name="T37" fmla="*/ 58 h 284"/>
                    <a:gd name="T38" fmla="*/ 0 w 581"/>
                    <a:gd name="T39" fmla="*/ 47 h 284"/>
                    <a:gd name="T40" fmla="*/ 5 w 581"/>
                    <a:gd name="T41" fmla="*/ 35 h 284"/>
                    <a:gd name="T42" fmla="*/ 13 w 581"/>
                    <a:gd name="T43" fmla="*/ 26 h 284"/>
                    <a:gd name="T44" fmla="*/ 24 w 581"/>
                    <a:gd name="T45" fmla="*/ 16 h 284"/>
                    <a:gd name="T46" fmla="*/ 41 w 581"/>
                    <a:gd name="T47" fmla="*/ 7 h 284"/>
                    <a:gd name="T48" fmla="*/ 59 w 581"/>
                    <a:gd name="T49" fmla="*/ 0 h 28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81"/>
                    <a:gd name="T76" fmla="*/ 0 h 284"/>
                    <a:gd name="T77" fmla="*/ 581 w 581"/>
                    <a:gd name="T78" fmla="*/ 284 h 28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81" h="284">
                      <a:moveTo>
                        <a:pt x="580" y="283"/>
                      </a:moveTo>
                      <a:lnTo>
                        <a:pt x="520" y="269"/>
                      </a:lnTo>
                      <a:lnTo>
                        <a:pt x="462" y="256"/>
                      </a:lnTo>
                      <a:lnTo>
                        <a:pt x="408" y="243"/>
                      </a:lnTo>
                      <a:lnTo>
                        <a:pt x="357" y="230"/>
                      </a:lnTo>
                      <a:lnTo>
                        <a:pt x="310" y="216"/>
                      </a:lnTo>
                      <a:lnTo>
                        <a:pt x="265" y="205"/>
                      </a:lnTo>
                      <a:lnTo>
                        <a:pt x="224" y="192"/>
                      </a:lnTo>
                      <a:lnTo>
                        <a:pt x="187" y="181"/>
                      </a:lnTo>
                      <a:lnTo>
                        <a:pt x="151" y="169"/>
                      </a:lnTo>
                      <a:lnTo>
                        <a:pt x="122" y="156"/>
                      </a:lnTo>
                      <a:lnTo>
                        <a:pt x="94" y="145"/>
                      </a:lnTo>
                      <a:lnTo>
                        <a:pt x="70" y="132"/>
                      </a:lnTo>
                      <a:lnTo>
                        <a:pt x="50" y="120"/>
                      </a:lnTo>
                      <a:lnTo>
                        <a:pt x="33" y="107"/>
                      </a:lnTo>
                      <a:lnTo>
                        <a:pt x="20" y="94"/>
                      </a:lnTo>
                      <a:lnTo>
                        <a:pt x="9" y="83"/>
                      </a:lnTo>
                      <a:lnTo>
                        <a:pt x="3" y="69"/>
                      </a:lnTo>
                      <a:lnTo>
                        <a:pt x="0" y="58"/>
                      </a:lnTo>
                      <a:lnTo>
                        <a:pt x="0" y="47"/>
                      </a:lnTo>
                      <a:lnTo>
                        <a:pt x="5" y="35"/>
                      </a:lnTo>
                      <a:lnTo>
                        <a:pt x="13" y="26"/>
                      </a:lnTo>
                      <a:lnTo>
                        <a:pt x="24" y="16"/>
                      </a:lnTo>
                      <a:lnTo>
                        <a:pt x="41" y="7"/>
                      </a:lnTo>
                      <a:lnTo>
                        <a:pt x="59" y="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85" name="Freeform 15"/>
                <p:cNvSpPr>
                  <a:spLocks/>
                </p:cNvSpPr>
                <p:nvPr/>
              </p:nvSpPr>
              <p:spPr bwMode="auto">
                <a:xfrm>
                  <a:off x="991" y="2620"/>
                  <a:ext cx="722" cy="520"/>
                </a:xfrm>
                <a:custGeom>
                  <a:avLst/>
                  <a:gdLst>
                    <a:gd name="T0" fmla="*/ 0 w 722"/>
                    <a:gd name="T1" fmla="*/ 73 h 520"/>
                    <a:gd name="T2" fmla="*/ 9 w 722"/>
                    <a:gd name="T3" fmla="*/ 54 h 520"/>
                    <a:gd name="T4" fmla="*/ 20 w 722"/>
                    <a:gd name="T5" fmla="*/ 37 h 520"/>
                    <a:gd name="T6" fmla="*/ 37 w 722"/>
                    <a:gd name="T7" fmla="*/ 24 h 520"/>
                    <a:gd name="T8" fmla="*/ 55 w 722"/>
                    <a:gd name="T9" fmla="*/ 15 h 520"/>
                    <a:gd name="T10" fmla="*/ 76 w 722"/>
                    <a:gd name="T11" fmla="*/ 7 h 520"/>
                    <a:gd name="T12" fmla="*/ 100 w 722"/>
                    <a:gd name="T13" fmla="*/ 1 h 520"/>
                    <a:gd name="T14" fmla="*/ 128 w 722"/>
                    <a:gd name="T15" fmla="*/ 0 h 520"/>
                    <a:gd name="T16" fmla="*/ 159 w 722"/>
                    <a:gd name="T17" fmla="*/ 1 h 520"/>
                    <a:gd name="T18" fmla="*/ 191 w 722"/>
                    <a:gd name="T19" fmla="*/ 5 h 520"/>
                    <a:gd name="T20" fmla="*/ 222 w 722"/>
                    <a:gd name="T21" fmla="*/ 15 h 520"/>
                    <a:gd name="T22" fmla="*/ 252 w 722"/>
                    <a:gd name="T23" fmla="*/ 26 h 520"/>
                    <a:gd name="T24" fmla="*/ 282 w 722"/>
                    <a:gd name="T25" fmla="*/ 41 h 520"/>
                    <a:gd name="T26" fmla="*/ 310 w 722"/>
                    <a:gd name="T27" fmla="*/ 60 h 520"/>
                    <a:gd name="T28" fmla="*/ 338 w 722"/>
                    <a:gd name="T29" fmla="*/ 83 h 520"/>
                    <a:gd name="T30" fmla="*/ 364 w 722"/>
                    <a:gd name="T31" fmla="*/ 107 h 520"/>
                    <a:gd name="T32" fmla="*/ 390 w 722"/>
                    <a:gd name="T33" fmla="*/ 138 h 520"/>
                    <a:gd name="T34" fmla="*/ 415 w 722"/>
                    <a:gd name="T35" fmla="*/ 168 h 520"/>
                    <a:gd name="T36" fmla="*/ 436 w 722"/>
                    <a:gd name="T37" fmla="*/ 198 h 520"/>
                    <a:gd name="T38" fmla="*/ 458 w 722"/>
                    <a:gd name="T39" fmla="*/ 224 h 520"/>
                    <a:gd name="T40" fmla="*/ 479 w 722"/>
                    <a:gd name="T41" fmla="*/ 253 h 520"/>
                    <a:gd name="T42" fmla="*/ 496 w 722"/>
                    <a:gd name="T43" fmla="*/ 277 h 520"/>
                    <a:gd name="T44" fmla="*/ 513 w 722"/>
                    <a:gd name="T45" fmla="*/ 302 h 520"/>
                    <a:gd name="T46" fmla="*/ 529 w 722"/>
                    <a:gd name="T47" fmla="*/ 325 h 520"/>
                    <a:gd name="T48" fmla="*/ 542 w 722"/>
                    <a:gd name="T49" fmla="*/ 346 h 520"/>
                    <a:gd name="T50" fmla="*/ 555 w 722"/>
                    <a:gd name="T51" fmla="*/ 365 h 520"/>
                    <a:gd name="T52" fmla="*/ 568 w 722"/>
                    <a:gd name="T53" fmla="*/ 384 h 520"/>
                    <a:gd name="T54" fmla="*/ 582 w 722"/>
                    <a:gd name="T55" fmla="*/ 401 h 520"/>
                    <a:gd name="T56" fmla="*/ 596 w 722"/>
                    <a:gd name="T57" fmla="*/ 418 h 520"/>
                    <a:gd name="T58" fmla="*/ 610 w 722"/>
                    <a:gd name="T59" fmla="*/ 433 h 520"/>
                    <a:gd name="T60" fmla="*/ 623 w 722"/>
                    <a:gd name="T61" fmla="*/ 449 h 520"/>
                    <a:gd name="T62" fmla="*/ 637 w 722"/>
                    <a:gd name="T63" fmla="*/ 462 h 520"/>
                    <a:gd name="T64" fmla="*/ 651 w 722"/>
                    <a:gd name="T65" fmla="*/ 473 h 520"/>
                    <a:gd name="T66" fmla="*/ 664 w 722"/>
                    <a:gd name="T67" fmla="*/ 484 h 520"/>
                    <a:gd name="T68" fmla="*/ 677 w 722"/>
                    <a:gd name="T69" fmla="*/ 494 h 520"/>
                    <a:gd name="T70" fmla="*/ 686 w 722"/>
                    <a:gd name="T71" fmla="*/ 501 h 520"/>
                    <a:gd name="T72" fmla="*/ 697 w 722"/>
                    <a:gd name="T73" fmla="*/ 507 h 520"/>
                    <a:gd name="T74" fmla="*/ 704 w 722"/>
                    <a:gd name="T75" fmla="*/ 513 h 520"/>
                    <a:gd name="T76" fmla="*/ 711 w 722"/>
                    <a:gd name="T77" fmla="*/ 517 h 520"/>
                    <a:gd name="T78" fmla="*/ 717 w 722"/>
                    <a:gd name="T79" fmla="*/ 519 h 520"/>
                    <a:gd name="T80" fmla="*/ 721 w 722"/>
                    <a:gd name="T81" fmla="*/ 519 h 5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22"/>
                    <a:gd name="T124" fmla="*/ 0 h 520"/>
                    <a:gd name="T125" fmla="*/ 722 w 722"/>
                    <a:gd name="T126" fmla="*/ 520 h 52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22" h="520">
                      <a:moveTo>
                        <a:pt x="0" y="73"/>
                      </a:moveTo>
                      <a:lnTo>
                        <a:pt x="9" y="54"/>
                      </a:lnTo>
                      <a:lnTo>
                        <a:pt x="20" y="37"/>
                      </a:lnTo>
                      <a:lnTo>
                        <a:pt x="37" y="24"/>
                      </a:lnTo>
                      <a:lnTo>
                        <a:pt x="55" y="15"/>
                      </a:lnTo>
                      <a:lnTo>
                        <a:pt x="76" y="7"/>
                      </a:lnTo>
                      <a:lnTo>
                        <a:pt x="100" y="1"/>
                      </a:lnTo>
                      <a:lnTo>
                        <a:pt x="128" y="0"/>
                      </a:lnTo>
                      <a:lnTo>
                        <a:pt x="159" y="1"/>
                      </a:lnTo>
                      <a:lnTo>
                        <a:pt x="191" y="5"/>
                      </a:lnTo>
                      <a:lnTo>
                        <a:pt x="222" y="15"/>
                      </a:lnTo>
                      <a:lnTo>
                        <a:pt x="252" y="26"/>
                      </a:lnTo>
                      <a:lnTo>
                        <a:pt x="282" y="41"/>
                      </a:lnTo>
                      <a:lnTo>
                        <a:pt x="310" y="60"/>
                      </a:lnTo>
                      <a:lnTo>
                        <a:pt x="338" y="83"/>
                      </a:lnTo>
                      <a:lnTo>
                        <a:pt x="364" y="107"/>
                      </a:lnTo>
                      <a:lnTo>
                        <a:pt x="390" y="138"/>
                      </a:lnTo>
                      <a:lnTo>
                        <a:pt x="415" y="168"/>
                      </a:lnTo>
                      <a:lnTo>
                        <a:pt x="436" y="198"/>
                      </a:lnTo>
                      <a:lnTo>
                        <a:pt x="458" y="224"/>
                      </a:lnTo>
                      <a:lnTo>
                        <a:pt x="479" y="253"/>
                      </a:lnTo>
                      <a:lnTo>
                        <a:pt x="496" y="277"/>
                      </a:lnTo>
                      <a:lnTo>
                        <a:pt x="513" y="302"/>
                      </a:lnTo>
                      <a:lnTo>
                        <a:pt x="529" y="325"/>
                      </a:lnTo>
                      <a:lnTo>
                        <a:pt x="542" y="346"/>
                      </a:lnTo>
                      <a:lnTo>
                        <a:pt x="555" y="365"/>
                      </a:lnTo>
                      <a:lnTo>
                        <a:pt x="568" y="384"/>
                      </a:lnTo>
                      <a:lnTo>
                        <a:pt x="582" y="401"/>
                      </a:lnTo>
                      <a:lnTo>
                        <a:pt x="596" y="418"/>
                      </a:lnTo>
                      <a:lnTo>
                        <a:pt x="610" y="433"/>
                      </a:lnTo>
                      <a:lnTo>
                        <a:pt x="623" y="449"/>
                      </a:lnTo>
                      <a:lnTo>
                        <a:pt x="637" y="462"/>
                      </a:lnTo>
                      <a:lnTo>
                        <a:pt x="651" y="473"/>
                      </a:lnTo>
                      <a:lnTo>
                        <a:pt x="664" y="484"/>
                      </a:lnTo>
                      <a:lnTo>
                        <a:pt x="677" y="494"/>
                      </a:lnTo>
                      <a:lnTo>
                        <a:pt x="686" y="501"/>
                      </a:lnTo>
                      <a:lnTo>
                        <a:pt x="697" y="507"/>
                      </a:lnTo>
                      <a:lnTo>
                        <a:pt x="704" y="513"/>
                      </a:lnTo>
                      <a:lnTo>
                        <a:pt x="711" y="517"/>
                      </a:lnTo>
                      <a:lnTo>
                        <a:pt x="717" y="519"/>
                      </a:lnTo>
                      <a:lnTo>
                        <a:pt x="721" y="51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86" name="Freeform 16"/>
                <p:cNvSpPr>
                  <a:spLocks/>
                </p:cNvSpPr>
                <p:nvPr/>
              </p:nvSpPr>
              <p:spPr bwMode="auto">
                <a:xfrm>
                  <a:off x="1013" y="2679"/>
                  <a:ext cx="291" cy="514"/>
                </a:xfrm>
                <a:custGeom>
                  <a:avLst/>
                  <a:gdLst>
                    <a:gd name="T0" fmla="*/ 0 w 291"/>
                    <a:gd name="T1" fmla="*/ 0 h 514"/>
                    <a:gd name="T2" fmla="*/ 148 w 291"/>
                    <a:gd name="T3" fmla="*/ 0 h 514"/>
                    <a:gd name="T4" fmla="*/ 290 w 291"/>
                    <a:gd name="T5" fmla="*/ 513 h 514"/>
                    <a:gd name="T6" fmla="*/ 148 w 291"/>
                    <a:gd name="T7" fmla="*/ 513 h 5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1"/>
                    <a:gd name="T13" fmla="*/ 0 h 514"/>
                    <a:gd name="T14" fmla="*/ 291 w 291"/>
                    <a:gd name="T15" fmla="*/ 514 h 5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1" h="514">
                      <a:moveTo>
                        <a:pt x="0" y="0"/>
                      </a:moveTo>
                      <a:lnTo>
                        <a:pt x="148" y="0"/>
                      </a:lnTo>
                      <a:lnTo>
                        <a:pt x="290" y="513"/>
                      </a:lnTo>
                      <a:lnTo>
                        <a:pt x="148" y="513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grpSp>
              <p:nvGrpSpPr>
                <p:cNvPr id="66587" name="Group 17"/>
                <p:cNvGrpSpPr>
                  <a:grpSpLocks/>
                </p:cNvGrpSpPr>
                <p:nvPr/>
              </p:nvGrpSpPr>
              <p:grpSpPr bwMode="auto">
                <a:xfrm>
                  <a:off x="3313" y="3188"/>
                  <a:ext cx="835" cy="54"/>
                  <a:chOff x="3313" y="3188"/>
                  <a:chExt cx="835" cy="54"/>
                </a:xfrm>
              </p:grpSpPr>
              <p:sp>
                <p:nvSpPr>
                  <p:cNvPr id="66617" name="Freeform 18"/>
                  <p:cNvSpPr>
                    <a:spLocks/>
                  </p:cNvSpPr>
                  <p:nvPr/>
                </p:nvSpPr>
                <p:spPr bwMode="auto">
                  <a:xfrm>
                    <a:off x="4043" y="3188"/>
                    <a:ext cx="105" cy="54"/>
                  </a:xfrm>
                  <a:custGeom>
                    <a:avLst/>
                    <a:gdLst>
                      <a:gd name="T0" fmla="*/ 104 w 105"/>
                      <a:gd name="T1" fmla="*/ 22 h 54"/>
                      <a:gd name="T2" fmla="*/ 52 w 105"/>
                      <a:gd name="T3" fmla="*/ 37 h 54"/>
                      <a:gd name="T4" fmla="*/ 0 w 105"/>
                      <a:gd name="T5" fmla="*/ 53 h 54"/>
                      <a:gd name="T6" fmla="*/ 0 w 105"/>
                      <a:gd name="T7" fmla="*/ 37 h 54"/>
                      <a:gd name="T8" fmla="*/ 0 w 105"/>
                      <a:gd name="T9" fmla="*/ 22 h 54"/>
                      <a:gd name="T10" fmla="*/ 0 w 105"/>
                      <a:gd name="T11" fmla="*/ 11 h 54"/>
                      <a:gd name="T12" fmla="*/ 0 w 105"/>
                      <a:gd name="T13" fmla="*/ 0 h 54"/>
                      <a:gd name="T14" fmla="*/ 52 w 105"/>
                      <a:gd name="T15" fmla="*/ 11 h 54"/>
                      <a:gd name="T16" fmla="*/ 104 w 105"/>
                      <a:gd name="T17" fmla="*/ 22 h 5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5"/>
                      <a:gd name="T28" fmla="*/ 0 h 54"/>
                      <a:gd name="T29" fmla="*/ 105 w 105"/>
                      <a:gd name="T30" fmla="*/ 54 h 5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5" h="54">
                        <a:moveTo>
                          <a:pt x="104" y="22"/>
                        </a:moveTo>
                        <a:lnTo>
                          <a:pt x="52" y="37"/>
                        </a:lnTo>
                        <a:lnTo>
                          <a:pt x="0" y="53"/>
                        </a:lnTo>
                        <a:lnTo>
                          <a:pt x="0" y="37"/>
                        </a:lnTo>
                        <a:lnTo>
                          <a:pt x="0" y="22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lnTo>
                          <a:pt x="52" y="11"/>
                        </a:lnTo>
                        <a:lnTo>
                          <a:pt x="104" y="2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1pPr>
                    <a:lvl2pPr marL="37931725" indent="-37474525"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2pPr>
                    <a:lvl3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3pPr>
                    <a:lvl4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4pPr>
                    <a:lvl5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9pPr>
                  </a:lstStyle>
                  <a:p>
                    <a:pPr eaLnBrk="1" hangingPunct="1"/>
                    <a:endParaRPr lang="en-US" altLang="de-DE"/>
                  </a:p>
                </p:txBody>
              </p:sp>
              <p:sp>
                <p:nvSpPr>
                  <p:cNvPr id="66618" name="Freeform 19"/>
                  <p:cNvSpPr>
                    <a:spLocks/>
                  </p:cNvSpPr>
                  <p:nvPr/>
                </p:nvSpPr>
                <p:spPr bwMode="auto">
                  <a:xfrm>
                    <a:off x="4043" y="3188"/>
                    <a:ext cx="105" cy="54"/>
                  </a:xfrm>
                  <a:custGeom>
                    <a:avLst/>
                    <a:gdLst>
                      <a:gd name="T0" fmla="*/ 104 w 105"/>
                      <a:gd name="T1" fmla="*/ 22 h 54"/>
                      <a:gd name="T2" fmla="*/ 0 w 105"/>
                      <a:gd name="T3" fmla="*/ 53 h 54"/>
                      <a:gd name="T4" fmla="*/ 0 w 105"/>
                      <a:gd name="T5" fmla="*/ 22 h 54"/>
                      <a:gd name="T6" fmla="*/ 0 w 105"/>
                      <a:gd name="T7" fmla="*/ 0 h 54"/>
                      <a:gd name="T8" fmla="*/ 104 w 105"/>
                      <a:gd name="T9" fmla="*/ 22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54"/>
                      <a:gd name="T17" fmla="*/ 105 w 105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54">
                        <a:moveTo>
                          <a:pt x="104" y="22"/>
                        </a:moveTo>
                        <a:lnTo>
                          <a:pt x="0" y="53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  <a:lnTo>
                          <a:pt x="104" y="2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1pPr>
                    <a:lvl2pPr marL="37931725" indent="-37474525"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2pPr>
                    <a:lvl3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3pPr>
                    <a:lvl4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4pPr>
                    <a:lvl5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9pPr>
                  </a:lstStyle>
                  <a:p>
                    <a:pPr eaLnBrk="1" hangingPunct="1"/>
                    <a:endParaRPr lang="en-US" altLang="de-DE"/>
                  </a:p>
                </p:txBody>
              </p:sp>
              <p:sp>
                <p:nvSpPr>
                  <p:cNvPr id="6661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3215"/>
                    <a:ext cx="7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6588" name="Group 21"/>
                <p:cNvGrpSpPr>
                  <a:grpSpLocks/>
                </p:cNvGrpSpPr>
                <p:nvPr/>
              </p:nvGrpSpPr>
              <p:grpSpPr bwMode="auto">
                <a:xfrm>
                  <a:off x="3277" y="2358"/>
                  <a:ext cx="54" cy="863"/>
                  <a:chOff x="3277" y="2358"/>
                  <a:chExt cx="54" cy="863"/>
                </a:xfrm>
              </p:grpSpPr>
              <p:sp>
                <p:nvSpPr>
                  <p:cNvPr id="66614" name="Freeform 22"/>
                  <p:cNvSpPr>
                    <a:spLocks/>
                  </p:cNvSpPr>
                  <p:nvPr/>
                </p:nvSpPr>
                <p:spPr bwMode="auto">
                  <a:xfrm>
                    <a:off x="3277" y="2358"/>
                    <a:ext cx="54" cy="106"/>
                  </a:xfrm>
                  <a:custGeom>
                    <a:avLst/>
                    <a:gdLst>
                      <a:gd name="T0" fmla="*/ 30 w 54"/>
                      <a:gd name="T1" fmla="*/ 0 h 106"/>
                      <a:gd name="T2" fmla="*/ 41 w 54"/>
                      <a:gd name="T3" fmla="*/ 52 h 106"/>
                      <a:gd name="T4" fmla="*/ 53 w 54"/>
                      <a:gd name="T5" fmla="*/ 105 h 106"/>
                      <a:gd name="T6" fmla="*/ 41 w 54"/>
                      <a:gd name="T7" fmla="*/ 105 h 106"/>
                      <a:gd name="T8" fmla="*/ 30 w 54"/>
                      <a:gd name="T9" fmla="*/ 105 h 106"/>
                      <a:gd name="T10" fmla="*/ 15 w 54"/>
                      <a:gd name="T11" fmla="*/ 105 h 106"/>
                      <a:gd name="T12" fmla="*/ 0 w 54"/>
                      <a:gd name="T13" fmla="*/ 105 h 106"/>
                      <a:gd name="T14" fmla="*/ 15 w 54"/>
                      <a:gd name="T15" fmla="*/ 52 h 106"/>
                      <a:gd name="T16" fmla="*/ 30 w 54"/>
                      <a:gd name="T17" fmla="*/ 0 h 1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4"/>
                      <a:gd name="T28" fmla="*/ 0 h 106"/>
                      <a:gd name="T29" fmla="*/ 54 w 54"/>
                      <a:gd name="T30" fmla="*/ 106 h 1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4" h="106">
                        <a:moveTo>
                          <a:pt x="30" y="0"/>
                        </a:moveTo>
                        <a:lnTo>
                          <a:pt x="41" y="52"/>
                        </a:lnTo>
                        <a:lnTo>
                          <a:pt x="53" y="105"/>
                        </a:lnTo>
                        <a:lnTo>
                          <a:pt x="41" y="105"/>
                        </a:lnTo>
                        <a:lnTo>
                          <a:pt x="30" y="105"/>
                        </a:lnTo>
                        <a:lnTo>
                          <a:pt x="15" y="105"/>
                        </a:lnTo>
                        <a:lnTo>
                          <a:pt x="0" y="105"/>
                        </a:lnTo>
                        <a:lnTo>
                          <a:pt x="15" y="52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1pPr>
                    <a:lvl2pPr marL="37931725" indent="-37474525"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2pPr>
                    <a:lvl3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3pPr>
                    <a:lvl4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4pPr>
                    <a:lvl5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9pPr>
                  </a:lstStyle>
                  <a:p>
                    <a:pPr eaLnBrk="1" hangingPunct="1"/>
                    <a:endParaRPr lang="en-US" altLang="de-DE"/>
                  </a:p>
                </p:txBody>
              </p:sp>
              <p:sp>
                <p:nvSpPr>
                  <p:cNvPr id="66615" name="Freeform 23"/>
                  <p:cNvSpPr>
                    <a:spLocks/>
                  </p:cNvSpPr>
                  <p:nvPr/>
                </p:nvSpPr>
                <p:spPr bwMode="auto">
                  <a:xfrm>
                    <a:off x="3277" y="2358"/>
                    <a:ext cx="54" cy="106"/>
                  </a:xfrm>
                  <a:custGeom>
                    <a:avLst/>
                    <a:gdLst>
                      <a:gd name="T0" fmla="*/ 30 w 54"/>
                      <a:gd name="T1" fmla="*/ 0 h 106"/>
                      <a:gd name="T2" fmla="*/ 53 w 54"/>
                      <a:gd name="T3" fmla="*/ 105 h 106"/>
                      <a:gd name="T4" fmla="*/ 30 w 54"/>
                      <a:gd name="T5" fmla="*/ 105 h 106"/>
                      <a:gd name="T6" fmla="*/ 0 w 54"/>
                      <a:gd name="T7" fmla="*/ 105 h 106"/>
                      <a:gd name="T8" fmla="*/ 30 w 54"/>
                      <a:gd name="T9" fmla="*/ 0 h 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106"/>
                      <a:gd name="T17" fmla="*/ 54 w 54"/>
                      <a:gd name="T18" fmla="*/ 106 h 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106">
                        <a:moveTo>
                          <a:pt x="30" y="0"/>
                        </a:moveTo>
                        <a:lnTo>
                          <a:pt x="53" y="105"/>
                        </a:lnTo>
                        <a:lnTo>
                          <a:pt x="30" y="105"/>
                        </a:lnTo>
                        <a:lnTo>
                          <a:pt x="0" y="105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1pPr>
                    <a:lvl2pPr marL="37931725" indent="-37474525"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2pPr>
                    <a:lvl3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3pPr>
                    <a:lvl4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4pPr>
                    <a:lvl5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9pPr>
                  </a:lstStyle>
                  <a:p>
                    <a:pPr eaLnBrk="1" hangingPunct="1"/>
                    <a:endParaRPr lang="en-US" altLang="de-DE"/>
                  </a:p>
                </p:txBody>
              </p:sp>
              <p:sp>
                <p:nvSpPr>
                  <p:cNvPr id="66616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1" y="2460"/>
                    <a:ext cx="0" cy="76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65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204" y="2164"/>
                  <a:ext cx="1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r>
                    <a:rPr lang="de-DE" altLang="de-DE" sz="1800">
                      <a:solidFill>
                        <a:srgbClr val="000000"/>
                      </a:solidFill>
                      <a:latin typeface="Times New Roman" pitchFamily="18" charset="0"/>
                    </a:rPr>
                    <a:t>z</a:t>
                  </a:r>
                </a:p>
              </p:txBody>
            </p:sp>
            <p:sp>
              <p:nvSpPr>
                <p:cNvPr id="66590" name="Rectangle 26"/>
                <p:cNvSpPr>
                  <a:spLocks noChangeArrowheads="1"/>
                </p:cNvSpPr>
                <p:nvPr/>
              </p:nvSpPr>
              <p:spPr bwMode="auto">
                <a:xfrm>
                  <a:off x="4134" y="309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r>
                    <a:rPr lang="de-DE" altLang="de-DE" sz="180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665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560" y="2387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r>
                    <a:rPr lang="de-DE" altLang="de-DE" sz="1800">
                      <a:solidFill>
                        <a:srgbClr val="000000"/>
                      </a:solidFill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665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910" y="3281"/>
                  <a:ext cx="50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r>
                    <a:rPr lang="de-DE" altLang="de-DE" sz="1800">
                      <a:solidFill>
                        <a:srgbClr val="000000"/>
                      </a:solidFill>
                      <a:latin typeface="Times New Roman" pitchFamily="18" charset="0"/>
                    </a:rPr>
                    <a:t>Rollen</a:t>
                  </a:r>
                </a:p>
              </p:txBody>
            </p:sp>
            <p:sp>
              <p:nvSpPr>
                <p:cNvPr id="66593" name="Rectangle 29"/>
                <p:cNvSpPr>
                  <a:spLocks noChangeArrowheads="1"/>
                </p:cNvSpPr>
                <p:nvPr/>
              </p:nvSpPr>
              <p:spPr bwMode="auto">
                <a:xfrm>
                  <a:off x="3606" y="2251"/>
                  <a:ext cx="67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r>
                    <a:rPr lang="de-DE" altLang="de-DE" sz="1800">
                      <a:solidFill>
                        <a:srgbClr val="000000"/>
                      </a:solidFill>
                      <a:latin typeface="Times New Roman" pitchFamily="18" charset="0"/>
                    </a:rPr>
                    <a:t>Stampfen</a:t>
                  </a:r>
                </a:p>
              </p:txBody>
            </p:sp>
            <p:sp>
              <p:nvSpPr>
                <p:cNvPr id="66594" name="Rectangle 30"/>
                <p:cNvSpPr>
                  <a:spLocks noChangeArrowheads="1"/>
                </p:cNvSpPr>
                <p:nvPr/>
              </p:nvSpPr>
              <p:spPr bwMode="auto">
                <a:xfrm>
                  <a:off x="2653" y="2387"/>
                  <a:ext cx="51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r>
                    <a:rPr lang="de-DE" altLang="de-DE" sz="1800">
                      <a:solidFill>
                        <a:srgbClr val="000000"/>
                      </a:solidFill>
                      <a:latin typeface="Times New Roman" pitchFamily="18" charset="0"/>
                    </a:rPr>
                    <a:t>Gieren</a:t>
                  </a:r>
                </a:p>
              </p:txBody>
            </p:sp>
            <p:sp>
              <p:nvSpPr>
                <p:cNvPr id="66595" name="Freeform 31"/>
                <p:cNvSpPr>
                  <a:spLocks/>
                </p:cNvSpPr>
                <p:nvPr/>
              </p:nvSpPr>
              <p:spPr bwMode="auto">
                <a:xfrm>
                  <a:off x="1790" y="3339"/>
                  <a:ext cx="1094" cy="537"/>
                </a:xfrm>
                <a:custGeom>
                  <a:avLst/>
                  <a:gdLst>
                    <a:gd name="T0" fmla="*/ 0 w 1094"/>
                    <a:gd name="T1" fmla="*/ 536 h 537"/>
                    <a:gd name="T2" fmla="*/ 207 w 1094"/>
                    <a:gd name="T3" fmla="*/ 267 h 537"/>
                    <a:gd name="T4" fmla="*/ 416 w 1094"/>
                    <a:gd name="T5" fmla="*/ 0 h 537"/>
                    <a:gd name="T6" fmla="*/ 754 w 1094"/>
                    <a:gd name="T7" fmla="*/ 0 h 537"/>
                    <a:gd name="T8" fmla="*/ 1093 w 1094"/>
                    <a:gd name="T9" fmla="*/ 0 h 537"/>
                    <a:gd name="T10" fmla="*/ 765 w 1094"/>
                    <a:gd name="T11" fmla="*/ 267 h 537"/>
                    <a:gd name="T12" fmla="*/ 439 w 1094"/>
                    <a:gd name="T13" fmla="*/ 536 h 537"/>
                    <a:gd name="T14" fmla="*/ 226 w 1094"/>
                    <a:gd name="T15" fmla="*/ 536 h 537"/>
                    <a:gd name="T16" fmla="*/ 14 w 1094"/>
                    <a:gd name="T17" fmla="*/ 536 h 537"/>
                    <a:gd name="T18" fmla="*/ 7 w 1094"/>
                    <a:gd name="T19" fmla="*/ 536 h 537"/>
                    <a:gd name="T20" fmla="*/ 0 w 1094"/>
                    <a:gd name="T21" fmla="*/ 536 h 5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94"/>
                    <a:gd name="T34" fmla="*/ 0 h 537"/>
                    <a:gd name="T35" fmla="*/ 1094 w 1094"/>
                    <a:gd name="T36" fmla="*/ 537 h 5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94" h="537">
                      <a:moveTo>
                        <a:pt x="0" y="536"/>
                      </a:moveTo>
                      <a:lnTo>
                        <a:pt x="207" y="267"/>
                      </a:lnTo>
                      <a:lnTo>
                        <a:pt x="416" y="0"/>
                      </a:lnTo>
                      <a:lnTo>
                        <a:pt x="754" y="0"/>
                      </a:lnTo>
                      <a:lnTo>
                        <a:pt x="1093" y="0"/>
                      </a:lnTo>
                      <a:lnTo>
                        <a:pt x="765" y="267"/>
                      </a:lnTo>
                      <a:lnTo>
                        <a:pt x="439" y="536"/>
                      </a:lnTo>
                      <a:lnTo>
                        <a:pt x="226" y="536"/>
                      </a:lnTo>
                      <a:lnTo>
                        <a:pt x="14" y="536"/>
                      </a:lnTo>
                      <a:lnTo>
                        <a:pt x="7" y="536"/>
                      </a:lnTo>
                      <a:lnTo>
                        <a:pt x="0" y="53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96" name="Freeform 32"/>
                <p:cNvSpPr>
                  <a:spLocks/>
                </p:cNvSpPr>
                <p:nvPr/>
              </p:nvSpPr>
              <p:spPr bwMode="auto">
                <a:xfrm>
                  <a:off x="1794" y="3343"/>
                  <a:ext cx="1094" cy="537"/>
                </a:xfrm>
                <a:custGeom>
                  <a:avLst/>
                  <a:gdLst>
                    <a:gd name="T0" fmla="*/ 0 w 1094"/>
                    <a:gd name="T1" fmla="*/ 536 h 537"/>
                    <a:gd name="T2" fmla="*/ 416 w 1094"/>
                    <a:gd name="T3" fmla="*/ 0 h 537"/>
                    <a:gd name="T4" fmla="*/ 1093 w 1094"/>
                    <a:gd name="T5" fmla="*/ 0 h 537"/>
                    <a:gd name="T6" fmla="*/ 439 w 1094"/>
                    <a:gd name="T7" fmla="*/ 536 h 537"/>
                    <a:gd name="T8" fmla="*/ 14 w 1094"/>
                    <a:gd name="T9" fmla="*/ 536 h 537"/>
                    <a:gd name="T10" fmla="*/ 0 w 1094"/>
                    <a:gd name="T11" fmla="*/ 536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94"/>
                    <a:gd name="T19" fmla="*/ 0 h 537"/>
                    <a:gd name="T20" fmla="*/ 1094 w 1094"/>
                    <a:gd name="T21" fmla="*/ 537 h 5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94" h="537">
                      <a:moveTo>
                        <a:pt x="0" y="536"/>
                      </a:moveTo>
                      <a:lnTo>
                        <a:pt x="416" y="0"/>
                      </a:lnTo>
                      <a:lnTo>
                        <a:pt x="1093" y="0"/>
                      </a:lnTo>
                      <a:lnTo>
                        <a:pt x="439" y="536"/>
                      </a:lnTo>
                      <a:lnTo>
                        <a:pt x="14" y="536"/>
                      </a:lnTo>
                      <a:lnTo>
                        <a:pt x="0" y="53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97" name="Oval 33" descr="50%"/>
                <p:cNvSpPr>
                  <a:spLocks noChangeArrowheads="1"/>
                </p:cNvSpPr>
                <p:nvPr/>
              </p:nvSpPr>
              <p:spPr bwMode="auto">
                <a:xfrm>
                  <a:off x="1794" y="3834"/>
                  <a:ext cx="439" cy="90"/>
                </a:xfrm>
                <a:prstGeom prst="ellipse">
                  <a:avLst/>
                </a:prstGeom>
                <a:pattFill prst="pct50">
                  <a:fgClr>
                    <a:srgbClr val="000000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98" name="Oval 34"/>
                <p:cNvSpPr>
                  <a:spLocks noChangeArrowheads="1"/>
                </p:cNvSpPr>
                <p:nvPr/>
              </p:nvSpPr>
              <p:spPr bwMode="auto">
                <a:xfrm>
                  <a:off x="2211" y="3306"/>
                  <a:ext cx="675" cy="8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99" name="Freeform 35"/>
                <p:cNvSpPr>
                  <a:spLocks/>
                </p:cNvSpPr>
                <p:nvPr/>
              </p:nvSpPr>
              <p:spPr bwMode="auto">
                <a:xfrm>
                  <a:off x="1122" y="3271"/>
                  <a:ext cx="476" cy="168"/>
                </a:xfrm>
                <a:custGeom>
                  <a:avLst/>
                  <a:gdLst>
                    <a:gd name="T0" fmla="*/ 140 w 476"/>
                    <a:gd name="T1" fmla="*/ 7 h 168"/>
                    <a:gd name="T2" fmla="*/ 69 w 476"/>
                    <a:gd name="T3" fmla="*/ 87 h 168"/>
                    <a:gd name="T4" fmla="*/ 0 w 476"/>
                    <a:gd name="T5" fmla="*/ 167 h 168"/>
                    <a:gd name="T6" fmla="*/ 47 w 476"/>
                    <a:gd name="T7" fmla="*/ 167 h 168"/>
                    <a:gd name="T8" fmla="*/ 95 w 476"/>
                    <a:gd name="T9" fmla="*/ 167 h 168"/>
                    <a:gd name="T10" fmla="*/ 285 w 476"/>
                    <a:gd name="T11" fmla="*/ 87 h 168"/>
                    <a:gd name="T12" fmla="*/ 475 w 476"/>
                    <a:gd name="T13" fmla="*/ 7 h 168"/>
                    <a:gd name="T14" fmla="*/ 307 w 476"/>
                    <a:gd name="T15" fmla="*/ 7 h 168"/>
                    <a:gd name="T16" fmla="*/ 140 w 476"/>
                    <a:gd name="T17" fmla="*/ 7 h 168"/>
                    <a:gd name="T18" fmla="*/ 140 w 476"/>
                    <a:gd name="T19" fmla="*/ 3 h 168"/>
                    <a:gd name="T20" fmla="*/ 140 w 476"/>
                    <a:gd name="T21" fmla="*/ 0 h 168"/>
                    <a:gd name="T22" fmla="*/ 140 w 476"/>
                    <a:gd name="T23" fmla="*/ 3 h 168"/>
                    <a:gd name="T24" fmla="*/ 140 w 476"/>
                    <a:gd name="T25" fmla="*/ 7 h 16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76"/>
                    <a:gd name="T40" fmla="*/ 0 h 168"/>
                    <a:gd name="T41" fmla="*/ 476 w 476"/>
                    <a:gd name="T42" fmla="*/ 168 h 16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76" h="168">
                      <a:moveTo>
                        <a:pt x="140" y="7"/>
                      </a:moveTo>
                      <a:lnTo>
                        <a:pt x="69" y="87"/>
                      </a:lnTo>
                      <a:lnTo>
                        <a:pt x="0" y="167"/>
                      </a:lnTo>
                      <a:lnTo>
                        <a:pt x="47" y="167"/>
                      </a:lnTo>
                      <a:lnTo>
                        <a:pt x="95" y="167"/>
                      </a:lnTo>
                      <a:lnTo>
                        <a:pt x="285" y="87"/>
                      </a:lnTo>
                      <a:lnTo>
                        <a:pt x="475" y="7"/>
                      </a:lnTo>
                      <a:lnTo>
                        <a:pt x="307" y="7"/>
                      </a:lnTo>
                      <a:lnTo>
                        <a:pt x="140" y="7"/>
                      </a:lnTo>
                      <a:lnTo>
                        <a:pt x="140" y="3"/>
                      </a:lnTo>
                      <a:lnTo>
                        <a:pt x="140" y="0"/>
                      </a:lnTo>
                      <a:lnTo>
                        <a:pt x="140" y="3"/>
                      </a:lnTo>
                      <a:lnTo>
                        <a:pt x="140" y="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0" name="Freeform 36"/>
                <p:cNvSpPr>
                  <a:spLocks/>
                </p:cNvSpPr>
                <p:nvPr/>
              </p:nvSpPr>
              <p:spPr bwMode="auto">
                <a:xfrm>
                  <a:off x="1125" y="3275"/>
                  <a:ext cx="477" cy="167"/>
                </a:xfrm>
                <a:custGeom>
                  <a:avLst/>
                  <a:gdLst>
                    <a:gd name="T0" fmla="*/ 140 w 477"/>
                    <a:gd name="T1" fmla="*/ 7 h 167"/>
                    <a:gd name="T2" fmla="*/ 0 w 477"/>
                    <a:gd name="T3" fmla="*/ 166 h 167"/>
                    <a:gd name="T4" fmla="*/ 96 w 477"/>
                    <a:gd name="T5" fmla="*/ 166 h 167"/>
                    <a:gd name="T6" fmla="*/ 476 w 477"/>
                    <a:gd name="T7" fmla="*/ 7 h 167"/>
                    <a:gd name="T8" fmla="*/ 140 w 477"/>
                    <a:gd name="T9" fmla="*/ 7 h 167"/>
                    <a:gd name="T10" fmla="*/ 140 w 477"/>
                    <a:gd name="T11" fmla="*/ 0 h 167"/>
                    <a:gd name="T12" fmla="*/ 140 w 477"/>
                    <a:gd name="T13" fmla="*/ 7 h 1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77"/>
                    <a:gd name="T22" fmla="*/ 0 h 167"/>
                    <a:gd name="T23" fmla="*/ 477 w 477"/>
                    <a:gd name="T24" fmla="*/ 167 h 16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77" h="167">
                      <a:moveTo>
                        <a:pt x="140" y="7"/>
                      </a:moveTo>
                      <a:lnTo>
                        <a:pt x="0" y="166"/>
                      </a:lnTo>
                      <a:lnTo>
                        <a:pt x="96" y="166"/>
                      </a:lnTo>
                      <a:lnTo>
                        <a:pt x="476" y="7"/>
                      </a:lnTo>
                      <a:lnTo>
                        <a:pt x="140" y="7"/>
                      </a:lnTo>
                      <a:lnTo>
                        <a:pt x="140" y="0"/>
                      </a:lnTo>
                      <a:lnTo>
                        <a:pt x="140" y="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1" name="Oval 37" descr="50%"/>
                <p:cNvSpPr>
                  <a:spLocks noChangeArrowheads="1"/>
                </p:cNvSpPr>
                <p:nvPr/>
              </p:nvSpPr>
              <p:spPr bwMode="auto">
                <a:xfrm>
                  <a:off x="1118" y="3434"/>
                  <a:ext cx="103" cy="15"/>
                </a:xfrm>
                <a:prstGeom prst="ellipse">
                  <a:avLst/>
                </a:prstGeom>
                <a:pattFill prst="pct50">
                  <a:fgClr>
                    <a:srgbClr val="000000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2" name="Oval 38"/>
                <p:cNvSpPr>
                  <a:spLocks noChangeArrowheads="1"/>
                </p:cNvSpPr>
                <p:nvPr/>
              </p:nvSpPr>
              <p:spPr bwMode="auto">
                <a:xfrm>
                  <a:off x="1266" y="3260"/>
                  <a:ext cx="335" cy="4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3" name="Freeform 39"/>
                <p:cNvSpPr>
                  <a:spLocks/>
                </p:cNvSpPr>
                <p:nvPr/>
              </p:nvSpPr>
              <p:spPr bwMode="auto">
                <a:xfrm>
                  <a:off x="991" y="2679"/>
                  <a:ext cx="179" cy="552"/>
                </a:xfrm>
                <a:custGeom>
                  <a:avLst/>
                  <a:gdLst>
                    <a:gd name="T0" fmla="*/ 22 w 179"/>
                    <a:gd name="T1" fmla="*/ 0 h 552"/>
                    <a:gd name="T2" fmla="*/ 0 w 179"/>
                    <a:gd name="T3" fmla="*/ 15 h 552"/>
                    <a:gd name="T4" fmla="*/ 178 w 179"/>
                    <a:gd name="T5" fmla="*/ 551 h 552"/>
                    <a:gd name="T6" fmla="*/ 0 60000 65536"/>
                    <a:gd name="T7" fmla="*/ 0 60000 65536"/>
                    <a:gd name="T8" fmla="*/ 0 60000 65536"/>
                    <a:gd name="T9" fmla="*/ 0 w 179"/>
                    <a:gd name="T10" fmla="*/ 0 h 552"/>
                    <a:gd name="T11" fmla="*/ 179 w 179"/>
                    <a:gd name="T12" fmla="*/ 552 h 5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9" h="552">
                      <a:moveTo>
                        <a:pt x="22" y="0"/>
                      </a:moveTo>
                      <a:lnTo>
                        <a:pt x="0" y="15"/>
                      </a:lnTo>
                      <a:lnTo>
                        <a:pt x="178" y="551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4" name="Freeform 40"/>
                <p:cNvSpPr>
                  <a:spLocks/>
                </p:cNvSpPr>
                <p:nvPr/>
              </p:nvSpPr>
              <p:spPr bwMode="auto">
                <a:xfrm>
                  <a:off x="2780" y="3014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  <a:gd name="T4" fmla="*/ 0 w 17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"/>
                    <a:gd name="T11" fmla="*/ 17 w 17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5" name="Line 41"/>
                <p:cNvSpPr>
                  <a:spLocks noChangeShapeType="1"/>
                </p:cNvSpPr>
                <p:nvPr/>
              </p:nvSpPr>
              <p:spPr bwMode="auto">
                <a:xfrm>
                  <a:off x="2780" y="3014"/>
                  <a:ext cx="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66606" name="Line 42"/>
                <p:cNvSpPr>
                  <a:spLocks noChangeShapeType="1"/>
                </p:cNvSpPr>
                <p:nvPr/>
              </p:nvSpPr>
              <p:spPr bwMode="auto">
                <a:xfrm>
                  <a:off x="2784" y="3018"/>
                  <a:ext cx="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66607" name="Bogen 43"/>
                <p:cNvSpPr>
                  <a:spLocks/>
                </p:cNvSpPr>
                <p:nvPr/>
              </p:nvSpPr>
              <p:spPr bwMode="auto">
                <a:xfrm>
                  <a:off x="2783" y="3019"/>
                  <a:ext cx="526" cy="95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0" y="-1"/>
                      </a:moveTo>
                      <a:cubicBezTo>
                        <a:pt x="11840" y="-1"/>
                        <a:pt x="21473" y="9532"/>
                        <a:pt x="21598" y="21372"/>
                      </a:cubicBezTo>
                    </a:path>
                    <a:path w="21599" h="21600" stroke="0" extrusionOk="0">
                      <a:moveTo>
                        <a:pt x="0" y="-1"/>
                      </a:moveTo>
                      <a:cubicBezTo>
                        <a:pt x="11840" y="-1"/>
                        <a:pt x="21473" y="9532"/>
                        <a:pt x="21598" y="2137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8" name="Bogen 44"/>
                <p:cNvSpPr>
                  <a:spLocks/>
                </p:cNvSpPr>
                <p:nvPr/>
              </p:nvSpPr>
              <p:spPr bwMode="auto">
                <a:xfrm>
                  <a:off x="2783" y="3023"/>
                  <a:ext cx="522" cy="91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600"/>
                    <a:gd name="T11" fmla="*/ 21599 w 215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600" fill="none" extrusionOk="0">
                      <a:moveTo>
                        <a:pt x="0" y="-1"/>
                      </a:moveTo>
                      <a:cubicBezTo>
                        <a:pt x="11836" y="-1"/>
                        <a:pt x="21468" y="9526"/>
                        <a:pt x="21598" y="21362"/>
                      </a:cubicBezTo>
                    </a:path>
                    <a:path w="21599" h="21600" stroke="0" extrusionOk="0">
                      <a:moveTo>
                        <a:pt x="0" y="-1"/>
                      </a:moveTo>
                      <a:cubicBezTo>
                        <a:pt x="11836" y="-1"/>
                        <a:pt x="21468" y="9526"/>
                        <a:pt x="21598" y="213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09" name="Freeform 45"/>
                <p:cNvSpPr>
                  <a:spLocks/>
                </p:cNvSpPr>
                <p:nvPr/>
              </p:nvSpPr>
              <p:spPr bwMode="auto">
                <a:xfrm>
                  <a:off x="3047" y="3037"/>
                  <a:ext cx="60" cy="99"/>
                </a:xfrm>
                <a:custGeom>
                  <a:avLst/>
                  <a:gdLst>
                    <a:gd name="T0" fmla="*/ 0 w 60"/>
                    <a:gd name="T1" fmla="*/ 98 h 99"/>
                    <a:gd name="T2" fmla="*/ 14 w 60"/>
                    <a:gd name="T3" fmla="*/ 0 h 99"/>
                    <a:gd name="T4" fmla="*/ 22 w 60"/>
                    <a:gd name="T5" fmla="*/ 0 h 99"/>
                    <a:gd name="T6" fmla="*/ 29 w 60"/>
                    <a:gd name="T7" fmla="*/ 0 h 99"/>
                    <a:gd name="T8" fmla="*/ 44 w 60"/>
                    <a:gd name="T9" fmla="*/ 45 h 99"/>
                    <a:gd name="T10" fmla="*/ 59 w 60"/>
                    <a:gd name="T11" fmla="*/ 90 h 99"/>
                    <a:gd name="T12" fmla="*/ 0 w 60"/>
                    <a:gd name="T13" fmla="*/ 98 h 9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"/>
                    <a:gd name="T22" fmla="*/ 0 h 99"/>
                    <a:gd name="T23" fmla="*/ 60 w 60"/>
                    <a:gd name="T24" fmla="*/ 99 h 9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" h="99">
                      <a:moveTo>
                        <a:pt x="0" y="98"/>
                      </a:move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9" y="0"/>
                      </a:lnTo>
                      <a:lnTo>
                        <a:pt x="44" y="45"/>
                      </a:lnTo>
                      <a:lnTo>
                        <a:pt x="59" y="90"/>
                      </a:lnTo>
                      <a:lnTo>
                        <a:pt x="0" y="9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10" name="Freeform 46"/>
                <p:cNvSpPr>
                  <a:spLocks/>
                </p:cNvSpPr>
                <p:nvPr/>
              </p:nvSpPr>
              <p:spPr bwMode="auto">
                <a:xfrm>
                  <a:off x="3047" y="3037"/>
                  <a:ext cx="60" cy="99"/>
                </a:xfrm>
                <a:custGeom>
                  <a:avLst/>
                  <a:gdLst>
                    <a:gd name="T0" fmla="*/ 0 w 60"/>
                    <a:gd name="T1" fmla="*/ 98 h 99"/>
                    <a:gd name="T2" fmla="*/ 14 w 60"/>
                    <a:gd name="T3" fmla="*/ 0 h 99"/>
                    <a:gd name="T4" fmla="*/ 29 w 60"/>
                    <a:gd name="T5" fmla="*/ 0 h 99"/>
                    <a:gd name="T6" fmla="*/ 59 w 60"/>
                    <a:gd name="T7" fmla="*/ 90 h 99"/>
                    <a:gd name="T8" fmla="*/ 0 w 60"/>
                    <a:gd name="T9" fmla="*/ 98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9"/>
                    <a:gd name="T17" fmla="*/ 60 w 60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9">
                      <a:moveTo>
                        <a:pt x="0" y="98"/>
                      </a:moveTo>
                      <a:lnTo>
                        <a:pt x="14" y="0"/>
                      </a:lnTo>
                      <a:lnTo>
                        <a:pt x="29" y="0"/>
                      </a:lnTo>
                      <a:lnTo>
                        <a:pt x="59" y="90"/>
                      </a:lnTo>
                      <a:lnTo>
                        <a:pt x="0" y="9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611" name="Freeform 47"/>
                <p:cNvSpPr>
                  <a:spLocks/>
                </p:cNvSpPr>
                <p:nvPr/>
              </p:nvSpPr>
              <p:spPr bwMode="auto">
                <a:xfrm>
                  <a:off x="3051" y="3041"/>
                  <a:ext cx="60" cy="99"/>
                </a:xfrm>
                <a:custGeom>
                  <a:avLst/>
                  <a:gdLst>
                    <a:gd name="T0" fmla="*/ 0 w 60"/>
                    <a:gd name="T1" fmla="*/ 98 h 99"/>
                    <a:gd name="T2" fmla="*/ 14 w 60"/>
                    <a:gd name="T3" fmla="*/ 0 h 99"/>
                    <a:gd name="T4" fmla="*/ 29 w 60"/>
                    <a:gd name="T5" fmla="*/ 0 h 99"/>
                    <a:gd name="T6" fmla="*/ 59 w 60"/>
                    <a:gd name="T7" fmla="*/ 90 h 9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0"/>
                    <a:gd name="T13" fmla="*/ 0 h 99"/>
                    <a:gd name="T14" fmla="*/ 60 w 60"/>
                    <a:gd name="T15" fmla="*/ 99 h 9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0" h="99">
                      <a:moveTo>
                        <a:pt x="0" y="98"/>
                      </a:moveTo>
                      <a:lnTo>
                        <a:pt x="14" y="0"/>
                      </a:lnTo>
                      <a:lnTo>
                        <a:pt x="29" y="0"/>
                      </a:lnTo>
                      <a:lnTo>
                        <a:pt x="59" y="9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42036" name="Bogen 48"/>
                <p:cNvSpPr>
                  <a:spLocks/>
                </p:cNvSpPr>
                <p:nvPr/>
              </p:nvSpPr>
              <p:spPr bwMode="auto">
                <a:xfrm rot="211986">
                  <a:off x="3390" y="2539"/>
                  <a:ext cx="63" cy="70"/>
                </a:xfrm>
                <a:custGeom>
                  <a:avLst/>
                  <a:gdLst>
                    <a:gd name="T0" fmla="*/ 69 w 16653"/>
                    <a:gd name="T1" fmla="*/ 57 h 21406"/>
                    <a:gd name="T2" fmla="*/ 12 w 16653"/>
                    <a:gd name="T3" fmla="*/ 89 h 21406"/>
                    <a:gd name="T4" fmla="*/ 0 w 16653"/>
                    <a:gd name="T5" fmla="*/ 0 h 21406"/>
                    <a:gd name="T6" fmla="*/ 0 60000 65536"/>
                    <a:gd name="T7" fmla="*/ 0 60000 65536"/>
                    <a:gd name="T8" fmla="*/ 0 60000 65536"/>
                    <a:gd name="T9" fmla="*/ 0 w 16653"/>
                    <a:gd name="T10" fmla="*/ 0 h 21406"/>
                    <a:gd name="T11" fmla="*/ 16653 w 16653"/>
                    <a:gd name="T12" fmla="*/ 21406 h 214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53" h="21406" fill="none" extrusionOk="0">
                      <a:moveTo>
                        <a:pt x="16652" y="13756"/>
                      </a:moveTo>
                      <a:cubicBezTo>
                        <a:pt x="13190" y="17948"/>
                        <a:pt x="8274" y="20679"/>
                        <a:pt x="2886" y="21406"/>
                      </a:cubicBezTo>
                    </a:path>
                    <a:path w="16653" h="21406" stroke="0" extrusionOk="0">
                      <a:moveTo>
                        <a:pt x="16652" y="13756"/>
                      </a:moveTo>
                      <a:cubicBezTo>
                        <a:pt x="13190" y="17948"/>
                        <a:pt x="8274" y="20679"/>
                        <a:pt x="2886" y="2140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>
                    <a:rot lat="0" lon="2700000" rev="0"/>
                  </a:camera>
                  <a:lightRig rig="threePt" dir="t"/>
                </a:scene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>
                    <a:latin typeface="Helvetica" pitchFamily="-110" charset="0"/>
                    <a:ea typeface="Osaka" pitchFamily="-110" charset="-128"/>
                    <a:cs typeface="Osaka" pitchFamily="-110" charset="-128"/>
                  </a:endParaRPr>
                </a:p>
              </p:txBody>
            </p:sp>
            <p:sp>
              <p:nvSpPr>
                <p:cNvPr id="66613" name="Bogen 49"/>
                <p:cNvSpPr>
                  <a:spLocks/>
                </p:cNvSpPr>
                <p:nvPr/>
              </p:nvSpPr>
              <p:spPr bwMode="auto">
                <a:xfrm>
                  <a:off x="3174" y="2579"/>
                  <a:ext cx="262" cy="95"/>
                </a:xfrm>
                <a:custGeom>
                  <a:avLst/>
                  <a:gdLst>
                    <a:gd name="T0" fmla="*/ 0 w 43200"/>
                    <a:gd name="T1" fmla="*/ 0 h 37060"/>
                    <a:gd name="T2" fmla="*/ 0 w 43200"/>
                    <a:gd name="T3" fmla="*/ 0 h 37060"/>
                    <a:gd name="T4" fmla="*/ 0 w 43200"/>
                    <a:gd name="T5" fmla="*/ 0 h 3706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7060"/>
                    <a:gd name="T11" fmla="*/ 43200 w 43200"/>
                    <a:gd name="T12" fmla="*/ 37060 h 370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7060" fill="none" extrusionOk="0">
                      <a:moveTo>
                        <a:pt x="42173" y="8878"/>
                      </a:moveTo>
                      <a:cubicBezTo>
                        <a:pt x="42853" y="11006"/>
                        <a:pt x="43200" y="13226"/>
                        <a:pt x="43200" y="15460"/>
                      </a:cubicBezTo>
                      <a:cubicBezTo>
                        <a:pt x="43200" y="27389"/>
                        <a:pt x="33529" y="37060"/>
                        <a:pt x="21600" y="37060"/>
                      </a:cubicBezTo>
                      <a:cubicBezTo>
                        <a:pt x="9670" y="37060"/>
                        <a:pt x="0" y="27389"/>
                        <a:pt x="0" y="15460"/>
                      </a:cubicBezTo>
                      <a:cubicBezTo>
                        <a:pt x="0" y="9639"/>
                        <a:pt x="2349" y="4064"/>
                        <a:pt x="6515" y="-1"/>
                      </a:cubicBezTo>
                    </a:path>
                    <a:path w="43200" h="37060" stroke="0" extrusionOk="0">
                      <a:moveTo>
                        <a:pt x="42173" y="8878"/>
                      </a:moveTo>
                      <a:cubicBezTo>
                        <a:pt x="42853" y="11006"/>
                        <a:pt x="43200" y="13226"/>
                        <a:pt x="43200" y="15460"/>
                      </a:cubicBezTo>
                      <a:cubicBezTo>
                        <a:pt x="43200" y="27389"/>
                        <a:pt x="33529" y="37060"/>
                        <a:pt x="21600" y="37060"/>
                      </a:cubicBezTo>
                      <a:cubicBezTo>
                        <a:pt x="9670" y="37060"/>
                        <a:pt x="0" y="27389"/>
                        <a:pt x="0" y="15460"/>
                      </a:cubicBezTo>
                      <a:cubicBezTo>
                        <a:pt x="0" y="9639"/>
                        <a:pt x="2349" y="4064"/>
                        <a:pt x="6515" y="-1"/>
                      </a:cubicBezTo>
                      <a:lnTo>
                        <a:pt x="21600" y="1546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</p:grpSp>
          <p:grpSp>
            <p:nvGrpSpPr>
              <p:cNvPr id="66571" name="Group 50"/>
              <p:cNvGrpSpPr>
                <a:grpSpLocks/>
              </p:cNvGrpSpPr>
              <p:nvPr/>
            </p:nvGrpSpPr>
            <p:grpSpPr bwMode="auto">
              <a:xfrm>
                <a:off x="3316" y="2542"/>
                <a:ext cx="261" cy="667"/>
                <a:chOff x="3316" y="2542"/>
                <a:chExt cx="261" cy="667"/>
              </a:xfrm>
            </p:grpSpPr>
            <p:sp>
              <p:nvSpPr>
                <p:cNvPr id="66572" name="Freeform 51"/>
                <p:cNvSpPr>
                  <a:spLocks/>
                </p:cNvSpPr>
                <p:nvPr/>
              </p:nvSpPr>
              <p:spPr bwMode="auto">
                <a:xfrm rot="10800000">
                  <a:off x="3497" y="2542"/>
                  <a:ext cx="67" cy="107"/>
                </a:xfrm>
                <a:custGeom>
                  <a:avLst/>
                  <a:gdLst>
                    <a:gd name="T0" fmla="*/ 0 w 67"/>
                    <a:gd name="T1" fmla="*/ 106 h 107"/>
                    <a:gd name="T2" fmla="*/ 14 w 67"/>
                    <a:gd name="T3" fmla="*/ 0 h 107"/>
                    <a:gd name="T4" fmla="*/ 36 w 67"/>
                    <a:gd name="T5" fmla="*/ 7 h 107"/>
                    <a:gd name="T6" fmla="*/ 66 w 67"/>
                    <a:gd name="T7" fmla="*/ 15 h 107"/>
                    <a:gd name="T8" fmla="*/ 0 w 67"/>
                    <a:gd name="T9" fmla="*/ 10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107"/>
                    <a:gd name="T17" fmla="*/ 67 w 67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107">
                      <a:moveTo>
                        <a:pt x="0" y="106"/>
                      </a:moveTo>
                      <a:lnTo>
                        <a:pt x="14" y="0"/>
                      </a:lnTo>
                      <a:lnTo>
                        <a:pt x="36" y="7"/>
                      </a:lnTo>
                      <a:lnTo>
                        <a:pt x="66" y="15"/>
                      </a:lnTo>
                      <a:lnTo>
                        <a:pt x="0" y="106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/>
                </a:p>
              </p:txBody>
            </p:sp>
            <p:sp>
              <p:nvSpPr>
                <p:cNvPr id="6657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316" y="2646"/>
                  <a:ext cx="209" cy="5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grpSp>
              <p:nvGrpSpPr>
                <p:cNvPr id="66574" name="Group 53"/>
                <p:cNvGrpSpPr>
                  <a:grpSpLocks/>
                </p:cNvGrpSpPr>
                <p:nvPr/>
              </p:nvGrpSpPr>
              <p:grpSpPr bwMode="auto">
                <a:xfrm>
                  <a:off x="3365" y="2705"/>
                  <a:ext cx="212" cy="166"/>
                  <a:chOff x="3365" y="2705"/>
                  <a:chExt cx="212" cy="166"/>
                </a:xfrm>
              </p:grpSpPr>
              <p:sp>
                <p:nvSpPr>
                  <p:cNvPr id="66575" name="Bogen 54"/>
                  <p:cNvSpPr>
                    <a:spLocks/>
                  </p:cNvSpPr>
                  <p:nvPr/>
                </p:nvSpPr>
                <p:spPr bwMode="auto">
                  <a:xfrm rot="-3813123">
                    <a:off x="3485" y="2820"/>
                    <a:ext cx="40" cy="62"/>
                  </a:xfrm>
                  <a:custGeom>
                    <a:avLst/>
                    <a:gdLst>
                      <a:gd name="T0" fmla="*/ 0 w 16485"/>
                      <a:gd name="T1" fmla="*/ 0 h 21363"/>
                      <a:gd name="T2" fmla="*/ 0 w 16485"/>
                      <a:gd name="T3" fmla="*/ 0 h 21363"/>
                      <a:gd name="T4" fmla="*/ 0 w 16485"/>
                      <a:gd name="T5" fmla="*/ 0 h 21363"/>
                      <a:gd name="T6" fmla="*/ 0 60000 65536"/>
                      <a:gd name="T7" fmla="*/ 0 60000 65536"/>
                      <a:gd name="T8" fmla="*/ 0 60000 65536"/>
                      <a:gd name="T9" fmla="*/ 0 w 16485"/>
                      <a:gd name="T10" fmla="*/ 0 h 21363"/>
                      <a:gd name="T11" fmla="*/ 16485 w 16485"/>
                      <a:gd name="T12" fmla="*/ 21363 h 2136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485" h="21363" fill="none" extrusionOk="0">
                        <a:moveTo>
                          <a:pt x="16485" y="13957"/>
                        </a:moveTo>
                        <a:cubicBezTo>
                          <a:pt x="13098" y="17956"/>
                          <a:pt x="8374" y="20588"/>
                          <a:pt x="3190" y="21362"/>
                        </a:cubicBezTo>
                      </a:path>
                      <a:path w="16485" h="21363" stroke="0" extrusionOk="0">
                        <a:moveTo>
                          <a:pt x="16485" y="13957"/>
                        </a:moveTo>
                        <a:cubicBezTo>
                          <a:pt x="13098" y="17956"/>
                          <a:pt x="8374" y="20588"/>
                          <a:pt x="3190" y="2136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1pPr>
                    <a:lvl2pPr marL="37931725" indent="-37474525"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2pPr>
                    <a:lvl3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3pPr>
                    <a:lvl4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4pPr>
                    <a:lvl5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9pPr>
                  </a:lstStyle>
                  <a:p>
                    <a:pPr eaLnBrk="1" hangingPunct="1"/>
                    <a:endParaRPr lang="en-US" altLang="de-DE"/>
                  </a:p>
                </p:txBody>
              </p:sp>
              <p:sp>
                <p:nvSpPr>
                  <p:cNvPr id="66576" name="Bogen 55"/>
                  <p:cNvSpPr>
                    <a:spLocks/>
                  </p:cNvSpPr>
                  <p:nvPr/>
                </p:nvSpPr>
                <p:spPr bwMode="auto">
                  <a:xfrm rot="-9690344">
                    <a:off x="3365" y="2705"/>
                    <a:ext cx="212" cy="132"/>
                  </a:xfrm>
                  <a:custGeom>
                    <a:avLst/>
                    <a:gdLst>
                      <a:gd name="T0" fmla="*/ 0 w 43200"/>
                      <a:gd name="T1" fmla="*/ 0 h 36694"/>
                      <a:gd name="T2" fmla="*/ 0 w 43200"/>
                      <a:gd name="T3" fmla="*/ 0 h 36694"/>
                      <a:gd name="T4" fmla="*/ 0 w 43200"/>
                      <a:gd name="T5" fmla="*/ 0 h 36694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36694"/>
                      <a:gd name="T11" fmla="*/ 43200 w 43200"/>
                      <a:gd name="T12" fmla="*/ 36694 h 3669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36694" fill="none" extrusionOk="0">
                        <a:moveTo>
                          <a:pt x="42293" y="8900"/>
                        </a:moveTo>
                        <a:cubicBezTo>
                          <a:pt x="42894" y="10910"/>
                          <a:pt x="43200" y="12996"/>
                          <a:pt x="43200" y="15094"/>
                        </a:cubicBezTo>
                        <a:cubicBezTo>
                          <a:pt x="43200" y="27023"/>
                          <a:pt x="33529" y="36694"/>
                          <a:pt x="21600" y="36694"/>
                        </a:cubicBezTo>
                        <a:cubicBezTo>
                          <a:pt x="9670" y="36694"/>
                          <a:pt x="0" y="27023"/>
                          <a:pt x="0" y="15094"/>
                        </a:cubicBezTo>
                        <a:cubicBezTo>
                          <a:pt x="0" y="9452"/>
                          <a:pt x="2206" y="4035"/>
                          <a:pt x="6149" y="0"/>
                        </a:cubicBezTo>
                      </a:path>
                      <a:path w="43200" h="36694" stroke="0" extrusionOk="0">
                        <a:moveTo>
                          <a:pt x="42293" y="8900"/>
                        </a:moveTo>
                        <a:cubicBezTo>
                          <a:pt x="42894" y="10910"/>
                          <a:pt x="43200" y="12996"/>
                          <a:pt x="43200" y="15094"/>
                        </a:cubicBezTo>
                        <a:cubicBezTo>
                          <a:pt x="43200" y="27023"/>
                          <a:pt x="33529" y="36694"/>
                          <a:pt x="21600" y="36694"/>
                        </a:cubicBezTo>
                        <a:cubicBezTo>
                          <a:pt x="9670" y="36694"/>
                          <a:pt x="0" y="27023"/>
                          <a:pt x="0" y="15094"/>
                        </a:cubicBezTo>
                        <a:cubicBezTo>
                          <a:pt x="0" y="9452"/>
                          <a:pt x="2206" y="4035"/>
                          <a:pt x="6149" y="0"/>
                        </a:cubicBezTo>
                        <a:lnTo>
                          <a:pt x="21600" y="15094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1pPr>
                    <a:lvl2pPr marL="37931725" indent="-37474525"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2pPr>
                    <a:lvl3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3pPr>
                    <a:lvl4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4pPr>
                    <a:lvl5pPr eaLnBrk="0" hangingPunct="0"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Helvetica" pitchFamily="34" charset="0"/>
                        <a:ea typeface="Osaka"/>
                        <a:cs typeface="Osaka"/>
                      </a:defRPr>
                    </a:lvl9pPr>
                  </a:lstStyle>
                  <a:p>
                    <a:pPr eaLnBrk="1" hangingPunct="1"/>
                    <a:endParaRPr lang="en-US" altLang="de-DE"/>
                  </a:p>
                </p:txBody>
              </p:sp>
            </p:grpSp>
          </p:grpSp>
        </p:grpSp>
        <p:grpSp>
          <p:nvGrpSpPr>
            <p:cNvPr id="66567" name="Group 56"/>
            <p:cNvGrpSpPr>
              <a:grpSpLocks/>
            </p:cNvGrpSpPr>
            <p:nvPr/>
          </p:nvGrpSpPr>
          <p:grpSpPr bwMode="auto">
            <a:xfrm rot="5400000">
              <a:off x="3499" y="3147"/>
              <a:ext cx="333" cy="162"/>
              <a:chOff x="3681" y="3282"/>
              <a:chExt cx="333" cy="162"/>
            </a:xfrm>
          </p:grpSpPr>
          <p:sp>
            <p:nvSpPr>
              <p:cNvPr id="66568" name="Bogen 57"/>
              <p:cNvSpPr>
                <a:spLocks/>
              </p:cNvSpPr>
              <p:nvPr/>
            </p:nvSpPr>
            <p:spPr bwMode="auto">
              <a:xfrm rot="-1440000">
                <a:off x="3976" y="3282"/>
                <a:ext cx="35" cy="45"/>
              </a:xfrm>
              <a:custGeom>
                <a:avLst/>
                <a:gdLst>
                  <a:gd name="T0" fmla="*/ 0 w 16630"/>
                  <a:gd name="T1" fmla="*/ 0 h 21326"/>
                  <a:gd name="T2" fmla="*/ 0 w 16630"/>
                  <a:gd name="T3" fmla="*/ 0 h 21326"/>
                  <a:gd name="T4" fmla="*/ 0 w 16630"/>
                  <a:gd name="T5" fmla="*/ 0 h 21326"/>
                  <a:gd name="T6" fmla="*/ 0 60000 65536"/>
                  <a:gd name="T7" fmla="*/ 0 60000 65536"/>
                  <a:gd name="T8" fmla="*/ 0 60000 65536"/>
                  <a:gd name="T9" fmla="*/ 0 w 16630"/>
                  <a:gd name="T10" fmla="*/ 0 h 21326"/>
                  <a:gd name="T11" fmla="*/ 16630 w 16630"/>
                  <a:gd name="T12" fmla="*/ 21326 h 213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30" h="21326" fill="none" extrusionOk="0">
                    <a:moveTo>
                      <a:pt x="16629" y="13784"/>
                    </a:moveTo>
                    <a:cubicBezTo>
                      <a:pt x="13289" y="17814"/>
                      <a:pt x="8598" y="20494"/>
                      <a:pt x="3430" y="21325"/>
                    </a:cubicBezTo>
                  </a:path>
                  <a:path w="16630" h="21326" stroke="0" extrusionOk="0">
                    <a:moveTo>
                      <a:pt x="16629" y="13784"/>
                    </a:moveTo>
                    <a:cubicBezTo>
                      <a:pt x="13289" y="17814"/>
                      <a:pt x="8598" y="20494"/>
                      <a:pt x="3430" y="213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66569" name="Bogen 58"/>
              <p:cNvSpPr>
                <a:spLocks/>
              </p:cNvSpPr>
              <p:nvPr/>
            </p:nvSpPr>
            <p:spPr bwMode="auto">
              <a:xfrm>
                <a:off x="3681" y="3282"/>
                <a:ext cx="333" cy="162"/>
              </a:xfrm>
              <a:custGeom>
                <a:avLst/>
                <a:gdLst>
                  <a:gd name="T0" fmla="*/ 0 w 43200"/>
                  <a:gd name="T1" fmla="*/ 0 h 36778"/>
                  <a:gd name="T2" fmla="*/ 0 w 43200"/>
                  <a:gd name="T3" fmla="*/ 0 h 36778"/>
                  <a:gd name="T4" fmla="*/ 0 w 43200"/>
                  <a:gd name="T5" fmla="*/ 0 h 367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6778"/>
                  <a:gd name="T11" fmla="*/ 43200 w 43200"/>
                  <a:gd name="T12" fmla="*/ 36778 h 367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6778" fill="none" extrusionOk="0">
                    <a:moveTo>
                      <a:pt x="42195" y="8666"/>
                    </a:moveTo>
                    <a:cubicBezTo>
                      <a:pt x="42861" y="10773"/>
                      <a:pt x="43200" y="12969"/>
                      <a:pt x="43200" y="15178"/>
                    </a:cubicBezTo>
                    <a:cubicBezTo>
                      <a:pt x="43200" y="27107"/>
                      <a:pt x="33529" y="36778"/>
                      <a:pt x="21600" y="36778"/>
                    </a:cubicBezTo>
                    <a:cubicBezTo>
                      <a:pt x="9670" y="36778"/>
                      <a:pt x="0" y="27107"/>
                      <a:pt x="0" y="15178"/>
                    </a:cubicBezTo>
                    <a:cubicBezTo>
                      <a:pt x="0" y="9495"/>
                      <a:pt x="2238" y="4042"/>
                      <a:pt x="6231" y="-1"/>
                    </a:cubicBezTo>
                  </a:path>
                  <a:path w="43200" h="36778" stroke="0" extrusionOk="0">
                    <a:moveTo>
                      <a:pt x="42195" y="8666"/>
                    </a:moveTo>
                    <a:cubicBezTo>
                      <a:pt x="42861" y="10773"/>
                      <a:pt x="43200" y="12969"/>
                      <a:pt x="43200" y="15178"/>
                    </a:cubicBezTo>
                    <a:cubicBezTo>
                      <a:pt x="43200" y="27107"/>
                      <a:pt x="33529" y="36778"/>
                      <a:pt x="21600" y="36778"/>
                    </a:cubicBezTo>
                    <a:cubicBezTo>
                      <a:pt x="9670" y="36778"/>
                      <a:pt x="0" y="27107"/>
                      <a:pt x="0" y="15178"/>
                    </a:cubicBezTo>
                    <a:cubicBezTo>
                      <a:pt x="0" y="9495"/>
                      <a:pt x="2238" y="4042"/>
                      <a:pt x="6231" y="-1"/>
                    </a:cubicBezTo>
                    <a:lnTo>
                      <a:pt x="21600" y="1517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</p:grpSp>
      </p:grpSp>
      <p:sp>
        <p:nvSpPr>
          <p:cNvPr id="665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  <p:sp>
        <p:nvSpPr>
          <p:cNvPr id="66565" name="Inhaltsplatzhalter 2"/>
          <p:cNvSpPr>
            <a:spLocks noGrp="1"/>
          </p:cNvSpPr>
          <p:nvPr>
            <p:ph idx="1"/>
          </p:nvPr>
        </p:nvSpPr>
        <p:spPr>
          <a:xfrm>
            <a:off x="228600" y="1296144"/>
            <a:ext cx="8686800" cy="3429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de-DE" altLang="de-DE" b="1" dirty="0"/>
              <a:t>Roll-Pitch-Yaw-Winkel</a:t>
            </a:r>
          </a:p>
          <a:p>
            <a:r>
              <a:rPr lang="de-DE" altLang="de-DE" dirty="0"/>
              <a:t>Drehung α um die x-Achse des BKS		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x</a:t>
            </a:r>
            <a:endParaRPr lang="de-DE" altLang="de-DE" baseline="-25000" dirty="0"/>
          </a:p>
          <a:p>
            <a:r>
              <a:rPr lang="de-DE" altLang="de-DE" dirty="0"/>
              <a:t>Drehung β um die y-Achse des BKS		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y</a:t>
            </a:r>
            <a:endParaRPr lang="de-DE" altLang="de-DE" baseline="-25000" dirty="0"/>
          </a:p>
          <a:p>
            <a:pPr>
              <a:spcAft>
                <a:spcPts val="1200"/>
              </a:spcAft>
            </a:pPr>
            <a:r>
              <a:rPr lang="de-DE" altLang="de-DE" dirty="0"/>
              <a:t>Drehung γ um die z-Achse des BKS		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z</a:t>
            </a:r>
            <a:r>
              <a:rPr lang="de-DE" altLang="de-DE" baseline="-25000" dirty="0"/>
              <a:t> </a:t>
            </a:r>
          </a:p>
          <a:p>
            <a:pPr algn="ctr">
              <a:spcAft>
                <a:spcPts val="1200"/>
              </a:spcAft>
              <a:buFontTx/>
              <a:buNone/>
            </a:pPr>
            <a:r>
              <a:rPr lang="de-DE" altLang="de-DE" u="sng" dirty="0" err="1"/>
              <a:t>R</a:t>
            </a:r>
            <a:r>
              <a:rPr lang="de-DE" altLang="de-DE" baseline="-25000" dirty="0" err="1"/>
              <a:t>s</a:t>
            </a:r>
            <a:r>
              <a:rPr lang="de-DE" altLang="de-DE" baseline="-25000" dirty="0"/>
              <a:t> </a:t>
            </a:r>
            <a:r>
              <a:rPr lang="de-DE" altLang="de-DE" dirty="0"/>
              <a:t>= 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z</a:t>
            </a:r>
            <a:r>
              <a:rPr lang="de-DE" altLang="de-DE" baseline="-25000" dirty="0"/>
              <a:t> </a:t>
            </a:r>
            <a:r>
              <a:rPr lang="de-DE" altLang="de-DE" dirty="0"/>
              <a:t>• </a:t>
            </a:r>
            <a:r>
              <a:rPr lang="de-DE" altLang="de-DE" u="sng" dirty="0" err="1"/>
              <a:t>R</a:t>
            </a:r>
            <a:r>
              <a:rPr lang="de-DE" altLang="de-DE" baseline="-25000" dirty="0" err="1"/>
              <a:t>y</a:t>
            </a:r>
            <a:r>
              <a:rPr lang="de-DE" altLang="de-DE" dirty="0"/>
              <a:t> • </a:t>
            </a:r>
            <a:r>
              <a:rPr lang="de-DE" altLang="de-DE" u="sng" dirty="0" err="1"/>
              <a:t>R</a:t>
            </a:r>
            <a:r>
              <a:rPr lang="de-DE" altLang="de-DE" baseline="-25000" dirty="0" err="1">
                <a:solidFill>
                  <a:srgbClr val="000000"/>
                </a:solidFill>
              </a:rPr>
              <a:t>x</a:t>
            </a:r>
            <a:r>
              <a:rPr lang="de-DE" altLang="de-DE" baseline="-250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de-DE" altLang="de-DE" dirty="0"/>
              <a:t>Wichtig: Drehung um unveränderte Achsen! </a:t>
            </a:r>
          </a:p>
        </p:txBody>
      </p:sp>
      <p:pic>
        <p:nvPicPr>
          <p:cNvPr id="5122" name="Picture 2" descr="B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60873"/>
            <a:ext cx="2796568" cy="182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de-DE" altLang="de-DE" b="1">
                <a:solidFill>
                  <a:srgbClr val="000000"/>
                </a:solidFill>
              </a:rPr>
              <a:t>Eulerwinkel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>
                <a:solidFill>
                  <a:srgbClr val="000000"/>
                </a:solidFill>
              </a:rPr>
              <a:t>Interpretation der Multiplikation 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1</a:t>
            </a:r>
            <a:r>
              <a:rPr lang="de-DE" altLang="de-DE"/>
              <a:t>•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2</a:t>
            </a:r>
            <a:r>
              <a:rPr lang="de-DE" altLang="de-DE"/>
              <a:t>•</a:t>
            </a:r>
            <a:r>
              <a:rPr lang="de-DE" altLang="de-DE">
                <a:solidFill>
                  <a:srgbClr val="000000"/>
                </a:solidFill>
              </a:rPr>
              <a:t>... </a:t>
            </a:r>
            <a:r>
              <a:rPr lang="de-DE" altLang="de-DE"/>
              <a:t>•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n </a:t>
            </a:r>
            <a:r>
              <a:rPr lang="de-DE" altLang="de-DE">
                <a:solidFill>
                  <a:srgbClr val="000000"/>
                </a:solidFill>
              </a:rPr>
              <a:t>von </a:t>
            </a:r>
            <a:r>
              <a:rPr lang="de-DE" altLang="de-DE" b="1">
                <a:solidFill>
                  <a:srgbClr val="000000"/>
                </a:solidFill>
              </a:rPr>
              <a:t>links nach rechts: </a:t>
            </a:r>
            <a:r>
              <a:rPr lang="de-DE" altLang="de-DE">
                <a:solidFill>
                  <a:srgbClr val="000000"/>
                </a:solidFill>
              </a:rPr>
              <a:t>Die Drehung von 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i</a:t>
            </a:r>
            <a:r>
              <a:rPr lang="de-DE" altLang="de-DE">
                <a:solidFill>
                  <a:srgbClr val="000000"/>
                </a:solidFill>
              </a:rPr>
              <a:t> bezieht sich jeweils auf das durch das </a:t>
            </a:r>
            <a:r>
              <a:rPr lang="de-DE" altLang="de-DE" b="1">
                <a:solidFill>
                  <a:srgbClr val="000000"/>
                </a:solidFill>
              </a:rPr>
              <a:t>linksstehende Matrixprodukt</a:t>
            </a:r>
            <a:r>
              <a:rPr lang="de-DE" altLang="de-DE">
                <a:solidFill>
                  <a:srgbClr val="000000"/>
                </a:solidFill>
              </a:rPr>
              <a:t> definierte Koordinatensystem - für 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1</a:t>
            </a:r>
            <a:r>
              <a:rPr lang="de-DE" altLang="de-DE">
                <a:solidFill>
                  <a:srgbClr val="000000"/>
                </a:solidFill>
              </a:rPr>
              <a:t> ist das BKS das Bezugssystem.</a:t>
            </a:r>
          </a:p>
          <a:p>
            <a:pPr eaLnBrk="1" hangingPunct="1">
              <a:lnSpc>
                <a:spcPct val="90000"/>
              </a:lnSpc>
            </a:pPr>
            <a:endParaRPr lang="de-DE" altLang="de-DE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de-DE" altLang="de-DE">
                <a:solidFill>
                  <a:srgbClr val="000000"/>
                </a:solidFill>
              </a:rPr>
              <a:t>Anwendung:</a:t>
            </a:r>
          </a:p>
          <a:p>
            <a:pPr algn="ctr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s</a:t>
            </a:r>
            <a:r>
              <a:rPr lang="de-DE" altLang="de-DE">
                <a:solidFill>
                  <a:srgbClr val="000000"/>
                </a:solidFill>
              </a:rPr>
              <a:t> = 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z</a:t>
            </a:r>
            <a:r>
              <a:rPr lang="de-DE" altLang="de-DE">
                <a:solidFill>
                  <a:srgbClr val="000000"/>
                </a:solidFill>
              </a:rPr>
              <a:t>(</a:t>
            </a:r>
            <a:r>
              <a:rPr lang="de-DE" altLang="de-DE"/>
              <a:t>α</a:t>
            </a:r>
            <a:r>
              <a:rPr lang="de-DE" altLang="de-DE">
                <a:solidFill>
                  <a:srgbClr val="000000"/>
                </a:solidFill>
              </a:rPr>
              <a:t>) </a:t>
            </a:r>
            <a:r>
              <a:rPr lang="de-DE" altLang="de-DE"/>
              <a:t>•</a:t>
            </a:r>
            <a:r>
              <a:rPr lang="de-DE" altLang="de-DE">
                <a:solidFill>
                  <a:srgbClr val="000000"/>
                </a:solidFill>
              </a:rPr>
              <a:t> 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y‘</a:t>
            </a:r>
            <a:r>
              <a:rPr lang="de-DE" altLang="de-DE">
                <a:solidFill>
                  <a:srgbClr val="000000"/>
                </a:solidFill>
              </a:rPr>
              <a:t>(</a:t>
            </a:r>
            <a:r>
              <a:rPr lang="de-DE" altLang="de-DE"/>
              <a:t>β</a:t>
            </a:r>
            <a:r>
              <a:rPr lang="de-DE" altLang="de-DE">
                <a:solidFill>
                  <a:srgbClr val="000000"/>
                </a:solidFill>
              </a:rPr>
              <a:t>) </a:t>
            </a:r>
            <a:r>
              <a:rPr lang="de-DE" altLang="de-DE"/>
              <a:t>•</a:t>
            </a:r>
            <a:r>
              <a:rPr lang="de-DE" altLang="de-DE">
                <a:solidFill>
                  <a:srgbClr val="000000"/>
                </a:solidFill>
              </a:rPr>
              <a:t> </a:t>
            </a:r>
            <a:r>
              <a:rPr lang="de-DE" altLang="de-DE" u="sng">
                <a:solidFill>
                  <a:srgbClr val="000000"/>
                </a:solidFill>
              </a:rPr>
              <a:t>R</a:t>
            </a:r>
            <a:r>
              <a:rPr lang="de-DE" altLang="de-DE" baseline="-25000">
                <a:solidFill>
                  <a:srgbClr val="000000"/>
                </a:solidFill>
              </a:rPr>
              <a:t>z‘‘</a:t>
            </a:r>
            <a:r>
              <a:rPr lang="de-DE" altLang="de-DE">
                <a:solidFill>
                  <a:srgbClr val="000000"/>
                </a:solidFill>
              </a:rPr>
              <a:t>(</a:t>
            </a:r>
            <a:r>
              <a:rPr lang="de-DE" altLang="de-DE"/>
              <a:t>γ</a:t>
            </a:r>
            <a:r>
              <a:rPr lang="de-DE" altLang="de-DE">
                <a:solidFill>
                  <a:srgbClr val="000000"/>
                </a:solidFill>
              </a:rPr>
              <a:t>)                                 </a:t>
            </a:r>
          </a:p>
          <a:p>
            <a:pPr marL="522288" lvl="1" eaLnBrk="1" hangingPunct="1">
              <a:lnSpc>
                <a:spcPct val="90000"/>
              </a:lnSpc>
            </a:pPr>
            <a:r>
              <a:rPr lang="de-DE" altLang="de-DE">
                <a:solidFill>
                  <a:srgbClr val="000000"/>
                </a:solidFill>
                <a:ea typeface="MS PGothic" pitchFamily="34" charset="-128"/>
              </a:rPr>
              <a:t>Interpretation von links nach rechts, da jeweils das neue Koordinatensystem als Bezugssystem definiert wurde</a:t>
            </a:r>
          </a:p>
          <a:p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27FA4DD-1D06-4D3A-8D14-DB69CDEC3ADD}" type="slidenum">
              <a:rPr lang="de-DE" altLang="de-DE">
                <a:latin typeface="Arial" pitchFamily="34" charset="0"/>
              </a:rPr>
              <a:pPr/>
              <a:t>8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6861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65902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ED836663-1837-496F-9A74-759377A325BD}" type="slidenum">
              <a:rPr lang="de-DE" altLang="de-DE">
                <a:latin typeface="Arial" pitchFamily="34" charset="0"/>
              </a:rPr>
              <a:pPr/>
              <a:t>9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70659" name="Group 309"/>
          <p:cNvGrpSpPr>
            <a:grpSpLocks/>
          </p:cNvGrpSpPr>
          <p:nvPr/>
        </p:nvGrpSpPr>
        <p:grpSpPr bwMode="auto">
          <a:xfrm>
            <a:off x="395288" y="3573463"/>
            <a:ext cx="5689600" cy="363537"/>
            <a:chOff x="249" y="2251"/>
            <a:chExt cx="3584" cy="229"/>
          </a:xfrm>
        </p:grpSpPr>
        <p:sp>
          <p:nvSpPr>
            <p:cNvPr id="70759" name="Rectangle 4"/>
            <p:cNvSpPr>
              <a:spLocks noChangeArrowheads="1"/>
            </p:cNvSpPr>
            <p:nvPr/>
          </p:nvSpPr>
          <p:spPr bwMode="auto">
            <a:xfrm>
              <a:off x="967" y="2251"/>
              <a:ext cx="2866" cy="229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1800">
                  <a:solidFill>
                    <a:srgbClr val="000000"/>
                  </a:solidFill>
                </a:rPr>
                <a:t>(von links nach rechts aneinanderreihen!)</a:t>
              </a:r>
            </a:p>
          </p:txBody>
        </p:sp>
        <p:sp>
          <p:nvSpPr>
            <p:cNvPr id="70760" name="Line 5"/>
            <p:cNvSpPr>
              <a:spLocks noChangeShapeType="1"/>
            </p:cNvSpPr>
            <p:nvPr/>
          </p:nvSpPr>
          <p:spPr bwMode="auto">
            <a:xfrm>
              <a:off x="249" y="2373"/>
              <a:ext cx="59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70660" name="Group 34"/>
          <p:cNvGrpSpPr>
            <a:grpSpLocks/>
          </p:cNvGrpSpPr>
          <p:nvPr/>
        </p:nvGrpSpPr>
        <p:grpSpPr bwMode="auto">
          <a:xfrm>
            <a:off x="4589463" y="1957388"/>
            <a:ext cx="1090612" cy="1574800"/>
            <a:chOff x="3064" y="2959"/>
            <a:chExt cx="687" cy="992"/>
          </a:xfrm>
        </p:grpSpPr>
        <p:grpSp>
          <p:nvGrpSpPr>
            <p:cNvPr id="70747" name="Group 35"/>
            <p:cNvGrpSpPr>
              <a:grpSpLocks/>
            </p:cNvGrpSpPr>
            <p:nvPr/>
          </p:nvGrpSpPr>
          <p:grpSpPr bwMode="auto">
            <a:xfrm>
              <a:off x="3064" y="3206"/>
              <a:ext cx="78" cy="745"/>
              <a:chOff x="3064" y="3206"/>
              <a:chExt cx="78" cy="745"/>
            </a:xfrm>
          </p:grpSpPr>
          <p:sp>
            <p:nvSpPr>
              <p:cNvPr id="70756" name="Freeform 36"/>
              <p:cNvSpPr>
                <a:spLocks/>
              </p:cNvSpPr>
              <p:nvPr/>
            </p:nvSpPr>
            <p:spPr bwMode="auto">
              <a:xfrm>
                <a:off x="3064" y="3775"/>
                <a:ext cx="78" cy="176"/>
              </a:xfrm>
              <a:custGeom>
                <a:avLst/>
                <a:gdLst>
                  <a:gd name="T0" fmla="*/ 33 w 78"/>
                  <a:gd name="T1" fmla="*/ 175 h 176"/>
                  <a:gd name="T2" fmla="*/ 0 w 78"/>
                  <a:gd name="T3" fmla="*/ 0 h 176"/>
                  <a:gd name="T4" fmla="*/ 33 w 78"/>
                  <a:gd name="T5" fmla="*/ 0 h 176"/>
                  <a:gd name="T6" fmla="*/ 77 w 78"/>
                  <a:gd name="T7" fmla="*/ 0 h 176"/>
                  <a:gd name="T8" fmla="*/ 33 w 78"/>
                  <a:gd name="T9" fmla="*/ 175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76"/>
                  <a:gd name="T17" fmla="*/ 78 w 78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76">
                    <a:moveTo>
                      <a:pt x="33" y="175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77" y="0"/>
                    </a:lnTo>
                    <a:lnTo>
                      <a:pt x="33" y="17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0757" name="Freeform 37"/>
              <p:cNvSpPr>
                <a:spLocks/>
              </p:cNvSpPr>
              <p:nvPr/>
            </p:nvSpPr>
            <p:spPr bwMode="auto">
              <a:xfrm>
                <a:off x="3064" y="3775"/>
                <a:ext cx="78" cy="176"/>
              </a:xfrm>
              <a:custGeom>
                <a:avLst/>
                <a:gdLst>
                  <a:gd name="T0" fmla="*/ 33 w 78"/>
                  <a:gd name="T1" fmla="*/ 175 h 176"/>
                  <a:gd name="T2" fmla="*/ 0 w 78"/>
                  <a:gd name="T3" fmla="*/ 0 h 176"/>
                  <a:gd name="T4" fmla="*/ 33 w 78"/>
                  <a:gd name="T5" fmla="*/ 0 h 176"/>
                  <a:gd name="T6" fmla="*/ 77 w 78"/>
                  <a:gd name="T7" fmla="*/ 0 h 176"/>
                  <a:gd name="T8" fmla="*/ 33 w 78"/>
                  <a:gd name="T9" fmla="*/ 175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76"/>
                  <a:gd name="T17" fmla="*/ 78 w 78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76">
                    <a:moveTo>
                      <a:pt x="33" y="175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77" y="0"/>
                    </a:lnTo>
                    <a:lnTo>
                      <a:pt x="33" y="17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0758" name="Line 38"/>
              <p:cNvSpPr>
                <a:spLocks noChangeShapeType="1"/>
              </p:cNvSpPr>
              <p:nvPr/>
            </p:nvSpPr>
            <p:spPr bwMode="auto">
              <a:xfrm flipV="1">
                <a:off x="3102" y="3206"/>
                <a:ext cx="0" cy="5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0748" name="Group 39"/>
            <p:cNvGrpSpPr>
              <a:grpSpLocks/>
            </p:cNvGrpSpPr>
            <p:nvPr/>
          </p:nvGrpSpPr>
          <p:grpSpPr bwMode="auto">
            <a:xfrm>
              <a:off x="3102" y="3159"/>
              <a:ext cx="649" cy="89"/>
              <a:chOff x="3102" y="3159"/>
              <a:chExt cx="649" cy="89"/>
            </a:xfrm>
          </p:grpSpPr>
          <p:sp>
            <p:nvSpPr>
              <p:cNvPr id="70753" name="Freeform 40"/>
              <p:cNvSpPr>
                <a:spLocks/>
              </p:cNvSpPr>
              <p:nvPr/>
            </p:nvSpPr>
            <p:spPr bwMode="auto">
              <a:xfrm>
                <a:off x="3595" y="3159"/>
                <a:ext cx="156" cy="89"/>
              </a:xfrm>
              <a:custGeom>
                <a:avLst/>
                <a:gdLst>
                  <a:gd name="T0" fmla="*/ 155 w 156"/>
                  <a:gd name="T1" fmla="*/ 50 h 89"/>
                  <a:gd name="T2" fmla="*/ 0 w 156"/>
                  <a:gd name="T3" fmla="*/ 88 h 89"/>
                  <a:gd name="T4" fmla="*/ 0 w 156"/>
                  <a:gd name="T5" fmla="*/ 50 h 89"/>
                  <a:gd name="T6" fmla="*/ 0 w 156"/>
                  <a:gd name="T7" fmla="*/ 0 h 89"/>
                  <a:gd name="T8" fmla="*/ 155 w 156"/>
                  <a:gd name="T9" fmla="*/ 5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89"/>
                  <a:gd name="T17" fmla="*/ 156 w 156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89">
                    <a:moveTo>
                      <a:pt x="155" y="50"/>
                    </a:moveTo>
                    <a:lnTo>
                      <a:pt x="0" y="88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5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0754" name="Freeform 41"/>
              <p:cNvSpPr>
                <a:spLocks/>
              </p:cNvSpPr>
              <p:nvPr/>
            </p:nvSpPr>
            <p:spPr bwMode="auto">
              <a:xfrm>
                <a:off x="3595" y="3159"/>
                <a:ext cx="156" cy="89"/>
              </a:xfrm>
              <a:custGeom>
                <a:avLst/>
                <a:gdLst>
                  <a:gd name="T0" fmla="*/ 155 w 156"/>
                  <a:gd name="T1" fmla="*/ 50 h 89"/>
                  <a:gd name="T2" fmla="*/ 0 w 156"/>
                  <a:gd name="T3" fmla="*/ 88 h 89"/>
                  <a:gd name="T4" fmla="*/ 0 w 156"/>
                  <a:gd name="T5" fmla="*/ 50 h 89"/>
                  <a:gd name="T6" fmla="*/ 0 w 156"/>
                  <a:gd name="T7" fmla="*/ 0 h 89"/>
                  <a:gd name="T8" fmla="*/ 155 w 156"/>
                  <a:gd name="T9" fmla="*/ 5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89"/>
                  <a:gd name="T17" fmla="*/ 156 w 156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89">
                    <a:moveTo>
                      <a:pt x="155" y="50"/>
                    </a:moveTo>
                    <a:lnTo>
                      <a:pt x="0" y="88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55" y="5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0755" name="Line 42"/>
              <p:cNvSpPr>
                <a:spLocks noChangeShapeType="1"/>
              </p:cNvSpPr>
              <p:nvPr/>
            </p:nvSpPr>
            <p:spPr bwMode="auto">
              <a:xfrm>
                <a:off x="3102" y="3216"/>
                <a:ext cx="49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0749" name="Group 43"/>
            <p:cNvGrpSpPr>
              <a:grpSpLocks/>
            </p:cNvGrpSpPr>
            <p:nvPr/>
          </p:nvGrpSpPr>
          <p:grpSpPr bwMode="auto">
            <a:xfrm>
              <a:off x="3101" y="2959"/>
              <a:ext cx="562" cy="263"/>
              <a:chOff x="3101" y="2959"/>
              <a:chExt cx="562" cy="263"/>
            </a:xfrm>
          </p:grpSpPr>
          <p:sp>
            <p:nvSpPr>
              <p:cNvPr id="70750" name="Freeform 44"/>
              <p:cNvSpPr>
                <a:spLocks/>
              </p:cNvSpPr>
              <p:nvPr/>
            </p:nvSpPr>
            <p:spPr bwMode="auto">
              <a:xfrm>
                <a:off x="3506" y="2959"/>
                <a:ext cx="157" cy="101"/>
              </a:xfrm>
              <a:custGeom>
                <a:avLst/>
                <a:gdLst>
                  <a:gd name="T0" fmla="*/ 156 w 157"/>
                  <a:gd name="T1" fmla="*/ 0 h 101"/>
                  <a:gd name="T2" fmla="*/ 33 w 157"/>
                  <a:gd name="T3" fmla="*/ 100 h 101"/>
                  <a:gd name="T4" fmla="*/ 11 w 157"/>
                  <a:gd name="T5" fmla="*/ 62 h 101"/>
                  <a:gd name="T6" fmla="*/ 0 w 157"/>
                  <a:gd name="T7" fmla="*/ 25 h 101"/>
                  <a:gd name="T8" fmla="*/ 156 w 157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01"/>
                  <a:gd name="T17" fmla="*/ 157 w 157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01">
                    <a:moveTo>
                      <a:pt x="156" y="0"/>
                    </a:moveTo>
                    <a:lnTo>
                      <a:pt x="33" y="100"/>
                    </a:lnTo>
                    <a:lnTo>
                      <a:pt x="11" y="62"/>
                    </a:lnTo>
                    <a:lnTo>
                      <a:pt x="0" y="25"/>
                    </a:lnTo>
                    <a:lnTo>
                      <a:pt x="156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0751" name="Freeform 45"/>
              <p:cNvSpPr>
                <a:spLocks/>
              </p:cNvSpPr>
              <p:nvPr/>
            </p:nvSpPr>
            <p:spPr bwMode="auto">
              <a:xfrm>
                <a:off x="3506" y="2959"/>
                <a:ext cx="157" cy="101"/>
              </a:xfrm>
              <a:custGeom>
                <a:avLst/>
                <a:gdLst>
                  <a:gd name="T0" fmla="*/ 156 w 157"/>
                  <a:gd name="T1" fmla="*/ 0 h 101"/>
                  <a:gd name="T2" fmla="*/ 33 w 157"/>
                  <a:gd name="T3" fmla="*/ 100 h 101"/>
                  <a:gd name="T4" fmla="*/ 11 w 157"/>
                  <a:gd name="T5" fmla="*/ 62 h 101"/>
                  <a:gd name="T6" fmla="*/ 0 w 157"/>
                  <a:gd name="T7" fmla="*/ 25 h 101"/>
                  <a:gd name="T8" fmla="*/ 156 w 157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01"/>
                  <a:gd name="T17" fmla="*/ 157 w 157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01">
                    <a:moveTo>
                      <a:pt x="156" y="0"/>
                    </a:moveTo>
                    <a:lnTo>
                      <a:pt x="33" y="100"/>
                    </a:lnTo>
                    <a:lnTo>
                      <a:pt x="11" y="62"/>
                    </a:lnTo>
                    <a:lnTo>
                      <a:pt x="0" y="25"/>
                    </a:lnTo>
                    <a:lnTo>
                      <a:pt x="156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endParaRPr lang="en-US" altLang="de-DE"/>
              </a:p>
            </p:txBody>
          </p:sp>
          <p:sp>
            <p:nvSpPr>
              <p:cNvPr id="70752" name="Line 46"/>
              <p:cNvSpPr>
                <a:spLocks noChangeShapeType="1"/>
              </p:cNvSpPr>
              <p:nvPr/>
            </p:nvSpPr>
            <p:spPr bwMode="auto">
              <a:xfrm flipV="1">
                <a:off x="3101" y="3024"/>
                <a:ext cx="422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70661" name="Freeform 60"/>
          <p:cNvSpPr>
            <a:spLocks/>
          </p:cNvSpPr>
          <p:nvPr/>
        </p:nvSpPr>
        <p:spPr bwMode="auto">
          <a:xfrm>
            <a:off x="1974850" y="2225675"/>
            <a:ext cx="404813" cy="279400"/>
          </a:xfrm>
          <a:custGeom>
            <a:avLst/>
            <a:gdLst>
              <a:gd name="T0" fmla="*/ 0 w 255"/>
              <a:gd name="T1" fmla="*/ 2147483647 h 176"/>
              <a:gd name="T2" fmla="*/ 2147483647 w 255"/>
              <a:gd name="T3" fmla="*/ 2147483647 h 176"/>
              <a:gd name="T4" fmla="*/ 2147483647 w 255"/>
              <a:gd name="T5" fmla="*/ 0 h 176"/>
              <a:gd name="T6" fmla="*/ 2147483647 w 255"/>
              <a:gd name="T7" fmla="*/ 2147483647 h 176"/>
              <a:gd name="T8" fmla="*/ 2147483647 w 255"/>
              <a:gd name="T9" fmla="*/ 2147483647 h 176"/>
              <a:gd name="T10" fmla="*/ 2147483647 w 255"/>
              <a:gd name="T11" fmla="*/ 2147483647 h 176"/>
              <a:gd name="T12" fmla="*/ 0 w 255"/>
              <a:gd name="T13" fmla="*/ 2147483647 h 176"/>
              <a:gd name="T14" fmla="*/ 0 w 255"/>
              <a:gd name="T15" fmla="*/ 2147483647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"/>
              <a:gd name="T25" fmla="*/ 0 h 176"/>
              <a:gd name="T26" fmla="*/ 255 w 255"/>
              <a:gd name="T27" fmla="*/ 176 h 1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" h="176">
                <a:moveTo>
                  <a:pt x="0" y="61"/>
                </a:moveTo>
                <a:lnTo>
                  <a:pt x="131" y="61"/>
                </a:lnTo>
                <a:lnTo>
                  <a:pt x="131" y="0"/>
                </a:lnTo>
                <a:lnTo>
                  <a:pt x="254" y="86"/>
                </a:lnTo>
                <a:lnTo>
                  <a:pt x="131" y="175"/>
                </a:lnTo>
                <a:lnTo>
                  <a:pt x="131" y="111"/>
                </a:lnTo>
                <a:lnTo>
                  <a:pt x="0" y="111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0662" name="Freeform 61"/>
          <p:cNvSpPr>
            <a:spLocks/>
          </p:cNvSpPr>
          <p:nvPr/>
        </p:nvSpPr>
        <p:spPr bwMode="auto">
          <a:xfrm>
            <a:off x="4033838" y="2246313"/>
            <a:ext cx="388937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70663" name="Freeform 62"/>
          <p:cNvSpPr>
            <a:spLocks/>
          </p:cNvSpPr>
          <p:nvPr/>
        </p:nvSpPr>
        <p:spPr bwMode="auto">
          <a:xfrm>
            <a:off x="6073775" y="2246313"/>
            <a:ext cx="388938" cy="298450"/>
          </a:xfrm>
          <a:custGeom>
            <a:avLst/>
            <a:gdLst>
              <a:gd name="T0" fmla="*/ 0 w 245"/>
              <a:gd name="T1" fmla="*/ 2147483647 h 188"/>
              <a:gd name="T2" fmla="*/ 2147483647 w 245"/>
              <a:gd name="T3" fmla="*/ 2147483647 h 188"/>
              <a:gd name="T4" fmla="*/ 2147483647 w 245"/>
              <a:gd name="T5" fmla="*/ 0 h 188"/>
              <a:gd name="T6" fmla="*/ 2147483647 w 245"/>
              <a:gd name="T7" fmla="*/ 2147483647 h 188"/>
              <a:gd name="T8" fmla="*/ 2147483647 w 245"/>
              <a:gd name="T9" fmla="*/ 2147483647 h 188"/>
              <a:gd name="T10" fmla="*/ 2147483647 w 245"/>
              <a:gd name="T11" fmla="*/ 2147483647 h 188"/>
              <a:gd name="T12" fmla="*/ 0 w 245"/>
              <a:gd name="T13" fmla="*/ 2147483647 h 188"/>
              <a:gd name="T14" fmla="*/ 0 w 245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5"/>
              <a:gd name="T25" fmla="*/ 0 h 188"/>
              <a:gd name="T26" fmla="*/ 245 w 245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5" h="188">
                <a:moveTo>
                  <a:pt x="0" y="61"/>
                </a:moveTo>
                <a:lnTo>
                  <a:pt x="122" y="61"/>
                </a:lnTo>
                <a:lnTo>
                  <a:pt x="122" y="0"/>
                </a:lnTo>
                <a:lnTo>
                  <a:pt x="244" y="99"/>
                </a:lnTo>
                <a:lnTo>
                  <a:pt x="122" y="187"/>
                </a:lnTo>
                <a:lnTo>
                  <a:pt x="122" y="124"/>
                </a:lnTo>
                <a:lnTo>
                  <a:pt x="0" y="124"/>
                </a:lnTo>
                <a:lnTo>
                  <a:pt x="0" y="61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grpSp>
        <p:nvGrpSpPr>
          <p:cNvPr id="70664" name="Group 156"/>
          <p:cNvGrpSpPr>
            <a:grpSpLocks/>
          </p:cNvGrpSpPr>
          <p:nvPr/>
        </p:nvGrpSpPr>
        <p:grpSpPr bwMode="auto">
          <a:xfrm>
            <a:off x="611188" y="1196975"/>
            <a:ext cx="1190625" cy="1670050"/>
            <a:chOff x="385" y="981"/>
            <a:chExt cx="750" cy="1052"/>
          </a:xfrm>
        </p:grpSpPr>
        <p:grpSp>
          <p:nvGrpSpPr>
            <p:cNvPr id="70725" name="Group 8"/>
            <p:cNvGrpSpPr>
              <a:grpSpLocks/>
            </p:cNvGrpSpPr>
            <p:nvPr/>
          </p:nvGrpSpPr>
          <p:grpSpPr bwMode="auto">
            <a:xfrm>
              <a:off x="385" y="1021"/>
              <a:ext cx="666" cy="753"/>
              <a:chOff x="558" y="2520"/>
              <a:chExt cx="666" cy="753"/>
            </a:xfrm>
          </p:grpSpPr>
          <p:grpSp>
            <p:nvGrpSpPr>
              <p:cNvPr id="70735" name="Group 9"/>
              <p:cNvGrpSpPr>
                <a:grpSpLocks/>
              </p:cNvGrpSpPr>
              <p:nvPr/>
            </p:nvGrpSpPr>
            <p:grpSpPr bwMode="auto">
              <a:xfrm>
                <a:off x="558" y="2520"/>
                <a:ext cx="78" cy="723"/>
                <a:chOff x="558" y="2520"/>
                <a:chExt cx="78" cy="723"/>
              </a:xfrm>
            </p:grpSpPr>
            <p:sp>
              <p:nvSpPr>
                <p:cNvPr id="70744" name="Freeform 10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45" name="Freeform 11"/>
                <p:cNvSpPr>
                  <a:spLocks/>
                </p:cNvSpPr>
                <p:nvPr/>
              </p:nvSpPr>
              <p:spPr bwMode="auto">
                <a:xfrm>
                  <a:off x="558" y="2520"/>
                  <a:ext cx="78" cy="177"/>
                </a:xfrm>
                <a:custGeom>
                  <a:avLst/>
                  <a:gdLst>
                    <a:gd name="T0" fmla="*/ 44 w 78"/>
                    <a:gd name="T1" fmla="*/ 0 h 177"/>
                    <a:gd name="T2" fmla="*/ 77 w 78"/>
                    <a:gd name="T3" fmla="*/ 176 h 177"/>
                    <a:gd name="T4" fmla="*/ 44 w 78"/>
                    <a:gd name="T5" fmla="*/ 176 h 177"/>
                    <a:gd name="T6" fmla="*/ 0 w 78"/>
                    <a:gd name="T7" fmla="*/ 176 h 177"/>
                    <a:gd name="T8" fmla="*/ 44 w 78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7"/>
                    <a:gd name="T17" fmla="*/ 78 w 7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7">
                      <a:moveTo>
                        <a:pt x="44" y="0"/>
                      </a:moveTo>
                      <a:lnTo>
                        <a:pt x="77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46" name="Line 12"/>
                <p:cNvSpPr>
                  <a:spLocks noChangeShapeType="1"/>
                </p:cNvSpPr>
                <p:nvPr/>
              </p:nvSpPr>
              <p:spPr bwMode="auto">
                <a:xfrm>
                  <a:off x="608" y="2702"/>
                  <a:ext cx="0" cy="54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736" name="Group 13"/>
              <p:cNvGrpSpPr>
                <a:grpSpLocks/>
              </p:cNvGrpSpPr>
              <p:nvPr/>
            </p:nvGrpSpPr>
            <p:grpSpPr bwMode="auto">
              <a:xfrm>
                <a:off x="609" y="3185"/>
                <a:ext cx="615" cy="88"/>
                <a:chOff x="609" y="3185"/>
                <a:chExt cx="615" cy="88"/>
              </a:xfrm>
            </p:grpSpPr>
            <p:sp>
              <p:nvSpPr>
                <p:cNvPr id="70741" name="Freeform 14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42" name="Freeform 15"/>
                <p:cNvSpPr>
                  <a:spLocks/>
                </p:cNvSpPr>
                <p:nvPr/>
              </p:nvSpPr>
              <p:spPr bwMode="auto">
                <a:xfrm>
                  <a:off x="1067" y="3185"/>
                  <a:ext cx="157" cy="88"/>
                </a:xfrm>
                <a:custGeom>
                  <a:avLst/>
                  <a:gdLst>
                    <a:gd name="T0" fmla="*/ 156 w 157"/>
                    <a:gd name="T1" fmla="*/ 49 h 88"/>
                    <a:gd name="T2" fmla="*/ 0 w 157"/>
                    <a:gd name="T3" fmla="*/ 87 h 88"/>
                    <a:gd name="T4" fmla="*/ 0 w 157"/>
                    <a:gd name="T5" fmla="*/ 49 h 88"/>
                    <a:gd name="T6" fmla="*/ 0 w 157"/>
                    <a:gd name="T7" fmla="*/ 0 h 88"/>
                    <a:gd name="T8" fmla="*/ 156 w 157"/>
                    <a:gd name="T9" fmla="*/ 49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88"/>
                    <a:gd name="T17" fmla="*/ 157 w 15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88">
                      <a:moveTo>
                        <a:pt x="156" y="49"/>
                      </a:moveTo>
                      <a:lnTo>
                        <a:pt x="0" y="87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56" y="49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43" name="Line 16"/>
                <p:cNvSpPr>
                  <a:spLocks noChangeShapeType="1"/>
                </p:cNvSpPr>
                <p:nvPr/>
              </p:nvSpPr>
              <p:spPr bwMode="auto">
                <a:xfrm>
                  <a:off x="609" y="3241"/>
                  <a:ext cx="46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737" name="Group 17"/>
              <p:cNvGrpSpPr>
                <a:grpSpLocks/>
              </p:cNvGrpSpPr>
              <p:nvPr/>
            </p:nvGrpSpPr>
            <p:grpSpPr bwMode="auto">
              <a:xfrm>
                <a:off x="608" y="3023"/>
                <a:ext cx="528" cy="224"/>
                <a:chOff x="608" y="3023"/>
                <a:chExt cx="528" cy="224"/>
              </a:xfrm>
            </p:grpSpPr>
            <p:sp>
              <p:nvSpPr>
                <p:cNvPr id="70738" name="Freeform 18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39" name="Freeform 19"/>
                <p:cNvSpPr>
                  <a:spLocks/>
                </p:cNvSpPr>
                <p:nvPr/>
              </p:nvSpPr>
              <p:spPr bwMode="auto">
                <a:xfrm>
                  <a:off x="968" y="3023"/>
                  <a:ext cx="168" cy="101"/>
                </a:xfrm>
                <a:custGeom>
                  <a:avLst/>
                  <a:gdLst>
                    <a:gd name="T0" fmla="*/ 167 w 168"/>
                    <a:gd name="T1" fmla="*/ 0 h 101"/>
                    <a:gd name="T2" fmla="*/ 33 w 168"/>
                    <a:gd name="T3" fmla="*/ 100 h 101"/>
                    <a:gd name="T4" fmla="*/ 22 w 168"/>
                    <a:gd name="T5" fmla="*/ 50 h 101"/>
                    <a:gd name="T6" fmla="*/ 0 w 168"/>
                    <a:gd name="T7" fmla="*/ 12 h 101"/>
                    <a:gd name="T8" fmla="*/ 167 w 168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101"/>
                    <a:gd name="T17" fmla="*/ 168 w 168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101">
                      <a:moveTo>
                        <a:pt x="167" y="0"/>
                      </a:moveTo>
                      <a:lnTo>
                        <a:pt x="33" y="100"/>
                      </a:lnTo>
                      <a:lnTo>
                        <a:pt x="22" y="50"/>
                      </a:lnTo>
                      <a:lnTo>
                        <a:pt x="0" y="12"/>
                      </a:lnTo>
                      <a:lnTo>
                        <a:pt x="16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08" y="3075"/>
                  <a:ext cx="388" cy="1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0726" name="Group 154"/>
            <p:cNvGrpSpPr>
              <a:grpSpLocks/>
            </p:cNvGrpSpPr>
            <p:nvPr/>
          </p:nvGrpSpPr>
          <p:grpSpPr bwMode="auto">
            <a:xfrm>
              <a:off x="907" y="1333"/>
              <a:ext cx="228" cy="274"/>
              <a:chOff x="907" y="1333"/>
              <a:chExt cx="228" cy="274"/>
            </a:xfrm>
          </p:grpSpPr>
          <p:sp>
            <p:nvSpPr>
              <p:cNvPr id="70733" name="Rectangle 64"/>
              <p:cNvSpPr>
                <a:spLocks noChangeArrowheads="1"/>
              </p:cNvSpPr>
              <p:nvPr/>
            </p:nvSpPr>
            <p:spPr bwMode="auto">
              <a:xfrm>
                <a:off x="907" y="133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0734" name="Rectangle 75"/>
              <p:cNvSpPr>
                <a:spLocks noChangeArrowheads="1"/>
              </p:cNvSpPr>
              <p:nvPr/>
            </p:nvSpPr>
            <p:spPr bwMode="auto">
              <a:xfrm>
                <a:off x="963" y="1454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0727" name="Group 153"/>
            <p:cNvGrpSpPr>
              <a:grpSpLocks/>
            </p:cNvGrpSpPr>
            <p:nvPr/>
          </p:nvGrpSpPr>
          <p:grpSpPr bwMode="auto">
            <a:xfrm>
              <a:off x="773" y="1759"/>
              <a:ext cx="240" cy="274"/>
              <a:chOff x="773" y="1759"/>
              <a:chExt cx="240" cy="274"/>
            </a:xfrm>
          </p:grpSpPr>
          <p:sp>
            <p:nvSpPr>
              <p:cNvPr id="70731" name="Rectangle 65"/>
              <p:cNvSpPr>
                <a:spLocks noChangeArrowheads="1"/>
              </p:cNvSpPr>
              <p:nvPr/>
            </p:nvSpPr>
            <p:spPr bwMode="auto">
              <a:xfrm>
                <a:off x="773" y="175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0732" name="Rectangle 76"/>
              <p:cNvSpPr>
                <a:spLocks noChangeArrowheads="1"/>
              </p:cNvSpPr>
              <p:nvPr/>
            </p:nvSpPr>
            <p:spPr bwMode="auto">
              <a:xfrm>
                <a:off x="841" y="1880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grpSp>
          <p:nvGrpSpPr>
            <p:cNvPr id="70728" name="Group 155"/>
            <p:cNvGrpSpPr>
              <a:grpSpLocks/>
            </p:cNvGrpSpPr>
            <p:nvPr/>
          </p:nvGrpSpPr>
          <p:grpSpPr bwMode="auto">
            <a:xfrm>
              <a:off x="431" y="981"/>
              <a:ext cx="227" cy="274"/>
              <a:chOff x="431" y="981"/>
              <a:chExt cx="227" cy="274"/>
            </a:xfrm>
          </p:grpSpPr>
          <p:sp>
            <p:nvSpPr>
              <p:cNvPr id="70729" name="Rectangle 63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0730" name="Rectangle 77"/>
              <p:cNvSpPr>
                <a:spLocks noChangeArrowheads="1"/>
              </p:cNvSpPr>
              <p:nvPr/>
            </p:nvSpPr>
            <p:spPr bwMode="auto">
              <a:xfrm>
                <a:off x="486" y="1102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70665" name="Group 157"/>
          <p:cNvGrpSpPr>
            <a:grpSpLocks/>
          </p:cNvGrpSpPr>
          <p:nvPr/>
        </p:nvGrpSpPr>
        <p:grpSpPr bwMode="auto">
          <a:xfrm>
            <a:off x="2582863" y="1196975"/>
            <a:ext cx="1176337" cy="1539875"/>
            <a:chOff x="1627" y="981"/>
            <a:chExt cx="741" cy="970"/>
          </a:xfrm>
        </p:grpSpPr>
        <p:grpSp>
          <p:nvGrpSpPr>
            <p:cNvPr id="70709" name="Group 21"/>
            <p:cNvGrpSpPr>
              <a:grpSpLocks/>
            </p:cNvGrpSpPr>
            <p:nvPr/>
          </p:nvGrpSpPr>
          <p:grpSpPr bwMode="auto">
            <a:xfrm>
              <a:off x="1627" y="1034"/>
              <a:ext cx="677" cy="753"/>
              <a:chOff x="1800" y="2533"/>
              <a:chExt cx="677" cy="753"/>
            </a:xfrm>
          </p:grpSpPr>
          <p:grpSp>
            <p:nvGrpSpPr>
              <p:cNvPr id="70713" name="Group 22"/>
              <p:cNvGrpSpPr>
                <a:grpSpLocks/>
              </p:cNvGrpSpPr>
              <p:nvPr/>
            </p:nvGrpSpPr>
            <p:grpSpPr bwMode="auto">
              <a:xfrm>
                <a:off x="1800" y="2533"/>
                <a:ext cx="89" cy="722"/>
                <a:chOff x="1800" y="2533"/>
                <a:chExt cx="89" cy="722"/>
              </a:xfrm>
            </p:grpSpPr>
            <p:sp>
              <p:nvSpPr>
                <p:cNvPr id="70722" name="Freeform 23"/>
                <p:cNvSpPr>
                  <a:spLocks/>
                </p:cNvSpPr>
                <p:nvPr/>
              </p:nvSpPr>
              <p:spPr bwMode="auto">
                <a:xfrm>
                  <a:off x="1800" y="2533"/>
                  <a:ext cx="89" cy="177"/>
                </a:xfrm>
                <a:custGeom>
                  <a:avLst/>
                  <a:gdLst>
                    <a:gd name="T0" fmla="*/ 44 w 89"/>
                    <a:gd name="T1" fmla="*/ 0 h 177"/>
                    <a:gd name="T2" fmla="*/ 88 w 89"/>
                    <a:gd name="T3" fmla="*/ 176 h 177"/>
                    <a:gd name="T4" fmla="*/ 44 w 89"/>
                    <a:gd name="T5" fmla="*/ 176 h 177"/>
                    <a:gd name="T6" fmla="*/ 0 w 89"/>
                    <a:gd name="T7" fmla="*/ 176 h 177"/>
                    <a:gd name="T8" fmla="*/ 44 w 89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177"/>
                    <a:gd name="T17" fmla="*/ 89 w 89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177">
                      <a:moveTo>
                        <a:pt x="44" y="0"/>
                      </a:moveTo>
                      <a:lnTo>
                        <a:pt x="88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23" name="Freeform 24"/>
                <p:cNvSpPr>
                  <a:spLocks/>
                </p:cNvSpPr>
                <p:nvPr/>
              </p:nvSpPr>
              <p:spPr bwMode="auto">
                <a:xfrm>
                  <a:off x="1800" y="2533"/>
                  <a:ext cx="89" cy="177"/>
                </a:xfrm>
                <a:custGeom>
                  <a:avLst/>
                  <a:gdLst>
                    <a:gd name="T0" fmla="*/ 44 w 89"/>
                    <a:gd name="T1" fmla="*/ 0 h 177"/>
                    <a:gd name="T2" fmla="*/ 88 w 89"/>
                    <a:gd name="T3" fmla="*/ 176 h 177"/>
                    <a:gd name="T4" fmla="*/ 44 w 89"/>
                    <a:gd name="T5" fmla="*/ 176 h 177"/>
                    <a:gd name="T6" fmla="*/ 0 w 89"/>
                    <a:gd name="T7" fmla="*/ 176 h 177"/>
                    <a:gd name="T8" fmla="*/ 44 w 89"/>
                    <a:gd name="T9" fmla="*/ 0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177"/>
                    <a:gd name="T17" fmla="*/ 89 w 89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177">
                      <a:moveTo>
                        <a:pt x="44" y="0"/>
                      </a:moveTo>
                      <a:lnTo>
                        <a:pt x="88" y="176"/>
                      </a:lnTo>
                      <a:lnTo>
                        <a:pt x="44" y="176"/>
                      </a:lnTo>
                      <a:lnTo>
                        <a:pt x="0" y="17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24" name="Line 25"/>
                <p:cNvSpPr>
                  <a:spLocks noChangeShapeType="1"/>
                </p:cNvSpPr>
                <p:nvPr/>
              </p:nvSpPr>
              <p:spPr bwMode="auto">
                <a:xfrm>
                  <a:off x="1849" y="2715"/>
                  <a:ext cx="0" cy="5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714" name="Group 26"/>
              <p:cNvGrpSpPr>
                <a:grpSpLocks/>
              </p:cNvGrpSpPr>
              <p:nvPr/>
            </p:nvGrpSpPr>
            <p:grpSpPr bwMode="auto">
              <a:xfrm>
                <a:off x="1850" y="3196"/>
                <a:ext cx="627" cy="90"/>
                <a:chOff x="1850" y="3196"/>
                <a:chExt cx="627" cy="90"/>
              </a:xfrm>
            </p:grpSpPr>
            <p:sp>
              <p:nvSpPr>
                <p:cNvPr id="70719" name="Freeform 27"/>
                <p:cNvSpPr>
                  <a:spLocks/>
                </p:cNvSpPr>
                <p:nvPr/>
              </p:nvSpPr>
              <p:spPr bwMode="auto">
                <a:xfrm>
                  <a:off x="2320" y="3196"/>
                  <a:ext cx="157" cy="90"/>
                </a:xfrm>
                <a:custGeom>
                  <a:avLst/>
                  <a:gdLst>
                    <a:gd name="T0" fmla="*/ 156 w 157"/>
                    <a:gd name="T1" fmla="*/ 50 h 90"/>
                    <a:gd name="T2" fmla="*/ 0 w 157"/>
                    <a:gd name="T3" fmla="*/ 89 h 90"/>
                    <a:gd name="T4" fmla="*/ 0 w 157"/>
                    <a:gd name="T5" fmla="*/ 50 h 90"/>
                    <a:gd name="T6" fmla="*/ 0 w 157"/>
                    <a:gd name="T7" fmla="*/ 0 h 90"/>
                    <a:gd name="T8" fmla="*/ 156 w 157"/>
                    <a:gd name="T9" fmla="*/ 5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0"/>
                    <a:gd name="T17" fmla="*/ 157 w 15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0">
                      <a:moveTo>
                        <a:pt x="156" y="50"/>
                      </a:moveTo>
                      <a:lnTo>
                        <a:pt x="0" y="89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6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20" name="Freeform 28"/>
                <p:cNvSpPr>
                  <a:spLocks/>
                </p:cNvSpPr>
                <p:nvPr/>
              </p:nvSpPr>
              <p:spPr bwMode="auto">
                <a:xfrm>
                  <a:off x="2320" y="3196"/>
                  <a:ext cx="157" cy="90"/>
                </a:xfrm>
                <a:custGeom>
                  <a:avLst/>
                  <a:gdLst>
                    <a:gd name="T0" fmla="*/ 156 w 157"/>
                    <a:gd name="T1" fmla="*/ 50 h 90"/>
                    <a:gd name="T2" fmla="*/ 0 w 157"/>
                    <a:gd name="T3" fmla="*/ 89 h 90"/>
                    <a:gd name="T4" fmla="*/ 0 w 157"/>
                    <a:gd name="T5" fmla="*/ 50 h 90"/>
                    <a:gd name="T6" fmla="*/ 0 w 157"/>
                    <a:gd name="T7" fmla="*/ 0 h 90"/>
                    <a:gd name="T8" fmla="*/ 156 w 157"/>
                    <a:gd name="T9" fmla="*/ 5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0"/>
                    <a:gd name="T17" fmla="*/ 157 w 15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0">
                      <a:moveTo>
                        <a:pt x="156" y="50"/>
                      </a:moveTo>
                      <a:lnTo>
                        <a:pt x="0" y="89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6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21" name="Line 29"/>
                <p:cNvSpPr>
                  <a:spLocks noChangeShapeType="1"/>
                </p:cNvSpPr>
                <p:nvPr/>
              </p:nvSpPr>
              <p:spPr bwMode="auto">
                <a:xfrm>
                  <a:off x="1850" y="3254"/>
                  <a:ext cx="4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715" name="Group 30"/>
              <p:cNvGrpSpPr>
                <a:grpSpLocks/>
              </p:cNvGrpSpPr>
              <p:nvPr/>
            </p:nvGrpSpPr>
            <p:grpSpPr bwMode="auto">
              <a:xfrm>
                <a:off x="1849" y="3035"/>
                <a:ext cx="528" cy="225"/>
                <a:chOff x="1849" y="3035"/>
                <a:chExt cx="528" cy="225"/>
              </a:xfrm>
            </p:grpSpPr>
            <p:sp>
              <p:nvSpPr>
                <p:cNvPr id="70716" name="Freeform 31"/>
                <p:cNvSpPr>
                  <a:spLocks/>
                </p:cNvSpPr>
                <p:nvPr/>
              </p:nvSpPr>
              <p:spPr bwMode="auto">
                <a:xfrm>
                  <a:off x="2221" y="3035"/>
                  <a:ext cx="156" cy="101"/>
                </a:xfrm>
                <a:custGeom>
                  <a:avLst/>
                  <a:gdLst>
                    <a:gd name="T0" fmla="*/ 155 w 156"/>
                    <a:gd name="T1" fmla="*/ 0 h 101"/>
                    <a:gd name="T2" fmla="*/ 22 w 156"/>
                    <a:gd name="T3" fmla="*/ 100 h 101"/>
                    <a:gd name="T4" fmla="*/ 11 w 156"/>
                    <a:gd name="T5" fmla="*/ 50 h 101"/>
                    <a:gd name="T6" fmla="*/ 0 w 156"/>
                    <a:gd name="T7" fmla="*/ 12 h 101"/>
                    <a:gd name="T8" fmla="*/ 155 w 156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01"/>
                    <a:gd name="T17" fmla="*/ 156 w 156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01">
                      <a:moveTo>
                        <a:pt x="155" y="0"/>
                      </a:moveTo>
                      <a:lnTo>
                        <a:pt x="22" y="100"/>
                      </a:lnTo>
                      <a:lnTo>
                        <a:pt x="11" y="50"/>
                      </a:lnTo>
                      <a:lnTo>
                        <a:pt x="0" y="12"/>
                      </a:lnTo>
                      <a:lnTo>
                        <a:pt x="155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17" name="Freeform 32"/>
                <p:cNvSpPr>
                  <a:spLocks/>
                </p:cNvSpPr>
                <p:nvPr/>
              </p:nvSpPr>
              <p:spPr bwMode="auto">
                <a:xfrm>
                  <a:off x="2221" y="3035"/>
                  <a:ext cx="156" cy="101"/>
                </a:xfrm>
                <a:custGeom>
                  <a:avLst/>
                  <a:gdLst>
                    <a:gd name="T0" fmla="*/ 155 w 156"/>
                    <a:gd name="T1" fmla="*/ 0 h 101"/>
                    <a:gd name="T2" fmla="*/ 22 w 156"/>
                    <a:gd name="T3" fmla="*/ 100 h 101"/>
                    <a:gd name="T4" fmla="*/ 11 w 156"/>
                    <a:gd name="T5" fmla="*/ 50 h 101"/>
                    <a:gd name="T6" fmla="*/ 0 w 156"/>
                    <a:gd name="T7" fmla="*/ 12 h 101"/>
                    <a:gd name="T8" fmla="*/ 155 w 156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01"/>
                    <a:gd name="T17" fmla="*/ 156 w 156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01">
                      <a:moveTo>
                        <a:pt x="155" y="0"/>
                      </a:moveTo>
                      <a:lnTo>
                        <a:pt x="22" y="100"/>
                      </a:lnTo>
                      <a:lnTo>
                        <a:pt x="11" y="50"/>
                      </a:lnTo>
                      <a:lnTo>
                        <a:pt x="0" y="12"/>
                      </a:lnTo>
                      <a:lnTo>
                        <a:pt x="15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1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849" y="3087"/>
                  <a:ext cx="389" cy="17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70710" name="Rectangle 66"/>
            <p:cNvSpPr>
              <a:spLocks noChangeArrowheads="1"/>
            </p:cNvSpPr>
            <p:nvPr/>
          </p:nvSpPr>
          <p:spPr bwMode="auto">
            <a:xfrm>
              <a:off x="1661" y="981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z´</a:t>
              </a:r>
            </a:p>
          </p:txBody>
        </p:sp>
        <p:sp>
          <p:nvSpPr>
            <p:cNvPr id="70711" name="Rectangle 67"/>
            <p:cNvSpPr>
              <a:spLocks noChangeArrowheads="1"/>
            </p:cNvSpPr>
            <p:nvPr/>
          </p:nvSpPr>
          <p:spPr bwMode="auto">
            <a:xfrm>
              <a:off x="2159" y="1333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y´</a:t>
              </a:r>
            </a:p>
          </p:txBody>
        </p:sp>
        <p:sp>
          <p:nvSpPr>
            <p:cNvPr id="70712" name="Rectangle 68"/>
            <p:cNvSpPr>
              <a:spLocks noChangeArrowheads="1"/>
            </p:cNvSpPr>
            <p:nvPr/>
          </p:nvSpPr>
          <p:spPr bwMode="auto">
            <a:xfrm>
              <a:off x="2037" y="1759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</a:t>
              </a:r>
            </a:p>
          </p:txBody>
        </p:sp>
      </p:grpSp>
      <p:grpSp>
        <p:nvGrpSpPr>
          <p:cNvPr id="70666" name="Group 243"/>
          <p:cNvGrpSpPr>
            <a:grpSpLocks/>
          </p:cNvGrpSpPr>
          <p:nvPr/>
        </p:nvGrpSpPr>
        <p:grpSpPr bwMode="auto">
          <a:xfrm>
            <a:off x="4589463" y="1536700"/>
            <a:ext cx="1090612" cy="1995488"/>
            <a:chOff x="2891" y="1195"/>
            <a:chExt cx="687" cy="1257"/>
          </a:xfrm>
        </p:grpSpPr>
        <p:sp>
          <p:nvSpPr>
            <p:cNvPr id="70693" name="Rectangle 69"/>
            <p:cNvSpPr>
              <a:spLocks noChangeArrowheads="1"/>
            </p:cNvSpPr>
            <p:nvPr/>
          </p:nvSpPr>
          <p:spPr bwMode="auto">
            <a:xfrm>
              <a:off x="3135" y="1195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y´´</a:t>
              </a:r>
            </a:p>
          </p:txBody>
        </p:sp>
        <p:sp>
          <p:nvSpPr>
            <p:cNvPr id="70694" name="Rectangle 70"/>
            <p:cNvSpPr>
              <a:spLocks noChangeArrowheads="1"/>
            </p:cNvSpPr>
            <p:nvPr/>
          </p:nvSpPr>
          <p:spPr bwMode="auto">
            <a:xfrm>
              <a:off x="3223" y="1721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z´´</a:t>
              </a:r>
            </a:p>
          </p:txBody>
        </p:sp>
        <p:sp>
          <p:nvSpPr>
            <p:cNvPr id="70695" name="Rectangle 71"/>
            <p:cNvSpPr>
              <a:spLocks noChangeArrowheads="1"/>
            </p:cNvSpPr>
            <p:nvPr/>
          </p:nvSpPr>
          <p:spPr bwMode="auto">
            <a:xfrm>
              <a:off x="2945" y="2186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r>
                <a:rPr lang="de-DE" altLang="de-DE">
                  <a:solidFill>
                    <a:srgbClr val="000000"/>
                  </a:solidFill>
                </a:rPr>
                <a:t>x´´</a:t>
              </a:r>
            </a:p>
          </p:txBody>
        </p:sp>
        <p:grpSp>
          <p:nvGrpSpPr>
            <p:cNvPr id="70696" name="Group 104"/>
            <p:cNvGrpSpPr>
              <a:grpSpLocks/>
            </p:cNvGrpSpPr>
            <p:nvPr/>
          </p:nvGrpSpPr>
          <p:grpSpPr bwMode="auto">
            <a:xfrm>
              <a:off x="2891" y="1460"/>
              <a:ext cx="687" cy="992"/>
              <a:chOff x="3064" y="2959"/>
              <a:chExt cx="687" cy="992"/>
            </a:xfrm>
          </p:grpSpPr>
          <p:grpSp>
            <p:nvGrpSpPr>
              <p:cNvPr id="70697" name="Group 105"/>
              <p:cNvGrpSpPr>
                <a:grpSpLocks/>
              </p:cNvGrpSpPr>
              <p:nvPr/>
            </p:nvGrpSpPr>
            <p:grpSpPr bwMode="auto">
              <a:xfrm>
                <a:off x="3064" y="3206"/>
                <a:ext cx="78" cy="745"/>
                <a:chOff x="3064" y="3206"/>
                <a:chExt cx="78" cy="745"/>
              </a:xfrm>
            </p:grpSpPr>
            <p:sp>
              <p:nvSpPr>
                <p:cNvPr id="70706" name="Freeform 106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07" name="Freeform 107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0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102" y="3206"/>
                  <a:ext cx="0" cy="5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698" name="Group 109"/>
              <p:cNvGrpSpPr>
                <a:grpSpLocks/>
              </p:cNvGrpSpPr>
              <p:nvPr/>
            </p:nvGrpSpPr>
            <p:grpSpPr bwMode="auto">
              <a:xfrm>
                <a:off x="3102" y="3159"/>
                <a:ext cx="649" cy="89"/>
                <a:chOff x="3102" y="3159"/>
                <a:chExt cx="649" cy="89"/>
              </a:xfrm>
            </p:grpSpPr>
            <p:sp>
              <p:nvSpPr>
                <p:cNvPr id="70703" name="Freeform 110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04" name="Freeform 111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05" name="Line 112"/>
                <p:cNvSpPr>
                  <a:spLocks noChangeShapeType="1"/>
                </p:cNvSpPr>
                <p:nvPr/>
              </p:nvSpPr>
              <p:spPr bwMode="auto">
                <a:xfrm>
                  <a:off x="3102" y="3216"/>
                  <a:ext cx="49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699" name="Group 113"/>
              <p:cNvGrpSpPr>
                <a:grpSpLocks/>
              </p:cNvGrpSpPr>
              <p:nvPr/>
            </p:nvGrpSpPr>
            <p:grpSpPr bwMode="auto">
              <a:xfrm>
                <a:off x="3101" y="2959"/>
                <a:ext cx="562" cy="263"/>
                <a:chOff x="3101" y="2959"/>
                <a:chExt cx="562" cy="263"/>
              </a:xfrm>
            </p:grpSpPr>
            <p:sp>
              <p:nvSpPr>
                <p:cNvPr id="70700" name="Freeform 114"/>
                <p:cNvSpPr>
                  <a:spLocks/>
                </p:cNvSpPr>
                <p:nvPr/>
              </p:nvSpPr>
              <p:spPr bwMode="auto">
                <a:xfrm>
                  <a:off x="3506" y="295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01" name="Freeform 115"/>
                <p:cNvSpPr>
                  <a:spLocks/>
                </p:cNvSpPr>
                <p:nvPr/>
              </p:nvSpPr>
              <p:spPr bwMode="auto">
                <a:xfrm>
                  <a:off x="3506" y="295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02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3101" y="3024"/>
                  <a:ext cx="422" cy="1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0667" name="Group 242"/>
          <p:cNvGrpSpPr>
            <a:grpSpLocks/>
          </p:cNvGrpSpPr>
          <p:nvPr/>
        </p:nvGrpSpPr>
        <p:grpSpPr bwMode="auto">
          <a:xfrm>
            <a:off x="6156325" y="2205038"/>
            <a:ext cx="2228850" cy="1339850"/>
            <a:chOff x="3878" y="1616"/>
            <a:chExt cx="1404" cy="844"/>
          </a:xfrm>
        </p:grpSpPr>
        <p:grpSp>
          <p:nvGrpSpPr>
            <p:cNvPr id="70672" name="Group 147"/>
            <p:cNvGrpSpPr>
              <a:grpSpLocks/>
            </p:cNvGrpSpPr>
            <p:nvPr/>
          </p:nvGrpSpPr>
          <p:grpSpPr bwMode="auto">
            <a:xfrm>
              <a:off x="5057" y="1616"/>
              <a:ext cx="225" cy="272"/>
              <a:chOff x="4519" y="1797"/>
              <a:chExt cx="225" cy="272"/>
            </a:xfrm>
          </p:grpSpPr>
          <p:sp>
            <p:nvSpPr>
              <p:cNvPr id="70691" name="Rectangle 74"/>
              <p:cNvSpPr>
                <a:spLocks noChangeArrowheads="1"/>
              </p:cNvSpPr>
              <p:nvPr/>
            </p:nvSpPr>
            <p:spPr bwMode="auto">
              <a:xfrm>
                <a:off x="4519" y="17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70692" name="Rectangle 78"/>
              <p:cNvSpPr>
                <a:spLocks noChangeArrowheads="1"/>
              </p:cNvSpPr>
              <p:nvPr/>
            </p:nvSpPr>
            <p:spPr bwMode="auto">
              <a:xfrm>
                <a:off x="4575" y="1916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0673" name="Group 148"/>
            <p:cNvGrpSpPr>
              <a:grpSpLocks/>
            </p:cNvGrpSpPr>
            <p:nvPr/>
          </p:nvGrpSpPr>
          <p:grpSpPr bwMode="auto">
            <a:xfrm>
              <a:off x="4468" y="2160"/>
              <a:ext cx="225" cy="300"/>
              <a:chOff x="4195" y="981"/>
              <a:chExt cx="225" cy="300"/>
            </a:xfrm>
          </p:grpSpPr>
          <p:sp>
            <p:nvSpPr>
              <p:cNvPr id="70689" name="Rectangle 72"/>
              <p:cNvSpPr>
                <a:spLocks noChangeArrowheads="1"/>
              </p:cNvSpPr>
              <p:nvPr/>
            </p:nvSpPr>
            <p:spPr bwMode="auto">
              <a:xfrm>
                <a:off x="4195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70690" name="Rectangle 79"/>
              <p:cNvSpPr>
                <a:spLocks noChangeArrowheads="1"/>
              </p:cNvSpPr>
              <p:nvPr/>
            </p:nvSpPr>
            <p:spPr bwMode="auto">
              <a:xfrm>
                <a:off x="4251" y="112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0674" name="Group 145"/>
            <p:cNvGrpSpPr>
              <a:grpSpLocks/>
            </p:cNvGrpSpPr>
            <p:nvPr/>
          </p:nvGrpSpPr>
          <p:grpSpPr bwMode="auto">
            <a:xfrm>
              <a:off x="3878" y="1933"/>
              <a:ext cx="258" cy="261"/>
              <a:chOff x="4675" y="1232"/>
              <a:chExt cx="258" cy="261"/>
            </a:xfrm>
          </p:grpSpPr>
          <p:sp>
            <p:nvSpPr>
              <p:cNvPr id="70687" name="Rectangle 73"/>
              <p:cNvSpPr>
                <a:spLocks noChangeArrowheads="1"/>
              </p:cNvSpPr>
              <p:nvPr/>
            </p:nvSpPr>
            <p:spPr bwMode="auto">
              <a:xfrm>
                <a:off x="4675" y="123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0688" name="Rectangle 80"/>
              <p:cNvSpPr>
                <a:spLocks noChangeArrowheads="1"/>
              </p:cNvSpPr>
              <p:nvPr/>
            </p:nvSpPr>
            <p:spPr bwMode="auto">
              <a:xfrm>
                <a:off x="4764" y="1340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1pPr>
                <a:lvl2pPr marL="37931725" indent="-37474525"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2pPr>
                <a:lvl3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3pPr>
                <a:lvl4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4pPr>
                <a:lvl5pPr eaLnBrk="0" hangingPunct="0"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pitchFamily="34" charset="0"/>
                    <a:ea typeface="Osaka"/>
                    <a:cs typeface="Osaka"/>
                  </a:defRPr>
                </a:lvl9pPr>
              </a:lstStyle>
              <a:p>
                <a:pPr eaLnBrk="1" hangingPunct="1"/>
                <a:r>
                  <a:rPr lang="de-DE" altLang="de-DE" sz="100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70675" name="Group 144"/>
            <p:cNvGrpSpPr>
              <a:grpSpLocks/>
            </p:cNvGrpSpPr>
            <p:nvPr/>
          </p:nvGrpSpPr>
          <p:grpSpPr bwMode="auto">
            <a:xfrm>
              <a:off x="3878" y="1661"/>
              <a:ext cx="1196" cy="792"/>
              <a:chOff x="3641" y="1680"/>
              <a:chExt cx="1196" cy="792"/>
            </a:xfrm>
          </p:grpSpPr>
          <p:grpSp>
            <p:nvGrpSpPr>
              <p:cNvPr id="70676" name="Group 118"/>
              <p:cNvGrpSpPr>
                <a:grpSpLocks/>
              </p:cNvGrpSpPr>
              <p:nvPr/>
            </p:nvGrpSpPr>
            <p:grpSpPr bwMode="auto">
              <a:xfrm>
                <a:off x="4150" y="1727"/>
                <a:ext cx="78" cy="745"/>
                <a:chOff x="3064" y="3206"/>
                <a:chExt cx="78" cy="745"/>
              </a:xfrm>
            </p:grpSpPr>
            <p:sp>
              <p:nvSpPr>
                <p:cNvPr id="70684" name="Freeform 119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5" name="Freeform 120"/>
                <p:cNvSpPr>
                  <a:spLocks/>
                </p:cNvSpPr>
                <p:nvPr/>
              </p:nvSpPr>
              <p:spPr bwMode="auto">
                <a:xfrm>
                  <a:off x="3064" y="3775"/>
                  <a:ext cx="78" cy="176"/>
                </a:xfrm>
                <a:custGeom>
                  <a:avLst/>
                  <a:gdLst>
                    <a:gd name="T0" fmla="*/ 33 w 78"/>
                    <a:gd name="T1" fmla="*/ 175 h 176"/>
                    <a:gd name="T2" fmla="*/ 0 w 78"/>
                    <a:gd name="T3" fmla="*/ 0 h 176"/>
                    <a:gd name="T4" fmla="*/ 33 w 78"/>
                    <a:gd name="T5" fmla="*/ 0 h 176"/>
                    <a:gd name="T6" fmla="*/ 77 w 78"/>
                    <a:gd name="T7" fmla="*/ 0 h 176"/>
                    <a:gd name="T8" fmla="*/ 33 w 78"/>
                    <a:gd name="T9" fmla="*/ 175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76"/>
                    <a:gd name="T17" fmla="*/ 78 w 78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76">
                      <a:moveTo>
                        <a:pt x="33" y="175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77" y="0"/>
                      </a:lnTo>
                      <a:lnTo>
                        <a:pt x="33" y="175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6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3102" y="3206"/>
                  <a:ext cx="0" cy="5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677" name="Group 122"/>
              <p:cNvGrpSpPr>
                <a:grpSpLocks/>
              </p:cNvGrpSpPr>
              <p:nvPr/>
            </p:nvGrpSpPr>
            <p:grpSpPr bwMode="auto">
              <a:xfrm>
                <a:off x="4188" y="1680"/>
                <a:ext cx="649" cy="89"/>
                <a:chOff x="3102" y="3159"/>
                <a:chExt cx="649" cy="89"/>
              </a:xfrm>
            </p:grpSpPr>
            <p:sp>
              <p:nvSpPr>
                <p:cNvPr id="70681" name="Freeform 123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A5002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2" name="Freeform 124"/>
                <p:cNvSpPr>
                  <a:spLocks/>
                </p:cNvSpPr>
                <p:nvPr/>
              </p:nvSpPr>
              <p:spPr bwMode="auto">
                <a:xfrm>
                  <a:off x="3595" y="3159"/>
                  <a:ext cx="156" cy="89"/>
                </a:xfrm>
                <a:custGeom>
                  <a:avLst/>
                  <a:gdLst>
                    <a:gd name="T0" fmla="*/ 155 w 156"/>
                    <a:gd name="T1" fmla="*/ 50 h 89"/>
                    <a:gd name="T2" fmla="*/ 0 w 156"/>
                    <a:gd name="T3" fmla="*/ 88 h 89"/>
                    <a:gd name="T4" fmla="*/ 0 w 156"/>
                    <a:gd name="T5" fmla="*/ 50 h 89"/>
                    <a:gd name="T6" fmla="*/ 0 w 156"/>
                    <a:gd name="T7" fmla="*/ 0 h 89"/>
                    <a:gd name="T8" fmla="*/ 155 w 156"/>
                    <a:gd name="T9" fmla="*/ 5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89"/>
                    <a:gd name="T17" fmla="*/ 156 w 15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89">
                      <a:moveTo>
                        <a:pt x="155" y="50"/>
                      </a:moveTo>
                      <a:lnTo>
                        <a:pt x="0" y="88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155" y="5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3" name="Line 125"/>
                <p:cNvSpPr>
                  <a:spLocks noChangeShapeType="1"/>
                </p:cNvSpPr>
                <p:nvPr/>
              </p:nvSpPr>
              <p:spPr bwMode="auto">
                <a:xfrm>
                  <a:off x="3102" y="3216"/>
                  <a:ext cx="49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678" name="Group 143"/>
              <p:cNvGrpSpPr>
                <a:grpSpLocks/>
              </p:cNvGrpSpPr>
              <p:nvPr/>
            </p:nvGrpSpPr>
            <p:grpSpPr bwMode="auto">
              <a:xfrm>
                <a:off x="3641" y="1731"/>
                <a:ext cx="558" cy="263"/>
                <a:chOff x="3424" y="1907"/>
                <a:chExt cx="558" cy="263"/>
              </a:xfrm>
            </p:grpSpPr>
            <p:sp>
              <p:nvSpPr>
                <p:cNvPr id="70679" name="Freeform 128"/>
                <p:cNvSpPr>
                  <a:spLocks/>
                </p:cNvSpPr>
                <p:nvPr/>
              </p:nvSpPr>
              <p:spPr bwMode="auto">
                <a:xfrm rot="-10595165">
                  <a:off x="3424" y="2069"/>
                  <a:ext cx="157" cy="101"/>
                </a:xfrm>
                <a:custGeom>
                  <a:avLst/>
                  <a:gdLst>
                    <a:gd name="T0" fmla="*/ 156 w 157"/>
                    <a:gd name="T1" fmla="*/ 0 h 101"/>
                    <a:gd name="T2" fmla="*/ 33 w 157"/>
                    <a:gd name="T3" fmla="*/ 100 h 101"/>
                    <a:gd name="T4" fmla="*/ 11 w 157"/>
                    <a:gd name="T5" fmla="*/ 62 h 101"/>
                    <a:gd name="T6" fmla="*/ 0 w 157"/>
                    <a:gd name="T7" fmla="*/ 25 h 101"/>
                    <a:gd name="T8" fmla="*/ 156 w 157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101"/>
                    <a:gd name="T17" fmla="*/ 157 w 157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101">
                      <a:moveTo>
                        <a:pt x="156" y="0"/>
                      </a:moveTo>
                      <a:lnTo>
                        <a:pt x="33" y="100"/>
                      </a:lnTo>
                      <a:lnTo>
                        <a:pt x="11" y="62"/>
                      </a:lnTo>
                      <a:lnTo>
                        <a:pt x="0" y="25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1pPr>
                  <a:lvl2pPr marL="37931725" indent="-37474525"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2pPr>
                  <a:lvl3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3pPr>
                  <a:lvl4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4pPr>
                  <a:lvl5pPr eaLnBrk="0" hangingPunct="0"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pitchFamily="34" charset="0"/>
                      <a:ea typeface="Osaka"/>
                      <a:cs typeface="Osaka"/>
                    </a:defRPr>
                  </a:lvl9pPr>
                </a:lstStyle>
                <a:p>
                  <a:pPr eaLnBrk="1" hangingPunct="1"/>
                  <a:endParaRPr lang="en-US" altLang="de-D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0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3560" y="1907"/>
                  <a:ext cx="422" cy="1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</p:grpSp>
      <p:pic>
        <p:nvPicPr>
          <p:cNvPr id="70668" name="Picture 313" descr="R_Z_B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9" name="Picture 314" descr="R_y_prime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1752600"/>
            <a:ext cx="6175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0" name="Picture 315" descr="R_z_prime_prime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7508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Orientierungsbeschreibung mit 3x3-Matrix</a:t>
            </a:r>
          </a:p>
        </p:txBody>
      </p:sp>
    </p:spTree>
    <p:extLst>
      <p:ext uri="{BB962C8B-B14F-4D97-AF65-F5344CB8AC3E}">
        <p14:creationId xmlns:p14="http://schemas.microsoft.com/office/powerpoint/2010/main" val="12205472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Office PowerPoint</Application>
  <PresentationFormat>Bildschirmpräsentation (4:3)</PresentationFormat>
  <Paragraphs>394</Paragraphs>
  <Slides>28</Slides>
  <Notes>28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Helvetica</vt:lpstr>
      <vt:lpstr>Times New Roman</vt:lpstr>
      <vt:lpstr>Wingdings</vt:lpstr>
      <vt:lpstr>Larissa</vt:lpstr>
      <vt:lpstr>Formel</vt:lpstr>
      <vt:lpstr>Equation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Orientierungsbeschreibung mit 3x3-Matrix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  <vt:lpstr>Homogene 4x4-Matrix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</dc:title>
  <dc:creator>Strand, Marcus - STR</dc:creator>
  <cp:lastModifiedBy> </cp:lastModifiedBy>
  <cp:revision>32</cp:revision>
  <dcterms:created xsi:type="dcterms:W3CDTF">2014-03-13T12:18:26Z</dcterms:created>
  <dcterms:modified xsi:type="dcterms:W3CDTF">2021-11-12T08:14:55Z</dcterms:modified>
</cp:coreProperties>
</file>