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95" r:id="rId3"/>
    <p:sldId id="296" r:id="rId4"/>
    <p:sldId id="297" r:id="rId5"/>
    <p:sldId id="298" r:id="rId6"/>
    <p:sldId id="301" r:id="rId7"/>
    <p:sldId id="299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</p:sldIdLst>
  <p:sldSz cx="9144000" cy="6858000" type="screen4x3"/>
  <p:notesSz cx="9774238" cy="66484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36" autoAdjust="0"/>
  </p:normalViewPr>
  <p:slideViewPr>
    <p:cSldViewPr>
      <p:cViewPr varScale="1">
        <p:scale>
          <a:sx n="85" d="100"/>
          <a:sy n="85" d="100"/>
        </p:scale>
        <p:origin x="18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36474" y="0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r">
              <a:defRPr sz="1200"/>
            </a:lvl1pPr>
          </a:lstStyle>
          <a:p>
            <a:fld id="{352F2906-A893-4C13-8AEA-11F168B7A776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314874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36474" y="6314874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r">
              <a:defRPr sz="1200"/>
            </a:lvl1pPr>
          </a:lstStyle>
          <a:p>
            <a:fld id="{AE1DF523-AA16-47DD-BA68-71AC09BF4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960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36474" y="0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r">
              <a:defRPr sz="1200"/>
            </a:lvl1pPr>
          </a:lstStyle>
          <a:p>
            <a:fld id="{61207960-2BA3-4A35-A152-F28532058F63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24213" y="498475"/>
            <a:ext cx="3325812" cy="2493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76" tIns="44888" rIns="89776" bIns="4488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77424" y="3158014"/>
            <a:ext cx="7819390" cy="2991803"/>
          </a:xfrm>
          <a:prstGeom prst="rect">
            <a:avLst/>
          </a:prstGeom>
        </p:spPr>
        <p:txBody>
          <a:bodyPr vert="horz" lIns="89776" tIns="44888" rIns="89776" bIns="4488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314874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36474" y="6314874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r">
              <a:defRPr sz="1200"/>
            </a:lvl1pPr>
          </a:lstStyle>
          <a:p>
            <a:fld id="{39BE328A-FBC1-4362-9765-D8F692EE07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3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9626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B0F462A3-46AA-4E65-8A6B-6A90567CC897}" type="slidenum">
              <a:rPr lang="de-DE" altLang="de-DE" sz="1200">
                <a:latin typeface="Arial" pitchFamily="34" charset="0"/>
              </a:rPr>
              <a:pPr eaLnBrk="1" hangingPunct="1"/>
              <a:t>3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571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11571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8674E79C-1E25-4A3E-A87B-925E556198F8}" type="slidenum">
              <a:rPr lang="de-DE" altLang="de-DE" sz="1200">
                <a:latin typeface="Arial" pitchFamily="34" charset="0"/>
              </a:rPr>
              <a:pPr eaLnBrk="1" hangingPunct="1"/>
              <a:t>13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776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11776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A56D8DA7-6DA9-47DA-A989-9877136E558C}" type="slidenum">
              <a:rPr lang="de-DE" altLang="de-DE" sz="1200">
                <a:latin typeface="Arial" pitchFamily="34" charset="0"/>
              </a:rPr>
              <a:pPr eaLnBrk="1" hangingPunct="1"/>
              <a:t>14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981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11981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90F7B41B-BC27-40A3-955A-DBEE4DE25DA8}" type="slidenum">
              <a:rPr lang="de-DE" altLang="de-DE" sz="1200">
                <a:latin typeface="Arial" pitchFamily="34" charset="0"/>
              </a:rPr>
              <a:pPr eaLnBrk="1" hangingPunct="1"/>
              <a:t>15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185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12186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80FADD03-5463-4D38-8CAA-B16287707289}" type="slidenum">
              <a:rPr lang="de-DE" altLang="de-DE" sz="1200">
                <a:latin typeface="Arial" pitchFamily="34" charset="0"/>
              </a:rPr>
              <a:pPr eaLnBrk="1" hangingPunct="1"/>
              <a:t>16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390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dirty="0">
              <a:latin typeface="Arial" pitchFamily="34" charset="0"/>
            </a:endParaRPr>
          </a:p>
        </p:txBody>
      </p:sp>
      <p:sp>
        <p:nvSpPr>
          <p:cNvPr id="12390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1EBA3975-BD69-45AB-A071-BA3B0A46A624}" type="slidenum">
              <a:rPr lang="de-DE" altLang="de-DE" sz="1200">
                <a:latin typeface="Arial" pitchFamily="34" charset="0"/>
              </a:rPr>
              <a:pPr eaLnBrk="1" hangingPunct="1"/>
              <a:t>17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12595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9B7D5B04-B2ED-48C2-A971-C85E8E7B3925}" type="slidenum">
              <a:rPr lang="de-DE" altLang="de-DE" sz="1200">
                <a:latin typeface="Arial" pitchFamily="34" charset="0"/>
              </a:rPr>
              <a:pPr eaLnBrk="1" hangingPunct="1"/>
              <a:t>18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800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12800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45E69028-1245-47CC-AD64-B451EE0D785B}" type="slidenum">
              <a:rPr lang="de-DE" altLang="de-DE" sz="1200">
                <a:latin typeface="Arial" pitchFamily="34" charset="0"/>
              </a:rPr>
              <a:pPr eaLnBrk="1" hangingPunct="1"/>
              <a:t>19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005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1300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5548019D-6272-467E-9EFA-9E8AA5A3CF26}" type="slidenum">
              <a:rPr lang="de-DE" altLang="de-DE" sz="1200">
                <a:latin typeface="Arial" pitchFamily="34" charset="0"/>
              </a:rPr>
              <a:pPr eaLnBrk="1" hangingPunct="1"/>
              <a:t>20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209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13210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9B0A80D7-7056-4384-9B73-652DE07D4AAF}" type="slidenum">
              <a:rPr lang="de-DE" altLang="de-DE" sz="1200">
                <a:latin typeface="Arial" pitchFamily="34" charset="0"/>
              </a:rPr>
              <a:pPr eaLnBrk="1" hangingPunct="1"/>
              <a:t>21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>
                <a:latin typeface="Arial" pitchFamily="34" charset="0"/>
              </a:rPr>
              <a:t>In Homogenen Koordinaten rechnen</a:t>
            </a:r>
          </a:p>
        </p:txBody>
      </p:sp>
      <p:sp>
        <p:nvSpPr>
          <p:cNvPr id="9830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1455CC03-A5C4-470F-B410-7D4BF677694F}" type="slidenum">
              <a:rPr lang="de-DE" altLang="de-DE" sz="1200">
                <a:latin typeface="Arial" pitchFamily="34" charset="0"/>
              </a:rPr>
              <a:pPr eaLnBrk="1" hangingPunct="1"/>
              <a:t>4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Palettieren Bsp. für Nachführaufwand</a:t>
            </a:r>
          </a:p>
          <a:p>
            <a:r>
              <a:rPr lang="de-DE" altLang="de-DE" dirty="0">
                <a:latin typeface="Arial" pitchFamily="34" charset="0"/>
              </a:rPr>
              <a:t>Visual </a:t>
            </a:r>
            <a:r>
              <a:rPr lang="de-DE" altLang="de-DE" dirty="0" err="1">
                <a:latin typeface="Arial" pitchFamily="34" charset="0"/>
              </a:rPr>
              <a:t>Servoing</a:t>
            </a:r>
            <a:r>
              <a:rPr lang="de-DE" altLang="de-DE" dirty="0">
                <a:latin typeface="Arial" pitchFamily="34" charset="0"/>
              </a:rPr>
              <a:t>: Bei geringen Objektbewegung lediglich Bewegung des Armes notwendig nicht aber der Plattform. Einsparen von Rechenoperationen.</a:t>
            </a:r>
          </a:p>
        </p:txBody>
      </p:sp>
      <p:sp>
        <p:nvSpPr>
          <p:cNvPr id="10035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903706C5-558F-4E2D-99E0-6D570432393A}" type="slidenum">
              <a:rPr lang="de-DE" altLang="de-DE" sz="1200">
                <a:latin typeface="Arial" pitchFamily="34" charset="0"/>
              </a:rPr>
              <a:pPr eaLnBrk="1" hangingPunct="1"/>
              <a:t>5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547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Beispiel in der Roboterküche. </a:t>
            </a:r>
          </a:p>
          <a:p>
            <a:r>
              <a:rPr lang="de-DE" altLang="de-DE" dirty="0">
                <a:latin typeface="Arial" pitchFamily="34" charset="0"/>
              </a:rPr>
              <a:t>Anheben einer Tasse um 10 cm nur bezüglich Ellbogen</a:t>
            </a:r>
          </a:p>
        </p:txBody>
      </p:sp>
      <p:sp>
        <p:nvSpPr>
          <p:cNvPr id="10547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4919902D-F7C7-4DDF-905B-D483EDF8807C}" type="slidenum">
              <a:rPr lang="de-DE" altLang="de-DE" sz="1200">
                <a:latin typeface="Arial" pitchFamily="34" charset="0"/>
              </a:rPr>
              <a:pPr eaLnBrk="1" hangingPunct="1"/>
              <a:t>6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0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>
              <a:latin typeface="Arial" pitchFamily="34" charset="0"/>
            </a:endParaRPr>
          </a:p>
        </p:txBody>
      </p:sp>
      <p:sp>
        <p:nvSpPr>
          <p:cNvPr id="10240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C7CB46D7-8074-4FA3-9C92-040F6FF5D7A1}" type="slidenum">
              <a:rPr lang="de-DE" altLang="de-DE" sz="1200">
                <a:latin typeface="Arial" pitchFamily="34" charset="0"/>
              </a:rPr>
              <a:pPr eaLnBrk="1" hangingPunct="1"/>
              <a:t>7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752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dirty="0">
              <a:latin typeface="Arial" pitchFamily="34" charset="0"/>
            </a:endParaRPr>
          </a:p>
        </p:txBody>
      </p:sp>
      <p:sp>
        <p:nvSpPr>
          <p:cNvPr id="10752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A04BE9EA-F1C3-4C9B-B26D-A6A945E3B8E1}" type="slidenum">
              <a:rPr lang="de-DE" altLang="de-DE" sz="1200">
                <a:latin typeface="Arial" pitchFamily="34" charset="0"/>
              </a:rPr>
              <a:pPr eaLnBrk="1" hangingPunct="1"/>
              <a:t>9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957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dirty="0">
              <a:latin typeface="Arial" pitchFamily="34" charset="0"/>
            </a:endParaRPr>
          </a:p>
        </p:txBody>
      </p:sp>
      <p:sp>
        <p:nvSpPr>
          <p:cNvPr id="10957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3347E45A-3075-4284-87DF-7EBA4DC8879A}" type="slidenum">
              <a:rPr lang="de-DE" altLang="de-DE" sz="1200">
                <a:latin typeface="Arial" pitchFamily="34" charset="0"/>
              </a:rPr>
              <a:pPr eaLnBrk="1" hangingPunct="1"/>
              <a:t>10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16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1116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FDAAE551-3614-4108-9B9F-A58AE18A13CF}" type="slidenum">
              <a:rPr lang="de-DE" altLang="de-DE" sz="1200">
                <a:latin typeface="Arial" pitchFamily="34" charset="0"/>
              </a:rPr>
              <a:pPr eaLnBrk="1" hangingPunct="1"/>
              <a:t>11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366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dirty="0">
              <a:latin typeface="Arial" pitchFamily="34" charset="0"/>
            </a:endParaRPr>
          </a:p>
        </p:txBody>
      </p:sp>
      <p:sp>
        <p:nvSpPr>
          <p:cNvPr id="11366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241368" indent="-36792489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4887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8977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4663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795516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fld id="{99C63618-2DEA-47F3-9531-BACB6A2F0B7A}" type="slidenum">
              <a:rPr lang="de-DE" altLang="de-DE" sz="1200">
                <a:latin typeface="Arial" pitchFamily="34" charset="0"/>
              </a:rPr>
              <a:pPr eaLnBrk="1" hangingPunct="1"/>
              <a:t>12</a:t>
            </a:fld>
            <a:endParaRPr lang="de-DE" altLang="de-DE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0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82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32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59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1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83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58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01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37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02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02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19128-7255-42E6-BD2B-BF65F12D80EF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3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w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\Users\martindo\Desktop\Gesicherte%20Daten\Von%20Tamim\fridge_grasp.avi" TargetMode="External"/><Relationship Id="rId1" Type="http://schemas.openxmlformats.org/officeDocument/2006/relationships/video" Target="\Users\martindo\Documents\Vortr&#228;ge\pedram\Promotionsvortrag\armar_mashedpotatoesbox_grasp.avi" TargetMode="Externa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18435" name="Inhaltsplatzhalter 13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5181600"/>
          </a:xfrm>
          <a:solidFill>
            <a:schemeClr val="bg2">
              <a:lumMod val="40000"/>
              <a:lumOff val="60000"/>
            </a:schemeClr>
          </a:solidFill>
          <a:ln w="34925" cap="flat" algn="ctr">
            <a:headEnd type="none" w="med" len="med"/>
            <a:tailEnd type="none" w="med" len="med"/>
          </a:ln>
        </p:spPr>
        <p:txBody>
          <a:bodyPr/>
          <a:lstStyle/>
          <a:p>
            <a:pPr marL="0" indent="0" algn="ctr">
              <a:spcAft>
                <a:spcPts val="1200"/>
              </a:spcAft>
              <a:buFontTx/>
              <a:buNone/>
            </a:pPr>
            <a:r>
              <a:rPr lang="de-DE" altLang="de-DE" sz="2400" b="1"/>
              <a:t>Mathematische</a:t>
            </a:r>
            <a:br>
              <a:rPr lang="de-DE" altLang="de-DE" sz="2400" b="1"/>
            </a:br>
            <a:r>
              <a:rPr lang="de-DE" altLang="de-DE" sz="2400" b="1"/>
              <a:t>Grundlagen 1</a:t>
            </a:r>
          </a:p>
          <a:p>
            <a:pPr marL="0" indent="0"/>
            <a:r>
              <a:rPr lang="de-DE" altLang="de-DE" sz="2400"/>
              <a:t>Beschreibung von</a:t>
            </a:r>
            <a:br>
              <a:rPr lang="de-DE" altLang="de-DE" sz="2400"/>
            </a:br>
            <a:r>
              <a:rPr lang="de-DE" altLang="de-DE" sz="2400"/>
              <a:t>Objekten und Objektlagen</a:t>
            </a:r>
            <a:br>
              <a:rPr lang="de-DE" altLang="de-DE" sz="2400"/>
            </a:br>
            <a:r>
              <a:rPr lang="de-DE" altLang="de-DE" sz="2400"/>
              <a:t>im 3-dim., euklidischen</a:t>
            </a:r>
            <a:br>
              <a:rPr lang="de-DE" altLang="de-DE" sz="2400"/>
            </a:br>
            <a:r>
              <a:rPr lang="de-DE" altLang="de-DE" sz="2400"/>
              <a:t>Raum</a:t>
            </a:r>
          </a:p>
          <a:p>
            <a:pPr marL="0" indent="0"/>
            <a:r>
              <a:rPr lang="de-DE" altLang="de-DE" sz="2400"/>
              <a:t>Orientierungsbeschreibungmit 3x3-Matrix</a:t>
            </a:r>
          </a:p>
          <a:p>
            <a:pPr marL="0" indent="0"/>
            <a:r>
              <a:rPr lang="de-DE" altLang="de-DE" sz="2400"/>
              <a:t>Homogene 4x4-Matrix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181600"/>
          </a:xfrm>
          <a:ln w="34925" cap="flat" algn="ctr">
            <a:solidFill>
              <a:srgbClr val="18856A"/>
            </a:solidFill>
            <a:headEnd type="none" w="med" len="med"/>
            <a:tailEnd type="none" w="med" len="med"/>
          </a:ln>
        </p:spPr>
        <p:txBody>
          <a:bodyPr/>
          <a:lstStyle/>
          <a:p>
            <a:pPr marL="0" indent="0" algn="ctr">
              <a:spcAft>
                <a:spcPts val="1200"/>
              </a:spcAft>
              <a:buFontTx/>
              <a:buNone/>
            </a:pPr>
            <a:r>
              <a:rPr lang="de-DE" altLang="de-DE" sz="2400" b="1"/>
              <a:t>Mathematische</a:t>
            </a:r>
            <a:br>
              <a:rPr lang="de-DE" altLang="de-DE" sz="2400" b="1"/>
            </a:br>
            <a:r>
              <a:rPr lang="de-DE" altLang="de-DE" sz="2400" b="1"/>
              <a:t>Grundlagen 2</a:t>
            </a:r>
          </a:p>
          <a:p>
            <a:pPr marL="0" indent="0"/>
            <a:r>
              <a:rPr lang="de-DE" altLang="de-DE" sz="2400"/>
              <a:t>Rotation und Translation</a:t>
            </a:r>
            <a:br>
              <a:rPr lang="de-DE" altLang="de-DE" sz="2400"/>
            </a:br>
            <a:r>
              <a:rPr lang="de-DE" altLang="de-DE" sz="2400"/>
              <a:t>von Punkten</a:t>
            </a:r>
          </a:p>
          <a:p>
            <a:pPr marL="0" indent="0"/>
            <a:r>
              <a:rPr lang="de-DE" altLang="de-DE" sz="2400"/>
              <a:t>Verkettete</a:t>
            </a:r>
            <a:br>
              <a:rPr lang="de-DE" altLang="de-DE" sz="2400"/>
            </a:br>
            <a:r>
              <a:rPr lang="de-DE" altLang="de-DE" sz="2400"/>
              <a:t>Lagebeschreibung</a:t>
            </a:r>
          </a:p>
          <a:p>
            <a:pPr marL="0" indent="0"/>
            <a:r>
              <a:rPr lang="de-DE" altLang="de-DE" sz="2400"/>
              <a:t>Quaternionen</a:t>
            </a:r>
          </a:p>
          <a:p>
            <a:pPr marL="0" indent="0"/>
            <a:r>
              <a:rPr lang="de-DE" altLang="de-DE" sz="2400"/>
              <a:t>Duale Quaternionen</a:t>
            </a:r>
          </a:p>
          <a:p>
            <a:pPr marL="0" indent="0">
              <a:buFontTx/>
              <a:buNone/>
            </a:pPr>
            <a:endParaRPr lang="de-DE" altLang="de-DE" sz="2400"/>
          </a:p>
        </p:txBody>
      </p:sp>
      <p:sp>
        <p:nvSpPr>
          <p:cNvPr id="17413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16CB4D8B-41CC-498F-A7F1-00FECF74F854}" type="slidenum">
              <a:rPr lang="de-DE" altLang="de-DE">
                <a:latin typeface="Arial" pitchFamily="34" charset="0"/>
              </a:rPr>
              <a:pPr/>
              <a:t>1</a:t>
            </a:fld>
            <a:endParaRPr lang="de-DE" altLang="de-DE">
              <a:latin typeface="Arial" pitchFamily="34" charset="0"/>
            </a:endParaRPr>
          </a:p>
        </p:txBody>
      </p:sp>
      <p:cxnSp>
        <p:nvCxnSpPr>
          <p:cNvPr id="17414" name="Gerade Verbindung mit Pfeil 7"/>
          <p:cNvCxnSpPr>
            <a:cxnSpLocks noChangeShapeType="1"/>
          </p:cNvCxnSpPr>
          <p:nvPr/>
        </p:nvCxnSpPr>
        <p:spPr bwMode="auto">
          <a:xfrm>
            <a:off x="4648200" y="56388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7415" name="Gerade Verbindung mit Pfeil 9"/>
          <p:cNvCxnSpPr>
            <a:cxnSpLocks noChangeShapeType="1"/>
          </p:cNvCxnSpPr>
          <p:nvPr/>
        </p:nvCxnSpPr>
        <p:spPr bwMode="auto">
          <a:xfrm flipV="1">
            <a:off x="3833813" y="3581400"/>
            <a:ext cx="2262187" cy="11049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7416" name="Gerade Verbindung mit Pfeil 12"/>
          <p:cNvCxnSpPr>
            <a:cxnSpLocks noChangeShapeType="1"/>
          </p:cNvCxnSpPr>
          <p:nvPr/>
        </p:nvCxnSpPr>
        <p:spPr bwMode="auto">
          <a:xfrm>
            <a:off x="3505200" y="2133600"/>
            <a:ext cx="4267200" cy="21336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7417" name="Gerade Verbindung mit Pfeil 14"/>
          <p:cNvCxnSpPr>
            <a:cxnSpLocks noChangeShapeType="1"/>
          </p:cNvCxnSpPr>
          <p:nvPr/>
        </p:nvCxnSpPr>
        <p:spPr bwMode="auto">
          <a:xfrm>
            <a:off x="5105400" y="4572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7418" name="Gekrümmte Verbindung 24"/>
          <p:cNvCxnSpPr>
            <a:cxnSpLocks noChangeShapeType="1"/>
          </p:cNvCxnSpPr>
          <p:nvPr/>
        </p:nvCxnSpPr>
        <p:spPr bwMode="auto">
          <a:xfrm rot="10800000" flipV="1">
            <a:off x="2514600" y="3581400"/>
            <a:ext cx="3200400" cy="6858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7419" name="Gerade Verbindung mit Pfeil 35"/>
          <p:cNvCxnSpPr>
            <a:cxnSpLocks noChangeShapeType="1"/>
          </p:cNvCxnSpPr>
          <p:nvPr/>
        </p:nvCxnSpPr>
        <p:spPr bwMode="auto">
          <a:xfrm rot="5400000">
            <a:off x="5715000" y="3352800"/>
            <a:ext cx="1588" cy="158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</p:spTree>
    <p:extLst>
      <p:ext uri="{BB962C8B-B14F-4D97-AF65-F5344CB8AC3E}">
        <p14:creationId xmlns:p14="http://schemas.microsoft.com/office/powerpoint/2010/main" val="110688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Inhaltsplatzhalter 2"/>
          <p:cNvSpPr>
            <a:spLocks noGrp="1"/>
          </p:cNvSpPr>
          <p:nvPr>
            <p:ph idx="1"/>
          </p:nvPr>
        </p:nvSpPr>
        <p:spPr>
          <a:xfrm>
            <a:off x="228600" y="1119336"/>
            <a:ext cx="8915400" cy="5334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de-DE" altLang="de-DE" b="1" dirty="0"/>
              <a:t>Beispiel</a:t>
            </a:r>
          </a:p>
          <a:p>
            <a:r>
              <a:rPr lang="de-DE" altLang="de-DE" dirty="0"/>
              <a:t>Objektsystem H</a:t>
            </a:r>
            <a:r>
              <a:rPr lang="de-DE" altLang="de-DE" baseline="-25000" dirty="0"/>
              <a:t>1</a:t>
            </a:r>
            <a:r>
              <a:rPr lang="de-DE" altLang="de-DE" dirty="0"/>
              <a:t>, entstanden durch eine Transformation ((3,3,0)</a:t>
            </a:r>
            <a:r>
              <a:rPr lang="de-DE" altLang="de-DE" baseline="30000" dirty="0" err="1"/>
              <a:t>T</a:t>
            </a:r>
            <a:r>
              <a:rPr lang="de-DE" altLang="de-DE" dirty="0" err="1"/>
              <a:t>,R</a:t>
            </a:r>
            <a:r>
              <a:rPr lang="de-DE" altLang="de-DE" baseline="-25000" dirty="0" err="1"/>
              <a:t>z</a:t>
            </a:r>
            <a:r>
              <a:rPr lang="de-DE" altLang="de-DE" dirty="0"/>
              <a:t>(90°)) aus einem beliebigen Bezugsystem B: </a:t>
            </a:r>
            <a:r>
              <a:rPr lang="de-DE" altLang="de-DE" b="1" baseline="30000" dirty="0"/>
              <a:t>B</a:t>
            </a:r>
            <a:r>
              <a:rPr lang="de-DE" altLang="de-DE" b="1" u="sng" dirty="0"/>
              <a:t>H</a:t>
            </a:r>
            <a:r>
              <a:rPr lang="de-DE" altLang="de-DE" b="1" baseline="-25000" dirty="0"/>
              <a:t>1</a:t>
            </a:r>
            <a:r>
              <a:rPr lang="de-DE" altLang="de-DE" b="1" dirty="0"/>
              <a:t> </a:t>
            </a:r>
          </a:p>
          <a:p>
            <a:pPr>
              <a:buFontTx/>
              <a:buNone/>
            </a:pPr>
            <a:endParaRPr lang="de-DE" altLang="de-DE" b="1" dirty="0"/>
          </a:p>
          <a:p>
            <a:r>
              <a:rPr lang="de-DE" altLang="de-DE" dirty="0"/>
              <a:t>Objektsystem H</a:t>
            </a:r>
            <a:r>
              <a:rPr lang="de-DE" altLang="de-DE" baseline="-25000" dirty="0"/>
              <a:t>2</a:t>
            </a:r>
            <a:r>
              <a:rPr lang="de-DE" altLang="de-DE" dirty="0"/>
              <a:t>, entstanden durch eine Transformation </a:t>
            </a:r>
          </a:p>
          <a:p>
            <a:pPr>
              <a:buFontTx/>
              <a:buNone/>
            </a:pPr>
            <a:r>
              <a:rPr lang="de-DE" altLang="de-DE" dirty="0"/>
              <a:t>	((-5,-5,0)</a:t>
            </a:r>
            <a:r>
              <a:rPr lang="de-DE" altLang="de-DE" baseline="30000" dirty="0" err="1"/>
              <a:t>T</a:t>
            </a:r>
            <a:r>
              <a:rPr lang="de-DE" altLang="de-DE" dirty="0" err="1"/>
              <a:t>,R</a:t>
            </a:r>
            <a:r>
              <a:rPr lang="de-DE" altLang="de-DE" baseline="-25000" dirty="0" err="1"/>
              <a:t>z</a:t>
            </a:r>
            <a:r>
              <a:rPr lang="de-DE" altLang="de-DE" dirty="0"/>
              <a:t>(-180°)) aus dem System des Objekts H</a:t>
            </a:r>
            <a:r>
              <a:rPr lang="de-DE" altLang="de-DE" baseline="-25000" dirty="0"/>
              <a:t>1</a:t>
            </a:r>
            <a:r>
              <a:rPr lang="de-DE" altLang="de-DE" dirty="0"/>
              <a:t>: </a:t>
            </a:r>
            <a:r>
              <a:rPr lang="de-DE" altLang="de-DE" b="1" baseline="30000" dirty="0"/>
              <a:t>H</a:t>
            </a:r>
            <a:r>
              <a:rPr lang="de-DE" altLang="de-DE" b="1" baseline="16000" dirty="0"/>
              <a:t>1</a:t>
            </a:r>
            <a:r>
              <a:rPr lang="de-DE" altLang="de-DE" b="1" u="sng" dirty="0"/>
              <a:t>H</a:t>
            </a:r>
            <a:r>
              <a:rPr lang="de-DE" altLang="de-DE" b="1" baseline="-25000" dirty="0"/>
              <a:t>2</a:t>
            </a:r>
            <a:r>
              <a:rPr lang="de-DE" altLang="de-DE" b="1" dirty="0"/>
              <a:t> </a:t>
            </a:r>
          </a:p>
          <a:p>
            <a:pPr>
              <a:buFontTx/>
              <a:buNone/>
            </a:pPr>
            <a:endParaRPr lang="de-DE" altLang="de-DE" b="1" dirty="0"/>
          </a:p>
          <a:p>
            <a:r>
              <a:rPr lang="de-DE" altLang="de-DE" dirty="0"/>
              <a:t>Gegeben: Punkt P=(1, 2, 3)</a:t>
            </a:r>
            <a:r>
              <a:rPr lang="de-DE" altLang="de-DE" baseline="30000" dirty="0"/>
              <a:t>T</a:t>
            </a:r>
            <a:r>
              <a:rPr lang="de-DE" altLang="de-DE" dirty="0"/>
              <a:t> in H</a:t>
            </a:r>
            <a:r>
              <a:rPr lang="de-DE" altLang="de-DE" baseline="-25000" dirty="0"/>
              <a:t>2</a:t>
            </a:r>
            <a:endParaRPr lang="de-DE" altLang="de-DE" b="1" dirty="0"/>
          </a:p>
          <a:p>
            <a:endParaRPr lang="de-DE" altLang="de-DE" dirty="0"/>
          </a:p>
        </p:txBody>
      </p:sp>
      <p:sp>
        <p:nvSpPr>
          <p:cNvPr id="108547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56E969CD-E5EB-4CEA-AF1D-F6AFD30AAE82}" type="slidenum">
              <a:rPr lang="de-DE" altLang="de-DE">
                <a:latin typeface="Arial" pitchFamily="34" charset="0"/>
              </a:rPr>
              <a:pPr/>
              <a:t>10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10854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Verkettete Lagebeschreibung</a:t>
            </a:r>
          </a:p>
        </p:txBody>
      </p:sp>
    </p:spTree>
    <p:extLst>
      <p:ext uri="{BB962C8B-B14F-4D97-AF65-F5344CB8AC3E}">
        <p14:creationId xmlns:p14="http://schemas.microsoft.com/office/powerpoint/2010/main" val="251832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DD246F53-1FE5-4FA9-BBED-6CE8B3CA9F8A}" type="slidenum">
              <a:rPr lang="de-DE" altLang="de-DE">
                <a:latin typeface="Arial" pitchFamily="34" charset="0"/>
              </a:rPr>
              <a:pPr/>
              <a:t>11</a:t>
            </a:fld>
            <a:endParaRPr lang="de-DE" altLang="de-DE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43213" y="2911475"/>
            <a:ext cx="841375" cy="865188"/>
            <a:chOff x="1542" y="1646"/>
            <a:chExt cx="530" cy="545"/>
          </a:xfrm>
          <a:solidFill>
            <a:schemeClr val="tx1"/>
          </a:solidFill>
        </p:grpSpPr>
        <p:sp>
          <p:nvSpPr>
            <p:cNvPr id="32815" name="Bogen 3"/>
            <p:cNvSpPr>
              <a:spLocks/>
            </p:cNvSpPr>
            <p:nvPr/>
          </p:nvSpPr>
          <p:spPr bwMode="auto">
            <a:xfrm>
              <a:off x="1952" y="2109"/>
              <a:ext cx="120" cy="82"/>
            </a:xfrm>
            <a:custGeom>
              <a:avLst/>
              <a:gdLst>
                <a:gd name="T0" fmla="*/ 6 w 21600"/>
                <a:gd name="T1" fmla="*/ 82 h 14561"/>
                <a:gd name="T2" fmla="*/ 8 w 21600"/>
                <a:gd name="T3" fmla="*/ 0 h 14561"/>
                <a:gd name="T4" fmla="*/ 120 w 21600"/>
                <a:gd name="T5" fmla="*/ 44 h 1456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561"/>
                <a:gd name="T11" fmla="*/ 21600 w 21600"/>
                <a:gd name="T12" fmla="*/ 14561 h 145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561" fill="none" extrusionOk="0">
                  <a:moveTo>
                    <a:pt x="1091" y="14561"/>
                  </a:moveTo>
                  <a:cubicBezTo>
                    <a:pt x="368" y="12373"/>
                    <a:pt x="0" y="10084"/>
                    <a:pt x="0" y="7781"/>
                  </a:cubicBezTo>
                  <a:cubicBezTo>
                    <a:pt x="0" y="5120"/>
                    <a:pt x="491" y="2482"/>
                    <a:pt x="1450" y="0"/>
                  </a:cubicBezTo>
                </a:path>
                <a:path w="21600" h="14561" stroke="0" extrusionOk="0">
                  <a:moveTo>
                    <a:pt x="1091" y="14561"/>
                  </a:moveTo>
                  <a:cubicBezTo>
                    <a:pt x="368" y="12373"/>
                    <a:pt x="0" y="10084"/>
                    <a:pt x="0" y="7781"/>
                  </a:cubicBezTo>
                  <a:cubicBezTo>
                    <a:pt x="0" y="5120"/>
                    <a:pt x="491" y="2482"/>
                    <a:pt x="1450" y="0"/>
                  </a:cubicBezTo>
                  <a:lnTo>
                    <a:pt x="21600" y="7781"/>
                  </a:lnTo>
                  <a:close/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16" name="Line 4"/>
            <p:cNvSpPr>
              <a:spLocks noChangeShapeType="1"/>
            </p:cNvSpPr>
            <p:nvPr/>
          </p:nvSpPr>
          <p:spPr bwMode="auto">
            <a:xfrm>
              <a:off x="1583" y="2150"/>
              <a:ext cx="36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17" name="Bogen 5"/>
            <p:cNvSpPr>
              <a:spLocks/>
            </p:cNvSpPr>
            <p:nvPr/>
          </p:nvSpPr>
          <p:spPr bwMode="auto">
            <a:xfrm>
              <a:off x="1542" y="1646"/>
              <a:ext cx="83" cy="120"/>
            </a:xfrm>
            <a:custGeom>
              <a:avLst/>
              <a:gdLst>
                <a:gd name="T0" fmla="*/ 83 w 14787"/>
                <a:gd name="T1" fmla="*/ 113 h 21600"/>
                <a:gd name="T2" fmla="*/ 0 w 14787"/>
                <a:gd name="T3" fmla="*/ 112 h 21600"/>
                <a:gd name="T4" fmla="*/ 43 w 14787"/>
                <a:gd name="T5" fmla="*/ 0 h 21600"/>
                <a:gd name="T6" fmla="*/ 0 60000 65536"/>
                <a:gd name="T7" fmla="*/ 0 60000 65536"/>
                <a:gd name="T8" fmla="*/ 0 60000 65536"/>
                <a:gd name="T9" fmla="*/ 0 w 14787"/>
                <a:gd name="T10" fmla="*/ 0 h 21600"/>
                <a:gd name="T11" fmla="*/ 14787 w 1478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7" h="21600" fill="none" extrusionOk="0">
                  <a:moveTo>
                    <a:pt x="14786" y="20389"/>
                  </a:moveTo>
                  <a:cubicBezTo>
                    <a:pt x="12495" y="21190"/>
                    <a:pt x="10085" y="21599"/>
                    <a:pt x="7658" y="21599"/>
                  </a:cubicBezTo>
                  <a:cubicBezTo>
                    <a:pt x="5041" y="21599"/>
                    <a:pt x="2446" y="21124"/>
                    <a:pt x="0" y="20196"/>
                  </a:cubicBezTo>
                </a:path>
                <a:path w="14787" h="21600" stroke="0" extrusionOk="0">
                  <a:moveTo>
                    <a:pt x="14786" y="20389"/>
                  </a:moveTo>
                  <a:cubicBezTo>
                    <a:pt x="12495" y="21190"/>
                    <a:pt x="10085" y="21599"/>
                    <a:pt x="7658" y="21599"/>
                  </a:cubicBezTo>
                  <a:cubicBezTo>
                    <a:pt x="5041" y="21599"/>
                    <a:pt x="2446" y="21124"/>
                    <a:pt x="0" y="20196"/>
                  </a:cubicBezTo>
                  <a:lnTo>
                    <a:pt x="7658" y="0"/>
                  </a:lnTo>
                  <a:close/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18" name="Line 6"/>
            <p:cNvSpPr>
              <a:spLocks noChangeShapeType="1"/>
            </p:cNvSpPr>
            <p:nvPr/>
          </p:nvSpPr>
          <p:spPr bwMode="auto">
            <a:xfrm flipV="1">
              <a:off x="1581" y="1749"/>
              <a:ext cx="0" cy="41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336925" y="1771650"/>
            <a:ext cx="838200" cy="866775"/>
            <a:chOff x="1853" y="928"/>
            <a:chExt cx="528" cy="546"/>
          </a:xfrm>
          <a:solidFill>
            <a:schemeClr val="tx1"/>
          </a:solidFill>
        </p:grpSpPr>
        <p:sp>
          <p:nvSpPr>
            <p:cNvPr id="32811" name="Bogen 8"/>
            <p:cNvSpPr>
              <a:spLocks/>
            </p:cNvSpPr>
            <p:nvPr/>
          </p:nvSpPr>
          <p:spPr bwMode="auto">
            <a:xfrm>
              <a:off x="1853" y="1390"/>
              <a:ext cx="120" cy="84"/>
            </a:xfrm>
            <a:custGeom>
              <a:avLst/>
              <a:gdLst>
                <a:gd name="T0" fmla="*/ 112 w 21600"/>
                <a:gd name="T1" fmla="*/ 0 h 15178"/>
                <a:gd name="T2" fmla="*/ 113 w 21600"/>
                <a:gd name="T3" fmla="*/ 84 h 15178"/>
                <a:gd name="T4" fmla="*/ 0 w 21600"/>
                <a:gd name="T5" fmla="*/ 43 h 151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178"/>
                <a:gd name="T11" fmla="*/ 21600 w 21600"/>
                <a:gd name="T12" fmla="*/ 15178 h 15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178" fill="none" extrusionOk="0">
                  <a:moveTo>
                    <a:pt x="20119" y="-1"/>
                  </a:moveTo>
                  <a:cubicBezTo>
                    <a:pt x="21097" y="2504"/>
                    <a:pt x="21600" y="5169"/>
                    <a:pt x="21600" y="7859"/>
                  </a:cubicBezTo>
                  <a:cubicBezTo>
                    <a:pt x="21600" y="10354"/>
                    <a:pt x="21167" y="12830"/>
                    <a:pt x="20322" y="15178"/>
                  </a:cubicBezTo>
                </a:path>
                <a:path w="21600" h="15178" stroke="0" extrusionOk="0">
                  <a:moveTo>
                    <a:pt x="20119" y="-1"/>
                  </a:moveTo>
                  <a:cubicBezTo>
                    <a:pt x="21097" y="2504"/>
                    <a:pt x="21600" y="5169"/>
                    <a:pt x="21600" y="7859"/>
                  </a:cubicBezTo>
                  <a:cubicBezTo>
                    <a:pt x="21600" y="10354"/>
                    <a:pt x="21167" y="12830"/>
                    <a:pt x="20322" y="15178"/>
                  </a:cubicBezTo>
                  <a:lnTo>
                    <a:pt x="0" y="7859"/>
                  </a:lnTo>
                  <a:close/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12" name="Line 9"/>
            <p:cNvSpPr>
              <a:spLocks noChangeShapeType="1"/>
            </p:cNvSpPr>
            <p:nvPr/>
          </p:nvSpPr>
          <p:spPr bwMode="auto">
            <a:xfrm flipH="1">
              <a:off x="1957" y="1431"/>
              <a:ext cx="39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13" name="Bogen 10"/>
            <p:cNvSpPr>
              <a:spLocks/>
            </p:cNvSpPr>
            <p:nvPr/>
          </p:nvSpPr>
          <p:spPr bwMode="auto">
            <a:xfrm>
              <a:off x="2298" y="928"/>
              <a:ext cx="83" cy="120"/>
            </a:xfrm>
            <a:custGeom>
              <a:avLst/>
              <a:gdLst>
                <a:gd name="T0" fmla="*/ 83 w 15117"/>
                <a:gd name="T1" fmla="*/ 113 h 21600"/>
                <a:gd name="T2" fmla="*/ 0 w 15117"/>
                <a:gd name="T3" fmla="*/ 111 h 21600"/>
                <a:gd name="T4" fmla="*/ 44 w 15117"/>
                <a:gd name="T5" fmla="*/ 0 h 21600"/>
                <a:gd name="T6" fmla="*/ 0 60000 65536"/>
                <a:gd name="T7" fmla="*/ 0 60000 65536"/>
                <a:gd name="T8" fmla="*/ 0 60000 65536"/>
                <a:gd name="T9" fmla="*/ 0 w 15117"/>
                <a:gd name="T10" fmla="*/ 0 h 21600"/>
                <a:gd name="T11" fmla="*/ 15117 w 151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17" h="21600" fill="none" extrusionOk="0">
                  <a:moveTo>
                    <a:pt x="15116" y="20399"/>
                  </a:moveTo>
                  <a:cubicBezTo>
                    <a:pt x="12834" y="21194"/>
                    <a:pt x="10434" y="21599"/>
                    <a:pt x="8017" y="21599"/>
                  </a:cubicBezTo>
                  <a:cubicBezTo>
                    <a:pt x="5270" y="21599"/>
                    <a:pt x="2549" y="21076"/>
                    <a:pt x="-1" y="20057"/>
                  </a:cubicBezTo>
                </a:path>
                <a:path w="15117" h="21600" stroke="0" extrusionOk="0">
                  <a:moveTo>
                    <a:pt x="15116" y="20399"/>
                  </a:moveTo>
                  <a:cubicBezTo>
                    <a:pt x="12834" y="21194"/>
                    <a:pt x="10434" y="21599"/>
                    <a:pt x="8017" y="21599"/>
                  </a:cubicBezTo>
                  <a:cubicBezTo>
                    <a:pt x="5270" y="21599"/>
                    <a:pt x="2549" y="21076"/>
                    <a:pt x="-1" y="20057"/>
                  </a:cubicBezTo>
                  <a:lnTo>
                    <a:pt x="8017" y="0"/>
                  </a:lnTo>
                  <a:close/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14" name="Line 11"/>
            <p:cNvSpPr>
              <a:spLocks noChangeShapeType="1"/>
            </p:cNvSpPr>
            <p:nvPr/>
          </p:nvSpPr>
          <p:spPr bwMode="auto">
            <a:xfrm flipV="1">
              <a:off x="2340" y="1030"/>
              <a:ext cx="0" cy="41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18200" y="4051300"/>
            <a:ext cx="844550" cy="869950"/>
            <a:chOff x="3479" y="2364"/>
            <a:chExt cx="532" cy="548"/>
          </a:xfrm>
          <a:solidFill>
            <a:schemeClr val="tx1"/>
          </a:solidFill>
        </p:grpSpPr>
        <p:sp>
          <p:nvSpPr>
            <p:cNvPr id="32807" name="Bogen 13"/>
            <p:cNvSpPr>
              <a:spLocks/>
            </p:cNvSpPr>
            <p:nvPr/>
          </p:nvSpPr>
          <p:spPr bwMode="auto">
            <a:xfrm>
              <a:off x="3891" y="2364"/>
              <a:ext cx="120" cy="82"/>
            </a:xfrm>
            <a:custGeom>
              <a:avLst/>
              <a:gdLst>
                <a:gd name="T0" fmla="*/ 6 w 21600"/>
                <a:gd name="T1" fmla="*/ 82 h 14674"/>
                <a:gd name="T2" fmla="*/ 8 w 21600"/>
                <a:gd name="T3" fmla="*/ 0 h 14674"/>
                <a:gd name="T4" fmla="*/ 120 w 21600"/>
                <a:gd name="T5" fmla="*/ 43 h 146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674"/>
                <a:gd name="T11" fmla="*/ 21600 w 21600"/>
                <a:gd name="T12" fmla="*/ 14674 h 14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674" fill="none" extrusionOk="0">
                  <a:moveTo>
                    <a:pt x="1162" y="14674"/>
                  </a:moveTo>
                  <a:cubicBezTo>
                    <a:pt x="392" y="12423"/>
                    <a:pt x="0" y="10060"/>
                    <a:pt x="0" y="7682"/>
                  </a:cubicBezTo>
                  <a:cubicBezTo>
                    <a:pt x="0" y="5056"/>
                    <a:pt x="478" y="2453"/>
                    <a:pt x="1412" y="0"/>
                  </a:cubicBezTo>
                </a:path>
                <a:path w="21600" h="14674" stroke="0" extrusionOk="0">
                  <a:moveTo>
                    <a:pt x="1162" y="14674"/>
                  </a:moveTo>
                  <a:cubicBezTo>
                    <a:pt x="392" y="12423"/>
                    <a:pt x="0" y="10060"/>
                    <a:pt x="0" y="7682"/>
                  </a:cubicBezTo>
                  <a:cubicBezTo>
                    <a:pt x="0" y="5056"/>
                    <a:pt x="478" y="2453"/>
                    <a:pt x="1412" y="0"/>
                  </a:cubicBezTo>
                  <a:lnTo>
                    <a:pt x="21600" y="7682"/>
                  </a:lnTo>
                  <a:close/>
                </a:path>
              </a:pathLst>
            </a:cu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08" name="Line 14"/>
            <p:cNvSpPr>
              <a:spLocks noChangeShapeType="1"/>
            </p:cNvSpPr>
            <p:nvPr/>
          </p:nvSpPr>
          <p:spPr bwMode="auto">
            <a:xfrm>
              <a:off x="3523" y="2405"/>
              <a:ext cx="367" cy="0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09" name="Bogen 15"/>
            <p:cNvSpPr>
              <a:spLocks/>
            </p:cNvSpPr>
            <p:nvPr/>
          </p:nvSpPr>
          <p:spPr bwMode="auto">
            <a:xfrm>
              <a:off x="3479" y="2792"/>
              <a:ext cx="82" cy="120"/>
            </a:xfrm>
            <a:custGeom>
              <a:avLst/>
              <a:gdLst>
                <a:gd name="T0" fmla="*/ 0 w 14833"/>
                <a:gd name="T1" fmla="*/ 8 h 21600"/>
                <a:gd name="T2" fmla="*/ 82 w 14833"/>
                <a:gd name="T3" fmla="*/ 7 h 21600"/>
                <a:gd name="T4" fmla="*/ 42 w 14833"/>
                <a:gd name="T5" fmla="*/ 120 h 21600"/>
                <a:gd name="T6" fmla="*/ 0 60000 65536"/>
                <a:gd name="T7" fmla="*/ 0 60000 65536"/>
                <a:gd name="T8" fmla="*/ 0 60000 65536"/>
                <a:gd name="T9" fmla="*/ 0 w 14833"/>
                <a:gd name="T10" fmla="*/ 0 h 21600"/>
                <a:gd name="T11" fmla="*/ 14833 w 148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33" h="21600" fill="none" extrusionOk="0">
                  <a:moveTo>
                    <a:pt x="0" y="1412"/>
                  </a:moveTo>
                  <a:cubicBezTo>
                    <a:pt x="2453" y="478"/>
                    <a:pt x="5056" y="-1"/>
                    <a:pt x="7682" y="-1"/>
                  </a:cubicBezTo>
                  <a:cubicBezTo>
                    <a:pt x="10117" y="-1"/>
                    <a:pt x="12535" y="411"/>
                    <a:pt x="14832" y="1218"/>
                  </a:cubicBezTo>
                </a:path>
                <a:path w="14833" h="21600" stroke="0" extrusionOk="0">
                  <a:moveTo>
                    <a:pt x="0" y="1412"/>
                  </a:moveTo>
                  <a:cubicBezTo>
                    <a:pt x="2453" y="478"/>
                    <a:pt x="5056" y="-1"/>
                    <a:pt x="7682" y="-1"/>
                  </a:cubicBezTo>
                  <a:cubicBezTo>
                    <a:pt x="10117" y="-1"/>
                    <a:pt x="12535" y="411"/>
                    <a:pt x="14832" y="1218"/>
                  </a:cubicBezTo>
                  <a:lnTo>
                    <a:pt x="7682" y="21600"/>
                  </a:lnTo>
                  <a:close/>
                </a:path>
              </a:pathLst>
            </a:cu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10" name="Line 16"/>
            <p:cNvSpPr>
              <a:spLocks noChangeShapeType="1"/>
            </p:cNvSpPr>
            <p:nvPr/>
          </p:nvSpPr>
          <p:spPr bwMode="auto">
            <a:xfrm>
              <a:off x="3521" y="2407"/>
              <a:ext cx="0" cy="384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</p:grpSp>
      <p:sp>
        <p:nvSpPr>
          <p:cNvPr id="110598" name="Bogen 17"/>
          <p:cNvSpPr>
            <a:spLocks/>
          </p:cNvSpPr>
          <p:nvPr/>
        </p:nvSpPr>
        <p:spPr bwMode="auto">
          <a:xfrm>
            <a:off x="3983038" y="2579688"/>
            <a:ext cx="141287" cy="133350"/>
          </a:xfrm>
          <a:custGeom>
            <a:avLst/>
            <a:gdLst>
              <a:gd name="T0" fmla="*/ 2147483647 w 20204"/>
              <a:gd name="T1" fmla="*/ 2147483647 h 18995"/>
              <a:gd name="T2" fmla="*/ 0 w 20204"/>
              <a:gd name="T3" fmla="*/ 2147483647 h 18995"/>
              <a:gd name="T4" fmla="*/ 2147483647 w 20204"/>
              <a:gd name="T5" fmla="*/ 0 h 18995"/>
              <a:gd name="T6" fmla="*/ 0 60000 65536"/>
              <a:gd name="T7" fmla="*/ 0 60000 65536"/>
              <a:gd name="T8" fmla="*/ 0 60000 65536"/>
              <a:gd name="T9" fmla="*/ 0 w 20204"/>
              <a:gd name="T10" fmla="*/ 0 h 18995"/>
              <a:gd name="T11" fmla="*/ 20204 w 20204"/>
              <a:gd name="T12" fmla="*/ 18995 h 189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04" h="18995" fill="none" extrusionOk="0">
                <a:moveTo>
                  <a:pt x="9920" y="18995"/>
                </a:moveTo>
                <a:cubicBezTo>
                  <a:pt x="5356" y="16524"/>
                  <a:pt x="1834" y="12492"/>
                  <a:pt x="-1" y="7638"/>
                </a:cubicBezTo>
              </a:path>
              <a:path w="20204" h="18995" stroke="0" extrusionOk="0">
                <a:moveTo>
                  <a:pt x="9920" y="18995"/>
                </a:moveTo>
                <a:cubicBezTo>
                  <a:pt x="5356" y="16524"/>
                  <a:pt x="1834" y="12492"/>
                  <a:pt x="-1" y="7638"/>
                </a:cubicBezTo>
                <a:lnTo>
                  <a:pt x="20204" y="0"/>
                </a:lnTo>
                <a:close/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0599" name="Line 18"/>
          <p:cNvSpPr>
            <a:spLocks noChangeShapeType="1"/>
          </p:cNvSpPr>
          <p:nvPr/>
        </p:nvSpPr>
        <p:spPr bwMode="auto">
          <a:xfrm flipV="1">
            <a:off x="2906713" y="2670175"/>
            <a:ext cx="1100137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0600" name="Bogen 19"/>
          <p:cNvSpPr>
            <a:spLocks/>
          </p:cNvSpPr>
          <p:nvPr/>
        </p:nvSpPr>
        <p:spPr bwMode="auto">
          <a:xfrm>
            <a:off x="5835650" y="3981450"/>
            <a:ext cx="144463" cy="130175"/>
          </a:xfrm>
          <a:custGeom>
            <a:avLst/>
            <a:gdLst>
              <a:gd name="T0" fmla="*/ 0 w 20377"/>
              <a:gd name="T1" fmla="*/ 2147483647 h 18502"/>
              <a:gd name="T2" fmla="*/ 2147483647 w 20377"/>
              <a:gd name="T3" fmla="*/ 0 h 18502"/>
              <a:gd name="T4" fmla="*/ 2147483647 w 20377"/>
              <a:gd name="T5" fmla="*/ 2147483647 h 18502"/>
              <a:gd name="T6" fmla="*/ 0 60000 65536"/>
              <a:gd name="T7" fmla="*/ 0 60000 65536"/>
              <a:gd name="T8" fmla="*/ 0 60000 65536"/>
              <a:gd name="T9" fmla="*/ 0 w 20377"/>
              <a:gd name="T10" fmla="*/ 0 h 18502"/>
              <a:gd name="T11" fmla="*/ 20377 w 20377"/>
              <a:gd name="T12" fmla="*/ 18502 h 185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77" h="18502" fill="none" extrusionOk="0">
                <a:moveTo>
                  <a:pt x="-1" y="11336"/>
                </a:moveTo>
                <a:cubicBezTo>
                  <a:pt x="1665" y="6599"/>
                  <a:pt x="4929" y="2591"/>
                  <a:pt x="9230" y="-1"/>
                </a:cubicBezTo>
              </a:path>
              <a:path w="20377" h="18502" stroke="0" extrusionOk="0">
                <a:moveTo>
                  <a:pt x="-1" y="11336"/>
                </a:moveTo>
                <a:cubicBezTo>
                  <a:pt x="1665" y="6599"/>
                  <a:pt x="4929" y="2591"/>
                  <a:pt x="9230" y="-1"/>
                </a:cubicBezTo>
                <a:lnTo>
                  <a:pt x="20377" y="18502"/>
                </a:lnTo>
                <a:close/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0601" name="Freeform 20"/>
          <p:cNvSpPr>
            <a:spLocks/>
          </p:cNvSpPr>
          <p:nvPr/>
        </p:nvSpPr>
        <p:spPr bwMode="auto">
          <a:xfrm>
            <a:off x="4103688" y="2563813"/>
            <a:ext cx="107950" cy="90487"/>
          </a:xfrm>
          <a:custGeom>
            <a:avLst/>
            <a:gdLst>
              <a:gd name="T0" fmla="*/ 2147483647 w 68"/>
              <a:gd name="T1" fmla="*/ 0 h 57"/>
              <a:gd name="T2" fmla="*/ 2147483647 w 68"/>
              <a:gd name="T3" fmla="*/ 2147483647 h 57"/>
              <a:gd name="T4" fmla="*/ 2147483647 w 68"/>
              <a:gd name="T5" fmla="*/ 2147483647 h 57"/>
              <a:gd name="T6" fmla="*/ 0 w 68"/>
              <a:gd name="T7" fmla="*/ 2147483647 h 57"/>
              <a:gd name="T8" fmla="*/ 2147483647 w 68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57"/>
              <a:gd name="T17" fmla="*/ 68 w 68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57">
                <a:moveTo>
                  <a:pt x="6" y="0"/>
                </a:moveTo>
                <a:lnTo>
                  <a:pt x="67" y="50"/>
                </a:lnTo>
                <a:lnTo>
                  <a:pt x="61" y="56"/>
                </a:lnTo>
                <a:lnTo>
                  <a:pt x="0" y="6"/>
                </a:lnTo>
                <a:lnTo>
                  <a:pt x="6" y="0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0602" name="Freeform 21"/>
          <p:cNvSpPr>
            <a:spLocks/>
          </p:cNvSpPr>
          <p:nvPr/>
        </p:nvSpPr>
        <p:spPr bwMode="auto">
          <a:xfrm>
            <a:off x="4238625" y="2678113"/>
            <a:ext cx="109538" cy="88900"/>
          </a:xfrm>
          <a:custGeom>
            <a:avLst/>
            <a:gdLst>
              <a:gd name="T0" fmla="*/ 2147483647 w 69"/>
              <a:gd name="T1" fmla="*/ 0 h 56"/>
              <a:gd name="T2" fmla="*/ 2147483647 w 69"/>
              <a:gd name="T3" fmla="*/ 2147483647 h 56"/>
              <a:gd name="T4" fmla="*/ 2147483647 w 69"/>
              <a:gd name="T5" fmla="*/ 2147483647 h 56"/>
              <a:gd name="T6" fmla="*/ 0 w 69"/>
              <a:gd name="T7" fmla="*/ 2147483647 h 56"/>
              <a:gd name="T8" fmla="*/ 2147483647 w 69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56"/>
              <a:gd name="T17" fmla="*/ 69 w 69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56">
                <a:moveTo>
                  <a:pt x="6" y="0"/>
                </a:moveTo>
                <a:lnTo>
                  <a:pt x="68" y="49"/>
                </a:lnTo>
                <a:lnTo>
                  <a:pt x="62" y="55"/>
                </a:lnTo>
                <a:lnTo>
                  <a:pt x="0" y="6"/>
                </a:lnTo>
                <a:lnTo>
                  <a:pt x="6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0603" name="Freeform 22"/>
          <p:cNvSpPr>
            <a:spLocks/>
          </p:cNvSpPr>
          <p:nvPr/>
        </p:nvSpPr>
        <p:spPr bwMode="auto">
          <a:xfrm>
            <a:off x="4378325" y="2787650"/>
            <a:ext cx="106363" cy="93663"/>
          </a:xfrm>
          <a:custGeom>
            <a:avLst/>
            <a:gdLst>
              <a:gd name="T0" fmla="*/ 2147483647 w 67"/>
              <a:gd name="T1" fmla="*/ 0 h 59"/>
              <a:gd name="T2" fmla="*/ 2147483647 w 67"/>
              <a:gd name="T3" fmla="*/ 2147483647 h 59"/>
              <a:gd name="T4" fmla="*/ 2147483647 w 67"/>
              <a:gd name="T5" fmla="*/ 2147483647 h 59"/>
              <a:gd name="T6" fmla="*/ 0 w 67"/>
              <a:gd name="T7" fmla="*/ 2147483647 h 59"/>
              <a:gd name="T8" fmla="*/ 2147483647 w 6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59"/>
              <a:gd name="T17" fmla="*/ 67 w 6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59">
                <a:moveTo>
                  <a:pt x="4" y="0"/>
                </a:moveTo>
                <a:lnTo>
                  <a:pt x="66" y="52"/>
                </a:lnTo>
                <a:lnTo>
                  <a:pt x="62" y="58"/>
                </a:lnTo>
                <a:lnTo>
                  <a:pt x="0" y="6"/>
                </a:lnTo>
                <a:lnTo>
                  <a:pt x="4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0604" name="Freeform 23"/>
          <p:cNvSpPr>
            <a:spLocks/>
          </p:cNvSpPr>
          <p:nvPr/>
        </p:nvSpPr>
        <p:spPr bwMode="auto">
          <a:xfrm>
            <a:off x="4514850" y="2901950"/>
            <a:ext cx="106363" cy="90488"/>
          </a:xfrm>
          <a:custGeom>
            <a:avLst/>
            <a:gdLst>
              <a:gd name="T0" fmla="*/ 2147483647 w 67"/>
              <a:gd name="T1" fmla="*/ 0 h 57"/>
              <a:gd name="T2" fmla="*/ 2147483647 w 67"/>
              <a:gd name="T3" fmla="*/ 2147483647 h 57"/>
              <a:gd name="T4" fmla="*/ 2147483647 w 67"/>
              <a:gd name="T5" fmla="*/ 2147483647 h 57"/>
              <a:gd name="T6" fmla="*/ 0 w 67"/>
              <a:gd name="T7" fmla="*/ 2147483647 h 57"/>
              <a:gd name="T8" fmla="*/ 2147483647 w 67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57"/>
              <a:gd name="T17" fmla="*/ 67 w 67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57">
                <a:moveTo>
                  <a:pt x="4" y="0"/>
                </a:moveTo>
                <a:lnTo>
                  <a:pt x="66" y="50"/>
                </a:lnTo>
                <a:lnTo>
                  <a:pt x="62" y="56"/>
                </a:lnTo>
                <a:lnTo>
                  <a:pt x="0" y="6"/>
                </a:lnTo>
                <a:lnTo>
                  <a:pt x="4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0605" name="Freeform 24"/>
          <p:cNvSpPr>
            <a:spLocks/>
          </p:cNvSpPr>
          <p:nvPr/>
        </p:nvSpPr>
        <p:spPr bwMode="auto">
          <a:xfrm>
            <a:off x="4651375" y="3013075"/>
            <a:ext cx="109538" cy="93663"/>
          </a:xfrm>
          <a:custGeom>
            <a:avLst/>
            <a:gdLst>
              <a:gd name="T0" fmla="*/ 2147483647 w 69"/>
              <a:gd name="T1" fmla="*/ 0 h 59"/>
              <a:gd name="T2" fmla="*/ 2147483647 w 69"/>
              <a:gd name="T3" fmla="*/ 2147483647 h 59"/>
              <a:gd name="T4" fmla="*/ 2147483647 w 69"/>
              <a:gd name="T5" fmla="*/ 2147483647 h 59"/>
              <a:gd name="T6" fmla="*/ 0 w 69"/>
              <a:gd name="T7" fmla="*/ 2147483647 h 59"/>
              <a:gd name="T8" fmla="*/ 2147483647 w 69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59"/>
              <a:gd name="T17" fmla="*/ 69 w 69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59">
                <a:moveTo>
                  <a:pt x="6" y="0"/>
                </a:moveTo>
                <a:lnTo>
                  <a:pt x="68" y="52"/>
                </a:lnTo>
                <a:lnTo>
                  <a:pt x="62" y="58"/>
                </a:lnTo>
                <a:lnTo>
                  <a:pt x="0" y="6"/>
                </a:lnTo>
                <a:lnTo>
                  <a:pt x="6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0606" name="Freeform 25"/>
          <p:cNvSpPr>
            <a:spLocks/>
          </p:cNvSpPr>
          <p:nvPr/>
        </p:nvSpPr>
        <p:spPr bwMode="auto">
          <a:xfrm>
            <a:off x="4787900" y="3127375"/>
            <a:ext cx="107950" cy="90488"/>
          </a:xfrm>
          <a:custGeom>
            <a:avLst/>
            <a:gdLst>
              <a:gd name="T0" fmla="*/ 2147483647 w 68"/>
              <a:gd name="T1" fmla="*/ 0 h 57"/>
              <a:gd name="T2" fmla="*/ 2147483647 w 68"/>
              <a:gd name="T3" fmla="*/ 2147483647 h 57"/>
              <a:gd name="T4" fmla="*/ 2147483647 w 68"/>
              <a:gd name="T5" fmla="*/ 2147483647 h 57"/>
              <a:gd name="T6" fmla="*/ 0 w 68"/>
              <a:gd name="T7" fmla="*/ 2147483647 h 57"/>
              <a:gd name="T8" fmla="*/ 2147483647 w 68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57"/>
              <a:gd name="T17" fmla="*/ 68 w 68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57">
                <a:moveTo>
                  <a:pt x="6" y="0"/>
                </a:moveTo>
                <a:lnTo>
                  <a:pt x="67" y="50"/>
                </a:lnTo>
                <a:lnTo>
                  <a:pt x="61" y="56"/>
                </a:lnTo>
                <a:lnTo>
                  <a:pt x="0" y="6"/>
                </a:lnTo>
                <a:lnTo>
                  <a:pt x="6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0607" name="Freeform 26"/>
          <p:cNvSpPr>
            <a:spLocks/>
          </p:cNvSpPr>
          <p:nvPr/>
        </p:nvSpPr>
        <p:spPr bwMode="auto">
          <a:xfrm>
            <a:off x="4926013" y="3241675"/>
            <a:ext cx="106362" cy="90488"/>
          </a:xfrm>
          <a:custGeom>
            <a:avLst/>
            <a:gdLst>
              <a:gd name="T0" fmla="*/ 2147483647 w 67"/>
              <a:gd name="T1" fmla="*/ 0 h 57"/>
              <a:gd name="T2" fmla="*/ 2147483647 w 67"/>
              <a:gd name="T3" fmla="*/ 2147483647 h 57"/>
              <a:gd name="T4" fmla="*/ 2147483647 w 67"/>
              <a:gd name="T5" fmla="*/ 2147483647 h 57"/>
              <a:gd name="T6" fmla="*/ 0 w 67"/>
              <a:gd name="T7" fmla="*/ 2147483647 h 57"/>
              <a:gd name="T8" fmla="*/ 2147483647 w 67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57"/>
              <a:gd name="T17" fmla="*/ 67 w 67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57">
                <a:moveTo>
                  <a:pt x="4" y="0"/>
                </a:moveTo>
                <a:lnTo>
                  <a:pt x="66" y="50"/>
                </a:lnTo>
                <a:lnTo>
                  <a:pt x="60" y="56"/>
                </a:lnTo>
                <a:lnTo>
                  <a:pt x="0" y="6"/>
                </a:lnTo>
                <a:lnTo>
                  <a:pt x="4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0608" name="Freeform 27"/>
          <p:cNvSpPr>
            <a:spLocks/>
          </p:cNvSpPr>
          <p:nvPr/>
        </p:nvSpPr>
        <p:spPr bwMode="auto">
          <a:xfrm>
            <a:off x="5062538" y="3352800"/>
            <a:ext cx="106362" cy="93663"/>
          </a:xfrm>
          <a:custGeom>
            <a:avLst/>
            <a:gdLst>
              <a:gd name="T0" fmla="*/ 2147483647 w 67"/>
              <a:gd name="T1" fmla="*/ 0 h 59"/>
              <a:gd name="T2" fmla="*/ 2147483647 w 67"/>
              <a:gd name="T3" fmla="*/ 2147483647 h 59"/>
              <a:gd name="T4" fmla="*/ 2147483647 w 67"/>
              <a:gd name="T5" fmla="*/ 2147483647 h 59"/>
              <a:gd name="T6" fmla="*/ 0 w 67"/>
              <a:gd name="T7" fmla="*/ 2147483647 h 59"/>
              <a:gd name="T8" fmla="*/ 2147483647 w 6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59"/>
              <a:gd name="T17" fmla="*/ 67 w 6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59">
                <a:moveTo>
                  <a:pt x="4" y="0"/>
                </a:moveTo>
                <a:lnTo>
                  <a:pt x="66" y="52"/>
                </a:lnTo>
                <a:lnTo>
                  <a:pt x="62" y="58"/>
                </a:lnTo>
                <a:lnTo>
                  <a:pt x="0" y="6"/>
                </a:lnTo>
                <a:lnTo>
                  <a:pt x="4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0609" name="Freeform 28"/>
          <p:cNvSpPr>
            <a:spLocks/>
          </p:cNvSpPr>
          <p:nvPr/>
        </p:nvSpPr>
        <p:spPr bwMode="auto">
          <a:xfrm>
            <a:off x="5199063" y="3467100"/>
            <a:ext cx="106362" cy="90488"/>
          </a:xfrm>
          <a:custGeom>
            <a:avLst/>
            <a:gdLst>
              <a:gd name="T0" fmla="*/ 2147483647 w 67"/>
              <a:gd name="T1" fmla="*/ 0 h 57"/>
              <a:gd name="T2" fmla="*/ 2147483647 w 67"/>
              <a:gd name="T3" fmla="*/ 2147483647 h 57"/>
              <a:gd name="T4" fmla="*/ 2147483647 w 67"/>
              <a:gd name="T5" fmla="*/ 2147483647 h 57"/>
              <a:gd name="T6" fmla="*/ 0 w 67"/>
              <a:gd name="T7" fmla="*/ 2147483647 h 57"/>
              <a:gd name="T8" fmla="*/ 2147483647 w 67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57"/>
              <a:gd name="T17" fmla="*/ 67 w 67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57">
                <a:moveTo>
                  <a:pt x="6" y="0"/>
                </a:moveTo>
                <a:lnTo>
                  <a:pt x="66" y="50"/>
                </a:lnTo>
                <a:lnTo>
                  <a:pt x="62" y="56"/>
                </a:lnTo>
                <a:lnTo>
                  <a:pt x="0" y="6"/>
                </a:lnTo>
                <a:lnTo>
                  <a:pt x="6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0610" name="Freeform 29"/>
          <p:cNvSpPr>
            <a:spLocks/>
          </p:cNvSpPr>
          <p:nvPr/>
        </p:nvSpPr>
        <p:spPr bwMode="auto">
          <a:xfrm>
            <a:off x="5335588" y="3578225"/>
            <a:ext cx="109537" cy="93663"/>
          </a:xfrm>
          <a:custGeom>
            <a:avLst/>
            <a:gdLst>
              <a:gd name="T0" fmla="*/ 2147483647 w 69"/>
              <a:gd name="T1" fmla="*/ 0 h 59"/>
              <a:gd name="T2" fmla="*/ 2147483647 w 69"/>
              <a:gd name="T3" fmla="*/ 2147483647 h 59"/>
              <a:gd name="T4" fmla="*/ 2147483647 w 69"/>
              <a:gd name="T5" fmla="*/ 2147483647 h 59"/>
              <a:gd name="T6" fmla="*/ 0 w 69"/>
              <a:gd name="T7" fmla="*/ 2147483647 h 59"/>
              <a:gd name="T8" fmla="*/ 2147483647 w 69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59"/>
              <a:gd name="T17" fmla="*/ 69 w 69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59">
                <a:moveTo>
                  <a:pt x="6" y="0"/>
                </a:moveTo>
                <a:lnTo>
                  <a:pt x="68" y="52"/>
                </a:lnTo>
                <a:lnTo>
                  <a:pt x="62" y="58"/>
                </a:lnTo>
                <a:lnTo>
                  <a:pt x="0" y="6"/>
                </a:lnTo>
                <a:lnTo>
                  <a:pt x="6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0611" name="Freeform 30"/>
          <p:cNvSpPr>
            <a:spLocks/>
          </p:cNvSpPr>
          <p:nvPr/>
        </p:nvSpPr>
        <p:spPr bwMode="auto">
          <a:xfrm>
            <a:off x="5475288" y="3692525"/>
            <a:ext cx="104775" cy="88900"/>
          </a:xfrm>
          <a:custGeom>
            <a:avLst/>
            <a:gdLst>
              <a:gd name="T0" fmla="*/ 2147483647 w 66"/>
              <a:gd name="T1" fmla="*/ 0 h 56"/>
              <a:gd name="T2" fmla="*/ 2147483647 w 66"/>
              <a:gd name="T3" fmla="*/ 2147483647 h 56"/>
              <a:gd name="T4" fmla="*/ 2147483647 w 66"/>
              <a:gd name="T5" fmla="*/ 2147483647 h 56"/>
              <a:gd name="T6" fmla="*/ 0 w 66"/>
              <a:gd name="T7" fmla="*/ 2147483647 h 56"/>
              <a:gd name="T8" fmla="*/ 2147483647 w 66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56"/>
              <a:gd name="T17" fmla="*/ 66 w 66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56">
                <a:moveTo>
                  <a:pt x="4" y="0"/>
                </a:moveTo>
                <a:lnTo>
                  <a:pt x="65" y="49"/>
                </a:lnTo>
                <a:lnTo>
                  <a:pt x="59" y="55"/>
                </a:lnTo>
                <a:lnTo>
                  <a:pt x="0" y="6"/>
                </a:lnTo>
                <a:lnTo>
                  <a:pt x="4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0612" name="Freeform 31"/>
          <p:cNvSpPr>
            <a:spLocks/>
          </p:cNvSpPr>
          <p:nvPr/>
        </p:nvSpPr>
        <p:spPr bwMode="auto">
          <a:xfrm>
            <a:off x="5610225" y="3805238"/>
            <a:ext cx="106363" cy="90487"/>
          </a:xfrm>
          <a:custGeom>
            <a:avLst/>
            <a:gdLst>
              <a:gd name="T0" fmla="*/ 2147483647 w 67"/>
              <a:gd name="T1" fmla="*/ 0 h 57"/>
              <a:gd name="T2" fmla="*/ 2147483647 w 67"/>
              <a:gd name="T3" fmla="*/ 2147483647 h 57"/>
              <a:gd name="T4" fmla="*/ 2147483647 w 67"/>
              <a:gd name="T5" fmla="*/ 2147483647 h 57"/>
              <a:gd name="T6" fmla="*/ 0 w 67"/>
              <a:gd name="T7" fmla="*/ 2147483647 h 57"/>
              <a:gd name="T8" fmla="*/ 2147483647 w 67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57"/>
              <a:gd name="T17" fmla="*/ 67 w 67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57">
                <a:moveTo>
                  <a:pt x="4" y="0"/>
                </a:moveTo>
                <a:lnTo>
                  <a:pt x="66" y="50"/>
                </a:lnTo>
                <a:lnTo>
                  <a:pt x="62" y="56"/>
                </a:lnTo>
                <a:lnTo>
                  <a:pt x="0" y="6"/>
                </a:lnTo>
                <a:lnTo>
                  <a:pt x="4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0613" name="Freeform 32"/>
          <p:cNvSpPr>
            <a:spLocks/>
          </p:cNvSpPr>
          <p:nvPr/>
        </p:nvSpPr>
        <p:spPr bwMode="auto">
          <a:xfrm>
            <a:off x="5746750" y="3916363"/>
            <a:ext cx="106363" cy="93662"/>
          </a:xfrm>
          <a:custGeom>
            <a:avLst/>
            <a:gdLst>
              <a:gd name="T0" fmla="*/ 2147483647 w 67"/>
              <a:gd name="T1" fmla="*/ 0 h 59"/>
              <a:gd name="T2" fmla="*/ 2147483647 w 67"/>
              <a:gd name="T3" fmla="*/ 2147483647 h 59"/>
              <a:gd name="T4" fmla="*/ 2147483647 w 67"/>
              <a:gd name="T5" fmla="*/ 2147483647 h 59"/>
              <a:gd name="T6" fmla="*/ 0 w 67"/>
              <a:gd name="T7" fmla="*/ 2147483647 h 59"/>
              <a:gd name="T8" fmla="*/ 2147483647 w 6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59"/>
              <a:gd name="T17" fmla="*/ 67 w 6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59">
                <a:moveTo>
                  <a:pt x="6" y="0"/>
                </a:moveTo>
                <a:lnTo>
                  <a:pt x="66" y="52"/>
                </a:lnTo>
                <a:lnTo>
                  <a:pt x="62" y="58"/>
                </a:lnTo>
                <a:lnTo>
                  <a:pt x="0" y="6"/>
                </a:lnTo>
                <a:lnTo>
                  <a:pt x="6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0614" name="Rectangle 33"/>
          <p:cNvSpPr>
            <a:spLocks noChangeArrowheads="1"/>
          </p:cNvSpPr>
          <p:nvPr/>
        </p:nvSpPr>
        <p:spPr bwMode="auto">
          <a:xfrm>
            <a:off x="2616200" y="3725863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10615" name="Rectangle 34"/>
          <p:cNvSpPr>
            <a:spLocks noChangeArrowheads="1"/>
          </p:cNvSpPr>
          <p:nvPr/>
        </p:nvSpPr>
        <p:spPr bwMode="auto">
          <a:xfrm>
            <a:off x="2565400" y="28257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10616" name="Rectangle 35"/>
          <p:cNvSpPr>
            <a:spLocks noChangeArrowheads="1"/>
          </p:cNvSpPr>
          <p:nvPr/>
        </p:nvSpPr>
        <p:spPr bwMode="auto">
          <a:xfrm>
            <a:off x="3402013" y="37004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0617" name="Rectangle 36"/>
          <p:cNvSpPr>
            <a:spLocks noChangeArrowheads="1"/>
          </p:cNvSpPr>
          <p:nvPr/>
        </p:nvSpPr>
        <p:spPr bwMode="auto">
          <a:xfrm>
            <a:off x="3224213" y="25463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10618" name="Rectangle 37"/>
          <p:cNvSpPr>
            <a:spLocks noChangeArrowheads="1"/>
          </p:cNvSpPr>
          <p:nvPr/>
        </p:nvSpPr>
        <p:spPr bwMode="auto">
          <a:xfrm>
            <a:off x="4097338" y="16462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0619" name="Rectangle 38"/>
          <p:cNvSpPr>
            <a:spLocks noChangeArrowheads="1"/>
          </p:cNvSpPr>
          <p:nvPr/>
        </p:nvSpPr>
        <p:spPr bwMode="auto">
          <a:xfrm>
            <a:off x="6454775" y="37004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10620" name="Rectangle 39"/>
          <p:cNvSpPr>
            <a:spLocks noChangeArrowheads="1"/>
          </p:cNvSpPr>
          <p:nvPr/>
        </p:nvSpPr>
        <p:spPr bwMode="auto">
          <a:xfrm>
            <a:off x="5656263" y="47021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0621" name="Rectangle 40"/>
          <p:cNvSpPr>
            <a:spLocks noChangeArrowheads="1"/>
          </p:cNvSpPr>
          <p:nvPr/>
        </p:nvSpPr>
        <p:spPr bwMode="auto">
          <a:xfrm>
            <a:off x="6037263" y="4241800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10622" name="Rectangle 41"/>
          <p:cNvSpPr>
            <a:spLocks noChangeArrowheads="1"/>
          </p:cNvSpPr>
          <p:nvPr/>
        </p:nvSpPr>
        <p:spPr bwMode="auto">
          <a:xfrm>
            <a:off x="6135688" y="429101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sz="12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0623" name="Rectangle 42"/>
          <p:cNvSpPr>
            <a:spLocks noChangeArrowheads="1"/>
          </p:cNvSpPr>
          <p:nvPr/>
        </p:nvSpPr>
        <p:spPr bwMode="auto">
          <a:xfrm>
            <a:off x="6210300" y="4271963"/>
            <a:ext cx="379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b="1">
                <a:solidFill>
                  <a:srgbClr val="000000"/>
                </a:solidFill>
              </a:rPr>
              <a:t>H</a:t>
            </a:r>
            <a:r>
              <a:rPr lang="de-DE" altLang="de-DE" b="1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0624" name="Rectangle 43"/>
          <p:cNvSpPr>
            <a:spLocks noChangeArrowheads="1"/>
          </p:cNvSpPr>
          <p:nvPr/>
        </p:nvSpPr>
        <p:spPr bwMode="auto">
          <a:xfrm>
            <a:off x="3489325" y="2073275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10625" name="Rectangle 44"/>
          <p:cNvSpPr>
            <a:spLocks noChangeArrowheads="1"/>
          </p:cNvSpPr>
          <p:nvPr/>
        </p:nvSpPr>
        <p:spPr bwMode="auto">
          <a:xfrm>
            <a:off x="3606800" y="2103438"/>
            <a:ext cx="379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b="1">
                <a:solidFill>
                  <a:srgbClr val="000000"/>
                </a:solidFill>
              </a:rPr>
              <a:t>H</a:t>
            </a:r>
            <a:r>
              <a:rPr lang="de-DE" altLang="de-DE" b="1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0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Verkettete Lagebeschreibung</a:t>
            </a:r>
          </a:p>
        </p:txBody>
      </p:sp>
    </p:spTree>
    <p:extLst>
      <p:ext uri="{BB962C8B-B14F-4D97-AF65-F5344CB8AC3E}">
        <p14:creationId xmlns:p14="http://schemas.microsoft.com/office/powerpoint/2010/main" val="132774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C3C9848A-779E-40A3-A0A6-3DD8460B4C27}" type="slidenum">
              <a:rPr lang="de-DE" altLang="de-DE">
                <a:latin typeface="Arial" pitchFamily="34" charset="0"/>
              </a:rPr>
              <a:pPr/>
              <a:t>12</a:t>
            </a:fld>
            <a:endParaRPr lang="de-DE" altLang="de-DE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43213" y="2911475"/>
            <a:ext cx="841375" cy="865188"/>
            <a:chOff x="1542" y="1646"/>
            <a:chExt cx="530" cy="545"/>
          </a:xfrm>
          <a:solidFill>
            <a:schemeClr val="tx1"/>
          </a:solidFill>
        </p:grpSpPr>
        <p:sp>
          <p:nvSpPr>
            <p:cNvPr id="32815" name="Bogen 3"/>
            <p:cNvSpPr>
              <a:spLocks/>
            </p:cNvSpPr>
            <p:nvPr/>
          </p:nvSpPr>
          <p:spPr bwMode="auto">
            <a:xfrm>
              <a:off x="1952" y="2109"/>
              <a:ext cx="120" cy="82"/>
            </a:xfrm>
            <a:custGeom>
              <a:avLst/>
              <a:gdLst>
                <a:gd name="T0" fmla="*/ 6 w 21600"/>
                <a:gd name="T1" fmla="*/ 82 h 14561"/>
                <a:gd name="T2" fmla="*/ 8 w 21600"/>
                <a:gd name="T3" fmla="*/ 0 h 14561"/>
                <a:gd name="T4" fmla="*/ 120 w 21600"/>
                <a:gd name="T5" fmla="*/ 44 h 1456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561"/>
                <a:gd name="T11" fmla="*/ 21600 w 21600"/>
                <a:gd name="T12" fmla="*/ 14561 h 145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561" fill="none" extrusionOk="0">
                  <a:moveTo>
                    <a:pt x="1091" y="14561"/>
                  </a:moveTo>
                  <a:cubicBezTo>
                    <a:pt x="368" y="12373"/>
                    <a:pt x="0" y="10084"/>
                    <a:pt x="0" y="7781"/>
                  </a:cubicBezTo>
                  <a:cubicBezTo>
                    <a:pt x="0" y="5120"/>
                    <a:pt x="491" y="2482"/>
                    <a:pt x="1450" y="0"/>
                  </a:cubicBezTo>
                </a:path>
                <a:path w="21600" h="14561" stroke="0" extrusionOk="0">
                  <a:moveTo>
                    <a:pt x="1091" y="14561"/>
                  </a:moveTo>
                  <a:cubicBezTo>
                    <a:pt x="368" y="12373"/>
                    <a:pt x="0" y="10084"/>
                    <a:pt x="0" y="7781"/>
                  </a:cubicBezTo>
                  <a:cubicBezTo>
                    <a:pt x="0" y="5120"/>
                    <a:pt x="491" y="2482"/>
                    <a:pt x="1450" y="0"/>
                  </a:cubicBezTo>
                  <a:lnTo>
                    <a:pt x="21600" y="7781"/>
                  </a:lnTo>
                  <a:close/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16" name="Line 4"/>
            <p:cNvSpPr>
              <a:spLocks noChangeShapeType="1"/>
            </p:cNvSpPr>
            <p:nvPr/>
          </p:nvSpPr>
          <p:spPr bwMode="auto">
            <a:xfrm>
              <a:off x="1583" y="2150"/>
              <a:ext cx="36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17" name="Bogen 5"/>
            <p:cNvSpPr>
              <a:spLocks/>
            </p:cNvSpPr>
            <p:nvPr/>
          </p:nvSpPr>
          <p:spPr bwMode="auto">
            <a:xfrm>
              <a:off x="1542" y="1646"/>
              <a:ext cx="83" cy="120"/>
            </a:xfrm>
            <a:custGeom>
              <a:avLst/>
              <a:gdLst>
                <a:gd name="T0" fmla="*/ 83 w 14787"/>
                <a:gd name="T1" fmla="*/ 113 h 21600"/>
                <a:gd name="T2" fmla="*/ 0 w 14787"/>
                <a:gd name="T3" fmla="*/ 112 h 21600"/>
                <a:gd name="T4" fmla="*/ 43 w 14787"/>
                <a:gd name="T5" fmla="*/ 0 h 21600"/>
                <a:gd name="T6" fmla="*/ 0 60000 65536"/>
                <a:gd name="T7" fmla="*/ 0 60000 65536"/>
                <a:gd name="T8" fmla="*/ 0 60000 65536"/>
                <a:gd name="T9" fmla="*/ 0 w 14787"/>
                <a:gd name="T10" fmla="*/ 0 h 21600"/>
                <a:gd name="T11" fmla="*/ 14787 w 1478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7" h="21600" fill="none" extrusionOk="0">
                  <a:moveTo>
                    <a:pt x="14786" y="20389"/>
                  </a:moveTo>
                  <a:cubicBezTo>
                    <a:pt x="12495" y="21190"/>
                    <a:pt x="10085" y="21599"/>
                    <a:pt x="7658" y="21599"/>
                  </a:cubicBezTo>
                  <a:cubicBezTo>
                    <a:pt x="5041" y="21599"/>
                    <a:pt x="2446" y="21124"/>
                    <a:pt x="0" y="20196"/>
                  </a:cubicBezTo>
                </a:path>
                <a:path w="14787" h="21600" stroke="0" extrusionOk="0">
                  <a:moveTo>
                    <a:pt x="14786" y="20389"/>
                  </a:moveTo>
                  <a:cubicBezTo>
                    <a:pt x="12495" y="21190"/>
                    <a:pt x="10085" y="21599"/>
                    <a:pt x="7658" y="21599"/>
                  </a:cubicBezTo>
                  <a:cubicBezTo>
                    <a:pt x="5041" y="21599"/>
                    <a:pt x="2446" y="21124"/>
                    <a:pt x="0" y="20196"/>
                  </a:cubicBezTo>
                  <a:lnTo>
                    <a:pt x="7658" y="0"/>
                  </a:lnTo>
                  <a:close/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18" name="Line 6"/>
            <p:cNvSpPr>
              <a:spLocks noChangeShapeType="1"/>
            </p:cNvSpPr>
            <p:nvPr/>
          </p:nvSpPr>
          <p:spPr bwMode="auto">
            <a:xfrm flipV="1">
              <a:off x="1581" y="1749"/>
              <a:ext cx="0" cy="41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336925" y="1771650"/>
            <a:ext cx="838200" cy="866775"/>
            <a:chOff x="1853" y="928"/>
            <a:chExt cx="528" cy="546"/>
          </a:xfrm>
          <a:solidFill>
            <a:schemeClr val="tx1"/>
          </a:solidFill>
        </p:grpSpPr>
        <p:sp>
          <p:nvSpPr>
            <p:cNvPr id="32811" name="Bogen 8"/>
            <p:cNvSpPr>
              <a:spLocks/>
            </p:cNvSpPr>
            <p:nvPr/>
          </p:nvSpPr>
          <p:spPr bwMode="auto">
            <a:xfrm>
              <a:off x="1853" y="1390"/>
              <a:ext cx="120" cy="84"/>
            </a:xfrm>
            <a:custGeom>
              <a:avLst/>
              <a:gdLst>
                <a:gd name="T0" fmla="*/ 112 w 21600"/>
                <a:gd name="T1" fmla="*/ 0 h 15178"/>
                <a:gd name="T2" fmla="*/ 113 w 21600"/>
                <a:gd name="T3" fmla="*/ 84 h 15178"/>
                <a:gd name="T4" fmla="*/ 0 w 21600"/>
                <a:gd name="T5" fmla="*/ 43 h 151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178"/>
                <a:gd name="T11" fmla="*/ 21600 w 21600"/>
                <a:gd name="T12" fmla="*/ 15178 h 15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178" fill="none" extrusionOk="0">
                  <a:moveTo>
                    <a:pt x="20119" y="-1"/>
                  </a:moveTo>
                  <a:cubicBezTo>
                    <a:pt x="21097" y="2504"/>
                    <a:pt x="21600" y="5169"/>
                    <a:pt x="21600" y="7859"/>
                  </a:cubicBezTo>
                  <a:cubicBezTo>
                    <a:pt x="21600" y="10354"/>
                    <a:pt x="21167" y="12830"/>
                    <a:pt x="20322" y="15178"/>
                  </a:cubicBezTo>
                </a:path>
                <a:path w="21600" h="15178" stroke="0" extrusionOk="0">
                  <a:moveTo>
                    <a:pt x="20119" y="-1"/>
                  </a:moveTo>
                  <a:cubicBezTo>
                    <a:pt x="21097" y="2504"/>
                    <a:pt x="21600" y="5169"/>
                    <a:pt x="21600" y="7859"/>
                  </a:cubicBezTo>
                  <a:cubicBezTo>
                    <a:pt x="21600" y="10354"/>
                    <a:pt x="21167" y="12830"/>
                    <a:pt x="20322" y="15178"/>
                  </a:cubicBezTo>
                  <a:lnTo>
                    <a:pt x="0" y="7859"/>
                  </a:lnTo>
                  <a:close/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12" name="Line 9"/>
            <p:cNvSpPr>
              <a:spLocks noChangeShapeType="1"/>
            </p:cNvSpPr>
            <p:nvPr/>
          </p:nvSpPr>
          <p:spPr bwMode="auto">
            <a:xfrm flipH="1">
              <a:off x="1957" y="1431"/>
              <a:ext cx="39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13" name="Bogen 10"/>
            <p:cNvSpPr>
              <a:spLocks/>
            </p:cNvSpPr>
            <p:nvPr/>
          </p:nvSpPr>
          <p:spPr bwMode="auto">
            <a:xfrm>
              <a:off x="2298" y="928"/>
              <a:ext cx="83" cy="120"/>
            </a:xfrm>
            <a:custGeom>
              <a:avLst/>
              <a:gdLst>
                <a:gd name="T0" fmla="*/ 83 w 15117"/>
                <a:gd name="T1" fmla="*/ 113 h 21600"/>
                <a:gd name="T2" fmla="*/ 0 w 15117"/>
                <a:gd name="T3" fmla="*/ 111 h 21600"/>
                <a:gd name="T4" fmla="*/ 44 w 15117"/>
                <a:gd name="T5" fmla="*/ 0 h 21600"/>
                <a:gd name="T6" fmla="*/ 0 60000 65536"/>
                <a:gd name="T7" fmla="*/ 0 60000 65536"/>
                <a:gd name="T8" fmla="*/ 0 60000 65536"/>
                <a:gd name="T9" fmla="*/ 0 w 15117"/>
                <a:gd name="T10" fmla="*/ 0 h 21600"/>
                <a:gd name="T11" fmla="*/ 15117 w 151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17" h="21600" fill="none" extrusionOk="0">
                  <a:moveTo>
                    <a:pt x="15116" y="20399"/>
                  </a:moveTo>
                  <a:cubicBezTo>
                    <a:pt x="12834" y="21194"/>
                    <a:pt x="10434" y="21599"/>
                    <a:pt x="8017" y="21599"/>
                  </a:cubicBezTo>
                  <a:cubicBezTo>
                    <a:pt x="5270" y="21599"/>
                    <a:pt x="2549" y="21076"/>
                    <a:pt x="-1" y="20057"/>
                  </a:cubicBezTo>
                </a:path>
                <a:path w="15117" h="21600" stroke="0" extrusionOk="0">
                  <a:moveTo>
                    <a:pt x="15116" y="20399"/>
                  </a:moveTo>
                  <a:cubicBezTo>
                    <a:pt x="12834" y="21194"/>
                    <a:pt x="10434" y="21599"/>
                    <a:pt x="8017" y="21599"/>
                  </a:cubicBezTo>
                  <a:cubicBezTo>
                    <a:pt x="5270" y="21599"/>
                    <a:pt x="2549" y="21076"/>
                    <a:pt x="-1" y="20057"/>
                  </a:cubicBezTo>
                  <a:lnTo>
                    <a:pt x="8017" y="0"/>
                  </a:lnTo>
                  <a:close/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14" name="Line 11"/>
            <p:cNvSpPr>
              <a:spLocks noChangeShapeType="1"/>
            </p:cNvSpPr>
            <p:nvPr/>
          </p:nvSpPr>
          <p:spPr bwMode="auto">
            <a:xfrm flipV="1">
              <a:off x="2340" y="1030"/>
              <a:ext cx="0" cy="41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000000"/>
                </a:solidFill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18200" y="4051300"/>
            <a:ext cx="844550" cy="869950"/>
            <a:chOff x="3479" y="2364"/>
            <a:chExt cx="532" cy="548"/>
          </a:xfrm>
          <a:solidFill>
            <a:schemeClr val="tx1"/>
          </a:solidFill>
        </p:grpSpPr>
        <p:sp>
          <p:nvSpPr>
            <p:cNvPr id="32807" name="Bogen 13"/>
            <p:cNvSpPr>
              <a:spLocks/>
            </p:cNvSpPr>
            <p:nvPr/>
          </p:nvSpPr>
          <p:spPr bwMode="auto">
            <a:xfrm>
              <a:off x="3891" y="2364"/>
              <a:ext cx="120" cy="82"/>
            </a:xfrm>
            <a:custGeom>
              <a:avLst/>
              <a:gdLst>
                <a:gd name="T0" fmla="*/ 6 w 21600"/>
                <a:gd name="T1" fmla="*/ 82 h 14674"/>
                <a:gd name="T2" fmla="*/ 8 w 21600"/>
                <a:gd name="T3" fmla="*/ 0 h 14674"/>
                <a:gd name="T4" fmla="*/ 120 w 21600"/>
                <a:gd name="T5" fmla="*/ 43 h 146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674"/>
                <a:gd name="T11" fmla="*/ 21600 w 21600"/>
                <a:gd name="T12" fmla="*/ 14674 h 14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674" fill="none" extrusionOk="0">
                  <a:moveTo>
                    <a:pt x="1162" y="14674"/>
                  </a:moveTo>
                  <a:cubicBezTo>
                    <a:pt x="392" y="12423"/>
                    <a:pt x="0" y="10060"/>
                    <a:pt x="0" y="7682"/>
                  </a:cubicBezTo>
                  <a:cubicBezTo>
                    <a:pt x="0" y="5056"/>
                    <a:pt x="478" y="2453"/>
                    <a:pt x="1412" y="0"/>
                  </a:cubicBezTo>
                </a:path>
                <a:path w="21600" h="14674" stroke="0" extrusionOk="0">
                  <a:moveTo>
                    <a:pt x="1162" y="14674"/>
                  </a:moveTo>
                  <a:cubicBezTo>
                    <a:pt x="392" y="12423"/>
                    <a:pt x="0" y="10060"/>
                    <a:pt x="0" y="7682"/>
                  </a:cubicBezTo>
                  <a:cubicBezTo>
                    <a:pt x="0" y="5056"/>
                    <a:pt x="478" y="2453"/>
                    <a:pt x="1412" y="0"/>
                  </a:cubicBezTo>
                  <a:lnTo>
                    <a:pt x="21600" y="7682"/>
                  </a:lnTo>
                  <a:close/>
                </a:path>
              </a:pathLst>
            </a:cu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08" name="Line 14"/>
            <p:cNvSpPr>
              <a:spLocks noChangeShapeType="1"/>
            </p:cNvSpPr>
            <p:nvPr/>
          </p:nvSpPr>
          <p:spPr bwMode="auto">
            <a:xfrm>
              <a:off x="3523" y="2405"/>
              <a:ext cx="367" cy="0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09" name="Bogen 15"/>
            <p:cNvSpPr>
              <a:spLocks/>
            </p:cNvSpPr>
            <p:nvPr/>
          </p:nvSpPr>
          <p:spPr bwMode="auto">
            <a:xfrm>
              <a:off x="3479" y="2792"/>
              <a:ext cx="82" cy="120"/>
            </a:xfrm>
            <a:custGeom>
              <a:avLst/>
              <a:gdLst>
                <a:gd name="T0" fmla="*/ 0 w 14833"/>
                <a:gd name="T1" fmla="*/ 8 h 21600"/>
                <a:gd name="T2" fmla="*/ 82 w 14833"/>
                <a:gd name="T3" fmla="*/ 7 h 21600"/>
                <a:gd name="T4" fmla="*/ 42 w 14833"/>
                <a:gd name="T5" fmla="*/ 120 h 21600"/>
                <a:gd name="T6" fmla="*/ 0 60000 65536"/>
                <a:gd name="T7" fmla="*/ 0 60000 65536"/>
                <a:gd name="T8" fmla="*/ 0 60000 65536"/>
                <a:gd name="T9" fmla="*/ 0 w 14833"/>
                <a:gd name="T10" fmla="*/ 0 h 21600"/>
                <a:gd name="T11" fmla="*/ 14833 w 148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33" h="21600" fill="none" extrusionOk="0">
                  <a:moveTo>
                    <a:pt x="0" y="1412"/>
                  </a:moveTo>
                  <a:cubicBezTo>
                    <a:pt x="2453" y="478"/>
                    <a:pt x="5056" y="-1"/>
                    <a:pt x="7682" y="-1"/>
                  </a:cubicBezTo>
                  <a:cubicBezTo>
                    <a:pt x="10117" y="-1"/>
                    <a:pt x="12535" y="411"/>
                    <a:pt x="14832" y="1218"/>
                  </a:cubicBezTo>
                </a:path>
                <a:path w="14833" h="21600" stroke="0" extrusionOk="0">
                  <a:moveTo>
                    <a:pt x="0" y="1412"/>
                  </a:moveTo>
                  <a:cubicBezTo>
                    <a:pt x="2453" y="478"/>
                    <a:pt x="5056" y="-1"/>
                    <a:pt x="7682" y="-1"/>
                  </a:cubicBezTo>
                  <a:cubicBezTo>
                    <a:pt x="10117" y="-1"/>
                    <a:pt x="12535" y="411"/>
                    <a:pt x="14832" y="1218"/>
                  </a:cubicBezTo>
                  <a:lnTo>
                    <a:pt x="7682" y="21600"/>
                  </a:lnTo>
                  <a:close/>
                </a:path>
              </a:pathLst>
            </a:cu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810" name="Line 16"/>
            <p:cNvSpPr>
              <a:spLocks noChangeShapeType="1"/>
            </p:cNvSpPr>
            <p:nvPr/>
          </p:nvSpPr>
          <p:spPr bwMode="auto">
            <a:xfrm>
              <a:off x="3521" y="2407"/>
              <a:ext cx="0" cy="384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de-DE"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</p:grpSp>
      <p:sp>
        <p:nvSpPr>
          <p:cNvPr id="112646" name="Bogen 17"/>
          <p:cNvSpPr>
            <a:spLocks/>
          </p:cNvSpPr>
          <p:nvPr/>
        </p:nvSpPr>
        <p:spPr bwMode="auto">
          <a:xfrm>
            <a:off x="3983038" y="2579688"/>
            <a:ext cx="141287" cy="133350"/>
          </a:xfrm>
          <a:custGeom>
            <a:avLst/>
            <a:gdLst>
              <a:gd name="T0" fmla="*/ 2147483647 w 20204"/>
              <a:gd name="T1" fmla="*/ 2147483647 h 18995"/>
              <a:gd name="T2" fmla="*/ 0 w 20204"/>
              <a:gd name="T3" fmla="*/ 2147483647 h 18995"/>
              <a:gd name="T4" fmla="*/ 2147483647 w 20204"/>
              <a:gd name="T5" fmla="*/ 0 h 18995"/>
              <a:gd name="T6" fmla="*/ 0 60000 65536"/>
              <a:gd name="T7" fmla="*/ 0 60000 65536"/>
              <a:gd name="T8" fmla="*/ 0 60000 65536"/>
              <a:gd name="T9" fmla="*/ 0 w 20204"/>
              <a:gd name="T10" fmla="*/ 0 h 18995"/>
              <a:gd name="T11" fmla="*/ 20204 w 20204"/>
              <a:gd name="T12" fmla="*/ 18995 h 189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04" h="18995" fill="none" extrusionOk="0">
                <a:moveTo>
                  <a:pt x="9920" y="18995"/>
                </a:moveTo>
                <a:cubicBezTo>
                  <a:pt x="5356" y="16524"/>
                  <a:pt x="1834" y="12492"/>
                  <a:pt x="-1" y="7638"/>
                </a:cubicBezTo>
              </a:path>
              <a:path w="20204" h="18995" stroke="0" extrusionOk="0">
                <a:moveTo>
                  <a:pt x="9920" y="18995"/>
                </a:moveTo>
                <a:cubicBezTo>
                  <a:pt x="5356" y="16524"/>
                  <a:pt x="1834" y="12492"/>
                  <a:pt x="-1" y="7638"/>
                </a:cubicBezTo>
                <a:lnTo>
                  <a:pt x="20204" y="0"/>
                </a:lnTo>
                <a:close/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2647" name="Line 18"/>
          <p:cNvSpPr>
            <a:spLocks noChangeShapeType="1"/>
          </p:cNvSpPr>
          <p:nvPr/>
        </p:nvSpPr>
        <p:spPr bwMode="auto">
          <a:xfrm flipV="1">
            <a:off x="2906713" y="2670175"/>
            <a:ext cx="1100137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648" name="Bogen 19"/>
          <p:cNvSpPr>
            <a:spLocks/>
          </p:cNvSpPr>
          <p:nvPr/>
        </p:nvSpPr>
        <p:spPr bwMode="auto">
          <a:xfrm>
            <a:off x="5835650" y="3981450"/>
            <a:ext cx="144463" cy="130175"/>
          </a:xfrm>
          <a:custGeom>
            <a:avLst/>
            <a:gdLst>
              <a:gd name="T0" fmla="*/ 0 w 20377"/>
              <a:gd name="T1" fmla="*/ 2147483647 h 18502"/>
              <a:gd name="T2" fmla="*/ 2147483647 w 20377"/>
              <a:gd name="T3" fmla="*/ 0 h 18502"/>
              <a:gd name="T4" fmla="*/ 2147483647 w 20377"/>
              <a:gd name="T5" fmla="*/ 2147483647 h 18502"/>
              <a:gd name="T6" fmla="*/ 0 60000 65536"/>
              <a:gd name="T7" fmla="*/ 0 60000 65536"/>
              <a:gd name="T8" fmla="*/ 0 60000 65536"/>
              <a:gd name="T9" fmla="*/ 0 w 20377"/>
              <a:gd name="T10" fmla="*/ 0 h 18502"/>
              <a:gd name="T11" fmla="*/ 20377 w 20377"/>
              <a:gd name="T12" fmla="*/ 18502 h 185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77" h="18502" fill="none" extrusionOk="0">
                <a:moveTo>
                  <a:pt x="-1" y="11336"/>
                </a:moveTo>
                <a:cubicBezTo>
                  <a:pt x="1665" y="6599"/>
                  <a:pt x="4929" y="2591"/>
                  <a:pt x="9230" y="-1"/>
                </a:cubicBezTo>
              </a:path>
              <a:path w="20377" h="18502" stroke="0" extrusionOk="0">
                <a:moveTo>
                  <a:pt x="-1" y="11336"/>
                </a:moveTo>
                <a:cubicBezTo>
                  <a:pt x="1665" y="6599"/>
                  <a:pt x="4929" y="2591"/>
                  <a:pt x="9230" y="-1"/>
                </a:cubicBezTo>
                <a:lnTo>
                  <a:pt x="20377" y="18502"/>
                </a:lnTo>
                <a:close/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2649" name="Freeform 20"/>
          <p:cNvSpPr>
            <a:spLocks/>
          </p:cNvSpPr>
          <p:nvPr/>
        </p:nvSpPr>
        <p:spPr bwMode="auto">
          <a:xfrm>
            <a:off x="4103688" y="2563813"/>
            <a:ext cx="107950" cy="90487"/>
          </a:xfrm>
          <a:custGeom>
            <a:avLst/>
            <a:gdLst>
              <a:gd name="T0" fmla="*/ 2147483647 w 68"/>
              <a:gd name="T1" fmla="*/ 0 h 57"/>
              <a:gd name="T2" fmla="*/ 2147483647 w 68"/>
              <a:gd name="T3" fmla="*/ 2147483647 h 57"/>
              <a:gd name="T4" fmla="*/ 2147483647 w 68"/>
              <a:gd name="T5" fmla="*/ 2147483647 h 57"/>
              <a:gd name="T6" fmla="*/ 0 w 68"/>
              <a:gd name="T7" fmla="*/ 2147483647 h 57"/>
              <a:gd name="T8" fmla="*/ 2147483647 w 68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57"/>
              <a:gd name="T17" fmla="*/ 68 w 68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57">
                <a:moveTo>
                  <a:pt x="6" y="0"/>
                </a:moveTo>
                <a:lnTo>
                  <a:pt x="67" y="50"/>
                </a:lnTo>
                <a:lnTo>
                  <a:pt x="61" y="56"/>
                </a:lnTo>
                <a:lnTo>
                  <a:pt x="0" y="6"/>
                </a:lnTo>
                <a:lnTo>
                  <a:pt x="6" y="0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2650" name="Freeform 21"/>
          <p:cNvSpPr>
            <a:spLocks/>
          </p:cNvSpPr>
          <p:nvPr/>
        </p:nvSpPr>
        <p:spPr bwMode="auto">
          <a:xfrm>
            <a:off x="4238625" y="2678113"/>
            <a:ext cx="109538" cy="88900"/>
          </a:xfrm>
          <a:custGeom>
            <a:avLst/>
            <a:gdLst>
              <a:gd name="T0" fmla="*/ 2147483647 w 69"/>
              <a:gd name="T1" fmla="*/ 0 h 56"/>
              <a:gd name="T2" fmla="*/ 2147483647 w 69"/>
              <a:gd name="T3" fmla="*/ 2147483647 h 56"/>
              <a:gd name="T4" fmla="*/ 2147483647 w 69"/>
              <a:gd name="T5" fmla="*/ 2147483647 h 56"/>
              <a:gd name="T6" fmla="*/ 0 w 69"/>
              <a:gd name="T7" fmla="*/ 2147483647 h 56"/>
              <a:gd name="T8" fmla="*/ 2147483647 w 69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56"/>
              <a:gd name="T17" fmla="*/ 69 w 69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56">
                <a:moveTo>
                  <a:pt x="6" y="0"/>
                </a:moveTo>
                <a:lnTo>
                  <a:pt x="68" y="49"/>
                </a:lnTo>
                <a:lnTo>
                  <a:pt x="62" y="55"/>
                </a:lnTo>
                <a:lnTo>
                  <a:pt x="0" y="6"/>
                </a:lnTo>
                <a:lnTo>
                  <a:pt x="6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2651" name="Freeform 22"/>
          <p:cNvSpPr>
            <a:spLocks/>
          </p:cNvSpPr>
          <p:nvPr/>
        </p:nvSpPr>
        <p:spPr bwMode="auto">
          <a:xfrm>
            <a:off x="4378325" y="2787650"/>
            <a:ext cx="106363" cy="93663"/>
          </a:xfrm>
          <a:custGeom>
            <a:avLst/>
            <a:gdLst>
              <a:gd name="T0" fmla="*/ 2147483647 w 67"/>
              <a:gd name="T1" fmla="*/ 0 h 59"/>
              <a:gd name="T2" fmla="*/ 2147483647 w 67"/>
              <a:gd name="T3" fmla="*/ 2147483647 h 59"/>
              <a:gd name="T4" fmla="*/ 2147483647 w 67"/>
              <a:gd name="T5" fmla="*/ 2147483647 h 59"/>
              <a:gd name="T6" fmla="*/ 0 w 67"/>
              <a:gd name="T7" fmla="*/ 2147483647 h 59"/>
              <a:gd name="T8" fmla="*/ 2147483647 w 6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59"/>
              <a:gd name="T17" fmla="*/ 67 w 6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59">
                <a:moveTo>
                  <a:pt x="4" y="0"/>
                </a:moveTo>
                <a:lnTo>
                  <a:pt x="66" y="52"/>
                </a:lnTo>
                <a:lnTo>
                  <a:pt x="62" y="58"/>
                </a:lnTo>
                <a:lnTo>
                  <a:pt x="0" y="6"/>
                </a:lnTo>
                <a:lnTo>
                  <a:pt x="4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2652" name="Freeform 23"/>
          <p:cNvSpPr>
            <a:spLocks/>
          </p:cNvSpPr>
          <p:nvPr/>
        </p:nvSpPr>
        <p:spPr bwMode="auto">
          <a:xfrm>
            <a:off x="4514850" y="2901950"/>
            <a:ext cx="106363" cy="90488"/>
          </a:xfrm>
          <a:custGeom>
            <a:avLst/>
            <a:gdLst>
              <a:gd name="T0" fmla="*/ 2147483647 w 67"/>
              <a:gd name="T1" fmla="*/ 0 h 57"/>
              <a:gd name="T2" fmla="*/ 2147483647 w 67"/>
              <a:gd name="T3" fmla="*/ 2147483647 h 57"/>
              <a:gd name="T4" fmla="*/ 2147483647 w 67"/>
              <a:gd name="T5" fmla="*/ 2147483647 h 57"/>
              <a:gd name="T6" fmla="*/ 0 w 67"/>
              <a:gd name="T7" fmla="*/ 2147483647 h 57"/>
              <a:gd name="T8" fmla="*/ 2147483647 w 67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57"/>
              <a:gd name="T17" fmla="*/ 67 w 67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57">
                <a:moveTo>
                  <a:pt x="4" y="0"/>
                </a:moveTo>
                <a:lnTo>
                  <a:pt x="66" y="50"/>
                </a:lnTo>
                <a:lnTo>
                  <a:pt x="62" y="56"/>
                </a:lnTo>
                <a:lnTo>
                  <a:pt x="0" y="6"/>
                </a:lnTo>
                <a:lnTo>
                  <a:pt x="4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2653" name="Freeform 24"/>
          <p:cNvSpPr>
            <a:spLocks/>
          </p:cNvSpPr>
          <p:nvPr/>
        </p:nvSpPr>
        <p:spPr bwMode="auto">
          <a:xfrm>
            <a:off x="4651375" y="3013075"/>
            <a:ext cx="109538" cy="93663"/>
          </a:xfrm>
          <a:custGeom>
            <a:avLst/>
            <a:gdLst>
              <a:gd name="T0" fmla="*/ 2147483647 w 69"/>
              <a:gd name="T1" fmla="*/ 0 h 59"/>
              <a:gd name="T2" fmla="*/ 2147483647 w 69"/>
              <a:gd name="T3" fmla="*/ 2147483647 h 59"/>
              <a:gd name="T4" fmla="*/ 2147483647 w 69"/>
              <a:gd name="T5" fmla="*/ 2147483647 h 59"/>
              <a:gd name="T6" fmla="*/ 0 w 69"/>
              <a:gd name="T7" fmla="*/ 2147483647 h 59"/>
              <a:gd name="T8" fmla="*/ 2147483647 w 69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59"/>
              <a:gd name="T17" fmla="*/ 69 w 69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59">
                <a:moveTo>
                  <a:pt x="6" y="0"/>
                </a:moveTo>
                <a:lnTo>
                  <a:pt x="68" y="52"/>
                </a:lnTo>
                <a:lnTo>
                  <a:pt x="62" y="58"/>
                </a:lnTo>
                <a:lnTo>
                  <a:pt x="0" y="6"/>
                </a:lnTo>
                <a:lnTo>
                  <a:pt x="6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2654" name="Freeform 25"/>
          <p:cNvSpPr>
            <a:spLocks/>
          </p:cNvSpPr>
          <p:nvPr/>
        </p:nvSpPr>
        <p:spPr bwMode="auto">
          <a:xfrm>
            <a:off x="4787900" y="3127375"/>
            <a:ext cx="107950" cy="90488"/>
          </a:xfrm>
          <a:custGeom>
            <a:avLst/>
            <a:gdLst>
              <a:gd name="T0" fmla="*/ 2147483647 w 68"/>
              <a:gd name="T1" fmla="*/ 0 h 57"/>
              <a:gd name="T2" fmla="*/ 2147483647 w 68"/>
              <a:gd name="T3" fmla="*/ 2147483647 h 57"/>
              <a:gd name="T4" fmla="*/ 2147483647 w 68"/>
              <a:gd name="T5" fmla="*/ 2147483647 h 57"/>
              <a:gd name="T6" fmla="*/ 0 w 68"/>
              <a:gd name="T7" fmla="*/ 2147483647 h 57"/>
              <a:gd name="T8" fmla="*/ 2147483647 w 68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57"/>
              <a:gd name="T17" fmla="*/ 68 w 68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57">
                <a:moveTo>
                  <a:pt x="6" y="0"/>
                </a:moveTo>
                <a:lnTo>
                  <a:pt x="67" y="50"/>
                </a:lnTo>
                <a:lnTo>
                  <a:pt x="61" y="56"/>
                </a:lnTo>
                <a:lnTo>
                  <a:pt x="0" y="6"/>
                </a:lnTo>
                <a:lnTo>
                  <a:pt x="6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2655" name="Freeform 26"/>
          <p:cNvSpPr>
            <a:spLocks/>
          </p:cNvSpPr>
          <p:nvPr/>
        </p:nvSpPr>
        <p:spPr bwMode="auto">
          <a:xfrm>
            <a:off x="4926013" y="3241675"/>
            <a:ext cx="106362" cy="90488"/>
          </a:xfrm>
          <a:custGeom>
            <a:avLst/>
            <a:gdLst>
              <a:gd name="T0" fmla="*/ 2147483647 w 67"/>
              <a:gd name="T1" fmla="*/ 0 h 57"/>
              <a:gd name="T2" fmla="*/ 2147483647 w 67"/>
              <a:gd name="T3" fmla="*/ 2147483647 h 57"/>
              <a:gd name="T4" fmla="*/ 2147483647 w 67"/>
              <a:gd name="T5" fmla="*/ 2147483647 h 57"/>
              <a:gd name="T6" fmla="*/ 0 w 67"/>
              <a:gd name="T7" fmla="*/ 2147483647 h 57"/>
              <a:gd name="T8" fmla="*/ 2147483647 w 67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57"/>
              <a:gd name="T17" fmla="*/ 67 w 67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57">
                <a:moveTo>
                  <a:pt x="4" y="0"/>
                </a:moveTo>
                <a:lnTo>
                  <a:pt x="66" y="50"/>
                </a:lnTo>
                <a:lnTo>
                  <a:pt x="60" y="56"/>
                </a:lnTo>
                <a:lnTo>
                  <a:pt x="0" y="6"/>
                </a:lnTo>
                <a:lnTo>
                  <a:pt x="4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2656" name="Freeform 27"/>
          <p:cNvSpPr>
            <a:spLocks/>
          </p:cNvSpPr>
          <p:nvPr/>
        </p:nvSpPr>
        <p:spPr bwMode="auto">
          <a:xfrm>
            <a:off x="5062538" y="3352800"/>
            <a:ext cx="106362" cy="93663"/>
          </a:xfrm>
          <a:custGeom>
            <a:avLst/>
            <a:gdLst>
              <a:gd name="T0" fmla="*/ 2147483647 w 67"/>
              <a:gd name="T1" fmla="*/ 0 h 59"/>
              <a:gd name="T2" fmla="*/ 2147483647 w 67"/>
              <a:gd name="T3" fmla="*/ 2147483647 h 59"/>
              <a:gd name="T4" fmla="*/ 2147483647 w 67"/>
              <a:gd name="T5" fmla="*/ 2147483647 h 59"/>
              <a:gd name="T6" fmla="*/ 0 w 67"/>
              <a:gd name="T7" fmla="*/ 2147483647 h 59"/>
              <a:gd name="T8" fmla="*/ 2147483647 w 6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59"/>
              <a:gd name="T17" fmla="*/ 67 w 6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59">
                <a:moveTo>
                  <a:pt x="4" y="0"/>
                </a:moveTo>
                <a:lnTo>
                  <a:pt x="66" y="52"/>
                </a:lnTo>
                <a:lnTo>
                  <a:pt x="62" y="58"/>
                </a:lnTo>
                <a:lnTo>
                  <a:pt x="0" y="6"/>
                </a:lnTo>
                <a:lnTo>
                  <a:pt x="4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2657" name="Freeform 28"/>
          <p:cNvSpPr>
            <a:spLocks/>
          </p:cNvSpPr>
          <p:nvPr/>
        </p:nvSpPr>
        <p:spPr bwMode="auto">
          <a:xfrm>
            <a:off x="5199063" y="3467100"/>
            <a:ext cx="106362" cy="90488"/>
          </a:xfrm>
          <a:custGeom>
            <a:avLst/>
            <a:gdLst>
              <a:gd name="T0" fmla="*/ 2147483647 w 67"/>
              <a:gd name="T1" fmla="*/ 0 h 57"/>
              <a:gd name="T2" fmla="*/ 2147483647 w 67"/>
              <a:gd name="T3" fmla="*/ 2147483647 h 57"/>
              <a:gd name="T4" fmla="*/ 2147483647 w 67"/>
              <a:gd name="T5" fmla="*/ 2147483647 h 57"/>
              <a:gd name="T6" fmla="*/ 0 w 67"/>
              <a:gd name="T7" fmla="*/ 2147483647 h 57"/>
              <a:gd name="T8" fmla="*/ 2147483647 w 67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57"/>
              <a:gd name="T17" fmla="*/ 67 w 67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57">
                <a:moveTo>
                  <a:pt x="6" y="0"/>
                </a:moveTo>
                <a:lnTo>
                  <a:pt x="66" y="50"/>
                </a:lnTo>
                <a:lnTo>
                  <a:pt x="62" y="56"/>
                </a:lnTo>
                <a:lnTo>
                  <a:pt x="0" y="6"/>
                </a:lnTo>
                <a:lnTo>
                  <a:pt x="6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2658" name="Freeform 29"/>
          <p:cNvSpPr>
            <a:spLocks/>
          </p:cNvSpPr>
          <p:nvPr/>
        </p:nvSpPr>
        <p:spPr bwMode="auto">
          <a:xfrm>
            <a:off x="5335588" y="3578225"/>
            <a:ext cx="109537" cy="93663"/>
          </a:xfrm>
          <a:custGeom>
            <a:avLst/>
            <a:gdLst>
              <a:gd name="T0" fmla="*/ 2147483647 w 69"/>
              <a:gd name="T1" fmla="*/ 0 h 59"/>
              <a:gd name="T2" fmla="*/ 2147483647 w 69"/>
              <a:gd name="T3" fmla="*/ 2147483647 h 59"/>
              <a:gd name="T4" fmla="*/ 2147483647 w 69"/>
              <a:gd name="T5" fmla="*/ 2147483647 h 59"/>
              <a:gd name="T6" fmla="*/ 0 w 69"/>
              <a:gd name="T7" fmla="*/ 2147483647 h 59"/>
              <a:gd name="T8" fmla="*/ 2147483647 w 69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59"/>
              <a:gd name="T17" fmla="*/ 69 w 69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59">
                <a:moveTo>
                  <a:pt x="6" y="0"/>
                </a:moveTo>
                <a:lnTo>
                  <a:pt x="68" y="52"/>
                </a:lnTo>
                <a:lnTo>
                  <a:pt x="62" y="58"/>
                </a:lnTo>
                <a:lnTo>
                  <a:pt x="0" y="6"/>
                </a:lnTo>
                <a:lnTo>
                  <a:pt x="6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2659" name="Freeform 30"/>
          <p:cNvSpPr>
            <a:spLocks/>
          </p:cNvSpPr>
          <p:nvPr/>
        </p:nvSpPr>
        <p:spPr bwMode="auto">
          <a:xfrm>
            <a:off x="5475288" y="3692525"/>
            <a:ext cx="104775" cy="88900"/>
          </a:xfrm>
          <a:custGeom>
            <a:avLst/>
            <a:gdLst>
              <a:gd name="T0" fmla="*/ 2147483647 w 66"/>
              <a:gd name="T1" fmla="*/ 0 h 56"/>
              <a:gd name="T2" fmla="*/ 2147483647 w 66"/>
              <a:gd name="T3" fmla="*/ 2147483647 h 56"/>
              <a:gd name="T4" fmla="*/ 2147483647 w 66"/>
              <a:gd name="T5" fmla="*/ 2147483647 h 56"/>
              <a:gd name="T6" fmla="*/ 0 w 66"/>
              <a:gd name="T7" fmla="*/ 2147483647 h 56"/>
              <a:gd name="T8" fmla="*/ 2147483647 w 66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56"/>
              <a:gd name="T17" fmla="*/ 66 w 66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56">
                <a:moveTo>
                  <a:pt x="4" y="0"/>
                </a:moveTo>
                <a:lnTo>
                  <a:pt x="65" y="49"/>
                </a:lnTo>
                <a:lnTo>
                  <a:pt x="59" y="55"/>
                </a:lnTo>
                <a:lnTo>
                  <a:pt x="0" y="6"/>
                </a:lnTo>
                <a:lnTo>
                  <a:pt x="4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2660" name="Freeform 31"/>
          <p:cNvSpPr>
            <a:spLocks/>
          </p:cNvSpPr>
          <p:nvPr/>
        </p:nvSpPr>
        <p:spPr bwMode="auto">
          <a:xfrm>
            <a:off x="5610225" y="3805238"/>
            <a:ext cx="106363" cy="90487"/>
          </a:xfrm>
          <a:custGeom>
            <a:avLst/>
            <a:gdLst>
              <a:gd name="T0" fmla="*/ 2147483647 w 67"/>
              <a:gd name="T1" fmla="*/ 0 h 57"/>
              <a:gd name="T2" fmla="*/ 2147483647 w 67"/>
              <a:gd name="T3" fmla="*/ 2147483647 h 57"/>
              <a:gd name="T4" fmla="*/ 2147483647 w 67"/>
              <a:gd name="T5" fmla="*/ 2147483647 h 57"/>
              <a:gd name="T6" fmla="*/ 0 w 67"/>
              <a:gd name="T7" fmla="*/ 2147483647 h 57"/>
              <a:gd name="T8" fmla="*/ 2147483647 w 67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57"/>
              <a:gd name="T17" fmla="*/ 67 w 67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57">
                <a:moveTo>
                  <a:pt x="4" y="0"/>
                </a:moveTo>
                <a:lnTo>
                  <a:pt x="66" y="50"/>
                </a:lnTo>
                <a:lnTo>
                  <a:pt x="62" y="56"/>
                </a:lnTo>
                <a:lnTo>
                  <a:pt x="0" y="6"/>
                </a:lnTo>
                <a:lnTo>
                  <a:pt x="4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2661" name="Freeform 32"/>
          <p:cNvSpPr>
            <a:spLocks/>
          </p:cNvSpPr>
          <p:nvPr/>
        </p:nvSpPr>
        <p:spPr bwMode="auto">
          <a:xfrm>
            <a:off x="5746750" y="3916363"/>
            <a:ext cx="106363" cy="93662"/>
          </a:xfrm>
          <a:custGeom>
            <a:avLst/>
            <a:gdLst>
              <a:gd name="T0" fmla="*/ 2147483647 w 67"/>
              <a:gd name="T1" fmla="*/ 0 h 59"/>
              <a:gd name="T2" fmla="*/ 2147483647 w 67"/>
              <a:gd name="T3" fmla="*/ 2147483647 h 59"/>
              <a:gd name="T4" fmla="*/ 2147483647 w 67"/>
              <a:gd name="T5" fmla="*/ 2147483647 h 59"/>
              <a:gd name="T6" fmla="*/ 0 w 67"/>
              <a:gd name="T7" fmla="*/ 2147483647 h 59"/>
              <a:gd name="T8" fmla="*/ 2147483647 w 6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59"/>
              <a:gd name="T17" fmla="*/ 67 w 6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59">
                <a:moveTo>
                  <a:pt x="6" y="0"/>
                </a:moveTo>
                <a:lnTo>
                  <a:pt x="66" y="52"/>
                </a:lnTo>
                <a:lnTo>
                  <a:pt x="62" y="58"/>
                </a:lnTo>
                <a:lnTo>
                  <a:pt x="0" y="6"/>
                </a:lnTo>
                <a:lnTo>
                  <a:pt x="6" y="0"/>
                </a:lnTo>
              </a:path>
            </a:pathLst>
          </a:custGeom>
          <a:solidFill>
            <a:srgbClr val="A5002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112662" name="Rectangle 33"/>
          <p:cNvSpPr>
            <a:spLocks noChangeArrowheads="1"/>
          </p:cNvSpPr>
          <p:nvPr/>
        </p:nvSpPr>
        <p:spPr bwMode="auto">
          <a:xfrm>
            <a:off x="2616200" y="3725863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12663" name="Rectangle 34"/>
          <p:cNvSpPr>
            <a:spLocks noChangeArrowheads="1"/>
          </p:cNvSpPr>
          <p:nvPr/>
        </p:nvSpPr>
        <p:spPr bwMode="auto">
          <a:xfrm>
            <a:off x="2565400" y="28257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12664" name="Rectangle 35"/>
          <p:cNvSpPr>
            <a:spLocks noChangeArrowheads="1"/>
          </p:cNvSpPr>
          <p:nvPr/>
        </p:nvSpPr>
        <p:spPr bwMode="auto">
          <a:xfrm>
            <a:off x="3402013" y="37004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2665" name="Rectangle 36"/>
          <p:cNvSpPr>
            <a:spLocks noChangeArrowheads="1"/>
          </p:cNvSpPr>
          <p:nvPr/>
        </p:nvSpPr>
        <p:spPr bwMode="auto">
          <a:xfrm>
            <a:off x="3224213" y="25463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12666" name="Rectangle 37"/>
          <p:cNvSpPr>
            <a:spLocks noChangeArrowheads="1"/>
          </p:cNvSpPr>
          <p:nvPr/>
        </p:nvSpPr>
        <p:spPr bwMode="auto">
          <a:xfrm>
            <a:off x="4097338" y="16462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2667" name="Rectangle 38"/>
          <p:cNvSpPr>
            <a:spLocks noChangeArrowheads="1"/>
          </p:cNvSpPr>
          <p:nvPr/>
        </p:nvSpPr>
        <p:spPr bwMode="auto">
          <a:xfrm>
            <a:off x="6454775" y="37004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12668" name="Rectangle 39"/>
          <p:cNvSpPr>
            <a:spLocks noChangeArrowheads="1"/>
          </p:cNvSpPr>
          <p:nvPr/>
        </p:nvSpPr>
        <p:spPr bwMode="auto">
          <a:xfrm>
            <a:off x="5656263" y="47021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2669" name="Rectangle 40"/>
          <p:cNvSpPr>
            <a:spLocks noChangeArrowheads="1"/>
          </p:cNvSpPr>
          <p:nvPr/>
        </p:nvSpPr>
        <p:spPr bwMode="auto">
          <a:xfrm>
            <a:off x="6037263" y="4241800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12670" name="Rectangle 41"/>
          <p:cNvSpPr>
            <a:spLocks noChangeArrowheads="1"/>
          </p:cNvSpPr>
          <p:nvPr/>
        </p:nvSpPr>
        <p:spPr bwMode="auto">
          <a:xfrm>
            <a:off x="6135688" y="429101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sz="12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2671" name="Rectangle 42"/>
          <p:cNvSpPr>
            <a:spLocks noChangeArrowheads="1"/>
          </p:cNvSpPr>
          <p:nvPr/>
        </p:nvSpPr>
        <p:spPr bwMode="auto">
          <a:xfrm>
            <a:off x="6210300" y="4271963"/>
            <a:ext cx="379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b="1">
                <a:solidFill>
                  <a:srgbClr val="000000"/>
                </a:solidFill>
              </a:rPr>
              <a:t>H</a:t>
            </a:r>
            <a:r>
              <a:rPr lang="de-DE" altLang="de-DE" b="1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2672" name="Rectangle 43"/>
          <p:cNvSpPr>
            <a:spLocks noChangeArrowheads="1"/>
          </p:cNvSpPr>
          <p:nvPr/>
        </p:nvSpPr>
        <p:spPr bwMode="auto">
          <a:xfrm>
            <a:off x="3489325" y="2073275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12673" name="Rectangle 44"/>
          <p:cNvSpPr>
            <a:spLocks noChangeArrowheads="1"/>
          </p:cNvSpPr>
          <p:nvPr/>
        </p:nvSpPr>
        <p:spPr bwMode="auto">
          <a:xfrm>
            <a:off x="3606800" y="2103438"/>
            <a:ext cx="379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b="1">
                <a:solidFill>
                  <a:srgbClr val="000000"/>
                </a:solidFill>
              </a:rPr>
              <a:t>H</a:t>
            </a:r>
            <a:r>
              <a:rPr lang="de-DE" altLang="de-DE" b="1" baseline="-25000">
                <a:solidFill>
                  <a:srgbClr val="000000"/>
                </a:solidFill>
              </a:rPr>
              <a:t>1</a:t>
            </a:r>
          </a:p>
        </p:txBody>
      </p:sp>
      <p:pic>
        <p:nvPicPr>
          <p:cNvPr id="112674" name="Picture 46" descr="BeispielFolie14LinksOben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30353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5" name="Picture 47" descr="BeispielFolie14RechtsOben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70113"/>
            <a:ext cx="351948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6" name="Picture 49" descr="BeispielFolie14LinksUnten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4419600"/>
            <a:ext cx="5065712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Verkettete Lagebeschreibung</a:t>
            </a:r>
          </a:p>
        </p:txBody>
      </p:sp>
    </p:spTree>
    <p:extLst>
      <p:ext uri="{BB962C8B-B14F-4D97-AF65-F5344CB8AC3E}">
        <p14:creationId xmlns:p14="http://schemas.microsoft.com/office/powerpoint/2010/main" val="352149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de-DE" altLang="de-DE" b="1"/>
              <a:t>Bewertung</a:t>
            </a:r>
          </a:p>
          <a:p>
            <a:r>
              <a:rPr lang="de-DE" altLang="de-DE"/>
              <a:t>Rotationsmatrizen + Translation:</a:t>
            </a:r>
            <a:endParaRPr lang="de-DE" altLang="de-DE" sz="2800"/>
          </a:p>
          <a:p>
            <a:pPr lvl="1"/>
            <a:r>
              <a:rPr lang="de-DE" altLang="de-DE"/>
              <a:t>12 Parameter (9 Rotation, 3 Translation)</a:t>
            </a:r>
          </a:p>
          <a:p>
            <a:pPr lvl="1"/>
            <a:r>
              <a:rPr lang="de-DE" altLang="de-DE"/>
              <a:t>Hohe Redundanz</a:t>
            </a:r>
          </a:p>
          <a:p>
            <a:pPr lvl="1"/>
            <a:r>
              <a:rPr lang="de-DE" altLang="de-DE"/>
              <a:t>Interpolation schwierig</a:t>
            </a:r>
          </a:p>
          <a:p>
            <a:pPr lvl="1">
              <a:lnSpc>
                <a:spcPct val="10000"/>
              </a:lnSpc>
            </a:pPr>
            <a:endParaRPr lang="de-DE" altLang="de-DE"/>
          </a:p>
          <a:p>
            <a:r>
              <a:rPr lang="de-DE" altLang="de-DE"/>
              <a:t>Geht‘s besser?</a:t>
            </a:r>
          </a:p>
          <a:p>
            <a:pPr lvl="1"/>
            <a:r>
              <a:rPr lang="de-DE" altLang="de-DE"/>
              <a:t>Ja, mit Quaternionen</a:t>
            </a:r>
          </a:p>
          <a:p>
            <a:pPr lvl="1"/>
            <a:r>
              <a:rPr lang="de-DE" altLang="de-DE"/>
              <a:t>Kompakte Darstellung</a:t>
            </a:r>
          </a:p>
          <a:p>
            <a:pPr lvl="1"/>
            <a:r>
              <a:rPr lang="de-DE" altLang="de-DE"/>
              <a:t>Erstmals beschrieben von Hamilton 1843</a:t>
            </a:r>
          </a:p>
          <a:p>
            <a:pPr lvl="1"/>
            <a:r>
              <a:rPr lang="de-DE" altLang="de-DE"/>
              <a:t>Einsatz erst seit den 90er Jahren </a:t>
            </a:r>
            <a:br>
              <a:rPr lang="de-DE" altLang="de-DE"/>
            </a:br>
            <a:r>
              <a:rPr lang="de-DE" altLang="de-DE"/>
              <a:t>(Computergraphik)</a:t>
            </a:r>
          </a:p>
          <a:p>
            <a:pPr>
              <a:buFontTx/>
              <a:buNone/>
            </a:pPr>
            <a:endParaRPr lang="de-DE" altLang="de-DE"/>
          </a:p>
        </p:txBody>
      </p:sp>
      <p:sp>
        <p:nvSpPr>
          <p:cNvPr id="114691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D9A8A8A4-5EDC-4AAB-8E81-BEC9963D6B5E}" type="slidenum">
              <a:rPr lang="de-DE" altLang="de-DE">
                <a:latin typeface="Arial" pitchFamily="34" charset="0"/>
              </a:rPr>
              <a:pPr/>
              <a:t>13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11469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Verkettete Lagebeschreibung</a:t>
            </a:r>
          </a:p>
        </p:txBody>
      </p:sp>
    </p:spTree>
    <p:extLst>
      <p:ext uri="{BB962C8B-B14F-4D97-AF65-F5344CB8AC3E}">
        <p14:creationId xmlns:p14="http://schemas.microsoft.com/office/powerpoint/2010/main" val="129145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Quaternionen</a:t>
            </a:r>
          </a:p>
        </p:txBody>
      </p:sp>
      <p:sp>
        <p:nvSpPr>
          <p:cNvPr id="11673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de-DE" altLang="de-DE" b="1" dirty="0"/>
              <a:t>Definitionen</a:t>
            </a:r>
          </a:p>
          <a:p>
            <a:r>
              <a:rPr lang="de-DE" altLang="de-DE" dirty="0"/>
              <a:t>Auffassung als hyperkomplexe Zahlen</a:t>
            </a:r>
          </a:p>
          <a:p>
            <a:r>
              <a:rPr lang="de-DE" altLang="de-DE" dirty="0"/>
              <a:t>Mit                    Quaternion q wie folgt beschrieben:</a:t>
            </a:r>
          </a:p>
          <a:p>
            <a:pPr>
              <a:spcAft>
                <a:spcPts val="1800"/>
              </a:spcAft>
              <a:buFontTx/>
              <a:buNone/>
            </a:pPr>
            <a:endParaRPr lang="de-DE" altLang="de-DE" dirty="0"/>
          </a:p>
          <a:p>
            <a:r>
              <a:rPr lang="de-DE" altLang="de-DE" dirty="0"/>
              <a:t>Mit </a:t>
            </a:r>
          </a:p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a ist der </a:t>
            </a:r>
            <a:r>
              <a:rPr lang="de-DE" altLang="de-DE" b="1" dirty="0"/>
              <a:t>Realteil</a:t>
            </a:r>
            <a:r>
              <a:rPr lang="de-DE" altLang="de-DE" dirty="0"/>
              <a:t>, </a:t>
            </a:r>
            <a:r>
              <a:rPr lang="de-DE" altLang="de-DE" b="1" dirty="0"/>
              <a:t>u</a:t>
            </a:r>
            <a:r>
              <a:rPr lang="de-DE" altLang="de-DE" dirty="0"/>
              <a:t> = (b, c, d)</a:t>
            </a:r>
            <a:r>
              <a:rPr lang="de-DE" altLang="de-DE" baseline="30000" dirty="0"/>
              <a:t>T</a:t>
            </a:r>
            <a:r>
              <a:rPr lang="de-DE" altLang="de-DE" dirty="0"/>
              <a:t> der </a:t>
            </a:r>
            <a:r>
              <a:rPr lang="de-DE" altLang="de-DE" b="1" dirty="0" err="1"/>
              <a:t>Imaginärteil</a:t>
            </a:r>
            <a:br>
              <a:rPr lang="de-DE" altLang="de-DE" dirty="0"/>
            </a:br>
            <a:r>
              <a:rPr lang="de-DE" altLang="de-DE" dirty="0"/>
              <a:t>q = (a, b, c, d)</a:t>
            </a:r>
            <a:r>
              <a:rPr lang="de-DE" altLang="de-DE" baseline="30000" dirty="0"/>
              <a:t>T</a:t>
            </a:r>
            <a:r>
              <a:rPr lang="de-DE" altLang="de-DE" dirty="0"/>
              <a:t> oder auch q = (a, </a:t>
            </a:r>
            <a:r>
              <a:rPr lang="de-DE" altLang="de-DE" b="1" dirty="0"/>
              <a:t>u</a:t>
            </a:r>
            <a:r>
              <a:rPr lang="de-DE" altLang="de-DE" dirty="0"/>
              <a:t>)</a:t>
            </a:r>
            <a:r>
              <a:rPr lang="de-DE" altLang="de-DE" baseline="30000" dirty="0"/>
              <a:t>T</a:t>
            </a:r>
            <a:endParaRPr lang="de-DE" altLang="de-DE" dirty="0"/>
          </a:p>
          <a:p>
            <a:endParaRPr lang="de-DE" altLang="de-DE" dirty="0"/>
          </a:p>
        </p:txBody>
      </p:sp>
      <p:sp>
        <p:nvSpPr>
          <p:cNvPr id="11674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253042F2-E03E-4C29-96B9-1013A1ED2220}" type="slidenum">
              <a:rPr lang="de-DE" altLang="de-DE">
                <a:latin typeface="Arial" pitchFamily="34" charset="0"/>
              </a:rPr>
              <a:pPr/>
              <a:t>14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116741" name="Picture 4" descr="quaternion_definition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11351"/>
            <a:ext cx="33782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6" descr="quaternionen_verknuepfungen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3505200"/>
            <a:ext cx="460533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3" name="Bild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09729"/>
            <a:ext cx="154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12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F341D273-DAA6-4C6B-980F-D9D6762A2487}" type="slidenum">
              <a:rPr lang="de-DE" altLang="de-DE">
                <a:latin typeface="Arial" pitchFamily="34" charset="0"/>
              </a:rPr>
              <a:pPr/>
              <a:t>15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1187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Quaternionen</a:t>
            </a:r>
          </a:p>
        </p:txBody>
      </p:sp>
      <p:sp>
        <p:nvSpPr>
          <p:cNvPr id="118788" name="Rectangle 3"/>
          <p:cNvSpPr txBox="1">
            <a:spLocks noChangeArrowheads="1"/>
          </p:cNvSpPr>
          <p:nvPr/>
        </p:nvSpPr>
        <p:spPr bwMode="auto">
          <a:xfrm>
            <a:off x="228600" y="731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</a:pPr>
            <a:r>
              <a:rPr lang="de-DE" altLang="de-DE" sz="2400" b="1">
                <a:solidFill>
                  <a:srgbClr val="000000"/>
                </a:solidFill>
                <a:latin typeface="Arial" pitchFamily="34" charset="0"/>
              </a:rPr>
              <a:t>Rechenregeln (1)</a:t>
            </a:r>
            <a:endParaRPr lang="de-DE" altLang="de-DE" sz="240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de-DE" altLang="de-DE" sz="2400">
                <a:solidFill>
                  <a:srgbClr val="000000"/>
                </a:solidFill>
                <a:latin typeface="Arial" pitchFamily="34" charset="0"/>
              </a:rPr>
              <a:t>Gegeben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de-DE" altLang="de-DE" sz="240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de-DE" altLang="de-DE" sz="2400">
                <a:solidFill>
                  <a:srgbClr val="000000"/>
                </a:solidFill>
                <a:latin typeface="Arial" pitchFamily="34" charset="0"/>
              </a:rPr>
              <a:t>Addition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</a:pPr>
            <a:endParaRPr lang="de-DE" altLang="de-DE" sz="2400">
              <a:solidFill>
                <a:srgbClr val="A50021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de-DE" altLang="de-DE" sz="2400">
                <a:solidFill>
                  <a:srgbClr val="000000"/>
                </a:solidFill>
                <a:latin typeface="Arial" pitchFamily="34" charset="0"/>
              </a:rPr>
              <a:t>Punktprodukt (Skalarprodukt)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</a:pPr>
            <a:endParaRPr lang="de-DE" altLang="de-DE" sz="2400">
              <a:solidFill>
                <a:srgbClr val="A50021"/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de-DE" altLang="de-DE" sz="2400">
                <a:solidFill>
                  <a:srgbClr val="000000"/>
                </a:solidFill>
                <a:latin typeface="Arial" pitchFamily="34" charset="0"/>
              </a:rPr>
              <a:t>Quaternionen-Multiplikation</a:t>
            </a:r>
          </a:p>
        </p:txBody>
      </p:sp>
      <p:pic>
        <p:nvPicPr>
          <p:cNvPr id="118789" name="Picture 4" descr="geg_quaternion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4038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0" name="Picture 5" descr="quat_addition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895600"/>
            <a:ext cx="40941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1" name="Picture 8" descr="quat_skalarmult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4059238"/>
            <a:ext cx="75676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2" name="Bild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24463"/>
            <a:ext cx="76200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01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Tx/>
              <a:buNone/>
            </a:pPr>
            <a:r>
              <a:rPr lang="de-DE" altLang="de-DE" b="1" dirty="0">
                <a:solidFill>
                  <a:srgbClr val="000000"/>
                </a:solidFill>
              </a:rPr>
              <a:t>Rechenregeln (2)</a:t>
            </a:r>
            <a:endParaRPr lang="de-DE" altLang="de-DE" dirty="0"/>
          </a:p>
          <a:p>
            <a:pPr>
              <a:spcAft>
                <a:spcPts val="1200"/>
              </a:spcAft>
            </a:pPr>
            <a:r>
              <a:rPr lang="de-DE" altLang="de-DE" dirty="0"/>
              <a:t>Konjugierte Quaternion</a:t>
            </a:r>
          </a:p>
          <a:p>
            <a:pPr algn="ctr">
              <a:spcAft>
                <a:spcPts val="600"/>
              </a:spcAft>
              <a:buFontTx/>
              <a:buNone/>
            </a:pPr>
            <a:r>
              <a:rPr lang="de-DE" altLang="de-DE" dirty="0"/>
              <a:t>q* = (</a:t>
            </a:r>
            <a:r>
              <a:rPr lang="de-DE" altLang="de-DE" dirty="0" err="1"/>
              <a:t>a</a:t>
            </a:r>
            <a:r>
              <a:rPr lang="de-DE" altLang="de-DE" baseline="-25000" dirty="0" err="1"/>
              <a:t>q</a:t>
            </a:r>
            <a:r>
              <a:rPr lang="de-DE" altLang="de-DE" dirty="0"/>
              <a:t>, -</a:t>
            </a:r>
            <a:r>
              <a:rPr lang="de-DE" altLang="de-DE" b="1" dirty="0" err="1"/>
              <a:t>u</a:t>
            </a:r>
            <a:r>
              <a:rPr lang="de-DE" altLang="de-DE" baseline="-25000" dirty="0" err="1"/>
              <a:t>r</a:t>
            </a:r>
            <a:r>
              <a:rPr lang="de-DE" altLang="de-DE" dirty="0"/>
              <a:t>)</a:t>
            </a:r>
          </a:p>
          <a:p>
            <a:pPr>
              <a:spcAft>
                <a:spcPts val="2400"/>
              </a:spcAft>
            </a:pPr>
            <a:r>
              <a:rPr lang="de-DE" altLang="de-DE" dirty="0"/>
              <a:t>Norm</a:t>
            </a:r>
          </a:p>
          <a:p>
            <a:endParaRPr lang="de-DE" altLang="de-DE" dirty="0"/>
          </a:p>
          <a:p>
            <a:r>
              <a:rPr lang="de-DE" altLang="de-DE" dirty="0"/>
              <a:t>Multiplikatives Inverses Element</a:t>
            </a:r>
          </a:p>
          <a:p>
            <a:endParaRPr lang="de-DE" altLang="de-DE" dirty="0"/>
          </a:p>
        </p:txBody>
      </p:sp>
      <p:sp>
        <p:nvSpPr>
          <p:cNvPr id="1208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0AC7205E-2B44-434A-82C0-F5875E4D25B3}" type="slidenum">
              <a:rPr lang="de-DE" altLang="de-DE">
                <a:latin typeface="Arial" pitchFamily="34" charset="0"/>
              </a:rPr>
              <a:pPr/>
              <a:t>16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120836" name="Picture 4" descr="quat_norm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62865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7" name="Picture 5" descr="quat_inverse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805264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Quaternionen</a:t>
            </a:r>
          </a:p>
        </p:txBody>
      </p:sp>
    </p:spTree>
    <p:extLst>
      <p:ext uri="{BB962C8B-B14F-4D97-AF65-F5344CB8AC3E}">
        <p14:creationId xmlns:p14="http://schemas.microsoft.com/office/powerpoint/2010/main" val="67792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de-DE" altLang="de-DE" b="1"/>
              <a:t>Rotation mit Quaternionen</a:t>
            </a:r>
          </a:p>
          <a:p>
            <a:pPr>
              <a:spcAft>
                <a:spcPts val="1200"/>
              </a:spcAft>
            </a:pPr>
            <a:r>
              <a:rPr lang="de-DE" altLang="de-DE"/>
              <a:t>Vektor </a:t>
            </a:r>
            <a:r>
              <a:rPr lang="de-DE" altLang="de-DE" b="1"/>
              <a:t>p</a:t>
            </a:r>
            <a:r>
              <a:rPr lang="de-DE" altLang="de-DE"/>
              <a:t> = (x, y, z)</a:t>
            </a:r>
            <a:r>
              <a:rPr lang="de-DE" altLang="de-DE" baseline="30000"/>
              <a:t>T</a:t>
            </a:r>
            <a:r>
              <a:rPr lang="de-DE" altLang="de-DE"/>
              <a:t> als Quaternion</a:t>
            </a:r>
          </a:p>
          <a:p>
            <a:pPr algn="ctr">
              <a:spcAft>
                <a:spcPts val="1200"/>
              </a:spcAft>
              <a:buFontTx/>
              <a:buNone/>
            </a:pPr>
            <a:r>
              <a:rPr lang="de-DE" altLang="de-DE" b="1"/>
              <a:t>q</a:t>
            </a:r>
            <a:r>
              <a:rPr lang="de-DE" altLang="de-DE"/>
              <a:t> = (0, </a:t>
            </a:r>
            <a:r>
              <a:rPr lang="de-DE" altLang="de-DE" b="1"/>
              <a:t>p</a:t>
            </a:r>
            <a:r>
              <a:rPr lang="de-DE" altLang="de-DE"/>
              <a:t>)</a:t>
            </a:r>
            <a:r>
              <a:rPr lang="de-DE" altLang="de-DE" baseline="30000"/>
              <a:t>T</a:t>
            </a:r>
            <a:endParaRPr lang="de-DE" altLang="de-DE"/>
          </a:p>
          <a:p>
            <a:pPr>
              <a:spcAft>
                <a:spcPts val="1200"/>
              </a:spcAft>
            </a:pPr>
            <a:r>
              <a:rPr lang="de-DE" altLang="de-DE"/>
              <a:t>Skalar s als Quaternion</a:t>
            </a:r>
          </a:p>
          <a:p>
            <a:pPr algn="ctr">
              <a:spcAft>
                <a:spcPts val="1200"/>
              </a:spcAft>
              <a:buFontTx/>
              <a:buNone/>
            </a:pPr>
            <a:r>
              <a:rPr lang="de-DE" altLang="de-DE" b="1"/>
              <a:t>q</a:t>
            </a:r>
            <a:r>
              <a:rPr lang="de-DE" altLang="de-DE"/>
              <a:t> = (s, </a:t>
            </a:r>
            <a:r>
              <a:rPr lang="de-DE" altLang="de-DE" b="1"/>
              <a:t>0</a:t>
            </a:r>
            <a:r>
              <a:rPr lang="de-DE" altLang="de-DE"/>
              <a:t>)</a:t>
            </a:r>
            <a:r>
              <a:rPr lang="de-DE" altLang="de-DE" baseline="30000"/>
              <a:t>T</a:t>
            </a:r>
            <a:endParaRPr lang="de-DE" altLang="de-DE"/>
          </a:p>
          <a:p>
            <a:pPr>
              <a:spcAft>
                <a:spcPts val="1200"/>
              </a:spcAft>
            </a:pPr>
            <a:r>
              <a:rPr lang="de-DE" altLang="de-DE"/>
              <a:t>Einheitsquaternion</a:t>
            </a:r>
          </a:p>
          <a:p>
            <a:pPr algn="ctr">
              <a:buFontTx/>
              <a:buNone/>
            </a:pPr>
            <a:r>
              <a:rPr lang="de-DE" altLang="de-DE"/>
              <a:t>|</a:t>
            </a:r>
            <a:r>
              <a:rPr lang="de-DE" altLang="de-DE" b="1"/>
              <a:t>q</a:t>
            </a:r>
            <a:r>
              <a:rPr lang="de-DE" altLang="de-DE"/>
              <a:t>| = 1</a:t>
            </a:r>
          </a:p>
          <a:p>
            <a:endParaRPr lang="de-DE" altLang="de-DE"/>
          </a:p>
        </p:txBody>
      </p:sp>
      <p:sp>
        <p:nvSpPr>
          <p:cNvPr id="122883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2CBCB2A3-0E7F-4B31-B20C-29E3C63A130D}" type="slidenum">
              <a:rPr lang="de-DE" altLang="de-DE">
                <a:latin typeface="Arial" pitchFamily="34" charset="0"/>
              </a:rPr>
              <a:pPr/>
              <a:t>17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1228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Quaternionen</a:t>
            </a:r>
          </a:p>
        </p:txBody>
      </p:sp>
    </p:spTree>
    <p:extLst>
      <p:ext uri="{BB962C8B-B14F-4D97-AF65-F5344CB8AC3E}">
        <p14:creationId xmlns:p14="http://schemas.microsoft.com/office/powerpoint/2010/main" val="216463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Inhaltsplatzhalt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3340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de-DE" altLang="de-DE" b="1" dirty="0"/>
              <a:t>Rotation mit Quaternionen</a:t>
            </a:r>
            <a:endParaRPr lang="de-DE" altLang="de-DE" dirty="0"/>
          </a:p>
          <a:p>
            <a:pPr>
              <a:lnSpc>
                <a:spcPct val="120000"/>
              </a:lnSpc>
            </a:pPr>
            <a:r>
              <a:rPr lang="de-DE" altLang="de-DE" dirty="0"/>
              <a:t>geg. 3-dim. Einheitsvektor </a:t>
            </a:r>
            <a:r>
              <a:rPr lang="de-DE" altLang="de-DE" b="1" dirty="0"/>
              <a:t>u</a:t>
            </a:r>
            <a:r>
              <a:rPr lang="de-DE" altLang="de-DE" dirty="0"/>
              <a:t>, Winkel</a:t>
            </a:r>
            <a:br>
              <a:rPr lang="de-DE" altLang="de-DE" dirty="0"/>
            </a:br>
            <a:r>
              <a:rPr lang="de-DE" altLang="de-DE" dirty="0"/>
              <a:t>dann repräsentiert das Quaternion</a:t>
            </a:r>
          </a:p>
          <a:p>
            <a:pPr>
              <a:lnSpc>
                <a:spcPct val="120000"/>
              </a:lnSpc>
              <a:buFontTx/>
              <a:buNone/>
            </a:pPr>
            <a:br>
              <a:rPr lang="de-DE" altLang="de-DE" dirty="0"/>
            </a:b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eine Rotation um     mit Rotationsachse </a:t>
            </a:r>
            <a:r>
              <a:rPr lang="de-DE" altLang="de-DE" b="1" dirty="0"/>
              <a:t>u</a:t>
            </a:r>
          </a:p>
          <a:p>
            <a:pPr>
              <a:spcAft>
                <a:spcPts val="1200"/>
              </a:spcAft>
            </a:pPr>
            <a:r>
              <a:rPr lang="de-DE" altLang="de-DE" dirty="0"/>
              <a:t>Ein Punkt </a:t>
            </a:r>
            <a:r>
              <a:rPr lang="de-DE" altLang="de-DE" b="1" dirty="0"/>
              <a:t>v</a:t>
            </a:r>
            <a:r>
              <a:rPr lang="de-DE" altLang="de-DE" dirty="0"/>
              <a:t> wird rotiert durch:</a:t>
            </a:r>
          </a:p>
          <a:p>
            <a:pPr algn="ctr">
              <a:buFontTx/>
              <a:buNone/>
            </a:pPr>
            <a:r>
              <a:rPr lang="de-DE" altLang="de-DE" b="1" dirty="0"/>
              <a:t>v</a:t>
            </a:r>
            <a:r>
              <a:rPr lang="de-DE" altLang="de-DE" dirty="0"/>
              <a:t>‘ = </a:t>
            </a:r>
            <a:r>
              <a:rPr lang="de-DE" altLang="de-DE" dirty="0" err="1"/>
              <a:t>qvq</a:t>
            </a:r>
            <a:r>
              <a:rPr lang="de-DE" altLang="de-DE" dirty="0"/>
              <a:t>* = qvq</a:t>
            </a:r>
            <a:r>
              <a:rPr lang="de-DE" altLang="de-DE" baseline="30000" dirty="0"/>
              <a:t>-1</a:t>
            </a:r>
            <a:endParaRPr lang="de-DE" altLang="de-DE" dirty="0"/>
          </a:p>
          <a:p>
            <a:endParaRPr lang="de-DE" altLang="de-DE" dirty="0"/>
          </a:p>
        </p:txBody>
      </p:sp>
      <p:sp>
        <p:nvSpPr>
          <p:cNvPr id="124931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6F9C2363-823A-4440-8DFC-E99E80E89F1D}" type="slidenum">
              <a:rPr lang="de-DE" altLang="de-DE">
                <a:latin typeface="Arial" pitchFamily="34" charset="0"/>
              </a:rPr>
              <a:pPr/>
              <a:t>18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124932" name="Picture 6" descr="quat_rotation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99569"/>
            <a:ext cx="36703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3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de-DE" altLang="de-DE" sz="2800" dirty="0"/>
              <a:t>Quaternionen</a:t>
            </a:r>
          </a:p>
        </p:txBody>
      </p:sp>
      <p:pic>
        <p:nvPicPr>
          <p:cNvPr id="124934" name="Bild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81" y="1499756"/>
            <a:ext cx="304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5" name="Bild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933056"/>
            <a:ext cx="304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724187" y="2833772"/>
            <a:ext cx="91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(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283968" y="2833772"/>
            <a:ext cx="61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292080" y="2833772"/>
            <a:ext cx="91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(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851861" y="2833772"/>
            <a:ext cx="61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280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de-DE" altLang="de-DE" b="1" dirty="0"/>
              <a:t>Beispiel</a:t>
            </a:r>
          </a:p>
          <a:p>
            <a:pPr>
              <a:buFontTx/>
              <a:buNone/>
            </a:pPr>
            <a:r>
              <a:rPr lang="de-DE" altLang="de-DE" dirty="0"/>
              <a:t>Punkt P = (1, 0, 9)</a:t>
            </a:r>
            <a:r>
              <a:rPr lang="de-DE" altLang="de-DE" baseline="30000" dirty="0"/>
              <a:t>T</a:t>
            </a:r>
          </a:p>
          <a:p>
            <a:pPr>
              <a:buFontTx/>
              <a:buNone/>
            </a:pPr>
            <a:r>
              <a:rPr lang="de-DE" altLang="de-DE" dirty="0"/>
              <a:t>Drehachse </a:t>
            </a:r>
            <a:r>
              <a:rPr lang="de-DE" altLang="de-DE" b="1" dirty="0"/>
              <a:t>u</a:t>
            </a:r>
            <a:r>
              <a:rPr lang="de-DE" altLang="de-DE" dirty="0"/>
              <a:t> = e</a:t>
            </a:r>
            <a:r>
              <a:rPr lang="de-DE" altLang="de-DE" baseline="-25000" dirty="0"/>
              <a:t>x </a:t>
            </a:r>
            <a:r>
              <a:rPr lang="de-DE" altLang="de-DE" dirty="0"/>
              <a:t>= (1, 0, 0)</a:t>
            </a:r>
            <a:r>
              <a:rPr lang="de-DE" altLang="de-DE" baseline="30000" dirty="0"/>
              <a:t>T</a:t>
            </a:r>
          </a:p>
          <a:p>
            <a:pPr>
              <a:buFontTx/>
              <a:buNone/>
            </a:pPr>
            <a:r>
              <a:rPr lang="de-DE" altLang="de-DE" dirty="0"/>
              <a:t>Drehwinkel    = 90°</a:t>
            </a:r>
          </a:p>
          <a:p>
            <a:pPr>
              <a:buFontTx/>
              <a:buNone/>
            </a:pPr>
            <a:endParaRPr lang="de-DE" altLang="de-DE" dirty="0"/>
          </a:p>
          <a:p>
            <a:pPr>
              <a:buFontTx/>
              <a:buNone/>
            </a:pPr>
            <a:r>
              <a:rPr lang="de-DE" altLang="de-DE" dirty="0" err="1"/>
              <a:t>q</a:t>
            </a:r>
            <a:r>
              <a:rPr lang="de-DE" altLang="de-DE" baseline="-25000" dirty="0" err="1"/>
              <a:t>p</a:t>
            </a:r>
            <a:r>
              <a:rPr lang="de-DE" altLang="de-DE" dirty="0"/>
              <a:t> = (0, 1, 0, 9)</a:t>
            </a:r>
            <a:r>
              <a:rPr lang="de-DE" altLang="de-DE" baseline="30000" dirty="0"/>
              <a:t>T</a:t>
            </a:r>
            <a:r>
              <a:rPr lang="de-DE" altLang="de-DE" dirty="0"/>
              <a:t> = i +9k</a:t>
            </a:r>
          </a:p>
          <a:p>
            <a:pPr>
              <a:buFontTx/>
              <a:buNone/>
            </a:pPr>
            <a:r>
              <a:rPr lang="de-DE" altLang="de-DE" dirty="0" err="1"/>
              <a:t>q</a:t>
            </a:r>
            <a:r>
              <a:rPr lang="de-DE" altLang="de-DE" baseline="-25000" dirty="0" err="1"/>
              <a:t>r</a:t>
            </a:r>
            <a:r>
              <a:rPr lang="de-DE" altLang="de-DE" dirty="0"/>
              <a:t> = (cos    /2, sin    /2, 0, 0)</a:t>
            </a:r>
            <a:r>
              <a:rPr lang="de-DE" altLang="de-DE" baseline="30000" dirty="0"/>
              <a:t>T</a:t>
            </a:r>
            <a:r>
              <a:rPr lang="de-DE" altLang="de-DE" dirty="0"/>
              <a:t> = cos    /2+ i sin    /2</a:t>
            </a:r>
          </a:p>
          <a:p>
            <a:pPr>
              <a:buFontTx/>
              <a:buNone/>
            </a:pPr>
            <a:endParaRPr lang="de-DE" altLang="de-DE" dirty="0"/>
          </a:p>
          <a:p>
            <a:pPr>
              <a:buFontTx/>
              <a:buNone/>
            </a:pPr>
            <a:r>
              <a:rPr lang="de-DE" altLang="de-DE" dirty="0" err="1"/>
              <a:t>q</a:t>
            </a:r>
            <a:r>
              <a:rPr lang="de-DE" altLang="de-DE" baseline="-25000" dirty="0" err="1"/>
              <a:t>p</a:t>
            </a:r>
            <a:r>
              <a:rPr lang="de-DE" altLang="de-DE" baseline="-25000" dirty="0"/>
              <a:t>‘</a:t>
            </a:r>
            <a:r>
              <a:rPr lang="de-DE" altLang="de-DE" dirty="0"/>
              <a:t> = </a:t>
            </a:r>
            <a:r>
              <a:rPr lang="de-DE" altLang="de-DE" dirty="0" err="1"/>
              <a:t>q</a:t>
            </a:r>
            <a:r>
              <a:rPr lang="de-DE" altLang="de-DE" baseline="-25000" dirty="0" err="1"/>
              <a:t>r</a:t>
            </a:r>
            <a:r>
              <a:rPr lang="de-DE" altLang="de-DE" dirty="0" err="1"/>
              <a:t>q</a:t>
            </a:r>
            <a:r>
              <a:rPr lang="de-DE" altLang="de-DE" baseline="-25000" dirty="0" err="1"/>
              <a:t>p</a:t>
            </a:r>
            <a:r>
              <a:rPr lang="de-DE" altLang="de-DE" dirty="0" err="1"/>
              <a:t>q</a:t>
            </a:r>
            <a:r>
              <a:rPr lang="de-DE" altLang="de-DE" baseline="-25000" dirty="0" err="1"/>
              <a:t>r</a:t>
            </a:r>
            <a:r>
              <a:rPr lang="de-DE" altLang="de-DE" dirty="0"/>
              <a:t>* = (0, 1, -9, 0)</a:t>
            </a:r>
            <a:r>
              <a:rPr lang="de-DE" altLang="de-DE" baseline="30000" dirty="0"/>
              <a:t>T</a:t>
            </a:r>
            <a:endParaRPr lang="de-DE" altLang="de-DE" dirty="0"/>
          </a:p>
          <a:p>
            <a:pPr>
              <a:buFontTx/>
              <a:buNone/>
            </a:pPr>
            <a:r>
              <a:rPr lang="de-DE" altLang="de-DE" dirty="0"/>
              <a:t>		p‘ = (1, -9, 0)</a:t>
            </a:r>
            <a:r>
              <a:rPr lang="de-DE" altLang="de-DE" baseline="30000" dirty="0"/>
              <a:t>T</a:t>
            </a:r>
          </a:p>
          <a:p>
            <a:endParaRPr lang="de-DE" altLang="de-DE" dirty="0"/>
          </a:p>
        </p:txBody>
      </p:sp>
      <p:sp>
        <p:nvSpPr>
          <p:cNvPr id="126979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8CCAC6B2-0806-4AAB-A00C-498FD88368DA}" type="slidenum">
              <a:rPr lang="de-DE" altLang="de-DE">
                <a:latin typeface="Arial" pitchFamily="34" charset="0"/>
              </a:rPr>
              <a:pPr/>
              <a:t>19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12698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Quaternionen</a:t>
            </a:r>
          </a:p>
        </p:txBody>
      </p:sp>
      <p:pic>
        <p:nvPicPr>
          <p:cNvPr id="126981" name="Bild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60" y="3001962"/>
            <a:ext cx="304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2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626" y="4149080"/>
            <a:ext cx="304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3" name="Bild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4149080"/>
            <a:ext cx="304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4" name="Pfeil nach rechts 8"/>
          <p:cNvSpPr>
            <a:spLocks noChangeArrowheads="1"/>
          </p:cNvSpPr>
          <p:nvPr/>
        </p:nvSpPr>
        <p:spPr bwMode="auto">
          <a:xfrm>
            <a:off x="35496" y="5157192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endParaRPr lang="en-US" altLang="de-DE"/>
          </a:p>
        </p:txBody>
      </p:sp>
      <p:pic>
        <p:nvPicPr>
          <p:cNvPr id="126985" name="Bild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4149080"/>
            <a:ext cx="304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6" name="Bild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4221088"/>
            <a:ext cx="304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45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altLang="de-DE" dirty="0"/>
              <a:t>Rotation und Translation von Punkten</a:t>
            </a:r>
            <a:endParaRPr lang="de-DE" altLang="de-DE" b="0" dirty="0"/>
          </a:p>
        </p:txBody>
      </p:sp>
      <p:sp>
        <p:nvSpPr>
          <p:cNvPr id="94211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/>
          <a:lstStyle/>
          <a:p>
            <a:r>
              <a:rPr lang="de-DE" altLang="de-DE" dirty="0"/>
              <a:t>In kartesischen Koordinaten</a:t>
            </a:r>
          </a:p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In homogenen Koordinaten</a:t>
            </a:r>
          </a:p>
        </p:txBody>
      </p:sp>
      <p:sp>
        <p:nvSpPr>
          <p:cNvPr id="9421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164E04BD-AC8A-4147-82BB-6A4EF6A28D28}" type="slidenum">
              <a:rPr lang="de-DE" altLang="de-DE">
                <a:latin typeface="Arial" pitchFamily="34" charset="0"/>
              </a:rPr>
              <a:pPr/>
              <a:t>2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94213" name="Picture 12" descr="Rot-Trans_Kartesisch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49605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4" name="Picture 13" descr="Rot-Trans_Homogen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4399483"/>
            <a:ext cx="53467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99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de-DE" altLang="de-DE" b="1" dirty="0"/>
              <a:t>Rotation mit Quaternionen</a:t>
            </a:r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Hintereinanderschalten von Rotationen:</a:t>
            </a:r>
            <a:br>
              <a:rPr lang="de-DE" altLang="de-DE" dirty="0"/>
            </a:br>
            <a:r>
              <a:rPr lang="de-DE" altLang="de-DE" dirty="0"/>
              <a:t>geg.: </a:t>
            </a:r>
            <a:br>
              <a:rPr lang="de-DE" altLang="de-DE" dirty="0"/>
            </a:br>
            <a:br>
              <a:rPr lang="de-DE" altLang="de-DE" dirty="0"/>
            </a:br>
            <a:br>
              <a:rPr lang="de-DE" altLang="de-DE" dirty="0"/>
            </a:br>
            <a:endParaRPr lang="de-DE" altLang="de-DE" dirty="0"/>
          </a:p>
          <a:p>
            <a:pPr>
              <a:spcAft>
                <a:spcPts val="2400"/>
              </a:spcAft>
            </a:pPr>
            <a:r>
              <a:rPr lang="de-DE" altLang="de-DE" dirty="0"/>
              <a:t>sowie:                             und </a:t>
            </a:r>
          </a:p>
          <a:p>
            <a:r>
              <a:rPr lang="de-DE" altLang="de-DE" dirty="0"/>
              <a:t>dann entspricht           gerade der Rotation mit dem</a:t>
            </a:r>
            <a:br>
              <a:rPr lang="de-DE" altLang="de-DE" dirty="0"/>
            </a:br>
            <a:r>
              <a:rPr lang="de-DE" altLang="de-DE" dirty="0"/>
              <a:t>Quaternion p = q*r</a:t>
            </a:r>
          </a:p>
          <a:p>
            <a:endParaRPr lang="de-DE" altLang="de-DE" dirty="0"/>
          </a:p>
        </p:txBody>
      </p:sp>
      <p:sp>
        <p:nvSpPr>
          <p:cNvPr id="129027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32A58FB3-F442-452F-A1D9-90ECC2A88B01}" type="slidenum">
              <a:rPr lang="de-DE" altLang="de-DE">
                <a:latin typeface="Arial" pitchFamily="34" charset="0"/>
              </a:rPr>
              <a:pPr/>
              <a:t>20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129028" name="Picture 4" descr="quat_q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916832"/>
            <a:ext cx="43370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9" name="Picture 5" descr="quat_r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3144391"/>
            <a:ext cx="43370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0" name="Picture 6" descr="f_v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4149080"/>
            <a:ext cx="2336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1" name="Picture 7" descr="h_v"/>
          <p:cNvPicPr>
            <a:picLocks noChangeAspect="1" noChangeArrowheads="1"/>
          </p:cNvPicPr>
          <p:nvPr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72893"/>
            <a:ext cx="2209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2" name="Picture 8" descr="f_kreis_h"/>
          <p:cNvPicPr>
            <a:picLocks noChangeAspect="1" noChangeArrowheads="1"/>
          </p:cNvPicPr>
          <p:nvPr/>
        </p:nvPicPr>
        <p:blipFill>
          <a:blip r:embed="rId7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5258325"/>
            <a:ext cx="7032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Quaternionen</a:t>
            </a:r>
          </a:p>
        </p:txBody>
      </p:sp>
    </p:spTree>
    <p:extLst>
      <p:ext uri="{BB962C8B-B14F-4D97-AF65-F5344CB8AC3E}">
        <p14:creationId xmlns:p14="http://schemas.microsoft.com/office/powerpoint/2010/main" val="2253770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de-DE" altLang="de-DE" b="1"/>
              <a:t>Bewertung</a:t>
            </a:r>
          </a:p>
          <a:p>
            <a:r>
              <a:rPr lang="de-DE" altLang="de-DE"/>
              <a:t>Intuitive Darstellung von Rotationen</a:t>
            </a:r>
            <a:br>
              <a:rPr lang="de-DE" altLang="de-DE"/>
            </a:br>
            <a:r>
              <a:rPr lang="de-DE" altLang="de-DE"/>
              <a:t>(„direkte“ Angabe von Drehwinkel und -achse)</a:t>
            </a:r>
          </a:p>
          <a:p>
            <a:r>
              <a:rPr lang="de-DE" altLang="de-DE"/>
              <a:t>Kompakte Darstellung (nur 4 Werte im Vergleich zu 9</a:t>
            </a:r>
            <a:br>
              <a:rPr lang="de-DE" altLang="de-DE"/>
            </a:br>
            <a:r>
              <a:rPr lang="de-DE" altLang="de-DE"/>
              <a:t>Werten bei Rot.Matrix)</a:t>
            </a:r>
          </a:p>
          <a:p>
            <a:r>
              <a:rPr lang="de-DE" altLang="de-DE"/>
              <a:t>Rotation direkt um gewünschte Achse</a:t>
            </a:r>
          </a:p>
          <a:p>
            <a:r>
              <a:rPr lang="de-DE" altLang="de-DE"/>
              <a:t>Numerische Stabilität</a:t>
            </a:r>
          </a:p>
          <a:p>
            <a:endParaRPr lang="de-DE" altLang="de-DE"/>
          </a:p>
          <a:p>
            <a:pPr>
              <a:buFontTx/>
              <a:buNone/>
            </a:pPr>
            <a:r>
              <a:rPr lang="de-DE" altLang="de-DE"/>
              <a:t>Aber:</a:t>
            </a:r>
          </a:p>
          <a:p>
            <a:r>
              <a:rPr lang="de-DE" altLang="de-DE"/>
              <a:t>Nur Rotation, keine Translation</a:t>
            </a:r>
            <a:endParaRPr lang="de-DE" altLang="de-DE" sz="2800"/>
          </a:p>
          <a:p>
            <a:endParaRPr lang="de-DE" altLang="de-DE"/>
          </a:p>
        </p:txBody>
      </p:sp>
      <p:sp>
        <p:nvSpPr>
          <p:cNvPr id="13107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6EC083F6-ED38-4B58-A6B1-1AB33F844ADB}" type="slidenum">
              <a:rPr lang="de-DE" altLang="de-DE">
                <a:latin typeface="Arial" pitchFamily="34" charset="0"/>
              </a:rPr>
              <a:pPr/>
              <a:t>21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13107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/>
              <a:t>Quaternionen</a:t>
            </a:r>
          </a:p>
        </p:txBody>
      </p:sp>
    </p:spTree>
    <p:extLst>
      <p:ext uri="{BB962C8B-B14F-4D97-AF65-F5344CB8AC3E}">
        <p14:creationId xmlns:p14="http://schemas.microsoft.com/office/powerpoint/2010/main" val="349289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tabLst>
                <a:tab pos="101600" algn="l"/>
              </a:tabLst>
            </a:pPr>
            <a:r>
              <a:rPr lang="de-DE" altLang="de-DE" b="1"/>
              <a:t>Interpretationen von homogenen 4x4 Matrizen</a:t>
            </a:r>
          </a:p>
          <a:p>
            <a:pPr>
              <a:tabLst>
                <a:tab pos="101600" algn="l"/>
              </a:tabLst>
            </a:pPr>
            <a:r>
              <a:rPr lang="de-DE" altLang="de-DE"/>
              <a:t>Lagebeschreibung eines Koordinatensystems: </a:t>
            </a:r>
            <a:br>
              <a:rPr lang="de-DE" altLang="de-DE"/>
            </a:br>
            <a:br>
              <a:rPr lang="de-DE" altLang="de-DE"/>
            </a:br>
            <a:endParaRPr lang="de-DE" altLang="de-DE"/>
          </a:p>
          <a:p>
            <a:pPr lvl="1">
              <a:buFont typeface="Symbol" pitchFamily="18" charset="2"/>
              <a:buChar char="-"/>
              <a:tabLst>
                <a:tab pos="101600" algn="l"/>
              </a:tabLst>
            </a:pPr>
            <a:r>
              <a:rPr lang="de-DE" altLang="de-DE" sz="2000"/>
              <a:t>beschreibt die Lage des Koordinatensystems </a:t>
            </a:r>
            <a:r>
              <a:rPr lang="de-DE" altLang="de-DE" sz="2000" i="1">
                <a:latin typeface="Times New Roman" pitchFamily="18" charset="0"/>
              </a:rPr>
              <a:t>B</a:t>
            </a:r>
            <a:r>
              <a:rPr lang="de-DE" altLang="de-DE" sz="2000"/>
              <a:t> relativ zum</a:t>
            </a:r>
            <a:br>
              <a:rPr lang="de-DE" altLang="de-DE" sz="2000"/>
            </a:br>
            <a:r>
              <a:rPr lang="de-DE" altLang="de-DE" sz="2000"/>
              <a:t>Koordinatensystem </a:t>
            </a:r>
            <a:r>
              <a:rPr lang="de-DE" altLang="de-DE" sz="2000" i="1">
                <a:latin typeface="Times New Roman" pitchFamily="18" charset="0"/>
              </a:rPr>
              <a:t>A</a:t>
            </a:r>
          </a:p>
          <a:p>
            <a:pPr>
              <a:tabLst>
                <a:tab pos="101600" algn="l"/>
              </a:tabLst>
            </a:pPr>
            <a:r>
              <a:rPr lang="de-DE" altLang="de-DE"/>
              <a:t>Transformationsabbildung:</a:t>
            </a:r>
          </a:p>
          <a:p>
            <a:pPr lvl="1">
              <a:buFontTx/>
              <a:buNone/>
              <a:tabLst>
                <a:tab pos="101600" algn="l"/>
              </a:tabLst>
            </a:pPr>
            <a:endParaRPr lang="de-DE" altLang="de-DE"/>
          </a:p>
          <a:p>
            <a:pPr>
              <a:tabLst>
                <a:tab pos="101600" algn="l"/>
              </a:tabLst>
            </a:pPr>
            <a:endParaRPr lang="de-DE" altLang="de-DE"/>
          </a:p>
          <a:p>
            <a:pPr>
              <a:tabLst>
                <a:tab pos="101600" algn="l"/>
              </a:tabLst>
            </a:pPr>
            <a:r>
              <a:rPr lang="de-DE" altLang="de-DE"/>
              <a:t>Transformationsoperator</a:t>
            </a:r>
          </a:p>
          <a:p>
            <a:pPr>
              <a:buFontTx/>
              <a:buNone/>
              <a:tabLst>
                <a:tab pos="101600" algn="l"/>
              </a:tabLst>
            </a:pPr>
            <a:endParaRPr lang="de-DE" altLang="de-DE"/>
          </a:p>
          <a:p>
            <a:pPr>
              <a:tabLst>
                <a:tab pos="101600" algn="l"/>
              </a:tabLst>
            </a:pPr>
            <a:endParaRPr lang="de-DE" altLang="de-DE"/>
          </a:p>
        </p:txBody>
      </p:sp>
      <p:sp>
        <p:nvSpPr>
          <p:cNvPr id="952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D1BC53B9-3932-4D54-BE0D-78B32464C2E6}" type="slidenum">
              <a:rPr lang="de-DE" altLang="de-DE">
                <a:latin typeface="Arial" pitchFamily="34" charset="0"/>
              </a:rPr>
              <a:pPr/>
              <a:t>3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95236" name="Picture 7" descr="a_H_b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63" y="2780928"/>
            <a:ext cx="7524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8" descr="HomTransformationAbb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2949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8" name="Picture 9" descr="HomTransformationOp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22" y="5475321"/>
            <a:ext cx="27082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9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de-DE"/>
              <a:t>Rotation und Translation von Punkten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156684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de-DE"/>
              <a:t>Rotation und Translation von Punkten</a:t>
            </a:r>
          </a:p>
        </p:txBody>
      </p:sp>
      <p:sp>
        <p:nvSpPr>
          <p:cNvPr id="97283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CFCD5645-F776-4082-8F70-F5DC04812844}" type="slidenum">
              <a:rPr lang="de-DE" altLang="de-DE">
                <a:latin typeface="Arial" pitchFamily="34" charset="0"/>
              </a:rPr>
              <a:pPr/>
              <a:t>4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97284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501775"/>
            <a:ext cx="2500312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2335213" y="1833563"/>
            <a:ext cx="977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1800"/>
              <a:t>Effektor</a:t>
            </a:r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3940175" y="2555875"/>
            <a:ext cx="2249488" cy="2667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7287" name="Rectangle 6"/>
          <p:cNvSpPr>
            <a:spLocks noChangeArrowheads="1"/>
          </p:cNvSpPr>
          <p:nvPr/>
        </p:nvSpPr>
        <p:spPr bwMode="auto">
          <a:xfrm>
            <a:off x="5838825" y="5562600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1800"/>
              <a:t>BKS</a:t>
            </a:r>
          </a:p>
        </p:txBody>
      </p:sp>
      <p:sp>
        <p:nvSpPr>
          <p:cNvPr id="97288" name="Rectangle 7"/>
          <p:cNvSpPr>
            <a:spLocks noChangeArrowheads="1"/>
          </p:cNvSpPr>
          <p:nvPr/>
        </p:nvSpPr>
        <p:spPr bwMode="auto">
          <a:xfrm>
            <a:off x="5935663" y="3933825"/>
            <a:ext cx="104298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1800" i="1"/>
              <a:t>z</a:t>
            </a:r>
          </a:p>
        </p:txBody>
      </p:sp>
      <p:sp>
        <p:nvSpPr>
          <p:cNvPr id="97289" name="Rectangle 8"/>
          <p:cNvSpPr>
            <a:spLocks noChangeArrowheads="1"/>
          </p:cNvSpPr>
          <p:nvPr/>
        </p:nvSpPr>
        <p:spPr bwMode="auto">
          <a:xfrm>
            <a:off x="7142163" y="5229225"/>
            <a:ext cx="36988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1800" i="1"/>
              <a:t>x</a:t>
            </a:r>
          </a:p>
        </p:txBody>
      </p:sp>
      <p:grpSp>
        <p:nvGrpSpPr>
          <p:cNvPr id="97290" name="Group 9"/>
          <p:cNvGrpSpPr>
            <a:grpSpLocks/>
          </p:cNvGrpSpPr>
          <p:nvPr/>
        </p:nvGrpSpPr>
        <p:grpSpPr bwMode="auto">
          <a:xfrm>
            <a:off x="6248400" y="4267200"/>
            <a:ext cx="47882175" cy="1028700"/>
            <a:chOff x="3648" y="2524"/>
            <a:chExt cx="30162" cy="648"/>
          </a:xfrm>
        </p:grpSpPr>
        <p:grpSp>
          <p:nvGrpSpPr>
            <p:cNvPr id="97323" name="Group 10"/>
            <p:cNvGrpSpPr>
              <a:grpSpLocks/>
            </p:cNvGrpSpPr>
            <p:nvPr/>
          </p:nvGrpSpPr>
          <p:grpSpPr bwMode="auto">
            <a:xfrm>
              <a:off x="3648" y="2524"/>
              <a:ext cx="30162" cy="648"/>
              <a:chOff x="3648" y="2524"/>
              <a:chExt cx="30162" cy="648"/>
            </a:xfrm>
          </p:grpSpPr>
          <p:sp>
            <p:nvSpPr>
              <p:cNvPr id="97330" name="Line 11"/>
              <p:cNvSpPr>
                <a:spLocks noChangeShapeType="1"/>
              </p:cNvSpPr>
              <p:nvPr/>
            </p:nvSpPr>
            <p:spPr bwMode="auto">
              <a:xfrm flipV="1">
                <a:off x="3648" y="285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97331" name="Line 12"/>
              <p:cNvSpPr>
                <a:spLocks noChangeShapeType="1"/>
              </p:cNvSpPr>
              <p:nvPr/>
            </p:nvSpPr>
            <p:spPr bwMode="auto">
              <a:xfrm flipV="1">
                <a:off x="33810" y="2524"/>
                <a:ext cx="0" cy="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97324" name="Group 13"/>
            <p:cNvGrpSpPr>
              <a:grpSpLocks/>
            </p:cNvGrpSpPr>
            <p:nvPr/>
          </p:nvGrpSpPr>
          <p:grpSpPr bwMode="auto">
            <a:xfrm>
              <a:off x="3652" y="3168"/>
              <a:ext cx="568" cy="0"/>
              <a:chOff x="3652" y="3168"/>
              <a:chExt cx="568" cy="0"/>
            </a:xfrm>
          </p:grpSpPr>
          <p:sp>
            <p:nvSpPr>
              <p:cNvPr id="97328" name="Line 14"/>
              <p:cNvSpPr>
                <a:spLocks noChangeShapeType="1"/>
              </p:cNvSpPr>
              <p:nvPr/>
            </p:nvSpPr>
            <p:spPr bwMode="auto">
              <a:xfrm>
                <a:off x="3652" y="316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97329" name="Line 15"/>
              <p:cNvSpPr>
                <a:spLocks noChangeShapeType="1"/>
              </p:cNvSpPr>
              <p:nvPr/>
            </p:nvSpPr>
            <p:spPr bwMode="auto">
              <a:xfrm>
                <a:off x="3652" y="3168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97325" name="Group 16"/>
            <p:cNvGrpSpPr>
              <a:grpSpLocks/>
            </p:cNvGrpSpPr>
            <p:nvPr/>
          </p:nvGrpSpPr>
          <p:grpSpPr bwMode="auto">
            <a:xfrm>
              <a:off x="3652" y="2936"/>
              <a:ext cx="468" cy="236"/>
              <a:chOff x="3652" y="2936"/>
              <a:chExt cx="468" cy="236"/>
            </a:xfrm>
          </p:grpSpPr>
          <p:sp>
            <p:nvSpPr>
              <p:cNvPr id="97326" name="Line 17"/>
              <p:cNvSpPr>
                <a:spLocks noChangeShapeType="1"/>
              </p:cNvSpPr>
              <p:nvPr/>
            </p:nvSpPr>
            <p:spPr bwMode="auto">
              <a:xfrm flipV="1">
                <a:off x="3652" y="3049"/>
                <a:ext cx="230" cy="1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97327" name="Line 18"/>
              <p:cNvSpPr>
                <a:spLocks noChangeShapeType="1"/>
              </p:cNvSpPr>
              <p:nvPr/>
            </p:nvSpPr>
            <p:spPr bwMode="auto">
              <a:xfrm flipV="1">
                <a:off x="3652" y="2936"/>
                <a:ext cx="468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97291" name="Rectangle 22"/>
          <p:cNvSpPr>
            <a:spLocks noChangeArrowheads="1"/>
          </p:cNvSpPr>
          <p:nvPr/>
        </p:nvSpPr>
        <p:spPr bwMode="auto">
          <a:xfrm>
            <a:off x="6850063" y="4543425"/>
            <a:ext cx="104298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1800" i="1"/>
              <a:t>y</a:t>
            </a:r>
          </a:p>
        </p:txBody>
      </p:sp>
      <p:sp>
        <p:nvSpPr>
          <p:cNvPr id="97292" name="Rectangle 27"/>
          <p:cNvSpPr>
            <a:spLocks noChangeArrowheads="1"/>
          </p:cNvSpPr>
          <p:nvPr/>
        </p:nvSpPr>
        <p:spPr bwMode="auto">
          <a:xfrm>
            <a:off x="4495800" y="1219200"/>
            <a:ext cx="2746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1600" i="1"/>
              <a:t>y</a:t>
            </a:r>
          </a:p>
        </p:txBody>
      </p:sp>
      <p:sp>
        <p:nvSpPr>
          <p:cNvPr id="97293" name="Rectangle 28"/>
          <p:cNvSpPr>
            <a:spLocks noChangeArrowheads="1"/>
          </p:cNvSpPr>
          <p:nvPr/>
        </p:nvSpPr>
        <p:spPr bwMode="auto">
          <a:xfrm>
            <a:off x="4086225" y="1443038"/>
            <a:ext cx="304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1600" i="1"/>
              <a:t>x</a:t>
            </a:r>
          </a:p>
        </p:txBody>
      </p:sp>
      <p:sp>
        <p:nvSpPr>
          <p:cNvPr id="97294" name="Rectangle 29"/>
          <p:cNvSpPr>
            <a:spLocks noChangeArrowheads="1"/>
          </p:cNvSpPr>
          <p:nvPr/>
        </p:nvSpPr>
        <p:spPr bwMode="auto">
          <a:xfrm>
            <a:off x="5562600" y="2438400"/>
            <a:ext cx="2841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1600" i="1"/>
              <a:t>z</a:t>
            </a:r>
          </a:p>
        </p:txBody>
      </p:sp>
      <p:grpSp>
        <p:nvGrpSpPr>
          <p:cNvPr id="97295" name="Group 30"/>
          <p:cNvGrpSpPr>
            <a:grpSpLocks/>
          </p:cNvGrpSpPr>
          <p:nvPr/>
        </p:nvGrpSpPr>
        <p:grpSpPr bwMode="auto">
          <a:xfrm>
            <a:off x="4722813" y="1612900"/>
            <a:ext cx="0" cy="930275"/>
            <a:chOff x="4722813" y="1612900"/>
            <a:chExt cx="0" cy="930275"/>
          </a:xfrm>
        </p:grpSpPr>
        <p:sp>
          <p:nvSpPr>
            <p:cNvPr id="97321" name="Line 31"/>
            <p:cNvSpPr>
              <a:spLocks noChangeShapeType="1"/>
            </p:cNvSpPr>
            <p:nvPr/>
          </p:nvSpPr>
          <p:spPr bwMode="auto">
            <a:xfrm flipV="1">
              <a:off x="2706" y="1143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7322" name="Line 32"/>
            <p:cNvSpPr>
              <a:spLocks noChangeShapeType="1"/>
            </p:cNvSpPr>
            <p:nvPr/>
          </p:nvSpPr>
          <p:spPr bwMode="auto">
            <a:xfrm flipV="1">
              <a:off x="2706" y="852"/>
              <a:ext cx="0" cy="5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97296" name="Line 33"/>
          <p:cNvSpPr>
            <a:spLocks noChangeShapeType="1"/>
          </p:cNvSpPr>
          <p:nvPr/>
        </p:nvSpPr>
        <p:spPr bwMode="auto">
          <a:xfrm>
            <a:off x="4729163" y="2536825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7297" name="Line 34"/>
          <p:cNvSpPr>
            <a:spLocks noChangeShapeType="1"/>
          </p:cNvSpPr>
          <p:nvPr/>
        </p:nvSpPr>
        <p:spPr bwMode="auto">
          <a:xfrm>
            <a:off x="4729163" y="2536825"/>
            <a:ext cx="877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4389438" y="1719263"/>
            <a:ext cx="298450" cy="777875"/>
            <a:chOff x="2496" y="919"/>
            <a:chExt cx="188" cy="490"/>
          </a:xfrm>
          <a:solidFill>
            <a:schemeClr val="tx1"/>
          </a:solidFill>
        </p:grpSpPr>
        <p:sp>
          <p:nvSpPr>
            <p:cNvPr id="31" name="Bogen 40"/>
            <p:cNvSpPr>
              <a:spLocks/>
            </p:cNvSpPr>
            <p:nvPr/>
          </p:nvSpPr>
          <p:spPr bwMode="auto">
            <a:xfrm>
              <a:off x="2496" y="919"/>
              <a:ext cx="78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5003 w 15003"/>
                <a:gd name="T1" fmla="*/ 15540 h 21569"/>
                <a:gd name="T2" fmla="*/ 1164 w 15003"/>
                <a:gd name="T3" fmla="*/ 21569 h 21569"/>
                <a:gd name="T4" fmla="*/ 0 w 15003"/>
                <a:gd name="T5" fmla="*/ 0 h 21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03" h="21569" fill="none" extrusionOk="0">
                  <a:moveTo>
                    <a:pt x="15002" y="15539"/>
                  </a:moveTo>
                  <a:cubicBezTo>
                    <a:pt x="11264" y="19148"/>
                    <a:pt x="6351" y="21288"/>
                    <a:pt x="1163" y="21568"/>
                  </a:cubicBezTo>
                </a:path>
                <a:path w="15003" h="21569" stroke="0" extrusionOk="0">
                  <a:moveTo>
                    <a:pt x="15002" y="15539"/>
                  </a:moveTo>
                  <a:cubicBezTo>
                    <a:pt x="11264" y="19148"/>
                    <a:pt x="6351" y="21288"/>
                    <a:pt x="1163" y="2156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>
              <a:off x="2547" y="1037"/>
              <a:ext cx="137" cy="3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latin typeface="Helvetica" pitchFamily="-110" charset="0"/>
                <a:ea typeface="Osaka" pitchFamily="-110" charset="-128"/>
                <a:cs typeface="Osaka" pitchFamily="-110" charset="-128"/>
              </a:endParaRPr>
            </a:p>
          </p:txBody>
        </p:sp>
      </p:grpSp>
      <p:sp>
        <p:nvSpPr>
          <p:cNvPr id="97299" name="Freeform 42"/>
          <p:cNvSpPr>
            <a:spLocks/>
          </p:cNvSpPr>
          <p:nvPr/>
        </p:nvSpPr>
        <p:spPr bwMode="auto">
          <a:xfrm>
            <a:off x="4694238" y="2503488"/>
            <a:ext cx="26987" cy="36512"/>
          </a:xfrm>
          <a:custGeom>
            <a:avLst/>
            <a:gdLst>
              <a:gd name="T0" fmla="*/ 0 w 17"/>
              <a:gd name="T1" fmla="*/ 0 h 23"/>
              <a:gd name="T2" fmla="*/ 2147483647 w 17"/>
              <a:gd name="T3" fmla="*/ 2147483647 h 23"/>
              <a:gd name="T4" fmla="*/ 2147483647 w 17"/>
              <a:gd name="T5" fmla="*/ 2147483647 h 23"/>
              <a:gd name="T6" fmla="*/ 2147483647 w 17"/>
              <a:gd name="T7" fmla="*/ 2147483647 h 23"/>
              <a:gd name="T8" fmla="*/ 2147483647 w 17"/>
              <a:gd name="T9" fmla="*/ 2147483647 h 23"/>
              <a:gd name="T10" fmla="*/ 2147483647 w 17"/>
              <a:gd name="T11" fmla="*/ 2147483647 h 23"/>
              <a:gd name="T12" fmla="*/ 2147483647 w 17"/>
              <a:gd name="T13" fmla="*/ 2147483647 h 23"/>
              <a:gd name="T14" fmla="*/ 2147483647 w 17"/>
              <a:gd name="T15" fmla="*/ 2147483647 h 23"/>
              <a:gd name="T16" fmla="*/ 2147483647 w 17"/>
              <a:gd name="T17" fmla="*/ 2147483647 h 23"/>
              <a:gd name="T18" fmla="*/ 2147483647 w 17"/>
              <a:gd name="T19" fmla="*/ 2147483647 h 23"/>
              <a:gd name="T20" fmla="*/ 2147483647 w 17"/>
              <a:gd name="T21" fmla="*/ 2147483647 h 23"/>
              <a:gd name="T22" fmla="*/ 2147483647 w 17"/>
              <a:gd name="T23" fmla="*/ 2147483647 h 23"/>
              <a:gd name="T24" fmla="*/ 2147483647 w 17"/>
              <a:gd name="T25" fmla="*/ 2147483647 h 23"/>
              <a:gd name="T26" fmla="*/ 2147483647 w 17"/>
              <a:gd name="T27" fmla="*/ 2147483647 h 23"/>
              <a:gd name="T28" fmla="*/ 2147483647 w 17"/>
              <a:gd name="T29" fmla="*/ 2147483647 h 23"/>
              <a:gd name="T30" fmla="*/ 2147483647 w 17"/>
              <a:gd name="T31" fmla="*/ 2147483647 h 23"/>
              <a:gd name="T32" fmla="*/ 2147483647 w 17"/>
              <a:gd name="T33" fmla="*/ 2147483647 h 23"/>
              <a:gd name="T34" fmla="*/ 2147483647 w 17"/>
              <a:gd name="T35" fmla="*/ 2147483647 h 23"/>
              <a:gd name="T36" fmla="*/ 2147483647 w 17"/>
              <a:gd name="T37" fmla="*/ 2147483647 h 23"/>
              <a:gd name="T38" fmla="*/ 2147483647 w 17"/>
              <a:gd name="T39" fmla="*/ 2147483647 h 23"/>
              <a:gd name="T40" fmla="*/ 2147483647 w 17"/>
              <a:gd name="T41" fmla="*/ 2147483647 h 23"/>
              <a:gd name="T42" fmla="*/ 2147483647 w 17"/>
              <a:gd name="T43" fmla="*/ 2147483647 h 23"/>
              <a:gd name="T44" fmla="*/ 2147483647 w 17"/>
              <a:gd name="T45" fmla="*/ 2147483647 h 23"/>
              <a:gd name="T46" fmla="*/ 0 w 17"/>
              <a:gd name="T47" fmla="*/ 0 h 23"/>
              <a:gd name="T48" fmla="*/ 0 w 17"/>
              <a:gd name="T49" fmla="*/ 0 h 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7"/>
              <a:gd name="T76" fmla="*/ 0 h 23"/>
              <a:gd name="T77" fmla="*/ 17 w 17"/>
              <a:gd name="T78" fmla="*/ 23 h 2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7" h="23">
                <a:moveTo>
                  <a:pt x="0" y="0"/>
                </a:moveTo>
                <a:lnTo>
                  <a:pt x="4" y="6"/>
                </a:lnTo>
                <a:lnTo>
                  <a:pt x="5" y="10"/>
                </a:lnTo>
                <a:lnTo>
                  <a:pt x="9" y="13"/>
                </a:lnTo>
                <a:lnTo>
                  <a:pt x="9" y="16"/>
                </a:lnTo>
                <a:lnTo>
                  <a:pt x="12" y="18"/>
                </a:lnTo>
                <a:lnTo>
                  <a:pt x="14" y="22"/>
                </a:lnTo>
                <a:lnTo>
                  <a:pt x="16" y="19"/>
                </a:lnTo>
                <a:lnTo>
                  <a:pt x="14" y="16"/>
                </a:lnTo>
                <a:lnTo>
                  <a:pt x="12" y="13"/>
                </a:lnTo>
                <a:lnTo>
                  <a:pt x="9" y="12"/>
                </a:lnTo>
                <a:lnTo>
                  <a:pt x="6" y="8"/>
                </a:lnTo>
                <a:lnTo>
                  <a:pt x="4" y="5"/>
                </a:lnTo>
                <a:lnTo>
                  <a:pt x="5" y="8"/>
                </a:lnTo>
                <a:lnTo>
                  <a:pt x="6" y="11"/>
                </a:lnTo>
                <a:lnTo>
                  <a:pt x="9" y="16"/>
                </a:lnTo>
                <a:lnTo>
                  <a:pt x="12" y="17"/>
                </a:lnTo>
                <a:lnTo>
                  <a:pt x="13" y="20"/>
                </a:lnTo>
                <a:lnTo>
                  <a:pt x="13" y="17"/>
                </a:lnTo>
                <a:lnTo>
                  <a:pt x="11" y="14"/>
                </a:lnTo>
                <a:lnTo>
                  <a:pt x="8" y="12"/>
                </a:lnTo>
                <a:lnTo>
                  <a:pt x="5" y="8"/>
                </a:lnTo>
                <a:lnTo>
                  <a:pt x="2" y="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97300" name="Line 43"/>
          <p:cNvSpPr>
            <a:spLocks noChangeShapeType="1"/>
          </p:cNvSpPr>
          <p:nvPr/>
        </p:nvSpPr>
        <p:spPr bwMode="auto">
          <a:xfrm flipH="1" flipV="1">
            <a:off x="4535488" y="2105025"/>
            <a:ext cx="165100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7301" name="Line 44"/>
          <p:cNvSpPr>
            <a:spLocks noChangeShapeType="1"/>
          </p:cNvSpPr>
          <p:nvPr/>
        </p:nvSpPr>
        <p:spPr bwMode="auto">
          <a:xfrm>
            <a:off x="3938588" y="2546350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7302" name="Rectangle 46"/>
          <p:cNvSpPr>
            <a:spLocks noChangeArrowheads="1"/>
          </p:cNvSpPr>
          <p:nvPr/>
        </p:nvSpPr>
        <p:spPr bwMode="auto">
          <a:xfrm>
            <a:off x="4391025" y="2733675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de-DE" altLang="de-DE" sz="1600"/>
              <a:t>EKS</a:t>
            </a:r>
          </a:p>
        </p:txBody>
      </p:sp>
      <p:pic>
        <p:nvPicPr>
          <p:cNvPr id="97303" name="Picture 54" descr="vec_ezo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63" y="2643188"/>
            <a:ext cx="45243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04" name="Picture 55" descr="vec_exo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2109788"/>
            <a:ext cx="4794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05" name="Picture 56" descr="vec_eyo"/>
          <p:cNvPicPr>
            <a:picLocks noChangeAspect="1" noChangeArrowheads="1"/>
          </p:cNvPicPr>
          <p:nvPr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33588"/>
            <a:ext cx="44608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06" name="Picture 57" descr="vec_u"/>
          <p:cNvPicPr>
            <a:picLocks noChangeAspect="1" noChangeArrowheads="1"/>
          </p:cNvPicPr>
          <p:nvPr/>
        </p:nvPicPr>
        <p:blipFill>
          <a:blip r:embed="rId7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19250"/>
            <a:ext cx="2286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07" name="Picture 58" descr="vec_ezb"/>
          <p:cNvPicPr>
            <a:picLocks noChangeAspect="1" noChangeArrowheads="1"/>
          </p:cNvPicPr>
          <p:nvPr/>
        </p:nvPicPr>
        <p:blipFill>
          <a:blip r:embed="rId8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24400"/>
            <a:ext cx="4524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08" name="Picture 59" descr="vec_eyb"/>
          <p:cNvPicPr>
            <a:picLocks noChangeAspect="1" noChangeArrowheads="1"/>
          </p:cNvPicPr>
          <p:nvPr/>
        </p:nvPicPr>
        <p:blipFill>
          <a:blip r:embed="rId9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00600"/>
            <a:ext cx="4460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09" name="Picture 60" descr="vec_exb"/>
          <p:cNvPicPr>
            <a:picLocks noChangeAspect="1" noChangeArrowheads="1"/>
          </p:cNvPicPr>
          <p:nvPr/>
        </p:nvPicPr>
        <p:blipFill>
          <a:blip r:embed="rId10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334000"/>
            <a:ext cx="4794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310" name="Group 30"/>
          <p:cNvGrpSpPr>
            <a:grpSpLocks/>
          </p:cNvGrpSpPr>
          <p:nvPr/>
        </p:nvGrpSpPr>
        <p:grpSpPr bwMode="auto">
          <a:xfrm>
            <a:off x="4724400" y="1660525"/>
            <a:ext cx="0" cy="930275"/>
            <a:chOff x="4724400" y="1660525"/>
            <a:chExt cx="0" cy="930275"/>
          </a:xfrm>
        </p:grpSpPr>
        <p:sp>
          <p:nvSpPr>
            <p:cNvPr id="97319" name="Line 31"/>
            <p:cNvSpPr>
              <a:spLocks noChangeShapeType="1"/>
            </p:cNvSpPr>
            <p:nvPr/>
          </p:nvSpPr>
          <p:spPr bwMode="auto">
            <a:xfrm flipV="1">
              <a:off x="2706" y="1143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7320" name="Line 32"/>
            <p:cNvSpPr>
              <a:spLocks noChangeShapeType="1"/>
            </p:cNvSpPr>
            <p:nvPr/>
          </p:nvSpPr>
          <p:spPr bwMode="auto">
            <a:xfrm flipV="1">
              <a:off x="2706" y="852"/>
              <a:ext cx="0" cy="5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97311" name="Line 12"/>
          <p:cNvSpPr>
            <a:spLocks noChangeShapeType="1"/>
          </p:cNvSpPr>
          <p:nvPr/>
        </p:nvSpPr>
        <p:spPr bwMode="auto">
          <a:xfrm flipV="1">
            <a:off x="4724400" y="1524000"/>
            <a:ext cx="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7312" name="Line 11"/>
          <p:cNvSpPr>
            <a:spLocks noChangeShapeType="1"/>
          </p:cNvSpPr>
          <p:nvPr/>
        </p:nvSpPr>
        <p:spPr bwMode="auto">
          <a:xfrm flipV="1">
            <a:off x="4724400" y="19812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7313" name="Line 12"/>
          <p:cNvSpPr>
            <a:spLocks noChangeShapeType="1"/>
          </p:cNvSpPr>
          <p:nvPr/>
        </p:nvSpPr>
        <p:spPr bwMode="auto">
          <a:xfrm flipV="1">
            <a:off x="6248400" y="4267200"/>
            <a:ext cx="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7314" name="Inhaltsplatzhalter 2"/>
          <p:cNvSpPr>
            <a:spLocks noGrp="1"/>
          </p:cNvSpPr>
          <p:nvPr>
            <p:ph idx="1"/>
          </p:nvPr>
        </p:nvSpPr>
        <p:spPr>
          <a:xfrm>
            <a:off x="228600" y="1078632"/>
            <a:ext cx="8686800" cy="838200"/>
          </a:xfrm>
        </p:spPr>
        <p:txBody>
          <a:bodyPr/>
          <a:lstStyle/>
          <a:p>
            <a:pPr>
              <a:buFontTx/>
              <a:buNone/>
            </a:pPr>
            <a:r>
              <a:rPr lang="de-DE" altLang="de-DE" b="1" dirty="0"/>
              <a:t>Beispiel</a:t>
            </a:r>
          </a:p>
          <a:p>
            <a:endParaRPr lang="de-DE" altLang="de-DE" dirty="0"/>
          </a:p>
        </p:txBody>
      </p:sp>
      <p:sp>
        <p:nvSpPr>
          <p:cNvPr id="97315" name="Rectangle 3"/>
          <p:cNvSpPr>
            <a:spLocks noChangeArrowheads="1"/>
          </p:cNvSpPr>
          <p:nvPr/>
        </p:nvSpPr>
        <p:spPr bwMode="auto">
          <a:xfrm>
            <a:off x="5543550" y="1600200"/>
            <a:ext cx="2990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2000"/>
              <a:t>                  = (-7,0,8)</a:t>
            </a:r>
            <a:r>
              <a:rPr lang="de-DE" altLang="de-DE" sz="2000" baseline="30000"/>
              <a:t>T</a:t>
            </a:r>
            <a:r>
              <a:rPr lang="de-DE" altLang="de-DE" sz="2000"/>
              <a:t>,</a:t>
            </a:r>
          </a:p>
        </p:txBody>
      </p:sp>
      <p:pic>
        <p:nvPicPr>
          <p:cNvPr id="97316" name="Picture 57" descr="vec_u"/>
          <p:cNvPicPr>
            <a:picLocks noChangeAspect="1" noChangeArrowheads="1"/>
          </p:cNvPicPr>
          <p:nvPr/>
        </p:nvPicPr>
        <p:blipFill>
          <a:blip r:embed="rId7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3810000"/>
            <a:ext cx="1857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17" name="Picture 46" descr="Wiederholung_Rotation"/>
          <p:cNvPicPr>
            <a:picLocks noChangeAspect="1" noChangeArrowheads="1"/>
          </p:cNvPicPr>
          <p:nvPr/>
        </p:nvPicPr>
        <p:blipFill>
          <a:blip r:embed="rId11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3300"/>
            <a:ext cx="2330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18" name="Text Box 52"/>
          <p:cNvSpPr txBox="1">
            <a:spLocks noChangeArrowheads="1"/>
          </p:cNvSpPr>
          <p:nvPr/>
        </p:nvSpPr>
        <p:spPr bwMode="auto">
          <a:xfrm>
            <a:off x="468313" y="4508500"/>
            <a:ext cx="31670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2000">
                <a:solidFill>
                  <a:srgbClr val="000000"/>
                </a:solidFill>
              </a:rPr>
              <a:t>gegeben sei: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 sz="2000">
                <a:solidFill>
                  <a:srgbClr val="000000"/>
                </a:solidFill>
              </a:rPr>
              <a:t>Punkt </a:t>
            </a:r>
            <a:r>
              <a:rPr lang="de-DE" altLang="de-DE" sz="2000" baseline="30000">
                <a:solidFill>
                  <a:srgbClr val="000000"/>
                </a:solidFill>
              </a:rPr>
              <a:t>EKS</a:t>
            </a:r>
            <a:r>
              <a:rPr lang="de-DE" altLang="de-DE" sz="2000">
                <a:solidFill>
                  <a:srgbClr val="000000"/>
                </a:solidFill>
              </a:rPr>
              <a:t>P = (0,-3,5)</a:t>
            </a:r>
            <a:r>
              <a:rPr lang="de-DE" altLang="de-DE" sz="2000" baseline="30000">
                <a:solidFill>
                  <a:srgbClr val="000000"/>
                </a:solidFill>
              </a:rPr>
              <a:t>T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 sz="2000">
                <a:solidFill>
                  <a:srgbClr val="000000"/>
                </a:solidFill>
              </a:rPr>
              <a:t>gesucht: </a:t>
            </a:r>
            <a:r>
              <a:rPr lang="de-DE" altLang="de-DE" sz="2000" baseline="30000">
                <a:solidFill>
                  <a:srgbClr val="000000"/>
                </a:solidFill>
              </a:rPr>
              <a:t>BKS</a:t>
            </a:r>
            <a:r>
              <a:rPr lang="de-DE" altLang="de-DE" sz="2000">
                <a:solidFill>
                  <a:srgbClr val="00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2745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Verkettete Lagebeschreibung</a:t>
            </a:r>
          </a:p>
        </p:txBody>
      </p:sp>
      <p:sp>
        <p:nvSpPr>
          <p:cNvPr id="99331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altLang="de-DE" dirty="0"/>
              <a:t>Eine Lagebeschreibung erfolgt häufig nicht in Bezug auf das BKS, sondern bzgl. eines geeigneter erscheinenden</a:t>
            </a:r>
            <a:br>
              <a:rPr lang="de-DE" altLang="de-DE" dirty="0"/>
            </a:br>
            <a:r>
              <a:rPr lang="de-DE" altLang="de-DE" dirty="0"/>
              <a:t>Koordinatensystems (relative Definition)</a:t>
            </a:r>
          </a:p>
          <a:p>
            <a:pPr>
              <a:buFontTx/>
              <a:buNone/>
            </a:pPr>
            <a:endParaRPr lang="de-DE" altLang="de-DE" dirty="0"/>
          </a:p>
          <a:p>
            <a:r>
              <a:rPr lang="de-DE" altLang="de-DE" dirty="0"/>
              <a:t>Umrechnung von Koordinaten auf verschiedene</a:t>
            </a:r>
            <a:br>
              <a:rPr lang="de-DE" altLang="de-DE" dirty="0"/>
            </a:br>
            <a:r>
              <a:rPr lang="de-DE" altLang="de-DE" dirty="0"/>
              <a:t>Bezugssysteme (u.a. BKS) notwendig</a:t>
            </a:r>
          </a:p>
          <a:p>
            <a:pPr>
              <a:buFontTx/>
              <a:buNone/>
            </a:pPr>
            <a:endParaRPr lang="de-DE" altLang="de-DE" dirty="0"/>
          </a:p>
          <a:p>
            <a:r>
              <a:rPr lang="de-DE" altLang="de-DE" dirty="0"/>
              <a:t>Vorteile der relativen Lagedefinition in der Robotik:</a:t>
            </a:r>
          </a:p>
          <a:p>
            <a:pPr lvl="1">
              <a:buFont typeface="Symbol" pitchFamily="18" charset="2"/>
              <a:buChar char="-"/>
            </a:pPr>
            <a:r>
              <a:rPr lang="de-DE" altLang="de-DE" sz="2000" dirty="0"/>
              <a:t> Verringerung des Nachführaufwandes bei Objektbewegungen</a:t>
            </a:r>
          </a:p>
          <a:p>
            <a:pPr lvl="1">
              <a:buFont typeface="Symbol" pitchFamily="18" charset="2"/>
              <a:buChar char="-"/>
            </a:pPr>
            <a:r>
              <a:rPr lang="de-DE" altLang="de-DE" sz="2000" dirty="0"/>
              <a:t> Einzelne Koordinatenangaben beschränken sich auf kürzere</a:t>
            </a:r>
            <a:br>
              <a:rPr lang="de-DE" altLang="de-DE" sz="2000" dirty="0"/>
            </a:br>
            <a:r>
              <a:rPr lang="de-DE" altLang="de-DE" sz="2000" dirty="0"/>
              <a:t> Distanzen</a:t>
            </a:r>
          </a:p>
          <a:p>
            <a:endParaRPr lang="de-DE" altLang="de-DE" dirty="0"/>
          </a:p>
        </p:txBody>
      </p:sp>
      <p:sp>
        <p:nvSpPr>
          <p:cNvPr id="9933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649816E7-E1BC-4A84-AC17-BB697343CE32}" type="slidenum">
              <a:rPr lang="de-DE" altLang="de-DE">
                <a:latin typeface="Arial" pitchFamily="34" charset="0"/>
              </a:rPr>
              <a:pPr/>
              <a:t>5</a:t>
            </a:fld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78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51E9AE2E-E388-4C31-A2A6-F3023DCE9F10}" type="slidenum">
              <a:rPr lang="de-DE" altLang="de-DE">
                <a:latin typeface="Arial" pitchFamily="34" charset="0"/>
              </a:rPr>
              <a:pPr/>
              <a:t>6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10445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Verkettete Lagebeschreibung</a:t>
            </a:r>
          </a:p>
        </p:txBody>
      </p:sp>
      <p:pic>
        <p:nvPicPr>
          <p:cNvPr id="104452" name="armar_mashedpotatoesbox_grasp.avi" descr="/Users/martindo/Documents/Vorträge/pedram/Promotionsvortrag/armar_mashedpotatoesbox_grasp.avi">
            <a:hlinkClick r:id="" action="ppaction://media"/>
          </p:cNvPr>
          <p:cNvPicPr>
            <a:picLocks noChangeAspect="1" noChangeArrowheads="1"/>
          </p:cNvPicPr>
          <p:nvPr>
            <a:vide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74800"/>
            <a:ext cx="44577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fridge_grasp.avi" descr="/Users/martindo/Desktop/Gesicherte Daten/Von Tamim/fridge_grasp.avi">
            <a:hlinkClick r:id="" action="ppaction://media"/>
          </p:cNvPr>
          <p:cNvPicPr>
            <a:picLocks noChangeAspect="1" noChangeArrowheads="1"/>
          </p:cNvPicPr>
          <p:nvPr>
            <a:videoFile r:link="rId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4000"/>
            <a:ext cx="37544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45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44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044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4452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044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 nodeType="clickPar">
                      <p:stCondLst>
                        <p:cond delay="0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044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452"/>
                  </p:tgtEl>
                </p:cond>
              </p:nextCondLst>
            </p:seq>
            <p:video>
              <p:cMediaNode>
                <p:cTn id="16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4453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44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 nodeType="clickPar">
                      <p:stCondLst>
                        <p:cond delay="0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1044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45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de-DE" altLang="de-DE" sz="2000"/>
              <a:t>Sei </a:t>
            </a:r>
            <a:r>
              <a:rPr lang="de-DE" altLang="de-DE" sz="2000" b="1" baseline="30000"/>
              <a:t>BKS</a:t>
            </a:r>
            <a:r>
              <a:rPr lang="de-DE" altLang="de-DE" sz="2000" b="1" u="sng"/>
              <a:t>H</a:t>
            </a:r>
            <a:r>
              <a:rPr lang="de-DE" altLang="de-DE" sz="2000" b="1" baseline="-25000"/>
              <a:t>A</a:t>
            </a:r>
            <a:r>
              <a:rPr lang="de-DE" altLang="de-DE" sz="2000"/>
              <a:t> = (4x4) die Lagebeschreibung des Objekts A bzgl. BKS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de-DE" altLang="de-DE" sz="2000"/>
              <a:t>Sei </a:t>
            </a:r>
            <a:r>
              <a:rPr lang="de-DE" altLang="de-DE" sz="2000" b="1" baseline="30000"/>
              <a:t>A</a:t>
            </a:r>
            <a:r>
              <a:rPr lang="de-DE" altLang="de-DE" sz="2000" b="1" u="sng"/>
              <a:t>H</a:t>
            </a:r>
            <a:r>
              <a:rPr lang="de-DE" altLang="de-DE" sz="2000" b="1" baseline="-25000"/>
              <a:t>B</a:t>
            </a:r>
            <a:r>
              <a:rPr lang="de-DE" altLang="de-DE" sz="2000"/>
              <a:t> = (4x4) die Lagebeschreibung eines Objekts B, bezogen auf das OKS von A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de-DE" altLang="de-DE" sz="2000"/>
              <a:t>Sei </a:t>
            </a:r>
            <a:r>
              <a:rPr lang="de-DE" altLang="de-DE" sz="2000" b="1" baseline="30000"/>
              <a:t>BKS</a:t>
            </a:r>
            <a:r>
              <a:rPr lang="de-DE" altLang="de-DE" sz="2000" b="1" u="sng"/>
              <a:t>H</a:t>
            </a:r>
            <a:r>
              <a:rPr lang="de-DE" altLang="de-DE" sz="2000" b="1" baseline="-25000"/>
              <a:t>B</a:t>
            </a:r>
            <a:r>
              <a:rPr lang="de-DE" altLang="de-DE" sz="2000"/>
              <a:t> = (4x4) die Lagebeschreibung des Objekts B bzgl. BKS</a:t>
            </a:r>
          </a:p>
          <a:p>
            <a:pPr>
              <a:lnSpc>
                <a:spcPct val="130000"/>
              </a:lnSpc>
            </a:pPr>
            <a:r>
              <a:rPr lang="de-DE" altLang="de-DE" sz="2000"/>
              <a:t>So gilt</a:t>
            </a:r>
          </a:p>
          <a:p>
            <a:pPr algn="ctr">
              <a:lnSpc>
                <a:spcPct val="130000"/>
              </a:lnSpc>
              <a:spcAft>
                <a:spcPts val="1200"/>
              </a:spcAft>
              <a:buFontTx/>
              <a:buNone/>
            </a:pPr>
            <a:r>
              <a:rPr lang="de-DE" altLang="de-DE" b="1" baseline="30000"/>
              <a:t>BKS</a:t>
            </a:r>
            <a:r>
              <a:rPr lang="de-DE" altLang="de-DE" b="1" u="sng"/>
              <a:t>H</a:t>
            </a:r>
            <a:r>
              <a:rPr lang="de-DE" altLang="de-DE" b="1" baseline="-25000"/>
              <a:t>B</a:t>
            </a:r>
            <a:r>
              <a:rPr lang="de-DE" altLang="de-DE" b="1"/>
              <a:t> = </a:t>
            </a:r>
            <a:r>
              <a:rPr lang="de-DE" altLang="de-DE" b="1" baseline="30000"/>
              <a:t>BKS</a:t>
            </a:r>
            <a:r>
              <a:rPr lang="de-DE" altLang="de-DE" b="1" u="sng"/>
              <a:t>H</a:t>
            </a:r>
            <a:r>
              <a:rPr lang="de-DE" altLang="de-DE" b="1" baseline="-25000"/>
              <a:t>A </a:t>
            </a:r>
            <a:r>
              <a:rPr lang="de-DE" altLang="de-DE"/>
              <a:t>•</a:t>
            </a:r>
            <a:r>
              <a:rPr lang="de-DE" altLang="de-DE" b="1" baseline="30000"/>
              <a:t>A</a:t>
            </a:r>
            <a:r>
              <a:rPr lang="de-DE" altLang="de-DE" b="1" u="sng"/>
              <a:t>H</a:t>
            </a:r>
            <a:r>
              <a:rPr lang="de-DE" altLang="de-DE" b="1" baseline="-25000"/>
              <a:t>B</a:t>
            </a:r>
            <a:endParaRPr lang="de-DE" altLang="de-DE"/>
          </a:p>
          <a:p>
            <a:endParaRPr lang="de-DE" altLang="de-DE"/>
          </a:p>
        </p:txBody>
      </p:sp>
      <p:sp>
        <p:nvSpPr>
          <p:cNvPr id="101379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DD816572-2D4D-4A21-BE85-889DAC552449}" type="slidenum">
              <a:rPr lang="de-DE" altLang="de-DE">
                <a:latin typeface="Arial" pitchFamily="34" charset="0"/>
              </a:rPr>
              <a:pPr/>
              <a:t>7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10138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Verkettete Lagebeschreibung</a:t>
            </a:r>
          </a:p>
        </p:txBody>
      </p:sp>
    </p:spTree>
    <p:extLst>
      <p:ext uri="{BB962C8B-B14F-4D97-AF65-F5344CB8AC3E}">
        <p14:creationId xmlns:p14="http://schemas.microsoft.com/office/powerpoint/2010/main" val="392753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de-DE" altLang="de-DE" sz="2000" dirty="0"/>
              <a:t>Sei </a:t>
            </a:r>
            <a:r>
              <a:rPr lang="de-DE" altLang="de-DE" sz="2000" b="1" baseline="30000" dirty="0"/>
              <a:t>BKS</a:t>
            </a:r>
            <a:r>
              <a:rPr lang="de-DE" altLang="de-DE" sz="2000" b="1" u="sng" dirty="0"/>
              <a:t>H</a:t>
            </a:r>
            <a:r>
              <a:rPr lang="de-DE" altLang="de-DE" sz="2000" b="1" baseline="-25000" dirty="0"/>
              <a:t>A</a:t>
            </a:r>
            <a:r>
              <a:rPr lang="de-DE" altLang="de-DE" sz="2000" dirty="0"/>
              <a:t> = (4x4) die Lagebeschreibung des Objekts A bzgl. BKS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de-DE" altLang="de-DE" sz="2000" dirty="0"/>
              <a:t>Sei </a:t>
            </a:r>
            <a:r>
              <a:rPr lang="de-DE" altLang="de-DE" sz="2000" b="1" baseline="30000" dirty="0"/>
              <a:t>A</a:t>
            </a:r>
            <a:r>
              <a:rPr lang="de-DE" altLang="de-DE" sz="2000" b="1" u="sng" dirty="0"/>
              <a:t>H</a:t>
            </a:r>
            <a:r>
              <a:rPr lang="de-DE" altLang="de-DE" sz="2000" b="1" baseline="-25000" dirty="0"/>
              <a:t>B</a:t>
            </a:r>
            <a:r>
              <a:rPr lang="de-DE" altLang="de-DE" sz="2000" dirty="0"/>
              <a:t> = (4x4) die Lagebeschreibung eines Objekts B, bezogen auf das OKS von A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de-DE" altLang="de-DE" sz="2000" dirty="0"/>
              <a:t>Sei </a:t>
            </a:r>
            <a:r>
              <a:rPr lang="de-DE" altLang="de-DE" sz="2000" b="1" baseline="30000" dirty="0"/>
              <a:t>BKS</a:t>
            </a:r>
            <a:r>
              <a:rPr lang="de-DE" altLang="de-DE" sz="2000" b="1" u="sng" dirty="0"/>
              <a:t>H</a:t>
            </a:r>
            <a:r>
              <a:rPr lang="de-DE" altLang="de-DE" sz="2000" b="1" baseline="-25000" dirty="0"/>
              <a:t>B</a:t>
            </a:r>
            <a:r>
              <a:rPr lang="de-DE" altLang="de-DE" sz="2000" dirty="0"/>
              <a:t> = (4x4) die Lagebeschreibung des Objekts B bzgl. BKS</a:t>
            </a:r>
          </a:p>
          <a:p>
            <a:pPr>
              <a:lnSpc>
                <a:spcPct val="130000"/>
              </a:lnSpc>
            </a:pPr>
            <a:r>
              <a:rPr lang="de-DE" altLang="de-DE" sz="2000" dirty="0"/>
              <a:t>So gilt</a:t>
            </a:r>
          </a:p>
          <a:p>
            <a:pPr algn="ctr">
              <a:lnSpc>
                <a:spcPct val="130000"/>
              </a:lnSpc>
              <a:spcAft>
                <a:spcPts val="1200"/>
              </a:spcAft>
              <a:buFontTx/>
              <a:buNone/>
            </a:pPr>
            <a:r>
              <a:rPr lang="de-DE" altLang="de-DE" b="1" baseline="30000" dirty="0"/>
              <a:t>BKS</a:t>
            </a:r>
            <a:r>
              <a:rPr lang="de-DE" altLang="de-DE" b="1" u="sng" dirty="0"/>
              <a:t>H</a:t>
            </a:r>
            <a:r>
              <a:rPr lang="de-DE" altLang="de-DE" b="1" baseline="-25000" dirty="0"/>
              <a:t>B</a:t>
            </a:r>
            <a:r>
              <a:rPr lang="de-DE" altLang="de-DE" b="1" dirty="0"/>
              <a:t> = </a:t>
            </a:r>
            <a:r>
              <a:rPr lang="de-DE" altLang="de-DE" b="1" baseline="30000" dirty="0"/>
              <a:t>BKS</a:t>
            </a:r>
            <a:r>
              <a:rPr lang="de-DE" altLang="de-DE" b="1" u="sng" dirty="0"/>
              <a:t>H</a:t>
            </a:r>
            <a:r>
              <a:rPr lang="de-DE" altLang="de-DE" b="1" baseline="-25000" dirty="0"/>
              <a:t>A </a:t>
            </a:r>
            <a:r>
              <a:rPr lang="de-DE" altLang="de-DE" dirty="0"/>
              <a:t>•</a:t>
            </a:r>
            <a:r>
              <a:rPr lang="de-DE" altLang="de-DE" b="1" baseline="30000" dirty="0"/>
              <a:t>A</a:t>
            </a:r>
            <a:r>
              <a:rPr lang="de-DE" altLang="de-DE" b="1" u="sng" dirty="0"/>
              <a:t>H</a:t>
            </a:r>
            <a:r>
              <a:rPr lang="de-DE" altLang="de-DE" b="1" baseline="-25000" dirty="0"/>
              <a:t>B</a:t>
            </a:r>
            <a:endParaRPr lang="de-DE" altLang="de-DE" dirty="0"/>
          </a:p>
          <a:p>
            <a:pPr>
              <a:lnSpc>
                <a:spcPct val="130000"/>
              </a:lnSpc>
            </a:pPr>
            <a:r>
              <a:rPr lang="de-DE" altLang="de-DE" sz="2000" dirty="0"/>
              <a:t>Im Vergleich zur kartesischen Darstellung kompaktere Schreibweise:</a:t>
            </a:r>
          </a:p>
          <a:p>
            <a:endParaRPr lang="de-DE" altLang="de-DE" dirty="0"/>
          </a:p>
        </p:txBody>
      </p:sp>
      <p:sp>
        <p:nvSpPr>
          <p:cNvPr id="103427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01260B83-DC0F-4CF2-8855-C11881BAD728}" type="slidenum">
              <a:rPr lang="de-DE" altLang="de-DE">
                <a:latin typeface="Arial" pitchFamily="34" charset="0"/>
              </a:rPr>
              <a:pPr/>
              <a:t>8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10342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Verkettete Lagebeschreibung</a:t>
            </a:r>
          </a:p>
        </p:txBody>
      </p:sp>
      <p:pic>
        <p:nvPicPr>
          <p:cNvPr id="103429" name="Picture 1028" descr="RotTransKartesischVgl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29200"/>
            <a:ext cx="7772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59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35100" lvl="2" indent="177800">
              <a:tabLst>
                <a:tab pos="1435100" algn="l"/>
              </a:tabLst>
            </a:pPr>
            <a:r>
              <a:rPr lang="de-DE" altLang="de-DE" dirty="0"/>
              <a:t>Lage von Objekt 1 bzgl. BKS: 		</a:t>
            </a:r>
            <a:r>
              <a:rPr lang="de-DE" altLang="de-DE" b="1" baseline="30000" dirty="0"/>
              <a:t>BKS</a:t>
            </a:r>
            <a:r>
              <a:rPr lang="de-DE" altLang="de-DE" b="1" u="sng" dirty="0"/>
              <a:t>H</a:t>
            </a:r>
            <a:r>
              <a:rPr lang="de-DE" altLang="de-DE" b="1" baseline="-25000" dirty="0"/>
              <a:t>1</a:t>
            </a:r>
          </a:p>
          <a:p>
            <a:pPr marL="1435100" lvl="2" indent="177800">
              <a:tabLst>
                <a:tab pos="1435100" algn="l"/>
              </a:tabLst>
            </a:pPr>
            <a:r>
              <a:rPr lang="de-DE" altLang="de-DE" dirty="0"/>
              <a:t>Lage von Objekt 2 bzgl. Objekt 1:	</a:t>
            </a:r>
            <a:r>
              <a:rPr lang="de-DE" altLang="de-DE" b="1" baseline="30000" dirty="0"/>
              <a:t>O</a:t>
            </a:r>
            <a:r>
              <a:rPr lang="de-DE" altLang="de-DE" sz="1800" b="1" baseline="30000" dirty="0"/>
              <a:t>1</a:t>
            </a:r>
            <a:r>
              <a:rPr lang="de-DE" altLang="de-DE" b="1" u="sng" dirty="0"/>
              <a:t>H</a:t>
            </a:r>
            <a:r>
              <a:rPr lang="de-DE" altLang="de-DE" b="1" baseline="-25000" dirty="0"/>
              <a:t>2</a:t>
            </a:r>
          </a:p>
          <a:p>
            <a:pPr marL="1435100" lvl="2" indent="177800">
              <a:tabLst>
                <a:tab pos="1435100" algn="l"/>
              </a:tabLst>
            </a:pPr>
            <a:r>
              <a:rPr lang="de-DE" altLang="de-DE" dirty="0"/>
              <a:t>Lage von Objekt 3 bzgl. Objekt 2: 	  </a:t>
            </a:r>
            <a:r>
              <a:rPr lang="de-DE" altLang="de-DE" b="1" baseline="30000" dirty="0"/>
              <a:t>O</a:t>
            </a:r>
            <a:r>
              <a:rPr lang="de-DE" altLang="de-DE" sz="1800" b="1" baseline="30000" dirty="0"/>
              <a:t>2</a:t>
            </a:r>
            <a:r>
              <a:rPr lang="de-DE" altLang="de-DE" b="1" u="sng" dirty="0"/>
              <a:t>H</a:t>
            </a:r>
            <a:r>
              <a:rPr lang="de-DE" altLang="de-DE" b="1" baseline="-25000" dirty="0"/>
              <a:t>3</a:t>
            </a:r>
          </a:p>
          <a:p>
            <a:pPr marL="1435100" lvl="2" indent="177800">
              <a:tabLst>
                <a:tab pos="1435100" algn="l"/>
              </a:tabLst>
            </a:pPr>
            <a:r>
              <a:rPr lang="de-DE" altLang="de-DE" dirty="0"/>
              <a:t>Lage von Objekt 3 bzgl. BKS: 		</a:t>
            </a:r>
            <a:r>
              <a:rPr lang="de-DE" altLang="de-DE" b="1" baseline="30000" dirty="0"/>
              <a:t>BKS</a:t>
            </a:r>
            <a:r>
              <a:rPr lang="de-DE" altLang="de-DE" b="1" u="sng" dirty="0"/>
              <a:t>H</a:t>
            </a:r>
            <a:r>
              <a:rPr lang="de-DE" altLang="de-DE" b="1" baseline="-25000" dirty="0"/>
              <a:t>3</a:t>
            </a:r>
            <a:r>
              <a:rPr lang="de-DE" altLang="de-DE" dirty="0"/>
              <a:t> </a:t>
            </a:r>
          </a:p>
          <a:p>
            <a:pPr marL="1435100" lvl="2" indent="177800">
              <a:buFontTx/>
              <a:buNone/>
              <a:tabLst>
                <a:tab pos="1435100" algn="l"/>
              </a:tabLst>
            </a:pPr>
            <a:endParaRPr lang="de-DE" altLang="de-DE" sz="1200" dirty="0"/>
          </a:p>
          <a:p>
            <a:pPr marL="1435100" lvl="2" indent="177800">
              <a:buFontTx/>
              <a:buNone/>
              <a:tabLst>
                <a:tab pos="1435100" algn="l"/>
              </a:tabLst>
            </a:pPr>
            <a:r>
              <a:rPr lang="de-DE" altLang="de-DE" b="1" baseline="30000" dirty="0"/>
              <a:t>		BKS</a:t>
            </a:r>
            <a:r>
              <a:rPr lang="de-DE" altLang="de-DE" b="1" u="sng" dirty="0"/>
              <a:t>H</a:t>
            </a:r>
            <a:r>
              <a:rPr lang="de-DE" altLang="de-DE" b="1" baseline="-25000" dirty="0"/>
              <a:t>3</a:t>
            </a:r>
            <a:r>
              <a:rPr lang="de-DE" altLang="de-DE" dirty="0"/>
              <a:t> = </a:t>
            </a:r>
            <a:r>
              <a:rPr lang="de-DE" altLang="de-DE" b="1" baseline="30000" dirty="0"/>
              <a:t>BKS</a:t>
            </a:r>
            <a:r>
              <a:rPr lang="de-DE" altLang="de-DE" b="1" u="sng" dirty="0"/>
              <a:t>H</a:t>
            </a:r>
            <a:r>
              <a:rPr lang="de-DE" altLang="de-DE" b="1" baseline="-25000" dirty="0"/>
              <a:t>1</a:t>
            </a:r>
            <a:r>
              <a:rPr lang="de-DE" altLang="de-DE" b="1" dirty="0"/>
              <a:t> </a:t>
            </a:r>
            <a:r>
              <a:rPr lang="de-DE" altLang="de-DE" dirty="0"/>
              <a:t>• </a:t>
            </a:r>
            <a:r>
              <a:rPr lang="de-DE" altLang="de-DE" b="1" baseline="30000" dirty="0"/>
              <a:t>O</a:t>
            </a:r>
            <a:r>
              <a:rPr lang="de-DE" altLang="de-DE" b="1" baseline="16000" dirty="0"/>
              <a:t>1</a:t>
            </a:r>
            <a:r>
              <a:rPr lang="de-DE" altLang="de-DE" b="1" u="sng" dirty="0"/>
              <a:t>H</a:t>
            </a:r>
            <a:r>
              <a:rPr lang="de-DE" altLang="de-DE" b="1" baseline="-25000" dirty="0"/>
              <a:t>2 </a:t>
            </a:r>
            <a:r>
              <a:rPr lang="de-DE" altLang="de-DE" dirty="0"/>
              <a:t>• </a:t>
            </a:r>
            <a:r>
              <a:rPr lang="de-DE" altLang="de-DE" b="1" baseline="30000" dirty="0"/>
              <a:t>O</a:t>
            </a:r>
            <a:r>
              <a:rPr lang="de-DE" altLang="de-DE" b="1" baseline="16000" dirty="0"/>
              <a:t>2</a:t>
            </a:r>
            <a:r>
              <a:rPr lang="de-DE" altLang="de-DE" b="1" u="sng" dirty="0"/>
              <a:t>H</a:t>
            </a:r>
            <a:r>
              <a:rPr lang="de-DE" altLang="de-DE" b="1" baseline="-25000" dirty="0"/>
              <a:t>3</a:t>
            </a:r>
          </a:p>
          <a:p>
            <a:pPr marL="1435100" lvl="2" indent="177800">
              <a:buFontTx/>
              <a:buNone/>
              <a:tabLst>
                <a:tab pos="1435100" algn="l"/>
              </a:tabLst>
            </a:pPr>
            <a:endParaRPr lang="de-DE" altLang="de-DE" sz="1600" dirty="0"/>
          </a:p>
          <a:p>
            <a:pPr marL="280988" indent="-280988" algn="just">
              <a:tabLst>
                <a:tab pos="1435100" algn="l"/>
              </a:tabLst>
            </a:pPr>
            <a:r>
              <a:rPr lang="de-DE" altLang="de-DE" sz="2000" dirty="0"/>
              <a:t>Bei einer verketteten Stellungsbeschreibung durch ein Produkt von </a:t>
            </a:r>
            <a:r>
              <a:rPr lang="de-DE" altLang="de-DE" sz="2000"/>
              <a:t>Matrizen muss </a:t>
            </a:r>
            <a:r>
              <a:rPr lang="de-DE" altLang="de-DE" sz="2000" dirty="0"/>
              <a:t>jede Matrix sich auf die durch die jeweils links stehende Matrix definierte Stellung beziehen</a:t>
            </a:r>
          </a:p>
          <a:p>
            <a:pPr marL="280988" indent="-280988" algn="just">
              <a:tabLst>
                <a:tab pos="1435100" algn="l"/>
              </a:tabLst>
            </a:pPr>
            <a:r>
              <a:rPr lang="de-DE" altLang="de-DE" sz="2000" dirty="0"/>
              <a:t>Also:</a:t>
            </a:r>
          </a:p>
          <a:p>
            <a:pPr marL="280988" indent="-280988">
              <a:tabLst>
                <a:tab pos="1435100" algn="l"/>
              </a:tabLst>
            </a:pPr>
            <a:endParaRPr lang="de-DE" altLang="de-DE" dirty="0"/>
          </a:p>
        </p:txBody>
      </p:sp>
      <p:sp>
        <p:nvSpPr>
          <p:cNvPr id="106499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5171355E-0D69-49E6-9450-B2AD74D17B24}" type="slidenum">
              <a:rPr lang="de-DE" altLang="de-DE">
                <a:latin typeface="Arial" pitchFamily="34" charset="0"/>
              </a:rPr>
              <a:pPr/>
              <a:t>9</a:t>
            </a:fld>
            <a:endParaRPr lang="de-DE" altLang="de-DE">
              <a:latin typeface="Arial" pitchFamily="34" charset="0"/>
            </a:endParaRPr>
          </a:p>
        </p:txBody>
      </p:sp>
      <p:pic>
        <p:nvPicPr>
          <p:cNvPr id="106500" name="Picture 10" descr="VerketteteDarstellung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297512"/>
            <a:ext cx="156845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1" name="Rectangle 4"/>
          <p:cNvSpPr>
            <a:spLocks noChangeArrowheads="1"/>
          </p:cNvSpPr>
          <p:nvPr/>
        </p:nvSpPr>
        <p:spPr bwMode="auto">
          <a:xfrm>
            <a:off x="5724128" y="5661248"/>
            <a:ext cx="17732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2000" dirty="0"/>
              <a:t>mit </a:t>
            </a:r>
            <a:r>
              <a:rPr lang="de-DE" altLang="de-DE" sz="2000" b="1" u="sng" dirty="0"/>
              <a:t>H</a:t>
            </a:r>
            <a:r>
              <a:rPr lang="de-DE" altLang="de-DE" sz="2000" b="1" baseline="-25000" dirty="0"/>
              <a:t>0</a:t>
            </a:r>
            <a:r>
              <a:rPr lang="de-DE" altLang="de-DE" sz="2000" baseline="-25000" dirty="0"/>
              <a:t> </a:t>
            </a:r>
            <a:r>
              <a:rPr lang="de-DE" altLang="de-DE" sz="2000" dirty="0"/>
              <a:t>= BKS</a:t>
            </a:r>
          </a:p>
        </p:txBody>
      </p:sp>
      <p:sp>
        <p:nvSpPr>
          <p:cNvPr id="1065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Verkettete Lagebeschreibung</a:t>
            </a:r>
          </a:p>
        </p:txBody>
      </p:sp>
    </p:spTree>
    <p:extLst>
      <p:ext uri="{BB962C8B-B14F-4D97-AF65-F5344CB8AC3E}">
        <p14:creationId xmlns:p14="http://schemas.microsoft.com/office/powerpoint/2010/main" val="132743416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Microsoft Office PowerPoint</Application>
  <PresentationFormat>Bildschirmpräsentation (4:3)</PresentationFormat>
  <Paragraphs>234</Paragraphs>
  <Slides>21</Slides>
  <Notes>18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Helvetica</vt:lpstr>
      <vt:lpstr>Symbol</vt:lpstr>
      <vt:lpstr>Times New Roman</vt:lpstr>
      <vt:lpstr>Larissa</vt:lpstr>
      <vt:lpstr>Inhalt</vt:lpstr>
      <vt:lpstr>Rotation und Translation von Punkten</vt:lpstr>
      <vt:lpstr>Rotation und Translation von Punkten</vt:lpstr>
      <vt:lpstr>Rotation und Translation von Punkten</vt:lpstr>
      <vt:lpstr>Verkettete Lagebeschreibung</vt:lpstr>
      <vt:lpstr>Verkettete Lagebeschreibung</vt:lpstr>
      <vt:lpstr>Verkettete Lagebeschreibung</vt:lpstr>
      <vt:lpstr>Verkettete Lagebeschreibung</vt:lpstr>
      <vt:lpstr>Verkettete Lagebeschreibung</vt:lpstr>
      <vt:lpstr>Verkettete Lagebeschreibung</vt:lpstr>
      <vt:lpstr>Verkettete Lagebeschreibung</vt:lpstr>
      <vt:lpstr>Verkettete Lagebeschreibung</vt:lpstr>
      <vt:lpstr>Verkettete Lagebeschreibung</vt:lpstr>
      <vt:lpstr>Quaternionen</vt:lpstr>
      <vt:lpstr>Quaternionen</vt:lpstr>
      <vt:lpstr>Quaternionen</vt:lpstr>
      <vt:lpstr>Quaternionen</vt:lpstr>
      <vt:lpstr>Quaternionen</vt:lpstr>
      <vt:lpstr>Quaternionen</vt:lpstr>
      <vt:lpstr>Quaternionen</vt:lpstr>
      <vt:lpstr>Quaternionen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VL4 Transformationen im Raum</dc:title>
  <dc:creator>Strand, Marcus - STR</dc:creator>
  <cp:lastModifiedBy> </cp:lastModifiedBy>
  <cp:revision>52</cp:revision>
  <cp:lastPrinted>2014-11-26T13:08:39Z</cp:lastPrinted>
  <dcterms:created xsi:type="dcterms:W3CDTF">2014-03-13T15:47:08Z</dcterms:created>
  <dcterms:modified xsi:type="dcterms:W3CDTF">2021-11-18T16:09:47Z</dcterms:modified>
</cp:coreProperties>
</file>