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23" r:id="rId2"/>
    <p:sldId id="325" r:id="rId3"/>
    <p:sldId id="326" r:id="rId4"/>
    <p:sldId id="327" r:id="rId5"/>
    <p:sldId id="328" r:id="rId6"/>
    <p:sldId id="329" r:id="rId7"/>
    <p:sldId id="331" r:id="rId8"/>
    <p:sldId id="337" r:id="rId9"/>
    <p:sldId id="338" r:id="rId10"/>
    <p:sldId id="339" r:id="rId11"/>
    <p:sldId id="340" r:id="rId12"/>
    <p:sldId id="341" r:id="rId13"/>
    <p:sldId id="342" r:id="rId14"/>
    <p:sldId id="344" r:id="rId15"/>
    <p:sldId id="380" r:id="rId16"/>
    <p:sldId id="381" r:id="rId17"/>
    <p:sldId id="382" r:id="rId18"/>
    <p:sldId id="383" r:id="rId19"/>
    <p:sldId id="384" r:id="rId20"/>
    <p:sldId id="385" r:id="rId21"/>
    <p:sldId id="350" r:id="rId22"/>
    <p:sldId id="351" r:id="rId23"/>
    <p:sldId id="352" r:id="rId24"/>
    <p:sldId id="353" r:id="rId25"/>
    <p:sldId id="379" r:id="rId26"/>
    <p:sldId id="354" r:id="rId27"/>
    <p:sldId id="355" r:id="rId28"/>
    <p:sldId id="357" r:id="rId29"/>
    <p:sldId id="358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3" r:id="rId39"/>
    <p:sldId id="375" r:id="rId40"/>
    <p:sldId id="376" r:id="rId41"/>
    <p:sldId id="377" r:id="rId42"/>
  </p:sldIdLst>
  <p:sldSz cx="9144000" cy="6858000" type="screen4x3"/>
  <p:notesSz cx="9774238" cy="66484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84" autoAdjust="0"/>
  </p:normalViewPr>
  <p:slideViewPr>
    <p:cSldViewPr>
      <p:cViewPr varScale="1">
        <p:scale>
          <a:sx n="80" d="100"/>
          <a:sy n="80" d="100"/>
        </p:scale>
        <p:origin x="2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36474" y="0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r">
              <a:defRPr sz="1200"/>
            </a:lvl1pPr>
          </a:lstStyle>
          <a:p>
            <a:fld id="{352F2906-A893-4C13-8AEA-11F168B7A776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314874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36474" y="6314874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r">
              <a:defRPr sz="1200"/>
            </a:lvl1pPr>
          </a:lstStyle>
          <a:p>
            <a:fld id="{AE1DF523-AA16-47DD-BA68-71AC09BF4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960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36474" y="0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r">
              <a:defRPr sz="1200"/>
            </a:lvl1pPr>
          </a:lstStyle>
          <a:p>
            <a:fld id="{61207960-2BA3-4A35-A152-F28532058F63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24213" y="498475"/>
            <a:ext cx="3325812" cy="2493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76" tIns="44888" rIns="89776" bIns="4488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77424" y="3158014"/>
            <a:ext cx="7819390" cy="2991803"/>
          </a:xfrm>
          <a:prstGeom prst="rect">
            <a:avLst/>
          </a:prstGeom>
        </p:spPr>
        <p:txBody>
          <a:bodyPr vert="horz" lIns="89776" tIns="44888" rIns="89776" bIns="4488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314874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36474" y="6314874"/>
            <a:ext cx="4235503" cy="332423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r">
              <a:defRPr sz="1200"/>
            </a:lvl1pPr>
          </a:lstStyle>
          <a:p>
            <a:fld id="{39BE328A-FBC1-4362-9765-D8F692EE0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3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4CD95DF1-B15C-44F4-892B-EDECD03E4182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01650"/>
            <a:ext cx="3311525" cy="248443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2650" y="3158711"/>
            <a:ext cx="7166756" cy="2991647"/>
          </a:xfrm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106FEC41-2D0C-4363-9A24-D2A4FA13BD4A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5146CC04-592F-4AFC-9B6E-AB7747A1097B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094E9E-5F2D-431A-83DF-321F1E8B2EDF}" type="slidenum">
              <a:rPr lang="de-DE"/>
              <a:pPr/>
              <a:t>15</a:t>
            </a:fld>
            <a:endParaRPr lang="de-DE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82979" y="477469"/>
            <a:ext cx="6613784" cy="238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de-DE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6988" y="3157679"/>
            <a:ext cx="7820264" cy="29926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0163" tIns="40081" rIns="80163" bIns="40081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6C44A5-558D-4829-8DA7-4943BE1161BC}" type="slidenum">
              <a:rPr lang="de-DE"/>
              <a:pPr/>
              <a:t>16</a:t>
            </a:fld>
            <a:endParaRPr lang="de-DE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82979" y="477469"/>
            <a:ext cx="6613784" cy="238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de-DE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6988" y="3157679"/>
            <a:ext cx="7820264" cy="29926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0163" tIns="40081" rIns="80163" bIns="40081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Jedes Armelement i ist durch zwei begrenzende Gelenke i und i+1 eingebunden</a:t>
            </a:r>
            <a:br>
              <a:rPr lang="de-DE" dirty="0"/>
            </a:br>
            <a:r>
              <a:rPr lang="de-DE" dirty="0"/>
              <a:t>D</a:t>
            </a:r>
            <a:r>
              <a:rPr lang="de-DE" altLang="de-DE" sz="1200" dirty="0">
                <a:solidFill>
                  <a:schemeClr val="tx1"/>
                </a:solidFill>
                <a:latin typeface="Arial" pitchFamily="34" charset="0"/>
              </a:rPr>
              <a:t>ie z</a:t>
            </a:r>
            <a:r>
              <a:rPr lang="de-DE" altLang="de-DE" sz="1200" baseline="-25000" dirty="0">
                <a:solidFill>
                  <a:schemeClr val="tx1"/>
                </a:solidFill>
                <a:latin typeface="Arial" pitchFamily="34" charset="0"/>
              </a:rPr>
              <a:t>i-1</a:t>
            </a:r>
            <a:r>
              <a:rPr lang="de-DE" altLang="de-DE" sz="1200" dirty="0">
                <a:solidFill>
                  <a:schemeClr val="tx1"/>
                </a:solidFill>
                <a:latin typeface="Arial" pitchFamily="34" charset="0"/>
              </a:rPr>
              <a:t>-Achse liegt entlang der Bewegungsachse des i-</a:t>
            </a:r>
            <a:r>
              <a:rPr lang="de-DE" altLang="de-DE" sz="1200" dirty="0" err="1">
                <a:solidFill>
                  <a:schemeClr val="tx1"/>
                </a:solidFill>
                <a:latin typeface="Arial" pitchFamily="34" charset="0"/>
              </a:rPr>
              <a:t>ten</a:t>
            </a:r>
            <a:r>
              <a:rPr lang="de-DE" altLang="de-DE" sz="1200" dirty="0">
                <a:solidFill>
                  <a:schemeClr val="tx1"/>
                </a:solidFill>
                <a:latin typeface="Arial" pitchFamily="34" charset="0"/>
              </a:rPr>
              <a:t> Armelements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008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6C44A5-558D-4829-8DA7-4943BE1161BC}" type="slidenum">
              <a:rPr lang="de-DE"/>
              <a:pPr/>
              <a:t>17</a:t>
            </a:fld>
            <a:endParaRPr lang="de-DE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82979" y="477469"/>
            <a:ext cx="6613784" cy="238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de-DE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6988" y="3157679"/>
            <a:ext cx="7820264" cy="29926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0163" tIns="40081" rIns="80163" bIns="40081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200" dirty="0">
                <a:solidFill>
                  <a:schemeClr val="tx1"/>
                </a:solidFill>
                <a:latin typeface="Arial" pitchFamily="34" charset="0"/>
              </a:rPr>
              <a:t>Die x</a:t>
            </a:r>
            <a:r>
              <a:rPr lang="de-DE" altLang="de-DE" sz="1200" baseline="-25000" dirty="0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1200" dirty="0">
                <a:solidFill>
                  <a:schemeClr val="tx1"/>
                </a:solidFill>
                <a:latin typeface="Arial" pitchFamily="34" charset="0"/>
              </a:rPr>
              <a:t>-Achse steht senkrecht zur z</a:t>
            </a:r>
            <a:r>
              <a:rPr lang="de-DE" altLang="de-DE" sz="1200" baseline="-25000" dirty="0">
                <a:solidFill>
                  <a:schemeClr val="tx1"/>
                </a:solidFill>
                <a:latin typeface="Arial" pitchFamily="34" charset="0"/>
              </a:rPr>
              <a:t>i-1 </a:t>
            </a:r>
            <a:r>
              <a:rPr lang="de-DE" altLang="de-DE" sz="1200" dirty="0">
                <a:solidFill>
                  <a:schemeClr val="tx1"/>
                </a:solidFill>
                <a:latin typeface="Arial" pitchFamily="34" charset="0"/>
              </a:rPr>
              <a:t>- und </a:t>
            </a:r>
            <a:r>
              <a:rPr lang="de-DE" altLang="de-DE" sz="1200" dirty="0" err="1">
                <a:solidFill>
                  <a:schemeClr val="tx1"/>
                </a:solidFill>
                <a:latin typeface="Arial" pitchFamily="34" charset="0"/>
              </a:rPr>
              <a:t>z</a:t>
            </a:r>
            <a:r>
              <a:rPr lang="de-DE" altLang="de-DE" sz="1200" baseline="-25000" dirty="0" err="1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1200" baseline="-25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de-DE" altLang="de-DE" sz="1200" dirty="0">
                <a:solidFill>
                  <a:schemeClr val="tx1"/>
                </a:solidFill>
                <a:latin typeface="Arial" pitchFamily="34" charset="0"/>
              </a:rPr>
              <a:t>– Achse und zeigt von ihr weg</a:t>
            </a:r>
            <a:br>
              <a:rPr lang="de-DE" altLang="de-DE" sz="12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de-DE" altLang="de-DE" sz="1200" dirty="0">
                <a:solidFill>
                  <a:schemeClr val="tx1"/>
                </a:solidFill>
                <a:latin typeface="Arial" pitchFamily="34" charset="0"/>
              </a:rPr>
              <a:t>Die Armelementlänge ai beschreibt den Abstand von z</a:t>
            </a:r>
            <a:r>
              <a:rPr lang="de-DE" altLang="de-DE" sz="1200" baseline="-25000" dirty="0">
                <a:solidFill>
                  <a:schemeClr val="tx1"/>
                </a:solidFill>
                <a:latin typeface="Arial" pitchFamily="34" charset="0"/>
              </a:rPr>
              <a:t>i-1</a:t>
            </a:r>
            <a:r>
              <a:rPr lang="de-DE" altLang="de-DE" sz="1200" dirty="0">
                <a:solidFill>
                  <a:schemeClr val="tx1"/>
                </a:solidFill>
                <a:latin typeface="Arial" pitchFamily="34" charset="0"/>
              </a:rPr>
              <a:t> zu </a:t>
            </a:r>
            <a:r>
              <a:rPr lang="de-DE" altLang="de-DE" sz="1200" dirty="0" err="1">
                <a:solidFill>
                  <a:schemeClr val="tx1"/>
                </a:solidFill>
                <a:latin typeface="Arial" pitchFamily="34" charset="0"/>
              </a:rPr>
              <a:t>z</a:t>
            </a:r>
            <a:r>
              <a:rPr lang="de-DE" altLang="de-DE" sz="1200" baseline="-25000" dirty="0" err="1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1200" baseline="-25000" dirty="0">
                <a:solidFill>
                  <a:schemeClr val="tx1"/>
                </a:solidFill>
                <a:latin typeface="Arial" pitchFamily="34" charset="0"/>
              </a:rPr>
              <a:t> </a:t>
            </a:r>
            <a:endParaRPr lang="de-DE" altLang="de-DE" sz="1200" dirty="0">
              <a:solidFill>
                <a:schemeClr val="tx1"/>
              </a:solidFill>
              <a:latin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de-DE" sz="1200" dirty="0">
              <a:solidFill>
                <a:schemeClr val="tx1"/>
              </a:solidFill>
              <a:latin typeface="Arial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191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6C44A5-558D-4829-8DA7-4943BE1161BC}" type="slidenum">
              <a:rPr lang="de-DE"/>
              <a:pPr/>
              <a:t>18</a:t>
            </a:fld>
            <a:endParaRPr lang="de-DE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82979" y="477469"/>
            <a:ext cx="6613784" cy="238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2" name="Rectangle 2"/>
              <p:cNvSpPr txBox="1">
                <a:spLocks noGrp="1" noChangeArrowheads="1"/>
              </p:cNvSpPr>
              <p:nvPr>
                <p:ph type="body"/>
              </p:nvPr>
            </p:nvSpPr>
            <p:spPr bwMode="auto">
              <a:xfrm>
                <a:off x="976988" y="3157679"/>
                <a:ext cx="7820264" cy="2992679"/>
              </a:xfrm>
              <a:prstGeom prst="rect">
                <a:avLst/>
              </a:prstGeom>
              <a:noFill/>
              <a:ln>
                <a:round/>
                <a:headEnd/>
                <a:tailEnd/>
              </a:ln>
            </p:spPr>
            <p:txBody>
              <a:bodyPr wrap="none" lIns="80163" tIns="40081" rIns="80163" bIns="40081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lang="de-DE" dirty="0"/>
                </a:br>
                <a:r>
                  <a:rPr lang="de-DE" dirty="0"/>
                  <a:t>Die Armelementverwindung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 beschreibt den Winkel von z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i-1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 zu </a:t>
                </a:r>
                <a:r>
                  <a:rPr lang="de-DE" altLang="de-DE" sz="1200" dirty="0" err="1">
                    <a:solidFill>
                      <a:schemeClr val="tx1"/>
                    </a:solidFill>
                    <a:latin typeface="Arial" pitchFamily="34" charset="0"/>
                  </a:rPr>
                  <a:t>z</a:t>
                </a:r>
                <a:r>
                  <a:rPr lang="de-DE" altLang="de-DE" sz="1200" baseline="-25000" dirty="0" err="1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de-DE" dirty="0"/>
                  <a:t>um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x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altLang="de-DE" sz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altLang="de-DE" sz="1200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40962" name="Rectangle 2"/>
              <p:cNvSpPr txBox="1">
                <a:spLocks noGrp="1" noChangeArrowheads="1"/>
              </p:cNvSpPr>
              <p:nvPr>
                <p:ph type="body"/>
              </p:nvPr>
            </p:nvSpPr>
            <p:spPr bwMode="auto">
              <a:xfrm>
                <a:off x="976988" y="3157679"/>
                <a:ext cx="7820264" cy="2992679"/>
              </a:xfrm>
              <a:prstGeom prst="rect">
                <a:avLst/>
              </a:prstGeom>
              <a:noFill/>
              <a:ln>
                <a:round/>
                <a:headEnd/>
                <a:tailEnd/>
              </a:ln>
            </p:spPr>
            <p:txBody>
              <a:bodyPr wrap="none" lIns="80163" tIns="40081" rIns="80163" bIns="40081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lang="de-DE" dirty="0"/>
                </a:br>
                <a:r>
                  <a:rPr lang="de-DE" dirty="0"/>
                  <a:t>Die Armelementverwindung 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𝛼_</a:t>
                </a:r>
                <a:r>
                  <a:rPr lang="de-DE" b="0" i="0">
                    <a:latin typeface="Cambria Math" panose="02040503050406030204" pitchFamily="18" charset="0"/>
                  </a:rPr>
                  <a:t>𝑖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 beschreibt den Winkel von z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i-1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 zu </a:t>
                </a:r>
                <a:r>
                  <a:rPr lang="de-DE" altLang="de-DE" sz="1200" dirty="0" err="1">
                    <a:solidFill>
                      <a:schemeClr val="tx1"/>
                    </a:solidFill>
                    <a:latin typeface="Arial" pitchFamily="34" charset="0"/>
                  </a:rPr>
                  <a:t>z</a:t>
                </a:r>
                <a:r>
                  <a:rPr lang="de-DE" altLang="de-DE" sz="1200" baseline="-25000" dirty="0" err="1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de-DE" dirty="0"/>
                  <a:t>um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x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altLang="de-DE" sz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altLang="de-DE" sz="1200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396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6C44A5-558D-4829-8DA7-4943BE1161BC}" type="slidenum">
              <a:rPr lang="de-DE"/>
              <a:pPr/>
              <a:t>19</a:t>
            </a:fld>
            <a:endParaRPr lang="de-DE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82979" y="477469"/>
            <a:ext cx="6613784" cy="238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2" name="Rectangle 2"/>
              <p:cNvSpPr txBox="1">
                <a:spLocks noGrp="1" noChangeArrowheads="1"/>
              </p:cNvSpPr>
              <p:nvPr>
                <p:ph type="body"/>
              </p:nvPr>
            </p:nvSpPr>
            <p:spPr bwMode="auto">
              <a:xfrm>
                <a:off x="976988" y="3157679"/>
                <a:ext cx="7820264" cy="2992679"/>
              </a:xfrm>
              <a:prstGeom prst="rect">
                <a:avLst/>
              </a:prstGeom>
              <a:noFill/>
              <a:ln>
                <a:round/>
                <a:headEnd/>
                <a:tailEnd/>
              </a:ln>
            </p:spPr>
            <p:txBody>
              <a:bodyPr wrap="none" lIns="80163" tIns="40081" rIns="80163" bIns="40081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lang="de-DE" dirty="0"/>
                </a:br>
                <a:r>
                  <a:rPr lang="de-DE" dirty="0"/>
                  <a:t>Die Armelementverwindung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 beschreibt den Winkel von z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i-1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 zu </a:t>
                </a:r>
                <a:r>
                  <a:rPr lang="de-DE" altLang="de-DE" sz="1200" dirty="0" err="1">
                    <a:solidFill>
                      <a:schemeClr val="tx1"/>
                    </a:solidFill>
                    <a:latin typeface="Arial" pitchFamily="34" charset="0"/>
                  </a:rPr>
                  <a:t>z</a:t>
                </a:r>
                <a:r>
                  <a:rPr lang="de-DE" altLang="de-DE" sz="1200" baseline="-25000" dirty="0" err="1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de-DE" dirty="0"/>
                  <a:t>um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x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b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</a:br>
                <a:b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</a:b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Der Gelenkabstand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alt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 ist der Abstand zwischen der x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i-1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–Achse und x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–Achse entlang</a:t>
                </a:r>
                <a:r>
                  <a:rPr lang="de-DE" altLang="de-DE" sz="1200" baseline="0" dirty="0">
                    <a:solidFill>
                      <a:schemeClr val="tx1"/>
                    </a:solidFill>
                    <a:latin typeface="Arial" pitchFamily="34" charset="0"/>
                  </a:rPr>
                  <a:t> der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z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i-1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–Achse </a:t>
                </a:r>
              </a:p>
            </p:txBody>
          </p:sp>
        </mc:Choice>
        <mc:Fallback xmlns="">
          <p:sp>
            <p:nvSpPr>
              <p:cNvPr id="40962" name="Rectangle 2"/>
              <p:cNvSpPr txBox="1">
                <a:spLocks noGrp="1" noChangeArrowheads="1"/>
              </p:cNvSpPr>
              <p:nvPr>
                <p:ph type="body"/>
              </p:nvPr>
            </p:nvSpPr>
            <p:spPr bwMode="auto">
              <a:xfrm>
                <a:off x="976988" y="3157679"/>
                <a:ext cx="7820264" cy="2992679"/>
              </a:xfrm>
              <a:prstGeom prst="rect">
                <a:avLst/>
              </a:prstGeom>
              <a:noFill/>
              <a:ln>
                <a:round/>
                <a:headEnd/>
                <a:tailEnd/>
              </a:ln>
            </p:spPr>
            <p:txBody>
              <a:bodyPr wrap="none" lIns="80163" tIns="40081" rIns="80163" bIns="40081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lang="de-DE" dirty="0"/>
                </a:br>
                <a:r>
                  <a:rPr lang="de-DE" dirty="0"/>
                  <a:t>Die Armelementverwindung 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𝛼_</a:t>
                </a:r>
                <a:r>
                  <a:rPr lang="de-DE" b="0" i="0">
                    <a:latin typeface="Cambria Math" panose="02040503050406030204" pitchFamily="18" charset="0"/>
                  </a:rPr>
                  <a:t>𝑖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 beschreibt den Winkel von z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i-1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 zu </a:t>
                </a:r>
                <a:r>
                  <a:rPr lang="de-DE" altLang="de-DE" sz="1200" dirty="0" err="1">
                    <a:solidFill>
                      <a:schemeClr val="tx1"/>
                    </a:solidFill>
                    <a:latin typeface="Arial" pitchFamily="34" charset="0"/>
                  </a:rPr>
                  <a:t>z</a:t>
                </a:r>
                <a:r>
                  <a:rPr lang="de-DE" altLang="de-DE" sz="1200" baseline="-25000" dirty="0" err="1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de-DE" dirty="0"/>
                  <a:t>um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x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b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</a:br>
                <a:b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</a:b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Der Gelenkabstand </a:t>
                </a:r>
                <a:r>
                  <a:rPr lang="de-DE" altLang="de-DE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𝑑_𝑖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 ist der Abstand zwischen der x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i-1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–Achse und x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–Achse entlang</a:t>
                </a:r>
                <a:r>
                  <a:rPr lang="de-DE" altLang="de-DE" sz="1200" baseline="0" dirty="0">
                    <a:solidFill>
                      <a:schemeClr val="tx1"/>
                    </a:solidFill>
                    <a:latin typeface="Arial" pitchFamily="34" charset="0"/>
                  </a:rPr>
                  <a:t> der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z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i-1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–Achse 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2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6C44A5-558D-4829-8DA7-4943BE1161BC}" type="slidenum">
              <a:rPr lang="de-DE"/>
              <a:pPr/>
              <a:t>20</a:t>
            </a:fld>
            <a:endParaRPr lang="de-DE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82979" y="477469"/>
            <a:ext cx="6613784" cy="238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2" name="Rectangle 2"/>
              <p:cNvSpPr txBox="1">
                <a:spLocks noGrp="1" noChangeArrowheads="1"/>
              </p:cNvSpPr>
              <p:nvPr>
                <p:ph type="body"/>
              </p:nvPr>
            </p:nvSpPr>
            <p:spPr bwMode="auto">
              <a:xfrm>
                <a:off x="976988" y="3157679"/>
                <a:ext cx="7820264" cy="2992679"/>
              </a:xfrm>
              <a:prstGeom prst="rect">
                <a:avLst/>
              </a:prstGeom>
              <a:noFill/>
              <a:ln>
                <a:round/>
                <a:headEnd/>
                <a:tailEnd/>
              </a:ln>
            </p:spPr>
            <p:txBody>
              <a:bodyPr wrap="none" lIns="80163" tIns="40081" rIns="80163" bIns="40081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dirty="0"/>
                  <a:t>Der Gelenkwinkel </a:t>
                </a:r>
                <a14:m>
                  <m:oMath xmlns:m="http://schemas.openxmlformats.org/officeDocument/2006/math">
                    <m:r>
                      <a:rPr lang="de-DE" sz="120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sz="1200" i="1" baseline="-25000" dirty="0">
                    <a:solidFill>
                      <a:srgbClr val="FF3300"/>
                    </a:solidFill>
                    <a:latin typeface="Times New Roman (Hebrew)" pitchFamily="16" charset="0"/>
                  </a:rPr>
                  <a:t>i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ist der Winkel von x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i-1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zu x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 um z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i-1.</a:t>
                </a:r>
                <a:endParaRPr lang="de-DE" altLang="de-DE" sz="1200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40962" name="Rectangle 2"/>
              <p:cNvSpPr txBox="1">
                <a:spLocks noGrp="1" noChangeArrowheads="1"/>
              </p:cNvSpPr>
              <p:nvPr>
                <p:ph type="body"/>
              </p:nvPr>
            </p:nvSpPr>
            <p:spPr bwMode="auto">
              <a:xfrm>
                <a:off x="976988" y="3157679"/>
                <a:ext cx="7820264" cy="2992679"/>
              </a:xfrm>
              <a:prstGeom prst="rect">
                <a:avLst/>
              </a:prstGeom>
              <a:noFill/>
              <a:ln>
                <a:round/>
                <a:headEnd/>
                <a:tailEnd/>
              </a:ln>
            </p:spPr>
            <p:txBody>
              <a:bodyPr wrap="none" lIns="80163" tIns="40081" rIns="80163" bIns="40081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dirty="0"/>
                  <a:t>Der Gelenkwinkel </a:t>
                </a:r>
                <a:r>
                  <a:rPr lang="de-DE" sz="1200" i="0">
                    <a:solidFill>
                      <a:srgbClr val="FF33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de-DE" sz="1200" i="1" baseline="-25000" dirty="0">
                    <a:solidFill>
                      <a:srgbClr val="FF3300"/>
                    </a:solidFill>
                    <a:latin typeface="Times New Roman (Hebrew)" pitchFamily="16" charset="0"/>
                  </a:rPr>
                  <a:t>i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ist der Winkel von x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i-1 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zu x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de-DE" altLang="de-DE" sz="1200" dirty="0">
                    <a:solidFill>
                      <a:schemeClr val="tx1"/>
                    </a:solidFill>
                    <a:latin typeface="Arial" pitchFamily="34" charset="0"/>
                  </a:rPr>
                  <a:t> um z</a:t>
                </a:r>
                <a:r>
                  <a:rPr lang="de-DE" altLang="de-DE" sz="1200" baseline="-25000" dirty="0">
                    <a:solidFill>
                      <a:schemeClr val="tx1"/>
                    </a:solidFill>
                    <a:latin typeface="Arial" pitchFamily="34" charset="0"/>
                  </a:rPr>
                  <a:t>i-1.</a:t>
                </a:r>
                <a:endParaRPr lang="de-DE" altLang="de-DE" sz="1200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94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7D4A9911-1946-45F8-A95E-ABA12A5D6CD1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21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0E90187F-C814-48C7-A038-F2FC96B8C7AD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22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EE462210-CA4C-4583-A7EC-DDB7D50A1AC6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b="1" dirty="0"/>
          </a:p>
          <a:p>
            <a:endParaRPr lang="de-DE" altLang="de-DE"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749E0463-EFA3-474B-ABD6-469425EDBF6E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23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65CCAF39-3ED3-4FEE-A8AA-18F51FF15110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24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Reihenfolge der Multiplikation? Wir beginnen mit der Rotation um Theta i und bewegen dann das gedrehte KS um di …</a:t>
            </a:r>
          </a:p>
          <a:p>
            <a:r>
              <a:rPr lang="de-DE" altLang="de-DE" dirty="0"/>
              <a:t>-&gt; Transformationen um bewegte KS -&gt; von links nach rechts!</a:t>
            </a:r>
          </a:p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EB8DA1-C086-4CED-A0F7-FAF4CC5D2532}" type="slidenum">
              <a:rPr lang="de-DE"/>
              <a:pPr/>
              <a:t>25</a:t>
            </a:fld>
            <a:endParaRPr lang="de-DE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82979" y="477469"/>
            <a:ext cx="6613784" cy="238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de-DE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6988" y="3157679"/>
            <a:ext cx="7820264" cy="29926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0163" tIns="40081" rIns="80163" bIns="40081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07D6B68C-5603-40E4-9A88-F9B3EA4278A0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429067E2-CFD6-4711-B9F6-AACDFB7C8A47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27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0CEE754E-6FB7-4323-92F6-12232096A17F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28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5B4B2217-30C0-41B8-8897-BCD4A8141700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29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FF2AC537-0208-435F-B852-77B9CF576C11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30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201AB655-52AC-4F05-8D22-39667D9E9F71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31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77DD1A07-9DBE-4BAB-AF6F-8770FEACCF92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32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6D88BF39-1D78-49E7-9F6A-8BC14237E379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Modelle zur Kollisionserkennung:</a:t>
            </a:r>
          </a:p>
          <a:p>
            <a:pPr>
              <a:buFontTx/>
              <a:buChar char="•"/>
            </a:pPr>
            <a:r>
              <a:rPr lang="de-DE" altLang="de-DE" dirty="0"/>
              <a:t>Kantenmodelle: Ungeeignet, da Flächen keine Repräsentation</a:t>
            </a:r>
          </a:p>
          <a:p>
            <a:pPr>
              <a:buFontTx/>
              <a:buChar char="•"/>
            </a:pPr>
            <a:r>
              <a:rPr lang="de-DE" altLang="de-DE" dirty="0"/>
              <a:t>Volumenmodelle: Schnitte Aufwändig</a:t>
            </a:r>
          </a:p>
          <a:p>
            <a:pPr>
              <a:buFontTx/>
              <a:buChar char="•"/>
            </a:pPr>
            <a:r>
              <a:rPr lang="de-DE" altLang="de-DE" dirty="0"/>
              <a:t>Flächenmodelle: gut geeignet</a:t>
            </a:r>
          </a:p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C0599C2B-2542-468F-960F-F6B8438F0A8C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33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E8B71E6A-E774-4907-B23A-E1AF7B35C608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34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BF599602-8627-4560-81AF-6B40C54D25A6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35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14B7AE5E-EF19-4A12-9990-156EC8960338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36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90A97B59-D8C3-41F7-866D-9D3701223797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37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FD568027-8DCA-4C5E-B8FD-C226486A0D27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38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E328A-FBC1-4362-9765-D8F692EE07F2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32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3488ABC2-AB26-4A6E-B005-8729E2D9EE38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„Vorschrift zur Bewegung der geometrischen Körper“</a:t>
            </a:r>
          </a:p>
          <a:p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A61C266A-CF90-4DB9-9E54-5BEFFB19B847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6CA25644-6A45-4095-9CB0-3603DFE76B60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89153F6E-FE77-467E-8F4C-30BA9B5AFA5E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53F151B0-A13C-4E72-9757-443170BD03BC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673335" indent="-258975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035900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45026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1864621" indent="-207180" defTabSz="748150"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27898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693342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10770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522061" indent="-207180" defTabSz="74815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2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fld id="{699893AD-37A4-4541-BF79-046B85F17410}" type="slidenum">
              <a:rPr lang="de-DE" altLang="de-DE" sz="100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de-DE" altLang="de-DE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0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82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32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0"/>
            <a:ext cx="7924800" cy="6096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28600" y="762000"/>
            <a:ext cx="4267200" cy="533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648200" y="762000"/>
            <a:ext cx="4267200" cy="53340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11B0-4C8B-4319-A945-59FF8C78C4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56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0"/>
            <a:ext cx="7924800" cy="6096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33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48200" y="762000"/>
            <a:ext cx="4267200" cy="533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95E0-4E9A-4530-9942-525FF8AC68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46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6480" y="1604329"/>
            <a:ext cx="4043520" cy="452495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8241" y="1604329"/>
            <a:ext cx="4044960" cy="452495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>
          <a:xfrm>
            <a:off x="5544000" y="6476360"/>
            <a:ext cx="2128320" cy="470929"/>
          </a:xfrm>
        </p:spPr>
        <p:txBody>
          <a:bodyPr/>
          <a:lstStyle>
            <a:lvl1pPr>
              <a:defRPr/>
            </a:lvl1pPr>
          </a:lstStyle>
          <a:p>
            <a:fld id="{225F7A30-D078-426B-BA27-5E7BEA8DE8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97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59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1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83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58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01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37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02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9128-7255-42E6-BD2B-BF65F12D80E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02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9128-7255-42E6-BD2B-BF65F12D80E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35F2-3D6B-4C68-9C28-CA19E7144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3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Endeffektor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de.wikipedia.org/wiki/Denavit-Hartenberg-Transfor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.wikipedia.org/wiki/Iteration" TargetMode="External"/><Relationship Id="rId5" Type="http://schemas.openxmlformats.org/officeDocument/2006/relationships/hyperlink" Target="http://de.wikipedia.org/wiki/Sinussatz" TargetMode="External"/><Relationship Id="rId4" Type="http://schemas.openxmlformats.org/officeDocument/2006/relationships/hyperlink" Target="http://de.wikipedia.org/wiki/Kosinussat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07657-DA30-4E07-B11B-9E73579DB2B6}" type="slidenum">
              <a:rPr lang="de-DE"/>
              <a:pPr>
                <a:defRPr/>
              </a:pPr>
              <a:t>1</a:t>
            </a:fld>
            <a:endParaRPr lang="de-DE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6413" y="1628775"/>
            <a:ext cx="8116887" cy="46402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r>
              <a:rPr lang="de-DE" altLang="de-DE" dirty="0"/>
              <a:t>Geometrisches Modell</a:t>
            </a:r>
          </a:p>
          <a:p>
            <a:pPr lvl="1">
              <a:spcBef>
                <a:spcPct val="0"/>
              </a:spcBef>
            </a:pPr>
            <a:r>
              <a:rPr lang="de-DE" altLang="de-DE" dirty="0"/>
              <a:t>Einsatzbereiche</a:t>
            </a:r>
          </a:p>
          <a:p>
            <a:pPr lvl="1">
              <a:spcBef>
                <a:spcPct val="0"/>
              </a:spcBef>
            </a:pPr>
            <a:r>
              <a:rPr lang="de-DE" altLang="de-DE" dirty="0"/>
              <a:t>Klassifizierung</a:t>
            </a:r>
          </a:p>
          <a:p>
            <a:pPr lvl="1">
              <a:spcBef>
                <a:spcPct val="0"/>
              </a:spcBef>
            </a:pPr>
            <a:r>
              <a:rPr lang="de-DE" altLang="de-DE" dirty="0"/>
              <a:t>Beispiele</a:t>
            </a:r>
          </a:p>
          <a:p>
            <a:pPr>
              <a:spcBef>
                <a:spcPct val="0"/>
              </a:spcBef>
            </a:pPr>
            <a:r>
              <a:rPr lang="de-DE" altLang="de-DE" dirty="0"/>
              <a:t>Kinematisches Modell</a:t>
            </a:r>
          </a:p>
          <a:p>
            <a:pPr lvl="1">
              <a:spcBef>
                <a:spcPct val="0"/>
              </a:spcBef>
            </a:pPr>
            <a:r>
              <a:rPr lang="de-DE" altLang="de-DE" dirty="0"/>
              <a:t>Kinematische Kette</a:t>
            </a:r>
          </a:p>
          <a:p>
            <a:pPr lvl="1">
              <a:spcBef>
                <a:spcPct val="0"/>
              </a:spcBef>
            </a:pPr>
            <a:r>
              <a:rPr lang="de-DE" altLang="de-DE" dirty="0" err="1"/>
              <a:t>Denavit-Hartenberg</a:t>
            </a:r>
            <a:r>
              <a:rPr lang="de-DE" altLang="de-DE" dirty="0"/>
              <a:t> Konvention</a:t>
            </a:r>
          </a:p>
          <a:p>
            <a:pPr lvl="1">
              <a:spcBef>
                <a:spcPct val="0"/>
              </a:spcBef>
            </a:pPr>
            <a:r>
              <a:rPr lang="de-DE" altLang="de-DE" dirty="0"/>
              <a:t>Direktes Kinematisches Problem</a:t>
            </a:r>
          </a:p>
          <a:p>
            <a:pPr lvl="1">
              <a:spcBef>
                <a:spcPct val="0"/>
              </a:spcBef>
            </a:pPr>
            <a:r>
              <a:rPr lang="de-DE" altLang="de-DE" dirty="0"/>
              <a:t>Beispiele</a:t>
            </a:r>
          </a:p>
          <a:p>
            <a:pPr lvl="1">
              <a:spcBef>
                <a:spcPct val="0"/>
              </a:spcBef>
            </a:pPr>
            <a:endParaRPr lang="de-DE" altLang="de-DE" dirty="0"/>
          </a:p>
          <a:p>
            <a:pPr lvl="1">
              <a:spcBef>
                <a:spcPct val="0"/>
              </a:spcBef>
            </a:pPr>
            <a:endParaRPr lang="de-DE" altLang="de-DE" dirty="0"/>
          </a:p>
          <a:p>
            <a:pPr lvl="1">
              <a:spcBef>
                <a:spcPct val="0"/>
              </a:spcBef>
            </a:pPr>
            <a:endParaRPr lang="de-DE" altLang="de-DE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5262412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C64DC3-4909-4CCB-B6D4-AAC4E3DA4EC6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22531" name="Rectangle 1048"/>
          <p:cNvSpPr>
            <a:spLocks noChangeArrowheads="1"/>
          </p:cNvSpPr>
          <p:nvPr/>
        </p:nvSpPr>
        <p:spPr bwMode="auto">
          <a:xfrm>
            <a:off x="228600" y="762000"/>
            <a:ext cx="4498975" cy="50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 dirty="0">
                <a:solidFill>
                  <a:schemeClr val="tx1"/>
                </a:solidFill>
                <a:latin typeface="Arial" pitchFamily="34" charset="0"/>
              </a:rPr>
              <a:t>Konventionen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Jedes Armelement entspricht einem starren Körper.</a:t>
            </a: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Jedes Armelement ist mit dem nächsten durch ein Schub- oder Rotationsgelenk verbunden.</a:t>
            </a: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Jedes Gelenk hat nur einen Freiheitsgrad (rot. oder </a:t>
            </a:r>
            <a:r>
              <a:rPr lang="de-DE" altLang="de-DE" sz="2000" dirty="0" err="1">
                <a:solidFill>
                  <a:schemeClr val="tx1"/>
                </a:solidFill>
                <a:latin typeface="Arial" pitchFamily="34" charset="0"/>
              </a:rPr>
              <a:t>transl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.)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sz="2000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sz="2000" dirty="0" err="1">
                <a:solidFill>
                  <a:schemeClr val="tx1"/>
                </a:solidFill>
                <a:latin typeface="Arial" pitchFamily="34" charset="0"/>
              </a:rPr>
              <a:t>Kinem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. Parameter = Gelenk- &amp; Armelementparameter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	</a:t>
            </a:r>
          </a:p>
        </p:txBody>
      </p:sp>
      <p:pic>
        <p:nvPicPr>
          <p:cNvPr id="22532" name="Picture 1046"/>
          <p:cNvPicPr>
            <a:picLocks noGrp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5225" y="762000"/>
            <a:ext cx="3616325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Rectangle 104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de-DE" altLang="de-DE"/>
              <a:t>Kinematische Kette</a:t>
            </a:r>
          </a:p>
        </p:txBody>
      </p:sp>
    </p:spTree>
    <p:extLst>
      <p:ext uri="{BB962C8B-B14F-4D97-AF65-F5344CB8AC3E}">
        <p14:creationId xmlns:p14="http://schemas.microsoft.com/office/powerpoint/2010/main" val="21534608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98A89-CC44-4253-940E-A0885E684E89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28600" y="762000"/>
            <a:ext cx="4498975" cy="50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 dirty="0">
                <a:solidFill>
                  <a:schemeClr val="tx1"/>
                </a:solidFill>
                <a:latin typeface="Arial" pitchFamily="34" charset="0"/>
              </a:rPr>
              <a:t>Beschreibung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sz="1000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Zur Beschreibung der Kinematik eines Roboters (kinematische Kette) ist die Lage jedes einzelnen Armelements bezogen auf ein Referenzsystem zu definieren:</a:t>
            </a:r>
            <a:b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</a:br>
            <a:endParaRPr lang="de-DE" altLang="de-DE" sz="2000" dirty="0">
              <a:solidFill>
                <a:schemeClr val="tx1"/>
              </a:solidFill>
              <a:latin typeface="Arial" pitchFamily="34" charset="0"/>
            </a:endParaRPr>
          </a:p>
          <a:p>
            <a:pPr lvl="1" eaLnBrk="1" hangingPunct="1">
              <a:spcBef>
                <a:spcPct val="20000"/>
              </a:spcBef>
              <a:buSzTx/>
              <a:buFontTx/>
              <a:buChar char="–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Roboterbasis	</a:t>
            </a:r>
            <a:r>
              <a:rPr lang="de-DE" altLang="de-DE" sz="2000" dirty="0" err="1">
                <a:solidFill>
                  <a:schemeClr val="tx1"/>
                </a:solidFill>
                <a:latin typeface="Arial" pitchFamily="34" charset="0"/>
              </a:rPr>
              <a:t>OKS</a:t>
            </a:r>
            <a:r>
              <a:rPr lang="de-DE" altLang="de-DE" sz="2000" baseline="-25000" dirty="0" err="1">
                <a:solidFill>
                  <a:schemeClr val="tx1"/>
                </a:solidFill>
                <a:latin typeface="Arial" pitchFamily="34" charset="0"/>
              </a:rPr>
              <a:t>Basis</a:t>
            </a:r>
            <a:endParaRPr lang="de-DE" altLang="de-DE" sz="2000" baseline="-25000" dirty="0">
              <a:solidFill>
                <a:schemeClr val="tx1"/>
              </a:solidFill>
              <a:latin typeface="Arial" pitchFamily="34" charset="0"/>
            </a:endParaRPr>
          </a:p>
          <a:p>
            <a:pPr lvl="1" eaLnBrk="1" hangingPunct="1">
              <a:spcBef>
                <a:spcPct val="20000"/>
              </a:spcBef>
              <a:buSzTx/>
              <a:buFontTx/>
              <a:buChar char="–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Armelement 1	OKS</a:t>
            </a:r>
            <a:r>
              <a:rPr lang="de-DE" altLang="de-DE" sz="2000" baseline="-25000" dirty="0">
                <a:solidFill>
                  <a:schemeClr val="tx1"/>
                </a:solidFill>
                <a:latin typeface="Arial" pitchFamily="34" charset="0"/>
              </a:rPr>
              <a:t>Arm1</a:t>
            </a:r>
          </a:p>
          <a:p>
            <a:pPr lvl="1" eaLnBrk="1" hangingPunct="1">
              <a:spcBef>
                <a:spcPct val="20000"/>
              </a:spcBef>
              <a:buSzTx/>
              <a:buFontTx/>
              <a:buChar char="–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…		…</a:t>
            </a:r>
          </a:p>
          <a:p>
            <a:pPr lvl="1" eaLnBrk="1" hangingPunct="1">
              <a:spcBef>
                <a:spcPct val="20000"/>
              </a:spcBef>
              <a:buSzTx/>
              <a:buFontTx/>
              <a:buChar char="–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Armelement 6	OKS</a:t>
            </a:r>
            <a:r>
              <a:rPr lang="de-DE" altLang="de-DE" sz="2000" baseline="-25000" dirty="0">
                <a:solidFill>
                  <a:schemeClr val="tx1"/>
                </a:solidFill>
                <a:latin typeface="Arial" pitchFamily="34" charset="0"/>
              </a:rPr>
              <a:t>Arm6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sz="20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de-DE" altLang="de-DE"/>
              <a:t>Kinematische Kette</a:t>
            </a:r>
          </a:p>
        </p:txBody>
      </p:sp>
      <p:pic>
        <p:nvPicPr>
          <p:cNvPr id="23557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762000"/>
            <a:ext cx="39497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6325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D465-BCCE-4D27-B3D0-4917332EB89B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422914" name="Rectangle 2"/>
          <p:cNvSpPr>
            <a:spLocks noChangeArrowheads="1"/>
          </p:cNvSpPr>
          <p:nvPr/>
        </p:nvSpPr>
        <p:spPr bwMode="auto">
          <a:xfrm>
            <a:off x="228600" y="762000"/>
            <a:ext cx="8399463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 dirty="0">
                <a:solidFill>
                  <a:schemeClr val="tx1"/>
                </a:solidFill>
                <a:latin typeface="Arial" pitchFamily="34" charset="0"/>
              </a:rPr>
              <a:t>Vorgehen zur Beschreibung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In jedes Armelement wird ein festes lokales Koordinatensystem gelegt (Objektkoordinatensystem OKS). </a:t>
            </a: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Ursprung des Koordinatensystems liegt in dem Armgelenk, welches das jeweilige Armelement bewegt.</a:t>
            </a: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Für jedes Armelement muss eine Transformationsmatrix bestimmt werden, die das jeweilige lokale Koordinatensystem in das Bezugskoordinatensystem überführt.</a:t>
            </a: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Überführung der lokalen Koordinatensysteme in das Bezugskoordinatensystem durch Beschreibungsvektor oder 4x4 homogene Transformationsmatrix.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sz="2000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sz="10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de-DE" altLang="de-DE"/>
              <a:t>Kinematische Kette</a:t>
            </a:r>
          </a:p>
        </p:txBody>
      </p:sp>
    </p:spTree>
    <p:extLst>
      <p:ext uri="{BB962C8B-B14F-4D97-AF65-F5344CB8AC3E}">
        <p14:creationId xmlns:p14="http://schemas.microsoft.com/office/powerpoint/2010/main" val="2110774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AF82EB-54DB-4342-A468-C1A8149AC23D}" type="slidenum">
              <a:rPr lang="de-DE"/>
              <a:pPr>
                <a:defRPr/>
              </a:pPr>
              <a:t>13</a:t>
            </a:fld>
            <a:endParaRPr lang="de-DE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28600" y="762000"/>
            <a:ext cx="8399463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>
                <a:solidFill>
                  <a:schemeClr val="tx1"/>
                </a:solidFill>
                <a:latin typeface="Arial" pitchFamily="34" charset="0"/>
              </a:rPr>
              <a:t>Parameter der kinematischen Kette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sz="2000">
                <a:solidFill>
                  <a:schemeClr val="tx1"/>
                </a:solidFill>
                <a:latin typeface="Arial" pitchFamily="34" charset="0"/>
              </a:rPr>
              <a:t>Für jedes Armelement muss eine Transformationsmatrix zum Bezugskoordinatensystem bestimmt werden:</a:t>
            </a:r>
          </a:p>
          <a:p>
            <a:pPr lvl="1" eaLnBrk="1" hangingPunct="1">
              <a:spcBef>
                <a:spcPct val="20000"/>
              </a:spcBef>
              <a:buSzTx/>
              <a:buFontTx/>
              <a:buChar char="–"/>
            </a:pPr>
            <a:r>
              <a:rPr lang="de-DE" altLang="de-DE" sz="2000">
                <a:solidFill>
                  <a:schemeClr val="tx1"/>
                </a:solidFill>
                <a:latin typeface="Arial" pitchFamily="34" charset="0"/>
              </a:rPr>
              <a:t>3 Rotationsparameter</a:t>
            </a:r>
          </a:p>
          <a:p>
            <a:pPr lvl="1" eaLnBrk="1" hangingPunct="1">
              <a:spcBef>
                <a:spcPct val="20000"/>
              </a:spcBef>
              <a:buSzTx/>
              <a:buFontTx/>
              <a:buChar char="–"/>
            </a:pPr>
            <a:r>
              <a:rPr lang="de-DE" altLang="de-DE" sz="2000">
                <a:solidFill>
                  <a:schemeClr val="tx1"/>
                </a:solidFill>
                <a:latin typeface="Arial" pitchFamily="34" charset="0"/>
              </a:rPr>
              <a:t>3 Translationsparameter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sz="200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sz="2000">
                <a:solidFill>
                  <a:schemeClr val="tx1"/>
                </a:solidFill>
                <a:latin typeface="Arial" pitchFamily="34" charset="0"/>
                <a:sym typeface="Wingdings" pitchFamily="2" charset="2"/>
              </a:rPr>
              <a:t> 6 Parameter pro Armelement </a:t>
            </a:r>
            <a:r>
              <a:rPr lang="de-DE" altLang="de-DE" sz="2000">
                <a:solidFill>
                  <a:schemeClr val="tx1"/>
                </a:solidFill>
                <a:latin typeface="Arial" pitchFamily="34" charset="0"/>
              </a:rPr>
              <a:t>mit Gelenk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sz="2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de-DE" altLang="de-DE"/>
              <a:t>Kinematische Kette</a:t>
            </a:r>
          </a:p>
        </p:txBody>
      </p:sp>
    </p:spTree>
    <p:extLst>
      <p:ext uri="{BB962C8B-B14F-4D97-AF65-F5344CB8AC3E}">
        <p14:creationId xmlns:p14="http://schemas.microsoft.com/office/powerpoint/2010/main" val="2430876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4819A-43F4-42D3-94FE-FA4B420B90C8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600"/>
              <a:t>Denavit-Hartenberg-Konvention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28625" y="5627688"/>
            <a:ext cx="8496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>
              <a:buSzTx/>
              <a:buFontTx/>
              <a:buNone/>
            </a:pPr>
            <a:r>
              <a:rPr lang="de-DE" altLang="de-DE" sz="1400">
                <a:solidFill>
                  <a:schemeClr val="tx1"/>
                </a:solidFill>
                <a:latin typeface="Arial" pitchFamily="34" charset="0"/>
              </a:rPr>
              <a:t>Literatur: 	Denavit, Hartenberg: ”A Kinematic Notation for Lower-Pair Mechanisms Bases on Matrices”, </a:t>
            </a:r>
            <a:br>
              <a:rPr lang="de-DE" altLang="de-DE" sz="1400">
                <a:solidFill>
                  <a:schemeClr val="tx1"/>
                </a:solidFill>
                <a:latin typeface="Arial" pitchFamily="34" charset="0"/>
              </a:rPr>
            </a:br>
            <a:r>
              <a:rPr lang="de-DE" altLang="de-DE" sz="1400">
                <a:solidFill>
                  <a:schemeClr val="tx1"/>
                </a:solidFill>
                <a:latin typeface="Arial" pitchFamily="34" charset="0"/>
              </a:rPr>
              <a:t>	Journal of  Applied  Mechanics, 1955, vol 77, pp 215-221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228600" y="762000"/>
            <a:ext cx="8467725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 dirty="0">
                <a:solidFill>
                  <a:schemeClr val="tx1"/>
                </a:solidFill>
                <a:latin typeface="Arial" pitchFamily="34" charset="0"/>
              </a:rPr>
              <a:t>Ziel</a:t>
            </a:r>
            <a:endParaRPr lang="de-DE" altLang="de-DE" sz="2000" b="1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	Reduktion der Parameter zur Beschreibung eines Armelementes mit Gelenk.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sz="1000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 dirty="0">
                <a:solidFill>
                  <a:schemeClr val="tx1"/>
                </a:solidFill>
                <a:latin typeface="Arial" pitchFamily="34" charset="0"/>
              </a:rPr>
              <a:t>Eigenschaften</a:t>
            </a: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Systematische Beschreibung der Beziehungen (Translationen und Rotationen) zwischen </a:t>
            </a:r>
            <a:r>
              <a:rPr lang="de-DE" altLang="de-DE" sz="2000" b="1" dirty="0">
                <a:solidFill>
                  <a:schemeClr val="tx1"/>
                </a:solidFill>
                <a:latin typeface="Arial" pitchFamily="34" charset="0"/>
              </a:rPr>
              <a:t>benachbarten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 Gelenken</a:t>
            </a: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Reduktion der Anzahl Parameter von 6 auf 4</a:t>
            </a: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endParaRPr lang="de-DE" altLang="de-DE" sz="2000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sz="2000" dirty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27654" name="Group 55"/>
          <p:cNvGrpSpPr>
            <a:grpSpLocks/>
          </p:cNvGrpSpPr>
          <p:nvPr/>
        </p:nvGrpSpPr>
        <p:grpSpPr bwMode="auto">
          <a:xfrm>
            <a:off x="5027613" y="3344863"/>
            <a:ext cx="3692525" cy="2152650"/>
            <a:chOff x="144" y="734"/>
            <a:chExt cx="5364" cy="3127"/>
          </a:xfrm>
        </p:grpSpPr>
        <p:sp>
          <p:nvSpPr>
            <p:cNvPr id="27656" name="Rectangle 38"/>
            <p:cNvSpPr>
              <a:spLocks noChangeArrowheads="1"/>
            </p:cNvSpPr>
            <p:nvPr/>
          </p:nvSpPr>
          <p:spPr bwMode="gray">
            <a:xfrm rot="900000">
              <a:off x="144" y="2520"/>
              <a:ext cx="1242" cy="1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endParaRPr lang="de-DE" altLang="de-DE"/>
            </a:p>
          </p:txBody>
        </p:sp>
        <p:grpSp>
          <p:nvGrpSpPr>
            <p:cNvPr id="27657" name="Group 39"/>
            <p:cNvGrpSpPr>
              <a:grpSpLocks/>
            </p:cNvGrpSpPr>
            <p:nvPr/>
          </p:nvGrpSpPr>
          <p:grpSpPr bwMode="auto">
            <a:xfrm>
              <a:off x="1330" y="1186"/>
              <a:ext cx="3005" cy="1803"/>
              <a:chOff x="1378" y="1606"/>
              <a:chExt cx="3005" cy="1803"/>
            </a:xfrm>
          </p:grpSpPr>
          <p:sp>
            <p:nvSpPr>
              <p:cNvPr id="27663" name="AutoShape 40"/>
              <p:cNvSpPr>
                <a:spLocks noChangeArrowheads="1"/>
              </p:cNvSpPr>
              <p:nvPr/>
            </p:nvSpPr>
            <p:spPr bwMode="gray">
              <a:xfrm rot="-1233821">
                <a:off x="1584" y="2507"/>
                <a:ext cx="2527" cy="211"/>
              </a:xfrm>
              <a:prstGeom prst="wave">
                <a:avLst>
                  <a:gd name="adj1" fmla="val 20644"/>
                  <a:gd name="adj2" fmla="val -10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Tahoma" pitchFamily="34" charset="0"/>
                    <a:ea typeface="Osaka"/>
                    <a:cs typeface="Osaka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Tahoma" pitchFamily="34" charset="0"/>
                    <a:ea typeface="Osaka"/>
                    <a:cs typeface="Osaka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Tahoma" pitchFamily="34" charset="0"/>
                    <a:ea typeface="Osaka"/>
                    <a:cs typeface="Osaka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Tahoma" pitchFamily="34" charset="0"/>
                    <a:ea typeface="Osaka"/>
                    <a:cs typeface="Osaka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Tahoma" pitchFamily="34" charset="0"/>
                    <a:ea typeface="Osaka"/>
                    <a:cs typeface="Osaka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sz="2400">
                    <a:solidFill>
                      <a:srgbClr val="000099"/>
                    </a:solidFill>
                    <a:latin typeface="Tahoma" pitchFamily="34" charset="0"/>
                    <a:ea typeface="Osaka"/>
                    <a:cs typeface="Osaka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sz="2400">
                    <a:solidFill>
                      <a:srgbClr val="000099"/>
                    </a:solidFill>
                    <a:latin typeface="Tahoma" pitchFamily="34" charset="0"/>
                    <a:ea typeface="Osaka"/>
                    <a:cs typeface="Osaka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sz="2400">
                    <a:solidFill>
                      <a:srgbClr val="000099"/>
                    </a:solidFill>
                    <a:latin typeface="Tahoma" pitchFamily="34" charset="0"/>
                    <a:ea typeface="Osaka"/>
                    <a:cs typeface="Osaka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sz="2400">
                    <a:solidFill>
                      <a:srgbClr val="000099"/>
                    </a:solidFill>
                    <a:latin typeface="Tahoma" pitchFamily="34" charset="0"/>
                    <a:ea typeface="Osaka"/>
                    <a:cs typeface="Osaka"/>
                  </a:defRPr>
                </a:lvl9pPr>
              </a:lstStyle>
              <a:p>
                <a:endParaRPr lang="de-DE" altLang="de-DE"/>
              </a:p>
            </p:txBody>
          </p:sp>
          <p:grpSp>
            <p:nvGrpSpPr>
              <p:cNvPr id="27664" name="Group 41"/>
              <p:cNvGrpSpPr>
                <a:grpSpLocks/>
              </p:cNvGrpSpPr>
              <p:nvPr/>
            </p:nvGrpSpPr>
            <p:grpSpPr bwMode="auto">
              <a:xfrm flipV="1">
                <a:off x="3892" y="1952"/>
                <a:ext cx="384" cy="528"/>
                <a:chOff x="1378" y="2881"/>
                <a:chExt cx="384" cy="528"/>
              </a:xfrm>
            </p:grpSpPr>
            <p:sp>
              <p:nvSpPr>
                <p:cNvPr id="27671" name="AutoShape 42"/>
                <p:cNvSpPr>
                  <a:spLocks noChangeArrowheads="1"/>
                </p:cNvSpPr>
                <p:nvPr/>
              </p:nvSpPr>
              <p:spPr bwMode="gray">
                <a:xfrm rot="9823397">
                  <a:off x="1378" y="2881"/>
                  <a:ext cx="384" cy="528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1pPr>
                  <a:lvl2pPr marL="742950" indent="-28575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2pPr>
                  <a:lvl3pPr marL="11430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3pPr>
                  <a:lvl4pPr marL="16002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4pPr>
                  <a:lvl5pPr marL="20574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9pPr>
                </a:lstStyle>
                <a:p>
                  <a:endParaRPr lang="de-DE" altLang="de-DE"/>
                </a:p>
              </p:txBody>
            </p:sp>
            <p:sp>
              <p:nvSpPr>
                <p:cNvPr id="27672" name="Oval 43"/>
                <p:cNvSpPr>
                  <a:spLocks noChangeArrowheads="1"/>
                </p:cNvSpPr>
                <p:nvPr/>
              </p:nvSpPr>
              <p:spPr bwMode="gray">
                <a:xfrm rot="-1015945">
                  <a:off x="1511" y="3279"/>
                  <a:ext cx="226" cy="97"/>
                </a:xfrm>
                <a:prstGeom prst="ellipse">
                  <a:avLst/>
                </a:prstGeom>
                <a:solidFill>
                  <a:srgbClr val="00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1pPr>
                  <a:lvl2pPr marL="742950" indent="-28575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2pPr>
                  <a:lvl3pPr marL="11430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3pPr>
                  <a:lvl4pPr marL="16002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4pPr>
                  <a:lvl5pPr marL="20574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9pPr>
                </a:lstStyle>
                <a:p>
                  <a:endParaRPr lang="de-DE" altLang="de-DE"/>
                </a:p>
              </p:txBody>
            </p:sp>
          </p:grpSp>
          <p:grpSp>
            <p:nvGrpSpPr>
              <p:cNvPr id="27665" name="Group 44"/>
              <p:cNvGrpSpPr>
                <a:grpSpLocks/>
              </p:cNvGrpSpPr>
              <p:nvPr/>
            </p:nvGrpSpPr>
            <p:grpSpPr bwMode="auto">
              <a:xfrm>
                <a:off x="1378" y="2881"/>
                <a:ext cx="384" cy="528"/>
                <a:chOff x="1378" y="2881"/>
                <a:chExt cx="384" cy="528"/>
              </a:xfrm>
            </p:grpSpPr>
            <p:sp>
              <p:nvSpPr>
                <p:cNvPr id="27669" name="AutoShape 45"/>
                <p:cNvSpPr>
                  <a:spLocks noChangeArrowheads="1"/>
                </p:cNvSpPr>
                <p:nvPr/>
              </p:nvSpPr>
              <p:spPr bwMode="gray">
                <a:xfrm rot="9823397">
                  <a:off x="1378" y="2881"/>
                  <a:ext cx="384" cy="528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1pPr>
                  <a:lvl2pPr marL="742950" indent="-28575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2pPr>
                  <a:lvl3pPr marL="11430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3pPr>
                  <a:lvl4pPr marL="16002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4pPr>
                  <a:lvl5pPr marL="20574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9pPr>
                </a:lstStyle>
                <a:p>
                  <a:endParaRPr lang="de-DE" altLang="de-DE"/>
                </a:p>
              </p:txBody>
            </p:sp>
            <p:sp>
              <p:nvSpPr>
                <p:cNvPr id="27670" name="Oval 46"/>
                <p:cNvSpPr>
                  <a:spLocks noChangeArrowheads="1"/>
                </p:cNvSpPr>
                <p:nvPr/>
              </p:nvSpPr>
              <p:spPr bwMode="gray">
                <a:xfrm rot="-1015945">
                  <a:off x="1511" y="3279"/>
                  <a:ext cx="226" cy="97"/>
                </a:xfrm>
                <a:prstGeom prst="ellipse">
                  <a:avLst/>
                </a:prstGeom>
                <a:solidFill>
                  <a:srgbClr val="00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1pPr>
                  <a:lvl2pPr marL="742950" indent="-28575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2pPr>
                  <a:lvl3pPr marL="11430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3pPr>
                  <a:lvl4pPr marL="16002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4pPr>
                  <a:lvl5pPr marL="20574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9pPr>
                </a:lstStyle>
                <a:p>
                  <a:endParaRPr lang="de-DE" altLang="de-DE"/>
                </a:p>
              </p:txBody>
            </p:sp>
          </p:grpSp>
          <p:grpSp>
            <p:nvGrpSpPr>
              <p:cNvPr id="27666" name="Group 47"/>
              <p:cNvGrpSpPr>
                <a:grpSpLocks/>
              </p:cNvGrpSpPr>
              <p:nvPr/>
            </p:nvGrpSpPr>
            <p:grpSpPr bwMode="auto">
              <a:xfrm flipV="1">
                <a:off x="3999" y="1606"/>
                <a:ext cx="384" cy="528"/>
                <a:chOff x="1378" y="2881"/>
                <a:chExt cx="384" cy="528"/>
              </a:xfrm>
            </p:grpSpPr>
            <p:sp>
              <p:nvSpPr>
                <p:cNvPr id="27667" name="AutoShape 48"/>
                <p:cNvSpPr>
                  <a:spLocks noChangeArrowheads="1"/>
                </p:cNvSpPr>
                <p:nvPr/>
              </p:nvSpPr>
              <p:spPr bwMode="gray">
                <a:xfrm rot="9823397">
                  <a:off x="1378" y="2881"/>
                  <a:ext cx="384" cy="528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1pPr>
                  <a:lvl2pPr marL="742950" indent="-28575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2pPr>
                  <a:lvl3pPr marL="11430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3pPr>
                  <a:lvl4pPr marL="16002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4pPr>
                  <a:lvl5pPr marL="20574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9pPr>
                </a:lstStyle>
                <a:p>
                  <a:endParaRPr lang="de-DE" altLang="de-DE"/>
                </a:p>
              </p:txBody>
            </p:sp>
            <p:sp>
              <p:nvSpPr>
                <p:cNvPr id="27668" name="Oval 49"/>
                <p:cNvSpPr>
                  <a:spLocks noChangeArrowheads="1"/>
                </p:cNvSpPr>
                <p:nvPr/>
              </p:nvSpPr>
              <p:spPr bwMode="gray">
                <a:xfrm rot="-1015945">
                  <a:off x="1511" y="3279"/>
                  <a:ext cx="226" cy="97"/>
                </a:xfrm>
                <a:prstGeom prst="ellipse">
                  <a:avLst/>
                </a:prstGeom>
                <a:solidFill>
                  <a:srgbClr val="00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1pPr>
                  <a:lvl2pPr marL="742950" indent="-28575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2pPr>
                  <a:lvl3pPr marL="11430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3pPr>
                  <a:lvl4pPr marL="16002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4pPr>
                  <a:lvl5pPr marL="2057400" indent="-228600"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SzPct val="75000"/>
                    <a:buFont typeface="Wingdings" pitchFamily="2" charset="2"/>
                    <a:defRPr sz="2400">
                      <a:solidFill>
                        <a:srgbClr val="000099"/>
                      </a:solidFill>
                      <a:latin typeface="Tahoma" pitchFamily="34" charset="0"/>
                      <a:ea typeface="Osaka"/>
                      <a:cs typeface="Osaka"/>
                    </a:defRPr>
                  </a:lvl9pPr>
                </a:lstStyle>
                <a:p>
                  <a:endParaRPr lang="de-DE" altLang="de-DE"/>
                </a:p>
              </p:txBody>
            </p:sp>
          </p:grpSp>
        </p:grpSp>
        <p:sp>
          <p:nvSpPr>
            <p:cNvPr id="27658" name="Line 50"/>
            <p:cNvSpPr>
              <a:spLocks noChangeShapeType="1"/>
            </p:cNvSpPr>
            <p:nvPr/>
          </p:nvSpPr>
          <p:spPr bwMode="black">
            <a:xfrm rot="-152065">
              <a:off x="1237" y="1801"/>
              <a:ext cx="180" cy="6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659" name="Line 51"/>
            <p:cNvSpPr>
              <a:spLocks noChangeShapeType="1"/>
            </p:cNvSpPr>
            <p:nvPr/>
          </p:nvSpPr>
          <p:spPr bwMode="black">
            <a:xfrm rot="-152065">
              <a:off x="1597" y="2859"/>
              <a:ext cx="269" cy="10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660" name="Line 52"/>
            <p:cNvSpPr>
              <a:spLocks noChangeShapeType="1"/>
            </p:cNvSpPr>
            <p:nvPr/>
          </p:nvSpPr>
          <p:spPr bwMode="black">
            <a:xfrm flipH="1">
              <a:off x="3700" y="2046"/>
              <a:ext cx="242" cy="7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661" name="Line 53"/>
            <p:cNvSpPr>
              <a:spLocks noChangeShapeType="1"/>
            </p:cNvSpPr>
            <p:nvPr/>
          </p:nvSpPr>
          <p:spPr bwMode="auto">
            <a:xfrm flipH="1">
              <a:off x="4217" y="734"/>
              <a:ext cx="170" cy="5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662" name="Rectangle 54"/>
            <p:cNvSpPr>
              <a:spLocks noChangeArrowheads="1"/>
            </p:cNvSpPr>
            <p:nvPr/>
          </p:nvSpPr>
          <p:spPr bwMode="gray">
            <a:xfrm rot="900000">
              <a:off x="4290" y="1614"/>
              <a:ext cx="1218" cy="17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endParaRPr lang="de-DE" altLang="de-DE"/>
            </a:p>
          </p:txBody>
        </p:sp>
      </p:grpSp>
      <p:sp>
        <p:nvSpPr>
          <p:cNvPr id="27655" name="Freeform 56"/>
          <p:cNvSpPr>
            <a:spLocks/>
          </p:cNvSpPr>
          <p:nvPr/>
        </p:nvSpPr>
        <p:spPr bwMode="auto">
          <a:xfrm>
            <a:off x="6022975" y="3441700"/>
            <a:ext cx="1485900" cy="923925"/>
          </a:xfrm>
          <a:custGeom>
            <a:avLst/>
            <a:gdLst>
              <a:gd name="T0" fmla="*/ 0 w 936"/>
              <a:gd name="T1" fmla="*/ 2147483647 h 582"/>
              <a:gd name="T2" fmla="*/ 2147483647 w 936"/>
              <a:gd name="T3" fmla="*/ 2147483647 h 582"/>
              <a:gd name="T4" fmla="*/ 2147483647 w 936"/>
              <a:gd name="T5" fmla="*/ 2147483647 h 5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36" h="582">
                <a:moveTo>
                  <a:pt x="0" y="582"/>
                </a:moveTo>
                <a:cubicBezTo>
                  <a:pt x="62" y="348"/>
                  <a:pt x="125" y="114"/>
                  <a:pt x="281" y="57"/>
                </a:cubicBezTo>
                <a:cubicBezTo>
                  <a:pt x="437" y="0"/>
                  <a:pt x="823" y="204"/>
                  <a:pt x="936" y="237"/>
                </a:cubicBezTo>
              </a:path>
            </a:pathLst>
          </a:custGeom>
          <a:noFill/>
          <a:ln w="44450" cap="flat" cmpd="sng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49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891F46-B991-4AE9-8461-B686BA34DDE7}" type="slidenum">
              <a:rPr lang="de-DE"/>
              <a:pPr/>
              <a:t>15</a:t>
            </a:fld>
            <a:endParaRPr lang="de-DE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013760" y="33124"/>
            <a:ext cx="7050240" cy="1451672"/>
          </a:xfrm>
          <a:ln/>
        </p:spPr>
        <p:txBody>
          <a:bodyPr lIns="81639" tIns="42452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de-DE" dirty="0"/>
              <a:t>Kinematisches Modell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1361" y="1368144"/>
            <a:ext cx="8245440" cy="4958441"/>
          </a:xfrm>
          <a:ln/>
        </p:spPr>
        <p:txBody>
          <a:bodyPr lIns="83598" tIns="41799" rIns="83598" bIns="41799"/>
          <a:lstStyle/>
          <a:p>
            <a:pPr marL="551529" indent="-551529">
              <a:spcBef>
                <a:spcPts val="454"/>
              </a:spcBef>
              <a:spcAft>
                <a:spcPct val="0"/>
              </a:spcAft>
              <a:buSzPct val="100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Die Transformation vom 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OKS des </a:t>
            </a:r>
            <a:r>
              <a:rPr lang="de-DE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i-</a:t>
            </a:r>
            <a:r>
              <a:rPr lang="de-DE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ten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Armelements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auf das 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OKS des </a:t>
            </a:r>
            <a:r>
              <a:rPr lang="de-DE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(i-1)-</a:t>
            </a:r>
            <a:r>
              <a:rPr lang="de-DE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ten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 Armelements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erfolgt nach der 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Denavit-Hartenberg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-(DH-)Konvention:</a:t>
            </a:r>
          </a:p>
          <a:p>
            <a:pPr marL="551529" indent="-551529">
              <a:lnSpc>
                <a:spcPct val="112000"/>
              </a:lnSpc>
              <a:spcBef>
                <a:spcPts val="454"/>
              </a:spcBef>
              <a:spcAft>
                <a:spcPct val="0"/>
              </a:spcAft>
              <a:buSzPct val="100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51529" indent="-551529">
              <a:lnSpc>
                <a:spcPct val="112000"/>
              </a:lnSpc>
              <a:spcBef>
                <a:spcPts val="454"/>
              </a:spcBef>
              <a:spcAft>
                <a:spcPct val="0"/>
              </a:spcAft>
              <a:buSzPct val="100000"/>
              <a:buFont typeface="Times New Roman" pitchFamily="16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die Koordinatensysteme liegen in den Bewegungsachsen</a:t>
            </a:r>
          </a:p>
          <a:p>
            <a:pPr marL="551529" indent="-551529">
              <a:lnSpc>
                <a:spcPct val="112000"/>
              </a:lnSpc>
              <a:spcBef>
                <a:spcPts val="454"/>
              </a:spcBef>
              <a:spcAft>
                <a:spcPct val="0"/>
              </a:spcAft>
              <a:buSzPct val="100000"/>
              <a:buFont typeface="Times New Roman" pitchFamily="16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-Achse liegt entlang der Drehachse des i+1-ten Gelenks</a:t>
            </a:r>
          </a:p>
          <a:p>
            <a:pPr marL="551529" indent="-551529">
              <a:lnSpc>
                <a:spcPct val="112000"/>
              </a:lnSpc>
              <a:spcBef>
                <a:spcPts val="454"/>
              </a:spcBef>
              <a:spcAft>
                <a:spcPct val="0"/>
              </a:spcAft>
              <a:buSzPct val="100000"/>
              <a:buFont typeface="Times New Roman" pitchFamily="16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-Achse steht senkrecht zur z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-Achse und zeigt von ihr weg </a:t>
            </a:r>
          </a:p>
          <a:p>
            <a:pPr marL="551529" indent="-551529">
              <a:lnSpc>
                <a:spcPct val="112000"/>
              </a:lnSpc>
              <a:spcBef>
                <a:spcPts val="454"/>
              </a:spcBef>
              <a:spcAft>
                <a:spcPct val="0"/>
              </a:spcAft>
              <a:buSzPct val="100000"/>
              <a:buFont typeface="Times New Roman" pitchFamily="16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-Achse bildet mit den anderen ein rechtshändiges Koordinatensystem</a:t>
            </a:r>
          </a:p>
          <a:p>
            <a:pPr marL="551529" indent="-551529">
              <a:lnSpc>
                <a:spcPct val="112000"/>
              </a:lnSpc>
              <a:spcBef>
                <a:spcPts val="454"/>
              </a:spcBef>
              <a:spcAft>
                <a:spcPct val="0"/>
              </a:spcAft>
              <a:buSzPct val="100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51529" indent="-551529">
              <a:lnSpc>
                <a:spcPct val="112000"/>
              </a:lnSpc>
              <a:spcBef>
                <a:spcPts val="454"/>
              </a:spcBef>
              <a:spcAft>
                <a:spcPct val="0"/>
              </a:spcAft>
              <a:buSzPct val="100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  {Basis,1,...,n}</a:t>
            </a:r>
          </a:p>
        </p:txBody>
      </p:sp>
    </p:spTree>
    <p:extLst>
      <p:ext uri="{BB962C8B-B14F-4D97-AF65-F5344CB8AC3E}">
        <p14:creationId xmlns:p14="http://schemas.microsoft.com/office/powerpoint/2010/main" val="1444697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E5F85A-1DFA-453C-A9BF-2483C829FC2A}" type="slidenum">
              <a:rPr lang="de-DE"/>
              <a:pPr/>
              <a:t>16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 rot="1200000">
            <a:off x="6060720" y="2905627"/>
            <a:ext cx="2154240" cy="303871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 rot="20340000">
            <a:off x="2535601" y="3575297"/>
            <a:ext cx="3638880" cy="303872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62640" y="2675203"/>
            <a:ext cx="743040" cy="882812"/>
            <a:chOff x="3497" y="1801"/>
            <a:chExt cx="516" cy="613"/>
          </a:xfrm>
        </p:grpSpPr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 rot="11760000" flipV="1">
              <a:off x="3564" y="1844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 rot="1020000" flipV="1">
              <a:off x="3697" y="1878"/>
              <a:ext cx="226" cy="96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916720" y="2176911"/>
            <a:ext cx="743040" cy="882812"/>
            <a:chOff x="3604" y="1455"/>
            <a:chExt cx="516" cy="613"/>
          </a:xfrm>
        </p:grpSpPr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 rot="11760000" flipV="1">
              <a:off x="3671" y="1498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 rot="1020000" flipV="1">
              <a:off x="3804" y="1532"/>
              <a:ext cx="226" cy="96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106480" y="3133171"/>
            <a:ext cx="302400" cy="96346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2626321" y="4718777"/>
            <a:ext cx="429120" cy="143439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801333" y="2519875"/>
            <a:ext cx="1254107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  <a:tab pos="1313299" algn="l"/>
              </a:tabLst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Gelenk </a:t>
            </a:r>
            <a:r>
              <a:rPr lang="de-DE" sz="2200" i="1" dirty="0">
                <a:solidFill>
                  <a:srgbClr val="00000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5650321" y="3519132"/>
            <a:ext cx="381600" cy="108011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V="1">
            <a:off x="6383280" y="1311380"/>
            <a:ext cx="381600" cy="108011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6685591" y="1296267"/>
            <a:ext cx="1376640" cy="34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 algn="r" rtl="1">
              <a:lnSpc>
                <a:spcPct val="95000"/>
              </a:lnSpc>
              <a:spcBef>
                <a:spcPts val="1134"/>
              </a:spcBef>
              <a:tabLst>
                <a:tab pos="656650" algn="l"/>
                <a:tab pos="1313299" algn="l"/>
              </a:tabLst>
            </a:pPr>
            <a:r>
              <a:rPr lang="de-DE" dirty="0">
                <a:solidFill>
                  <a:srgbClr val="000000"/>
                </a:solidFill>
                <a:latin typeface="Times New Roman (Hebrew)" pitchFamily="16" charset="0"/>
              </a:rPr>
              <a:t>Gelenk </a:t>
            </a:r>
            <a:r>
              <a:rPr lang="de-DE" i="1" dirty="0">
                <a:solidFill>
                  <a:srgbClr val="000000"/>
                </a:solidFill>
                <a:latin typeface="Times New Roman (Hebrew)" pitchFamily="16" charset="0"/>
              </a:rPr>
              <a:t>i + 1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 rot="20700000">
            <a:off x="3660925" y="3153094"/>
            <a:ext cx="1708269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 algn="r" rtl="1"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Armelement </a:t>
            </a:r>
            <a:r>
              <a:rPr lang="de-DE" sz="2200" i="1" dirty="0">
                <a:solidFill>
                  <a:srgbClr val="00000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>
            <a:off x="-2124744" y="5268074"/>
            <a:ext cx="195840" cy="9649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 rot="20580000">
            <a:off x="1226500" y="6231200"/>
            <a:ext cx="548640" cy="261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endParaRPr lang="de-DE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67" name="AutoShape 1">
            <a:extLst>
              <a:ext uri="{FF2B5EF4-FFF2-40B4-BE49-F238E27FC236}">
                <a16:creationId xmlns:a16="http://schemas.microsoft.com/office/drawing/2014/main" id="{CF835624-4FF8-4D15-90A7-4A34936C2903}"/>
              </a:ext>
            </a:extLst>
          </p:cNvPr>
          <p:cNvSpPr>
            <a:spLocks noChangeArrowheads="1"/>
          </p:cNvSpPr>
          <p:nvPr/>
        </p:nvSpPr>
        <p:spPr bwMode="auto">
          <a:xfrm rot="1200000">
            <a:off x="681820" y="4065152"/>
            <a:ext cx="2154240" cy="303871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42637" y="4014544"/>
            <a:ext cx="743040" cy="884253"/>
            <a:chOff x="983" y="2731"/>
            <a:chExt cx="516" cy="614"/>
          </a:xfrm>
        </p:grpSpPr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 rot="9840000">
              <a:off x="1050" y="2776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 rot="20580000">
              <a:off x="1183" y="3173"/>
              <a:ext cx="226" cy="97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2E214014-FFE5-4ED4-91A2-42EA28016A48}"/>
              </a:ext>
            </a:extLst>
          </p:cNvPr>
          <p:cNvSpPr txBox="1"/>
          <p:nvPr/>
        </p:nvSpPr>
        <p:spPr>
          <a:xfrm rot="1393507">
            <a:off x="6473170" y="2618192"/>
            <a:ext cx="191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Armelement i+1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5A6A3D35-F022-417B-86A3-BB6F4262DF2D}"/>
              </a:ext>
            </a:extLst>
          </p:cNvPr>
          <p:cNvSpPr txBox="1"/>
          <p:nvPr/>
        </p:nvSpPr>
        <p:spPr>
          <a:xfrm rot="1393507">
            <a:off x="763529" y="3707680"/>
            <a:ext cx="191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Armelement i-1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B10BF5F-CE07-439A-9665-428214A65B72}"/>
              </a:ext>
            </a:extLst>
          </p:cNvPr>
          <p:cNvSpPr txBox="1"/>
          <p:nvPr/>
        </p:nvSpPr>
        <p:spPr>
          <a:xfrm>
            <a:off x="288901" y="1226248"/>
            <a:ext cx="6371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Festlegung der Koordinatensysteme und Parameter</a:t>
            </a: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E738781C-E7EB-47EC-AE37-8B7597E7CE9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3600" dirty="0" err="1"/>
              <a:t>Denavit</a:t>
            </a:r>
            <a:r>
              <a:rPr lang="de-DE" altLang="de-DE" sz="3600" dirty="0"/>
              <a:t>-Hartenberg-Konvention</a:t>
            </a:r>
          </a:p>
        </p:txBody>
      </p:sp>
      <p:sp>
        <p:nvSpPr>
          <p:cNvPr id="73" name="Line 32">
            <a:extLst>
              <a:ext uri="{FF2B5EF4-FFF2-40B4-BE49-F238E27FC236}">
                <a16:creationId xmlns:a16="http://schemas.microsoft.com/office/drawing/2014/main" id="{2244EC1F-EE9B-4BA1-BE3E-BEB7BE90B7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96822" y="5207448"/>
            <a:ext cx="189584" cy="704972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74" name="Text Box 62">
            <a:extLst>
              <a:ext uri="{FF2B5EF4-FFF2-40B4-BE49-F238E27FC236}">
                <a16:creationId xmlns:a16="http://schemas.microsoft.com/office/drawing/2014/main" id="{85DC3A10-A988-4182-AD51-7B3606A16EB0}"/>
              </a:ext>
            </a:extLst>
          </p:cNvPr>
          <p:cNvSpPr txBox="1">
            <a:spLocks noChangeArrowheads="1"/>
          </p:cNvSpPr>
          <p:nvPr/>
        </p:nvSpPr>
        <p:spPr bwMode="auto">
          <a:xfrm rot="20580000">
            <a:off x="2332561" y="5428072"/>
            <a:ext cx="5875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z</a:t>
            </a:r>
            <a:r>
              <a:rPr lang="de-DE" sz="2200" i="1" baseline="-25000" dirty="0">
                <a:solidFill>
                  <a:srgbClr val="000000"/>
                </a:solidFill>
                <a:latin typeface="Times New Roman (Hebrew)" pitchFamily="16" charset="0"/>
              </a:rPr>
              <a:t>i-1</a:t>
            </a:r>
          </a:p>
        </p:txBody>
      </p:sp>
      <p:sp>
        <p:nvSpPr>
          <p:cNvPr id="75" name="Line 33">
            <a:extLst>
              <a:ext uri="{FF2B5EF4-FFF2-40B4-BE49-F238E27FC236}">
                <a16:creationId xmlns:a16="http://schemas.microsoft.com/office/drawing/2014/main" id="{CAA86076-FC02-4663-A1E0-8FFB20469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6057" y="3750826"/>
            <a:ext cx="266009" cy="734363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76" name="Text Box 51">
            <a:extLst>
              <a:ext uri="{FF2B5EF4-FFF2-40B4-BE49-F238E27FC236}">
                <a16:creationId xmlns:a16="http://schemas.microsoft.com/office/drawing/2014/main" id="{D3F42639-5FF2-469C-8ED7-BCDBF48F0B9A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5973563" y="3861950"/>
            <a:ext cx="474274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</a:pPr>
            <a:r>
              <a:rPr lang="de-DE" sz="2200" dirty="0" err="1">
                <a:solidFill>
                  <a:srgbClr val="000000"/>
                </a:solidFill>
                <a:latin typeface="Times New Roman (Hebrew)" pitchFamily="16" charset="0"/>
              </a:rPr>
              <a:t>z</a:t>
            </a:r>
            <a:r>
              <a:rPr lang="de-DE" sz="2200" i="1" baseline="-25000" dirty="0" err="1">
                <a:solidFill>
                  <a:srgbClr val="000000"/>
                </a:solidFill>
                <a:latin typeface="Times New Roman (Hebrew)" pitchFamily="16" charset="0"/>
              </a:rPr>
              <a:t>i</a:t>
            </a:r>
            <a:endParaRPr lang="de-DE" sz="2200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11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E5F85A-1DFA-453C-A9BF-2483C829FC2A}" type="slidenum">
              <a:rPr lang="de-DE"/>
              <a:pPr/>
              <a:t>17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 rot="1200000">
            <a:off x="6060720" y="2905627"/>
            <a:ext cx="2154240" cy="303871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 rot="20340000">
            <a:off x="2535601" y="3575297"/>
            <a:ext cx="3638880" cy="303872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62640" y="2675203"/>
            <a:ext cx="743040" cy="882812"/>
            <a:chOff x="3497" y="1801"/>
            <a:chExt cx="516" cy="613"/>
          </a:xfrm>
        </p:grpSpPr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 rot="11760000" flipV="1">
              <a:off x="3564" y="1844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 rot="1020000" flipV="1">
              <a:off x="3697" y="1878"/>
              <a:ext cx="226" cy="96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916720" y="2176911"/>
            <a:ext cx="743040" cy="882812"/>
            <a:chOff x="3604" y="1455"/>
            <a:chExt cx="516" cy="613"/>
          </a:xfrm>
        </p:grpSpPr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 rot="11760000" flipV="1">
              <a:off x="3671" y="1498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 rot="1020000" flipV="1">
              <a:off x="3804" y="1532"/>
              <a:ext cx="226" cy="96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106480" y="3133171"/>
            <a:ext cx="302400" cy="96346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2626321" y="4718777"/>
            <a:ext cx="429120" cy="143439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801333" y="2519875"/>
            <a:ext cx="1254107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  <a:tab pos="1313299" algn="l"/>
              </a:tabLst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Gelenk </a:t>
            </a:r>
            <a:r>
              <a:rPr lang="de-DE" sz="2200" i="1" dirty="0">
                <a:solidFill>
                  <a:srgbClr val="00000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5650321" y="3519132"/>
            <a:ext cx="381600" cy="108011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V="1">
            <a:off x="6383280" y="1311380"/>
            <a:ext cx="381600" cy="108011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6685591" y="1296267"/>
            <a:ext cx="1376640" cy="34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 algn="r" rtl="1">
              <a:lnSpc>
                <a:spcPct val="95000"/>
              </a:lnSpc>
              <a:spcBef>
                <a:spcPts val="1134"/>
              </a:spcBef>
              <a:tabLst>
                <a:tab pos="656650" algn="l"/>
                <a:tab pos="1313299" algn="l"/>
              </a:tabLst>
            </a:pPr>
            <a:r>
              <a:rPr lang="de-DE" dirty="0">
                <a:solidFill>
                  <a:srgbClr val="000000"/>
                </a:solidFill>
                <a:latin typeface="Times New Roman (Hebrew)" pitchFamily="16" charset="0"/>
              </a:rPr>
              <a:t>Gelenk </a:t>
            </a:r>
            <a:r>
              <a:rPr lang="de-DE" i="1" dirty="0">
                <a:solidFill>
                  <a:srgbClr val="000000"/>
                </a:solidFill>
                <a:latin typeface="Times New Roman (Hebrew)" pitchFamily="16" charset="0"/>
              </a:rPr>
              <a:t>i + 1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 rot="20700000">
            <a:off x="3660925" y="3153094"/>
            <a:ext cx="1708269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 algn="r" rtl="1"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Armelement </a:t>
            </a:r>
            <a:r>
              <a:rPr lang="de-DE" sz="2200" i="1" dirty="0">
                <a:solidFill>
                  <a:srgbClr val="00000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 flipV="1">
            <a:off x="5698530" y="3750826"/>
            <a:ext cx="263536" cy="770280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5867930" y="3755636"/>
            <a:ext cx="480308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</a:pPr>
            <a:r>
              <a:rPr lang="de-DE" sz="2200" dirty="0" err="1">
                <a:solidFill>
                  <a:srgbClr val="000000"/>
                </a:solidFill>
                <a:latin typeface="Times New Roman (Hebrew)" pitchFamily="16" charset="0"/>
              </a:rPr>
              <a:t>z</a:t>
            </a:r>
            <a:r>
              <a:rPr lang="de-DE" sz="2200" i="1" baseline="-25000" dirty="0" err="1">
                <a:solidFill>
                  <a:srgbClr val="000000"/>
                </a:solidFill>
                <a:latin typeface="Times New Roman (Hebrew)" pitchFamily="16" charset="0"/>
              </a:rPr>
              <a:t>i</a:t>
            </a:r>
            <a:endParaRPr lang="de-DE" sz="2200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>
            <a:off x="-2124744" y="5268074"/>
            <a:ext cx="195840" cy="9649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 rot="20580000">
            <a:off x="1226500" y="6231200"/>
            <a:ext cx="548640" cy="261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endParaRPr lang="de-DE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67" name="AutoShape 1">
            <a:extLst>
              <a:ext uri="{FF2B5EF4-FFF2-40B4-BE49-F238E27FC236}">
                <a16:creationId xmlns:a16="http://schemas.microsoft.com/office/drawing/2014/main" id="{CF835624-4FF8-4D15-90A7-4A34936C2903}"/>
              </a:ext>
            </a:extLst>
          </p:cNvPr>
          <p:cNvSpPr>
            <a:spLocks noChangeArrowheads="1"/>
          </p:cNvSpPr>
          <p:nvPr/>
        </p:nvSpPr>
        <p:spPr bwMode="auto">
          <a:xfrm rot="1200000">
            <a:off x="681820" y="4065152"/>
            <a:ext cx="2154240" cy="303871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42637" y="4014544"/>
            <a:ext cx="743040" cy="884253"/>
            <a:chOff x="983" y="2731"/>
            <a:chExt cx="516" cy="614"/>
          </a:xfrm>
        </p:grpSpPr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 rot="9840000">
              <a:off x="1050" y="2776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 rot="20580000">
              <a:off x="1183" y="3173"/>
              <a:ext cx="226" cy="97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2E214014-FFE5-4ED4-91A2-42EA28016A48}"/>
              </a:ext>
            </a:extLst>
          </p:cNvPr>
          <p:cNvSpPr txBox="1"/>
          <p:nvPr/>
        </p:nvSpPr>
        <p:spPr>
          <a:xfrm rot="1393507">
            <a:off x="6473170" y="2618192"/>
            <a:ext cx="191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Armelement i+1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5A6A3D35-F022-417B-86A3-BB6F4262DF2D}"/>
              </a:ext>
            </a:extLst>
          </p:cNvPr>
          <p:cNvSpPr txBox="1"/>
          <p:nvPr/>
        </p:nvSpPr>
        <p:spPr>
          <a:xfrm rot="1393507">
            <a:off x="763529" y="3707680"/>
            <a:ext cx="191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Armelement i-1</a:t>
            </a: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E738781C-E7EB-47EC-AE37-8B7597E7CE9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3600" dirty="0" err="1"/>
              <a:t>Denavit</a:t>
            </a:r>
            <a:r>
              <a:rPr lang="de-DE" altLang="de-DE" sz="3600" dirty="0"/>
              <a:t>-Hartenberg-Konvention</a:t>
            </a:r>
          </a:p>
        </p:txBody>
      </p:sp>
      <p:sp>
        <p:nvSpPr>
          <p:cNvPr id="33" name="Line 52">
            <a:extLst>
              <a:ext uri="{FF2B5EF4-FFF2-40B4-BE49-F238E27FC236}">
                <a16:creationId xmlns:a16="http://schemas.microsoft.com/office/drawing/2014/main" id="{1F18FFB3-CAA2-46EC-B45F-BE2F6DC451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6377" y="4515404"/>
            <a:ext cx="2783955" cy="983599"/>
          </a:xfrm>
          <a:prstGeom prst="line">
            <a:avLst/>
          </a:prstGeom>
          <a:noFill/>
          <a:ln w="9360">
            <a:solidFill>
              <a:srgbClr val="02FF05"/>
            </a:solidFill>
            <a:miter lim="800000"/>
            <a:headEnd type="triangl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grpSp>
        <p:nvGrpSpPr>
          <p:cNvPr id="34" name="Group 17">
            <a:extLst>
              <a:ext uri="{FF2B5EF4-FFF2-40B4-BE49-F238E27FC236}">
                <a16:creationId xmlns:a16="http://schemas.microsoft.com/office/drawing/2014/main" id="{354F141F-9C8E-4C9F-9520-5C059402C0F3}"/>
              </a:ext>
            </a:extLst>
          </p:cNvPr>
          <p:cNvGrpSpPr>
            <a:grpSpLocks/>
          </p:cNvGrpSpPr>
          <p:nvPr/>
        </p:nvGrpSpPr>
        <p:grpSpPr bwMode="auto">
          <a:xfrm>
            <a:off x="2837954" y="4360354"/>
            <a:ext cx="2875464" cy="1037894"/>
            <a:chOff x="1394" y="2575"/>
            <a:chExt cx="2214" cy="927"/>
          </a:xfrm>
        </p:grpSpPr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A6C5A1DF-502F-4C13-862A-74F50C287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4" y="3392"/>
              <a:ext cx="125" cy="6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Line 19">
              <a:extLst>
                <a:ext uri="{FF2B5EF4-FFF2-40B4-BE49-F238E27FC236}">
                  <a16:creationId xmlns:a16="http://schemas.microsoft.com/office/drawing/2014/main" id="{7559BEC0-D7A8-4E26-9B61-495C4E3A1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393"/>
              <a:ext cx="15" cy="10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7419F0A9-7EEC-410E-B2EF-6D2E470CB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1" y="2575"/>
              <a:ext cx="197" cy="7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Line 21">
              <a:extLst>
                <a:ext uri="{FF2B5EF4-FFF2-40B4-BE49-F238E27FC236}">
                  <a16:creationId xmlns:a16="http://schemas.microsoft.com/office/drawing/2014/main" id="{CD6EFF5B-4BAB-4A7F-B6F1-05147D962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637"/>
              <a:ext cx="54" cy="10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9" name="Text Box 22">
            <a:extLst>
              <a:ext uri="{FF2B5EF4-FFF2-40B4-BE49-F238E27FC236}">
                <a16:creationId xmlns:a16="http://schemas.microsoft.com/office/drawing/2014/main" id="{36ABDA34-1818-426A-8652-87906A5F345C}"/>
              </a:ext>
            </a:extLst>
          </p:cNvPr>
          <p:cNvSpPr txBox="1">
            <a:spLocks noChangeArrowheads="1"/>
          </p:cNvSpPr>
          <p:nvPr/>
        </p:nvSpPr>
        <p:spPr bwMode="auto">
          <a:xfrm rot="20400000">
            <a:off x="4119906" y="4821882"/>
            <a:ext cx="11563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2FF05"/>
                </a:solidFill>
                <a:latin typeface="Times New Roman (Hebrew)" pitchFamily="16" charset="0"/>
              </a:rPr>
              <a:t>a</a:t>
            </a:r>
            <a:r>
              <a:rPr lang="de-DE" sz="2200" i="1" baseline="-25000" dirty="0">
                <a:solidFill>
                  <a:srgbClr val="02FF05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C28F9F98-4FB6-4E2A-BAD8-B31896A811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5366" y="4199786"/>
            <a:ext cx="929618" cy="300945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43" name="Text Box 61">
            <a:extLst>
              <a:ext uri="{FF2B5EF4-FFF2-40B4-BE49-F238E27FC236}">
                <a16:creationId xmlns:a16="http://schemas.microsoft.com/office/drawing/2014/main" id="{E4E2B0D0-43B7-4AA0-A18F-EA709AF6B15E}"/>
              </a:ext>
            </a:extLst>
          </p:cNvPr>
          <p:cNvSpPr txBox="1">
            <a:spLocks noChangeArrowheads="1"/>
          </p:cNvSpPr>
          <p:nvPr/>
        </p:nvSpPr>
        <p:spPr bwMode="auto">
          <a:xfrm rot="20580000">
            <a:off x="6029403" y="4302501"/>
            <a:ext cx="548640" cy="34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r>
              <a:rPr lang="de-DE" dirty="0" err="1">
                <a:solidFill>
                  <a:srgbClr val="000000"/>
                </a:solidFill>
                <a:latin typeface="Times New Roman (Hebrew)" pitchFamily="16" charset="0"/>
              </a:rPr>
              <a:t>x</a:t>
            </a:r>
            <a:r>
              <a:rPr lang="de-DE" i="1" baseline="-25000" dirty="0" err="1">
                <a:solidFill>
                  <a:srgbClr val="000000"/>
                </a:solidFill>
                <a:latin typeface="Times New Roman (Hebrew)" pitchFamily="16" charset="0"/>
              </a:rPr>
              <a:t>i</a:t>
            </a:r>
            <a:endParaRPr lang="de-DE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44" name="Line 52">
            <a:extLst>
              <a:ext uri="{FF2B5EF4-FFF2-40B4-BE49-F238E27FC236}">
                <a16:creationId xmlns:a16="http://schemas.microsoft.com/office/drawing/2014/main" id="{5F4A64C8-1A45-4665-B35F-585EE31793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940" y="4991527"/>
            <a:ext cx="2423482" cy="915730"/>
          </a:xfrm>
          <a:prstGeom prst="line">
            <a:avLst/>
          </a:prstGeom>
          <a:noFill/>
          <a:ln w="9360">
            <a:solidFill>
              <a:srgbClr val="02FF05"/>
            </a:solidFill>
            <a:miter lim="800000"/>
            <a:headEnd type="triangl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45" name="Text Box 22">
            <a:extLst>
              <a:ext uri="{FF2B5EF4-FFF2-40B4-BE49-F238E27FC236}">
                <a16:creationId xmlns:a16="http://schemas.microsoft.com/office/drawing/2014/main" id="{7D81DC62-CD9C-4EB1-968C-E564BA10579E}"/>
              </a:ext>
            </a:extLst>
          </p:cNvPr>
          <p:cNvSpPr txBox="1">
            <a:spLocks noChangeArrowheads="1"/>
          </p:cNvSpPr>
          <p:nvPr/>
        </p:nvSpPr>
        <p:spPr bwMode="auto">
          <a:xfrm rot="1283106">
            <a:off x="1049557" y="5398541"/>
            <a:ext cx="11563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2FF05"/>
                </a:solidFill>
                <a:latin typeface="Times New Roman (Hebrew)" pitchFamily="16" charset="0"/>
              </a:rPr>
              <a:t>a</a:t>
            </a:r>
            <a:r>
              <a:rPr lang="de-DE" sz="2200" i="1" baseline="-25000" dirty="0">
                <a:solidFill>
                  <a:srgbClr val="02FF05"/>
                </a:solidFill>
                <a:latin typeface="Times New Roman (Hebrew)" pitchFamily="16" charset="0"/>
              </a:rPr>
              <a:t>i-1</a:t>
            </a:r>
          </a:p>
        </p:txBody>
      </p:sp>
      <p:sp>
        <p:nvSpPr>
          <p:cNvPr id="46" name="Line 58">
            <a:extLst>
              <a:ext uri="{FF2B5EF4-FFF2-40B4-BE49-F238E27FC236}">
                <a16:creationId xmlns:a16="http://schemas.microsoft.com/office/drawing/2014/main" id="{888BA03F-D3A8-460B-9670-B9DF32B24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550" y="5907257"/>
            <a:ext cx="751148" cy="247155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47" name="Text Box 61">
            <a:extLst>
              <a:ext uri="{FF2B5EF4-FFF2-40B4-BE49-F238E27FC236}">
                <a16:creationId xmlns:a16="http://schemas.microsoft.com/office/drawing/2014/main" id="{C043E281-A98A-46BC-B109-837FE5255B80}"/>
              </a:ext>
            </a:extLst>
          </p:cNvPr>
          <p:cNvSpPr txBox="1">
            <a:spLocks noChangeArrowheads="1"/>
          </p:cNvSpPr>
          <p:nvPr/>
        </p:nvSpPr>
        <p:spPr bwMode="auto">
          <a:xfrm rot="1061543">
            <a:off x="3112451" y="6013272"/>
            <a:ext cx="724420" cy="34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r>
              <a:rPr lang="de-DE" dirty="0">
                <a:solidFill>
                  <a:srgbClr val="000000"/>
                </a:solidFill>
                <a:latin typeface="Times New Roman (Hebrew)" pitchFamily="16" charset="0"/>
              </a:rPr>
              <a:t>x</a:t>
            </a:r>
            <a:r>
              <a:rPr lang="de-DE" i="1" baseline="-25000" dirty="0">
                <a:solidFill>
                  <a:srgbClr val="000000"/>
                </a:solidFill>
                <a:latin typeface="Times New Roman (Hebrew)" pitchFamily="16" charset="0"/>
              </a:rPr>
              <a:t>i-1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A2747D32-DD97-4B61-B40C-203435ED2A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96822" y="5207448"/>
            <a:ext cx="189584" cy="704972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54" name="Text Box 62">
            <a:extLst>
              <a:ext uri="{FF2B5EF4-FFF2-40B4-BE49-F238E27FC236}">
                <a16:creationId xmlns:a16="http://schemas.microsoft.com/office/drawing/2014/main" id="{31D486D6-0659-4ABD-9A30-D81BCCE6B68A}"/>
              </a:ext>
            </a:extLst>
          </p:cNvPr>
          <p:cNvSpPr txBox="1">
            <a:spLocks noChangeArrowheads="1"/>
          </p:cNvSpPr>
          <p:nvPr/>
        </p:nvSpPr>
        <p:spPr bwMode="auto">
          <a:xfrm rot="20580000">
            <a:off x="2323251" y="5302861"/>
            <a:ext cx="5875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z</a:t>
            </a:r>
            <a:r>
              <a:rPr lang="de-DE" sz="2200" i="1" baseline="-25000" dirty="0">
                <a:solidFill>
                  <a:srgbClr val="000000"/>
                </a:solidFill>
                <a:latin typeface="Times New Roman (Hebrew)" pitchFamily="16" charset="0"/>
              </a:rPr>
              <a:t>i-1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E974667-AFE3-4664-8365-C34B2B7A887B}"/>
              </a:ext>
            </a:extLst>
          </p:cNvPr>
          <p:cNvSpPr txBox="1"/>
          <p:nvPr/>
        </p:nvSpPr>
        <p:spPr>
          <a:xfrm>
            <a:off x="288901" y="1226248"/>
            <a:ext cx="6371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Festlegung der Koordinatensysteme und Parameter</a:t>
            </a:r>
          </a:p>
        </p:txBody>
      </p:sp>
    </p:spTree>
    <p:extLst>
      <p:ext uri="{BB962C8B-B14F-4D97-AF65-F5344CB8AC3E}">
        <p14:creationId xmlns:p14="http://schemas.microsoft.com/office/powerpoint/2010/main" val="3064709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E5F85A-1DFA-453C-A9BF-2483C829FC2A}" type="slidenum">
              <a:rPr lang="de-DE"/>
              <a:pPr/>
              <a:t>18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 rot="1200000">
            <a:off x="6060720" y="2905627"/>
            <a:ext cx="2154240" cy="303871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 rot="20340000">
            <a:off x="2535601" y="3575297"/>
            <a:ext cx="3638880" cy="303872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62640" y="2675203"/>
            <a:ext cx="743040" cy="882812"/>
            <a:chOff x="3497" y="1801"/>
            <a:chExt cx="516" cy="613"/>
          </a:xfrm>
        </p:grpSpPr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 rot="11760000" flipV="1">
              <a:off x="3564" y="1844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 rot="1020000" flipV="1">
              <a:off x="3697" y="1878"/>
              <a:ext cx="226" cy="96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916720" y="2176911"/>
            <a:ext cx="743040" cy="882812"/>
            <a:chOff x="3604" y="1455"/>
            <a:chExt cx="516" cy="613"/>
          </a:xfrm>
        </p:grpSpPr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 rot="11760000" flipV="1">
              <a:off x="3671" y="1498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 rot="1020000" flipV="1">
              <a:off x="3804" y="1532"/>
              <a:ext cx="226" cy="96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106480" y="3133171"/>
            <a:ext cx="302400" cy="96346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2626321" y="4718777"/>
            <a:ext cx="429120" cy="143439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801333" y="2519875"/>
            <a:ext cx="1254107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  <a:tab pos="1313299" algn="l"/>
              </a:tabLst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Gelenk </a:t>
            </a:r>
            <a:r>
              <a:rPr lang="de-DE" sz="2200" i="1" dirty="0">
                <a:solidFill>
                  <a:srgbClr val="00000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5650321" y="3519132"/>
            <a:ext cx="381600" cy="108011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V="1">
            <a:off x="6383280" y="1311380"/>
            <a:ext cx="381600" cy="108011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6685591" y="1296267"/>
            <a:ext cx="1376640" cy="34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 algn="r" rtl="1">
              <a:lnSpc>
                <a:spcPct val="95000"/>
              </a:lnSpc>
              <a:spcBef>
                <a:spcPts val="1134"/>
              </a:spcBef>
              <a:tabLst>
                <a:tab pos="656650" algn="l"/>
                <a:tab pos="1313299" algn="l"/>
              </a:tabLst>
            </a:pPr>
            <a:r>
              <a:rPr lang="de-DE" dirty="0">
                <a:solidFill>
                  <a:srgbClr val="000000"/>
                </a:solidFill>
                <a:latin typeface="Times New Roman (Hebrew)" pitchFamily="16" charset="0"/>
              </a:rPr>
              <a:t>Gelenk </a:t>
            </a:r>
            <a:r>
              <a:rPr lang="de-DE" i="1" dirty="0">
                <a:solidFill>
                  <a:srgbClr val="000000"/>
                </a:solidFill>
                <a:latin typeface="Times New Roman (Hebrew)" pitchFamily="16" charset="0"/>
              </a:rPr>
              <a:t>i + 1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 rot="20700000">
            <a:off x="3660925" y="3153094"/>
            <a:ext cx="1708269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 algn="r" rtl="1"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Armelement </a:t>
            </a:r>
            <a:r>
              <a:rPr lang="de-DE" sz="2200" i="1" dirty="0">
                <a:solidFill>
                  <a:srgbClr val="00000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 flipV="1">
            <a:off x="5698530" y="3750826"/>
            <a:ext cx="263536" cy="770280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5867930" y="3755636"/>
            <a:ext cx="480308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</a:pPr>
            <a:r>
              <a:rPr lang="de-DE" sz="2200" dirty="0" err="1">
                <a:solidFill>
                  <a:srgbClr val="000000"/>
                </a:solidFill>
                <a:latin typeface="Times New Roman (Hebrew)" pitchFamily="16" charset="0"/>
              </a:rPr>
              <a:t>z</a:t>
            </a:r>
            <a:r>
              <a:rPr lang="de-DE" sz="2200" i="1" baseline="-25000" dirty="0" err="1">
                <a:solidFill>
                  <a:srgbClr val="000000"/>
                </a:solidFill>
                <a:latin typeface="Times New Roman (Hebrew)" pitchFamily="16" charset="0"/>
              </a:rPr>
              <a:t>i</a:t>
            </a:r>
            <a:endParaRPr lang="de-DE" sz="2200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>
            <a:off x="-2124744" y="5268074"/>
            <a:ext cx="195840" cy="9649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 rot="20580000">
            <a:off x="1226500" y="6231200"/>
            <a:ext cx="548640" cy="261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endParaRPr lang="de-DE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67" name="AutoShape 1">
            <a:extLst>
              <a:ext uri="{FF2B5EF4-FFF2-40B4-BE49-F238E27FC236}">
                <a16:creationId xmlns:a16="http://schemas.microsoft.com/office/drawing/2014/main" id="{CF835624-4FF8-4D15-90A7-4A34936C2903}"/>
              </a:ext>
            </a:extLst>
          </p:cNvPr>
          <p:cNvSpPr>
            <a:spLocks noChangeArrowheads="1"/>
          </p:cNvSpPr>
          <p:nvPr/>
        </p:nvSpPr>
        <p:spPr bwMode="auto">
          <a:xfrm rot="1200000">
            <a:off x="681820" y="4065152"/>
            <a:ext cx="2154240" cy="303871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42637" y="4014544"/>
            <a:ext cx="743040" cy="884253"/>
            <a:chOff x="983" y="2731"/>
            <a:chExt cx="516" cy="614"/>
          </a:xfrm>
        </p:grpSpPr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 rot="9840000">
              <a:off x="1050" y="2776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 rot="20580000">
              <a:off x="1183" y="3173"/>
              <a:ext cx="226" cy="97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2E214014-FFE5-4ED4-91A2-42EA28016A48}"/>
              </a:ext>
            </a:extLst>
          </p:cNvPr>
          <p:cNvSpPr txBox="1"/>
          <p:nvPr/>
        </p:nvSpPr>
        <p:spPr>
          <a:xfrm rot="1393507">
            <a:off x="6473170" y="2618192"/>
            <a:ext cx="191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Armelement i+1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5A6A3D35-F022-417B-86A3-BB6F4262DF2D}"/>
              </a:ext>
            </a:extLst>
          </p:cNvPr>
          <p:cNvSpPr txBox="1"/>
          <p:nvPr/>
        </p:nvSpPr>
        <p:spPr>
          <a:xfrm rot="1393507">
            <a:off x="763529" y="3707680"/>
            <a:ext cx="191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Armelement i-1</a:t>
            </a: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E738781C-E7EB-47EC-AE37-8B7597E7CE9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3600" dirty="0" err="1"/>
              <a:t>Denavit</a:t>
            </a:r>
            <a:r>
              <a:rPr lang="de-DE" altLang="de-DE" sz="3600" dirty="0"/>
              <a:t>-Hartenberg-Konvention</a:t>
            </a:r>
          </a:p>
        </p:txBody>
      </p:sp>
      <p:sp>
        <p:nvSpPr>
          <p:cNvPr id="33" name="Line 52">
            <a:extLst>
              <a:ext uri="{FF2B5EF4-FFF2-40B4-BE49-F238E27FC236}">
                <a16:creationId xmlns:a16="http://schemas.microsoft.com/office/drawing/2014/main" id="{1F18FFB3-CAA2-46EC-B45F-BE2F6DC451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6377" y="4515404"/>
            <a:ext cx="2783955" cy="983599"/>
          </a:xfrm>
          <a:prstGeom prst="line">
            <a:avLst/>
          </a:prstGeom>
          <a:noFill/>
          <a:ln w="9360">
            <a:solidFill>
              <a:srgbClr val="02FF05"/>
            </a:solidFill>
            <a:miter lim="800000"/>
            <a:headEnd type="triangl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grpSp>
        <p:nvGrpSpPr>
          <p:cNvPr id="34" name="Group 17">
            <a:extLst>
              <a:ext uri="{FF2B5EF4-FFF2-40B4-BE49-F238E27FC236}">
                <a16:creationId xmlns:a16="http://schemas.microsoft.com/office/drawing/2014/main" id="{354F141F-9C8E-4C9F-9520-5C059402C0F3}"/>
              </a:ext>
            </a:extLst>
          </p:cNvPr>
          <p:cNvGrpSpPr>
            <a:grpSpLocks/>
          </p:cNvGrpSpPr>
          <p:nvPr/>
        </p:nvGrpSpPr>
        <p:grpSpPr bwMode="auto">
          <a:xfrm>
            <a:off x="2837954" y="4360354"/>
            <a:ext cx="2875464" cy="1037894"/>
            <a:chOff x="1394" y="2575"/>
            <a:chExt cx="2214" cy="927"/>
          </a:xfrm>
        </p:grpSpPr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A6C5A1DF-502F-4C13-862A-74F50C287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4" y="3392"/>
              <a:ext cx="125" cy="6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Line 19">
              <a:extLst>
                <a:ext uri="{FF2B5EF4-FFF2-40B4-BE49-F238E27FC236}">
                  <a16:creationId xmlns:a16="http://schemas.microsoft.com/office/drawing/2014/main" id="{7559BEC0-D7A8-4E26-9B61-495C4E3A1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393"/>
              <a:ext cx="15" cy="10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7419F0A9-7EEC-410E-B2EF-6D2E470CB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1" y="2575"/>
              <a:ext cx="197" cy="7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Line 21">
              <a:extLst>
                <a:ext uri="{FF2B5EF4-FFF2-40B4-BE49-F238E27FC236}">
                  <a16:creationId xmlns:a16="http://schemas.microsoft.com/office/drawing/2014/main" id="{CD6EFF5B-4BAB-4A7F-B6F1-05147D962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637"/>
              <a:ext cx="54" cy="10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9" name="Text Box 22">
            <a:extLst>
              <a:ext uri="{FF2B5EF4-FFF2-40B4-BE49-F238E27FC236}">
                <a16:creationId xmlns:a16="http://schemas.microsoft.com/office/drawing/2014/main" id="{36ABDA34-1818-426A-8652-87906A5F345C}"/>
              </a:ext>
            </a:extLst>
          </p:cNvPr>
          <p:cNvSpPr txBox="1">
            <a:spLocks noChangeArrowheads="1"/>
          </p:cNvSpPr>
          <p:nvPr/>
        </p:nvSpPr>
        <p:spPr bwMode="auto">
          <a:xfrm rot="20400000">
            <a:off x="4119906" y="4821882"/>
            <a:ext cx="11563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2FF05"/>
                </a:solidFill>
                <a:latin typeface="Times New Roman (Hebrew)" pitchFamily="16" charset="0"/>
              </a:rPr>
              <a:t>a</a:t>
            </a:r>
            <a:r>
              <a:rPr lang="de-DE" sz="2200" i="1" baseline="-25000" dirty="0">
                <a:solidFill>
                  <a:srgbClr val="02FF05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C28F9F98-4FB6-4E2A-BAD8-B31896A811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5366" y="4199786"/>
            <a:ext cx="929618" cy="300945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43" name="Text Box 61">
            <a:extLst>
              <a:ext uri="{FF2B5EF4-FFF2-40B4-BE49-F238E27FC236}">
                <a16:creationId xmlns:a16="http://schemas.microsoft.com/office/drawing/2014/main" id="{E4E2B0D0-43B7-4AA0-A18F-EA709AF6B15E}"/>
              </a:ext>
            </a:extLst>
          </p:cNvPr>
          <p:cNvSpPr txBox="1">
            <a:spLocks noChangeArrowheads="1"/>
          </p:cNvSpPr>
          <p:nvPr/>
        </p:nvSpPr>
        <p:spPr bwMode="auto">
          <a:xfrm rot="20580000">
            <a:off x="6029403" y="4302501"/>
            <a:ext cx="548640" cy="34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r>
              <a:rPr lang="de-DE" dirty="0" err="1">
                <a:solidFill>
                  <a:srgbClr val="000000"/>
                </a:solidFill>
                <a:latin typeface="Times New Roman (Hebrew)" pitchFamily="16" charset="0"/>
              </a:rPr>
              <a:t>x</a:t>
            </a:r>
            <a:r>
              <a:rPr lang="de-DE" i="1" baseline="-25000" dirty="0" err="1">
                <a:solidFill>
                  <a:srgbClr val="000000"/>
                </a:solidFill>
                <a:latin typeface="Times New Roman (Hebrew)" pitchFamily="16" charset="0"/>
              </a:rPr>
              <a:t>i</a:t>
            </a:r>
            <a:endParaRPr lang="de-DE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49" name="Text Box 27">
            <a:extLst>
              <a:ext uri="{FF2B5EF4-FFF2-40B4-BE49-F238E27FC236}">
                <a16:creationId xmlns:a16="http://schemas.microsoft.com/office/drawing/2014/main" id="{877845B1-5A97-49A6-9598-53AD3E01A118}"/>
              </a:ext>
            </a:extLst>
          </p:cNvPr>
          <p:cNvSpPr txBox="1">
            <a:spLocks noChangeArrowheads="1"/>
          </p:cNvSpPr>
          <p:nvPr/>
        </p:nvSpPr>
        <p:spPr bwMode="auto">
          <a:xfrm rot="558932">
            <a:off x="5467289" y="3582345"/>
            <a:ext cx="1121760" cy="405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102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0B0F0"/>
                </a:solidFill>
                <a:latin typeface="Symbol" pitchFamily="18" charset="2"/>
              </a:rPr>
              <a:t></a:t>
            </a:r>
            <a:r>
              <a:rPr lang="de-DE" sz="2200" i="1" baseline="-25000" dirty="0">
                <a:solidFill>
                  <a:srgbClr val="00B0F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ADC125D0-A120-40CE-B397-73A95C140F4E}"/>
              </a:ext>
            </a:extLst>
          </p:cNvPr>
          <p:cNvSpPr>
            <a:spLocks/>
          </p:cNvSpPr>
          <p:nvPr/>
        </p:nvSpPr>
        <p:spPr bwMode="auto">
          <a:xfrm rot="661010" flipV="1">
            <a:off x="5397602" y="3604174"/>
            <a:ext cx="595511" cy="45719"/>
          </a:xfrm>
          <a:custGeom>
            <a:avLst/>
            <a:gdLst/>
            <a:ahLst/>
            <a:cxnLst>
              <a:cxn ang="0">
                <a:pos x="0" y="39"/>
              </a:cxn>
              <a:cxn ang="0">
                <a:pos x="117" y="78"/>
              </a:cxn>
              <a:cxn ang="0">
                <a:pos x="249" y="0"/>
              </a:cxn>
            </a:cxnLst>
            <a:rect l="0" t="0" r="r" b="b"/>
            <a:pathLst>
              <a:path w="249" h="84">
                <a:moveTo>
                  <a:pt x="0" y="39"/>
                </a:moveTo>
                <a:cubicBezTo>
                  <a:pt x="38" y="61"/>
                  <a:pt x="76" y="84"/>
                  <a:pt x="117" y="78"/>
                </a:cubicBezTo>
                <a:cubicBezTo>
                  <a:pt x="158" y="72"/>
                  <a:pt x="203" y="36"/>
                  <a:pt x="249" y="0"/>
                </a:cubicBezTo>
              </a:path>
            </a:pathLst>
          </a:custGeom>
          <a:noFill/>
          <a:ln w="19050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sp>
        <p:nvSpPr>
          <p:cNvPr id="52" name="Line 32">
            <a:extLst>
              <a:ext uri="{FF2B5EF4-FFF2-40B4-BE49-F238E27FC236}">
                <a16:creationId xmlns:a16="http://schemas.microsoft.com/office/drawing/2014/main" id="{5C7CF979-1EF6-4D00-8C04-60E6D77238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7283" y="3527257"/>
            <a:ext cx="331475" cy="983599"/>
          </a:xfrm>
          <a:prstGeom prst="line">
            <a:avLst/>
          </a:prstGeom>
          <a:noFill/>
          <a:ln w="25527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5B522C83-2E5B-40D6-A7E5-97C727BB8A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940" y="4991527"/>
            <a:ext cx="2423482" cy="915730"/>
          </a:xfrm>
          <a:prstGeom prst="line">
            <a:avLst/>
          </a:prstGeom>
          <a:noFill/>
          <a:ln w="9360">
            <a:solidFill>
              <a:srgbClr val="02FF05"/>
            </a:solidFill>
            <a:miter lim="800000"/>
            <a:headEnd type="triangl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54" name="Text Box 22">
            <a:extLst>
              <a:ext uri="{FF2B5EF4-FFF2-40B4-BE49-F238E27FC236}">
                <a16:creationId xmlns:a16="http://schemas.microsoft.com/office/drawing/2014/main" id="{66D0C9A9-92E0-4E22-934F-0C5FB20941F3}"/>
              </a:ext>
            </a:extLst>
          </p:cNvPr>
          <p:cNvSpPr txBox="1">
            <a:spLocks noChangeArrowheads="1"/>
          </p:cNvSpPr>
          <p:nvPr/>
        </p:nvSpPr>
        <p:spPr bwMode="auto">
          <a:xfrm rot="1283106">
            <a:off x="1049557" y="5398541"/>
            <a:ext cx="11563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2FF05"/>
                </a:solidFill>
                <a:latin typeface="Times New Roman (Hebrew)" pitchFamily="16" charset="0"/>
              </a:rPr>
              <a:t>a</a:t>
            </a:r>
            <a:r>
              <a:rPr lang="de-DE" sz="2200" i="1" baseline="-25000" dirty="0">
                <a:solidFill>
                  <a:srgbClr val="02FF05"/>
                </a:solidFill>
                <a:latin typeface="Times New Roman (Hebrew)" pitchFamily="16" charset="0"/>
              </a:rPr>
              <a:t>i-1</a:t>
            </a:r>
          </a:p>
        </p:txBody>
      </p:sp>
      <p:sp>
        <p:nvSpPr>
          <p:cNvPr id="55" name="Text Box 61">
            <a:extLst>
              <a:ext uri="{FF2B5EF4-FFF2-40B4-BE49-F238E27FC236}">
                <a16:creationId xmlns:a16="http://schemas.microsoft.com/office/drawing/2014/main" id="{1576AEAE-94F5-49FE-BFA6-A82FE69B1ADE}"/>
              </a:ext>
            </a:extLst>
          </p:cNvPr>
          <p:cNvSpPr txBox="1">
            <a:spLocks noChangeArrowheads="1"/>
          </p:cNvSpPr>
          <p:nvPr/>
        </p:nvSpPr>
        <p:spPr bwMode="auto">
          <a:xfrm rot="1061543">
            <a:off x="3112451" y="6013272"/>
            <a:ext cx="724420" cy="34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r>
              <a:rPr lang="de-DE" dirty="0">
                <a:solidFill>
                  <a:srgbClr val="000000"/>
                </a:solidFill>
                <a:latin typeface="Times New Roman (Hebrew)" pitchFamily="16" charset="0"/>
              </a:rPr>
              <a:t>x</a:t>
            </a:r>
            <a:r>
              <a:rPr lang="de-DE" i="1" baseline="-25000" dirty="0">
                <a:solidFill>
                  <a:srgbClr val="000000"/>
                </a:solidFill>
                <a:latin typeface="Times New Roman (Hebrew)" pitchFamily="16" charset="0"/>
              </a:rPr>
              <a:t>i-1</a:t>
            </a:r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6FDE04C0-6E95-4724-A688-C1CA7B2A5B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96822" y="5207448"/>
            <a:ext cx="189584" cy="704972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57" name="Text Box 62">
            <a:extLst>
              <a:ext uri="{FF2B5EF4-FFF2-40B4-BE49-F238E27FC236}">
                <a16:creationId xmlns:a16="http://schemas.microsoft.com/office/drawing/2014/main" id="{4F3D5B6F-EC4F-4C87-A178-41480A87542E}"/>
              </a:ext>
            </a:extLst>
          </p:cNvPr>
          <p:cNvSpPr txBox="1">
            <a:spLocks noChangeArrowheads="1"/>
          </p:cNvSpPr>
          <p:nvPr/>
        </p:nvSpPr>
        <p:spPr bwMode="auto">
          <a:xfrm rot="20580000">
            <a:off x="2323251" y="5302861"/>
            <a:ext cx="5875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z</a:t>
            </a:r>
            <a:r>
              <a:rPr lang="de-DE" sz="2200" i="1" baseline="-25000" dirty="0">
                <a:solidFill>
                  <a:srgbClr val="000000"/>
                </a:solidFill>
                <a:latin typeface="Times New Roman (Hebrew)" pitchFamily="16" charset="0"/>
              </a:rPr>
              <a:t>i-1</a:t>
            </a:r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C756DD77-EBDA-4D51-89F8-3D21E03FC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550" y="5907257"/>
            <a:ext cx="751148" cy="247155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B69120D-5F24-4658-B0BF-2AC2FD47F493}"/>
              </a:ext>
            </a:extLst>
          </p:cNvPr>
          <p:cNvSpPr txBox="1"/>
          <p:nvPr/>
        </p:nvSpPr>
        <p:spPr>
          <a:xfrm>
            <a:off x="288901" y="1226248"/>
            <a:ext cx="6371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Festlegung der Koordinatensysteme und Parameter</a:t>
            </a:r>
          </a:p>
        </p:txBody>
      </p:sp>
    </p:spTree>
    <p:extLst>
      <p:ext uri="{BB962C8B-B14F-4D97-AF65-F5344CB8AC3E}">
        <p14:creationId xmlns:p14="http://schemas.microsoft.com/office/powerpoint/2010/main" val="981970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E5F85A-1DFA-453C-A9BF-2483C829FC2A}" type="slidenum">
              <a:rPr lang="de-DE"/>
              <a:pPr/>
              <a:t>19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 rot="1200000">
            <a:off x="6060720" y="2905627"/>
            <a:ext cx="2154240" cy="303871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 rot="20340000">
            <a:off x="2535601" y="3575297"/>
            <a:ext cx="3638880" cy="303872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62640" y="2675203"/>
            <a:ext cx="743040" cy="882812"/>
            <a:chOff x="3497" y="1801"/>
            <a:chExt cx="516" cy="613"/>
          </a:xfrm>
        </p:grpSpPr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 rot="11760000" flipV="1">
              <a:off x="3564" y="1844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 rot="1020000" flipV="1">
              <a:off x="3697" y="1878"/>
              <a:ext cx="226" cy="96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916720" y="2176911"/>
            <a:ext cx="743040" cy="882812"/>
            <a:chOff x="3604" y="1455"/>
            <a:chExt cx="516" cy="613"/>
          </a:xfrm>
        </p:grpSpPr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 rot="11760000" flipV="1">
              <a:off x="3671" y="1498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 rot="1020000" flipV="1">
              <a:off x="3804" y="1532"/>
              <a:ext cx="226" cy="96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106480" y="3133171"/>
            <a:ext cx="302400" cy="96346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2626321" y="4718777"/>
            <a:ext cx="429120" cy="143439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801333" y="2519875"/>
            <a:ext cx="1254107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  <a:tab pos="1313299" algn="l"/>
              </a:tabLst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Gelenk </a:t>
            </a:r>
            <a:r>
              <a:rPr lang="de-DE" sz="2200" i="1" dirty="0">
                <a:solidFill>
                  <a:srgbClr val="00000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5650321" y="3519132"/>
            <a:ext cx="381600" cy="108011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V="1">
            <a:off x="6383280" y="1311380"/>
            <a:ext cx="381600" cy="108011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6478005" y="1732493"/>
            <a:ext cx="1376640" cy="34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 algn="r" rtl="1">
              <a:lnSpc>
                <a:spcPct val="95000"/>
              </a:lnSpc>
              <a:spcBef>
                <a:spcPts val="1134"/>
              </a:spcBef>
              <a:tabLst>
                <a:tab pos="656650" algn="l"/>
                <a:tab pos="1313299" algn="l"/>
              </a:tabLst>
            </a:pPr>
            <a:r>
              <a:rPr lang="de-DE" dirty="0">
                <a:solidFill>
                  <a:srgbClr val="000000"/>
                </a:solidFill>
                <a:latin typeface="Times New Roman (Hebrew)" pitchFamily="16" charset="0"/>
              </a:rPr>
              <a:t>Gelenk </a:t>
            </a:r>
            <a:r>
              <a:rPr lang="de-DE" i="1" dirty="0">
                <a:solidFill>
                  <a:srgbClr val="000000"/>
                </a:solidFill>
                <a:latin typeface="Times New Roman (Hebrew)" pitchFamily="16" charset="0"/>
              </a:rPr>
              <a:t>i + 1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 rot="20700000">
            <a:off x="3660925" y="3153094"/>
            <a:ext cx="1708269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 algn="r" rtl="1"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Armelement </a:t>
            </a:r>
            <a:r>
              <a:rPr lang="de-DE" sz="2200" i="1" dirty="0">
                <a:solidFill>
                  <a:srgbClr val="00000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 flipV="1">
            <a:off x="5698530" y="3750826"/>
            <a:ext cx="263536" cy="770280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5867930" y="3755636"/>
            <a:ext cx="480308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</a:pPr>
            <a:r>
              <a:rPr lang="de-DE" sz="2200" dirty="0" err="1">
                <a:solidFill>
                  <a:srgbClr val="000000"/>
                </a:solidFill>
                <a:latin typeface="Times New Roman (Hebrew)" pitchFamily="16" charset="0"/>
              </a:rPr>
              <a:t>z</a:t>
            </a:r>
            <a:r>
              <a:rPr lang="de-DE" sz="2200" i="1" baseline="-25000" dirty="0" err="1">
                <a:solidFill>
                  <a:srgbClr val="000000"/>
                </a:solidFill>
                <a:latin typeface="Times New Roman (Hebrew)" pitchFamily="16" charset="0"/>
              </a:rPr>
              <a:t>i</a:t>
            </a:r>
            <a:endParaRPr lang="de-DE" sz="2200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>
            <a:off x="-2124744" y="5268074"/>
            <a:ext cx="195840" cy="9649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 rot="20580000">
            <a:off x="1226500" y="6231200"/>
            <a:ext cx="548640" cy="261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endParaRPr lang="de-DE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67" name="AutoShape 1">
            <a:extLst>
              <a:ext uri="{FF2B5EF4-FFF2-40B4-BE49-F238E27FC236}">
                <a16:creationId xmlns:a16="http://schemas.microsoft.com/office/drawing/2014/main" id="{CF835624-4FF8-4D15-90A7-4A34936C2903}"/>
              </a:ext>
            </a:extLst>
          </p:cNvPr>
          <p:cNvSpPr>
            <a:spLocks noChangeArrowheads="1"/>
          </p:cNvSpPr>
          <p:nvPr/>
        </p:nvSpPr>
        <p:spPr bwMode="auto">
          <a:xfrm rot="1200000">
            <a:off x="681820" y="4065152"/>
            <a:ext cx="2154240" cy="303871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42637" y="4014544"/>
            <a:ext cx="743040" cy="884253"/>
            <a:chOff x="983" y="2731"/>
            <a:chExt cx="516" cy="614"/>
          </a:xfrm>
        </p:grpSpPr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 rot="9840000">
              <a:off x="1050" y="2776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 rot="20580000">
              <a:off x="1183" y="3173"/>
              <a:ext cx="226" cy="97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2E214014-FFE5-4ED4-91A2-42EA28016A48}"/>
              </a:ext>
            </a:extLst>
          </p:cNvPr>
          <p:cNvSpPr txBox="1"/>
          <p:nvPr/>
        </p:nvSpPr>
        <p:spPr>
          <a:xfrm rot="1393507">
            <a:off x="6473170" y="2618192"/>
            <a:ext cx="191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Armelement i+1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5A6A3D35-F022-417B-86A3-BB6F4262DF2D}"/>
              </a:ext>
            </a:extLst>
          </p:cNvPr>
          <p:cNvSpPr txBox="1"/>
          <p:nvPr/>
        </p:nvSpPr>
        <p:spPr>
          <a:xfrm rot="1393507">
            <a:off x="763529" y="3707680"/>
            <a:ext cx="191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Armelement i-1</a:t>
            </a: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E738781C-E7EB-47EC-AE37-8B7597E7CE9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3600" dirty="0" err="1"/>
              <a:t>Denavit</a:t>
            </a:r>
            <a:r>
              <a:rPr lang="de-DE" altLang="de-DE" sz="3600" dirty="0"/>
              <a:t>-Hartenberg-Konvention</a:t>
            </a:r>
          </a:p>
        </p:txBody>
      </p:sp>
      <p:sp>
        <p:nvSpPr>
          <p:cNvPr id="33" name="Line 52">
            <a:extLst>
              <a:ext uri="{FF2B5EF4-FFF2-40B4-BE49-F238E27FC236}">
                <a16:creationId xmlns:a16="http://schemas.microsoft.com/office/drawing/2014/main" id="{1F18FFB3-CAA2-46EC-B45F-BE2F6DC451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6377" y="4515404"/>
            <a:ext cx="2783955" cy="983599"/>
          </a:xfrm>
          <a:prstGeom prst="line">
            <a:avLst/>
          </a:prstGeom>
          <a:noFill/>
          <a:ln w="9360">
            <a:solidFill>
              <a:srgbClr val="02FF05"/>
            </a:solidFill>
            <a:miter lim="800000"/>
            <a:headEnd type="triangl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grpSp>
        <p:nvGrpSpPr>
          <p:cNvPr id="34" name="Group 17">
            <a:extLst>
              <a:ext uri="{FF2B5EF4-FFF2-40B4-BE49-F238E27FC236}">
                <a16:creationId xmlns:a16="http://schemas.microsoft.com/office/drawing/2014/main" id="{354F141F-9C8E-4C9F-9520-5C059402C0F3}"/>
              </a:ext>
            </a:extLst>
          </p:cNvPr>
          <p:cNvGrpSpPr>
            <a:grpSpLocks/>
          </p:cNvGrpSpPr>
          <p:nvPr/>
        </p:nvGrpSpPr>
        <p:grpSpPr bwMode="auto">
          <a:xfrm>
            <a:off x="2837954" y="4360354"/>
            <a:ext cx="2875464" cy="1037894"/>
            <a:chOff x="1394" y="2575"/>
            <a:chExt cx="2214" cy="927"/>
          </a:xfrm>
        </p:grpSpPr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A6C5A1DF-502F-4C13-862A-74F50C287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4" y="3392"/>
              <a:ext cx="125" cy="6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Line 19">
              <a:extLst>
                <a:ext uri="{FF2B5EF4-FFF2-40B4-BE49-F238E27FC236}">
                  <a16:creationId xmlns:a16="http://schemas.microsoft.com/office/drawing/2014/main" id="{7559BEC0-D7A8-4E26-9B61-495C4E3A1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393"/>
              <a:ext cx="15" cy="10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7419F0A9-7EEC-410E-B2EF-6D2E470CB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1" y="2575"/>
              <a:ext cx="197" cy="7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Line 21">
              <a:extLst>
                <a:ext uri="{FF2B5EF4-FFF2-40B4-BE49-F238E27FC236}">
                  <a16:creationId xmlns:a16="http://schemas.microsoft.com/office/drawing/2014/main" id="{CD6EFF5B-4BAB-4A7F-B6F1-05147D962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637"/>
              <a:ext cx="54" cy="10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9" name="Text Box 22">
            <a:extLst>
              <a:ext uri="{FF2B5EF4-FFF2-40B4-BE49-F238E27FC236}">
                <a16:creationId xmlns:a16="http://schemas.microsoft.com/office/drawing/2014/main" id="{36ABDA34-1818-426A-8652-87906A5F345C}"/>
              </a:ext>
            </a:extLst>
          </p:cNvPr>
          <p:cNvSpPr txBox="1">
            <a:spLocks noChangeArrowheads="1"/>
          </p:cNvSpPr>
          <p:nvPr/>
        </p:nvSpPr>
        <p:spPr bwMode="auto">
          <a:xfrm rot="20400000">
            <a:off x="4119906" y="4821882"/>
            <a:ext cx="11563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2FF05"/>
                </a:solidFill>
                <a:latin typeface="Times New Roman (Hebrew)" pitchFamily="16" charset="0"/>
              </a:rPr>
              <a:t>a</a:t>
            </a:r>
            <a:r>
              <a:rPr lang="de-DE" sz="2200" i="1" baseline="-25000" dirty="0">
                <a:solidFill>
                  <a:srgbClr val="02FF05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C28F9F98-4FB6-4E2A-BAD8-B31896A811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5366" y="4199786"/>
            <a:ext cx="929618" cy="300945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43" name="Text Box 61">
            <a:extLst>
              <a:ext uri="{FF2B5EF4-FFF2-40B4-BE49-F238E27FC236}">
                <a16:creationId xmlns:a16="http://schemas.microsoft.com/office/drawing/2014/main" id="{E4E2B0D0-43B7-4AA0-A18F-EA709AF6B15E}"/>
              </a:ext>
            </a:extLst>
          </p:cNvPr>
          <p:cNvSpPr txBox="1">
            <a:spLocks noChangeArrowheads="1"/>
          </p:cNvSpPr>
          <p:nvPr/>
        </p:nvSpPr>
        <p:spPr bwMode="auto">
          <a:xfrm rot="20580000">
            <a:off x="6029403" y="4302501"/>
            <a:ext cx="548640" cy="34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r>
              <a:rPr lang="de-DE" dirty="0" err="1">
                <a:solidFill>
                  <a:srgbClr val="000000"/>
                </a:solidFill>
                <a:latin typeface="Times New Roman (Hebrew)" pitchFamily="16" charset="0"/>
              </a:rPr>
              <a:t>x</a:t>
            </a:r>
            <a:r>
              <a:rPr lang="de-DE" i="1" baseline="-25000" dirty="0" err="1">
                <a:solidFill>
                  <a:srgbClr val="000000"/>
                </a:solidFill>
                <a:latin typeface="Times New Roman (Hebrew)" pitchFamily="16" charset="0"/>
              </a:rPr>
              <a:t>i</a:t>
            </a:r>
            <a:endParaRPr lang="de-DE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49" name="Text Box 27">
            <a:extLst>
              <a:ext uri="{FF2B5EF4-FFF2-40B4-BE49-F238E27FC236}">
                <a16:creationId xmlns:a16="http://schemas.microsoft.com/office/drawing/2014/main" id="{877845B1-5A97-49A6-9598-53AD3E01A118}"/>
              </a:ext>
            </a:extLst>
          </p:cNvPr>
          <p:cNvSpPr txBox="1">
            <a:spLocks noChangeArrowheads="1"/>
          </p:cNvSpPr>
          <p:nvPr/>
        </p:nvSpPr>
        <p:spPr bwMode="auto">
          <a:xfrm rot="558932">
            <a:off x="5467289" y="3582345"/>
            <a:ext cx="1121760" cy="405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102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0B0F0"/>
                </a:solidFill>
                <a:latin typeface="Symbol" pitchFamily="18" charset="2"/>
              </a:rPr>
              <a:t></a:t>
            </a:r>
            <a:r>
              <a:rPr lang="de-DE" sz="2200" i="1" baseline="-25000" dirty="0">
                <a:solidFill>
                  <a:srgbClr val="00B0F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ADC125D0-A120-40CE-B397-73A95C140F4E}"/>
              </a:ext>
            </a:extLst>
          </p:cNvPr>
          <p:cNvSpPr>
            <a:spLocks/>
          </p:cNvSpPr>
          <p:nvPr/>
        </p:nvSpPr>
        <p:spPr bwMode="auto">
          <a:xfrm rot="661010" flipV="1">
            <a:off x="5397602" y="3604174"/>
            <a:ext cx="595511" cy="45719"/>
          </a:xfrm>
          <a:custGeom>
            <a:avLst/>
            <a:gdLst/>
            <a:ahLst/>
            <a:cxnLst>
              <a:cxn ang="0">
                <a:pos x="0" y="39"/>
              </a:cxn>
              <a:cxn ang="0">
                <a:pos x="117" y="78"/>
              </a:cxn>
              <a:cxn ang="0">
                <a:pos x="249" y="0"/>
              </a:cxn>
            </a:cxnLst>
            <a:rect l="0" t="0" r="r" b="b"/>
            <a:pathLst>
              <a:path w="249" h="84">
                <a:moveTo>
                  <a:pt x="0" y="39"/>
                </a:moveTo>
                <a:cubicBezTo>
                  <a:pt x="38" y="61"/>
                  <a:pt x="76" y="84"/>
                  <a:pt x="117" y="78"/>
                </a:cubicBezTo>
                <a:cubicBezTo>
                  <a:pt x="158" y="72"/>
                  <a:pt x="203" y="36"/>
                  <a:pt x="249" y="0"/>
                </a:cubicBezTo>
              </a:path>
            </a:pathLst>
          </a:custGeom>
          <a:noFill/>
          <a:ln w="19050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sp>
        <p:nvSpPr>
          <p:cNvPr id="52" name="Line 32">
            <a:extLst>
              <a:ext uri="{FF2B5EF4-FFF2-40B4-BE49-F238E27FC236}">
                <a16:creationId xmlns:a16="http://schemas.microsoft.com/office/drawing/2014/main" id="{5C7CF979-1EF6-4D00-8C04-60E6D77238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7283" y="3527257"/>
            <a:ext cx="331475" cy="983599"/>
          </a:xfrm>
          <a:prstGeom prst="line">
            <a:avLst/>
          </a:prstGeom>
          <a:noFill/>
          <a:ln w="25527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51" name="Line 37">
            <a:extLst>
              <a:ext uri="{FF2B5EF4-FFF2-40B4-BE49-F238E27FC236}">
                <a16:creationId xmlns:a16="http://schemas.microsoft.com/office/drawing/2014/main" id="{076753C3-F7C6-418A-9742-525A0FD14C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469" y="5212506"/>
            <a:ext cx="146251" cy="308055"/>
          </a:xfrm>
          <a:prstGeom prst="line">
            <a:avLst/>
          </a:prstGeom>
          <a:noFill/>
          <a:ln w="9360">
            <a:solidFill>
              <a:srgbClr val="02FF05"/>
            </a:solidFill>
            <a:miter lim="800000"/>
            <a:headEnd type="triangl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FBDF0A3B-E60D-41BD-B8C5-ACE55F21C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6321" y="4718777"/>
            <a:ext cx="429120" cy="143439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55" name="Text Box 61">
            <a:extLst>
              <a:ext uri="{FF2B5EF4-FFF2-40B4-BE49-F238E27FC236}">
                <a16:creationId xmlns:a16="http://schemas.microsoft.com/office/drawing/2014/main" id="{0A5EDC35-3D29-45DB-A830-B3921366B731}"/>
              </a:ext>
            </a:extLst>
          </p:cNvPr>
          <p:cNvSpPr txBox="1">
            <a:spLocks noChangeArrowheads="1"/>
          </p:cNvSpPr>
          <p:nvPr/>
        </p:nvSpPr>
        <p:spPr bwMode="auto">
          <a:xfrm rot="20580000">
            <a:off x="1226500" y="6231200"/>
            <a:ext cx="548640" cy="261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endParaRPr lang="de-DE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56" name="Line 52">
            <a:extLst>
              <a:ext uri="{FF2B5EF4-FFF2-40B4-BE49-F238E27FC236}">
                <a16:creationId xmlns:a16="http://schemas.microsoft.com/office/drawing/2014/main" id="{7632DE31-A61B-48B5-9DD5-1D7DFED06B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940" y="4991526"/>
            <a:ext cx="2467466" cy="923468"/>
          </a:xfrm>
          <a:prstGeom prst="line">
            <a:avLst/>
          </a:prstGeom>
          <a:noFill/>
          <a:ln w="9360">
            <a:solidFill>
              <a:srgbClr val="02FF05"/>
            </a:solidFill>
            <a:miter lim="800000"/>
            <a:headEnd type="triangl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57" name="Text Box 22">
            <a:extLst>
              <a:ext uri="{FF2B5EF4-FFF2-40B4-BE49-F238E27FC236}">
                <a16:creationId xmlns:a16="http://schemas.microsoft.com/office/drawing/2014/main" id="{2C917417-C2C8-4267-A0FD-D2A5B2188EEC}"/>
              </a:ext>
            </a:extLst>
          </p:cNvPr>
          <p:cNvSpPr txBox="1">
            <a:spLocks noChangeArrowheads="1"/>
          </p:cNvSpPr>
          <p:nvPr/>
        </p:nvSpPr>
        <p:spPr bwMode="auto">
          <a:xfrm rot="1283106">
            <a:off x="1049557" y="5398541"/>
            <a:ext cx="11563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2FF05"/>
                </a:solidFill>
                <a:latin typeface="Times New Roman (Hebrew)" pitchFamily="16" charset="0"/>
              </a:rPr>
              <a:t>a</a:t>
            </a:r>
            <a:r>
              <a:rPr lang="de-DE" sz="2200" i="1" baseline="-25000" dirty="0">
                <a:solidFill>
                  <a:srgbClr val="02FF05"/>
                </a:solidFill>
                <a:latin typeface="Times New Roman (Hebrew)" pitchFamily="16" charset="0"/>
              </a:rPr>
              <a:t>i-1</a:t>
            </a:r>
          </a:p>
        </p:txBody>
      </p:sp>
      <p:sp>
        <p:nvSpPr>
          <p:cNvPr id="58" name="Text Box 61">
            <a:extLst>
              <a:ext uri="{FF2B5EF4-FFF2-40B4-BE49-F238E27FC236}">
                <a16:creationId xmlns:a16="http://schemas.microsoft.com/office/drawing/2014/main" id="{2FEF72C2-0990-467C-8C48-020A2D6A95AE}"/>
              </a:ext>
            </a:extLst>
          </p:cNvPr>
          <p:cNvSpPr txBox="1">
            <a:spLocks noChangeArrowheads="1"/>
          </p:cNvSpPr>
          <p:nvPr/>
        </p:nvSpPr>
        <p:spPr bwMode="auto">
          <a:xfrm rot="1061543">
            <a:off x="3112451" y="6013272"/>
            <a:ext cx="724420" cy="34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r>
              <a:rPr lang="de-DE" dirty="0">
                <a:solidFill>
                  <a:srgbClr val="000000"/>
                </a:solidFill>
                <a:latin typeface="Times New Roman (Hebrew)" pitchFamily="16" charset="0"/>
              </a:rPr>
              <a:t>x</a:t>
            </a:r>
            <a:r>
              <a:rPr lang="de-DE" i="1" baseline="-25000" dirty="0">
                <a:solidFill>
                  <a:srgbClr val="000000"/>
                </a:solidFill>
                <a:latin typeface="Times New Roman (Hebrew)" pitchFamily="16" charset="0"/>
              </a:rPr>
              <a:t>i-1</a:t>
            </a:r>
          </a:p>
        </p:txBody>
      </p:sp>
      <p:sp>
        <p:nvSpPr>
          <p:cNvPr id="59" name="Line 32">
            <a:extLst>
              <a:ext uri="{FF2B5EF4-FFF2-40B4-BE49-F238E27FC236}">
                <a16:creationId xmlns:a16="http://schemas.microsoft.com/office/drawing/2014/main" id="{A6DBDBF4-075C-48EC-BCEE-B61B2D363B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96822" y="5207448"/>
            <a:ext cx="189584" cy="704972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60" name="Text Box 62">
            <a:extLst>
              <a:ext uri="{FF2B5EF4-FFF2-40B4-BE49-F238E27FC236}">
                <a16:creationId xmlns:a16="http://schemas.microsoft.com/office/drawing/2014/main" id="{C1866A5A-AFE2-4BA7-8B4C-7CA11B1A3392}"/>
              </a:ext>
            </a:extLst>
          </p:cNvPr>
          <p:cNvSpPr txBox="1">
            <a:spLocks noChangeArrowheads="1"/>
          </p:cNvSpPr>
          <p:nvPr/>
        </p:nvSpPr>
        <p:spPr bwMode="auto">
          <a:xfrm rot="20580000">
            <a:off x="2323251" y="5302861"/>
            <a:ext cx="5875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z</a:t>
            </a:r>
            <a:r>
              <a:rPr lang="de-DE" sz="2200" i="1" baseline="-25000" dirty="0">
                <a:solidFill>
                  <a:srgbClr val="000000"/>
                </a:solidFill>
                <a:latin typeface="Times New Roman (Hebrew)" pitchFamily="16" charset="0"/>
              </a:rPr>
              <a:t>i-1</a:t>
            </a:r>
          </a:p>
        </p:txBody>
      </p:sp>
      <p:sp>
        <p:nvSpPr>
          <p:cNvPr id="61" name="Line 58">
            <a:extLst>
              <a:ext uri="{FF2B5EF4-FFF2-40B4-BE49-F238E27FC236}">
                <a16:creationId xmlns:a16="http://schemas.microsoft.com/office/drawing/2014/main" id="{939EA0D6-339D-48A5-B80A-764899A89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550" y="5907257"/>
            <a:ext cx="751148" cy="247155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62" name="Line 52">
            <a:extLst>
              <a:ext uri="{FF2B5EF4-FFF2-40B4-BE49-F238E27FC236}">
                <a16:creationId xmlns:a16="http://schemas.microsoft.com/office/drawing/2014/main" id="{92902197-0896-468B-99EE-0757589BD2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5777" y="4633315"/>
            <a:ext cx="2180743" cy="845714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miter lim="800000"/>
            <a:headEnd type="none"/>
            <a:tailEnd type="non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A7C7BA30-DC30-4AB8-B42B-897022DBEE65}"/>
              </a:ext>
            </a:extLst>
          </p:cNvPr>
          <p:cNvSpPr txBox="1">
            <a:spLocks noChangeArrowheads="1"/>
          </p:cNvSpPr>
          <p:nvPr/>
        </p:nvSpPr>
        <p:spPr bwMode="auto">
          <a:xfrm rot="1283106">
            <a:off x="1428591" y="5124229"/>
            <a:ext cx="11563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2FF05"/>
                </a:solidFill>
                <a:latin typeface="Times New Roman (Hebrew)" pitchFamily="16" charset="0"/>
              </a:rPr>
              <a:t>d</a:t>
            </a:r>
            <a:r>
              <a:rPr lang="de-DE" sz="2200" i="1" baseline="-25000" dirty="0">
                <a:solidFill>
                  <a:srgbClr val="02FF05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2464F1F-B20F-4372-95C7-3151AD67BC26}"/>
              </a:ext>
            </a:extLst>
          </p:cNvPr>
          <p:cNvSpPr txBox="1"/>
          <p:nvPr/>
        </p:nvSpPr>
        <p:spPr>
          <a:xfrm>
            <a:off x="288901" y="1226248"/>
            <a:ext cx="6371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Festlegung der Koordinatensysteme und Parameter</a:t>
            </a:r>
          </a:p>
        </p:txBody>
      </p:sp>
    </p:spTree>
    <p:extLst>
      <p:ext uri="{BB962C8B-B14F-4D97-AF65-F5344CB8AC3E}">
        <p14:creationId xmlns:p14="http://schemas.microsoft.com/office/powerpoint/2010/main" val="2234298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C:\Office\HumanoidsGroup\HumanoidsGroupSVN\papers\ias\2012\simox\images\arm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847725"/>
            <a:ext cx="2178050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471FA-F27C-4312-9F6E-952E41880108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Geometrisches Modell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3352"/>
            <a:ext cx="5181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b="1" dirty="0"/>
              <a:t>Einsatzbereiche</a:t>
            </a:r>
          </a:p>
          <a:p>
            <a:pPr eaLnBrk="1" hangingPunct="1">
              <a:buFontTx/>
              <a:buNone/>
            </a:pPr>
            <a:endParaRPr lang="de-DE" altLang="de-DE" sz="3200" dirty="0"/>
          </a:p>
          <a:p>
            <a:pPr eaLnBrk="1" hangingPunct="1"/>
            <a:r>
              <a:rPr lang="de-DE" altLang="de-DE" sz="2000" dirty="0"/>
              <a:t>Graphisch Darstellung von Körpern</a:t>
            </a:r>
          </a:p>
          <a:p>
            <a:pPr eaLnBrk="1" hangingPunct="1">
              <a:buFontTx/>
              <a:buNone/>
            </a:pPr>
            <a:endParaRPr lang="de-DE" altLang="de-DE" sz="2000" dirty="0"/>
          </a:p>
          <a:p>
            <a:pPr eaLnBrk="1" hangingPunct="1"/>
            <a:r>
              <a:rPr lang="de-DE" altLang="de-DE" sz="2000" dirty="0"/>
              <a:t>Ausgangspunkt der Abstandsmessung und Kollisionserkennung </a:t>
            </a:r>
          </a:p>
          <a:p>
            <a:pPr eaLnBrk="1" hangingPunct="1">
              <a:buFontTx/>
              <a:buNone/>
            </a:pPr>
            <a:endParaRPr lang="de-DE" altLang="de-DE" sz="2000" dirty="0"/>
          </a:p>
          <a:p>
            <a:pPr eaLnBrk="1" hangingPunct="1"/>
            <a:r>
              <a:rPr lang="de-DE" altLang="de-DE" sz="2000" dirty="0"/>
              <a:t>Grundlage zur Berechnung der Bewegungen von Körpern</a:t>
            </a:r>
          </a:p>
          <a:p>
            <a:pPr eaLnBrk="1" hangingPunct="1"/>
            <a:endParaRPr lang="de-DE" altLang="de-DE" sz="2000" dirty="0"/>
          </a:p>
          <a:p>
            <a:pPr eaLnBrk="1" hangingPunct="1"/>
            <a:r>
              <a:rPr lang="de-DE" altLang="de-DE" sz="2000" dirty="0"/>
              <a:t>Grundlage zur Ermittlung der wirkenden Kräfte und Momente</a:t>
            </a:r>
          </a:p>
          <a:p>
            <a:pPr eaLnBrk="1" hangingPunct="1"/>
            <a:endParaRPr lang="de-DE" altLang="de-DE" sz="2000" dirty="0"/>
          </a:p>
          <a:p>
            <a:pPr eaLnBrk="1" hangingPunct="1"/>
            <a:endParaRPr lang="de-DE" altLang="de-DE" sz="2800" dirty="0"/>
          </a:p>
        </p:txBody>
      </p:sp>
      <p:pic>
        <p:nvPicPr>
          <p:cNvPr id="8198" name="Picture 5" descr="C:\Office\HumanoidsGroup\HumanoidsGroupSVN\papers\ias\2012\simox\images\hand_ic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4359275"/>
            <a:ext cx="174466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 descr="C:\Office\HumanoidsGroup\HumanoidsGroupSVN\papers\ias\2012\simox\images\hand_icub_colMod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4479925"/>
            <a:ext cx="1754187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411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E5F85A-1DFA-453C-A9BF-2483C829FC2A}" type="slidenum">
              <a:rPr lang="de-DE"/>
              <a:pPr/>
              <a:t>20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 rot="1200000">
            <a:off x="6060720" y="2905627"/>
            <a:ext cx="2154240" cy="303871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 rot="20340000">
            <a:off x="2535601" y="3575297"/>
            <a:ext cx="3638880" cy="303872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62640" y="2675203"/>
            <a:ext cx="743040" cy="882812"/>
            <a:chOff x="3497" y="1801"/>
            <a:chExt cx="516" cy="613"/>
          </a:xfrm>
        </p:grpSpPr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 rot="11760000" flipV="1">
              <a:off x="3564" y="1844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 rot="1020000" flipV="1">
              <a:off x="3697" y="1878"/>
              <a:ext cx="226" cy="96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916720" y="2176911"/>
            <a:ext cx="743040" cy="882812"/>
            <a:chOff x="3604" y="1455"/>
            <a:chExt cx="516" cy="613"/>
          </a:xfrm>
        </p:grpSpPr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 rot="11760000" flipV="1">
              <a:off x="3671" y="1498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 rot="1020000" flipV="1">
              <a:off x="3804" y="1532"/>
              <a:ext cx="226" cy="96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106480" y="3133171"/>
            <a:ext cx="302400" cy="96346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2626321" y="4718777"/>
            <a:ext cx="429120" cy="143439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801333" y="2519875"/>
            <a:ext cx="1254107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  <a:tab pos="1313299" algn="l"/>
              </a:tabLst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Gelenk </a:t>
            </a:r>
            <a:r>
              <a:rPr lang="de-DE" sz="2200" i="1" dirty="0">
                <a:solidFill>
                  <a:srgbClr val="00000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5650321" y="3519132"/>
            <a:ext cx="381600" cy="108011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V="1">
            <a:off x="6383280" y="1311380"/>
            <a:ext cx="381600" cy="108011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6478005" y="1732493"/>
            <a:ext cx="1376640" cy="34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 algn="r" rtl="1">
              <a:lnSpc>
                <a:spcPct val="95000"/>
              </a:lnSpc>
              <a:spcBef>
                <a:spcPts val="1134"/>
              </a:spcBef>
              <a:tabLst>
                <a:tab pos="656650" algn="l"/>
                <a:tab pos="1313299" algn="l"/>
              </a:tabLst>
            </a:pPr>
            <a:r>
              <a:rPr lang="de-DE" dirty="0">
                <a:solidFill>
                  <a:srgbClr val="000000"/>
                </a:solidFill>
                <a:latin typeface="Times New Roman (Hebrew)" pitchFamily="16" charset="0"/>
              </a:rPr>
              <a:t>Gelenk </a:t>
            </a:r>
            <a:r>
              <a:rPr lang="de-DE" i="1" dirty="0">
                <a:solidFill>
                  <a:srgbClr val="000000"/>
                </a:solidFill>
                <a:latin typeface="Times New Roman (Hebrew)" pitchFamily="16" charset="0"/>
              </a:rPr>
              <a:t>i + 1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 rot="20700000">
            <a:off x="3660925" y="3153094"/>
            <a:ext cx="1708269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 algn="r" rtl="1"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Armelement </a:t>
            </a:r>
            <a:r>
              <a:rPr lang="de-DE" sz="2200" i="1" dirty="0">
                <a:solidFill>
                  <a:srgbClr val="00000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 flipV="1">
            <a:off x="5698530" y="3750826"/>
            <a:ext cx="263536" cy="770280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5867930" y="3755636"/>
            <a:ext cx="480308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</a:pPr>
            <a:r>
              <a:rPr lang="de-DE" sz="2200" dirty="0" err="1">
                <a:solidFill>
                  <a:srgbClr val="000000"/>
                </a:solidFill>
                <a:latin typeface="Times New Roman (Hebrew)" pitchFamily="16" charset="0"/>
              </a:rPr>
              <a:t>z</a:t>
            </a:r>
            <a:r>
              <a:rPr lang="de-DE" sz="2200" i="1" baseline="-25000" dirty="0" err="1">
                <a:solidFill>
                  <a:srgbClr val="000000"/>
                </a:solidFill>
                <a:latin typeface="Times New Roman (Hebrew)" pitchFamily="16" charset="0"/>
              </a:rPr>
              <a:t>i</a:t>
            </a:r>
            <a:endParaRPr lang="de-DE" sz="2200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>
            <a:off x="-2124744" y="5268074"/>
            <a:ext cx="195840" cy="96490"/>
          </a:xfrm>
          <a:prstGeom prst="line">
            <a:avLst/>
          </a:prstGeom>
          <a:noFill/>
          <a:ln w="93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 rot="20580000">
            <a:off x="1226500" y="6231200"/>
            <a:ext cx="548640" cy="261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endParaRPr lang="de-DE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67" name="AutoShape 1">
            <a:extLst>
              <a:ext uri="{FF2B5EF4-FFF2-40B4-BE49-F238E27FC236}">
                <a16:creationId xmlns:a16="http://schemas.microsoft.com/office/drawing/2014/main" id="{CF835624-4FF8-4D15-90A7-4A34936C2903}"/>
              </a:ext>
            </a:extLst>
          </p:cNvPr>
          <p:cNvSpPr>
            <a:spLocks noChangeArrowheads="1"/>
          </p:cNvSpPr>
          <p:nvPr/>
        </p:nvSpPr>
        <p:spPr bwMode="auto">
          <a:xfrm rot="1200000">
            <a:off x="681820" y="4065152"/>
            <a:ext cx="2154240" cy="303871"/>
          </a:xfrm>
          <a:prstGeom prst="wave">
            <a:avLst>
              <a:gd name="adj1" fmla="val 20644"/>
              <a:gd name="adj2" fmla="val -1051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42637" y="4014544"/>
            <a:ext cx="743040" cy="884253"/>
            <a:chOff x="983" y="2731"/>
            <a:chExt cx="516" cy="614"/>
          </a:xfrm>
        </p:grpSpPr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 rot="9840000">
              <a:off x="1050" y="2776"/>
              <a:ext cx="384" cy="528"/>
            </a:xfrm>
            <a:prstGeom prst="flowChartMagneticDisk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 rot="20580000">
              <a:off x="1183" y="3173"/>
              <a:ext cx="226" cy="97"/>
            </a:xfrm>
            <a:prstGeom prst="ellipse">
              <a:avLst/>
            </a:prstGeom>
            <a:solidFill>
              <a:srgbClr val="0066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2E214014-FFE5-4ED4-91A2-42EA28016A48}"/>
              </a:ext>
            </a:extLst>
          </p:cNvPr>
          <p:cNvSpPr txBox="1"/>
          <p:nvPr/>
        </p:nvSpPr>
        <p:spPr>
          <a:xfrm rot="1393507">
            <a:off x="6473170" y="2618192"/>
            <a:ext cx="191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Armelement i+1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5A6A3D35-F022-417B-86A3-BB6F4262DF2D}"/>
              </a:ext>
            </a:extLst>
          </p:cNvPr>
          <p:cNvSpPr txBox="1"/>
          <p:nvPr/>
        </p:nvSpPr>
        <p:spPr>
          <a:xfrm rot="1393507">
            <a:off x="763529" y="3707680"/>
            <a:ext cx="191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Armelement i-1</a:t>
            </a: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E738781C-E7EB-47EC-AE37-8B7597E7CE9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3600" dirty="0" err="1"/>
              <a:t>Denavit</a:t>
            </a:r>
            <a:r>
              <a:rPr lang="de-DE" altLang="de-DE" sz="3600" dirty="0"/>
              <a:t>-Hartenberg-Konvention</a:t>
            </a:r>
          </a:p>
        </p:txBody>
      </p:sp>
      <p:sp>
        <p:nvSpPr>
          <p:cNvPr id="33" name="Line 52">
            <a:extLst>
              <a:ext uri="{FF2B5EF4-FFF2-40B4-BE49-F238E27FC236}">
                <a16:creationId xmlns:a16="http://schemas.microsoft.com/office/drawing/2014/main" id="{1F18FFB3-CAA2-46EC-B45F-BE2F6DC451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6377" y="4515404"/>
            <a:ext cx="2783955" cy="983599"/>
          </a:xfrm>
          <a:prstGeom prst="line">
            <a:avLst/>
          </a:prstGeom>
          <a:noFill/>
          <a:ln w="9360">
            <a:solidFill>
              <a:srgbClr val="02FF05"/>
            </a:solidFill>
            <a:miter lim="800000"/>
            <a:headEnd type="triangl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grpSp>
        <p:nvGrpSpPr>
          <p:cNvPr id="34" name="Group 17">
            <a:extLst>
              <a:ext uri="{FF2B5EF4-FFF2-40B4-BE49-F238E27FC236}">
                <a16:creationId xmlns:a16="http://schemas.microsoft.com/office/drawing/2014/main" id="{354F141F-9C8E-4C9F-9520-5C059402C0F3}"/>
              </a:ext>
            </a:extLst>
          </p:cNvPr>
          <p:cNvGrpSpPr>
            <a:grpSpLocks/>
          </p:cNvGrpSpPr>
          <p:nvPr/>
        </p:nvGrpSpPr>
        <p:grpSpPr bwMode="auto">
          <a:xfrm>
            <a:off x="2837954" y="4360354"/>
            <a:ext cx="2875464" cy="1037894"/>
            <a:chOff x="1394" y="2575"/>
            <a:chExt cx="2214" cy="927"/>
          </a:xfrm>
        </p:grpSpPr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A6C5A1DF-502F-4C13-862A-74F50C287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4" y="3392"/>
              <a:ext cx="125" cy="6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Line 19">
              <a:extLst>
                <a:ext uri="{FF2B5EF4-FFF2-40B4-BE49-F238E27FC236}">
                  <a16:creationId xmlns:a16="http://schemas.microsoft.com/office/drawing/2014/main" id="{7559BEC0-D7A8-4E26-9B61-495C4E3A1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393"/>
              <a:ext cx="15" cy="10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7419F0A9-7EEC-410E-B2EF-6D2E470CB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1" y="2575"/>
              <a:ext cx="197" cy="7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Line 21">
              <a:extLst>
                <a:ext uri="{FF2B5EF4-FFF2-40B4-BE49-F238E27FC236}">
                  <a16:creationId xmlns:a16="http://schemas.microsoft.com/office/drawing/2014/main" id="{CD6EFF5B-4BAB-4A7F-B6F1-05147D962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637"/>
              <a:ext cx="54" cy="10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9" name="Text Box 22">
            <a:extLst>
              <a:ext uri="{FF2B5EF4-FFF2-40B4-BE49-F238E27FC236}">
                <a16:creationId xmlns:a16="http://schemas.microsoft.com/office/drawing/2014/main" id="{36ABDA34-1818-426A-8652-87906A5F345C}"/>
              </a:ext>
            </a:extLst>
          </p:cNvPr>
          <p:cNvSpPr txBox="1">
            <a:spLocks noChangeArrowheads="1"/>
          </p:cNvSpPr>
          <p:nvPr/>
        </p:nvSpPr>
        <p:spPr bwMode="auto">
          <a:xfrm rot="20400000">
            <a:off x="4119906" y="4821882"/>
            <a:ext cx="11563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2FF05"/>
                </a:solidFill>
                <a:latin typeface="Times New Roman (Hebrew)" pitchFamily="16" charset="0"/>
              </a:rPr>
              <a:t>a</a:t>
            </a:r>
            <a:r>
              <a:rPr lang="de-DE" sz="2200" i="1" baseline="-25000" dirty="0">
                <a:solidFill>
                  <a:srgbClr val="02FF05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C28F9F98-4FB6-4E2A-BAD8-B31896A811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5366" y="4199786"/>
            <a:ext cx="929618" cy="300945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43" name="Text Box 61">
            <a:extLst>
              <a:ext uri="{FF2B5EF4-FFF2-40B4-BE49-F238E27FC236}">
                <a16:creationId xmlns:a16="http://schemas.microsoft.com/office/drawing/2014/main" id="{E4E2B0D0-43B7-4AA0-A18F-EA709AF6B15E}"/>
              </a:ext>
            </a:extLst>
          </p:cNvPr>
          <p:cNvSpPr txBox="1">
            <a:spLocks noChangeArrowheads="1"/>
          </p:cNvSpPr>
          <p:nvPr/>
        </p:nvSpPr>
        <p:spPr bwMode="auto">
          <a:xfrm rot="20580000">
            <a:off x="6029403" y="4302501"/>
            <a:ext cx="548640" cy="34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r>
              <a:rPr lang="de-DE" dirty="0" err="1">
                <a:solidFill>
                  <a:srgbClr val="000000"/>
                </a:solidFill>
                <a:latin typeface="Times New Roman (Hebrew)" pitchFamily="16" charset="0"/>
              </a:rPr>
              <a:t>x</a:t>
            </a:r>
            <a:r>
              <a:rPr lang="de-DE" i="1" baseline="-25000" dirty="0" err="1">
                <a:solidFill>
                  <a:srgbClr val="000000"/>
                </a:solidFill>
                <a:latin typeface="Times New Roman (Hebrew)" pitchFamily="16" charset="0"/>
              </a:rPr>
              <a:t>i</a:t>
            </a:r>
            <a:endParaRPr lang="de-DE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49" name="Text Box 27">
            <a:extLst>
              <a:ext uri="{FF2B5EF4-FFF2-40B4-BE49-F238E27FC236}">
                <a16:creationId xmlns:a16="http://schemas.microsoft.com/office/drawing/2014/main" id="{877845B1-5A97-49A6-9598-53AD3E01A118}"/>
              </a:ext>
            </a:extLst>
          </p:cNvPr>
          <p:cNvSpPr txBox="1">
            <a:spLocks noChangeArrowheads="1"/>
          </p:cNvSpPr>
          <p:nvPr/>
        </p:nvSpPr>
        <p:spPr bwMode="auto">
          <a:xfrm rot="558932">
            <a:off x="5467289" y="3582345"/>
            <a:ext cx="1121760" cy="405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102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0B0F0"/>
                </a:solidFill>
                <a:latin typeface="Symbol" pitchFamily="18" charset="2"/>
              </a:rPr>
              <a:t></a:t>
            </a:r>
            <a:r>
              <a:rPr lang="de-DE" sz="2200" i="1" baseline="-25000" dirty="0">
                <a:solidFill>
                  <a:srgbClr val="00B0F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ADC125D0-A120-40CE-B397-73A95C140F4E}"/>
              </a:ext>
            </a:extLst>
          </p:cNvPr>
          <p:cNvSpPr>
            <a:spLocks/>
          </p:cNvSpPr>
          <p:nvPr/>
        </p:nvSpPr>
        <p:spPr bwMode="auto">
          <a:xfrm rot="661010" flipV="1">
            <a:off x="5397602" y="3604174"/>
            <a:ext cx="595511" cy="45719"/>
          </a:xfrm>
          <a:custGeom>
            <a:avLst/>
            <a:gdLst/>
            <a:ahLst/>
            <a:cxnLst>
              <a:cxn ang="0">
                <a:pos x="0" y="39"/>
              </a:cxn>
              <a:cxn ang="0">
                <a:pos x="117" y="78"/>
              </a:cxn>
              <a:cxn ang="0">
                <a:pos x="249" y="0"/>
              </a:cxn>
            </a:cxnLst>
            <a:rect l="0" t="0" r="r" b="b"/>
            <a:pathLst>
              <a:path w="249" h="84">
                <a:moveTo>
                  <a:pt x="0" y="39"/>
                </a:moveTo>
                <a:cubicBezTo>
                  <a:pt x="38" y="61"/>
                  <a:pt x="76" y="84"/>
                  <a:pt x="117" y="78"/>
                </a:cubicBezTo>
                <a:cubicBezTo>
                  <a:pt x="158" y="72"/>
                  <a:pt x="203" y="36"/>
                  <a:pt x="249" y="0"/>
                </a:cubicBezTo>
              </a:path>
            </a:pathLst>
          </a:custGeom>
          <a:noFill/>
          <a:ln w="19050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sp>
        <p:nvSpPr>
          <p:cNvPr id="52" name="Line 32">
            <a:extLst>
              <a:ext uri="{FF2B5EF4-FFF2-40B4-BE49-F238E27FC236}">
                <a16:creationId xmlns:a16="http://schemas.microsoft.com/office/drawing/2014/main" id="{5C7CF979-1EF6-4D00-8C04-60E6D77238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7283" y="3527257"/>
            <a:ext cx="331475" cy="983599"/>
          </a:xfrm>
          <a:prstGeom prst="line">
            <a:avLst/>
          </a:prstGeom>
          <a:noFill/>
          <a:ln w="25527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51" name="Line 37">
            <a:extLst>
              <a:ext uri="{FF2B5EF4-FFF2-40B4-BE49-F238E27FC236}">
                <a16:creationId xmlns:a16="http://schemas.microsoft.com/office/drawing/2014/main" id="{076753C3-F7C6-418A-9742-525A0FD14C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469" y="5212506"/>
            <a:ext cx="146251" cy="308055"/>
          </a:xfrm>
          <a:prstGeom prst="line">
            <a:avLst/>
          </a:prstGeom>
          <a:noFill/>
          <a:ln w="9360">
            <a:solidFill>
              <a:srgbClr val="02FF05"/>
            </a:solidFill>
            <a:miter lim="800000"/>
            <a:headEnd type="triangl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FBDF0A3B-E60D-41BD-B8C5-ACE55F21C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6321" y="4718777"/>
            <a:ext cx="429120" cy="143439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55" name="Text Box 61">
            <a:extLst>
              <a:ext uri="{FF2B5EF4-FFF2-40B4-BE49-F238E27FC236}">
                <a16:creationId xmlns:a16="http://schemas.microsoft.com/office/drawing/2014/main" id="{0A5EDC35-3D29-45DB-A830-B3921366B731}"/>
              </a:ext>
            </a:extLst>
          </p:cNvPr>
          <p:cNvSpPr txBox="1">
            <a:spLocks noChangeArrowheads="1"/>
          </p:cNvSpPr>
          <p:nvPr/>
        </p:nvSpPr>
        <p:spPr bwMode="auto">
          <a:xfrm rot="20580000">
            <a:off x="1226500" y="6231200"/>
            <a:ext cx="548640" cy="261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endParaRPr lang="de-DE" i="1" baseline="-25000" dirty="0">
              <a:solidFill>
                <a:srgbClr val="000000"/>
              </a:solidFill>
              <a:latin typeface="Times New Roman (Hebrew)" pitchFamily="16" charset="0"/>
            </a:endParaRPr>
          </a:p>
        </p:txBody>
      </p:sp>
      <p:sp>
        <p:nvSpPr>
          <p:cNvPr id="56" name="Line 52">
            <a:extLst>
              <a:ext uri="{FF2B5EF4-FFF2-40B4-BE49-F238E27FC236}">
                <a16:creationId xmlns:a16="http://schemas.microsoft.com/office/drawing/2014/main" id="{7632DE31-A61B-48B5-9DD5-1D7DFED06B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940" y="4991526"/>
            <a:ext cx="2467466" cy="923468"/>
          </a:xfrm>
          <a:prstGeom prst="line">
            <a:avLst/>
          </a:prstGeom>
          <a:noFill/>
          <a:ln w="9360">
            <a:solidFill>
              <a:srgbClr val="02FF05"/>
            </a:solidFill>
            <a:miter lim="800000"/>
            <a:headEnd type="triangl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57" name="Text Box 22">
            <a:extLst>
              <a:ext uri="{FF2B5EF4-FFF2-40B4-BE49-F238E27FC236}">
                <a16:creationId xmlns:a16="http://schemas.microsoft.com/office/drawing/2014/main" id="{2C917417-C2C8-4267-A0FD-D2A5B2188EEC}"/>
              </a:ext>
            </a:extLst>
          </p:cNvPr>
          <p:cNvSpPr txBox="1">
            <a:spLocks noChangeArrowheads="1"/>
          </p:cNvSpPr>
          <p:nvPr/>
        </p:nvSpPr>
        <p:spPr bwMode="auto">
          <a:xfrm rot="1283106">
            <a:off x="1049557" y="5398541"/>
            <a:ext cx="11563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2FF05"/>
                </a:solidFill>
                <a:latin typeface="Times New Roman (Hebrew)" pitchFamily="16" charset="0"/>
              </a:rPr>
              <a:t>a</a:t>
            </a:r>
            <a:r>
              <a:rPr lang="de-DE" sz="2200" i="1" baseline="-25000" dirty="0">
                <a:solidFill>
                  <a:srgbClr val="02FF05"/>
                </a:solidFill>
                <a:latin typeface="Times New Roman (Hebrew)" pitchFamily="16" charset="0"/>
              </a:rPr>
              <a:t>i-1</a:t>
            </a:r>
          </a:p>
        </p:txBody>
      </p:sp>
      <p:sp>
        <p:nvSpPr>
          <p:cNvPr id="58" name="Text Box 61">
            <a:extLst>
              <a:ext uri="{FF2B5EF4-FFF2-40B4-BE49-F238E27FC236}">
                <a16:creationId xmlns:a16="http://schemas.microsoft.com/office/drawing/2014/main" id="{2FEF72C2-0990-467C-8C48-020A2D6A95AE}"/>
              </a:ext>
            </a:extLst>
          </p:cNvPr>
          <p:cNvSpPr txBox="1">
            <a:spLocks noChangeArrowheads="1"/>
          </p:cNvSpPr>
          <p:nvPr/>
        </p:nvSpPr>
        <p:spPr bwMode="auto">
          <a:xfrm rot="1061543">
            <a:off x="3112451" y="6013272"/>
            <a:ext cx="724420" cy="348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134"/>
              </a:spcBef>
            </a:pPr>
            <a:r>
              <a:rPr lang="de-DE" dirty="0">
                <a:solidFill>
                  <a:srgbClr val="000000"/>
                </a:solidFill>
                <a:latin typeface="Times New Roman (Hebrew)" pitchFamily="16" charset="0"/>
              </a:rPr>
              <a:t>x</a:t>
            </a:r>
            <a:r>
              <a:rPr lang="de-DE" i="1" baseline="-25000" dirty="0">
                <a:solidFill>
                  <a:srgbClr val="000000"/>
                </a:solidFill>
                <a:latin typeface="Times New Roman (Hebrew)" pitchFamily="16" charset="0"/>
              </a:rPr>
              <a:t>i-1</a:t>
            </a:r>
          </a:p>
        </p:txBody>
      </p:sp>
      <p:sp>
        <p:nvSpPr>
          <p:cNvPr id="59" name="Line 32">
            <a:extLst>
              <a:ext uri="{FF2B5EF4-FFF2-40B4-BE49-F238E27FC236}">
                <a16:creationId xmlns:a16="http://schemas.microsoft.com/office/drawing/2014/main" id="{A6DBDBF4-075C-48EC-BCEE-B61B2D363B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96822" y="5207448"/>
            <a:ext cx="189584" cy="704972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60" name="Text Box 62">
            <a:extLst>
              <a:ext uri="{FF2B5EF4-FFF2-40B4-BE49-F238E27FC236}">
                <a16:creationId xmlns:a16="http://schemas.microsoft.com/office/drawing/2014/main" id="{C1866A5A-AFE2-4BA7-8B4C-7CA11B1A3392}"/>
              </a:ext>
            </a:extLst>
          </p:cNvPr>
          <p:cNvSpPr txBox="1">
            <a:spLocks noChangeArrowheads="1"/>
          </p:cNvSpPr>
          <p:nvPr/>
        </p:nvSpPr>
        <p:spPr bwMode="auto">
          <a:xfrm rot="20580000">
            <a:off x="2323251" y="5302861"/>
            <a:ext cx="5875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</a:pPr>
            <a:r>
              <a:rPr lang="de-DE" sz="2200" dirty="0">
                <a:solidFill>
                  <a:srgbClr val="000000"/>
                </a:solidFill>
                <a:latin typeface="Times New Roman (Hebrew)" pitchFamily="16" charset="0"/>
              </a:rPr>
              <a:t>z</a:t>
            </a:r>
            <a:r>
              <a:rPr lang="de-DE" sz="2200" i="1" baseline="-25000" dirty="0">
                <a:solidFill>
                  <a:srgbClr val="000000"/>
                </a:solidFill>
                <a:latin typeface="Times New Roman (Hebrew)" pitchFamily="16" charset="0"/>
              </a:rPr>
              <a:t>i-1</a:t>
            </a:r>
          </a:p>
        </p:txBody>
      </p:sp>
      <p:sp>
        <p:nvSpPr>
          <p:cNvPr id="61" name="Line 58">
            <a:extLst>
              <a:ext uri="{FF2B5EF4-FFF2-40B4-BE49-F238E27FC236}">
                <a16:creationId xmlns:a16="http://schemas.microsoft.com/office/drawing/2014/main" id="{939EA0D6-339D-48A5-B80A-764899A89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550" y="5907257"/>
            <a:ext cx="751148" cy="247155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62" name="Line 52">
            <a:extLst>
              <a:ext uri="{FF2B5EF4-FFF2-40B4-BE49-F238E27FC236}">
                <a16:creationId xmlns:a16="http://schemas.microsoft.com/office/drawing/2014/main" id="{92902197-0896-468B-99EE-0757589BD2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5777" y="4633315"/>
            <a:ext cx="2180743" cy="845714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miter lim="800000"/>
            <a:headEnd type="none"/>
            <a:tailEnd type="none" w="med" len="med"/>
          </a:ln>
          <a:effectLst/>
        </p:spPr>
        <p:txBody>
          <a:bodyPr lIns="82945" tIns="41473" rIns="82945" bIns="41473"/>
          <a:lstStyle/>
          <a:p>
            <a:endParaRPr lang="de-DE"/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A7C7BA30-DC30-4AB8-B42B-897022DBEE65}"/>
              </a:ext>
            </a:extLst>
          </p:cNvPr>
          <p:cNvSpPr txBox="1">
            <a:spLocks noChangeArrowheads="1"/>
          </p:cNvSpPr>
          <p:nvPr/>
        </p:nvSpPr>
        <p:spPr bwMode="auto">
          <a:xfrm rot="1283106">
            <a:off x="1428591" y="5124229"/>
            <a:ext cx="1156320" cy="407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95000"/>
              </a:lnSpc>
              <a:spcBef>
                <a:spcPts val="1361"/>
              </a:spcBef>
              <a:tabLst>
                <a:tab pos="656650" algn="l"/>
              </a:tabLst>
            </a:pPr>
            <a:r>
              <a:rPr lang="de-DE" sz="2200" dirty="0">
                <a:solidFill>
                  <a:srgbClr val="02FF05"/>
                </a:solidFill>
                <a:latin typeface="Times New Roman (Hebrew)" pitchFamily="16" charset="0"/>
              </a:rPr>
              <a:t>d</a:t>
            </a:r>
            <a:r>
              <a:rPr lang="de-DE" sz="2200" i="1" baseline="-25000" dirty="0">
                <a:solidFill>
                  <a:srgbClr val="02FF05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68" name="Text Box 42">
            <a:extLst>
              <a:ext uri="{FF2B5EF4-FFF2-40B4-BE49-F238E27FC236}">
                <a16:creationId xmlns:a16="http://schemas.microsoft.com/office/drawing/2014/main" id="{87FEE212-1410-40B0-A38C-C5F69AF7C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969" y="3116610"/>
            <a:ext cx="459360" cy="4310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102000"/>
              </a:lnSpc>
              <a:spcBef>
                <a:spcPts val="1361"/>
              </a:spcBef>
            </a:pPr>
            <a:r>
              <a:rPr lang="de-DE" sz="2200" dirty="0">
                <a:solidFill>
                  <a:srgbClr val="FF3300"/>
                </a:solidFill>
                <a:latin typeface="Symbol" pitchFamily="18" charset="2"/>
              </a:rPr>
              <a:t></a:t>
            </a:r>
            <a:r>
              <a:rPr lang="de-DE" sz="2200" i="1" baseline="-25000" dirty="0">
                <a:solidFill>
                  <a:srgbClr val="FF3300"/>
                </a:solidFill>
                <a:latin typeface="Times New Roman (Hebrew)" pitchFamily="16" charset="0"/>
              </a:rPr>
              <a:t>i</a:t>
            </a:r>
          </a:p>
        </p:txBody>
      </p:sp>
      <p:sp>
        <p:nvSpPr>
          <p:cNvPr id="69" name="Freeform 41">
            <a:extLst>
              <a:ext uri="{FF2B5EF4-FFF2-40B4-BE49-F238E27FC236}">
                <a16:creationId xmlns:a16="http://schemas.microsoft.com/office/drawing/2014/main" id="{E320A7C5-A792-4A2D-91CD-0E12ECCFB286}"/>
              </a:ext>
            </a:extLst>
          </p:cNvPr>
          <p:cNvSpPr>
            <a:spLocks/>
          </p:cNvSpPr>
          <p:nvPr/>
        </p:nvSpPr>
        <p:spPr bwMode="auto">
          <a:xfrm rot="20714140">
            <a:off x="2152607" y="3325630"/>
            <a:ext cx="330950" cy="365750"/>
          </a:xfrm>
          <a:custGeom>
            <a:avLst/>
            <a:gdLst/>
            <a:ahLst/>
            <a:cxnLst>
              <a:cxn ang="0">
                <a:pos x="101" y="428"/>
              </a:cxn>
              <a:cxn ang="0">
                <a:pos x="156" y="210"/>
              </a:cxn>
              <a:cxn ang="0">
                <a:pos x="0" y="0"/>
              </a:cxn>
            </a:cxnLst>
            <a:rect l="0" t="0" r="r" b="b"/>
            <a:pathLst>
              <a:path w="173" h="428">
                <a:moveTo>
                  <a:pt x="101" y="428"/>
                </a:moveTo>
                <a:cubicBezTo>
                  <a:pt x="137" y="354"/>
                  <a:pt x="173" y="281"/>
                  <a:pt x="156" y="210"/>
                </a:cubicBezTo>
                <a:cubicBezTo>
                  <a:pt x="139" y="139"/>
                  <a:pt x="29" y="34"/>
                  <a:pt x="0" y="0"/>
                </a:cubicBezTo>
              </a:path>
            </a:pathLst>
          </a:custGeom>
          <a:noFill/>
          <a:ln w="936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lIns="82945" tIns="41473" rIns="82945" bIns="41473" anchor="ctr"/>
          <a:lstStyle/>
          <a:p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96A9E1FD-324C-4B08-8E55-93C0FCAFE40E}"/>
              </a:ext>
            </a:extLst>
          </p:cNvPr>
          <p:cNvSpPr txBox="1"/>
          <p:nvPr/>
        </p:nvSpPr>
        <p:spPr>
          <a:xfrm>
            <a:off x="288901" y="1226248"/>
            <a:ext cx="6371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Festlegung der Koordinatensysteme und Parameter</a:t>
            </a:r>
          </a:p>
        </p:txBody>
      </p:sp>
    </p:spTree>
    <p:extLst>
      <p:ext uri="{BB962C8B-B14F-4D97-AF65-F5344CB8AC3E}">
        <p14:creationId xmlns:p14="http://schemas.microsoft.com/office/powerpoint/2010/main" val="1221754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57371-837D-48AF-AE72-388D45466C4A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28600" y="1199728"/>
            <a:ext cx="84677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 dirty="0">
                <a:solidFill>
                  <a:schemeClr val="tx1"/>
                </a:solidFill>
                <a:latin typeface="Arial" pitchFamily="34" charset="0"/>
              </a:rPr>
              <a:t>DH-Parameter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sz="1000" b="1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endParaRPr lang="de-DE" altLang="de-DE" sz="2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600" dirty="0" err="1"/>
              <a:t>Denavit</a:t>
            </a:r>
            <a:r>
              <a:rPr lang="de-DE" altLang="de-DE" sz="3600" dirty="0"/>
              <a:t>-Hartenberg-Konvention</a:t>
            </a:r>
          </a:p>
        </p:txBody>
      </p:sp>
      <p:graphicFrame>
        <p:nvGraphicFramePr>
          <p:cNvPr id="435259" name="Group 59"/>
          <p:cNvGraphicFramePr>
            <a:graphicFrameLocks noGrp="1"/>
          </p:cNvGraphicFramePr>
          <p:nvPr/>
        </p:nvGraphicFramePr>
        <p:xfrm>
          <a:off x="735013" y="2016125"/>
          <a:ext cx="7470775" cy="2408239"/>
        </p:xfrm>
        <a:graphic>
          <a:graphicData uri="http://schemas.openxmlformats.org/drawingml/2006/table">
            <a:tbl>
              <a:tblPr/>
              <a:tblGrid>
                <a:gridCol w="2328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Parameter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Symbol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Rotationsgelenk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Schubgelenk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Armelementlänge</a:t>
                      </a: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a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invariant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invariant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Verwindung</a:t>
                      </a: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α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Osaka"/>
                        <a:cs typeface="Arial" pitchFamily="34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invariant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invariant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Gelenkabstand</a:t>
                      </a: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d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invariant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variabel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Gelenkwinkel</a:t>
                      </a: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θ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Osaka"/>
                        <a:cs typeface="Arial" pitchFamily="34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variabel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Osaka"/>
                          <a:cs typeface="Arial" pitchFamily="34" charset="0"/>
                        </a:rPr>
                        <a:t>invariant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7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87E8C4-F18D-4208-8DA1-39656099364B}" type="slidenum">
              <a:rPr lang="de-DE"/>
              <a:pPr>
                <a:defRPr/>
              </a:pPr>
              <a:t>22</a:t>
            </a:fld>
            <a:endParaRPr lang="de-DE"/>
          </a:p>
        </p:txBody>
      </p:sp>
      <p:sp>
        <p:nvSpPr>
          <p:cNvPr id="28779" name="Rectangle 107"/>
          <p:cNvSpPr>
            <a:spLocks noGrp="1" noChangeArrowheads="1"/>
          </p:cNvSpPr>
          <p:nvPr>
            <p:ph type="body" sz="half" idx="1"/>
          </p:nvPr>
        </p:nvSpPr>
        <p:spPr>
          <a:xfrm>
            <a:off x="307974" y="1854200"/>
            <a:ext cx="5356349" cy="1074738"/>
          </a:xfrm>
        </p:spPr>
        <p:txBody>
          <a:bodyPr/>
          <a:lstStyle/>
          <a:p>
            <a:pPr marL="358775" indent="-358775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1.	eine Rotation </a:t>
            </a:r>
            <a:r>
              <a:rPr lang="de-DE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</a:t>
            </a:r>
            <a:r>
              <a:rPr lang="de-DE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um die </a:t>
            </a:r>
            <a:r>
              <a:rPr lang="de-DE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-Achse 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damit die </a:t>
            </a:r>
            <a:r>
              <a:rPr lang="de-DE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-Achse parallel zu der 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-Achse liegt </a:t>
            </a:r>
          </a:p>
        </p:txBody>
      </p:sp>
      <p:graphicFrame>
        <p:nvGraphicFramePr>
          <p:cNvPr id="28781" name="Object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542042"/>
              </p:ext>
            </p:extLst>
          </p:nvPr>
        </p:nvGraphicFramePr>
        <p:xfrm>
          <a:off x="5386388" y="1909763"/>
          <a:ext cx="358140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2095421" imgH="876300" progId="Equation.3">
                  <p:embed/>
                </p:oleObj>
              </mc:Choice>
              <mc:Fallback>
                <p:oleObj name="Formel" r:id="rId3" imgW="2095421" imgH="876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386388" y="1909763"/>
                        <a:ext cx="358140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2" name="Object 110"/>
          <p:cNvGraphicFramePr>
            <a:graphicFrameLocks/>
          </p:cNvGraphicFramePr>
          <p:nvPr/>
        </p:nvGraphicFramePr>
        <p:xfrm>
          <a:off x="5794375" y="3911600"/>
          <a:ext cx="2668588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524090" imgH="876300" progId="Equation.3">
                  <p:embed/>
                </p:oleObj>
              </mc:Choice>
              <mc:Fallback>
                <p:oleObj name="Formel" r:id="rId5" imgW="1524090" imgH="876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794375" y="3911600"/>
                        <a:ext cx="2668588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1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600"/>
              <a:t>Denavit-Hartenberg-Konvention</a:t>
            </a:r>
          </a:p>
        </p:txBody>
      </p:sp>
      <p:sp>
        <p:nvSpPr>
          <p:cNvPr id="34823" name="Rectangle 112"/>
          <p:cNvSpPr>
            <a:spLocks noChangeArrowheads="1"/>
          </p:cNvSpPr>
          <p:nvPr/>
        </p:nvSpPr>
        <p:spPr bwMode="auto">
          <a:xfrm>
            <a:off x="228600" y="1127720"/>
            <a:ext cx="84677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358775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 dirty="0">
                <a:solidFill>
                  <a:schemeClr val="tx1"/>
                </a:solidFill>
                <a:latin typeface="Arial" pitchFamily="34" charset="0"/>
              </a:rPr>
              <a:t>DH-Transformation: 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Transformation OKS</a:t>
            </a:r>
            <a:r>
              <a:rPr lang="de-DE" altLang="de-DE" sz="2000" baseline="-25000" dirty="0">
                <a:solidFill>
                  <a:schemeClr val="tx1"/>
                </a:solidFill>
                <a:latin typeface="Arial" pitchFamily="34" charset="0"/>
              </a:rPr>
              <a:t>i-1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 zu </a:t>
            </a:r>
            <a:r>
              <a:rPr lang="de-DE" altLang="de-DE" sz="2000" dirty="0" err="1">
                <a:solidFill>
                  <a:schemeClr val="tx1"/>
                </a:solidFill>
                <a:latin typeface="Arial" pitchFamily="34" charset="0"/>
              </a:rPr>
              <a:t>OKS</a:t>
            </a:r>
            <a:r>
              <a:rPr lang="de-DE" altLang="de-DE" sz="2000" baseline="-25000" dirty="0" err="1">
                <a:solidFill>
                  <a:schemeClr val="tx1"/>
                </a:solidFill>
                <a:latin typeface="Arial" pitchFamily="34" charset="0"/>
              </a:rPr>
              <a:t>i</a:t>
            </a:r>
            <a:br>
              <a:rPr lang="de-DE" altLang="de-DE" sz="2000" b="1" dirty="0">
                <a:solidFill>
                  <a:schemeClr val="tx1"/>
                </a:solidFill>
                <a:latin typeface="Arial" pitchFamily="34" charset="0"/>
              </a:rPr>
            </a:br>
            <a:br>
              <a:rPr lang="de-DE" altLang="de-DE" sz="2000" b="1" dirty="0">
                <a:solidFill>
                  <a:schemeClr val="tx1"/>
                </a:solidFill>
                <a:latin typeface="Arial" pitchFamily="34" charset="0"/>
              </a:rPr>
            </a:br>
            <a:endParaRPr lang="de-DE" altLang="de-DE" sz="2000" b="1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sz="2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787" name="Rectangle 115"/>
          <p:cNvSpPr>
            <a:spLocks noChangeArrowheads="1"/>
          </p:cNvSpPr>
          <p:nvPr/>
        </p:nvSpPr>
        <p:spPr bwMode="auto">
          <a:xfrm>
            <a:off x="307975" y="3937000"/>
            <a:ext cx="53086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indent="-358775" eaLnBrk="1" hangingPunct="1">
              <a:lnSpc>
                <a:spcPct val="90000"/>
              </a:lnSpc>
              <a:buSzTx/>
              <a:buFontTx/>
              <a:buNone/>
              <a:defRPr/>
            </a:pPr>
            <a:r>
              <a:rPr lang="de-DE" sz="2000" dirty="0">
                <a:solidFill>
                  <a:schemeClr val="tx1"/>
                </a:solidFill>
                <a:latin typeface="Arial" pitchFamily="34" charset="0"/>
              </a:rPr>
              <a:t>2. 	eine Translation </a:t>
            </a:r>
            <a:r>
              <a:rPr lang="de-DE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</a:t>
            </a:r>
            <a:r>
              <a:rPr lang="de-DE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</a:t>
            </a:r>
            <a:r>
              <a:rPr lang="de-DE" sz="2000" dirty="0">
                <a:solidFill>
                  <a:schemeClr val="tx1"/>
                </a:solidFill>
                <a:latin typeface="Arial" pitchFamily="34" charset="0"/>
              </a:rPr>
              <a:t> entlang der </a:t>
            </a:r>
            <a:r>
              <a:rPr lang="de-DE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z</a:t>
            </a:r>
            <a:r>
              <a:rPr lang="de-DE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i-1</a:t>
            </a:r>
            <a:r>
              <a:rPr lang="de-DE" sz="2000" dirty="0">
                <a:solidFill>
                  <a:schemeClr val="tx1"/>
                </a:solidFill>
                <a:latin typeface="Arial" pitchFamily="34" charset="0"/>
              </a:rPr>
              <a:t>- Achse zu dem Punkt, wo sich </a:t>
            </a:r>
            <a:r>
              <a:rPr lang="de-DE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z</a:t>
            </a:r>
            <a:r>
              <a:rPr lang="de-DE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i-1</a:t>
            </a:r>
            <a:r>
              <a:rPr lang="de-DE" sz="2000" dirty="0">
                <a:solidFill>
                  <a:schemeClr val="tx1"/>
                </a:solidFill>
                <a:latin typeface="Arial" pitchFamily="34" charset="0"/>
              </a:rPr>
              <a:t> und </a:t>
            </a:r>
            <a:r>
              <a:rPr lang="de-DE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x</a:t>
            </a:r>
            <a:r>
              <a:rPr lang="de-DE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</a:t>
            </a:r>
            <a:r>
              <a:rPr lang="de-DE" sz="2000" dirty="0">
                <a:solidFill>
                  <a:schemeClr val="tx1"/>
                </a:solidFill>
                <a:latin typeface="Arial" pitchFamily="34" charset="0"/>
              </a:rPr>
              <a:t> schneiden</a:t>
            </a:r>
          </a:p>
          <a:p>
            <a:pPr marL="358775" indent="-358775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777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9" grpId="0" build="p"/>
      <p:bldP spid="287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66DC3-5E3A-446E-9D07-2F086934D355}" type="slidenum">
              <a:rPr lang="de-DE"/>
              <a:pPr>
                <a:defRPr/>
              </a:pPr>
              <a:t>23</a:t>
            </a:fld>
            <a:endParaRPr lang="de-DE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9563" y="1854200"/>
            <a:ext cx="5414565" cy="1074738"/>
          </a:xfrm>
        </p:spPr>
        <p:txBody>
          <a:bodyPr>
            <a:normAutofit/>
          </a:bodyPr>
          <a:lstStyle/>
          <a:p>
            <a:pPr marL="358775" indent="-358775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de-DE" sz="2000" dirty="0"/>
              <a:t>3.	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eine Translation </a:t>
            </a:r>
            <a:r>
              <a:rPr lang="de-DE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entlang der </a:t>
            </a:r>
            <a:r>
              <a:rPr lang="de-DE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-Achse, um die Ursprünge der Koordinatensysteme in Deckung zu bringen</a:t>
            </a:r>
          </a:p>
          <a:p>
            <a:pPr marL="358775" indent="-358775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endParaRPr lang="de-DE" sz="2000" dirty="0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600" dirty="0" err="1"/>
              <a:t>Denavit</a:t>
            </a:r>
            <a:r>
              <a:rPr lang="de-DE" altLang="de-DE" sz="3600" dirty="0"/>
              <a:t>-Hartenberg-Konvention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219075" y="1131094"/>
            <a:ext cx="84677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358775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 dirty="0">
                <a:solidFill>
                  <a:schemeClr val="tx1"/>
                </a:solidFill>
                <a:latin typeface="Arial" pitchFamily="34" charset="0"/>
              </a:rPr>
              <a:t>DH-Transformation: 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Transformation OKS</a:t>
            </a:r>
            <a:r>
              <a:rPr lang="de-DE" altLang="de-DE" sz="2000" baseline="-25000" dirty="0">
                <a:solidFill>
                  <a:schemeClr val="tx1"/>
                </a:solidFill>
                <a:latin typeface="Arial" pitchFamily="34" charset="0"/>
              </a:rPr>
              <a:t>i-1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 zu </a:t>
            </a:r>
            <a:r>
              <a:rPr lang="de-DE" altLang="de-DE" sz="2000" dirty="0" err="1">
                <a:solidFill>
                  <a:schemeClr val="tx1"/>
                </a:solidFill>
                <a:latin typeface="Arial" pitchFamily="34" charset="0"/>
              </a:rPr>
              <a:t>OKS</a:t>
            </a:r>
            <a:r>
              <a:rPr lang="de-DE" altLang="de-DE" sz="2000" baseline="-25000" dirty="0" err="1">
                <a:solidFill>
                  <a:schemeClr val="tx1"/>
                </a:solidFill>
                <a:latin typeface="Arial" pitchFamily="34" charset="0"/>
              </a:rPr>
              <a:t>i</a:t>
            </a:r>
            <a:br>
              <a:rPr lang="de-DE" altLang="de-DE" sz="2000" b="1" dirty="0">
                <a:solidFill>
                  <a:schemeClr val="tx1"/>
                </a:solidFill>
                <a:latin typeface="Arial" pitchFamily="34" charset="0"/>
              </a:rPr>
            </a:br>
            <a:endParaRPr lang="de-DE" altLang="de-DE" sz="2000" b="1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sz="2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307975" y="3937000"/>
            <a:ext cx="53086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358775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Tx/>
              <a:buNone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4. 	eine Rotation </a:t>
            </a:r>
            <a:r>
              <a:rPr lang="el-GR" altLang="de-DE" sz="2000" b="1" dirty="0">
                <a:solidFill>
                  <a:schemeClr val="tx1"/>
                </a:solidFill>
                <a:latin typeface="Arial" pitchFamily="34" charset="0"/>
              </a:rPr>
              <a:t>α</a:t>
            </a:r>
            <a:r>
              <a:rPr lang="de-DE" altLang="de-DE" sz="2000" b="1" baseline="-25000" dirty="0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 um die </a:t>
            </a:r>
            <a:r>
              <a:rPr lang="de-DE" altLang="de-DE" sz="2000" b="1" dirty="0">
                <a:solidFill>
                  <a:schemeClr val="tx1"/>
                </a:solidFill>
                <a:latin typeface="Arial" pitchFamily="34" charset="0"/>
              </a:rPr>
              <a:t>x</a:t>
            </a:r>
            <a:r>
              <a:rPr lang="de-DE" altLang="de-DE" sz="2000" b="1" baseline="-25000" dirty="0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-Achse, </a:t>
            </a:r>
            <a:b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</a:b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um die </a:t>
            </a:r>
            <a:r>
              <a:rPr lang="de-DE" altLang="de-DE" sz="2000" b="1" dirty="0">
                <a:solidFill>
                  <a:schemeClr val="tx1"/>
                </a:solidFill>
                <a:latin typeface="Arial" pitchFamily="34" charset="0"/>
              </a:rPr>
              <a:t>z</a:t>
            </a:r>
            <a:r>
              <a:rPr lang="de-DE" altLang="de-DE" sz="2000" b="1" baseline="-25000" dirty="0">
                <a:solidFill>
                  <a:schemeClr val="tx1"/>
                </a:solidFill>
                <a:latin typeface="Arial" pitchFamily="34" charset="0"/>
              </a:rPr>
              <a:t>i-1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-Achse in die </a:t>
            </a:r>
            <a:r>
              <a:rPr lang="de-DE" altLang="de-DE" sz="2000" b="1" dirty="0" err="1">
                <a:solidFill>
                  <a:schemeClr val="tx1"/>
                </a:solidFill>
                <a:latin typeface="Arial" pitchFamily="34" charset="0"/>
              </a:rPr>
              <a:t>z</a:t>
            </a:r>
            <a:r>
              <a:rPr lang="de-DE" altLang="de-DE" sz="2000" b="1" baseline="-25000" dirty="0" err="1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2000" b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-Achse zu überführen</a:t>
            </a:r>
          </a:p>
          <a:p>
            <a:endParaRPr lang="de-DE" altLang="de-DE" dirty="0">
              <a:latin typeface="Arial" pitchFamily="34" charset="0"/>
            </a:endParaRPr>
          </a:p>
        </p:txBody>
      </p:sp>
      <p:graphicFrame>
        <p:nvGraphicFramePr>
          <p:cNvPr id="439304" name="Object 8"/>
          <p:cNvGraphicFramePr>
            <a:graphicFrameLocks/>
          </p:cNvGraphicFramePr>
          <p:nvPr/>
        </p:nvGraphicFramePr>
        <p:xfrm>
          <a:off x="5856288" y="1912938"/>
          <a:ext cx="248285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1447913" imgH="876300" progId="Equation.3">
                  <p:embed/>
                </p:oleObj>
              </mc:Choice>
              <mc:Fallback>
                <p:oleObj name="Formel" r:id="rId3" imgW="1447913" imgH="876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856288" y="1912938"/>
                        <a:ext cx="248285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5" name="Object 9"/>
          <p:cNvGraphicFramePr>
            <a:graphicFrameLocks/>
          </p:cNvGraphicFramePr>
          <p:nvPr/>
        </p:nvGraphicFramePr>
        <p:xfrm>
          <a:off x="5373688" y="3989388"/>
          <a:ext cx="3589337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2085967" imgH="876300" progId="Equation.3">
                  <p:embed/>
                </p:oleObj>
              </mc:Choice>
              <mc:Fallback>
                <p:oleObj name="Formel" r:id="rId5" imgW="2085967" imgH="876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373688" y="3989388"/>
                        <a:ext cx="3589337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788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 build="p"/>
      <p:bldP spid="4393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0408E9-F2A9-47DE-8BE4-FE134E29F97A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600" dirty="0" err="1"/>
              <a:t>Denavit</a:t>
            </a:r>
            <a:r>
              <a:rPr lang="de-DE" altLang="de-DE" sz="3600" dirty="0"/>
              <a:t>-Hartenberg-Konvention</a:t>
            </a:r>
          </a:p>
        </p:txBody>
      </p:sp>
      <p:sp>
        <p:nvSpPr>
          <p:cNvPr id="36868" name="Rectangle 14"/>
          <p:cNvSpPr>
            <a:spLocks noChangeArrowheads="1"/>
          </p:cNvSpPr>
          <p:nvPr/>
        </p:nvSpPr>
        <p:spPr bwMode="auto">
          <a:xfrm>
            <a:off x="858838" y="1957388"/>
            <a:ext cx="661987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96850" indent="-1968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lang="de-DE" altLang="de-DE" sz="2800" b="1" baseline="-25000" dirty="0">
                <a:solidFill>
                  <a:schemeClr val="tx1"/>
                </a:solidFill>
                <a:latin typeface="Arial" pitchFamily="34" charset="0"/>
              </a:rPr>
              <a:t>i-1,i  </a:t>
            </a: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 =   R</a:t>
            </a:r>
            <a:r>
              <a:rPr lang="de-DE" altLang="de-DE" sz="2800" b="1" baseline="-25000" dirty="0">
                <a:solidFill>
                  <a:schemeClr val="tx1"/>
                </a:solidFill>
                <a:latin typeface="Arial" pitchFamily="34" charset="0"/>
              </a:rPr>
              <a:t>z</a:t>
            </a:r>
            <a:r>
              <a:rPr lang="de-DE" altLang="de-DE" sz="2800" b="1" baseline="-38000" dirty="0">
                <a:solidFill>
                  <a:schemeClr val="tx1"/>
                </a:solidFill>
                <a:latin typeface="Arial" pitchFamily="34" charset="0"/>
              </a:rPr>
              <a:t>i-1</a:t>
            </a: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de-DE" altLang="de-DE" sz="2800" b="1" dirty="0" err="1">
                <a:solidFill>
                  <a:schemeClr val="tx1"/>
                </a:solidFill>
                <a:latin typeface="Symbol" pitchFamily="18" charset="2"/>
              </a:rPr>
              <a:t>q</a:t>
            </a:r>
            <a:r>
              <a:rPr lang="de-DE" altLang="de-DE" sz="2800" b="1" baseline="-25000" dirty="0" err="1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) </a:t>
            </a:r>
            <a:r>
              <a:rPr lang="de-DE" altLang="de-DE" sz="1800" b="1" dirty="0">
                <a:solidFill>
                  <a:schemeClr val="tx1"/>
                </a:solidFill>
                <a:latin typeface="Symbol" pitchFamily="18" charset="2"/>
              </a:rPr>
              <a:t>·</a:t>
            </a: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 T</a:t>
            </a:r>
            <a:r>
              <a:rPr lang="de-DE" altLang="de-DE" sz="2800" b="1" baseline="-25000" dirty="0">
                <a:solidFill>
                  <a:schemeClr val="tx1"/>
                </a:solidFill>
                <a:latin typeface="Arial" pitchFamily="34" charset="0"/>
              </a:rPr>
              <a:t>z</a:t>
            </a:r>
            <a:r>
              <a:rPr lang="de-DE" altLang="de-DE" sz="2800" b="1" baseline="-38000" dirty="0">
                <a:solidFill>
                  <a:schemeClr val="tx1"/>
                </a:solidFill>
                <a:latin typeface="Arial" pitchFamily="34" charset="0"/>
              </a:rPr>
              <a:t>i-1</a:t>
            </a: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(d</a:t>
            </a:r>
            <a:r>
              <a:rPr lang="de-DE" altLang="de-DE" sz="2800" b="1" baseline="-25000" dirty="0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) </a:t>
            </a:r>
            <a:r>
              <a:rPr lang="de-DE" altLang="de-DE" sz="1800" b="1" dirty="0">
                <a:solidFill>
                  <a:schemeClr val="tx1"/>
                </a:solidFill>
                <a:latin typeface="Symbol" pitchFamily="18" charset="2"/>
              </a:rPr>
              <a:t>· </a:t>
            </a:r>
            <a:r>
              <a:rPr lang="de-DE" altLang="de-DE" sz="2800" b="1" dirty="0" err="1">
                <a:solidFill>
                  <a:schemeClr val="tx1"/>
                </a:solidFill>
                <a:latin typeface="Arial" pitchFamily="34" charset="0"/>
              </a:rPr>
              <a:t>T</a:t>
            </a:r>
            <a:r>
              <a:rPr lang="de-DE" altLang="de-DE" sz="2800" b="1" baseline="-25000" dirty="0" err="1">
                <a:solidFill>
                  <a:schemeClr val="tx1"/>
                </a:solidFill>
                <a:latin typeface="Arial" pitchFamily="34" charset="0"/>
              </a:rPr>
              <a:t>x</a:t>
            </a:r>
            <a:r>
              <a:rPr lang="de-DE" altLang="de-DE" sz="2800" b="1" baseline="-38000" dirty="0" err="1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(a</a:t>
            </a:r>
            <a:r>
              <a:rPr lang="de-DE" altLang="de-DE" sz="2800" b="1" baseline="-25000" dirty="0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) </a:t>
            </a:r>
            <a:r>
              <a:rPr lang="de-DE" altLang="de-DE" sz="1800" b="1" dirty="0">
                <a:solidFill>
                  <a:schemeClr val="tx1"/>
                </a:solidFill>
                <a:latin typeface="Symbol" pitchFamily="18" charset="2"/>
              </a:rPr>
              <a:t>· </a:t>
            </a:r>
            <a:r>
              <a:rPr lang="de-DE" altLang="de-DE" sz="2800" b="1" dirty="0" err="1">
                <a:solidFill>
                  <a:schemeClr val="tx1"/>
                </a:solidFill>
                <a:latin typeface="Arial" pitchFamily="34" charset="0"/>
              </a:rPr>
              <a:t>R</a:t>
            </a:r>
            <a:r>
              <a:rPr lang="de-DE" altLang="de-DE" sz="2800" b="1" baseline="-25000" dirty="0" err="1">
                <a:solidFill>
                  <a:schemeClr val="tx1"/>
                </a:solidFill>
                <a:latin typeface="Arial" pitchFamily="34" charset="0"/>
              </a:rPr>
              <a:t>x</a:t>
            </a:r>
            <a:r>
              <a:rPr lang="de-DE" altLang="de-DE" sz="2800" b="1" baseline="-38000" dirty="0" err="1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de-DE" altLang="de-DE" sz="2800" b="1" dirty="0">
                <a:solidFill>
                  <a:schemeClr val="tx1"/>
                </a:solidFill>
                <a:latin typeface="Symbol" pitchFamily="18" charset="2"/>
              </a:rPr>
              <a:t>a</a:t>
            </a:r>
            <a:r>
              <a:rPr lang="de-DE" altLang="de-DE" sz="2800" b="1" baseline="-25000" dirty="0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)</a:t>
            </a:r>
          </a:p>
        </p:txBody>
      </p:sp>
      <p:grpSp>
        <p:nvGrpSpPr>
          <p:cNvPr id="32784" name="Group 16"/>
          <p:cNvGrpSpPr>
            <a:grpSpLocks noChangeAspect="1"/>
          </p:cNvGrpSpPr>
          <p:nvPr/>
        </p:nvGrpSpPr>
        <p:grpSpPr bwMode="auto">
          <a:xfrm>
            <a:off x="1138238" y="3208338"/>
            <a:ext cx="7513637" cy="1938337"/>
            <a:chOff x="711" y="2264"/>
            <a:chExt cx="4733" cy="1221"/>
          </a:xfrm>
        </p:grpSpPr>
        <p:sp>
          <p:nvSpPr>
            <p:cNvPr id="36871" name="AutoShape 15"/>
            <p:cNvSpPr>
              <a:spLocks noChangeAspect="1" noChangeArrowheads="1" noTextEdit="1"/>
            </p:cNvSpPr>
            <p:nvPr/>
          </p:nvSpPr>
          <p:spPr bwMode="auto">
            <a:xfrm>
              <a:off x="711" y="2266"/>
              <a:ext cx="4733" cy="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872" name="Rectangle 17"/>
            <p:cNvSpPr>
              <a:spLocks noChangeArrowheads="1"/>
            </p:cNvSpPr>
            <p:nvPr/>
          </p:nvSpPr>
          <p:spPr bwMode="auto">
            <a:xfrm>
              <a:off x="5326" y="3071"/>
              <a:ext cx="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ú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73" name="Rectangle 18"/>
            <p:cNvSpPr>
              <a:spLocks noChangeArrowheads="1"/>
            </p:cNvSpPr>
            <p:nvPr/>
          </p:nvSpPr>
          <p:spPr bwMode="auto">
            <a:xfrm>
              <a:off x="5326" y="2873"/>
              <a:ext cx="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ú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74" name="Rectangle 19"/>
            <p:cNvSpPr>
              <a:spLocks noChangeArrowheads="1"/>
            </p:cNvSpPr>
            <p:nvPr/>
          </p:nvSpPr>
          <p:spPr bwMode="auto">
            <a:xfrm>
              <a:off x="5326" y="2674"/>
              <a:ext cx="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ú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75" name="Rectangle 20"/>
            <p:cNvSpPr>
              <a:spLocks noChangeArrowheads="1"/>
            </p:cNvSpPr>
            <p:nvPr/>
          </p:nvSpPr>
          <p:spPr bwMode="auto">
            <a:xfrm>
              <a:off x="5326" y="2476"/>
              <a:ext cx="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ú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76" name="Rectangle 21"/>
            <p:cNvSpPr>
              <a:spLocks noChangeArrowheads="1"/>
            </p:cNvSpPr>
            <p:nvPr/>
          </p:nvSpPr>
          <p:spPr bwMode="auto">
            <a:xfrm>
              <a:off x="5326" y="3233"/>
              <a:ext cx="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û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77" name="Rectangle 22"/>
            <p:cNvSpPr>
              <a:spLocks noChangeArrowheads="1"/>
            </p:cNvSpPr>
            <p:nvPr/>
          </p:nvSpPr>
          <p:spPr bwMode="auto">
            <a:xfrm>
              <a:off x="5326" y="2278"/>
              <a:ext cx="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ù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78" name="Rectangle 23"/>
            <p:cNvSpPr>
              <a:spLocks noChangeArrowheads="1"/>
            </p:cNvSpPr>
            <p:nvPr/>
          </p:nvSpPr>
          <p:spPr bwMode="auto">
            <a:xfrm>
              <a:off x="911" y="3071"/>
              <a:ext cx="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ê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79" name="Rectangle 24"/>
            <p:cNvSpPr>
              <a:spLocks noChangeArrowheads="1"/>
            </p:cNvSpPr>
            <p:nvPr/>
          </p:nvSpPr>
          <p:spPr bwMode="auto">
            <a:xfrm>
              <a:off x="911" y="2873"/>
              <a:ext cx="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ê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80" name="Rectangle 25"/>
            <p:cNvSpPr>
              <a:spLocks noChangeArrowheads="1"/>
            </p:cNvSpPr>
            <p:nvPr/>
          </p:nvSpPr>
          <p:spPr bwMode="auto">
            <a:xfrm>
              <a:off x="911" y="2674"/>
              <a:ext cx="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ê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81" name="Rectangle 26"/>
            <p:cNvSpPr>
              <a:spLocks noChangeArrowheads="1"/>
            </p:cNvSpPr>
            <p:nvPr/>
          </p:nvSpPr>
          <p:spPr bwMode="auto">
            <a:xfrm>
              <a:off x="911" y="2476"/>
              <a:ext cx="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ê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82" name="Rectangle 27"/>
            <p:cNvSpPr>
              <a:spLocks noChangeArrowheads="1"/>
            </p:cNvSpPr>
            <p:nvPr/>
          </p:nvSpPr>
          <p:spPr bwMode="auto">
            <a:xfrm>
              <a:off x="911" y="3233"/>
              <a:ext cx="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ë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83" name="Rectangle 28"/>
            <p:cNvSpPr>
              <a:spLocks noChangeArrowheads="1"/>
            </p:cNvSpPr>
            <p:nvPr/>
          </p:nvSpPr>
          <p:spPr bwMode="auto">
            <a:xfrm>
              <a:off x="911" y="2278"/>
              <a:ext cx="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é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84" name="Rectangle 29"/>
            <p:cNvSpPr>
              <a:spLocks noChangeArrowheads="1"/>
            </p:cNvSpPr>
            <p:nvPr/>
          </p:nvSpPr>
          <p:spPr bwMode="auto">
            <a:xfrm>
              <a:off x="3817" y="2881"/>
              <a:ext cx="1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a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85" name="Rectangle 30"/>
            <p:cNvSpPr>
              <a:spLocks noChangeArrowheads="1"/>
            </p:cNvSpPr>
            <p:nvPr/>
          </p:nvSpPr>
          <p:spPr bwMode="auto">
            <a:xfrm>
              <a:off x="2354" y="2881"/>
              <a:ext cx="1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 dirty="0">
                  <a:solidFill>
                    <a:schemeClr val="tx1"/>
                  </a:solidFill>
                  <a:latin typeface="Symbol" pitchFamily="18" charset="2"/>
                </a:rPr>
                <a:t>a</a:t>
              </a:r>
              <a:endParaRPr lang="de-DE" altLang="de-DE" dirty="0">
                <a:solidFill>
                  <a:schemeClr val="tx1"/>
                </a:solidFill>
              </a:endParaRPr>
            </a:p>
          </p:txBody>
        </p:sp>
        <p:sp>
          <p:nvSpPr>
            <p:cNvPr id="36886" name="Rectangle 31"/>
            <p:cNvSpPr>
              <a:spLocks noChangeArrowheads="1"/>
            </p:cNvSpPr>
            <p:nvPr/>
          </p:nvSpPr>
          <p:spPr bwMode="auto">
            <a:xfrm>
              <a:off x="5140" y="2572"/>
              <a:ext cx="1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q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87" name="Rectangle 32"/>
            <p:cNvSpPr>
              <a:spLocks noChangeArrowheads="1"/>
            </p:cNvSpPr>
            <p:nvPr/>
          </p:nvSpPr>
          <p:spPr bwMode="auto">
            <a:xfrm>
              <a:off x="4734" y="2572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 dirty="0">
                  <a:solidFill>
                    <a:schemeClr val="tx1"/>
                  </a:solidFill>
                  <a:latin typeface="Symbol" pitchFamily="18" charset="2"/>
                </a:rPr>
                <a:t>×</a:t>
              </a:r>
              <a:endParaRPr lang="de-DE" altLang="de-DE" dirty="0">
                <a:solidFill>
                  <a:schemeClr val="tx1"/>
                </a:solidFill>
              </a:endParaRPr>
            </a:p>
          </p:txBody>
        </p:sp>
        <p:sp>
          <p:nvSpPr>
            <p:cNvPr id="36888" name="Rectangle 33"/>
            <p:cNvSpPr>
              <a:spLocks noChangeArrowheads="1"/>
            </p:cNvSpPr>
            <p:nvPr/>
          </p:nvSpPr>
          <p:spPr bwMode="auto">
            <a:xfrm>
              <a:off x="4175" y="2572"/>
              <a:ext cx="1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a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89" name="Rectangle 34"/>
            <p:cNvSpPr>
              <a:spLocks noChangeArrowheads="1"/>
            </p:cNvSpPr>
            <p:nvPr/>
          </p:nvSpPr>
          <p:spPr bwMode="auto">
            <a:xfrm>
              <a:off x="3781" y="2572"/>
              <a:ext cx="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 dirty="0">
                  <a:solidFill>
                    <a:schemeClr val="tx1"/>
                  </a:solidFill>
                  <a:latin typeface="Symbol" pitchFamily="18" charset="2"/>
                </a:rPr>
                <a:t>×</a:t>
              </a:r>
              <a:endParaRPr lang="de-DE" altLang="de-DE" dirty="0">
                <a:solidFill>
                  <a:schemeClr val="tx1"/>
                </a:solidFill>
              </a:endParaRPr>
            </a:p>
          </p:txBody>
        </p:sp>
        <p:sp>
          <p:nvSpPr>
            <p:cNvPr id="36890" name="Rectangle 35"/>
            <p:cNvSpPr>
              <a:spLocks noChangeArrowheads="1"/>
            </p:cNvSpPr>
            <p:nvPr/>
          </p:nvSpPr>
          <p:spPr bwMode="auto">
            <a:xfrm>
              <a:off x="3618" y="2572"/>
              <a:ext cx="1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q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91" name="Rectangle 36"/>
            <p:cNvSpPr>
              <a:spLocks noChangeArrowheads="1"/>
            </p:cNvSpPr>
            <p:nvPr/>
          </p:nvSpPr>
          <p:spPr bwMode="auto">
            <a:xfrm>
              <a:off x="3118" y="257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-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92" name="Rectangle 37"/>
            <p:cNvSpPr>
              <a:spLocks noChangeArrowheads="1"/>
            </p:cNvSpPr>
            <p:nvPr/>
          </p:nvSpPr>
          <p:spPr bwMode="auto">
            <a:xfrm>
              <a:off x="2690" y="2572"/>
              <a:ext cx="1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a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93" name="Rectangle 38"/>
            <p:cNvSpPr>
              <a:spLocks noChangeArrowheads="1"/>
            </p:cNvSpPr>
            <p:nvPr/>
          </p:nvSpPr>
          <p:spPr bwMode="auto">
            <a:xfrm>
              <a:off x="2239" y="2607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 dirty="0">
                  <a:solidFill>
                    <a:schemeClr val="tx1"/>
                  </a:solidFill>
                  <a:latin typeface="Symbol" pitchFamily="18" charset="2"/>
                </a:rPr>
                <a:t>×</a:t>
              </a:r>
              <a:endParaRPr lang="de-DE" altLang="de-DE" dirty="0">
                <a:solidFill>
                  <a:schemeClr val="tx1"/>
                </a:solidFill>
              </a:endParaRPr>
            </a:p>
          </p:txBody>
        </p:sp>
        <p:sp>
          <p:nvSpPr>
            <p:cNvPr id="36894" name="Rectangle 39"/>
            <p:cNvSpPr>
              <a:spLocks noChangeArrowheads="1"/>
            </p:cNvSpPr>
            <p:nvPr/>
          </p:nvSpPr>
          <p:spPr bwMode="auto">
            <a:xfrm>
              <a:off x="2076" y="2572"/>
              <a:ext cx="1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q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95" name="Rectangle 40"/>
            <p:cNvSpPr>
              <a:spLocks noChangeArrowheads="1"/>
            </p:cNvSpPr>
            <p:nvPr/>
          </p:nvSpPr>
          <p:spPr bwMode="auto">
            <a:xfrm>
              <a:off x="1307" y="2572"/>
              <a:ext cx="1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q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96" name="Rectangle 41"/>
            <p:cNvSpPr>
              <a:spLocks noChangeArrowheads="1"/>
            </p:cNvSpPr>
            <p:nvPr/>
          </p:nvSpPr>
          <p:spPr bwMode="auto">
            <a:xfrm>
              <a:off x="5170" y="2264"/>
              <a:ext cx="1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q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97" name="Rectangle 42"/>
            <p:cNvSpPr>
              <a:spLocks noChangeArrowheads="1"/>
            </p:cNvSpPr>
            <p:nvPr/>
          </p:nvSpPr>
          <p:spPr bwMode="auto">
            <a:xfrm>
              <a:off x="4688" y="2289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 dirty="0">
                  <a:solidFill>
                    <a:schemeClr val="tx1"/>
                  </a:solidFill>
                  <a:latin typeface="Symbol" pitchFamily="18" charset="2"/>
                </a:rPr>
                <a:t>×</a:t>
              </a:r>
              <a:endParaRPr lang="de-DE" altLang="de-DE" dirty="0">
                <a:solidFill>
                  <a:schemeClr val="tx1"/>
                </a:solidFill>
              </a:endParaRPr>
            </a:p>
          </p:txBody>
        </p:sp>
        <p:sp>
          <p:nvSpPr>
            <p:cNvPr id="36898" name="Rectangle 43"/>
            <p:cNvSpPr>
              <a:spLocks noChangeArrowheads="1"/>
            </p:cNvSpPr>
            <p:nvPr/>
          </p:nvSpPr>
          <p:spPr bwMode="auto">
            <a:xfrm>
              <a:off x="4066" y="2264"/>
              <a:ext cx="1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a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899" name="Rectangle 44"/>
            <p:cNvSpPr>
              <a:spLocks noChangeArrowheads="1"/>
            </p:cNvSpPr>
            <p:nvPr/>
          </p:nvSpPr>
          <p:spPr bwMode="auto">
            <a:xfrm>
              <a:off x="3684" y="2289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 dirty="0">
                  <a:solidFill>
                    <a:schemeClr val="tx1"/>
                  </a:solidFill>
                  <a:latin typeface="Symbol" pitchFamily="18" charset="2"/>
                </a:rPr>
                <a:t>×</a:t>
              </a:r>
              <a:endParaRPr lang="de-DE" altLang="de-DE" dirty="0">
                <a:solidFill>
                  <a:schemeClr val="tx1"/>
                </a:solidFill>
              </a:endParaRPr>
            </a:p>
          </p:txBody>
        </p:sp>
        <p:sp>
          <p:nvSpPr>
            <p:cNvPr id="36900" name="Rectangle 45"/>
            <p:cNvSpPr>
              <a:spLocks noChangeArrowheads="1"/>
            </p:cNvSpPr>
            <p:nvPr/>
          </p:nvSpPr>
          <p:spPr bwMode="auto">
            <a:xfrm>
              <a:off x="3509" y="2264"/>
              <a:ext cx="1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q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01" name="Rectangle 46"/>
            <p:cNvSpPr>
              <a:spLocks noChangeArrowheads="1"/>
            </p:cNvSpPr>
            <p:nvPr/>
          </p:nvSpPr>
          <p:spPr bwMode="auto">
            <a:xfrm>
              <a:off x="2741" y="2264"/>
              <a:ext cx="1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a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02" name="Rectangle 47"/>
            <p:cNvSpPr>
              <a:spLocks noChangeArrowheads="1"/>
            </p:cNvSpPr>
            <p:nvPr/>
          </p:nvSpPr>
          <p:spPr bwMode="auto">
            <a:xfrm>
              <a:off x="2284" y="2312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 dirty="0">
                  <a:solidFill>
                    <a:schemeClr val="tx1"/>
                  </a:solidFill>
                  <a:latin typeface="Symbol" pitchFamily="18" charset="2"/>
                </a:rPr>
                <a:t>×</a:t>
              </a:r>
              <a:endParaRPr lang="de-DE" altLang="de-DE" dirty="0">
                <a:solidFill>
                  <a:schemeClr val="tx1"/>
                </a:solidFill>
              </a:endParaRPr>
            </a:p>
          </p:txBody>
        </p:sp>
        <p:sp>
          <p:nvSpPr>
            <p:cNvPr id="36903" name="Rectangle 48"/>
            <p:cNvSpPr>
              <a:spLocks noChangeArrowheads="1"/>
            </p:cNvSpPr>
            <p:nvPr/>
          </p:nvSpPr>
          <p:spPr bwMode="auto">
            <a:xfrm>
              <a:off x="2126" y="2264"/>
              <a:ext cx="1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q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04" name="Rectangle 49"/>
            <p:cNvSpPr>
              <a:spLocks noChangeArrowheads="1"/>
            </p:cNvSpPr>
            <p:nvPr/>
          </p:nvSpPr>
          <p:spPr bwMode="auto">
            <a:xfrm>
              <a:off x="1684" y="2264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-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05" name="Rectangle 50"/>
            <p:cNvSpPr>
              <a:spLocks noChangeArrowheads="1"/>
            </p:cNvSpPr>
            <p:nvPr/>
          </p:nvSpPr>
          <p:spPr bwMode="auto">
            <a:xfrm>
              <a:off x="1336" y="2264"/>
              <a:ext cx="1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q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06" name="Rectangle 51"/>
            <p:cNvSpPr>
              <a:spLocks noChangeArrowheads="1"/>
            </p:cNvSpPr>
            <p:nvPr/>
          </p:nvSpPr>
          <p:spPr bwMode="auto">
            <a:xfrm>
              <a:off x="737" y="2720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Symbol" pitchFamily="18" charset="2"/>
                </a:rPr>
                <a:t>=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07" name="Rectangle 52"/>
            <p:cNvSpPr>
              <a:spLocks noChangeArrowheads="1"/>
            </p:cNvSpPr>
            <p:nvPr/>
          </p:nvSpPr>
          <p:spPr bwMode="auto">
            <a:xfrm>
              <a:off x="4883" y="321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08" name="Rectangle 53"/>
            <p:cNvSpPr>
              <a:spLocks noChangeArrowheads="1"/>
            </p:cNvSpPr>
            <p:nvPr/>
          </p:nvSpPr>
          <p:spPr bwMode="auto">
            <a:xfrm>
              <a:off x="3676" y="321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09" name="Rectangle 54"/>
            <p:cNvSpPr>
              <a:spLocks noChangeArrowheads="1"/>
            </p:cNvSpPr>
            <p:nvPr/>
          </p:nvSpPr>
          <p:spPr bwMode="auto">
            <a:xfrm>
              <a:off x="2242" y="321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10" name="Rectangle 55"/>
            <p:cNvSpPr>
              <a:spLocks noChangeArrowheads="1"/>
            </p:cNvSpPr>
            <p:nvPr/>
          </p:nvSpPr>
          <p:spPr bwMode="auto">
            <a:xfrm>
              <a:off x="1181" y="321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11" name="Rectangle 56"/>
            <p:cNvSpPr>
              <a:spLocks noChangeArrowheads="1"/>
            </p:cNvSpPr>
            <p:nvPr/>
          </p:nvSpPr>
          <p:spPr bwMode="auto">
            <a:xfrm>
              <a:off x="4857" y="290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d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12" name="Rectangle 57"/>
            <p:cNvSpPr>
              <a:spLocks noChangeArrowheads="1"/>
            </p:cNvSpPr>
            <p:nvPr/>
          </p:nvSpPr>
          <p:spPr bwMode="auto">
            <a:xfrm>
              <a:off x="3469" y="2902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cos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13" name="Rectangle 58"/>
            <p:cNvSpPr>
              <a:spLocks noChangeArrowheads="1"/>
            </p:cNvSpPr>
            <p:nvPr/>
          </p:nvSpPr>
          <p:spPr bwMode="auto">
            <a:xfrm>
              <a:off x="2068" y="290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sin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14" name="Rectangle 59"/>
            <p:cNvSpPr>
              <a:spLocks noChangeArrowheads="1"/>
            </p:cNvSpPr>
            <p:nvPr/>
          </p:nvSpPr>
          <p:spPr bwMode="auto">
            <a:xfrm>
              <a:off x="1181" y="290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15" name="Rectangle 60"/>
            <p:cNvSpPr>
              <a:spLocks noChangeArrowheads="1"/>
            </p:cNvSpPr>
            <p:nvPr/>
          </p:nvSpPr>
          <p:spPr bwMode="auto">
            <a:xfrm>
              <a:off x="4855" y="2593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sin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16" name="Rectangle 61"/>
            <p:cNvSpPr>
              <a:spLocks noChangeArrowheads="1"/>
            </p:cNvSpPr>
            <p:nvPr/>
          </p:nvSpPr>
          <p:spPr bwMode="auto">
            <a:xfrm>
              <a:off x="4574" y="2593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17" name="Rectangle 62"/>
            <p:cNvSpPr>
              <a:spLocks noChangeArrowheads="1"/>
            </p:cNvSpPr>
            <p:nvPr/>
          </p:nvSpPr>
          <p:spPr bwMode="auto">
            <a:xfrm>
              <a:off x="3889" y="2593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sin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18" name="Rectangle 63"/>
            <p:cNvSpPr>
              <a:spLocks noChangeArrowheads="1"/>
            </p:cNvSpPr>
            <p:nvPr/>
          </p:nvSpPr>
          <p:spPr bwMode="auto">
            <a:xfrm>
              <a:off x="3271" y="2593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cos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19" name="Rectangle 64"/>
            <p:cNvSpPr>
              <a:spLocks noChangeArrowheads="1"/>
            </p:cNvSpPr>
            <p:nvPr/>
          </p:nvSpPr>
          <p:spPr bwMode="auto">
            <a:xfrm>
              <a:off x="2343" y="2593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cos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20" name="Rectangle 65"/>
            <p:cNvSpPr>
              <a:spLocks noChangeArrowheads="1"/>
            </p:cNvSpPr>
            <p:nvPr/>
          </p:nvSpPr>
          <p:spPr bwMode="auto">
            <a:xfrm>
              <a:off x="1728" y="2593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cos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21" name="Rectangle 66"/>
            <p:cNvSpPr>
              <a:spLocks noChangeArrowheads="1"/>
            </p:cNvSpPr>
            <p:nvPr/>
          </p:nvSpPr>
          <p:spPr bwMode="auto">
            <a:xfrm>
              <a:off x="1022" y="2593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sin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22" name="Rectangle 67"/>
            <p:cNvSpPr>
              <a:spLocks noChangeArrowheads="1"/>
            </p:cNvSpPr>
            <p:nvPr/>
          </p:nvSpPr>
          <p:spPr bwMode="auto">
            <a:xfrm>
              <a:off x="4822" y="2285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cos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23" name="Rectangle 68"/>
            <p:cNvSpPr>
              <a:spLocks noChangeArrowheads="1"/>
            </p:cNvSpPr>
            <p:nvPr/>
          </p:nvSpPr>
          <p:spPr bwMode="auto">
            <a:xfrm>
              <a:off x="4545" y="2285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24" name="Rectangle 69"/>
            <p:cNvSpPr>
              <a:spLocks noChangeArrowheads="1"/>
            </p:cNvSpPr>
            <p:nvPr/>
          </p:nvSpPr>
          <p:spPr bwMode="auto">
            <a:xfrm>
              <a:off x="3780" y="2285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sin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25" name="Rectangle 70"/>
            <p:cNvSpPr>
              <a:spLocks noChangeArrowheads="1"/>
            </p:cNvSpPr>
            <p:nvPr/>
          </p:nvSpPr>
          <p:spPr bwMode="auto">
            <a:xfrm>
              <a:off x="3224" y="2285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sin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26" name="Rectangle 71"/>
            <p:cNvSpPr>
              <a:spLocks noChangeArrowheads="1"/>
            </p:cNvSpPr>
            <p:nvPr/>
          </p:nvSpPr>
          <p:spPr bwMode="auto">
            <a:xfrm>
              <a:off x="2420" y="2285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 dirty="0">
                  <a:solidFill>
                    <a:schemeClr val="tx1"/>
                  </a:solidFill>
                  <a:latin typeface="Arial" pitchFamily="34" charset="0"/>
                </a:rPr>
                <a:t>cos</a:t>
              </a:r>
              <a:endParaRPr lang="de-DE" altLang="de-DE" dirty="0">
                <a:solidFill>
                  <a:schemeClr val="tx1"/>
                </a:solidFill>
              </a:endParaRPr>
            </a:p>
          </p:txBody>
        </p:sp>
        <p:sp>
          <p:nvSpPr>
            <p:cNvPr id="36927" name="Rectangle 72"/>
            <p:cNvSpPr>
              <a:spLocks noChangeArrowheads="1"/>
            </p:cNvSpPr>
            <p:nvPr/>
          </p:nvSpPr>
          <p:spPr bwMode="auto">
            <a:xfrm>
              <a:off x="1840" y="2285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sin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28" name="Rectangle 73"/>
            <p:cNvSpPr>
              <a:spLocks noChangeArrowheads="1"/>
            </p:cNvSpPr>
            <p:nvPr/>
          </p:nvSpPr>
          <p:spPr bwMode="auto">
            <a:xfrm>
              <a:off x="989" y="2285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2600">
                  <a:solidFill>
                    <a:schemeClr val="tx1"/>
                  </a:solidFill>
                  <a:latin typeface="Arial" pitchFamily="34" charset="0"/>
                </a:rPr>
                <a:t>cos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29" name="Rectangle 74"/>
            <p:cNvSpPr>
              <a:spLocks noChangeArrowheads="1"/>
            </p:cNvSpPr>
            <p:nvPr/>
          </p:nvSpPr>
          <p:spPr bwMode="auto">
            <a:xfrm>
              <a:off x="4966" y="3019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30" name="Rectangle 75"/>
            <p:cNvSpPr>
              <a:spLocks noChangeArrowheads="1"/>
            </p:cNvSpPr>
            <p:nvPr/>
          </p:nvSpPr>
          <p:spPr bwMode="auto">
            <a:xfrm>
              <a:off x="3951" y="3019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31" name="Rectangle 76"/>
            <p:cNvSpPr>
              <a:spLocks noChangeArrowheads="1"/>
            </p:cNvSpPr>
            <p:nvPr/>
          </p:nvSpPr>
          <p:spPr bwMode="auto">
            <a:xfrm>
              <a:off x="2489" y="3019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32" name="Rectangle 77"/>
            <p:cNvSpPr>
              <a:spLocks noChangeArrowheads="1"/>
            </p:cNvSpPr>
            <p:nvPr/>
          </p:nvSpPr>
          <p:spPr bwMode="auto">
            <a:xfrm>
              <a:off x="5246" y="2711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33" name="Rectangle 78"/>
            <p:cNvSpPr>
              <a:spLocks noChangeArrowheads="1"/>
            </p:cNvSpPr>
            <p:nvPr/>
          </p:nvSpPr>
          <p:spPr bwMode="auto">
            <a:xfrm>
              <a:off x="4690" y="2711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34" name="Rectangle 79"/>
            <p:cNvSpPr>
              <a:spLocks noChangeArrowheads="1"/>
            </p:cNvSpPr>
            <p:nvPr/>
          </p:nvSpPr>
          <p:spPr bwMode="auto">
            <a:xfrm>
              <a:off x="4309" y="2711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35" name="Rectangle 80"/>
            <p:cNvSpPr>
              <a:spLocks noChangeArrowheads="1"/>
            </p:cNvSpPr>
            <p:nvPr/>
          </p:nvSpPr>
          <p:spPr bwMode="auto">
            <a:xfrm>
              <a:off x="3724" y="2711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36" name="Rectangle 81"/>
            <p:cNvSpPr>
              <a:spLocks noChangeArrowheads="1"/>
            </p:cNvSpPr>
            <p:nvPr/>
          </p:nvSpPr>
          <p:spPr bwMode="auto">
            <a:xfrm>
              <a:off x="2825" y="2711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37" name="Rectangle 82"/>
            <p:cNvSpPr>
              <a:spLocks noChangeArrowheads="1"/>
            </p:cNvSpPr>
            <p:nvPr/>
          </p:nvSpPr>
          <p:spPr bwMode="auto">
            <a:xfrm>
              <a:off x="2181" y="2711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38" name="Rectangle 83"/>
            <p:cNvSpPr>
              <a:spLocks noChangeArrowheads="1"/>
            </p:cNvSpPr>
            <p:nvPr/>
          </p:nvSpPr>
          <p:spPr bwMode="auto">
            <a:xfrm>
              <a:off x="1413" y="2711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39" name="Rectangle 84"/>
            <p:cNvSpPr>
              <a:spLocks noChangeArrowheads="1"/>
            </p:cNvSpPr>
            <p:nvPr/>
          </p:nvSpPr>
          <p:spPr bwMode="auto">
            <a:xfrm>
              <a:off x="5275" y="2402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40" name="Rectangle 85"/>
            <p:cNvSpPr>
              <a:spLocks noChangeArrowheads="1"/>
            </p:cNvSpPr>
            <p:nvPr/>
          </p:nvSpPr>
          <p:spPr bwMode="auto">
            <a:xfrm>
              <a:off x="4660" y="2402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41" name="Rectangle 86"/>
            <p:cNvSpPr>
              <a:spLocks noChangeArrowheads="1"/>
            </p:cNvSpPr>
            <p:nvPr/>
          </p:nvSpPr>
          <p:spPr bwMode="auto">
            <a:xfrm>
              <a:off x="4200" y="2402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42" name="Rectangle 87"/>
            <p:cNvSpPr>
              <a:spLocks noChangeArrowheads="1"/>
            </p:cNvSpPr>
            <p:nvPr/>
          </p:nvSpPr>
          <p:spPr bwMode="auto">
            <a:xfrm>
              <a:off x="3615" y="2402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43" name="Rectangle 88"/>
            <p:cNvSpPr>
              <a:spLocks noChangeArrowheads="1"/>
            </p:cNvSpPr>
            <p:nvPr/>
          </p:nvSpPr>
          <p:spPr bwMode="auto">
            <a:xfrm>
              <a:off x="2876" y="2402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44" name="Rectangle 89"/>
            <p:cNvSpPr>
              <a:spLocks noChangeArrowheads="1"/>
            </p:cNvSpPr>
            <p:nvPr/>
          </p:nvSpPr>
          <p:spPr bwMode="auto">
            <a:xfrm>
              <a:off x="2232" y="2402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  <p:sp>
          <p:nvSpPr>
            <p:cNvPr id="36945" name="Rectangle 90"/>
            <p:cNvSpPr>
              <a:spLocks noChangeArrowheads="1"/>
            </p:cNvSpPr>
            <p:nvPr/>
          </p:nvSpPr>
          <p:spPr bwMode="auto">
            <a:xfrm>
              <a:off x="1442" y="2402"/>
              <a:ext cx="3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92100" indent="-2921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r>
                <a:rPr lang="de-DE" altLang="de-DE" sz="170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endParaRPr lang="de-DE" altLang="de-DE">
                <a:solidFill>
                  <a:schemeClr val="tx1"/>
                </a:solidFill>
              </a:endParaRPr>
            </a:p>
          </p:txBody>
        </p:sp>
      </p:grpSp>
      <p:sp>
        <p:nvSpPr>
          <p:cNvPr id="36870" name="Rectangle 91"/>
          <p:cNvSpPr>
            <a:spLocks noChangeArrowheads="1"/>
          </p:cNvSpPr>
          <p:nvPr/>
        </p:nvSpPr>
        <p:spPr bwMode="auto">
          <a:xfrm>
            <a:off x="388937" y="1282444"/>
            <a:ext cx="84677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358775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 dirty="0">
                <a:solidFill>
                  <a:schemeClr val="tx1"/>
                </a:solidFill>
                <a:latin typeface="Arial" pitchFamily="34" charset="0"/>
              </a:rPr>
              <a:t>DH-Transformation 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Transformation OKS</a:t>
            </a:r>
            <a:r>
              <a:rPr lang="de-DE" altLang="de-DE" sz="2000" baseline="-25000" dirty="0">
                <a:solidFill>
                  <a:schemeClr val="tx1"/>
                </a:solidFill>
                <a:latin typeface="Arial" pitchFamily="34" charset="0"/>
              </a:rPr>
              <a:t>i-1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 zu </a:t>
            </a:r>
            <a:r>
              <a:rPr lang="de-DE" altLang="de-DE" sz="2000" dirty="0" err="1">
                <a:solidFill>
                  <a:schemeClr val="tx1"/>
                </a:solidFill>
                <a:latin typeface="Arial" pitchFamily="34" charset="0"/>
              </a:rPr>
              <a:t>OKS</a:t>
            </a:r>
            <a:r>
              <a:rPr lang="de-DE" altLang="de-DE" sz="2000" baseline="-25000" dirty="0" err="1">
                <a:solidFill>
                  <a:schemeClr val="tx1"/>
                </a:solidFill>
                <a:latin typeface="Arial" pitchFamily="34" charset="0"/>
              </a:rPr>
              <a:t>i</a:t>
            </a:r>
            <a:br>
              <a:rPr lang="de-DE" altLang="de-DE" sz="2000" b="1" dirty="0">
                <a:solidFill>
                  <a:schemeClr val="tx1"/>
                </a:solidFill>
                <a:latin typeface="Arial" pitchFamily="34" charset="0"/>
              </a:rPr>
            </a:br>
            <a:endParaRPr lang="de-DE" altLang="de-DE" sz="2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04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EB907-AF5F-468B-86D1-B77040476C38}" type="slidenum">
              <a:rPr lang="de-DE"/>
              <a:pPr/>
              <a:t>25</a:t>
            </a:fld>
            <a:endParaRPr lang="de-DE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body"/>
          </p:nvPr>
        </p:nvSpPr>
        <p:spPr>
          <a:xfrm>
            <a:off x="622080" y="1260133"/>
            <a:ext cx="7378560" cy="3940254"/>
          </a:xfrm>
          <a:ln/>
        </p:spPr>
        <p:txBody>
          <a:bodyPr lIns="83598" tIns="41799" rIns="83598" bIns="41799" anchor="t"/>
          <a:lstStyle/>
          <a:p>
            <a:pPr algn="l">
              <a:spcBef>
                <a:spcPts val="1020"/>
              </a:spcBef>
              <a:buSzPct val="100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Matrizenschreibweise lautet die 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Denavit-Hartenberg</a:t>
            </a: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(DH) Koordinatentransformation vom Koordinatensystem des Gelenks i (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OKS</a:t>
            </a:r>
            <a:r>
              <a:rPr lang="de-DE" sz="2000" baseline="-25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 das Koordinatensystem des Gelenks i-1 (OKS</a:t>
            </a:r>
            <a:r>
              <a:rPr lang="de-DE" sz="20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Object 2"/>
              <p:cNvSpPr txBox="1"/>
              <p:nvPr/>
            </p:nvSpPr>
            <p:spPr bwMode="auto">
              <a:xfrm>
                <a:off x="1992313" y="3352800"/>
                <a:ext cx="5532437" cy="15224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de-D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de-D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de-D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de-D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de-D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de-D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53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3" y="3352800"/>
                <a:ext cx="5532437" cy="1522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209601" y="2587953"/>
            <a:ext cx="5256395" cy="470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77123" indent="-17712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de-DE" sz="2500" b="1" baseline="-25000" dirty="0">
                <a:solidFill>
                  <a:srgbClr val="000000"/>
                </a:solidFill>
              </a:rPr>
              <a:t>i-1</a:t>
            </a:r>
            <a:r>
              <a:rPr lang="de-DE" sz="2500" b="1" dirty="0">
                <a:solidFill>
                  <a:srgbClr val="000000"/>
                </a:solidFill>
              </a:rPr>
              <a:t>A</a:t>
            </a:r>
            <a:r>
              <a:rPr lang="de-DE" sz="2500" b="1" baseline="-25000" dirty="0">
                <a:solidFill>
                  <a:srgbClr val="000000"/>
                </a:solidFill>
              </a:rPr>
              <a:t>i  </a:t>
            </a:r>
            <a:r>
              <a:rPr lang="de-DE" sz="2500" b="1" dirty="0">
                <a:solidFill>
                  <a:srgbClr val="000000"/>
                </a:solidFill>
              </a:rPr>
              <a:t> =   R</a:t>
            </a:r>
            <a:r>
              <a:rPr lang="de-DE" sz="2500" b="1" baseline="-25000" dirty="0">
                <a:solidFill>
                  <a:srgbClr val="000000"/>
                </a:solidFill>
              </a:rPr>
              <a:t>z</a:t>
            </a:r>
            <a:r>
              <a:rPr lang="de-DE" sz="2500" b="1" baseline="-38000" dirty="0">
                <a:solidFill>
                  <a:srgbClr val="000000"/>
                </a:solidFill>
              </a:rPr>
              <a:t>i-1</a:t>
            </a:r>
            <a:r>
              <a:rPr lang="de-DE" sz="2500" b="1" dirty="0">
                <a:solidFill>
                  <a:srgbClr val="000000"/>
                </a:solidFill>
              </a:rPr>
              <a:t>(</a:t>
            </a:r>
            <a:r>
              <a:rPr lang="de-DE" sz="2500" b="1" dirty="0">
                <a:solidFill>
                  <a:srgbClr val="000000"/>
                </a:solidFill>
                <a:latin typeface="Symbol" pitchFamily="18" charset="2"/>
              </a:rPr>
              <a:t></a:t>
            </a:r>
            <a:r>
              <a:rPr lang="de-DE" sz="2500" b="1" baseline="-25000" dirty="0">
                <a:solidFill>
                  <a:srgbClr val="000000"/>
                </a:solidFill>
              </a:rPr>
              <a:t>i</a:t>
            </a:r>
            <a:r>
              <a:rPr lang="de-DE" sz="2500" b="1" dirty="0">
                <a:solidFill>
                  <a:srgbClr val="000000"/>
                </a:solidFill>
              </a:rPr>
              <a:t>) </a:t>
            </a:r>
            <a:r>
              <a:rPr lang="de-DE" b="1" dirty="0">
                <a:solidFill>
                  <a:srgbClr val="000000"/>
                </a:solidFill>
                <a:latin typeface="Symbol" pitchFamily="18" charset="2"/>
              </a:rPr>
              <a:t></a:t>
            </a:r>
            <a:r>
              <a:rPr lang="de-DE" sz="2500" b="1" dirty="0">
                <a:solidFill>
                  <a:srgbClr val="000000"/>
                </a:solidFill>
              </a:rPr>
              <a:t> T</a:t>
            </a:r>
            <a:r>
              <a:rPr lang="de-DE" sz="2500" b="1" baseline="-25000" dirty="0">
                <a:solidFill>
                  <a:srgbClr val="000000"/>
                </a:solidFill>
              </a:rPr>
              <a:t>z</a:t>
            </a:r>
            <a:r>
              <a:rPr lang="de-DE" sz="2500" b="1" baseline="-38000" dirty="0">
                <a:solidFill>
                  <a:srgbClr val="000000"/>
                </a:solidFill>
              </a:rPr>
              <a:t>i-1</a:t>
            </a:r>
            <a:r>
              <a:rPr lang="de-DE" sz="2500" b="1" dirty="0">
                <a:solidFill>
                  <a:srgbClr val="000000"/>
                </a:solidFill>
              </a:rPr>
              <a:t>(s</a:t>
            </a:r>
            <a:r>
              <a:rPr lang="de-DE" sz="2500" b="1" baseline="-25000" dirty="0">
                <a:solidFill>
                  <a:srgbClr val="000000"/>
                </a:solidFill>
              </a:rPr>
              <a:t>i</a:t>
            </a:r>
            <a:r>
              <a:rPr lang="de-DE" sz="2500" b="1" dirty="0">
                <a:solidFill>
                  <a:srgbClr val="000000"/>
                </a:solidFill>
              </a:rPr>
              <a:t>) </a:t>
            </a:r>
            <a:r>
              <a:rPr lang="de-DE" b="1" dirty="0">
                <a:solidFill>
                  <a:srgbClr val="000000"/>
                </a:solidFill>
                <a:latin typeface="Symbol" pitchFamily="18" charset="2"/>
              </a:rPr>
              <a:t></a:t>
            </a:r>
            <a:r>
              <a:rPr lang="de-DE" sz="2500" b="1" dirty="0" err="1">
                <a:solidFill>
                  <a:srgbClr val="000000"/>
                </a:solidFill>
              </a:rPr>
              <a:t>T</a:t>
            </a:r>
            <a:r>
              <a:rPr lang="de-DE" sz="2500" b="1" baseline="-25000" dirty="0" err="1">
                <a:solidFill>
                  <a:srgbClr val="000000"/>
                </a:solidFill>
              </a:rPr>
              <a:t>x</a:t>
            </a:r>
            <a:r>
              <a:rPr lang="de-DE" sz="2500" b="1" baseline="-38000" dirty="0" err="1">
                <a:solidFill>
                  <a:srgbClr val="000000"/>
                </a:solidFill>
              </a:rPr>
              <a:t>i</a:t>
            </a:r>
            <a:r>
              <a:rPr lang="de-DE" sz="2500" b="1" dirty="0">
                <a:solidFill>
                  <a:srgbClr val="000000"/>
                </a:solidFill>
              </a:rPr>
              <a:t>(a</a:t>
            </a:r>
            <a:r>
              <a:rPr lang="de-DE" sz="2500" b="1" baseline="-25000" dirty="0">
                <a:solidFill>
                  <a:srgbClr val="000000"/>
                </a:solidFill>
              </a:rPr>
              <a:t>i</a:t>
            </a:r>
            <a:r>
              <a:rPr lang="de-DE" sz="2500" b="1" dirty="0">
                <a:solidFill>
                  <a:srgbClr val="000000"/>
                </a:solidFill>
              </a:rPr>
              <a:t>) </a:t>
            </a:r>
            <a:r>
              <a:rPr lang="de-DE" b="1" dirty="0">
                <a:solidFill>
                  <a:srgbClr val="000000"/>
                </a:solidFill>
                <a:latin typeface="Symbol" pitchFamily="18" charset="2"/>
              </a:rPr>
              <a:t></a:t>
            </a:r>
            <a:r>
              <a:rPr lang="de-DE" sz="2500" b="1" dirty="0" err="1">
                <a:solidFill>
                  <a:srgbClr val="000000"/>
                </a:solidFill>
              </a:rPr>
              <a:t>R</a:t>
            </a:r>
            <a:r>
              <a:rPr lang="de-DE" sz="2500" b="1" baseline="-25000" dirty="0" err="1">
                <a:solidFill>
                  <a:srgbClr val="000000"/>
                </a:solidFill>
              </a:rPr>
              <a:t>x</a:t>
            </a:r>
            <a:r>
              <a:rPr lang="de-DE" sz="2500" b="1" baseline="-38000" dirty="0" err="1">
                <a:solidFill>
                  <a:srgbClr val="000000"/>
                </a:solidFill>
              </a:rPr>
              <a:t>i</a:t>
            </a:r>
            <a:r>
              <a:rPr lang="de-DE" sz="2500" b="1" dirty="0">
                <a:solidFill>
                  <a:srgbClr val="000000"/>
                </a:solidFill>
              </a:rPr>
              <a:t>(</a:t>
            </a:r>
            <a:r>
              <a:rPr lang="de-DE" sz="2500" b="1" dirty="0">
                <a:solidFill>
                  <a:srgbClr val="000000"/>
                </a:solidFill>
                <a:latin typeface="Symbol" pitchFamily="18" charset="2"/>
              </a:rPr>
              <a:t></a:t>
            </a:r>
            <a:r>
              <a:rPr lang="de-DE" sz="2500" b="1" baseline="-25000" dirty="0">
                <a:solidFill>
                  <a:srgbClr val="000000"/>
                </a:solidFill>
              </a:rPr>
              <a:t>i</a:t>
            </a:r>
            <a:r>
              <a:rPr lang="de-DE" sz="2500" b="1" dirty="0">
                <a:solidFill>
                  <a:srgbClr val="000000"/>
                </a:solidFill>
              </a:rPr>
              <a:t>)</a:t>
            </a:r>
            <a:r>
              <a:rPr lang="ar-SA" sz="2500" b="1" dirty="0">
                <a:solidFill>
                  <a:srgbClr val="000000"/>
                </a:solidFill>
                <a:cs typeface="Arial" charset="0"/>
              </a:rPr>
              <a:t>‏</a:t>
            </a:r>
            <a:endParaRPr lang="de-DE" sz="2500" b="1" dirty="0">
              <a:solidFill>
                <a:srgbClr val="000000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4640" y="5351602"/>
            <a:ext cx="564021" cy="424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r>
              <a:rPr lang="de-DE" sz="2200" dirty="0">
                <a:solidFill>
                  <a:srgbClr val="000000"/>
                </a:solidFill>
              </a:rPr>
              <a:t>Mit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559696"/>
              </p:ext>
            </p:extLst>
          </p:nvPr>
        </p:nvGraphicFramePr>
        <p:xfrm>
          <a:off x="1514475" y="5330825"/>
          <a:ext cx="22542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863280" imgH="228600" progId="Equation.3">
                  <p:embed/>
                </p:oleObj>
              </mc:Choice>
              <mc:Fallback>
                <p:oleObj name="Formel" r:id="rId4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330825"/>
                        <a:ext cx="225425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>
            <a:spLocks noGrp="1" noChangeArrowheads="1"/>
          </p:cNvSpPr>
          <p:nvPr>
            <p:ph type="title" idx="1"/>
          </p:nvPr>
        </p:nvSpPr>
        <p:spPr>
          <a:xfrm>
            <a:off x="1046880" y="33124"/>
            <a:ext cx="7050240" cy="1451672"/>
          </a:xfrm>
          <a:ln/>
        </p:spPr>
        <p:txBody>
          <a:bodyPr lIns="81639" tIns="42452" rIns="81639" bIns="42452" anchor="ctr"/>
          <a:lstStyle/>
          <a:p>
            <a:pPr marL="0" indent="0" algn="ctr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de-DE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Kin. Modell: DH-Parameter</a:t>
            </a:r>
          </a:p>
        </p:txBody>
      </p:sp>
    </p:spTree>
    <p:extLst>
      <p:ext uri="{BB962C8B-B14F-4D97-AF65-F5344CB8AC3E}">
        <p14:creationId xmlns:p14="http://schemas.microsoft.com/office/powerpoint/2010/main" val="3760545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73D67A-6D62-4868-B7A2-901269132680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600" dirty="0" err="1"/>
              <a:t>Denavit</a:t>
            </a:r>
            <a:r>
              <a:rPr lang="de-DE" altLang="de-DE" sz="3600" dirty="0"/>
              <a:t>-Hartenberg-Konvention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95325" y="-119063"/>
            <a:ext cx="80676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de-DE" altLang="de-DE" sz="3200" b="1">
              <a:solidFill>
                <a:schemeClr val="tx2"/>
              </a:solidFill>
              <a:latin typeface="Arial" pitchFamily="34" charset="0"/>
            </a:endParaRPr>
          </a:p>
        </p:txBody>
      </p:sp>
      <p:graphicFrame>
        <p:nvGraphicFramePr>
          <p:cNvPr id="37893" name="Object 6"/>
          <p:cNvGraphicFramePr>
            <a:graphicFrameLocks/>
          </p:cNvGraphicFramePr>
          <p:nvPr/>
        </p:nvGraphicFramePr>
        <p:xfrm>
          <a:off x="1292225" y="3082925"/>
          <a:ext cx="6761163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3305077" imgH="876300" progId="Equation.3">
                  <p:embed/>
                </p:oleObj>
              </mc:Choice>
              <mc:Fallback>
                <p:oleObj name="Formel" r:id="rId3" imgW="3305077" imgH="876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92225" y="3082925"/>
                        <a:ext cx="6761163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3100388" y="1941513"/>
            <a:ext cx="2146742" cy="5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96850" indent="-1968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de-DE" altLang="de-DE" sz="2800" b="1" baseline="-25000" dirty="0">
                <a:solidFill>
                  <a:schemeClr val="tx1"/>
                </a:solidFill>
                <a:latin typeface="Arial" pitchFamily="34" charset="0"/>
              </a:rPr>
              <a:t>i-1</a:t>
            </a: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lang="de-DE" altLang="de-DE" sz="2800" b="1" baseline="-25000" dirty="0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2800" b="1" baseline="30000" dirty="0">
                <a:solidFill>
                  <a:schemeClr val="tx1"/>
                </a:solidFill>
                <a:latin typeface="Arial" pitchFamily="34" charset="0"/>
              </a:rPr>
              <a:t>-1</a:t>
            </a:r>
            <a:r>
              <a:rPr lang="de-DE" altLang="de-DE" sz="2800" b="1" baseline="-25000" dirty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 = </a:t>
            </a:r>
            <a:r>
              <a:rPr lang="de-DE" altLang="de-DE" sz="2800" b="1" baseline="-25000" dirty="0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2800" b="1" dirty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lang="de-DE" altLang="de-DE" sz="2800" b="1" baseline="-25000" dirty="0">
                <a:solidFill>
                  <a:schemeClr val="tx1"/>
                </a:solidFill>
                <a:latin typeface="Arial" pitchFamily="34" charset="0"/>
              </a:rPr>
              <a:t>i-1</a:t>
            </a:r>
            <a:endParaRPr lang="de-DE" altLang="de-DE" sz="28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208811" y="1191035"/>
            <a:ext cx="84677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358775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 dirty="0">
                <a:solidFill>
                  <a:schemeClr val="tx1"/>
                </a:solidFill>
                <a:latin typeface="Arial" pitchFamily="34" charset="0"/>
              </a:rPr>
              <a:t>Inverse DH-Transformation 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Transformation </a:t>
            </a:r>
            <a:r>
              <a:rPr lang="de-DE" altLang="de-DE" sz="2000" dirty="0" err="1">
                <a:solidFill>
                  <a:schemeClr val="tx1"/>
                </a:solidFill>
                <a:latin typeface="Arial" pitchFamily="34" charset="0"/>
              </a:rPr>
              <a:t>OKS</a:t>
            </a:r>
            <a:r>
              <a:rPr lang="de-DE" altLang="de-DE" sz="2000" baseline="-25000" dirty="0" err="1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 zu OKS</a:t>
            </a:r>
            <a:r>
              <a:rPr lang="de-DE" altLang="de-DE" sz="2000" baseline="-25000" dirty="0">
                <a:solidFill>
                  <a:schemeClr val="tx1"/>
                </a:solidFill>
                <a:latin typeface="Arial" pitchFamily="34" charset="0"/>
              </a:rPr>
              <a:t>i-1</a:t>
            </a:r>
            <a:endParaRPr lang="de-DE" altLang="de-DE" sz="2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4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F03C5F-CB62-45EB-852B-72E329CF4A8A}" type="slidenum">
              <a:rPr lang="de-DE"/>
              <a:pPr>
                <a:defRPr/>
              </a:pPr>
              <a:t>27</a:t>
            </a:fld>
            <a:endParaRPr lang="de-DE"/>
          </a:p>
        </p:txBody>
      </p:sp>
      <p:sp>
        <p:nvSpPr>
          <p:cNvPr id="3891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600" dirty="0" err="1"/>
              <a:t>Denavit</a:t>
            </a:r>
            <a:r>
              <a:rPr lang="de-DE" altLang="de-DE" sz="3600" dirty="0"/>
              <a:t>-</a:t>
            </a:r>
            <a:r>
              <a:rPr lang="de-DE" altLang="de-DE" sz="3600" dirty="0" err="1"/>
              <a:t>Hartenberg</a:t>
            </a:r>
            <a:r>
              <a:rPr lang="de-DE" altLang="de-DE" sz="3600" dirty="0"/>
              <a:t>-Konvention</a:t>
            </a:r>
          </a:p>
        </p:txBody>
      </p:sp>
      <p:sp>
        <p:nvSpPr>
          <p:cNvPr id="38916" name="Rectangle 13"/>
          <p:cNvSpPr>
            <a:spLocks noChangeArrowheads="1"/>
          </p:cNvSpPr>
          <p:nvPr/>
        </p:nvSpPr>
        <p:spPr bwMode="auto">
          <a:xfrm>
            <a:off x="595313" y="4334845"/>
            <a:ext cx="81248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6850" indent="-1968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>
              <a:spcAft>
                <a:spcPct val="50000"/>
              </a:spcAft>
              <a:buSzTx/>
              <a:buFontTx/>
              <a:buNone/>
            </a:pPr>
            <a:r>
              <a:rPr lang="de-DE" altLang="de-DE" baseline="-25000" dirty="0" err="1">
                <a:solidFill>
                  <a:schemeClr val="tx1"/>
                </a:solidFill>
                <a:latin typeface="Times New Roman" pitchFamily="18" charset="0"/>
              </a:rPr>
              <a:t>Basis</a:t>
            </a:r>
            <a:r>
              <a:rPr lang="de-DE" altLang="de-DE" dirty="0" err="1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de-DE" altLang="de-DE" baseline="-25000" dirty="0" err="1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) =  </a:t>
            </a:r>
            <a:r>
              <a:rPr lang="de-DE" altLang="de-DE" baseline="-25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de-DE" altLang="de-DE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de-DE" altLang="de-DE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) · </a:t>
            </a:r>
            <a:r>
              <a:rPr lang="de-DE" altLang="de-DE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de-DE" altLang="de-DE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de-DE" altLang="de-DE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) · . . . · </a:t>
            </a:r>
            <a:r>
              <a:rPr lang="de-DE" altLang="de-DE" baseline="-25000" dirty="0">
                <a:solidFill>
                  <a:schemeClr val="tx1"/>
                </a:solidFill>
                <a:latin typeface="Times New Roman" pitchFamily="18" charset="0"/>
              </a:rPr>
              <a:t>m-2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de-DE" altLang="de-DE" baseline="-25000" dirty="0">
                <a:solidFill>
                  <a:schemeClr val="tx1"/>
                </a:solidFill>
                <a:latin typeface="Times New Roman" pitchFamily="18" charset="0"/>
              </a:rPr>
              <a:t>m-1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de-DE" altLang="de-DE" baseline="-25000" dirty="0">
                <a:solidFill>
                  <a:schemeClr val="tx1"/>
                </a:solidFill>
                <a:latin typeface="Times New Roman" pitchFamily="18" charset="0"/>
              </a:rPr>
              <a:t>m-1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) · </a:t>
            </a:r>
            <a:r>
              <a:rPr lang="de-DE" altLang="de-DE" baseline="-25000" dirty="0">
                <a:solidFill>
                  <a:schemeClr val="tx1"/>
                </a:solidFill>
                <a:latin typeface="Times New Roman" pitchFamily="18" charset="0"/>
              </a:rPr>
              <a:t>m-1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de-DE" altLang="de-DE" baseline="-25000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de-DE" altLang="de-DE" baseline="-25000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de-DE" altLang="de-DE" dirty="0">
                <a:solidFill>
                  <a:schemeClr val="tx1"/>
                </a:solidFill>
                <a:latin typeface="Times New Roman" pitchFamily="18" charset="0"/>
              </a:rPr>
              <a:t>)   </a:t>
            </a:r>
          </a:p>
        </p:txBody>
      </p:sp>
      <p:sp>
        <p:nvSpPr>
          <p:cNvPr id="38917" name="Rectangle 16"/>
          <p:cNvSpPr>
            <a:spLocks noChangeArrowheads="1"/>
          </p:cNvSpPr>
          <p:nvPr/>
        </p:nvSpPr>
        <p:spPr bwMode="auto">
          <a:xfrm>
            <a:off x="228600" y="1241350"/>
            <a:ext cx="8467725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 dirty="0">
                <a:solidFill>
                  <a:schemeClr val="tx1"/>
                </a:solidFill>
                <a:latin typeface="Arial" pitchFamily="34" charset="0"/>
              </a:rPr>
              <a:t>Verkettung von DH-Transformationen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dirty="0">
                <a:solidFill>
                  <a:schemeClr val="tx1"/>
                </a:solidFill>
                <a:latin typeface="Arial" pitchFamily="34" charset="0"/>
              </a:rPr>
              <a:t>Durch Verkettung der DH-Matrizen lässt sich die Lage der einzelnen Koordinatensysteme bezüglich des Bezugskoordinatensystems bestimmen.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dirty="0">
                <a:solidFill>
                  <a:schemeClr val="tx1"/>
                </a:solidFill>
                <a:latin typeface="Arial" pitchFamily="34" charset="0"/>
              </a:rPr>
              <a:t>Lage des m-</a:t>
            </a:r>
            <a:r>
              <a:rPr lang="de-DE" altLang="de-DE" dirty="0" err="1">
                <a:solidFill>
                  <a:schemeClr val="tx1"/>
                </a:solidFill>
                <a:latin typeface="Arial" pitchFamily="34" charset="0"/>
              </a:rPr>
              <a:t>ten</a:t>
            </a:r>
            <a:r>
              <a:rPr lang="de-DE" altLang="de-DE" dirty="0">
                <a:solidFill>
                  <a:schemeClr val="tx1"/>
                </a:solidFill>
                <a:latin typeface="Arial" pitchFamily="34" charset="0"/>
              </a:rPr>
              <a:t> Koordinatensystems bezüglich der Basis:</a:t>
            </a:r>
            <a:endParaRPr lang="de-DE" altLang="de-DE" sz="20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7852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3236E-4D62-4831-9041-C0C3BE621FF3}" type="slidenum">
              <a:rPr lang="de-DE"/>
              <a:pPr>
                <a:defRPr/>
              </a:pPr>
              <a:t>28</a:t>
            </a:fld>
            <a:endParaRPr lang="de-DE"/>
          </a:p>
        </p:txBody>
      </p:sp>
      <p:pic>
        <p:nvPicPr>
          <p:cNvPr id="40963" name="Picture 2" descr="Armar3 Kop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1216025"/>
            <a:ext cx="3954462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A5002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AutoShape 3"/>
          <p:cNvSpPr>
            <a:spLocks noChangeArrowheads="1"/>
          </p:cNvSpPr>
          <p:nvPr/>
        </p:nvSpPr>
        <p:spPr bwMode="auto">
          <a:xfrm>
            <a:off x="2503488" y="1477963"/>
            <a:ext cx="2833687" cy="1011237"/>
          </a:xfrm>
          <a:prstGeom prst="cloudCallout">
            <a:avLst>
              <a:gd name="adj1" fmla="val 124736"/>
              <a:gd name="adj2" fmla="val -6114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96850" indent="-1968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de-DE" altLang="he-IL" sz="2000">
                <a:solidFill>
                  <a:schemeClr val="tx1"/>
                </a:solidFill>
                <a:latin typeface="Comic Sans MS" pitchFamily="66" charset="0"/>
                <a:cs typeface="Times New Roman (Hebrew)" pitchFamily="26" charset="-79"/>
              </a:rPr>
              <a:t>Wo ist meine Hand?</a:t>
            </a:r>
          </a:p>
          <a:p>
            <a:pPr algn="ctr">
              <a:buFont typeface="Wingdings" pitchFamily="2" charset="2"/>
              <a:buChar char="Ø"/>
            </a:pPr>
            <a:endParaRPr lang="de-DE" altLang="de-DE" sz="2000"/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1165225" y="4545013"/>
            <a:ext cx="3624263" cy="1173162"/>
          </a:xfrm>
          <a:prstGeom prst="wedgeRoundRectCallout">
            <a:avLst>
              <a:gd name="adj1" fmla="val 68088"/>
              <a:gd name="adj2" fmla="val -92491"/>
              <a:gd name="adj3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  <a:cs typeface="Times New Roman (Hebrew)" pitchFamily="26" charset="-79"/>
              </a:rPr>
              <a:t>Direkte Kinematik: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he-IL" sz="1200" b="1">
              <a:solidFill>
                <a:schemeClr val="tx1"/>
              </a:solidFill>
              <a:cs typeface="Times New Roman (Hebrew)" pitchFamily="26" charset="-79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he-IL" sz="2800" b="1">
                <a:solidFill>
                  <a:schemeClr val="tx1"/>
                </a:solidFill>
                <a:cs typeface="Times New Roman (Hebrew)" pitchFamily="26" charset="-79"/>
              </a:rPr>
              <a:t>HIER!</a:t>
            </a:r>
            <a:endParaRPr lang="en-US" altLang="he-IL" sz="2800">
              <a:solidFill>
                <a:schemeClr val="tx1"/>
              </a:solidFill>
              <a:cs typeface="Times New Roman (Hebrew)" pitchFamily="26" charset="-79"/>
            </a:endParaRPr>
          </a:p>
        </p:txBody>
      </p:sp>
      <p:sp>
        <p:nvSpPr>
          <p:cNvPr id="4096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altLang="de-DE"/>
              <a:t>Direktes kinematisches Problem</a:t>
            </a:r>
          </a:p>
        </p:txBody>
      </p:sp>
      <p:sp>
        <p:nvSpPr>
          <p:cNvPr id="4096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504" y="980728"/>
            <a:ext cx="8467725" cy="53340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b="1" dirty="0"/>
              <a:t>Direktes kinematisches Problem </a:t>
            </a:r>
          </a:p>
          <a:p>
            <a:pPr eaLnBrk="1" hangingPunct="1"/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4143175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19269B-F18C-41B2-9AA2-219E29423B8A}" type="slidenum">
              <a:rPr lang="de-DE"/>
              <a:pPr>
                <a:defRPr/>
              </a:pPr>
              <a:t>29</a:t>
            </a:fld>
            <a:endParaRPr lang="de-DE"/>
          </a:p>
        </p:txBody>
      </p:sp>
      <p:sp>
        <p:nvSpPr>
          <p:cNvPr id="41987" name="Rectangle 1049"/>
          <p:cNvSpPr>
            <a:spLocks noChangeArrowheads="1"/>
          </p:cNvSpPr>
          <p:nvPr/>
        </p:nvSpPr>
        <p:spPr bwMode="auto">
          <a:xfrm>
            <a:off x="228600" y="1087115"/>
            <a:ext cx="846772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 dirty="0">
                <a:solidFill>
                  <a:schemeClr val="tx1"/>
                </a:solidFill>
                <a:latin typeface="Arial" pitchFamily="34" charset="0"/>
              </a:rPr>
              <a:t>Bestimmung der Lage des Greifers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r>
              <a:rPr lang="de-DE" altLang="de-DE" dirty="0">
                <a:solidFill>
                  <a:schemeClr val="tx1"/>
                </a:solidFill>
                <a:latin typeface="Arial" pitchFamily="34" charset="0"/>
              </a:rPr>
              <a:t>Aus den DH-Parametern und den Gelenkwinkeln soll die Stellung des Greifers ermittelt werden.</a:t>
            </a: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r>
              <a:rPr lang="de-DE" altLang="de-DE" dirty="0">
                <a:solidFill>
                  <a:schemeClr val="tx1"/>
                </a:solidFill>
                <a:latin typeface="Arial" pitchFamily="34" charset="0"/>
              </a:rPr>
              <a:t>Die Stellung des Greifers (TCP) in Bezug auf das BKS ist gegeben durch:</a:t>
            </a: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Tx/>
              <a:buFontTx/>
              <a:buNone/>
            </a:pPr>
            <a:endParaRPr lang="de-DE" altLang="de-DE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988" name="Rectangle 10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800"/>
              <a:t>Direktes kinematisches Problem</a:t>
            </a:r>
          </a:p>
        </p:txBody>
      </p:sp>
      <p:sp>
        <p:nvSpPr>
          <p:cNvPr id="41989" name="Rectangle 1042"/>
          <p:cNvSpPr>
            <a:spLocks noChangeArrowheads="1"/>
          </p:cNvSpPr>
          <p:nvPr/>
        </p:nvSpPr>
        <p:spPr bwMode="auto">
          <a:xfrm>
            <a:off x="466725" y="3754438"/>
            <a:ext cx="826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96850" indent="-1968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>
              <a:spcAft>
                <a:spcPct val="50000"/>
              </a:spcAft>
              <a:buSzTx/>
              <a:buFontTx/>
              <a:buNone/>
            </a:pPr>
            <a:r>
              <a:rPr lang="de-DE" altLang="de-DE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de-DE" altLang="de-DE" baseline="-25000">
                <a:solidFill>
                  <a:schemeClr val="tx1"/>
                </a:solidFill>
                <a:latin typeface="Times New Roman" pitchFamily="18" charset="0"/>
              </a:rPr>
              <a:t>Basis,Greifer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</a:rPr>
              <a:t>) =  A</a:t>
            </a:r>
            <a:r>
              <a:rPr lang="de-DE" altLang="de-DE" baseline="-25000">
                <a:solidFill>
                  <a:schemeClr val="tx1"/>
                </a:solidFill>
                <a:latin typeface="Times New Roman" pitchFamily="18" charset="0"/>
              </a:rPr>
              <a:t>0,1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de-DE" altLang="de-DE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</a:rPr>
              <a:t>) · A</a:t>
            </a:r>
            <a:r>
              <a:rPr lang="de-DE" altLang="de-DE" baseline="-25000">
                <a:solidFill>
                  <a:schemeClr val="tx1"/>
                </a:solidFill>
                <a:latin typeface="Times New Roman" pitchFamily="18" charset="0"/>
              </a:rPr>
              <a:t>1,2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de-DE" altLang="de-DE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</a:rPr>
              <a:t>) · . . . · A</a:t>
            </a:r>
            <a:r>
              <a:rPr lang="de-DE" altLang="de-DE" baseline="-25000">
                <a:solidFill>
                  <a:schemeClr val="tx1"/>
                </a:solidFill>
                <a:latin typeface="Times New Roman" pitchFamily="18" charset="0"/>
              </a:rPr>
              <a:t>n-2,n-1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de-DE" altLang="de-DE" baseline="-25000">
                <a:solidFill>
                  <a:schemeClr val="tx1"/>
                </a:solidFill>
                <a:latin typeface="Times New Roman" pitchFamily="18" charset="0"/>
              </a:rPr>
              <a:t>n-1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</a:rPr>
              <a:t>) · A</a:t>
            </a:r>
            <a:r>
              <a:rPr lang="de-DE" altLang="de-DE" baseline="-25000">
                <a:solidFill>
                  <a:schemeClr val="tx1"/>
                </a:solidFill>
                <a:latin typeface="Times New Roman" pitchFamily="18" charset="0"/>
              </a:rPr>
              <a:t>n-1,n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de-DE" altLang="de-DE" baseline="-2500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de-DE" altLang="de-DE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8931" name="Rectangle 1043"/>
          <p:cNvSpPr>
            <a:spLocks noChangeArrowheads="1"/>
          </p:cNvSpPr>
          <p:nvPr/>
        </p:nvSpPr>
        <p:spPr bwMode="auto">
          <a:xfrm>
            <a:off x="520700" y="4721225"/>
            <a:ext cx="64643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196850" indent="-196850">
              <a:lnSpc>
                <a:spcPct val="90000"/>
              </a:lnSpc>
              <a:buSzTx/>
              <a:buFontTx/>
              <a:buNone/>
              <a:defRPr/>
            </a:pPr>
            <a:r>
              <a:rPr lang="de-DE">
                <a:solidFill>
                  <a:schemeClr val="tx1"/>
                </a:solidFill>
                <a:latin typeface="Arial" pitchFamily="34" charset="0"/>
                <a:ea typeface="+mn-ea"/>
                <a:cs typeface="+mn-cs"/>
                <a:sym typeface="Symbol" pitchFamily="18" charset="2"/>
              </a:rPr>
              <a:t>Gelenkwinkel  </a:t>
            </a:r>
            <a:r>
              <a:rPr lang="de-D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+mn-ea"/>
                <a:cs typeface="+mn-cs"/>
                <a:sym typeface="Symbol" pitchFamily="18" charset="2"/>
              </a:rPr>
              <a:t></a:t>
            </a:r>
            <a:r>
              <a:rPr lang="de-DE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  <a:sym typeface="Symbol" pitchFamily="18" charset="2"/>
              </a:rPr>
              <a:t>1</a:t>
            </a:r>
            <a:r>
              <a:rPr lang="de-D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+mn-ea"/>
                <a:cs typeface="+mn-cs"/>
                <a:sym typeface="Symbol" pitchFamily="18" charset="2"/>
              </a:rPr>
              <a:t>,..,</a:t>
            </a:r>
            <a:r>
              <a:rPr lang="de-D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  <a:sym typeface="Symbol" pitchFamily="18" charset="2"/>
              </a:rPr>
              <a:t></a:t>
            </a:r>
            <a:r>
              <a:rPr lang="de-DE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  <a:sym typeface="Symbol" pitchFamily="18" charset="2"/>
              </a:rPr>
              <a:t>n</a:t>
            </a:r>
            <a:r>
              <a:rPr lang="de-DE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sind vorgegeben  </a:t>
            </a:r>
            <a:br>
              <a:rPr lang="de-DE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</a:br>
            <a:r>
              <a:rPr lang="de-DE">
                <a:solidFill>
                  <a:schemeClr val="tx1"/>
                </a:solidFill>
                <a:latin typeface="Arial" pitchFamily="34" charset="0"/>
                <a:ea typeface="+mn-ea"/>
                <a:cs typeface="+mn-cs"/>
                <a:sym typeface="Wingdings" pitchFamily="2" charset="2"/>
              </a:rPr>
              <a:t></a:t>
            </a:r>
            <a:r>
              <a:rPr lang="de-DE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Gleichung ausrechnen</a:t>
            </a:r>
          </a:p>
        </p:txBody>
      </p:sp>
    </p:spTree>
    <p:extLst>
      <p:ext uri="{BB962C8B-B14F-4D97-AF65-F5344CB8AC3E}">
        <p14:creationId xmlns:p14="http://schemas.microsoft.com/office/powerpoint/2010/main" val="23061171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F7F40-091C-4111-8A10-EFA3A2724091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Geometrisches Modell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07368"/>
            <a:ext cx="5181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b="1" dirty="0"/>
              <a:t>Klassifizierung</a:t>
            </a:r>
          </a:p>
          <a:p>
            <a:pPr eaLnBrk="1" hangingPunct="1">
              <a:buFontTx/>
              <a:buNone/>
            </a:pPr>
            <a:endParaRPr lang="de-DE" altLang="de-DE" dirty="0"/>
          </a:p>
          <a:p>
            <a:pPr eaLnBrk="1" hangingPunct="1"/>
            <a:r>
              <a:rPr lang="de-DE" altLang="de-DE" sz="2000" b="1" dirty="0"/>
              <a:t>Nach Raum</a:t>
            </a:r>
          </a:p>
          <a:p>
            <a:pPr lvl="1" eaLnBrk="1" hangingPunct="1"/>
            <a:r>
              <a:rPr lang="de-DE" altLang="de-DE" sz="2000" dirty="0"/>
              <a:t>2D Modelle</a:t>
            </a:r>
          </a:p>
          <a:p>
            <a:pPr lvl="1" eaLnBrk="1" hangingPunct="1"/>
            <a:r>
              <a:rPr lang="de-DE" altLang="de-DE" sz="2000" dirty="0"/>
              <a:t>2,5D Modelle</a:t>
            </a:r>
          </a:p>
          <a:p>
            <a:pPr lvl="1" eaLnBrk="1" hangingPunct="1"/>
            <a:r>
              <a:rPr lang="de-DE" altLang="de-DE" sz="2000" dirty="0"/>
              <a:t>3D Modelle</a:t>
            </a:r>
          </a:p>
          <a:p>
            <a:pPr eaLnBrk="1" hangingPunct="1"/>
            <a:endParaRPr lang="de-DE" altLang="de-DE" sz="2000" dirty="0"/>
          </a:p>
          <a:p>
            <a:pPr eaLnBrk="1" hangingPunct="1"/>
            <a:r>
              <a:rPr lang="de-DE" altLang="de-DE" sz="2000" b="1" dirty="0"/>
              <a:t>Nach Grundprimitiven</a:t>
            </a:r>
          </a:p>
          <a:p>
            <a:pPr lvl="1" eaLnBrk="1" hangingPunct="1"/>
            <a:r>
              <a:rPr lang="de-DE" altLang="de-DE" sz="2000" dirty="0"/>
              <a:t>Kanten- bzw. Drahtmodelle</a:t>
            </a:r>
          </a:p>
          <a:p>
            <a:pPr lvl="1" eaLnBrk="1" hangingPunct="1"/>
            <a:r>
              <a:rPr lang="de-DE" altLang="de-DE" sz="2000" dirty="0"/>
              <a:t>Flächen- bzw. Oberflächenmodelle</a:t>
            </a:r>
          </a:p>
          <a:p>
            <a:pPr lvl="1" eaLnBrk="1" hangingPunct="1"/>
            <a:r>
              <a:rPr lang="de-DE" altLang="de-DE" sz="2000" dirty="0"/>
              <a:t>Volumenmodell</a:t>
            </a:r>
          </a:p>
        </p:txBody>
      </p:sp>
      <p:pic>
        <p:nvPicPr>
          <p:cNvPr id="9221" name="Picture 7" descr="C:\Office\HumanoidsGroup\HumanoidsGroupSVN\papers\ias\2012\simox\images\arm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69" y="1124744"/>
            <a:ext cx="2178050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5" descr="C:\Office\HumanoidsGroup\HumanoidsGroupSVN\papers\ias\2012\simox\images\hand_icu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4359275"/>
            <a:ext cx="174466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C:\Office\HumanoidsGroup\HumanoidsGroupSVN\papers\ias\2012\simox\images\hand_icub_colMod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4479925"/>
            <a:ext cx="1754187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778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D4224-E6A6-4D60-A108-2542F754BD01}" type="slidenum">
              <a:rPr lang="de-DE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298074"/>
            <a:ext cx="7924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e-DE" altLang="de-DE" dirty="0"/>
              <a:t>Beispiel 1</a:t>
            </a:r>
          </a:p>
        </p:txBody>
      </p:sp>
      <p:grpSp>
        <p:nvGrpSpPr>
          <p:cNvPr id="186408" name="Group 40"/>
          <p:cNvGrpSpPr>
            <a:grpSpLocks/>
          </p:cNvGrpSpPr>
          <p:nvPr/>
        </p:nvGrpSpPr>
        <p:grpSpPr bwMode="auto">
          <a:xfrm>
            <a:off x="5040313" y="1476375"/>
            <a:ext cx="3987800" cy="1638300"/>
            <a:chOff x="3175" y="930"/>
            <a:chExt cx="2512" cy="1032"/>
          </a:xfrm>
        </p:grpSpPr>
        <p:sp>
          <p:nvSpPr>
            <p:cNvPr id="48145" name="Text Box 5"/>
            <p:cNvSpPr txBox="1">
              <a:spLocks noChangeArrowheads="1"/>
            </p:cNvSpPr>
            <p:nvPr/>
          </p:nvSpPr>
          <p:spPr bwMode="auto">
            <a:xfrm>
              <a:off x="3207" y="935"/>
              <a:ext cx="2480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Gelenk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</a:rPr>
                <a:t>	α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d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1800" b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     1	</a:t>
              </a: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sz="1800" i="1" baseline="-25000" dirty="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	0	0	 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1800" b="1" baseline="-25000" dirty="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     2	</a:t>
              </a: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sz="1800" i="1" baseline="-25000" dirty="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	0	0	 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1800" b="1" baseline="-25000" dirty="0">
                  <a:solidFill>
                    <a:schemeClr val="tx1"/>
                  </a:solidFill>
                  <a:latin typeface="Arial" pitchFamily="34" charset="0"/>
                </a:rPr>
                <a:t>2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     3	</a:t>
              </a: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sz="1800" i="1" baseline="-25000" dirty="0">
                  <a:solidFill>
                    <a:schemeClr val="tx1"/>
                  </a:solidFill>
                  <a:latin typeface="Arial" pitchFamily="34" charset="0"/>
                </a:rPr>
                <a:t>3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	0	0	 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1800" b="1" baseline="-25000" dirty="0">
                  <a:solidFill>
                    <a:schemeClr val="tx1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48146" name="Line 6"/>
            <p:cNvSpPr>
              <a:spLocks noChangeShapeType="1"/>
            </p:cNvSpPr>
            <p:nvPr/>
          </p:nvSpPr>
          <p:spPr bwMode="auto">
            <a:xfrm>
              <a:off x="3175" y="1122"/>
              <a:ext cx="2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147" name="Line 7"/>
            <p:cNvSpPr>
              <a:spLocks noChangeShapeType="1"/>
            </p:cNvSpPr>
            <p:nvPr/>
          </p:nvSpPr>
          <p:spPr bwMode="auto">
            <a:xfrm>
              <a:off x="3767" y="930"/>
              <a:ext cx="0" cy="10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6398" name="Group 30"/>
          <p:cNvGrpSpPr>
            <a:grpSpLocks/>
          </p:cNvGrpSpPr>
          <p:nvPr/>
        </p:nvGrpSpPr>
        <p:grpSpPr bwMode="auto">
          <a:xfrm>
            <a:off x="4772025" y="3622675"/>
            <a:ext cx="3810000" cy="1609725"/>
            <a:chOff x="3030" y="2534"/>
            <a:chExt cx="2400" cy="1014"/>
          </a:xfrm>
        </p:grpSpPr>
        <p:sp>
          <p:nvSpPr>
            <p:cNvPr id="48135" name="Text Box 31"/>
            <p:cNvSpPr txBox="1">
              <a:spLocks noChangeArrowheads="1"/>
            </p:cNvSpPr>
            <p:nvPr/>
          </p:nvSpPr>
          <p:spPr bwMode="auto">
            <a:xfrm>
              <a:off x="3030" y="2880"/>
              <a:ext cx="7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baseline="-25000">
                  <a:solidFill>
                    <a:schemeClr val="tx1"/>
                  </a:solidFill>
                  <a:latin typeface="Arial" pitchFamily="34" charset="0"/>
                </a:rPr>
                <a:t>i-1,i</a:t>
              </a:r>
              <a:r>
                <a:rPr lang="de-DE" altLang="de-DE">
                  <a:solidFill>
                    <a:schemeClr val="tx1"/>
                  </a:solidFill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48136" name="Freeform 32"/>
            <p:cNvSpPr>
              <a:spLocks/>
            </p:cNvSpPr>
            <p:nvPr/>
          </p:nvSpPr>
          <p:spPr bwMode="auto">
            <a:xfrm>
              <a:off x="3782" y="2540"/>
              <a:ext cx="88" cy="1000"/>
            </a:xfrm>
            <a:custGeom>
              <a:avLst/>
              <a:gdLst>
                <a:gd name="T0" fmla="*/ 541 w 48"/>
                <a:gd name="T1" fmla="*/ 0 h 536"/>
                <a:gd name="T2" fmla="*/ 0 w 48"/>
                <a:gd name="T3" fmla="*/ 0 h 536"/>
                <a:gd name="T4" fmla="*/ 0 w 48"/>
                <a:gd name="T5" fmla="*/ 6494 h 536"/>
                <a:gd name="T6" fmla="*/ 541 w 48"/>
                <a:gd name="T7" fmla="*/ 6494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536">
                  <a:moveTo>
                    <a:pt x="48" y="0"/>
                  </a:moveTo>
                  <a:lnTo>
                    <a:pt x="0" y="0"/>
                  </a:lnTo>
                  <a:lnTo>
                    <a:pt x="0" y="536"/>
                  </a:lnTo>
                  <a:lnTo>
                    <a:pt x="48" y="5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137" name="Text Box 33"/>
            <p:cNvSpPr txBox="1">
              <a:spLocks noChangeArrowheads="1"/>
            </p:cNvSpPr>
            <p:nvPr/>
          </p:nvSpPr>
          <p:spPr bwMode="auto">
            <a:xfrm>
              <a:off x="3838" y="2534"/>
              <a:ext cx="1552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c</a:t>
              </a:r>
              <a:r>
                <a:rPr lang="de-DE" altLang="de-DE" sz="1800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	-s</a:t>
              </a:r>
              <a:r>
                <a:rPr lang="de-DE" altLang="de-DE" sz="1800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	a</a:t>
              </a:r>
              <a:r>
                <a:rPr lang="de-DE" altLang="de-DE" sz="1800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 c</a:t>
              </a:r>
              <a:r>
                <a:rPr lang="de-DE" altLang="de-DE" sz="1800" i="1" baseline="-25000" dirty="0">
                  <a:solidFill>
                    <a:schemeClr val="tx1"/>
                  </a:solidFill>
                  <a:latin typeface="Arial" pitchFamily="34" charset="0"/>
                </a:rPr>
                <a:t>i </a:t>
              </a:r>
              <a:endParaRPr lang="de-DE" altLang="de-DE" sz="1800" i="1" dirty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buSzTx/>
                <a:buFontTx/>
                <a:buNone/>
              </a:pP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s</a:t>
              </a:r>
              <a:r>
                <a:rPr lang="de-DE" altLang="de-DE" sz="1800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	 c</a:t>
              </a:r>
              <a:r>
                <a:rPr lang="de-DE" altLang="de-DE" sz="1800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	a</a:t>
              </a:r>
              <a:r>
                <a:rPr lang="de-DE" altLang="de-DE" sz="1800" i="1" baseline="-25000" dirty="0">
                  <a:solidFill>
                    <a:schemeClr val="tx1"/>
                  </a:solidFill>
                  <a:latin typeface="Arial" pitchFamily="34" charset="0"/>
                </a:rPr>
                <a:t>i </a:t>
              </a: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s</a:t>
              </a:r>
              <a:r>
                <a:rPr lang="de-DE" altLang="de-DE" sz="1800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i="1" dirty="0">
                  <a:solidFill>
                    <a:schemeClr val="tx1"/>
                  </a:solidFill>
                  <a:latin typeface="Arial" pitchFamily="34" charset="0"/>
                </a:rPr>
                <a:t> 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0	   0	1	 0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0	   0       0	 1</a:t>
              </a:r>
            </a:p>
          </p:txBody>
        </p:sp>
        <p:sp>
          <p:nvSpPr>
            <p:cNvPr id="48138" name="Freeform 34"/>
            <p:cNvSpPr>
              <a:spLocks/>
            </p:cNvSpPr>
            <p:nvPr/>
          </p:nvSpPr>
          <p:spPr bwMode="auto">
            <a:xfrm flipH="1">
              <a:off x="5342" y="2548"/>
              <a:ext cx="88" cy="1000"/>
            </a:xfrm>
            <a:custGeom>
              <a:avLst/>
              <a:gdLst>
                <a:gd name="T0" fmla="*/ 541 w 48"/>
                <a:gd name="T1" fmla="*/ 0 h 536"/>
                <a:gd name="T2" fmla="*/ 0 w 48"/>
                <a:gd name="T3" fmla="*/ 0 h 536"/>
                <a:gd name="T4" fmla="*/ 0 w 48"/>
                <a:gd name="T5" fmla="*/ 6494 h 536"/>
                <a:gd name="T6" fmla="*/ 541 w 48"/>
                <a:gd name="T7" fmla="*/ 6494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536">
                  <a:moveTo>
                    <a:pt x="48" y="0"/>
                  </a:moveTo>
                  <a:lnTo>
                    <a:pt x="0" y="0"/>
                  </a:lnTo>
                  <a:lnTo>
                    <a:pt x="0" y="536"/>
                  </a:lnTo>
                  <a:lnTo>
                    <a:pt x="48" y="5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4F81AAF1-0B7A-4945-9DFB-2E27BFF0A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" y="1457026"/>
            <a:ext cx="4161800" cy="46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C75BF-69EB-4489-BF2B-73F3ACF516F7}" type="slidenum">
              <a:rPr lang="de-DE"/>
              <a:pPr>
                <a:defRPr/>
              </a:pPr>
              <a:t>31</a:t>
            </a:fld>
            <a:endParaRPr lang="de-DE"/>
          </a:p>
        </p:txBody>
      </p:sp>
      <p:grpSp>
        <p:nvGrpSpPr>
          <p:cNvPr id="49156" name="Group 13"/>
          <p:cNvGrpSpPr>
            <a:grpSpLocks/>
          </p:cNvGrpSpPr>
          <p:nvPr/>
        </p:nvGrpSpPr>
        <p:grpSpPr bwMode="auto">
          <a:xfrm>
            <a:off x="457200" y="4533207"/>
            <a:ext cx="8432800" cy="2001838"/>
            <a:chOff x="191" y="1048"/>
            <a:chExt cx="5312" cy="1261"/>
          </a:xfrm>
        </p:grpSpPr>
        <p:sp>
          <p:nvSpPr>
            <p:cNvPr id="49158" name="Text Box 4"/>
            <p:cNvSpPr txBox="1">
              <a:spLocks noChangeArrowheads="1"/>
            </p:cNvSpPr>
            <p:nvPr/>
          </p:nvSpPr>
          <p:spPr bwMode="auto">
            <a:xfrm>
              <a:off x="191" y="1523"/>
              <a:ext cx="20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 sz="2000" b="1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sz="2000" b="1" baseline="-25000">
                  <a:solidFill>
                    <a:schemeClr val="tx1"/>
                  </a:solidFill>
                  <a:latin typeface="Arial" pitchFamily="34" charset="0"/>
                </a:rPr>
                <a:t>0,3</a:t>
              </a:r>
              <a:r>
                <a:rPr lang="de-DE" altLang="de-DE" sz="2000" b="1">
                  <a:solidFill>
                    <a:schemeClr val="tx1"/>
                  </a:solidFill>
                  <a:latin typeface="Arial" pitchFamily="34" charset="0"/>
                </a:rPr>
                <a:t> (</a:t>
              </a:r>
              <a:r>
                <a:rPr lang="de-DE" altLang="de-DE" sz="2000" b="1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2000" b="1">
                  <a:solidFill>
                    <a:schemeClr val="tx1"/>
                  </a:solidFill>
                  <a:latin typeface="Arial" pitchFamily="34" charset="0"/>
                </a:rPr>
                <a:t>) = A</a:t>
              </a:r>
              <a:r>
                <a:rPr lang="de-DE" altLang="de-DE" sz="2000" b="1" baseline="-25000">
                  <a:solidFill>
                    <a:schemeClr val="tx1"/>
                  </a:solidFill>
                  <a:latin typeface="Arial" pitchFamily="34" charset="0"/>
                </a:rPr>
                <a:t>0,1</a:t>
              </a:r>
              <a:r>
                <a:rPr lang="de-DE" altLang="de-DE" sz="2000" b="1" baseline="30000">
                  <a:solidFill>
                    <a:schemeClr val="tx1"/>
                  </a:solidFill>
                  <a:latin typeface="Arial" pitchFamily="34" charset="0"/>
                </a:rPr>
                <a:t> </a:t>
              </a:r>
              <a:r>
                <a:rPr lang="de-DE" altLang="de-DE" sz="2000" b="1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sz="2000" b="1" baseline="-25000">
                  <a:solidFill>
                    <a:schemeClr val="tx1"/>
                  </a:solidFill>
                  <a:latin typeface="Arial" pitchFamily="34" charset="0"/>
                </a:rPr>
                <a:t>1,2</a:t>
              </a:r>
              <a:r>
                <a:rPr lang="de-DE" altLang="de-DE" sz="2000" b="1" baseline="30000">
                  <a:solidFill>
                    <a:schemeClr val="tx1"/>
                  </a:solidFill>
                  <a:latin typeface="Arial" pitchFamily="34" charset="0"/>
                </a:rPr>
                <a:t> </a:t>
              </a:r>
              <a:r>
                <a:rPr lang="de-DE" altLang="de-DE" sz="2000" b="1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sz="2000" b="1" baseline="-25000">
                  <a:solidFill>
                    <a:schemeClr val="tx1"/>
                  </a:solidFill>
                  <a:latin typeface="Arial" pitchFamily="34" charset="0"/>
                </a:rPr>
                <a:t>2,3</a:t>
              </a:r>
              <a:r>
                <a:rPr lang="de-DE" altLang="de-DE" sz="2000" b="1">
                  <a:solidFill>
                    <a:schemeClr val="tx1"/>
                  </a:solidFill>
                  <a:latin typeface="Arial" pitchFamily="34" charset="0"/>
                </a:rPr>
                <a:t> = </a:t>
              </a:r>
            </a:p>
          </p:txBody>
        </p:sp>
        <p:sp>
          <p:nvSpPr>
            <p:cNvPr id="49159" name="Freeform 5"/>
            <p:cNvSpPr>
              <a:spLocks/>
            </p:cNvSpPr>
            <p:nvPr/>
          </p:nvSpPr>
          <p:spPr bwMode="auto">
            <a:xfrm>
              <a:off x="2271" y="1069"/>
              <a:ext cx="128" cy="1240"/>
            </a:xfrm>
            <a:custGeom>
              <a:avLst/>
              <a:gdLst>
                <a:gd name="T0" fmla="*/ 2424 w 48"/>
                <a:gd name="T1" fmla="*/ 0 h 536"/>
                <a:gd name="T2" fmla="*/ 0 w 48"/>
                <a:gd name="T3" fmla="*/ 0 h 536"/>
                <a:gd name="T4" fmla="*/ 0 w 48"/>
                <a:gd name="T5" fmla="*/ 15354 h 536"/>
                <a:gd name="T6" fmla="*/ 2424 w 48"/>
                <a:gd name="T7" fmla="*/ 15354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536">
                  <a:moveTo>
                    <a:pt x="48" y="0"/>
                  </a:moveTo>
                  <a:lnTo>
                    <a:pt x="0" y="0"/>
                  </a:lnTo>
                  <a:lnTo>
                    <a:pt x="0" y="536"/>
                  </a:lnTo>
                  <a:lnTo>
                    <a:pt x="48" y="5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160" name="Text Box 6"/>
            <p:cNvSpPr txBox="1">
              <a:spLocks noChangeArrowheads="1"/>
            </p:cNvSpPr>
            <p:nvPr/>
          </p:nvSpPr>
          <p:spPr bwMode="auto">
            <a:xfrm>
              <a:off x="2343" y="1118"/>
              <a:ext cx="3160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c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123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	-s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123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  <a:r>
                <a:rPr lang="de-DE" altLang="de-DE" sz="2000" dirty="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	a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 c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1 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+ a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 c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12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 + a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3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 c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123 </a:t>
              </a:r>
              <a:endParaRPr lang="de-DE" altLang="de-DE" sz="2000" i="1" dirty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buSzTx/>
                <a:buFontTx/>
                <a:buNone/>
              </a:pP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s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123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	 c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123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  <a:r>
                <a:rPr lang="de-DE" altLang="de-DE" sz="2000" dirty="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	 a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 s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1 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+ a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 s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12 </a:t>
              </a:r>
              <a:r>
                <a:rPr lang="de-DE" altLang="de-DE" sz="2000" i="1" dirty="0">
                  <a:solidFill>
                    <a:schemeClr val="tx1"/>
                  </a:solidFill>
                  <a:latin typeface="Arial" pitchFamily="34" charset="0"/>
                </a:rPr>
                <a:t>+ a3 s</a:t>
              </a:r>
              <a:r>
                <a:rPr lang="de-DE" altLang="de-DE" sz="2000" i="1" baseline="-25000" dirty="0">
                  <a:solidFill>
                    <a:schemeClr val="tx1"/>
                  </a:solidFill>
                  <a:latin typeface="Arial" pitchFamily="34" charset="0"/>
                </a:rPr>
                <a:t>123</a:t>
              </a:r>
              <a:endParaRPr lang="de-DE" altLang="de-DE" sz="2000" i="1" dirty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buSzTx/>
                <a:buFontTx/>
                <a:buNone/>
              </a:pPr>
              <a:r>
                <a:rPr lang="de-DE" altLang="de-DE" sz="2000" dirty="0">
                  <a:solidFill>
                    <a:schemeClr val="tx1"/>
                  </a:solidFill>
                  <a:latin typeface="Arial" pitchFamily="34" charset="0"/>
                </a:rPr>
                <a:t>0	   0	1		 0</a:t>
              </a:r>
            </a:p>
            <a:p>
              <a:pPr>
                <a:buSzTx/>
                <a:buFontTx/>
                <a:buNone/>
              </a:pPr>
              <a:r>
                <a:rPr lang="de-DE" altLang="de-DE" sz="2000" dirty="0">
                  <a:solidFill>
                    <a:schemeClr val="tx1"/>
                  </a:solidFill>
                  <a:latin typeface="Arial" pitchFamily="34" charset="0"/>
                </a:rPr>
                <a:t>0	   0       0		 1</a:t>
              </a:r>
            </a:p>
          </p:txBody>
        </p:sp>
        <p:sp>
          <p:nvSpPr>
            <p:cNvPr id="49161" name="Freeform 7"/>
            <p:cNvSpPr>
              <a:spLocks/>
            </p:cNvSpPr>
            <p:nvPr/>
          </p:nvSpPr>
          <p:spPr bwMode="auto">
            <a:xfrm flipH="1">
              <a:off x="5279" y="1048"/>
              <a:ext cx="128" cy="1240"/>
            </a:xfrm>
            <a:custGeom>
              <a:avLst/>
              <a:gdLst>
                <a:gd name="T0" fmla="*/ 2424 w 48"/>
                <a:gd name="T1" fmla="*/ 0 h 536"/>
                <a:gd name="T2" fmla="*/ 0 w 48"/>
                <a:gd name="T3" fmla="*/ 0 h 536"/>
                <a:gd name="T4" fmla="*/ 0 w 48"/>
                <a:gd name="T5" fmla="*/ 15354 h 536"/>
                <a:gd name="T6" fmla="*/ 2424 w 48"/>
                <a:gd name="T7" fmla="*/ 15354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536">
                  <a:moveTo>
                    <a:pt x="48" y="0"/>
                  </a:moveTo>
                  <a:lnTo>
                    <a:pt x="0" y="0"/>
                  </a:lnTo>
                  <a:lnTo>
                    <a:pt x="0" y="536"/>
                  </a:lnTo>
                  <a:lnTo>
                    <a:pt x="48" y="5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9157" name="Rectangle 16"/>
          <p:cNvSpPr>
            <a:spLocks noChangeArrowheads="1"/>
          </p:cNvSpPr>
          <p:nvPr/>
        </p:nvSpPr>
        <p:spPr bwMode="auto">
          <a:xfrm>
            <a:off x="4067944" y="3268778"/>
            <a:ext cx="3736405" cy="95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292100" indent="-2921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5715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Tx/>
              <a:buFontTx/>
              <a:buChar char="•"/>
            </a:pPr>
            <a:r>
              <a:rPr lang="de-DE" altLang="de-DE" sz="2000" dirty="0">
                <a:solidFill>
                  <a:schemeClr val="tx1"/>
                </a:solidFill>
                <a:latin typeface="Arial" pitchFamily="34" charset="0"/>
              </a:rPr>
              <a:t>Abkürzungen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Tx/>
              <a:buFontTx/>
              <a:buNone/>
            </a:pPr>
            <a:r>
              <a:rPr lang="de-DE" altLang="de-DE" sz="1800" dirty="0">
                <a:solidFill>
                  <a:schemeClr val="tx1"/>
                </a:solidFill>
                <a:latin typeface="Arial" pitchFamily="34" charset="0"/>
              </a:rPr>
              <a:t>c</a:t>
            </a:r>
            <a:r>
              <a:rPr lang="de-DE" altLang="de-DE" sz="1800" baseline="-25000" dirty="0">
                <a:solidFill>
                  <a:schemeClr val="tx1"/>
                </a:solidFill>
                <a:latin typeface="Arial" pitchFamily="34" charset="0"/>
              </a:rPr>
              <a:t>123</a:t>
            </a:r>
            <a:r>
              <a:rPr lang="de-DE" altLang="de-DE" sz="1800" dirty="0">
                <a:solidFill>
                  <a:schemeClr val="tx1"/>
                </a:solidFill>
                <a:latin typeface="Arial" pitchFamily="34" charset="0"/>
              </a:rPr>
              <a:t> =  cos(</a:t>
            </a:r>
            <a:r>
              <a:rPr lang="de-DE" altLang="de-DE" sz="1800" b="1" dirty="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</a:t>
            </a:r>
            <a:r>
              <a:rPr lang="de-DE" altLang="de-DE" sz="1800" baseline="-25000" dirty="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de-DE" altLang="de-DE" sz="1800" dirty="0">
                <a:solidFill>
                  <a:schemeClr val="tx1"/>
                </a:solidFill>
                <a:latin typeface="Arial" pitchFamily="34" charset="0"/>
              </a:rPr>
              <a:t>+ </a:t>
            </a:r>
            <a:r>
              <a:rPr lang="de-DE" altLang="de-DE" sz="1800" b="1" dirty="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</a:t>
            </a:r>
            <a:r>
              <a:rPr lang="de-DE" altLang="de-DE" sz="1800" baseline="-25000" dirty="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de-DE" altLang="de-DE" sz="1800" dirty="0">
                <a:solidFill>
                  <a:schemeClr val="tx1"/>
                </a:solidFill>
                <a:latin typeface="Arial" pitchFamily="34" charset="0"/>
              </a:rPr>
              <a:t>+ </a:t>
            </a:r>
            <a:r>
              <a:rPr lang="de-DE" altLang="de-DE" sz="1800" b="1" dirty="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</a:t>
            </a:r>
            <a:r>
              <a:rPr lang="de-DE" altLang="de-DE" sz="1800" baseline="-25000" dirty="0">
                <a:solidFill>
                  <a:schemeClr val="tx1"/>
                </a:solidFill>
                <a:latin typeface="Arial" pitchFamily="34" charset="0"/>
              </a:rPr>
              <a:t>3</a:t>
            </a:r>
            <a:r>
              <a:rPr lang="de-DE" altLang="de-DE" sz="1800" dirty="0">
                <a:solidFill>
                  <a:schemeClr val="tx1"/>
                </a:solidFill>
                <a:latin typeface="Arial" pitchFamily="34" charset="0"/>
              </a:rPr>
              <a:t>),       s</a:t>
            </a:r>
            <a:r>
              <a:rPr lang="de-DE" altLang="de-DE" sz="1800" baseline="-25000" dirty="0">
                <a:solidFill>
                  <a:schemeClr val="tx1"/>
                </a:solidFill>
                <a:latin typeface="Arial" pitchFamily="34" charset="0"/>
              </a:rPr>
              <a:t>123</a:t>
            </a:r>
            <a:r>
              <a:rPr lang="de-DE" altLang="de-DE" sz="1800" dirty="0">
                <a:solidFill>
                  <a:schemeClr val="tx1"/>
                </a:solidFill>
                <a:latin typeface="Arial" pitchFamily="34" charset="0"/>
              </a:rPr>
              <a:t> =  sin(</a:t>
            </a:r>
            <a:r>
              <a:rPr lang="de-DE" altLang="de-DE" sz="1800" b="1" dirty="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</a:t>
            </a:r>
            <a:r>
              <a:rPr lang="de-DE" altLang="de-DE" sz="1800" baseline="-25000" dirty="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de-DE" altLang="de-DE" sz="1800" dirty="0">
                <a:solidFill>
                  <a:schemeClr val="tx1"/>
                </a:solidFill>
                <a:latin typeface="Arial" pitchFamily="34" charset="0"/>
              </a:rPr>
              <a:t>+ </a:t>
            </a:r>
            <a:r>
              <a:rPr lang="de-DE" altLang="de-DE" sz="1800" b="1" dirty="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</a:t>
            </a:r>
            <a:r>
              <a:rPr lang="de-DE" altLang="de-DE" sz="1800" baseline="-25000" dirty="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de-DE" altLang="de-DE" sz="1800" dirty="0">
                <a:solidFill>
                  <a:schemeClr val="tx1"/>
                </a:solidFill>
                <a:latin typeface="Arial" pitchFamily="34" charset="0"/>
              </a:rPr>
              <a:t>+ </a:t>
            </a:r>
            <a:r>
              <a:rPr lang="de-DE" altLang="de-DE" sz="1800" b="1" dirty="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</a:t>
            </a:r>
            <a:r>
              <a:rPr lang="de-DE" altLang="de-DE" sz="1800" baseline="-25000" dirty="0">
                <a:solidFill>
                  <a:schemeClr val="tx1"/>
                </a:solidFill>
                <a:latin typeface="Arial" pitchFamily="34" charset="0"/>
              </a:rPr>
              <a:t>3</a:t>
            </a:r>
            <a:r>
              <a:rPr lang="de-DE" altLang="de-DE" sz="1800" dirty="0">
                <a:solidFill>
                  <a:schemeClr val="tx1"/>
                </a:solidFill>
                <a:latin typeface="Arial" pitchFamily="34" charset="0"/>
              </a:rPr>
              <a:t>)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59FE3E2-CC95-4F40-BD14-EC992AA3F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5" y="298074"/>
            <a:ext cx="3530613" cy="3928531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53DFE1EE-291B-44FF-A803-E2FBBAC90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98074"/>
            <a:ext cx="7924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e-DE" altLang="de-DE" dirty="0"/>
              <a:t>             Beispiel 1</a:t>
            </a:r>
          </a:p>
        </p:txBody>
      </p:sp>
    </p:spTree>
    <p:extLst>
      <p:ext uri="{BB962C8B-B14F-4D97-AF65-F5344CB8AC3E}">
        <p14:creationId xmlns:p14="http://schemas.microsoft.com/office/powerpoint/2010/main" val="3899634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7A99C-9313-4F3B-8A37-EDAF22B2FAEB}" type="slidenum">
              <a:rPr lang="de-DE"/>
              <a:pPr>
                <a:defRPr/>
              </a:pPr>
              <a:t>32</a:t>
            </a:fld>
            <a:endParaRPr lang="de-DE"/>
          </a:p>
        </p:txBody>
      </p: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919663" y="3314700"/>
            <a:ext cx="3746500" cy="1622425"/>
            <a:chOff x="2736" y="1926"/>
            <a:chExt cx="2360" cy="1022"/>
          </a:xfrm>
        </p:grpSpPr>
        <p:sp>
          <p:nvSpPr>
            <p:cNvPr id="50191" name="Text Box 12"/>
            <p:cNvSpPr txBox="1">
              <a:spLocks noChangeArrowheads="1"/>
            </p:cNvSpPr>
            <p:nvPr/>
          </p:nvSpPr>
          <p:spPr bwMode="auto">
            <a:xfrm>
              <a:off x="2736" y="2272"/>
              <a:ext cx="7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baseline="-25000">
                  <a:solidFill>
                    <a:schemeClr val="tx1"/>
                  </a:solidFill>
                  <a:latin typeface="Arial" pitchFamily="34" charset="0"/>
                </a:rPr>
                <a:t>0,1</a:t>
              </a:r>
              <a:r>
                <a:rPr lang="de-DE" altLang="de-DE">
                  <a:solidFill>
                    <a:schemeClr val="tx1"/>
                  </a:solidFill>
                  <a:latin typeface="Arial" pitchFamily="34" charset="0"/>
                </a:rPr>
                <a:t> = </a:t>
              </a:r>
            </a:p>
          </p:txBody>
        </p:sp>
        <p:sp>
          <p:nvSpPr>
            <p:cNvPr id="50192" name="Text Box 13"/>
            <p:cNvSpPr txBox="1">
              <a:spLocks noChangeArrowheads="1"/>
            </p:cNvSpPr>
            <p:nvPr/>
          </p:nvSpPr>
          <p:spPr bwMode="auto">
            <a:xfrm>
              <a:off x="3544" y="1926"/>
              <a:ext cx="1552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c</a:t>
              </a:r>
              <a:r>
                <a:rPr lang="de-DE" altLang="de-DE" sz="1800" i="1" baseline="-2500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	  </a:t>
              </a: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 	 -s</a:t>
              </a:r>
              <a:r>
                <a:rPr lang="de-DE" altLang="de-DE" sz="1800" i="1" baseline="-2500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 	 </a:t>
              </a: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endParaRPr lang="de-DE" altLang="de-DE" sz="1800" i="1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buSzTx/>
                <a:buFontTx/>
                <a:buNone/>
              </a:pP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s</a:t>
              </a:r>
              <a:r>
                <a:rPr lang="de-DE" altLang="de-DE" sz="1800" i="1" baseline="-2500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	  0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	 c</a:t>
              </a:r>
              <a:r>
                <a:rPr lang="de-DE" altLang="de-DE" sz="1800" i="1" baseline="-2500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	 </a:t>
              </a: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 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0	 -1	 0	 0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0	  0 	 0	 1</a:t>
              </a:r>
            </a:p>
          </p:txBody>
        </p:sp>
        <p:sp>
          <p:nvSpPr>
            <p:cNvPr id="50193" name="Freeform 14"/>
            <p:cNvSpPr>
              <a:spLocks/>
            </p:cNvSpPr>
            <p:nvPr/>
          </p:nvSpPr>
          <p:spPr bwMode="auto">
            <a:xfrm>
              <a:off x="3496" y="1940"/>
              <a:ext cx="88" cy="1000"/>
            </a:xfrm>
            <a:custGeom>
              <a:avLst/>
              <a:gdLst>
                <a:gd name="T0" fmla="*/ 541 w 48"/>
                <a:gd name="T1" fmla="*/ 0 h 536"/>
                <a:gd name="T2" fmla="*/ 0 w 48"/>
                <a:gd name="T3" fmla="*/ 0 h 536"/>
                <a:gd name="T4" fmla="*/ 0 w 48"/>
                <a:gd name="T5" fmla="*/ 6494 h 536"/>
                <a:gd name="T6" fmla="*/ 541 w 48"/>
                <a:gd name="T7" fmla="*/ 6494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536">
                  <a:moveTo>
                    <a:pt x="48" y="0"/>
                  </a:moveTo>
                  <a:lnTo>
                    <a:pt x="0" y="0"/>
                  </a:lnTo>
                  <a:lnTo>
                    <a:pt x="0" y="536"/>
                  </a:lnTo>
                  <a:lnTo>
                    <a:pt x="48" y="5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194" name="Freeform 15"/>
            <p:cNvSpPr>
              <a:spLocks/>
            </p:cNvSpPr>
            <p:nvPr/>
          </p:nvSpPr>
          <p:spPr bwMode="auto">
            <a:xfrm flipH="1">
              <a:off x="4952" y="1948"/>
              <a:ext cx="88" cy="1000"/>
            </a:xfrm>
            <a:custGeom>
              <a:avLst/>
              <a:gdLst>
                <a:gd name="T0" fmla="*/ 541 w 48"/>
                <a:gd name="T1" fmla="*/ 0 h 536"/>
                <a:gd name="T2" fmla="*/ 0 w 48"/>
                <a:gd name="T3" fmla="*/ 0 h 536"/>
                <a:gd name="T4" fmla="*/ 0 w 48"/>
                <a:gd name="T5" fmla="*/ 6494 h 536"/>
                <a:gd name="T6" fmla="*/ 541 w 48"/>
                <a:gd name="T7" fmla="*/ 6494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536">
                  <a:moveTo>
                    <a:pt x="48" y="0"/>
                  </a:moveTo>
                  <a:lnTo>
                    <a:pt x="0" y="0"/>
                  </a:lnTo>
                  <a:lnTo>
                    <a:pt x="0" y="536"/>
                  </a:lnTo>
                  <a:lnTo>
                    <a:pt x="48" y="5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0180" name="Rectangle 24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/>
              <a:t>Beispiel 2</a:t>
            </a:r>
          </a:p>
        </p:txBody>
      </p:sp>
      <p:grpSp>
        <p:nvGrpSpPr>
          <p:cNvPr id="188447" name="Group 31"/>
          <p:cNvGrpSpPr>
            <a:grpSpLocks/>
          </p:cNvGrpSpPr>
          <p:nvPr/>
        </p:nvGrpSpPr>
        <p:grpSpPr bwMode="auto">
          <a:xfrm>
            <a:off x="4979988" y="1319213"/>
            <a:ext cx="3937000" cy="1641475"/>
            <a:chOff x="2936" y="838"/>
            <a:chExt cx="2480" cy="1034"/>
          </a:xfrm>
        </p:grpSpPr>
        <p:sp>
          <p:nvSpPr>
            <p:cNvPr id="50183" name="Text Box 32"/>
            <p:cNvSpPr txBox="1">
              <a:spLocks noChangeArrowheads="1"/>
            </p:cNvSpPr>
            <p:nvPr/>
          </p:nvSpPr>
          <p:spPr bwMode="auto">
            <a:xfrm>
              <a:off x="2936" y="838"/>
              <a:ext cx="2480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Gelenk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</a:rPr>
                <a:t>	 </a:t>
              </a:r>
              <a:r>
                <a:rPr lang="el-GR" altLang="de-DE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α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d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</a:rPr>
                <a:t>	 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1800" b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     1	 0 	-90	0	 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1800" b="1" baseline="-25000" dirty="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     2	 0 	 90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d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	 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1800" b="1" baseline="-25000" dirty="0">
                  <a:solidFill>
                    <a:schemeClr val="tx1"/>
                  </a:solidFill>
                  <a:latin typeface="Arial" pitchFamily="34" charset="0"/>
                </a:rPr>
                <a:t>2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     3	 0 	  0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d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3 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	 0</a:t>
              </a:r>
            </a:p>
          </p:txBody>
        </p:sp>
        <p:sp>
          <p:nvSpPr>
            <p:cNvPr id="50184" name="Line 33"/>
            <p:cNvSpPr>
              <a:spLocks noChangeShapeType="1"/>
            </p:cNvSpPr>
            <p:nvPr/>
          </p:nvSpPr>
          <p:spPr bwMode="auto">
            <a:xfrm>
              <a:off x="2936" y="1032"/>
              <a:ext cx="2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185" name="Line 34"/>
            <p:cNvSpPr>
              <a:spLocks noChangeShapeType="1"/>
            </p:cNvSpPr>
            <p:nvPr/>
          </p:nvSpPr>
          <p:spPr bwMode="auto">
            <a:xfrm>
              <a:off x="3496" y="840"/>
              <a:ext cx="0" cy="10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DA76BEB7-EFED-46F9-BD06-1F29F5A2D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0" y="1323695"/>
            <a:ext cx="4445728" cy="44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AD00F-1859-433D-925E-D96462C68F49}" type="slidenum">
              <a:rPr lang="de-DE"/>
              <a:pPr>
                <a:defRPr/>
              </a:pPr>
              <a:t>33</a:t>
            </a:fld>
            <a:endParaRPr lang="de-DE"/>
          </a:p>
        </p:txBody>
      </p:sp>
      <p:grpSp>
        <p:nvGrpSpPr>
          <p:cNvPr id="51203" name="Group 11"/>
          <p:cNvGrpSpPr>
            <a:grpSpLocks/>
          </p:cNvGrpSpPr>
          <p:nvPr/>
        </p:nvGrpSpPr>
        <p:grpSpPr bwMode="auto">
          <a:xfrm>
            <a:off x="4926013" y="3330575"/>
            <a:ext cx="3746500" cy="1622425"/>
            <a:chOff x="2728" y="2974"/>
            <a:chExt cx="2360" cy="1022"/>
          </a:xfrm>
        </p:grpSpPr>
        <p:sp>
          <p:nvSpPr>
            <p:cNvPr id="51215" name="Text Box 12"/>
            <p:cNvSpPr txBox="1">
              <a:spLocks noChangeArrowheads="1"/>
            </p:cNvSpPr>
            <p:nvPr/>
          </p:nvSpPr>
          <p:spPr bwMode="auto">
            <a:xfrm>
              <a:off x="2728" y="3320"/>
              <a:ext cx="7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baseline="-25000">
                  <a:solidFill>
                    <a:schemeClr val="tx1"/>
                  </a:solidFill>
                  <a:latin typeface="Arial" pitchFamily="34" charset="0"/>
                </a:rPr>
                <a:t>1,2</a:t>
              </a:r>
              <a:r>
                <a:rPr lang="de-DE" altLang="de-DE">
                  <a:solidFill>
                    <a:schemeClr val="tx1"/>
                  </a:solidFill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51216" name="Text Box 13"/>
            <p:cNvSpPr txBox="1">
              <a:spLocks noChangeArrowheads="1"/>
            </p:cNvSpPr>
            <p:nvPr/>
          </p:nvSpPr>
          <p:spPr bwMode="auto">
            <a:xfrm>
              <a:off x="3536" y="2974"/>
              <a:ext cx="1552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c</a:t>
              </a:r>
              <a:r>
                <a:rPr lang="de-DE" altLang="de-DE" sz="1800" i="1" baseline="-2500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	 </a:t>
              </a: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 	 s</a:t>
              </a:r>
              <a:r>
                <a:rPr lang="de-DE" altLang="de-DE" sz="1800" i="1" baseline="-2500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 	 </a:t>
              </a: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endParaRPr lang="de-DE" altLang="de-DE" sz="1800" i="1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buSzTx/>
                <a:buFontTx/>
                <a:buNone/>
              </a:pP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s</a:t>
              </a:r>
              <a:r>
                <a:rPr lang="de-DE" altLang="de-DE" sz="1800" i="1" baseline="-2500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	 0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	-c</a:t>
              </a:r>
              <a:r>
                <a:rPr lang="de-DE" altLang="de-DE" sz="1800" i="1" baseline="-2500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	 </a:t>
              </a: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0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 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0	 1	0	 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d</a:t>
              </a:r>
              <a:r>
                <a:rPr lang="de-DE" altLang="de-DE" sz="1800" i="1" baseline="-2500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endParaRPr lang="de-DE" altLang="de-DE" sz="180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0	 0   	0	 1</a:t>
              </a:r>
            </a:p>
          </p:txBody>
        </p:sp>
        <p:sp>
          <p:nvSpPr>
            <p:cNvPr id="51217" name="Freeform 14"/>
            <p:cNvSpPr>
              <a:spLocks/>
            </p:cNvSpPr>
            <p:nvPr/>
          </p:nvSpPr>
          <p:spPr bwMode="auto">
            <a:xfrm>
              <a:off x="3488" y="2988"/>
              <a:ext cx="88" cy="1000"/>
            </a:xfrm>
            <a:custGeom>
              <a:avLst/>
              <a:gdLst>
                <a:gd name="T0" fmla="*/ 541 w 48"/>
                <a:gd name="T1" fmla="*/ 0 h 536"/>
                <a:gd name="T2" fmla="*/ 0 w 48"/>
                <a:gd name="T3" fmla="*/ 0 h 536"/>
                <a:gd name="T4" fmla="*/ 0 w 48"/>
                <a:gd name="T5" fmla="*/ 6494 h 536"/>
                <a:gd name="T6" fmla="*/ 541 w 48"/>
                <a:gd name="T7" fmla="*/ 6494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536">
                  <a:moveTo>
                    <a:pt x="48" y="0"/>
                  </a:moveTo>
                  <a:lnTo>
                    <a:pt x="0" y="0"/>
                  </a:lnTo>
                  <a:lnTo>
                    <a:pt x="0" y="536"/>
                  </a:lnTo>
                  <a:lnTo>
                    <a:pt x="48" y="5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218" name="Freeform 15"/>
            <p:cNvSpPr>
              <a:spLocks/>
            </p:cNvSpPr>
            <p:nvPr/>
          </p:nvSpPr>
          <p:spPr bwMode="auto">
            <a:xfrm flipH="1">
              <a:off x="4944" y="2996"/>
              <a:ext cx="88" cy="1000"/>
            </a:xfrm>
            <a:custGeom>
              <a:avLst/>
              <a:gdLst>
                <a:gd name="T0" fmla="*/ 541 w 48"/>
                <a:gd name="T1" fmla="*/ 0 h 536"/>
                <a:gd name="T2" fmla="*/ 0 w 48"/>
                <a:gd name="T3" fmla="*/ 0 h 536"/>
                <a:gd name="T4" fmla="*/ 0 w 48"/>
                <a:gd name="T5" fmla="*/ 6494 h 536"/>
                <a:gd name="T6" fmla="*/ 541 w 48"/>
                <a:gd name="T7" fmla="*/ 6494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536">
                  <a:moveTo>
                    <a:pt x="48" y="0"/>
                  </a:moveTo>
                  <a:lnTo>
                    <a:pt x="0" y="0"/>
                  </a:lnTo>
                  <a:lnTo>
                    <a:pt x="0" y="536"/>
                  </a:lnTo>
                  <a:lnTo>
                    <a:pt x="48" y="5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1204" name="Rectangle 21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/>
              <a:t>Beispiel 2</a:t>
            </a:r>
          </a:p>
        </p:txBody>
      </p:sp>
      <p:grpSp>
        <p:nvGrpSpPr>
          <p:cNvPr id="51206" name="Group 34"/>
          <p:cNvGrpSpPr>
            <a:grpSpLocks/>
          </p:cNvGrpSpPr>
          <p:nvPr/>
        </p:nvGrpSpPr>
        <p:grpSpPr bwMode="auto">
          <a:xfrm>
            <a:off x="4979988" y="1319213"/>
            <a:ext cx="3937000" cy="1641475"/>
            <a:chOff x="2936" y="838"/>
            <a:chExt cx="2480" cy="1034"/>
          </a:xfrm>
        </p:grpSpPr>
        <p:sp>
          <p:nvSpPr>
            <p:cNvPr id="51207" name="Text Box 35"/>
            <p:cNvSpPr txBox="1">
              <a:spLocks noChangeArrowheads="1"/>
            </p:cNvSpPr>
            <p:nvPr/>
          </p:nvSpPr>
          <p:spPr bwMode="auto">
            <a:xfrm>
              <a:off x="2936" y="838"/>
              <a:ext cx="2480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Gelenk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</a:rPr>
                <a:t>	 </a:t>
              </a:r>
              <a:r>
                <a:rPr lang="el-GR" altLang="de-DE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α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d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</a:rPr>
                <a:t>	 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1800" b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     1	 0 	-90	0	 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1800" b="1" baseline="-25000" dirty="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     2	 0 	 90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d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	 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1800" b="1" baseline="-25000" dirty="0">
                  <a:solidFill>
                    <a:schemeClr val="tx1"/>
                  </a:solidFill>
                  <a:latin typeface="Arial" pitchFamily="34" charset="0"/>
                </a:rPr>
                <a:t>2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     3	 0 	  0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d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3 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	 0</a:t>
              </a:r>
            </a:p>
          </p:txBody>
        </p:sp>
        <p:sp>
          <p:nvSpPr>
            <p:cNvPr id="51208" name="Line 36"/>
            <p:cNvSpPr>
              <a:spLocks noChangeShapeType="1"/>
            </p:cNvSpPr>
            <p:nvPr/>
          </p:nvSpPr>
          <p:spPr bwMode="auto">
            <a:xfrm>
              <a:off x="2936" y="1032"/>
              <a:ext cx="2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209" name="Line 37"/>
            <p:cNvSpPr>
              <a:spLocks noChangeShapeType="1"/>
            </p:cNvSpPr>
            <p:nvPr/>
          </p:nvSpPr>
          <p:spPr bwMode="auto">
            <a:xfrm>
              <a:off x="3496" y="840"/>
              <a:ext cx="0" cy="10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89826ADA-D65A-4A42-8EC2-C07F0304E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8" y="1417638"/>
            <a:ext cx="4445728" cy="44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48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503BED-CF63-4BA3-9CE8-6BA305D98D3E}" type="slidenum">
              <a:rPr lang="de-DE"/>
              <a:pPr>
                <a:defRPr/>
              </a:pPr>
              <a:t>34</a:t>
            </a:fld>
            <a:endParaRPr lang="de-DE"/>
          </a:p>
        </p:txBody>
      </p:sp>
      <p:grpSp>
        <p:nvGrpSpPr>
          <p:cNvPr id="52228" name="Group 37"/>
          <p:cNvGrpSpPr>
            <a:grpSpLocks/>
          </p:cNvGrpSpPr>
          <p:nvPr/>
        </p:nvGrpSpPr>
        <p:grpSpPr bwMode="auto">
          <a:xfrm>
            <a:off x="4918075" y="3324225"/>
            <a:ext cx="3746500" cy="1622425"/>
            <a:chOff x="2744" y="2094"/>
            <a:chExt cx="2360" cy="1022"/>
          </a:xfrm>
        </p:grpSpPr>
        <p:sp>
          <p:nvSpPr>
            <p:cNvPr id="52234" name="Text Box 9"/>
            <p:cNvSpPr txBox="1">
              <a:spLocks noChangeArrowheads="1"/>
            </p:cNvSpPr>
            <p:nvPr/>
          </p:nvSpPr>
          <p:spPr bwMode="auto">
            <a:xfrm>
              <a:off x="3552" y="2094"/>
              <a:ext cx="1552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571500" algn="l"/>
                  <a:tab pos="1333500" algn="l"/>
                  <a:tab pos="1905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1	 0 	0 	 0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0	 1	0	 0 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0	 0	 1	 </a:t>
              </a:r>
              <a:r>
                <a:rPr lang="de-DE" altLang="de-DE" sz="1800" i="1">
                  <a:solidFill>
                    <a:schemeClr val="tx1"/>
                  </a:solidFill>
                  <a:latin typeface="Arial" pitchFamily="34" charset="0"/>
                </a:rPr>
                <a:t>d</a:t>
              </a:r>
              <a:r>
                <a:rPr lang="de-DE" altLang="de-DE" sz="1800" i="1" baseline="-25000">
                  <a:solidFill>
                    <a:schemeClr val="tx1"/>
                  </a:solidFill>
                  <a:latin typeface="Arial" pitchFamily="34" charset="0"/>
                </a:rPr>
                <a:t>3</a:t>
              </a:r>
              <a:endParaRPr lang="de-DE" altLang="de-DE" sz="180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chemeClr val="tx1"/>
                  </a:solidFill>
                  <a:latin typeface="Arial" pitchFamily="34" charset="0"/>
                </a:rPr>
                <a:t>0	 0 	 0	 1</a:t>
              </a:r>
            </a:p>
          </p:txBody>
        </p:sp>
        <p:sp>
          <p:nvSpPr>
            <p:cNvPr id="52235" name="Freeform 10"/>
            <p:cNvSpPr>
              <a:spLocks/>
            </p:cNvSpPr>
            <p:nvPr/>
          </p:nvSpPr>
          <p:spPr bwMode="auto">
            <a:xfrm>
              <a:off x="3504" y="2108"/>
              <a:ext cx="88" cy="1000"/>
            </a:xfrm>
            <a:custGeom>
              <a:avLst/>
              <a:gdLst>
                <a:gd name="T0" fmla="*/ 541 w 48"/>
                <a:gd name="T1" fmla="*/ 0 h 536"/>
                <a:gd name="T2" fmla="*/ 0 w 48"/>
                <a:gd name="T3" fmla="*/ 0 h 536"/>
                <a:gd name="T4" fmla="*/ 0 w 48"/>
                <a:gd name="T5" fmla="*/ 6494 h 536"/>
                <a:gd name="T6" fmla="*/ 541 w 48"/>
                <a:gd name="T7" fmla="*/ 6494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536">
                  <a:moveTo>
                    <a:pt x="48" y="0"/>
                  </a:moveTo>
                  <a:lnTo>
                    <a:pt x="0" y="0"/>
                  </a:lnTo>
                  <a:lnTo>
                    <a:pt x="0" y="536"/>
                  </a:lnTo>
                  <a:lnTo>
                    <a:pt x="48" y="5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236" name="Freeform 11"/>
            <p:cNvSpPr>
              <a:spLocks/>
            </p:cNvSpPr>
            <p:nvPr/>
          </p:nvSpPr>
          <p:spPr bwMode="auto">
            <a:xfrm flipH="1">
              <a:off x="4960" y="2116"/>
              <a:ext cx="88" cy="1000"/>
            </a:xfrm>
            <a:custGeom>
              <a:avLst/>
              <a:gdLst>
                <a:gd name="T0" fmla="*/ 541 w 48"/>
                <a:gd name="T1" fmla="*/ 0 h 536"/>
                <a:gd name="T2" fmla="*/ 0 w 48"/>
                <a:gd name="T3" fmla="*/ 0 h 536"/>
                <a:gd name="T4" fmla="*/ 0 w 48"/>
                <a:gd name="T5" fmla="*/ 6494 h 536"/>
                <a:gd name="T6" fmla="*/ 541 w 48"/>
                <a:gd name="T7" fmla="*/ 6494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536">
                  <a:moveTo>
                    <a:pt x="48" y="0"/>
                  </a:moveTo>
                  <a:lnTo>
                    <a:pt x="0" y="0"/>
                  </a:lnTo>
                  <a:lnTo>
                    <a:pt x="0" y="536"/>
                  </a:lnTo>
                  <a:lnTo>
                    <a:pt x="48" y="5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237" name="Text Box 8"/>
            <p:cNvSpPr txBox="1">
              <a:spLocks noChangeArrowheads="1"/>
            </p:cNvSpPr>
            <p:nvPr/>
          </p:nvSpPr>
          <p:spPr bwMode="auto">
            <a:xfrm>
              <a:off x="2744" y="2440"/>
              <a:ext cx="7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baseline="-25000">
                  <a:solidFill>
                    <a:schemeClr val="tx1"/>
                  </a:solidFill>
                  <a:latin typeface="Arial" pitchFamily="34" charset="0"/>
                </a:rPr>
                <a:t>2,3</a:t>
              </a:r>
              <a:r>
                <a:rPr lang="de-DE" altLang="de-DE">
                  <a:solidFill>
                    <a:schemeClr val="tx1"/>
                  </a:solidFill>
                  <a:latin typeface="Times New Roman" pitchFamily="18" charset="0"/>
                </a:rPr>
                <a:t> = </a:t>
              </a:r>
            </a:p>
          </p:txBody>
        </p:sp>
      </p:grpSp>
      <p:sp>
        <p:nvSpPr>
          <p:cNvPr id="52229" name="Rectangle 44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/>
              <a:t>Beispiel 2</a:t>
            </a:r>
          </a:p>
        </p:txBody>
      </p:sp>
      <p:grpSp>
        <p:nvGrpSpPr>
          <p:cNvPr id="52230" name="Group 45"/>
          <p:cNvGrpSpPr>
            <a:grpSpLocks/>
          </p:cNvGrpSpPr>
          <p:nvPr/>
        </p:nvGrpSpPr>
        <p:grpSpPr bwMode="auto">
          <a:xfrm>
            <a:off x="4979988" y="1319213"/>
            <a:ext cx="3937000" cy="1641475"/>
            <a:chOff x="2936" y="838"/>
            <a:chExt cx="2480" cy="1034"/>
          </a:xfrm>
        </p:grpSpPr>
        <p:sp>
          <p:nvSpPr>
            <p:cNvPr id="52231" name="Text Box 46"/>
            <p:cNvSpPr txBox="1">
              <a:spLocks noChangeArrowheads="1"/>
            </p:cNvSpPr>
            <p:nvPr/>
          </p:nvSpPr>
          <p:spPr bwMode="auto">
            <a:xfrm>
              <a:off x="2936" y="838"/>
              <a:ext cx="2480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Gelenk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a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</a:rPr>
                <a:t>	 </a:t>
              </a:r>
              <a:r>
                <a:rPr lang="el-GR" altLang="de-DE" sz="1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α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d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</a:rPr>
                <a:t>	 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1800" b="1" baseline="-25000" dirty="0">
                  <a:solidFill>
                    <a:schemeClr val="tx1"/>
                  </a:solidFill>
                  <a:latin typeface="Arial" pitchFamily="34" charset="0"/>
                </a:rPr>
                <a:t>i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     1	 0 	-90	0	 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1800" b="1" baseline="-25000" dirty="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	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     2	 0 	 90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d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	 </a:t>
              </a:r>
              <a:r>
                <a:rPr lang="de-DE" altLang="de-DE" sz="1800" b="1" dirty="0">
                  <a:solidFill>
                    <a:schemeClr val="tx1"/>
                  </a:solidFill>
                  <a:latin typeface="Arial" pitchFamily="34" charset="0"/>
                  <a:sym typeface="Symbol" pitchFamily="18" charset="2"/>
                </a:rPr>
                <a:t></a:t>
              </a:r>
              <a:r>
                <a:rPr lang="de-DE" altLang="de-DE" sz="1800" b="1" baseline="-25000" dirty="0">
                  <a:solidFill>
                    <a:schemeClr val="tx1"/>
                  </a:solidFill>
                  <a:latin typeface="Arial" pitchFamily="34" charset="0"/>
                </a:rPr>
                <a:t>2</a:t>
              </a:r>
            </a:p>
            <a:p>
              <a:pPr>
                <a:buSzTx/>
                <a:buFontTx/>
                <a:buNone/>
              </a:pP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     3	 0 	  0	</a:t>
              </a:r>
              <a:r>
                <a:rPr lang="de-DE" altLang="de-DE" sz="1800" b="1" i="1" dirty="0">
                  <a:solidFill>
                    <a:schemeClr val="tx1"/>
                  </a:solidFill>
                  <a:latin typeface="Arial" pitchFamily="34" charset="0"/>
                </a:rPr>
                <a:t>d</a:t>
              </a:r>
              <a:r>
                <a:rPr lang="de-DE" altLang="de-DE" sz="1800" b="1" i="1" baseline="-25000" dirty="0">
                  <a:solidFill>
                    <a:schemeClr val="tx1"/>
                  </a:solidFill>
                  <a:latin typeface="Arial" pitchFamily="34" charset="0"/>
                </a:rPr>
                <a:t>3 </a:t>
              </a:r>
              <a:r>
                <a:rPr lang="de-DE" altLang="de-DE" sz="1800" dirty="0">
                  <a:solidFill>
                    <a:schemeClr val="tx1"/>
                  </a:solidFill>
                  <a:latin typeface="Arial" pitchFamily="34" charset="0"/>
                </a:rPr>
                <a:t>	 0</a:t>
              </a:r>
            </a:p>
          </p:txBody>
        </p:sp>
        <p:sp>
          <p:nvSpPr>
            <p:cNvPr id="52232" name="Line 47"/>
            <p:cNvSpPr>
              <a:spLocks noChangeShapeType="1"/>
            </p:cNvSpPr>
            <p:nvPr/>
          </p:nvSpPr>
          <p:spPr bwMode="auto">
            <a:xfrm>
              <a:off x="2936" y="1032"/>
              <a:ext cx="2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233" name="Line 48"/>
            <p:cNvSpPr>
              <a:spLocks noChangeShapeType="1"/>
            </p:cNvSpPr>
            <p:nvPr/>
          </p:nvSpPr>
          <p:spPr bwMode="auto">
            <a:xfrm>
              <a:off x="3496" y="840"/>
              <a:ext cx="0" cy="10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BA26C726-3AF3-4095-AD53-179B0D019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8" y="1417638"/>
            <a:ext cx="4445728" cy="44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86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A57B28-741C-4F71-B0D7-A151EBB5614A}" type="slidenum">
              <a:rPr lang="de-DE"/>
              <a:pPr>
                <a:defRPr/>
              </a:pPr>
              <a:t>35</a:t>
            </a:fld>
            <a:endParaRPr lang="de-DE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 2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393700" y="2847975"/>
            <a:ext cx="331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>
              <a:buSzTx/>
              <a:buFontTx/>
              <a:buNone/>
            </a:pPr>
            <a:r>
              <a:rPr lang="de-DE" altLang="de-DE" sz="2000" b="1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lang="de-DE" altLang="de-DE" sz="2000" b="1" baseline="-25000">
                <a:solidFill>
                  <a:schemeClr val="tx1"/>
                </a:solidFill>
                <a:latin typeface="Arial" pitchFamily="34" charset="0"/>
              </a:rPr>
              <a:t>0,3</a:t>
            </a:r>
            <a:r>
              <a:rPr lang="de-DE" altLang="de-DE" sz="2000" b="1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de-DE" altLang="de-DE" sz="2000" b="1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</a:t>
            </a:r>
            <a:r>
              <a:rPr lang="de-DE" altLang="de-DE" sz="2000" b="1">
                <a:solidFill>
                  <a:schemeClr val="tx1"/>
                </a:solidFill>
                <a:latin typeface="Arial" pitchFamily="34" charset="0"/>
              </a:rPr>
              <a:t>) = A</a:t>
            </a:r>
            <a:r>
              <a:rPr lang="de-DE" altLang="de-DE" sz="2000" b="1" baseline="-25000">
                <a:solidFill>
                  <a:schemeClr val="tx1"/>
                </a:solidFill>
                <a:latin typeface="Arial" pitchFamily="34" charset="0"/>
              </a:rPr>
              <a:t>0,1</a:t>
            </a:r>
            <a:r>
              <a:rPr lang="de-DE" altLang="de-DE" sz="2000" b="1" baseline="300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de-DE" altLang="de-DE" sz="2000" b="1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lang="de-DE" altLang="de-DE" sz="2000" b="1" baseline="-25000">
                <a:solidFill>
                  <a:schemeClr val="tx1"/>
                </a:solidFill>
                <a:latin typeface="Arial" pitchFamily="34" charset="0"/>
              </a:rPr>
              <a:t>1,2</a:t>
            </a:r>
            <a:r>
              <a:rPr lang="de-DE" altLang="de-DE" sz="2000" b="1" baseline="300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de-DE" altLang="de-DE" sz="2000" b="1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lang="de-DE" altLang="de-DE" sz="2000" b="1" baseline="-25000">
                <a:solidFill>
                  <a:schemeClr val="tx1"/>
                </a:solidFill>
                <a:latin typeface="Arial" pitchFamily="34" charset="0"/>
              </a:rPr>
              <a:t>2,3</a:t>
            </a:r>
            <a:r>
              <a:rPr lang="de-DE" altLang="de-DE" sz="2000" b="1">
                <a:solidFill>
                  <a:schemeClr val="tx1"/>
                </a:solidFill>
                <a:latin typeface="Arial" pitchFamily="34" charset="0"/>
              </a:rPr>
              <a:t> = </a:t>
            </a:r>
          </a:p>
        </p:txBody>
      </p:sp>
      <p:sp>
        <p:nvSpPr>
          <p:cNvPr id="53253" name="Freeform 4"/>
          <p:cNvSpPr>
            <a:spLocks/>
          </p:cNvSpPr>
          <p:nvPr/>
        </p:nvSpPr>
        <p:spPr bwMode="auto">
          <a:xfrm>
            <a:off x="3695700" y="2127250"/>
            <a:ext cx="203200" cy="1968500"/>
          </a:xfrm>
          <a:custGeom>
            <a:avLst/>
            <a:gdLst>
              <a:gd name="T0" fmla="*/ 2147483647 w 48"/>
              <a:gd name="T1" fmla="*/ 0 h 536"/>
              <a:gd name="T2" fmla="*/ 0 w 48"/>
              <a:gd name="T3" fmla="*/ 0 h 536"/>
              <a:gd name="T4" fmla="*/ 0 w 48"/>
              <a:gd name="T5" fmla="*/ 2147483647 h 536"/>
              <a:gd name="T6" fmla="*/ 2147483647 w 48"/>
              <a:gd name="T7" fmla="*/ 2147483647 h 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536">
                <a:moveTo>
                  <a:pt x="48" y="0"/>
                </a:moveTo>
                <a:lnTo>
                  <a:pt x="0" y="0"/>
                </a:lnTo>
                <a:lnTo>
                  <a:pt x="0" y="536"/>
                </a:lnTo>
                <a:lnTo>
                  <a:pt x="48" y="53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3810000" y="2027238"/>
            <a:ext cx="50165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62000" algn="l"/>
                <a:tab pos="863600" algn="l"/>
                <a:tab pos="1333500" algn="l"/>
                <a:tab pos="1905000" algn="l"/>
                <a:tab pos="2857500" algn="l"/>
              </a:tabLst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tabLst>
                <a:tab pos="762000" algn="l"/>
                <a:tab pos="863600" algn="l"/>
                <a:tab pos="1333500" algn="l"/>
                <a:tab pos="1905000" algn="l"/>
                <a:tab pos="2857500" algn="l"/>
              </a:tabLst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tabLst>
                <a:tab pos="762000" algn="l"/>
                <a:tab pos="863600" algn="l"/>
                <a:tab pos="1333500" algn="l"/>
                <a:tab pos="1905000" algn="l"/>
                <a:tab pos="2857500" algn="l"/>
              </a:tabLst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tabLst>
                <a:tab pos="762000" algn="l"/>
                <a:tab pos="863600" algn="l"/>
                <a:tab pos="1333500" algn="l"/>
                <a:tab pos="1905000" algn="l"/>
                <a:tab pos="2857500" algn="l"/>
              </a:tabLst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tabLst>
                <a:tab pos="762000" algn="l"/>
                <a:tab pos="863600" algn="l"/>
                <a:tab pos="1333500" algn="l"/>
                <a:tab pos="1905000" algn="l"/>
                <a:tab pos="2857500" algn="l"/>
              </a:tabLst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tabLst>
                <a:tab pos="762000" algn="l"/>
                <a:tab pos="863600" algn="l"/>
                <a:tab pos="1333500" algn="l"/>
                <a:tab pos="1905000" algn="l"/>
                <a:tab pos="2857500" algn="l"/>
              </a:tabLst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tabLst>
                <a:tab pos="762000" algn="l"/>
                <a:tab pos="863600" algn="l"/>
                <a:tab pos="1333500" algn="l"/>
                <a:tab pos="1905000" algn="l"/>
                <a:tab pos="2857500" algn="l"/>
              </a:tabLst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tabLst>
                <a:tab pos="762000" algn="l"/>
                <a:tab pos="863600" algn="l"/>
                <a:tab pos="1333500" algn="l"/>
                <a:tab pos="1905000" algn="l"/>
                <a:tab pos="2857500" algn="l"/>
              </a:tabLst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tabLst>
                <a:tab pos="762000" algn="l"/>
                <a:tab pos="863600" algn="l"/>
                <a:tab pos="1333500" algn="l"/>
                <a:tab pos="1905000" algn="l"/>
                <a:tab pos="2857500" algn="l"/>
              </a:tabLst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>
              <a:buSzTx/>
              <a:buFontTx/>
              <a:buNone/>
            </a:pP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c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c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2 		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-s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	 	c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s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 	c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s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d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3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 - s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d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2 </a:t>
            </a:r>
            <a:endParaRPr lang="de-DE" altLang="de-DE" i="1">
              <a:solidFill>
                <a:schemeClr val="tx1"/>
              </a:solidFill>
              <a:latin typeface="Arial" pitchFamily="34" charset="0"/>
            </a:endParaRPr>
          </a:p>
          <a:p>
            <a:pPr>
              <a:buSzTx/>
              <a:buFontTx/>
              <a:buNone/>
            </a:pP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s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c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2 		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c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	 	s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s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 	s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s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d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3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 + c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d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2 </a:t>
            </a:r>
            <a:endParaRPr lang="de-DE" altLang="de-DE" i="1">
              <a:solidFill>
                <a:schemeClr val="tx1"/>
              </a:solidFill>
              <a:latin typeface="Arial" pitchFamily="34" charset="0"/>
            </a:endParaRPr>
          </a:p>
          <a:p>
            <a:pPr>
              <a:buSzTx/>
              <a:buFontTx/>
              <a:buNone/>
            </a:pP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-s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de-DE" altLang="de-DE">
                <a:solidFill>
                  <a:schemeClr val="tx1"/>
                </a:solidFill>
                <a:latin typeface="Arial" pitchFamily="34" charset="0"/>
              </a:rPr>
              <a:t> 	   0		 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c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2 	     </a:t>
            </a:r>
            <a:r>
              <a:rPr lang="de-DE" altLang="de-DE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c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de-DE" altLang="de-DE" i="1">
                <a:solidFill>
                  <a:schemeClr val="tx1"/>
                </a:solidFill>
                <a:latin typeface="Arial" pitchFamily="34" charset="0"/>
              </a:rPr>
              <a:t>d</a:t>
            </a:r>
            <a:r>
              <a:rPr lang="de-DE" altLang="de-DE" i="1" baseline="-25000">
                <a:solidFill>
                  <a:schemeClr val="tx1"/>
                </a:solidFill>
                <a:latin typeface="Arial" pitchFamily="34" charset="0"/>
              </a:rPr>
              <a:t>3</a:t>
            </a:r>
            <a:endParaRPr lang="de-DE" altLang="de-DE">
              <a:solidFill>
                <a:schemeClr val="tx1"/>
              </a:solidFill>
              <a:latin typeface="Arial" pitchFamily="34" charset="0"/>
            </a:endParaRPr>
          </a:p>
          <a:p>
            <a:pPr>
              <a:buSzTx/>
              <a:buFontTx/>
              <a:buNone/>
            </a:pPr>
            <a:r>
              <a:rPr lang="de-DE" altLang="de-DE">
                <a:solidFill>
                  <a:schemeClr val="tx1"/>
                </a:solidFill>
                <a:latin typeface="Arial" pitchFamily="34" charset="0"/>
              </a:rPr>
              <a:t>0	   0     	 0	      1</a:t>
            </a:r>
          </a:p>
        </p:txBody>
      </p:sp>
      <p:sp>
        <p:nvSpPr>
          <p:cNvPr id="53255" name="Freeform 6"/>
          <p:cNvSpPr>
            <a:spLocks/>
          </p:cNvSpPr>
          <p:nvPr/>
        </p:nvSpPr>
        <p:spPr bwMode="auto">
          <a:xfrm flipH="1">
            <a:off x="8470900" y="2093913"/>
            <a:ext cx="203200" cy="1968500"/>
          </a:xfrm>
          <a:custGeom>
            <a:avLst/>
            <a:gdLst>
              <a:gd name="T0" fmla="*/ 2147483647 w 48"/>
              <a:gd name="T1" fmla="*/ 0 h 536"/>
              <a:gd name="T2" fmla="*/ 0 w 48"/>
              <a:gd name="T3" fmla="*/ 0 h 536"/>
              <a:gd name="T4" fmla="*/ 0 w 48"/>
              <a:gd name="T5" fmla="*/ 2147483647 h 536"/>
              <a:gd name="T6" fmla="*/ 2147483647 w 48"/>
              <a:gd name="T7" fmla="*/ 2147483647 h 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536">
                <a:moveTo>
                  <a:pt x="48" y="0"/>
                </a:moveTo>
                <a:lnTo>
                  <a:pt x="0" y="0"/>
                </a:lnTo>
                <a:lnTo>
                  <a:pt x="0" y="536"/>
                </a:lnTo>
                <a:lnTo>
                  <a:pt x="48" y="53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468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E69D5-A1FB-402A-A1D5-D67A6CA58B1D}" type="slidenum">
              <a:rPr lang="de-DE"/>
              <a:pPr>
                <a:defRPr/>
              </a:pPr>
              <a:t>36</a:t>
            </a:fld>
            <a:endParaRPr lang="de-DE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 3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332413" y="1370013"/>
            <a:ext cx="3937000" cy="1714500"/>
            <a:chOff x="2936" y="792"/>
            <a:chExt cx="2480" cy="1080"/>
          </a:xfrm>
        </p:grpSpPr>
        <p:sp>
          <p:nvSpPr>
            <p:cNvPr id="54285" name="Text Box 5"/>
            <p:cNvSpPr txBox="1">
              <a:spLocks noChangeArrowheads="1"/>
            </p:cNvSpPr>
            <p:nvPr/>
          </p:nvSpPr>
          <p:spPr bwMode="auto">
            <a:xfrm>
              <a:off x="2936" y="792"/>
              <a:ext cx="2480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Gelenk	</a:t>
              </a:r>
              <a:r>
                <a:rPr lang="de-DE" altLang="de-DE" sz="1800" b="1" i="1">
                  <a:solidFill>
                    <a:srgbClr val="A50021"/>
                  </a:solidFill>
                  <a:latin typeface="Times" pitchFamily="18" charset="0"/>
                </a:rPr>
                <a:t>a</a:t>
              </a:r>
              <a:r>
                <a:rPr lang="de-DE" altLang="de-DE" sz="1800" b="1" i="1" baseline="-25000">
                  <a:solidFill>
                    <a:srgbClr val="A50021"/>
                  </a:solidFill>
                  <a:latin typeface="Times" pitchFamily="18" charset="0"/>
                </a:rPr>
                <a:t>i</a:t>
              </a:r>
              <a:r>
                <a:rPr lang="de-DE" altLang="de-DE" sz="1800" b="1">
                  <a:solidFill>
                    <a:srgbClr val="A50021"/>
                  </a:solidFill>
                  <a:latin typeface="Arial" pitchFamily="34" charset="0"/>
                </a:rPr>
                <a:t>	 </a:t>
              </a:r>
              <a:r>
                <a:rPr lang="de-DE" altLang="de-DE" sz="1800" b="1">
                  <a:solidFill>
                    <a:srgbClr val="A50021"/>
                  </a:solidFill>
                  <a:latin typeface="Symbol" pitchFamily="18" charset="2"/>
                </a:rPr>
                <a:t>a</a:t>
              </a:r>
              <a:r>
                <a:rPr lang="de-DE" altLang="de-DE" sz="1800" b="1" i="1" baseline="-25000">
                  <a:solidFill>
                    <a:srgbClr val="A50021"/>
                  </a:solidFill>
                  <a:latin typeface="Arial" pitchFamily="34" charset="0"/>
                </a:rPr>
                <a:t>i</a:t>
              </a:r>
              <a:r>
                <a:rPr lang="de-DE" altLang="de-DE" sz="1800" b="1">
                  <a:solidFill>
                    <a:srgbClr val="A50021"/>
                  </a:solidFill>
                  <a:latin typeface="Arial" pitchFamily="34" charset="0"/>
                </a:rPr>
                <a:t>	</a:t>
              </a:r>
              <a:r>
                <a:rPr lang="de-DE" altLang="de-DE" sz="1800" b="1" i="1">
                  <a:solidFill>
                    <a:srgbClr val="A50021"/>
                  </a:solidFill>
                  <a:latin typeface="Times" pitchFamily="18" charset="0"/>
                </a:rPr>
                <a:t>d</a:t>
              </a:r>
              <a:r>
                <a:rPr lang="de-DE" altLang="de-DE" sz="1800" b="1" i="1" baseline="-25000">
                  <a:solidFill>
                    <a:srgbClr val="A50021"/>
                  </a:solidFill>
                  <a:latin typeface="Times" pitchFamily="18" charset="0"/>
                </a:rPr>
                <a:t>i</a:t>
              </a:r>
              <a:r>
                <a:rPr lang="de-DE" altLang="de-DE" sz="1800" b="1">
                  <a:solidFill>
                    <a:srgbClr val="A50021"/>
                  </a:solidFill>
                  <a:latin typeface="Arial" pitchFamily="34" charset="0"/>
                </a:rPr>
                <a:t>	 </a:t>
              </a:r>
              <a:r>
                <a:rPr lang="de-DE" altLang="de-DE" sz="1800" b="1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de-DE" altLang="de-DE" sz="1800" b="1" baseline="-25000">
                  <a:solidFill>
                    <a:srgbClr val="A50021"/>
                  </a:solidFill>
                  <a:latin typeface="Arial" pitchFamily="34" charset="0"/>
                </a:rPr>
                <a:t>i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   1	 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0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	</a:t>
              </a:r>
              <a:r>
                <a:rPr lang="de-DE" altLang="de-DE" sz="1800">
                  <a:solidFill>
                    <a:srgbClr val="A50021"/>
                  </a:solidFill>
                  <a:latin typeface="Times New Roman" pitchFamily="18" charset="0"/>
                </a:rPr>
                <a:t>9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0	0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 </a:t>
              </a:r>
              <a:r>
                <a:rPr lang="de-DE" altLang="de-DE" sz="180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de-DE" altLang="de-DE" sz="1800" baseline="-25000">
                  <a:solidFill>
                    <a:srgbClr val="A50021"/>
                  </a:solidFill>
                  <a:latin typeface="Arial" pitchFamily="34" charset="0"/>
                </a:rPr>
                <a:t>1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   2	 </a:t>
              </a:r>
              <a:r>
                <a:rPr lang="de-DE" altLang="de-DE" sz="1800" i="1">
                  <a:solidFill>
                    <a:srgbClr val="A50021"/>
                  </a:solidFill>
                  <a:latin typeface="Times" pitchFamily="18" charset="0"/>
                </a:rPr>
                <a:t>a</a:t>
              </a:r>
              <a:r>
                <a:rPr lang="de-DE" altLang="de-DE" sz="1800" i="1" baseline="-25000">
                  <a:solidFill>
                    <a:srgbClr val="A50021"/>
                  </a:solidFill>
                  <a:latin typeface="Times" pitchFamily="18" charset="0"/>
                </a:rPr>
                <a:t>2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	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 0	0 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 </a:t>
              </a:r>
              <a:r>
                <a:rPr lang="de-DE" altLang="de-DE" sz="180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de-DE" altLang="de-DE" sz="1800" baseline="-25000">
                  <a:solidFill>
                    <a:srgbClr val="A50021"/>
                  </a:solidFill>
                  <a:latin typeface="Arial" pitchFamily="34" charset="0"/>
                </a:rPr>
                <a:t>2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   3	 </a:t>
              </a:r>
              <a:r>
                <a:rPr lang="de-DE" altLang="de-DE" sz="1800" i="1">
                  <a:solidFill>
                    <a:srgbClr val="A50021"/>
                  </a:solidFill>
                  <a:latin typeface="Times" pitchFamily="18" charset="0"/>
                </a:rPr>
                <a:t>a</a:t>
              </a:r>
              <a:r>
                <a:rPr lang="de-DE" altLang="de-DE" sz="1800" i="1" baseline="-25000">
                  <a:solidFill>
                    <a:srgbClr val="A50021"/>
                  </a:solidFill>
                  <a:latin typeface="Times" pitchFamily="18" charset="0"/>
                </a:rPr>
                <a:t>3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	 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0	0 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 </a:t>
              </a:r>
              <a:r>
                <a:rPr lang="de-DE" altLang="de-DE" sz="180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de-DE" altLang="de-DE" sz="1800" baseline="-25000">
                  <a:solidFill>
                    <a:srgbClr val="A50021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54286" name="Line 6"/>
            <p:cNvSpPr>
              <a:spLocks noChangeShapeType="1"/>
            </p:cNvSpPr>
            <p:nvPr/>
          </p:nvSpPr>
          <p:spPr bwMode="auto">
            <a:xfrm>
              <a:off x="2936" y="1032"/>
              <a:ext cx="2248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287" name="Line 7"/>
            <p:cNvSpPr>
              <a:spLocks noChangeShapeType="1"/>
            </p:cNvSpPr>
            <p:nvPr/>
          </p:nvSpPr>
          <p:spPr bwMode="auto">
            <a:xfrm>
              <a:off x="3496" y="840"/>
              <a:ext cx="0" cy="103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8313EDF-A51B-4048-AA5A-94AF5D406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743889" cy="39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072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B6F32E-782D-47E4-AB7A-39C5ACE9AE1D}" type="slidenum">
              <a:rPr lang="de-DE"/>
              <a:pPr>
                <a:defRPr/>
              </a:pPr>
              <a:t>37</a:t>
            </a:fld>
            <a:endParaRPr lang="de-DE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 4</a:t>
            </a:r>
          </a:p>
        </p:txBody>
      </p:sp>
      <p:grpSp>
        <p:nvGrpSpPr>
          <p:cNvPr id="55300" name="Group 20"/>
          <p:cNvGrpSpPr>
            <a:grpSpLocks/>
          </p:cNvGrpSpPr>
          <p:nvPr/>
        </p:nvGrpSpPr>
        <p:grpSpPr bwMode="auto">
          <a:xfrm>
            <a:off x="5245100" y="1549400"/>
            <a:ext cx="3937000" cy="3117850"/>
            <a:chOff x="3280" y="1462"/>
            <a:chExt cx="2480" cy="1964"/>
          </a:xfrm>
        </p:grpSpPr>
        <p:sp>
          <p:nvSpPr>
            <p:cNvPr id="55316" name="Text Box 4"/>
            <p:cNvSpPr txBox="1">
              <a:spLocks noChangeArrowheads="1"/>
            </p:cNvSpPr>
            <p:nvPr/>
          </p:nvSpPr>
          <p:spPr bwMode="auto">
            <a:xfrm>
              <a:off x="3280" y="1462"/>
              <a:ext cx="2480" cy="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tabLst>
                  <a:tab pos="1054100" algn="l"/>
                  <a:tab pos="1714500" algn="l"/>
                  <a:tab pos="2387600" algn="l"/>
                  <a:tab pos="3048000" algn="l"/>
                </a:tabLst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Gelenk	</a:t>
              </a:r>
              <a:r>
                <a:rPr lang="de-DE" altLang="de-DE" sz="1800" i="1">
                  <a:solidFill>
                    <a:srgbClr val="A50021"/>
                  </a:solidFill>
                  <a:latin typeface="Times" pitchFamily="18" charset="0"/>
                </a:rPr>
                <a:t>a</a:t>
              </a:r>
              <a:r>
                <a:rPr lang="de-DE" altLang="de-DE" sz="1800" i="1" baseline="-25000">
                  <a:solidFill>
                    <a:srgbClr val="A50021"/>
                  </a:solidFill>
                  <a:latin typeface="Times" pitchFamily="18" charset="0"/>
                </a:rPr>
                <a:t>i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 </a:t>
              </a:r>
              <a:r>
                <a:rPr lang="de-DE" altLang="de-DE" sz="1800" b="1">
                  <a:solidFill>
                    <a:srgbClr val="A50021"/>
                  </a:solidFill>
                  <a:latin typeface="Symbol" pitchFamily="18" charset="2"/>
                </a:rPr>
                <a:t>a</a:t>
              </a:r>
              <a:r>
                <a:rPr lang="de-DE" altLang="de-DE" sz="1800" i="1" baseline="-25000">
                  <a:solidFill>
                    <a:srgbClr val="A50021"/>
                  </a:solidFill>
                  <a:latin typeface="Arial" pitchFamily="34" charset="0"/>
                </a:rPr>
                <a:t>i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</a:t>
              </a:r>
              <a:r>
                <a:rPr lang="de-DE" altLang="de-DE" sz="1800" i="1">
                  <a:solidFill>
                    <a:srgbClr val="A50021"/>
                  </a:solidFill>
                  <a:latin typeface="Times" pitchFamily="18" charset="0"/>
                </a:rPr>
                <a:t>d</a:t>
              </a:r>
              <a:r>
                <a:rPr lang="de-DE" altLang="de-DE" sz="1800" i="1" baseline="-25000">
                  <a:solidFill>
                    <a:srgbClr val="A50021"/>
                  </a:solidFill>
                  <a:latin typeface="Times" pitchFamily="18" charset="0"/>
                </a:rPr>
                <a:t>i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 </a:t>
              </a:r>
              <a:r>
                <a:rPr lang="de-DE" altLang="de-DE" sz="1800" b="1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de-DE" altLang="de-DE" sz="1800" baseline="-25000">
                  <a:solidFill>
                    <a:srgbClr val="A50021"/>
                  </a:solidFill>
                  <a:latin typeface="Arial" pitchFamily="34" charset="0"/>
                </a:rPr>
                <a:t>i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   1	 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0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	</a:t>
              </a:r>
              <a:r>
                <a:rPr lang="de-DE" altLang="de-DE" sz="1800">
                  <a:solidFill>
                    <a:srgbClr val="A50021"/>
                  </a:solidFill>
                  <a:latin typeface="Times New Roman" pitchFamily="18" charset="0"/>
                </a:rPr>
                <a:t>9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0	0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 </a:t>
              </a:r>
              <a:r>
                <a:rPr lang="de-DE" altLang="de-DE" sz="180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de-DE" altLang="de-DE" sz="1800" baseline="-25000">
                  <a:solidFill>
                    <a:srgbClr val="A50021"/>
                  </a:solidFill>
                  <a:latin typeface="Arial" pitchFamily="34" charset="0"/>
                </a:rPr>
                <a:t>1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   2	 </a:t>
              </a:r>
              <a:r>
                <a:rPr lang="de-DE" altLang="de-DE" sz="1800" i="1">
                  <a:solidFill>
                    <a:srgbClr val="A50021"/>
                  </a:solidFill>
                  <a:latin typeface="Times" pitchFamily="18" charset="0"/>
                </a:rPr>
                <a:t>a</a:t>
              </a:r>
              <a:r>
                <a:rPr lang="de-DE" altLang="de-DE" sz="1800" i="1" baseline="-25000">
                  <a:solidFill>
                    <a:srgbClr val="A50021"/>
                  </a:solidFill>
                  <a:latin typeface="Times" pitchFamily="18" charset="0"/>
                </a:rPr>
                <a:t>2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	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 0	0 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 </a:t>
              </a:r>
              <a:r>
                <a:rPr lang="de-DE" altLang="de-DE" sz="180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de-DE" altLang="de-DE" sz="1800" baseline="-25000">
                  <a:solidFill>
                    <a:srgbClr val="A50021"/>
                  </a:solidFill>
                  <a:latin typeface="Arial" pitchFamily="34" charset="0"/>
                </a:rPr>
                <a:t>2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   3	 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0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	 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90	0 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 </a:t>
              </a:r>
              <a:r>
                <a:rPr lang="de-DE" altLang="de-DE" sz="180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de-DE" altLang="de-DE" sz="1800" baseline="-25000">
                  <a:solidFill>
                    <a:srgbClr val="A50021"/>
                  </a:solidFill>
                  <a:latin typeface="Arial" pitchFamily="34" charset="0"/>
                </a:rPr>
                <a:t>3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   4	 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0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	-</a:t>
              </a:r>
              <a:r>
                <a:rPr lang="de-DE" altLang="de-DE" sz="1800">
                  <a:solidFill>
                    <a:srgbClr val="A50021"/>
                  </a:solidFill>
                  <a:latin typeface="Times New Roman" pitchFamily="18" charset="0"/>
                </a:rPr>
                <a:t>9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0	</a:t>
              </a:r>
              <a:r>
                <a:rPr lang="de-DE" altLang="de-DE" sz="1800" i="1">
                  <a:solidFill>
                    <a:srgbClr val="A50021"/>
                  </a:solidFill>
                  <a:latin typeface="Times" pitchFamily="18" charset="0"/>
                </a:rPr>
                <a:t>d</a:t>
              </a:r>
              <a:r>
                <a:rPr lang="de-DE" altLang="de-DE" sz="1800" i="1" baseline="-25000">
                  <a:solidFill>
                    <a:srgbClr val="A50021"/>
                  </a:solidFill>
                  <a:latin typeface="Times" pitchFamily="18" charset="0"/>
                </a:rPr>
                <a:t>4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 </a:t>
              </a:r>
              <a:r>
                <a:rPr lang="de-DE" altLang="de-DE" sz="180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de-DE" altLang="de-DE" sz="1800" baseline="-25000">
                  <a:solidFill>
                    <a:srgbClr val="A50021"/>
                  </a:solidFill>
                  <a:latin typeface="Arial" pitchFamily="34" charset="0"/>
                </a:rPr>
                <a:t>4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   5	 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0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	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 </a:t>
              </a:r>
              <a:r>
                <a:rPr lang="de-DE" altLang="de-DE" sz="1800">
                  <a:solidFill>
                    <a:srgbClr val="A50021"/>
                  </a:solidFill>
                  <a:latin typeface="Times New Roman" pitchFamily="18" charset="0"/>
                </a:rPr>
                <a:t>9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0 	0 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 </a:t>
              </a:r>
              <a:r>
                <a:rPr lang="de-DE" altLang="de-DE" sz="180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de-DE" altLang="de-DE" sz="1800" baseline="-25000">
                  <a:solidFill>
                    <a:srgbClr val="A50021"/>
                  </a:solidFill>
                  <a:latin typeface="Arial" pitchFamily="34" charset="0"/>
                </a:rPr>
                <a:t>5</a:t>
              </a:r>
            </a:p>
            <a:p>
              <a:pPr>
                <a:buSzTx/>
                <a:buFontTx/>
                <a:buNone/>
              </a:pP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   6	 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0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  	 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0	</a:t>
              </a:r>
              <a:r>
                <a:rPr lang="de-DE" altLang="de-DE" sz="1800" i="1">
                  <a:solidFill>
                    <a:srgbClr val="A50021"/>
                  </a:solidFill>
                  <a:latin typeface="Times" pitchFamily="18" charset="0"/>
                </a:rPr>
                <a:t>d</a:t>
              </a:r>
              <a:r>
                <a:rPr lang="de-DE" altLang="de-DE" sz="1800" i="1" baseline="-25000">
                  <a:solidFill>
                    <a:srgbClr val="A50021"/>
                  </a:solidFill>
                  <a:latin typeface="Times" pitchFamily="18" charset="0"/>
                </a:rPr>
                <a:t>6</a:t>
              </a:r>
              <a:r>
                <a:rPr lang="de-DE" altLang="de-DE" sz="1800">
                  <a:solidFill>
                    <a:srgbClr val="A50021"/>
                  </a:solidFill>
                  <a:latin typeface="Times" pitchFamily="18" charset="0"/>
                </a:rPr>
                <a:t> </a:t>
              </a:r>
              <a:r>
                <a:rPr lang="de-DE" altLang="de-DE" sz="1800">
                  <a:solidFill>
                    <a:srgbClr val="A50021"/>
                  </a:solidFill>
                  <a:latin typeface="Arial" pitchFamily="34" charset="0"/>
                </a:rPr>
                <a:t>	 </a:t>
              </a:r>
              <a:r>
                <a:rPr lang="de-DE" altLang="de-DE" sz="1800">
                  <a:solidFill>
                    <a:srgbClr val="A50021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de-DE" altLang="de-DE" sz="1800" baseline="-25000">
                  <a:solidFill>
                    <a:srgbClr val="A50021"/>
                  </a:solidFill>
                  <a:latin typeface="Arial" pitchFamily="34" charset="0"/>
                </a:rPr>
                <a:t>6</a:t>
              </a:r>
            </a:p>
            <a:p>
              <a:pPr>
                <a:buSzTx/>
                <a:buFontTx/>
                <a:buNone/>
              </a:pPr>
              <a:endParaRPr lang="de-DE" altLang="de-DE" sz="1800" baseline="-25000">
                <a:solidFill>
                  <a:srgbClr val="A50021"/>
                </a:solidFill>
                <a:latin typeface="Arial" pitchFamily="34" charset="0"/>
              </a:endParaRPr>
            </a:p>
          </p:txBody>
        </p:sp>
        <p:sp>
          <p:nvSpPr>
            <p:cNvPr id="55317" name="Line 5"/>
            <p:cNvSpPr>
              <a:spLocks noChangeShapeType="1"/>
            </p:cNvSpPr>
            <p:nvPr/>
          </p:nvSpPr>
          <p:spPr bwMode="auto">
            <a:xfrm>
              <a:off x="3280" y="1702"/>
              <a:ext cx="2248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318" name="Line 6"/>
            <p:cNvSpPr>
              <a:spLocks noChangeShapeType="1"/>
            </p:cNvSpPr>
            <p:nvPr/>
          </p:nvSpPr>
          <p:spPr bwMode="auto">
            <a:xfrm flipH="1">
              <a:off x="3832" y="1510"/>
              <a:ext cx="0" cy="176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BA9DBCA-2F74-4EE7-989C-916894EC0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0" y="1625599"/>
            <a:ext cx="4350558" cy="43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3099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92C1E-57FF-43AB-AD25-328D4639D6E7}" type="slidenum">
              <a:rPr lang="de-DE"/>
              <a:pPr>
                <a:defRPr/>
              </a:pPr>
              <a:t>38</a:t>
            </a:fld>
            <a:endParaRPr lang="de-DE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2032520"/>
            <a:ext cx="8402638" cy="5068888"/>
          </a:xfrm>
        </p:spPr>
        <p:txBody>
          <a:bodyPr/>
          <a:lstStyle/>
          <a:p>
            <a:pPr marL="476250" indent="-476250" eaLnBrk="1" hangingPunct="1">
              <a:spcBef>
                <a:spcPct val="40000"/>
              </a:spcBef>
              <a:buFontTx/>
              <a:buAutoNum type="arabicPeriod"/>
              <a:defRPr/>
            </a:pPr>
            <a:r>
              <a:rPr lang="de-DE" altLang="he-IL" sz="1800" dirty="0"/>
              <a:t>Skizze des Manipulators</a:t>
            </a:r>
          </a:p>
          <a:p>
            <a:pPr marL="476250" indent="-476250" eaLnBrk="1" hangingPunct="1">
              <a:spcBef>
                <a:spcPct val="40000"/>
              </a:spcBef>
              <a:buFontTx/>
              <a:buAutoNum type="arabicPeriod"/>
              <a:defRPr/>
            </a:pPr>
            <a:r>
              <a:rPr lang="de-DE" altLang="he-IL" sz="1800" dirty="0"/>
              <a:t>Identifiziere und nummeriere die Gelenke (1, Letztes Glied = n)</a:t>
            </a:r>
          </a:p>
          <a:p>
            <a:pPr marL="476250" indent="-476250" eaLnBrk="1" hangingPunct="1">
              <a:spcBef>
                <a:spcPct val="40000"/>
              </a:spcBef>
              <a:buFontTx/>
              <a:buAutoNum type="arabicPeriod"/>
              <a:defRPr/>
            </a:pPr>
            <a:r>
              <a:rPr lang="de-DE" altLang="he-IL" sz="1800" dirty="0"/>
              <a:t>Zeichne die Achsen </a:t>
            </a:r>
            <a:r>
              <a:rPr lang="de-DE" altLang="he-IL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de-DE" altLang="he-IL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i-1</a:t>
            </a:r>
            <a:r>
              <a:rPr lang="de-DE" altLang="he-IL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de-DE" altLang="he-IL" sz="1800" dirty="0"/>
              <a:t>für jedes Gelenk </a:t>
            </a:r>
            <a:r>
              <a:rPr lang="de-DE" altLang="he-IL" sz="1800" b="1" dirty="0"/>
              <a:t>i</a:t>
            </a:r>
          </a:p>
          <a:p>
            <a:pPr marL="476250" indent="-476250" eaLnBrk="1" hangingPunct="1">
              <a:spcBef>
                <a:spcPct val="40000"/>
              </a:spcBef>
              <a:buFontTx/>
              <a:buAutoNum type="arabicPeriod"/>
              <a:defRPr/>
            </a:pPr>
            <a:r>
              <a:rPr lang="de-DE" altLang="he-IL" sz="1800" dirty="0"/>
              <a:t>Bestimme die Parameter </a:t>
            </a:r>
            <a:r>
              <a:rPr lang="de-DE" altLang="he-IL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de-DE" altLang="he-IL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de-DE" altLang="he-IL" sz="1800" i="1" dirty="0"/>
              <a:t> </a:t>
            </a:r>
            <a:r>
              <a:rPr lang="de-DE" altLang="he-IL" sz="1800" dirty="0"/>
              <a:t>(Armlänge) zwischen </a:t>
            </a:r>
            <a:r>
              <a:rPr lang="de-DE" altLang="he-IL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de-DE" altLang="he-IL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i-1</a:t>
            </a:r>
            <a:r>
              <a:rPr lang="de-DE" altLang="he-IL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de-DE" altLang="he-IL" sz="1800" dirty="0"/>
              <a:t>und </a:t>
            </a:r>
            <a:r>
              <a:rPr lang="de-DE" altLang="he-IL" sz="1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de-DE" altLang="he-IL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de-DE" altLang="he-IL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de-DE" altLang="he-IL" sz="1800" i="1" baseline="-25000" dirty="0"/>
          </a:p>
          <a:p>
            <a:pPr marL="476250" indent="-476250" eaLnBrk="1" hangingPunct="1">
              <a:spcBef>
                <a:spcPct val="40000"/>
              </a:spcBef>
              <a:buFontTx/>
              <a:buAutoNum type="arabicPeriod"/>
              <a:defRPr/>
            </a:pPr>
            <a:r>
              <a:rPr lang="de-DE" altLang="he-IL" sz="1800" dirty="0"/>
              <a:t>Zeichne die </a:t>
            </a:r>
            <a:r>
              <a:rPr lang="de-DE" altLang="he-IL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de-DE" altLang="he-IL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de-DE" altLang="he-IL" sz="1800" i="1" dirty="0"/>
              <a:t> </a:t>
            </a:r>
            <a:r>
              <a:rPr lang="de-DE" altLang="he-IL" sz="1800" dirty="0"/>
              <a:t>–Achsen </a:t>
            </a:r>
          </a:p>
          <a:p>
            <a:pPr marL="476250" indent="-476250" eaLnBrk="1" hangingPunct="1">
              <a:spcBef>
                <a:spcPct val="40000"/>
              </a:spcBef>
              <a:buFontTx/>
              <a:buAutoNum type="arabicPeriod"/>
              <a:defRPr/>
            </a:pPr>
            <a:r>
              <a:rPr lang="de-DE" altLang="he-IL" sz="1800" dirty="0"/>
              <a:t>Bestimme die Parameter  </a:t>
            </a:r>
            <a:r>
              <a:rPr lang="de-DE" altLang="he-IL" sz="1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de-DE" altLang="he-IL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de-DE" altLang="he-IL" sz="1800" dirty="0">
                <a:sym typeface="Symbol" pitchFamily="18" charset="2"/>
              </a:rPr>
              <a:t> (Verwindung um die </a:t>
            </a:r>
            <a:r>
              <a:rPr lang="de-DE" altLang="he-IL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de-DE" altLang="he-IL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de-DE" altLang="he-IL" sz="1800" dirty="0">
                <a:sym typeface="Symbol" pitchFamily="18" charset="2"/>
              </a:rPr>
              <a:t>-Achsen)</a:t>
            </a:r>
          </a:p>
          <a:p>
            <a:pPr marL="476250" indent="-476250" eaLnBrk="1" hangingPunct="1">
              <a:spcBef>
                <a:spcPct val="40000"/>
              </a:spcBef>
              <a:buFontTx/>
              <a:buAutoNum type="arabicPeriod"/>
              <a:defRPr/>
            </a:pPr>
            <a:r>
              <a:rPr lang="de-DE" altLang="he-IL" sz="1800" dirty="0">
                <a:sym typeface="Symbol" pitchFamily="18" charset="2"/>
              </a:rPr>
              <a:t>Bestimme die Parameter </a:t>
            </a:r>
            <a:r>
              <a:rPr lang="de-DE" altLang="he-IL" sz="1800" b="1" dirty="0">
                <a:sym typeface="Symbol" pitchFamily="18" charset="2"/>
              </a:rPr>
              <a:t>d</a:t>
            </a:r>
            <a:r>
              <a:rPr lang="de-DE" altLang="he-IL" sz="1800" b="1" baseline="-25000" dirty="0">
                <a:sym typeface="Symbol" pitchFamily="18" charset="2"/>
              </a:rPr>
              <a:t>i </a:t>
            </a:r>
            <a:r>
              <a:rPr lang="de-DE" altLang="he-IL" sz="1800" i="1" baseline="-25000" dirty="0">
                <a:sym typeface="Symbol" pitchFamily="18" charset="2"/>
              </a:rPr>
              <a:t> </a:t>
            </a:r>
            <a:r>
              <a:rPr lang="de-DE" altLang="he-IL" sz="1800" dirty="0">
                <a:sym typeface="Symbol" pitchFamily="18" charset="2"/>
              </a:rPr>
              <a:t>(Gelenkabstand)</a:t>
            </a:r>
          </a:p>
          <a:p>
            <a:pPr marL="476250" indent="-476250" eaLnBrk="1" hangingPunct="1">
              <a:spcBef>
                <a:spcPct val="40000"/>
              </a:spcBef>
              <a:buFontTx/>
              <a:buAutoNum type="arabicPeriod"/>
              <a:defRPr/>
            </a:pPr>
            <a:r>
              <a:rPr lang="de-DE" altLang="he-IL" sz="1800" dirty="0">
                <a:sym typeface="Symbol" pitchFamily="18" charset="2"/>
              </a:rPr>
              <a:t>Bestimme die Winkel </a:t>
            </a:r>
            <a:r>
              <a:rPr lang="de-DE" altLang="he-IL" sz="1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de-DE" altLang="he-IL" sz="1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de-DE" altLang="he-IL" sz="1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de-DE" altLang="he-IL" sz="1800" dirty="0">
                <a:sym typeface="Symbol" pitchFamily="18" charset="2"/>
              </a:rPr>
              <a:t> (Gelenkwinkel) um </a:t>
            </a:r>
            <a:r>
              <a:rPr lang="de-DE" altLang="he-IL" sz="1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z</a:t>
            </a:r>
            <a:r>
              <a:rPr lang="de-DE" altLang="he-IL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i-1</a:t>
            </a:r>
            <a:r>
              <a:rPr lang="de-DE" altLang="he-IL" sz="1800" dirty="0">
                <a:sym typeface="Symbol" pitchFamily="18" charset="2"/>
              </a:rPr>
              <a:t>-Achsen</a:t>
            </a:r>
          </a:p>
          <a:p>
            <a:pPr marL="476250" indent="-476250" eaLnBrk="1" hangingPunct="1">
              <a:spcBef>
                <a:spcPct val="40000"/>
              </a:spcBef>
              <a:buFontTx/>
              <a:buAutoNum type="arabicPeriod"/>
              <a:defRPr/>
            </a:pPr>
            <a:r>
              <a:rPr lang="de-DE" altLang="he-IL" sz="1800" dirty="0">
                <a:sym typeface="Symbol" pitchFamily="18" charset="2"/>
              </a:rPr>
              <a:t>Stelle die Gelenk-Transformation-Matrizen </a:t>
            </a:r>
            <a:r>
              <a:rPr lang="de-DE" altLang="he-IL" sz="1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</a:t>
            </a:r>
            <a:r>
              <a:rPr lang="de-DE" altLang="he-IL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i-1,i  </a:t>
            </a:r>
            <a:r>
              <a:rPr lang="de-DE" altLang="he-IL" sz="1800" dirty="0">
                <a:sym typeface="Symbol" pitchFamily="18" charset="2"/>
              </a:rPr>
              <a:t>- auf und verknüpfe sie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Zusammenfassung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28600" y="1181695"/>
            <a:ext cx="8467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de-DE" altLang="de-DE" b="1" dirty="0">
                <a:solidFill>
                  <a:schemeClr val="tx1"/>
                </a:solidFill>
                <a:latin typeface="Arial" pitchFamily="34" charset="0"/>
              </a:rPr>
              <a:t>Direktes kinematisches Problem </a:t>
            </a: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endParaRPr lang="de-DE" altLang="de-DE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 Kinematik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b="1" dirty="0"/>
              <a:t>Algebraische Methoden</a:t>
            </a:r>
          </a:p>
          <a:p>
            <a:pPr lvl="1"/>
            <a:r>
              <a:rPr lang="de-DE" dirty="0"/>
              <a:t>Durch sukzessive Invertierung der </a:t>
            </a:r>
            <a:r>
              <a:rPr lang="de-DE" dirty="0" err="1">
                <a:hlinkClick r:id="rId2" action="ppaction://hlinkfile" tooltip="Denavit-Hartenberg-Transformation"/>
              </a:rPr>
              <a:t>Denavit</a:t>
            </a:r>
            <a:r>
              <a:rPr lang="de-DE" dirty="0">
                <a:hlinkClick r:id="rId2" action="ppaction://hlinkfile" tooltip="Denavit-Hartenberg-Transformation"/>
              </a:rPr>
              <a:t>-</a:t>
            </a:r>
            <a:r>
              <a:rPr lang="de-DE" dirty="0" err="1">
                <a:hlinkClick r:id="rId2" action="ppaction://hlinkfile" tooltip="Denavit-Hartenberg-Transformation"/>
              </a:rPr>
              <a:t>Hartenberg</a:t>
            </a:r>
            <a:r>
              <a:rPr lang="de-DE" dirty="0">
                <a:hlinkClick r:id="rId2" action="ppaction://hlinkfile" tooltip="Denavit-Hartenberg-Transformation"/>
              </a:rPr>
              <a:t>-Transformations-matrizen</a:t>
            </a:r>
            <a:r>
              <a:rPr lang="de-DE" dirty="0"/>
              <a:t> und damit Lösung des folgenden Gleichungssystems können nach und nach die einzelnen Gelenkwinkelvektorkomponenten berechnet werden:</a:t>
            </a:r>
          </a:p>
          <a:p>
            <a:endParaRPr lang="de-DE" dirty="0"/>
          </a:p>
          <a:p>
            <a:pPr lvl="1"/>
            <a:r>
              <a:rPr lang="de-DE" dirty="0"/>
              <a:t>Wobei           eine homogene Matrix ist, die die Position und Orientierung des </a:t>
            </a:r>
            <a:r>
              <a:rPr lang="de-DE" dirty="0">
                <a:hlinkClick r:id="rId3" action="ppaction://hlinkfile" tooltip="Endeffektor"/>
              </a:rPr>
              <a:t>Endeffektors</a:t>
            </a:r>
            <a:r>
              <a:rPr lang="de-DE" dirty="0"/>
              <a:t> beschreibt.</a:t>
            </a:r>
          </a:p>
          <a:p>
            <a:r>
              <a:rPr lang="de-DE" b="1" dirty="0"/>
              <a:t>Geometrische Methoden</a:t>
            </a:r>
          </a:p>
          <a:p>
            <a:pPr lvl="1"/>
            <a:r>
              <a:rPr lang="de-DE" dirty="0"/>
              <a:t>Aufgrund des Wissens über die Geometrie des Roboters wird versucht, zum Beispiel mit Hilfe von </a:t>
            </a:r>
            <a:r>
              <a:rPr lang="de-DE" dirty="0" err="1">
                <a:hlinkClick r:id="rId4" action="ppaction://hlinkfile" tooltip="Kosinussatz"/>
              </a:rPr>
              <a:t>Kosinussatz</a:t>
            </a:r>
            <a:r>
              <a:rPr lang="de-DE" dirty="0"/>
              <a:t> oder </a:t>
            </a:r>
            <a:r>
              <a:rPr lang="de-DE" dirty="0">
                <a:hlinkClick r:id="rId5" action="ppaction://hlinkfile" tooltip="Sinussatz"/>
              </a:rPr>
              <a:t>Sinussatz</a:t>
            </a:r>
            <a:r>
              <a:rPr lang="de-DE" dirty="0"/>
              <a:t> den Gelenkwinkelvektor zu berechnen.</a:t>
            </a:r>
          </a:p>
          <a:p>
            <a:r>
              <a:rPr lang="de-DE" b="1" dirty="0"/>
              <a:t>Numerische Methoden</a:t>
            </a:r>
          </a:p>
          <a:p>
            <a:pPr lvl="1"/>
            <a:r>
              <a:rPr lang="de-DE" dirty="0"/>
              <a:t>Mit numerischen Methoden wird </a:t>
            </a:r>
            <a:r>
              <a:rPr lang="de-DE" dirty="0">
                <a:hlinkClick r:id="rId6" action="ppaction://hlinkfile" tooltip="Iteration"/>
              </a:rPr>
              <a:t>iterativ</a:t>
            </a:r>
            <a:r>
              <a:rPr lang="de-DE" dirty="0"/>
              <a:t> versucht, eine Lösung für den Gelenkwinkelvektor zu finden. Lokale Minima oder die Bestimmung eines geeigneten Startwerts sind hier jedoch problematisch.</a:t>
            </a:r>
          </a:p>
          <a:p>
            <a:endParaRPr lang="de-DE" dirty="0"/>
          </a:p>
        </p:txBody>
      </p:sp>
      <p:pic>
        <p:nvPicPr>
          <p:cNvPr id="8194" name="Picture 2" descr="{}T_{\mathrm{TCP}} (q)&#10;  = \operatorname{}T_{1}(q_1) \cdot&#10;    \operatorname{}T_{2}(q_2) \cdot&#10;    \ldots \cdot&#10;    \operatorname{}T_{n}(q_n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2636912"/>
            <a:ext cx="30861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{}T_{\mathrm{TCP}} (q)&#10;  = \operatorname{}T_{1}(q_1) \cdot&#10;    \operatorname{}T_{2}(q_2) \cdot&#10;    \ldots \cdot&#10;    \operatorname{}T_{n}(q_n)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6281"/>
          <a:stretch/>
        </p:blipFill>
        <p:spPr bwMode="auto">
          <a:xfrm>
            <a:off x="1988390" y="2940942"/>
            <a:ext cx="423370" cy="20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1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5B791-143A-4EAF-AEC4-E2A703FDC367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Geometrisches Modell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335360"/>
            <a:ext cx="5181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b="1" dirty="0"/>
              <a:t>Beispiel: Blockwelt</a:t>
            </a:r>
          </a:p>
          <a:p>
            <a:pPr eaLnBrk="1" hangingPunct="1">
              <a:buFontTx/>
              <a:buNone/>
            </a:pPr>
            <a:endParaRPr lang="de-DE" altLang="de-DE" dirty="0"/>
          </a:p>
          <a:p>
            <a:pPr eaLnBrk="1" hangingPunct="1"/>
            <a:r>
              <a:rPr lang="de-DE" altLang="de-DE" sz="2000" dirty="0"/>
              <a:t>Die Körper werden durch einhüllende Quader dargestellt.</a:t>
            </a:r>
          </a:p>
          <a:p>
            <a:pPr eaLnBrk="1" hangingPunct="1">
              <a:buFontTx/>
              <a:buNone/>
            </a:pPr>
            <a:endParaRPr lang="de-DE" altLang="de-DE" sz="2000" dirty="0"/>
          </a:p>
          <a:p>
            <a:pPr eaLnBrk="1" hangingPunct="1"/>
            <a:r>
              <a:rPr lang="de-DE" altLang="de-DE" sz="2000" dirty="0"/>
              <a:t>wird in den ersten Schritten der Kollisionsvermeidung benutzt.</a:t>
            </a:r>
          </a:p>
          <a:p>
            <a:pPr eaLnBrk="1" hangingPunct="1">
              <a:buFontTx/>
              <a:buNone/>
            </a:pPr>
            <a:endParaRPr lang="de-DE" altLang="de-DE" sz="2000" dirty="0"/>
          </a:p>
          <a:p>
            <a:pPr eaLnBrk="1" hangingPunct="1">
              <a:buFontTx/>
              <a:buNone/>
            </a:pPr>
            <a:endParaRPr lang="de-DE" altLang="de-DE" sz="2000" dirty="0"/>
          </a:p>
          <a:p>
            <a:pPr eaLnBrk="1" hangingPunct="1">
              <a:buFontTx/>
              <a:buNone/>
            </a:pPr>
            <a:r>
              <a:rPr lang="de-DE" altLang="de-DE" sz="2000" dirty="0"/>
              <a:t>Klasse: 3D, Volumen bzw. Flächen</a:t>
            </a:r>
          </a:p>
          <a:p>
            <a:pPr lvl="1" eaLnBrk="1" hangingPunct="1">
              <a:buFontTx/>
              <a:buNone/>
            </a:pPr>
            <a:endParaRPr lang="de-DE" altLang="de-DE" sz="2000" dirty="0"/>
          </a:p>
        </p:txBody>
      </p: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5132388" y="1095375"/>
            <a:ext cx="3644900" cy="4321175"/>
            <a:chOff x="3178" y="1225"/>
            <a:chExt cx="2184" cy="2450"/>
          </a:xfrm>
        </p:grpSpPr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3178" y="2782"/>
              <a:ext cx="738" cy="893"/>
            </a:xfrm>
            <a:custGeom>
              <a:avLst/>
              <a:gdLst>
                <a:gd name="T0" fmla="*/ 0 w 738"/>
                <a:gd name="T1" fmla="*/ 0 h 893"/>
                <a:gd name="T2" fmla="*/ 737 w 738"/>
                <a:gd name="T3" fmla="*/ 597 h 893"/>
                <a:gd name="T4" fmla="*/ 737 w 738"/>
                <a:gd name="T5" fmla="*/ 892 h 893"/>
                <a:gd name="T6" fmla="*/ 0 w 738"/>
                <a:gd name="T7" fmla="*/ 294 h 893"/>
                <a:gd name="T8" fmla="*/ 0 w 738"/>
                <a:gd name="T9" fmla="*/ 0 h 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893">
                  <a:moveTo>
                    <a:pt x="0" y="0"/>
                  </a:moveTo>
                  <a:lnTo>
                    <a:pt x="737" y="597"/>
                  </a:lnTo>
                  <a:lnTo>
                    <a:pt x="737" y="892"/>
                  </a:lnTo>
                  <a:lnTo>
                    <a:pt x="0" y="29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3915" y="3069"/>
              <a:ext cx="738" cy="606"/>
            </a:xfrm>
            <a:custGeom>
              <a:avLst/>
              <a:gdLst>
                <a:gd name="T0" fmla="*/ 0 w 738"/>
                <a:gd name="T1" fmla="*/ 310 h 606"/>
                <a:gd name="T2" fmla="*/ 737 w 738"/>
                <a:gd name="T3" fmla="*/ 0 h 606"/>
                <a:gd name="T4" fmla="*/ 737 w 738"/>
                <a:gd name="T5" fmla="*/ 293 h 606"/>
                <a:gd name="T6" fmla="*/ 0 w 738"/>
                <a:gd name="T7" fmla="*/ 605 h 606"/>
                <a:gd name="T8" fmla="*/ 0 w 738"/>
                <a:gd name="T9" fmla="*/ 31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606">
                  <a:moveTo>
                    <a:pt x="0" y="310"/>
                  </a:moveTo>
                  <a:lnTo>
                    <a:pt x="737" y="0"/>
                  </a:lnTo>
                  <a:lnTo>
                    <a:pt x="737" y="293"/>
                  </a:lnTo>
                  <a:lnTo>
                    <a:pt x="0" y="605"/>
                  </a:lnTo>
                  <a:lnTo>
                    <a:pt x="0" y="3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10249" name="Group 9"/>
            <p:cNvGrpSpPr>
              <a:grpSpLocks/>
            </p:cNvGrpSpPr>
            <p:nvPr/>
          </p:nvGrpSpPr>
          <p:grpSpPr bwMode="auto">
            <a:xfrm>
              <a:off x="3178" y="2468"/>
              <a:ext cx="1474" cy="908"/>
              <a:chOff x="3178" y="2468"/>
              <a:chExt cx="1474" cy="908"/>
            </a:xfrm>
          </p:grpSpPr>
          <p:sp>
            <p:nvSpPr>
              <p:cNvPr id="10276" name="Freeform 10"/>
              <p:cNvSpPr>
                <a:spLocks/>
              </p:cNvSpPr>
              <p:nvPr/>
            </p:nvSpPr>
            <p:spPr bwMode="auto">
              <a:xfrm>
                <a:off x="3178" y="2778"/>
                <a:ext cx="1471" cy="598"/>
              </a:xfrm>
              <a:custGeom>
                <a:avLst/>
                <a:gdLst>
                  <a:gd name="T0" fmla="*/ 0 w 1471"/>
                  <a:gd name="T1" fmla="*/ 0 h 598"/>
                  <a:gd name="T2" fmla="*/ 736 w 1471"/>
                  <a:gd name="T3" fmla="*/ 597 h 598"/>
                  <a:gd name="T4" fmla="*/ 1470 w 1471"/>
                  <a:gd name="T5" fmla="*/ 290 h 59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71" h="598">
                    <a:moveTo>
                      <a:pt x="0" y="0"/>
                    </a:moveTo>
                    <a:lnTo>
                      <a:pt x="736" y="597"/>
                    </a:lnTo>
                    <a:lnTo>
                      <a:pt x="1470" y="29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277" name="Line 11"/>
              <p:cNvSpPr>
                <a:spLocks noChangeShapeType="1"/>
              </p:cNvSpPr>
              <p:nvPr/>
            </p:nvSpPr>
            <p:spPr bwMode="auto">
              <a:xfrm flipV="1">
                <a:off x="3182" y="2471"/>
                <a:ext cx="733" cy="3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278" name="Line 12"/>
              <p:cNvSpPr>
                <a:spLocks noChangeShapeType="1"/>
              </p:cNvSpPr>
              <p:nvPr/>
            </p:nvSpPr>
            <p:spPr bwMode="auto">
              <a:xfrm>
                <a:off x="3916" y="2468"/>
                <a:ext cx="736" cy="5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0250" name="Group 13"/>
            <p:cNvGrpSpPr>
              <a:grpSpLocks/>
            </p:cNvGrpSpPr>
            <p:nvPr/>
          </p:nvGrpSpPr>
          <p:grpSpPr bwMode="auto">
            <a:xfrm>
              <a:off x="3608" y="1853"/>
              <a:ext cx="495" cy="1122"/>
              <a:chOff x="3608" y="1853"/>
              <a:chExt cx="495" cy="1122"/>
            </a:xfrm>
          </p:grpSpPr>
          <p:sp>
            <p:nvSpPr>
              <p:cNvPr id="10267" name="Freeform 14"/>
              <p:cNvSpPr>
                <a:spLocks/>
              </p:cNvSpPr>
              <p:nvPr/>
            </p:nvSpPr>
            <p:spPr bwMode="auto">
              <a:xfrm>
                <a:off x="3854" y="1963"/>
                <a:ext cx="246" cy="1005"/>
              </a:xfrm>
              <a:custGeom>
                <a:avLst/>
                <a:gdLst>
                  <a:gd name="T0" fmla="*/ 0 w 246"/>
                  <a:gd name="T1" fmla="*/ 110 h 1005"/>
                  <a:gd name="T2" fmla="*/ 245 w 246"/>
                  <a:gd name="T3" fmla="*/ 0 h 1005"/>
                  <a:gd name="T4" fmla="*/ 245 w 246"/>
                  <a:gd name="T5" fmla="*/ 893 h 1005"/>
                  <a:gd name="T6" fmla="*/ 0 w 246"/>
                  <a:gd name="T7" fmla="*/ 1004 h 1005"/>
                  <a:gd name="T8" fmla="*/ 0 w 246"/>
                  <a:gd name="T9" fmla="*/ 110 h 10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6" h="1005">
                    <a:moveTo>
                      <a:pt x="0" y="110"/>
                    </a:moveTo>
                    <a:lnTo>
                      <a:pt x="245" y="0"/>
                    </a:lnTo>
                    <a:lnTo>
                      <a:pt x="245" y="893"/>
                    </a:lnTo>
                    <a:lnTo>
                      <a:pt x="0" y="1004"/>
                    </a:lnTo>
                    <a:lnTo>
                      <a:pt x="0" y="11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268" name="Freeform 15"/>
              <p:cNvSpPr>
                <a:spLocks/>
              </p:cNvSpPr>
              <p:nvPr/>
            </p:nvSpPr>
            <p:spPr bwMode="auto">
              <a:xfrm>
                <a:off x="3858" y="1968"/>
                <a:ext cx="245" cy="1003"/>
              </a:xfrm>
              <a:custGeom>
                <a:avLst/>
                <a:gdLst>
                  <a:gd name="T0" fmla="*/ 0 w 245"/>
                  <a:gd name="T1" fmla="*/ 110 h 1003"/>
                  <a:gd name="T2" fmla="*/ 244 w 245"/>
                  <a:gd name="T3" fmla="*/ 0 h 1003"/>
                  <a:gd name="T4" fmla="*/ 244 w 245"/>
                  <a:gd name="T5" fmla="*/ 891 h 1003"/>
                  <a:gd name="T6" fmla="*/ 0 w 245"/>
                  <a:gd name="T7" fmla="*/ 1002 h 1003"/>
                  <a:gd name="T8" fmla="*/ 0 w 245"/>
                  <a:gd name="T9" fmla="*/ 110 h 10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5" h="1003">
                    <a:moveTo>
                      <a:pt x="0" y="110"/>
                    </a:moveTo>
                    <a:lnTo>
                      <a:pt x="244" y="0"/>
                    </a:lnTo>
                    <a:lnTo>
                      <a:pt x="244" y="891"/>
                    </a:lnTo>
                    <a:lnTo>
                      <a:pt x="0" y="1002"/>
                    </a:lnTo>
                    <a:lnTo>
                      <a:pt x="0" y="11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269" name="Freeform 16"/>
              <p:cNvSpPr>
                <a:spLocks/>
              </p:cNvSpPr>
              <p:nvPr/>
            </p:nvSpPr>
            <p:spPr bwMode="auto">
              <a:xfrm>
                <a:off x="3608" y="1968"/>
                <a:ext cx="247" cy="1003"/>
              </a:xfrm>
              <a:custGeom>
                <a:avLst/>
                <a:gdLst>
                  <a:gd name="T0" fmla="*/ 0 w 247"/>
                  <a:gd name="T1" fmla="*/ 891 h 1003"/>
                  <a:gd name="T2" fmla="*/ 246 w 247"/>
                  <a:gd name="T3" fmla="*/ 1002 h 1003"/>
                  <a:gd name="T4" fmla="*/ 246 w 247"/>
                  <a:gd name="T5" fmla="*/ 110 h 1003"/>
                  <a:gd name="T6" fmla="*/ 0 w 247"/>
                  <a:gd name="T7" fmla="*/ 0 h 1003"/>
                  <a:gd name="T8" fmla="*/ 0 w 247"/>
                  <a:gd name="T9" fmla="*/ 891 h 10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7" h="1003">
                    <a:moveTo>
                      <a:pt x="0" y="891"/>
                    </a:moveTo>
                    <a:lnTo>
                      <a:pt x="246" y="1002"/>
                    </a:lnTo>
                    <a:lnTo>
                      <a:pt x="246" y="110"/>
                    </a:lnTo>
                    <a:lnTo>
                      <a:pt x="0" y="0"/>
                    </a:lnTo>
                    <a:lnTo>
                      <a:pt x="0" y="8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270" name="Freeform 17"/>
              <p:cNvSpPr>
                <a:spLocks/>
              </p:cNvSpPr>
              <p:nvPr/>
            </p:nvSpPr>
            <p:spPr bwMode="auto">
              <a:xfrm>
                <a:off x="3611" y="1972"/>
                <a:ext cx="248" cy="1003"/>
              </a:xfrm>
              <a:custGeom>
                <a:avLst/>
                <a:gdLst>
                  <a:gd name="T0" fmla="*/ 0 w 248"/>
                  <a:gd name="T1" fmla="*/ 891 h 1003"/>
                  <a:gd name="T2" fmla="*/ 247 w 248"/>
                  <a:gd name="T3" fmla="*/ 1002 h 1003"/>
                  <a:gd name="T4" fmla="*/ 247 w 248"/>
                  <a:gd name="T5" fmla="*/ 110 h 1003"/>
                  <a:gd name="T6" fmla="*/ 0 w 248"/>
                  <a:gd name="T7" fmla="*/ 0 h 1003"/>
                  <a:gd name="T8" fmla="*/ 0 w 248"/>
                  <a:gd name="T9" fmla="*/ 891 h 10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1003">
                    <a:moveTo>
                      <a:pt x="0" y="891"/>
                    </a:moveTo>
                    <a:lnTo>
                      <a:pt x="247" y="1002"/>
                    </a:lnTo>
                    <a:lnTo>
                      <a:pt x="247" y="110"/>
                    </a:lnTo>
                    <a:lnTo>
                      <a:pt x="0" y="0"/>
                    </a:lnTo>
                    <a:lnTo>
                      <a:pt x="0" y="89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grpSp>
            <p:nvGrpSpPr>
              <p:cNvPr id="10271" name="Group 18"/>
              <p:cNvGrpSpPr>
                <a:grpSpLocks/>
              </p:cNvGrpSpPr>
              <p:nvPr/>
            </p:nvGrpSpPr>
            <p:grpSpPr bwMode="auto">
              <a:xfrm>
                <a:off x="3611" y="1853"/>
                <a:ext cx="489" cy="226"/>
                <a:chOff x="3611" y="1853"/>
                <a:chExt cx="489" cy="226"/>
              </a:xfrm>
            </p:grpSpPr>
            <p:sp>
              <p:nvSpPr>
                <p:cNvPr id="10272" name="Freeform 19"/>
                <p:cNvSpPr>
                  <a:spLocks/>
                </p:cNvSpPr>
                <p:nvPr/>
              </p:nvSpPr>
              <p:spPr bwMode="auto">
                <a:xfrm>
                  <a:off x="3611" y="1853"/>
                  <a:ext cx="489" cy="226"/>
                </a:xfrm>
                <a:custGeom>
                  <a:avLst/>
                  <a:gdLst>
                    <a:gd name="T0" fmla="*/ 244 w 489"/>
                    <a:gd name="T1" fmla="*/ 112 h 226"/>
                    <a:gd name="T2" fmla="*/ 0 w 489"/>
                    <a:gd name="T3" fmla="*/ 118 h 226"/>
                    <a:gd name="T4" fmla="*/ 242 w 489"/>
                    <a:gd name="T5" fmla="*/ 225 h 226"/>
                    <a:gd name="T6" fmla="*/ 488 w 489"/>
                    <a:gd name="T7" fmla="*/ 110 h 226"/>
                    <a:gd name="T8" fmla="*/ 0 w 489"/>
                    <a:gd name="T9" fmla="*/ 118 h 226"/>
                    <a:gd name="T10" fmla="*/ 244 w 489"/>
                    <a:gd name="T11" fmla="*/ 112 h 226"/>
                    <a:gd name="T12" fmla="*/ 246 w 489"/>
                    <a:gd name="T13" fmla="*/ 4 h 226"/>
                    <a:gd name="T14" fmla="*/ 488 w 489"/>
                    <a:gd name="T15" fmla="*/ 110 h 226"/>
                    <a:gd name="T16" fmla="*/ 246 w 489"/>
                    <a:gd name="T17" fmla="*/ 4 h 226"/>
                    <a:gd name="T18" fmla="*/ 244 w 489"/>
                    <a:gd name="T19" fmla="*/ 112 h 226"/>
                    <a:gd name="T20" fmla="*/ 0 w 489"/>
                    <a:gd name="T21" fmla="*/ 114 h 226"/>
                    <a:gd name="T22" fmla="*/ 246 w 489"/>
                    <a:gd name="T23" fmla="*/ 0 h 226"/>
                    <a:gd name="T24" fmla="*/ 0 w 489"/>
                    <a:gd name="T25" fmla="*/ 114 h 226"/>
                    <a:gd name="T26" fmla="*/ 244 w 489"/>
                    <a:gd name="T27" fmla="*/ 112 h 22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489" h="226">
                      <a:moveTo>
                        <a:pt x="244" y="112"/>
                      </a:moveTo>
                      <a:lnTo>
                        <a:pt x="0" y="118"/>
                      </a:lnTo>
                      <a:lnTo>
                        <a:pt x="242" y="225"/>
                      </a:lnTo>
                      <a:lnTo>
                        <a:pt x="488" y="110"/>
                      </a:lnTo>
                      <a:lnTo>
                        <a:pt x="0" y="118"/>
                      </a:lnTo>
                      <a:lnTo>
                        <a:pt x="244" y="112"/>
                      </a:lnTo>
                      <a:lnTo>
                        <a:pt x="246" y="4"/>
                      </a:lnTo>
                      <a:lnTo>
                        <a:pt x="488" y="110"/>
                      </a:lnTo>
                      <a:lnTo>
                        <a:pt x="246" y="4"/>
                      </a:lnTo>
                      <a:lnTo>
                        <a:pt x="244" y="112"/>
                      </a:lnTo>
                      <a:lnTo>
                        <a:pt x="0" y="114"/>
                      </a:lnTo>
                      <a:lnTo>
                        <a:pt x="246" y="0"/>
                      </a:lnTo>
                      <a:lnTo>
                        <a:pt x="0" y="114"/>
                      </a:lnTo>
                      <a:lnTo>
                        <a:pt x="244" y="112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10273" name="Freeform 20"/>
                <p:cNvSpPr>
                  <a:spLocks/>
                </p:cNvSpPr>
                <p:nvPr/>
              </p:nvSpPr>
              <p:spPr bwMode="auto">
                <a:xfrm>
                  <a:off x="3611" y="1963"/>
                  <a:ext cx="489" cy="116"/>
                </a:xfrm>
                <a:custGeom>
                  <a:avLst/>
                  <a:gdLst>
                    <a:gd name="T0" fmla="*/ 0 w 489"/>
                    <a:gd name="T1" fmla="*/ 8 h 116"/>
                    <a:gd name="T2" fmla="*/ 242 w 489"/>
                    <a:gd name="T3" fmla="*/ 115 h 116"/>
                    <a:gd name="T4" fmla="*/ 488 w 489"/>
                    <a:gd name="T5" fmla="*/ 0 h 11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89" h="116">
                      <a:moveTo>
                        <a:pt x="0" y="8"/>
                      </a:moveTo>
                      <a:lnTo>
                        <a:pt x="242" y="115"/>
                      </a:lnTo>
                      <a:lnTo>
                        <a:pt x="48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10274" name="Line 21"/>
                <p:cNvSpPr>
                  <a:spLocks noChangeShapeType="1"/>
                </p:cNvSpPr>
                <p:nvPr/>
              </p:nvSpPr>
              <p:spPr bwMode="auto">
                <a:xfrm>
                  <a:off x="3859" y="1858"/>
                  <a:ext cx="240" cy="10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027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611" y="1853"/>
                  <a:ext cx="246" cy="11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10251" name="Freeform 23"/>
            <p:cNvSpPr>
              <a:spLocks/>
            </p:cNvSpPr>
            <p:nvPr/>
          </p:nvSpPr>
          <p:spPr bwMode="auto">
            <a:xfrm>
              <a:off x="3680" y="1420"/>
              <a:ext cx="1105" cy="1105"/>
            </a:xfrm>
            <a:custGeom>
              <a:avLst/>
              <a:gdLst>
                <a:gd name="T0" fmla="*/ 0 w 1105"/>
                <a:gd name="T1" fmla="*/ 916 h 1105"/>
                <a:gd name="T2" fmla="*/ 88 w 1105"/>
                <a:gd name="T3" fmla="*/ 1104 h 1105"/>
                <a:gd name="T4" fmla="*/ 1104 w 1105"/>
                <a:gd name="T5" fmla="*/ 196 h 1105"/>
                <a:gd name="T6" fmla="*/ 981 w 1105"/>
                <a:gd name="T7" fmla="*/ 0 h 1105"/>
                <a:gd name="T8" fmla="*/ 0 w 1105"/>
                <a:gd name="T9" fmla="*/ 916 h 1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5" h="1105">
                  <a:moveTo>
                    <a:pt x="0" y="916"/>
                  </a:moveTo>
                  <a:lnTo>
                    <a:pt x="88" y="1104"/>
                  </a:lnTo>
                  <a:lnTo>
                    <a:pt x="1104" y="196"/>
                  </a:lnTo>
                  <a:lnTo>
                    <a:pt x="981" y="0"/>
                  </a:lnTo>
                  <a:lnTo>
                    <a:pt x="0" y="9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52" name="Freeform 24"/>
            <p:cNvSpPr>
              <a:spLocks/>
            </p:cNvSpPr>
            <p:nvPr/>
          </p:nvSpPr>
          <p:spPr bwMode="auto">
            <a:xfrm>
              <a:off x="3683" y="1424"/>
              <a:ext cx="1106" cy="1104"/>
            </a:xfrm>
            <a:custGeom>
              <a:avLst/>
              <a:gdLst>
                <a:gd name="T0" fmla="*/ 0 w 1106"/>
                <a:gd name="T1" fmla="*/ 915 h 1104"/>
                <a:gd name="T2" fmla="*/ 88 w 1106"/>
                <a:gd name="T3" fmla="*/ 1103 h 1104"/>
                <a:gd name="T4" fmla="*/ 1105 w 1106"/>
                <a:gd name="T5" fmla="*/ 196 h 1104"/>
                <a:gd name="T6" fmla="*/ 981 w 1106"/>
                <a:gd name="T7" fmla="*/ 0 h 1104"/>
                <a:gd name="T8" fmla="*/ 0 w 1106"/>
                <a:gd name="T9" fmla="*/ 915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104">
                  <a:moveTo>
                    <a:pt x="0" y="915"/>
                  </a:moveTo>
                  <a:lnTo>
                    <a:pt x="88" y="1103"/>
                  </a:lnTo>
                  <a:lnTo>
                    <a:pt x="1105" y="196"/>
                  </a:lnTo>
                  <a:lnTo>
                    <a:pt x="981" y="0"/>
                  </a:lnTo>
                  <a:lnTo>
                    <a:pt x="0" y="91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53" name="Freeform 25"/>
            <p:cNvSpPr>
              <a:spLocks/>
            </p:cNvSpPr>
            <p:nvPr/>
          </p:nvSpPr>
          <p:spPr bwMode="auto">
            <a:xfrm>
              <a:off x="3581" y="2275"/>
              <a:ext cx="188" cy="250"/>
            </a:xfrm>
            <a:custGeom>
              <a:avLst/>
              <a:gdLst>
                <a:gd name="T0" fmla="*/ 0 w 188"/>
                <a:gd name="T1" fmla="*/ 0 h 250"/>
                <a:gd name="T2" fmla="*/ 102 w 188"/>
                <a:gd name="T3" fmla="*/ 61 h 250"/>
                <a:gd name="T4" fmla="*/ 187 w 188"/>
                <a:gd name="T5" fmla="*/ 249 h 250"/>
                <a:gd name="T6" fmla="*/ 64 w 188"/>
                <a:gd name="T7" fmla="*/ 179 h 250"/>
                <a:gd name="T8" fmla="*/ 0 w 188"/>
                <a:gd name="T9" fmla="*/ 0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" h="250">
                  <a:moveTo>
                    <a:pt x="0" y="0"/>
                  </a:moveTo>
                  <a:lnTo>
                    <a:pt x="102" y="61"/>
                  </a:lnTo>
                  <a:lnTo>
                    <a:pt x="187" y="249"/>
                  </a:lnTo>
                  <a:lnTo>
                    <a:pt x="64" y="17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54" name="Freeform 26"/>
            <p:cNvSpPr>
              <a:spLocks/>
            </p:cNvSpPr>
            <p:nvPr/>
          </p:nvSpPr>
          <p:spPr bwMode="auto">
            <a:xfrm>
              <a:off x="3573" y="1358"/>
              <a:ext cx="1086" cy="979"/>
            </a:xfrm>
            <a:custGeom>
              <a:avLst/>
              <a:gdLst>
                <a:gd name="T0" fmla="*/ 0 w 1086"/>
                <a:gd name="T1" fmla="*/ 908 h 979"/>
                <a:gd name="T2" fmla="*/ 104 w 1086"/>
                <a:gd name="T3" fmla="*/ 978 h 979"/>
                <a:gd name="T4" fmla="*/ 1085 w 1086"/>
                <a:gd name="T5" fmla="*/ 61 h 979"/>
                <a:gd name="T6" fmla="*/ 955 w 1086"/>
                <a:gd name="T7" fmla="*/ 0 h 979"/>
                <a:gd name="T8" fmla="*/ 0 w 1086"/>
                <a:gd name="T9" fmla="*/ 908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979">
                  <a:moveTo>
                    <a:pt x="0" y="908"/>
                  </a:moveTo>
                  <a:lnTo>
                    <a:pt x="104" y="978"/>
                  </a:lnTo>
                  <a:lnTo>
                    <a:pt x="1085" y="61"/>
                  </a:lnTo>
                  <a:lnTo>
                    <a:pt x="955" y="0"/>
                  </a:lnTo>
                  <a:lnTo>
                    <a:pt x="0" y="9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55" name="Freeform 27"/>
            <p:cNvSpPr>
              <a:spLocks/>
            </p:cNvSpPr>
            <p:nvPr/>
          </p:nvSpPr>
          <p:spPr bwMode="auto">
            <a:xfrm>
              <a:off x="3576" y="1362"/>
              <a:ext cx="1086" cy="980"/>
            </a:xfrm>
            <a:custGeom>
              <a:avLst/>
              <a:gdLst>
                <a:gd name="T0" fmla="*/ 0 w 1086"/>
                <a:gd name="T1" fmla="*/ 909 h 980"/>
                <a:gd name="T2" fmla="*/ 104 w 1086"/>
                <a:gd name="T3" fmla="*/ 979 h 980"/>
                <a:gd name="T4" fmla="*/ 1085 w 1086"/>
                <a:gd name="T5" fmla="*/ 61 h 980"/>
                <a:gd name="T6" fmla="*/ 955 w 1086"/>
                <a:gd name="T7" fmla="*/ 0 h 980"/>
                <a:gd name="T8" fmla="*/ 0 w 1086"/>
                <a:gd name="T9" fmla="*/ 909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980">
                  <a:moveTo>
                    <a:pt x="0" y="909"/>
                  </a:moveTo>
                  <a:lnTo>
                    <a:pt x="104" y="979"/>
                  </a:lnTo>
                  <a:lnTo>
                    <a:pt x="1085" y="61"/>
                  </a:lnTo>
                  <a:lnTo>
                    <a:pt x="955" y="0"/>
                  </a:lnTo>
                  <a:lnTo>
                    <a:pt x="0" y="909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56" name="Freeform 28"/>
            <p:cNvSpPr>
              <a:spLocks/>
            </p:cNvSpPr>
            <p:nvPr/>
          </p:nvSpPr>
          <p:spPr bwMode="auto">
            <a:xfrm>
              <a:off x="4505" y="1378"/>
              <a:ext cx="160" cy="1114"/>
            </a:xfrm>
            <a:custGeom>
              <a:avLst/>
              <a:gdLst>
                <a:gd name="T0" fmla="*/ 0 w 160"/>
                <a:gd name="T1" fmla="*/ 0 h 1114"/>
                <a:gd name="T2" fmla="*/ 159 w 160"/>
                <a:gd name="T3" fmla="*/ 77 h 1114"/>
                <a:gd name="T4" fmla="*/ 159 w 160"/>
                <a:gd name="T5" fmla="*/ 1113 h 1114"/>
                <a:gd name="T6" fmla="*/ 0 w 160"/>
                <a:gd name="T7" fmla="*/ 1035 h 1114"/>
                <a:gd name="T8" fmla="*/ 0 w 160"/>
                <a:gd name="T9" fmla="*/ 0 h 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14">
                  <a:moveTo>
                    <a:pt x="0" y="0"/>
                  </a:moveTo>
                  <a:lnTo>
                    <a:pt x="159" y="77"/>
                  </a:lnTo>
                  <a:lnTo>
                    <a:pt x="159" y="1113"/>
                  </a:lnTo>
                  <a:lnTo>
                    <a:pt x="0" y="103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57" name="Freeform 29"/>
            <p:cNvSpPr>
              <a:spLocks/>
            </p:cNvSpPr>
            <p:nvPr/>
          </p:nvSpPr>
          <p:spPr bwMode="auto">
            <a:xfrm>
              <a:off x="4508" y="1383"/>
              <a:ext cx="162" cy="1113"/>
            </a:xfrm>
            <a:custGeom>
              <a:avLst/>
              <a:gdLst>
                <a:gd name="T0" fmla="*/ 0 w 162"/>
                <a:gd name="T1" fmla="*/ 0 h 1113"/>
                <a:gd name="T2" fmla="*/ 161 w 162"/>
                <a:gd name="T3" fmla="*/ 77 h 1113"/>
                <a:gd name="T4" fmla="*/ 161 w 162"/>
                <a:gd name="T5" fmla="*/ 1112 h 1113"/>
                <a:gd name="T6" fmla="*/ 0 w 162"/>
                <a:gd name="T7" fmla="*/ 1034 h 1113"/>
                <a:gd name="T8" fmla="*/ 0 w 162"/>
                <a:gd name="T9" fmla="*/ 0 h 1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" h="1113">
                  <a:moveTo>
                    <a:pt x="0" y="0"/>
                  </a:moveTo>
                  <a:lnTo>
                    <a:pt x="161" y="77"/>
                  </a:lnTo>
                  <a:lnTo>
                    <a:pt x="161" y="1112"/>
                  </a:lnTo>
                  <a:lnTo>
                    <a:pt x="0" y="103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58" name="Freeform 30"/>
            <p:cNvSpPr>
              <a:spLocks/>
            </p:cNvSpPr>
            <p:nvPr/>
          </p:nvSpPr>
          <p:spPr bwMode="auto">
            <a:xfrm>
              <a:off x="4664" y="1321"/>
              <a:ext cx="172" cy="1171"/>
            </a:xfrm>
            <a:custGeom>
              <a:avLst/>
              <a:gdLst>
                <a:gd name="T0" fmla="*/ 0 w 172"/>
                <a:gd name="T1" fmla="*/ 131 h 1171"/>
                <a:gd name="T2" fmla="*/ 171 w 172"/>
                <a:gd name="T3" fmla="*/ 0 h 1171"/>
                <a:gd name="T4" fmla="*/ 171 w 172"/>
                <a:gd name="T5" fmla="*/ 1039 h 1171"/>
                <a:gd name="T6" fmla="*/ 0 w 172"/>
                <a:gd name="T7" fmla="*/ 1170 h 1171"/>
                <a:gd name="T8" fmla="*/ 0 w 172"/>
                <a:gd name="T9" fmla="*/ 131 h 1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1171">
                  <a:moveTo>
                    <a:pt x="0" y="131"/>
                  </a:moveTo>
                  <a:lnTo>
                    <a:pt x="171" y="0"/>
                  </a:lnTo>
                  <a:lnTo>
                    <a:pt x="171" y="1039"/>
                  </a:lnTo>
                  <a:lnTo>
                    <a:pt x="0" y="1170"/>
                  </a:lnTo>
                  <a:lnTo>
                    <a:pt x="0" y="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59" name="Freeform 31"/>
            <p:cNvSpPr>
              <a:spLocks/>
            </p:cNvSpPr>
            <p:nvPr/>
          </p:nvSpPr>
          <p:spPr bwMode="auto">
            <a:xfrm>
              <a:off x="4669" y="1325"/>
              <a:ext cx="171" cy="1171"/>
            </a:xfrm>
            <a:custGeom>
              <a:avLst/>
              <a:gdLst>
                <a:gd name="T0" fmla="*/ 0 w 171"/>
                <a:gd name="T1" fmla="*/ 131 h 1171"/>
                <a:gd name="T2" fmla="*/ 170 w 171"/>
                <a:gd name="T3" fmla="*/ 0 h 1171"/>
                <a:gd name="T4" fmla="*/ 170 w 171"/>
                <a:gd name="T5" fmla="*/ 1039 h 1171"/>
                <a:gd name="T6" fmla="*/ 0 w 171"/>
                <a:gd name="T7" fmla="*/ 1170 h 1171"/>
                <a:gd name="T8" fmla="*/ 0 w 171"/>
                <a:gd name="T9" fmla="*/ 131 h 1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1" h="1171">
                  <a:moveTo>
                    <a:pt x="0" y="131"/>
                  </a:moveTo>
                  <a:lnTo>
                    <a:pt x="170" y="0"/>
                  </a:lnTo>
                  <a:lnTo>
                    <a:pt x="170" y="1039"/>
                  </a:lnTo>
                  <a:lnTo>
                    <a:pt x="0" y="1170"/>
                  </a:lnTo>
                  <a:lnTo>
                    <a:pt x="0" y="131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60" name="Freeform 32"/>
            <p:cNvSpPr>
              <a:spLocks/>
            </p:cNvSpPr>
            <p:nvPr/>
          </p:nvSpPr>
          <p:spPr bwMode="auto">
            <a:xfrm>
              <a:off x="4503" y="1225"/>
              <a:ext cx="332" cy="227"/>
            </a:xfrm>
            <a:custGeom>
              <a:avLst/>
              <a:gdLst>
                <a:gd name="T0" fmla="*/ 0 w 332"/>
                <a:gd name="T1" fmla="*/ 152 h 227"/>
                <a:gd name="T2" fmla="*/ 161 w 332"/>
                <a:gd name="T3" fmla="*/ 226 h 227"/>
                <a:gd name="T4" fmla="*/ 331 w 332"/>
                <a:gd name="T5" fmla="*/ 94 h 227"/>
                <a:gd name="T6" fmla="*/ 182 w 332"/>
                <a:gd name="T7" fmla="*/ 0 h 227"/>
                <a:gd name="T8" fmla="*/ 0 w 332"/>
                <a:gd name="T9" fmla="*/ 152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2" h="227">
                  <a:moveTo>
                    <a:pt x="0" y="152"/>
                  </a:moveTo>
                  <a:lnTo>
                    <a:pt x="161" y="226"/>
                  </a:lnTo>
                  <a:lnTo>
                    <a:pt x="331" y="94"/>
                  </a:lnTo>
                  <a:lnTo>
                    <a:pt x="182" y="0"/>
                  </a:lnTo>
                  <a:lnTo>
                    <a:pt x="0" y="15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61" name="Freeform 33"/>
            <p:cNvSpPr>
              <a:spLocks/>
            </p:cNvSpPr>
            <p:nvPr/>
          </p:nvSpPr>
          <p:spPr bwMode="auto">
            <a:xfrm>
              <a:off x="4507" y="1229"/>
              <a:ext cx="332" cy="227"/>
            </a:xfrm>
            <a:custGeom>
              <a:avLst/>
              <a:gdLst>
                <a:gd name="T0" fmla="*/ 0 w 332"/>
                <a:gd name="T1" fmla="*/ 152 h 227"/>
                <a:gd name="T2" fmla="*/ 161 w 332"/>
                <a:gd name="T3" fmla="*/ 226 h 227"/>
                <a:gd name="T4" fmla="*/ 331 w 332"/>
                <a:gd name="T5" fmla="*/ 94 h 227"/>
                <a:gd name="T6" fmla="*/ 182 w 332"/>
                <a:gd name="T7" fmla="*/ 0 h 227"/>
                <a:gd name="T8" fmla="*/ 0 w 332"/>
                <a:gd name="T9" fmla="*/ 152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2" h="227">
                  <a:moveTo>
                    <a:pt x="0" y="152"/>
                  </a:moveTo>
                  <a:lnTo>
                    <a:pt x="161" y="226"/>
                  </a:lnTo>
                  <a:lnTo>
                    <a:pt x="331" y="94"/>
                  </a:lnTo>
                  <a:lnTo>
                    <a:pt x="182" y="0"/>
                  </a:lnTo>
                  <a:lnTo>
                    <a:pt x="0" y="152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62" name="Rectangle 34"/>
            <p:cNvSpPr>
              <a:spLocks noChangeArrowheads="1"/>
            </p:cNvSpPr>
            <p:nvPr/>
          </p:nvSpPr>
          <p:spPr bwMode="auto">
            <a:xfrm>
              <a:off x="4699" y="2221"/>
              <a:ext cx="538" cy="1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itchFamily="2" charset="2"/>
                <a:defRPr sz="2400">
                  <a:solidFill>
                    <a:srgbClr val="000099"/>
                  </a:solidFill>
                  <a:latin typeface="Tahoma" pitchFamily="34" charset="0"/>
                  <a:ea typeface="Osaka"/>
                  <a:cs typeface="Osaka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0263" name="Freeform 35"/>
            <p:cNvSpPr>
              <a:spLocks/>
            </p:cNvSpPr>
            <p:nvPr/>
          </p:nvSpPr>
          <p:spPr bwMode="auto">
            <a:xfrm>
              <a:off x="4695" y="2148"/>
              <a:ext cx="664" cy="70"/>
            </a:xfrm>
            <a:custGeom>
              <a:avLst/>
              <a:gdLst>
                <a:gd name="T0" fmla="*/ 119 w 664"/>
                <a:gd name="T1" fmla="*/ 0 h 70"/>
                <a:gd name="T2" fmla="*/ 663 w 664"/>
                <a:gd name="T3" fmla="*/ 0 h 70"/>
                <a:gd name="T4" fmla="*/ 543 w 664"/>
                <a:gd name="T5" fmla="*/ 69 h 70"/>
                <a:gd name="T6" fmla="*/ 0 w 664"/>
                <a:gd name="T7" fmla="*/ 69 h 70"/>
                <a:gd name="T8" fmla="*/ 119 w 664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4" h="70">
                  <a:moveTo>
                    <a:pt x="119" y="0"/>
                  </a:moveTo>
                  <a:lnTo>
                    <a:pt x="663" y="0"/>
                  </a:lnTo>
                  <a:lnTo>
                    <a:pt x="543" y="69"/>
                  </a:lnTo>
                  <a:lnTo>
                    <a:pt x="0" y="69"/>
                  </a:lnTo>
                  <a:lnTo>
                    <a:pt x="1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64" name="Freeform 36"/>
            <p:cNvSpPr>
              <a:spLocks/>
            </p:cNvSpPr>
            <p:nvPr/>
          </p:nvSpPr>
          <p:spPr bwMode="auto">
            <a:xfrm>
              <a:off x="4699" y="2152"/>
              <a:ext cx="663" cy="70"/>
            </a:xfrm>
            <a:custGeom>
              <a:avLst/>
              <a:gdLst>
                <a:gd name="T0" fmla="*/ 119 w 663"/>
                <a:gd name="T1" fmla="*/ 0 h 70"/>
                <a:gd name="T2" fmla="*/ 662 w 663"/>
                <a:gd name="T3" fmla="*/ 0 h 70"/>
                <a:gd name="T4" fmla="*/ 542 w 663"/>
                <a:gd name="T5" fmla="*/ 69 h 70"/>
                <a:gd name="T6" fmla="*/ 0 w 663"/>
                <a:gd name="T7" fmla="*/ 69 h 70"/>
                <a:gd name="T8" fmla="*/ 119 w 66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3" h="70">
                  <a:moveTo>
                    <a:pt x="119" y="0"/>
                  </a:moveTo>
                  <a:lnTo>
                    <a:pt x="662" y="0"/>
                  </a:lnTo>
                  <a:lnTo>
                    <a:pt x="542" y="69"/>
                  </a:lnTo>
                  <a:lnTo>
                    <a:pt x="0" y="69"/>
                  </a:lnTo>
                  <a:lnTo>
                    <a:pt x="119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65" name="Freeform 37"/>
            <p:cNvSpPr>
              <a:spLocks/>
            </p:cNvSpPr>
            <p:nvPr/>
          </p:nvSpPr>
          <p:spPr bwMode="auto">
            <a:xfrm>
              <a:off x="5235" y="2148"/>
              <a:ext cx="121" cy="254"/>
            </a:xfrm>
            <a:custGeom>
              <a:avLst/>
              <a:gdLst>
                <a:gd name="T0" fmla="*/ 120 w 121"/>
                <a:gd name="T1" fmla="*/ 0 h 254"/>
                <a:gd name="T2" fmla="*/ 0 w 121"/>
                <a:gd name="T3" fmla="*/ 71 h 254"/>
                <a:gd name="T4" fmla="*/ 0 w 121"/>
                <a:gd name="T5" fmla="*/ 253 h 254"/>
                <a:gd name="T6" fmla="*/ 120 w 121"/>
                <a:gd name="T7" fmla="*/ 163 h 254"/>
                <a:gd name="T8" fmla="*/ 120 w 121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254">
                  <a:moveTo>
                    <a:pt x="120" y="0"/>
                  </a:moveTo>
                  <a:lnTo>
                    <a:pt x="0" y="71"/>
                  </a:lnTo>
                  <a:lnTo>
                    <a:pt x="0" y="253"/>
                  </a:lnTo>
                  <a:lnTo>
                    <a:pt x="120" y="163"/>
                  </a:lnTo>
                  <a:lnTo>
                    <a:pt x="12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66" name="Freeform 38"/>
            <p:cNvSpPr>
              <a:spLocks/>
            </p:cNvSpPr>
            <p:nvPr/>
          </p:nvSpPr>
          <p:spPr bwMode="auto">
            <a:xfrm>
              <a:off x="5238" y="2152"/>
              <a:ext cx="121" cy="254"/>
            </a:xfrm>
            <a:custGeom>
              <a:avLst/>
              <a:gdLst>
                <a:gd name="T0" fmla="*/ 120 w 121"/>
                <a:gd name="T1" fmla="*/ 0 h 254"/>
                <a:gd name="T2" fmla="*/ 0 w 121"/>
                <a:gd name="T3" fmla="*/ 71 h 254"/>
                <a:gd name="T4" fmla="*/ 0 w 121"/>
                <a:gd name="T5" fmla="*/ 253 h 254"/>
                <a:gd name="T6" fmla="*/ 120 w 121"/>
                <a:gd name="T7" fmla="*/ 163 h 254"/>
                <a:gd name="T8" fmla="*/ 120 w 121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254">
                  <a:moveTo>
                    <a:pt x="120" y="0"/>
                  </a:moveTo>
                  <a:lnTo>
                    <a:pt x="0" y="71"/>
                  </a:lnTo>
                  <a:lnTo>
                    <a:pt x="0" y="253"/>
                  </a:lnTo>
                  <a:lnTo>
                    <a:pt x="120" y="163"/>
                  </a:lnTo>
                  <a:lnTo>
                    <a:pt x="12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0246" name="Text Box 39"/>
          <p:cNvSpPr txBox="1">
            <a:spLocks noChangeArrowheads="1"/>
          </p:cNvSpPr>
          <p:nvPr/>
        </p:nvSpPr>
        <p:spPr bwMode="auto">
          <a:xfrm>
            <a:off x="4878388" y="5502275"/>
            <a:ext cx="3725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600">
                <a:solidFill>
                  <a:schemeClr val="tx1"/>
                </a:solidFill>
                <a:latin typeface="Arial" pitchFamily="34" charset="0"/>
              </a:rPr>
              <a:t>Unimate PUMA 260 – Blockwelt-Modell</a:t>
            </a:r>
          </a:p>
        </p:txBody>
      </p:sp>
    </p:spTree>
    <p:extLst>
      <p:ext uri="{BB962C8B-B14F-4D97-AF65-F5344CB8AC3E}">
        <p14:creationId xmlns:p14="http://schemas.microsoft.com/office/powerpoint/2010/main" val="1970727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Geometr</a:t>
            </a:r>
            <a:r>
              <a:rPr lang="de-DE" dirty="0"/>
              <a:t>. </a:t>
            </a:r>
            <a:r>
              <a:rPr lang="de-DE" dirty="0" err="1"/>
              <a:t>Inv</a:t>
            </a:r>
            <a:r>
              <a:rPr lang="de-DE" dirty="0"/>
              <a:t>. Kinematik</a:t>
            </a:r>
            <a:br>
              <a:rPr lang="de-DE" dirty="0"/>
            </a:br>
            <a:r>
              <a:rPr lang="de-DE" sz="1400" dirty="0"/>
              <a:t>aus http://informatikdienstleistungen.de/blog/wp-content/uploads/2013/08/Geometrische_inverse_Kinematik.pdf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404864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geg.:</a:t>
            </a:r>
          </a:p>
          <a:p>
            <a:pPr marL="0" indent="0">
              <a:buNone/>
            </a:pPr>
            <a:r>
              <a:rPr lang="de-DE" dirty="0"/>
              <a:t>	a</a:t>
            </a:r>
            <a:r>
              <a:rPr lang="de-DE" baseline="-25000" dirty="0"/>
              <a:t>1</a:t>
            </a:r>
            <a:r>
              <a:rPr lang="de-DE" dirty="0"/>
              <a:t>, a</a:t>
            </a:r>
            <a:r>
              <a:rPr lang="de-DE" baseline="-25000" dirty="0"/>
              <a:t>2</a:t>
            </a:r>
            <a:r>
              <a:rPr lang="de-DE" dirty="0"/>
              <a:t>, das sind die Längen der Teile 1 und 2 	des Roboterarms.</a:t>
            </a:r>
          </a:p>
          <a:p>
            <a:pPr marL="0" indent="0">
              <a:buNone/>
            </a:pPr>
            <a:r>
              <a:rPr lang="de-DE" dirty="0"/>
              <a:t>	(</a:t>
            </a:r>
            <a:r>
              <a:rPr lang="de-DE" dirty="0" err="1"/>
              <a:t>x,y</a:t>
            </a:r>
            <a:r>
              <a:rPr lang="de-DE" dirty="0"/>
              <a:t>) das ist die gewünschte Position zu der sich der Roboterarm 	hinbewegen soll.</a:t>
            </a:r>
          </a:p>
          <a:p>
            <a:r>
              <a:rPr lang="de-DE" dirty="0"/>
              <a:t>ges.: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el-GR" dirty="0"/>
              <a:t>ϴ</a:t>
            </a:r>
            <a:r>
              <a:rPr lang="de-DE" baseline="-25000" dirty="0"/>
              <a:t>1</a:t>
            </a:r>
            <a:r>
              <a:rPr lang="de-DE" dirty="0"/>
              <a:t>,</a:t>
            </a:r>
            <a:r>
              <a:rPr lang="el-GR" dirty="0"/>
              <a:t> ϴ</a:t>
            </a:r>
            <a:r>
              <a:rPr lang="de-DE" baseline="-25000" dirty="0"/>
              <a:t>2</a:t>
            </a:r>
            <a:r>
              <a:rPr lang="de-DE" dirty="0"/>
              <a:t>, das sind die Winkel die die 	Rotationsgelenke 1 und 2 	einnehmen müssen um die gewünschte Position des Effektors zu 	erreichen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56992"/>
            <a:ext cx="7664480" cy="35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5497234"/>
            <a:ext cx="5868144" cy="87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c^2=a^2+b^2-2\,a\,b\,\cos\gam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19716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732240" y="3789040"/>
            <a:ext cx="12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Kosinussatz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0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19764"/>
            <a:ext cx="4923399" cy="262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12976"/>
            <a:ext cx="2510017" cy="49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932040" y="3347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=&gt;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33" y="3933056"/>
            <a:ext cx="530310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80" y="4149080"/>
            <a:ext cx="36576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246927" y="6237312"/>
            <a:ext cx="350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 	</a:t>
            </a:r>
            <a:r>
              <a:rPr lang="de-DE" dirty="0" err="1"/>
              <a:t>Effektorpos</a:t>
            </a:r>
            <a:r>
              <a:rPr lang="de-DE" dirty="0"/>
              <a:t>.  P(1,0.5)</a:t>
            </a:r>
          </a:p>
          <a:p>
            <a:r>
              <a:rPr lang="de-DE" dirty="0"/>
              <a:t>	a</a:t>
            </a:r>
            <a:r>
              <a:rPr lang="de-DE" baseline="-25000" dirty="0"/>
              <a:t>1</a:t>
            </a:r>
            <a:r>
              <a:rPr lang="de-DE" dirty="0"/>
              <a:t> = 2, a</a:t>
            </a:r>
            <a:r>
              <a:rPr lang="de-DE" baseline="-25000" dirty="0"/>
              <a:t>2</a:t>
            </a:r>
            <a:r>
              <a:rPr lang="de-DE" dirty="0"/>
              <a:t> = 1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96" r="4052" b="58696"/>
          <a:stretch/>
        </p:blipFill>
        <p:spPr bwMode="auto">
          <a:xfrm>
            <a:off x="8024192" y="4077072"/>
            <a:ext cx="148208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2" r="4052" b="58696"/>
          <a:stretch/>
        </p:blipFill>
        <p:spPr bwMode="auto">
          <a:xfrm>
            <a:off x="4209864" y="5901680"/>
            <a:ext cx="74104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8604448" y="4408760"/>
            <a:ext cx="216024" cy="432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572000" y="6128801"/>
            <a:ext cx="180000" cy="432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246927" y="5085184"/>
            <a:ext cx="837241" cy="432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86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8F6FD-57FF-44E0-8F80-3C6E5591FFB4}" type="slidenum">
              <a:rPr lang="de-DE"/>
              <a:pPr>
                <a:defRPr/>
              </a:pPr>
              <a:t>5</a:t>
            </a:fld>
            <a:endParaRPr lang="de-DE"/>
          </a:p>
        </p:txBody>
      </p:sp>
      <p:pic>
        <p:nvPicPr>
          <p:cNvPr id="1126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914400"/>
            <a:ext cx="4167187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Geometrisches Modell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07368"/>
            <a:ext cx="47625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b="1" dirty="0"/>
              <a:t>Beispiel: Kantenmodell</a:t>
            </a:r>
          </a:p>
          <a:p>
            <a:pPr eaLnBrk="1" hangingPunct="1">
              <a:buFontTx/>
              <a:buNone/>
            </a:pPr>
            <a:endParaRPr lang="de-DE" altLang="de-DE" dirty="0"/>
          </a:p>
          <a:p>
            <a:pPr eaLnBrk="1" hangingPunct="1"/>
            <a:r>
              <a:rPr lang="de-DE" altLang="de-DE" sz="2000" dirty="0"/>
              <a:t>Die Körper werden durch Polygonzüge (Kanten) dargestellt.</a:t>
            </a:r>
          </a:p>
          <a:p>
            <a:pPr eaLnBrk="1" hangingPunct="1">
              <a:buFontTx/>
              <a:buNone/>
            </a:pPr>
            <a:endParaRPr lang="de-DE" altLang="de-DE" sz="2000" dirty="0"/>
          </a:p>
          <a:p>
            <a:pPr eaLnBrk="1" hangingPunct="1"/>
            <a:r>
              <a:rPr lang="de-DE" altLang="de-DE" sz="2000" dirty="0"/>
              <a:t>wird zur schnellen Visualisierung benutzt.</a:t>
            </a:r>
          </a:p>
          <a:p>
            <a:pPr eaLnBrk="1" hangingPunct="1">
              <a:buFontTx/>
              <a:buNone/>
            </a:pPr>
            <a:endParaRPr lang="de-DE" altLang="de-DE" sz="2000" dirty="0"/>
          </a:p>
          <a:p>
            <a:pPr eaLnBrk="1" hangingPunct="1">
              <a:buFontTx/>
              <a:buNone/>
            </a:pPr>
            <a:endParaRPr lang="de-DE" altLang="de-DE" sz="2000" dirty="0"/>
          </a:p>
          <a:p>
            <a:pPr eaLnBrk="1" hangingPunct="1">
              <a:buFontTx/>
              <a:buNone/>
            </a:pPr>
            <a:r>
              <a:rPr lang="de-DE" altLang="de-DE" sz="2000" dirty="0"/>
              <a:t>Klasse: 3D, Kanten bzw. Flächen</a:t>
            </a:r>
          </a:p>
          <a:p>
            <a:pPr lvl="1" eaLnBrk="1" hangingPunct="1">
              <a:buFontTx/>
              <a:buNone/>
            </a:pPr>
            <a:endParaRPr lang="de-DE" altLang="de-DE" sz="2000" dirty="0"/>
          </a:p>
        </p:txBody>
      </p:sp>
      <p:sp>
        <p:nvSpPr>
          <p:cNvPr id="11270" name="Text Box 38"/>
          <p:cNvSpPr txBox="1">
            <a:spLocks noChangeArrowheads="1"/>
          </p:cNvSpPr>
          <p:nvPr/>
        </p:nvSpPr>
        <p:spPr bwMode="auto">
          <a:xfrm>
            <a:off x="5087938" y="5502275"/>
            <a:ext cx="3444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600">
                <a:solidFill>
                  <a:schemeClr val="tx1"/>
                </a:solidFill>
                <a:latin typeface="Arial" pitchFamily="34" charset="0"/>
              </a:rPr>
              <a:t>Unimate PUMA 260 – Kantenmodell</a:t>
            </a:r>
          </a:p>
        </p:txBody>
      </p:sp>
    </p:spTree>
    <p:extLst>
      <p:ext uri="{BB962C8B-B14F-4D97-AF65-F5344CB8AC3E}">
        <p14:creationId xmlns:p14="http://schemas.microsoft.com/office/powerpoint/2010/main" val="339883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7B7C39-18C5-44B0-9C8B-BFC5F0F17154}" type="slidenum">
              <a:rPr lang="de-DE"/>
              <a:pPr>
                <a:defRPr/>
              </a:pPr>
              <a:t>6</a:t>
            </a:fld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Geometrisches Modell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407368"/>
            <a:ext cx="47625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b="1" dirty="0"/>
              <a:t>Beispiel: Volumenmodell</a:t>
            </a:r>
          </a:p>
          <a:p>
            <a:pPr eaLnBrk="1" hangingPunct="1">
              <a:buFontTx/>
              <a:buNone/>
            </a:pPr>
            <a:endParaRPr lang="de-DE" altLang="de-DE" dirty="0"/>
          </a:p>
          <a:p>
            <a:pPr eaLnBrk="1" hangingPunct="1"/>
            <a:r>
              <a:rPr lang="de-DE" altLang="de-DE" sz="2000" dirty="0"/>
              <a:t>Die Körper werden genau dargestellt.</a:t>
            </a:r>
          </a:p>
          <a:p>
            <a:pPr eaLnBrk="1" hangingPunct="1">
              <a:buFontTx/>
              <a:buNone/>
            </a:pPr>
            <a:endParaRPr lang="de-DE" altLang="de-DE" sz="2000" dirty="0"/>
          </a:p>
          <a:p>
            <a:pPr eaLnBrk="1" hangingPunct="1"/>
            <a:r>
              <a:rPr lang="de-DE" altLang="de-DE" sz="2000" dirty="0"/>
              <a:t>wird für die Ermittlung der genauen Werte der Kollisionserkennung benutzt.</a:t>
            </a:r>
          </a:p>
          <a:p>
            <a:pPr eaLnBrk="1" hangingPunct="1"/>
            <a:endParaRPr lang="de-DE" altLang="de-DE" sz="2000" dirty="0"/>
          </a:p>
          <a:p>
            <a:pPr eaLnBrk="1" hangingPunct="1"/>
            <a:r>
              <a:rPr lang="de-DE" altLang="de-DE" sz="2000" dirty="0"/>
              <a:t>Darstellung in der Animation.</a:t>
            </a:r>
          </a:p>
          <a:p>
            <a:pPr eaLnBrk="1" hangingPunct="1">
              <a:buFontTx/>
              <a:buNone/>
            </a:pPr>
            <a:endParaRPr lang="de-DE" altLang="de-DE" sz="2000" dirty="0"/>
          </a:p>
          <a:p>
            <a:pPr eaLnBrk="1" hangingPunct="1">
              <a:buFontTx/>
              <a:buNone/>
            </a:pPr>
            <a:endParaRPr lang="de-DE" altLang="de-DE" sz="2000" dirty="0"/>
          </a:p>
          <a:p>
            <a:pPr eaLnBrk="1" hangingPunct="1">
              <a:buFontTx/>
              <a:buNone/>
            </a:pPr>
            <a:r>
              <a:rPr lang="de-DE" altLang="de-DE" sz="2000" dirty="0"/>
              <a:t>Klasse: 3D, Volumen</a:t>
            </a:r>
          </a:p>
          <a:p>
            <a:pPr lvl="1" eaLnBrk="1" hangingPunct="1">
              <a:buFontTx/>
              <a:buNone/>
            </a:pPr>
            <a:endParaRPr lang="de-DE" altLang="de-DE" sz="2000" dirty="0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5040313" y="5502275"/>
            <a:ext cx="36703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600">
                <a:solidFill>
                  <a:schemeClr val="tx1"/>
                </a:solidFill>
                <a:latin typeface="Arial" pitchFamily="34" charset="0"/>
              </a:rPr>
              <a:t>Unimate PUMA 560 – Volumenmodell</a:t>
            </a:r>
          </a:p>
        </p:txBody>
      </p:sp>
      <p:pic>
        <p:nvPicPr>
          <p:cNvPr id="12294" name="Picture 10" descr="http://i.ytimg.com/vi/tjOhGqOHfhg/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9" t="7582" r="6192"/>
          <a:stretch>
            <a:fillRect/>
          </a:stretch>
        </p:blipFill>
        <p:spPr bwMode="auto">
          <a:xfrm>
            <a:off x="5045075" y="2098675"/>
            <a:ext cx="3665538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20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14304-2A05-417E-8259-FA2410D82D3D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 eaLnBrk="1" hangingPunct="1"/>
            <a:r>
              <a:rPr lang="de-DE" altLang="de-DE" dirty="0"/>
              <a:t>Kinematisches Modell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467725" cy="53340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de-DE" altLang="de-DE" b="1" dirty="0"/>
              <a:t>Definition</a:t>
            </a:r>
            <a:endParaRPr lang="de-DE" altLang="de-DE" sz="2000" b="1" dirty="0"/>
          </a:p>
          <a:p>
            <a:pPr eaLnBrk="1" hangingPunct="1">
              <a:buFontTx/>
              <a:buNone/>
            </a:pPr>
            <a:r>
              <a:rPr lang="de-DE" altLang="de-DE" sz="2000" dirty="0"/>
              <a:t>	Das </a:t>
            </a:r>
            <a:r>
              <a:rPr lang="de-DE" altLang="de-DE" sz="2000" b="1" dirty="0"/>
              <a:t>kinematische Modell</a:t>
            </a:r>
            <a:r>
              <a:rPr lang="de-DE" altLang="de-DE" sz="2000" dirty="0"/>
              <a:t> eines Roboters beschreibt die Zusammenhänge zwischen dem Raum der </a:t>
            </a:r>
          </a:p>
          <a:p>
            <a:pPr eaLnBrk="1" hangingPunct="1">
              <a:buFontTx/>
              <a:buNone/>
            </a:pPr>
            <a:r>
              <a:rPr lang="de-DE" altLang="de-DE" sz="2000" dirty="0"/>
              <a:t>		</a:t>
            </a:r>
            <a:r>
              <a:rPr lang="de-DE" altLang="de-DE" sz="2000" i="1" dirty="0"/>
              <a:t>Gelenkwinkel</a:t>
            </a:r>
            <a:r>
              <a:rPr lang="de-DE" altLang="de-DE" sz="2000" dirty="0"/>
              <a:t> (Roboterkoordinaten, Konfigurationsraum) </a:t>
            </a:r>
          </a:p>
          <a:p>
            <a:pPr eaLnBrk="1" hangingPunct="1">
              <a:buFontTx/>
              <a:buNone/>
            </a:pPr>
            <a:r>
              <a:rPr lang="de-DE" altLang="de-DE" sz="2000" dirty="0"/>
              <a:t>	und dem Raum der </a:t>
            </a:r>
          </a:p>
          <a:p>
            <a:pPr lvl="1" eaLnBrk="1" hangingPunct="1">
              <a:buFontTx/>
              <a:buNone/>
            </a:pPr>
            <a:r>
              <a:rPr lang="de-DE" altLang="de-DE" sz="2000" dirty="0"/>
              <a:t>		</a:t>
            </a:r>
            <a:r>
              <a:rPr lang="de-DE" altLang="de-DE" sz="2000" i="1" dirty="0"/>
              <a:t>Lage des Endeffektors</a:t>
            </a:r>
            <a:r>
              <a:rPr lang="de-DE" altLang="de-DE" sz="2000" dirty="0"/>
              <a:t> in Weltkoordinaten </a:t>
            </a:r>
            <a:br>
              <a:rPr lang="de-DE" altLang="de-DE" sz="2000" dirty="0"/>
            </a:br>
            <a:r>
              <a:rPr lang="de-DE" altLang="de-DE" sz="2000" dirty="0"/>
              <a:t>  (Arbeitsraum, Kartesischer Raum)</a:t>
            </a:r>
          </a:p>
          <a:p>
            <a:pPr lvl="1" eaLnBrk="1" hangingPunct="1">
              <a:buFontTx/>
              <a:buNone/>
            </a:pPr>
            <a:endParaRPr lang="de-DE" altLang="de-DE" sz="1600" dirty="0"/>
          </a:p>
          <a:p>
            <a:pPr eaLnBrk="1" hangingPunct="1">
              <a:buFontTx/>
              <a:buNone/>
            </a:pPr>
            <a:r>
              <a:rPr lang="de-DE" altLang="de-DE" b="1" dirty="0"/>
              <a:t>Einsatzbereiche</a:t>
            </a:r>
          </a:p>
          <a:p>
            <a:pPr eaLnBrk="1" hangingPunct="1">
              <a:buFontTx/>
              <a:buNone/>
            </a:pPr>
            <a:endParaRPr lang="de-DE" altLang="de-DE" sz="1000" dirty="0"/>
          </a:p>
          <a:p>
            <a:pPr eaLnBrk="1" hangingPunct="1"/>
            <a:r>
              <a:rPr lang="de-DE" altLang="de-DE" sz="2000" dirty="0"/>
              <a:t>Bestimmung des Zusammenhangs zwischen Gelenkwerten und Stellungen des Roboters</a:t>
            </a:r>
          </a:p>
          <a:p>
            <a:pPr eaLnBrk="1" hangingPunct="1"/>
            <a:r>
              <a:rPr lang="de-DE" altLang="de-DE" sz="2000" dirty="0"/>
              <a:t>Erreichbarkeitsanalyse</a:t>
            </a:r>
          </a:p>
          <a:p>
            <a:pPr eaLnBrk="1" hangingPunct="1"/>
            <a:r>
              <a:rPr lang="de-DE" altLang="de-DE" sz="2000" dirty="0"/>
              <a:t>Relation zwischen Körpern des Roboters (Selbstkollision)</a:t>
            </a:r>
          </a:p>
          <a:p>
            <a:pPr eaLnBrk="1" hangingPunct="1"/>
            <a:r>
              <a:rPr lang="de-DE" altLang="de-DE" sz="2000" dirty="0"/>
              <a:t>Relation zur Umgebung (Kollisionserkennung)</a:t>
            </a:r>
          </a:p>
          <a:p>
            <a:pPr eaLnBrk="1" hangingPunct="1"/>
            <a:endParaRPr lang="de-DE" altLang="de-DE" sz="2000" dirty="0"/>
          </a:p>
          <a:p>
            <a:pPr eaLnBrk="1" hangingPunct="1">
              <a:buFontTx/>
              <a:buNone/>
            </a:pPr>
            <a:endParaRPr lang="de-DE" altLang="de-DE" sz="2000" dirty="0"/>
          </a:p>
        </p:txBody>
      </p:sp>
    </p:spTree>
    <p:extLst>
      <p:ext uri="{BB962C8B-B14F-4D97-AF65-F5344CB8AC3E}">
        <p14:creationId xmlns:p14="http://schemas.microsoft.com/office/powerpoint/2010/main" val="392667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68137D-8E2E-48F9-9CB8-AEF8DA2EBBB1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Kinematische Kette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467725" cy="21526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de-DE" altLang="de-DE" b="1"/>
              <a:t>Definition</a:t>
            </a:r>
            <a:endParaRPr lang="de-DE" altLang="de-DE" sz="2000" b="1"/>
          </a:p>
          <a:p>
            <a:pPr eaLnBrk="1" hangingPunct="1">
              <a:buFontTx/>
              <a:buNone/>
            </a:pPr>
            <a:r>
              <a:rPr lang="de-DE" altLang="de-DE" sz="2000"/>
              <a:t>	Eine </a:t>
            </a:r>
            <a:r>
              <a:rPr lang="de-DE" altLang="de-DE" sz="2000" b="1"/>
              <a:t>kinematische Kette</a:t>
            </a:r>
            <a:r>
              <a:rPr lang="de-DE" altLang="de-DE" sz="2000"/>
              <a:t> wird von mehreren Körpern gebildet, die durch Gelenke kinematisch verbunden sind (z. B.: Roboterarm).</a:t>
            </a:r>
          </a:p>
          <a:p>
            <a:pPr eaLnBrk="1" hangingPunct="1">
              <a:buFontTx/>
              <a:buNone/>
            </a:pPr>
            <a:endParaRPr lang="de-DE" altLang="de-DE"/>
          </a:p>
          <a:p>
            <a:pPr eaLnBrk="1" hangingPunct="1">
              <a:buFontTx/>
              <a:buNone/>
            </a:pPr>
            <a:r>
              <a:rPr lang="de-DE" altLang="de-DE" b="1"/>
              <a:t>Typen</a:t>
            </a:r>
          </a:p>
          <a:p>
            <a:pPr eaLnBrk="1" hangingPunct="1">
              <a:buFontTx/>
              <a:buNone/>
            </a:pPr>
            <a:endParaRPr lang="de-DE" altLang="de-DE" sz="2000"/>
          </a:p>
        </p:txBody>
      </p:sp>
      <p:pic>
        <p:nvPicPr>
          <p:cNvPr id="204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001963"/>
            <a:ext cx="26654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406400" y="5281613"/>
            <a:ext cx="315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292100" indent="-2921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r>
              <a:rPr lang="de-DE" altLang="de-DE" sz="2000">
                <a:solidFill>
                  <a:schemeClr val="tx1"/>
                </a:solidFill>
                <a:latin typeface="Arial" pitchFamily="34" charset="0"/>
              </a:rPr>
              <a:t>Offene kinematische Kette</a:t>
            </a:r>
          </a:p>
        </p:txBody>
      </p:sp>
      <p:pic>
        <p:nvPicPr>
          <p:cNvPr id="2048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3" y="3028950"/>
            <a:ext cx="404653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4373563" y="5284788"/>
            <a:ext cx="400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292100" indent="-2921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r>
              <a:rPr lang="de-DE" altLang="de-DE" sz="2000">
                <a:solidFill>
                  <a:schemeClr val="tx1"/>
                </a:solidFill>
                <a:latin typeface="Arial" pitchFamily="34" charset="0"/>
              </a:rPr>
              <a:t>Geschlossene kinematische Kette</a:t>
            </a:r>
          </a:p>
        </p:txBody>
      </p:sp>
    </p:spTree>
    <p:extLst>
      <p:ext uri="{BB962C8B-B14F-4D97-AF65-F5344CB8AC3E}">
        <p14:creationId xmlns:p14="http://schemas.microsoft.com/office/powerpoint/2010/main" val="99020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0F80B4-D2BC-4370-B7A7-54235F2A380F}" type="slidenum">
              <a:rPr lang="de-DE"/>
              <a:pPr>
                <a:defRPr/>
              </a:pPr>
              <a:t>9</a:t>
            </a:fld>
            <a:endParaRPr lang="de-DE"/>
          </a:p>
        </p:txBody>
      </p:sp>
      <p:pic>
        <p:nvPicPr>
          <p:cNvPr id="21507" name="Picture 3" descr="6do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419225"/>
            <a:ext cx="37861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A5002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42913" y="3236913"/>
            <a:ext cx="1385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>
              <a:buSzTx/>
              <a:buFontTx/>
              <a:buNone/>
            </a:pPr>
            <a:r>
              <a:rPr lang="de-DE" altLang="he-IL" sz="2000">
                <a:solidFill>
                  <a:schemeClr val="tx1"/>
                </a:solidFill>
                <a:latin typeface="Arial" pitchFamily="34" charset="0"/>
                <a:cs typeface="Times New Roman (Hebrew)" pitchFamily="26" charset="-79"/>
              </a:rPr>
              <a:t>Gelenke</a:t>
            </a:r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V="1">
            <a:off x="1660525" y="1965325"/>
            <a:ext cx="2692400" cy="151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V="1">
            <a:off x="1674813" y="2867025"/>
            <a:ext cx="1666875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1662113" y="3486150"/>
            <a:ext cx="229870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1687513" y="3489325"/>
            <a:ext cx="3351212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513" name="Line 12"/>
          <p:cNvSpPr>
            <a:spLocks noChangeShapeType="1"/>
          </p:cNvSpPr>
          <p:nvPr/>
        </p:nvSpPr>
        <p:spPr bwMode="auto">
          <a:xfrm flipH="1">
            <a:off x="4430713" y="2511425"/>
            <a:ext cx="27432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514" name="Line 13"/>
          <p:cNvSpPr>
            <a:spLocks noChangeShapeType="1"/>
          </p:cNvSpPr>
          <p:nvPr/>
        </p:nvSpPr>
        <p:spPr bwMode="auto">
          <a:xfrm flipH="1">
            <a:off x="3984625" y="2517775"/>
            <a:ext cx="3170238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515" name="Line 14"/>
          <p:cNvSpPr>
            <a:spLocks noChangeShapeType="1"/>
          </p:cNvSpPr>
          <p:nvPr/>
        </p:nvSpPr>
        <p:spPr bwMode="auto">
          <a:xfrm flipH="1">
            <a:off x="5173663" y="2517775"/>
            <a:ext cx="198755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6753225" y="346392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rtl="1">
              <a:buSzTx/>
              <a:buFontTx/>
              <a:buNone/>
            </a:pPr>
            <a:r>
              <a:rPr lang="de-DE" altLang="he-IL" sz="2000">
                <a:solidFill>
                  <a:schemeClr val="tx1"/>
                </a:solidFill>
                <a:latin typeface="Arial" pitchFamily="34" charset="0"/>
                <a:cs typeface="Times New Roman (Hebrew)" pitchFamily="26" charset="-79"/>
              </a:rPr>
              <a:t>Endeffektor</a:t>
            </a:r>
          </a:p>
        </p:txBody>
      </p:sp>
      <p:sp>
        <p:nvSpPr>
          <p:cNvPr id="21517" name="Text Box 16"/>
          <p:cNvSpPr txBox="1">
            <a:spLocks noChangeArrowheads="1"/>
          </p:cNvSpPr>
          <p:nvPr/>
        </p:nvSpPr>
        <p:spPr bwMode="auto">
          <a:xfrm>
            <a:off x="4289425" y="561657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pPr algn="ctr" rtl="1">
              <a:buSzTx/>
              <a:buFontTx/>
              <a:buNone/>
            </a:pPr>
            <a:r>
              <a:rPr lang="de-DE" altLang="he-IL" sz="2000">
                <a:solidFill>
                  <a:schemeClr val="tx1"/>
                </a:solidFill>
                <a:latin typeface="Arial" pitchFamily="34" charset="0"/>
                <a:cs typeface="Times New Roman (Hebrew)" pitchFamily="26" charset="-79"/>
              </a:rPr>
              <a:t>Roboter Basis</a:t>
            </a:r>
          </a:p>
        </p:txBody>
      </p:sp>
      <p:sp>
        <p:nvSpPr>
          <p:cNvPr id="21518" name="Oval 18"/>
          <p:cNvSpPr>
            <a:spLocks noChangeArrowheads="1"/>
          </p:cNvSpPr>
          <p:nvPr/>
        </p:nvSpPr>
        <p:spPr bwMode="auto">
          <a:xfrm>
            <a:off x="3514725" y="3857625"/>
            <a:ext cx="1600200" cy="1752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endParaRPr lang="de-DE" altLang="de-DE"/>
          </a:p>
        </p:txBody>
      </p:sp>
      <p:sp>
        <p:nvSpPr>
          <p:cNvPr id="21519" name="Text Box 20"/>
          <p:cNvSpPr txBox="1">
            <a:spLocks noChangeArrowheads="1"/>
          </p:cNvSpPr>
          <p:nvPr/>
        </p:nvSpPr>
        <p:spPr bwMode="auto">
          <a:xfrm>
            <a:off x="7072313" y="2068513"/>
            <a:ext cx="1693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196850" indent="-1968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defRPr sz="2400">
                <a:solidFill>
                  <a:srgbClr val="000099"/>
                </a:solidFill>
                <a:latin typeface="Tahoma" pitchFamily="34" charset="0"/>
                <a:ea typeface="Osaka"/>
                <a:cs typeface="Osaka"/>
              </a:defRPr>
            </a:lvl9pPr>
          </a:lstStyle>
          <a:p>
            <a:r>
              <a:rPr lang="de-DE" altLang="de-DE" sz="2000">
                <a:solidFill>
                  <a:schemeClr val="tx1"/>
                </a:solidFill>
                <a:latin typeface="Arial" pitchFamily="34" charset="0"/>
              </a:rPr>
              <a:t>Armelemente</a:t>
            </a:r>
            <a:br>
              <a:rPr lang="de-DE" altLang="de-DE" sz="2000">
                <a:solidFill>
                  <a:schemeClr val="tx1"/>
                </a:solidFill>
                <a:latin typeface="Arial" pitchFamily="34" charset="0"/>
              </a:rPr>
            </a:br>
            <a:r>
              <a:rPr lang="de-DE" altLang="de-DE" sz="2000">
                <a:solidFill>
                  <a:schemeClr val="tx1"/>
                </a:solidFill>
                <a:latin typeface="Arial" pitchFamily="34" charset="0"/>
              </a:rPr>
              <a:t>(Glieder)</a:t>
            </a:r>
          </a:p>
        </p:txBody>
      </p:sp>
      <p:sp>
        <p:nvSpPr>
          <p:cNvPr id="21520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Kinematische Kette</a:t>
            </a:r>
          </a:p>
        </p:txBody>
      </p:sp>
      <p:sp>
        <p:nvSpPr>
          <p:cNvPr id="2152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228600" y="1240433"/>
            <a:ext cx="8467725" cy="460375"/>
          </a:xfrm>
          <a:noFill/>
        </p:spPr>
        <p:txBody>
          <a:bodyPr>
            <a:normAutofit fontScale="40000" lnSpcReduction="20000"/>
          </a:bodyPr>
          <a:lstStyle/>
          <a:p>
            <a:pPr eaLnBrk="1" hangingPunct="1">
              <a:buFontTx/>
              <a:buNone/>
            </a:pPr>
            <a:r>
              <a:rPr lang="de-DE" altLang="de-DE" b="1" dirty="0"/>
              <a:t>Elemente der kinematischen Kette</a:t>
            </a:r>
          </a:p>
          <a:p>
            <a:pPr eaLnBrk="1" hangingPunct="1">
              <a:buFontTx/>
              <a:buNone/>
            </a:pPr>
            <a:r>
              <a:rPr lang="de-DE" altLang="de-DE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17138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2434</Words>
  <Application>Microsoft Office PowerPoint</Application>
  <PresentationFormat>Bildschirmpräsentation (4:3)</PresentationFormat>
  <Paragraphs>530</Paragraphs>
  <Slides>41</Slides>
  <Notes>36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53" baseType="lpstr">
      <vt:lpstr>Arial</vt:lpstr>
      <vt:lpstr>Calibri</vt:lpstr>
      <vt:lpstr>Cambria Math</vt:lpstr>
      <vt:lpstr>Comic Sans MS</vt:lpstr>
      <vt:lpstr>Symbol</vt:lpstr>
      <vt:lpstr>Tahoma</vt:lpstr>
      <vt:lpstr>Times</vt:lpstr>
      <vt:lpstr>Times New Roman</vt:lpstr>
      <vt:lpstr>Times New Roman (Hebrew)</vt:lpstr>
      <vt:lpstr>Wingdings</vt:lpstr>
      <vt:lpstr>Larissa</vt:lpstr>
      <vt:lpstr>Formel</vt:lpstr>
      <vt:lpstr>Inhalt</vt:lpstr>
      <vt:lpstr>Geometrisches Modell</vt:lpstr>
      <vt:lpstr>Geometrisches Modell</vt:lpstr>
      <vt:lpstr>Geometrisches Modell</vt:lpstr>
      <vt:lpstr>Geometrisches Modell</vt:lpstr>
      <vt:lpstr>Geometrisches Modell</vt:lpstr>
      <vt:lpstr>Kinematisches Modell</vt:lpstr>
      <vt:lpstr>Kinematische Kette</vt:lpstr>
      <vt:lpstr>Kinematische Kette</vt:lpstr>
      <vt:lpstr>Kinematische Kette</vt:lpstr>
      <vt:lpstr>Kinematische Kette</vt:lpstr>
      <vt:lpstr>Kinematische Kette</vt:lpstr>
      <vt:lpstr>Kinematische Kette</vt:lpstr>
      <vt:lpstr>Denavit-Hartenberg-Konvention</vt:lpstr>
      <vt:lpstr>Kinematisches Modell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Denavit-Hartenberg-Konvention</vt:lpstr>
      <vt:lpstr>Denavit-Hartenberg-Konvention</vt:lpstr>
      <vt:lpstr>Denavit-Hartenberg-Konvention</vt:lpstr>
      <vt:lpstr>Denavit-Hartenberg-Konvention</vt:lpstr>
      <vt:lpstr>Kin. Modell: DH-Parameter</vt:lpstr>
      <vt:lpstr>Denavit-Hartenberg-Konvention</vt:lpstr>
      <vt:lpstr>Denavit-Hartenberg-Konvention</vt:lpstr>
      <vt:lpstr>Direktes kinematisches Problem</vt:lpstr>
      <vt:lpstr>Direktes kinematisches Problem</vt:lpstr>
      <vt:lpstr>Beispiel 1</vt:lpstr>
      <vt:lpstr>             Beispiel 1</vt:lpstr>
      <vt:lpstr>Beispiel 2</vt:lpstr>
      <vt:lpstr>Beispiel 2</vt:lpstr>
      <vt:lpstr>Beispiel 2</vt:lpstr>
      <vt:lpstr>Beispiel 2</vt:lpstr>
      <vt:lpstr>Beispiel 3</vt:lpstr>
      <vt:lpstr>Beispiel 4</vt:lpstr>
      <vt:lpstr>Zusammenfassung</vt:lpstr>
      <vt:lpstr>Inverse Kinematik</vt:lpstr>
      <vt:lpstr>Geometr. Inv. Kinematik aus http://informatikdienstleistungen.de/blog/wp-content/uploads/2013/08/Geometrische_inverse_Kinematik.pdf</vt:lpstr>
      <vt:lpstr>Berechnung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VL4 Transformationen im Raum</dc:title>
  <dc:creator>Strand, Marcus - STR</dc:creator>
  <cp:lastModifiedBy>9b - Julius Richter</cp:lastModifiedBy>
  <cp:revision>74</cp:revision>
  <cp:lastPrinted>2014-11-26T13:08:39Z</cp:lastPrinted>
  <dcterms:created xsi:type="dcterms:W3CDTF">2014-03-13T15:47:08Z</dcterms:created>
  <dcterms:modified xsi:type="dcterms:W3CDTF">2021-04-14T14:04:51Z</dcterms:modified>
</cp:coreProperties>
</file>