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6" r:id="rId5"/>
    <p:sldId id="277" r:id="rId6"/>
    <p:sldId id="295" r:id="rId7"/>
    <p:sldId id="278" r:id="rId8"/>
    <p:sldId id="279" r:id="rId9"/>
    <p:sldId id="280" r:id="rId10"/>
    <p:sldId id="282" r:id="rId11"/>
    <p:sldId id="281" r:id="rId12"/>
    <p:sldId id="283" r:id="rId13"/>
    <p:sldId id="284" r:id="rId14"/>
    <p:sldId id="285" r:id="rId15"/>
    <p:sldId id="287" r:id="rId16"/>
    <p:sldId id="294" r:id="rId17"/>
    <p:sldId id="288" r:id="rId18"/>
    <p:sldId id="289" r:id="rId19"/>
    <p:sldId id="291" r:id="rId20"/>
    <p:sldId id="290" r:id="rId21"/>
    <p:sldId id="292" r:id="rId22"/>
    <p:sldId id="293" r:id="rId23"/>
    <p:sldId id="296" r:id="rId24"/>
    <p:sldId id="297" r:id="rId25"/>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687" autoAdjust="0"/>
  </p:normalViewPr>
  <p:slideViewPr>
    <p:cSldViewPr>
      <p:cViewPr varScale="1">
        <p:scale>
          <a:sx n="124" d="100"/>
          <a:sy n="124" d="100"/>
        </p:scale>
        <p:origin x="-120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AF9A091-1A78-45A2-869A-F88BAC51F489}" type="datetimeFigureOut">
              <a:rPr lang="nl-NL" smtClean="0"/>
              <a:t>21/11/16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3581264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AF9A091-1A78-45A2-869A-F88BAC51F489}" type="datetimeFigureOut">
              <a:rPr lang="nl-NL" smtClean="0"/>
              <a:t>21/11/16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98238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AF9A091-1A78-45A2-869A-F88BAC51F489}" type="datetimeFigureOut">
              <a:rPr lang="nl-NL" smtClean="0"/>
              <a:t>21/11/16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3995969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1 tekstblok">
    <p:spTree>
      <p:nvGrpSpPr>
        <p:cNvPr id="1" name=""/>
        <p:cNvGrpSpPr/>
        <p:nvPr/>
      </p:nvGrpSpPr>
      <p:grpSpPr>
        <a:xfrm>
          <a:off x="0" y="0"/>
          <a:ext cx="0" cy="0"/>
          <a:chOff x="0" y="0"/>
          <a:chExt cx="0" cy="0"/>
        </a:xfrm>
      </p:grpSpPr>
      <p:sp>
        <p:nvSpPr>
          <p:cNvPr id="4" name="shpKleurvlakOnder"/>
          <p:cNvSpPr>
            <a:spLocks noChangeArrowheads="1"/>
          </p:cNvSpPr>
          <p:nvPr/>
        </p:nvSpPr>
        <p:spPr bwMode="auto">
          <a:xfrm>
            <a:off x="0" y="6318250"/>
            <a:ext cx="9144000" cy="539750"/>
          </a:xfrm>
          <a:prstGeom prst="rect">
            <a:avLst/>
          </a:prstGeom>
          <a:solidFill>
            <a:srgbClr val="046F96"/>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nl-NL" sz="1800" dirty="0">
              <a:solidFill>
                <a:schemeClr val="lt1"/>
              </a:solidFill>
              <a:latin typeface="+mn-lt"/>
              <a:cs typeface="+mn-cs"/>
            </a:endParaRPr>
          </a:p>
        </p:txBody>
      </p:sp>
      <p:sp>
        <p:nvSpPr>
          <p:cNvPr id="5" name="shpTekst"/>
          <p:cNvSpPr>
            <a:spLocks noChangeArrowheads="1"/>
          </p:cNvSpPr>
          <p:nvPr/>
        </p:nvSpPr>
        <p:spPr bwMode="auto">
          <a:xfrm>
            <a:off x="0" y="0"/>
            <a:ext cx="9144000" cy="1071563"/>
          </a:xfrm>
          <a:prstGeom prst="rect">
            <a:avLst/>
          </a:prstGeom>
          <a:solidFill>
            <a:srgbClr val="046F96"/>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nl-NL" sz="1800" dirty="0">
              <a:solidFill>
                <a:schemeClr val="lt1"/>
              </a:solidFill>
              <a:latin typeface="+mn-lt"/>
              <a:cs typeface="+mn-cs"/>
            </a:endParaRPr>
          </a:p>
        </p:txBody>
      </p:sp>
      <p:pic>
        <p:nvPicPr>
          <p:cNvPr id="6" name="shpDatum" descr="RO__vervolgpagina~LPP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368300" y="1233039"/>
            <a:ext cx="7847038" cy="571504"/>
          </a:xfrm>
          <a:prstGeom prst="rect">
            <a:avLst/>
          </a:prstGeom>
        </p:spPr>
        <p:txBody>
          <a:bodyPr>
            <a:normAutofit/>
          </a:bodyPr>
          <a:lstStyle>
            <a:lvl1pPr algn="l">
              <a:defRPr sz="2600" spc="-60" baseline="0">
                <a:solidFill>
                  <a:srgbClr val="2494C5"/>
                </a:solidFill>
                <a:latin typeface="Verdana" pitchFamily="34" charset="0"/>
                <a:ea typeface="Verdana" pitchFamily="34" charset="0"/>
                <a:cs typeface="Verdana" pitchFamily="34" charset="0"/>
              </a:defRPr>
            </a:lvl1pPr>
          </a:lstStyle>
          <a:p>
            <a:r>
              <a:rPr lang="nl-NL" smtClean="0"/>
              <a:t>Klik om de stijl te bewerken</a:t>
            </a:r>
            <a:endParaRPr lang="nl-NL" dirty="0"/>
          </a:p>
        </p:txBody>
      </p:sp>
      <p:sp>
        <p:nvSpPr>
          <p:cNvPr id="13" name="Tijdelijke aanduiding voor inhoud 2"/>
          <p:cNvSpPr>
            <a:spLocks noGrp="1"/>
          </p:cNvSpPr>
          <p:nvPr>
            <p:ph idx="1"/>
          </p:nvPr>
        </p:nvSpPr>
        <p:spPr>
          <a:xfrm>
            <a:off x="369858" y="1798626"/>
            <a:ext cx="7858180" cy="4273580"/>
          </a:xfrm>
          <a:prstGeom prst="rect">
            <a:avLst/>
          </a:prstGeom>
        </p:spPr>
        <p:txBody>
          <a:bodyPr>
            <a:normAutofit/>
          </a:bodyPr>
          <a:lstStyle>
            <a:lvl1pPr marL="0" indent="0">
              <a:buNone/>
              <a:defRPr sz="1800">
                <a:latin typeface="Verdana" pitchFamily="34" charset="0"/>
                <a:ea typeface="Verdana" pitchFamily="34" charset="0"/>
                <a:cs typeface="Verdana" pitchFamily="34" charset="0"/>
              </a:defRPr>
            </a:lvl1pPr>
            <a:lvl2pPr marL="179388" indent="-179388">
              <a:buFont typeface="Arial" pitchFamily="34" charset="0"/>
              <a:buChar char="•"/>
              <a:defRPr sz="1800">
                <a:latin typeface="Verdana" pitchFamily="34" charset="0"/>
                <a:ea typeface="Verdana" pitchFamily="34" charset="0"/>
                <a:cs typeface="Verdana" pitchFamily="34" charset="0"/>
              </a:defRPr>
            </a:lvl2pPr>
            <a:lvl3pPr marL="396000" indent="-252000">
              <a:buFontTx/>
              <a:buBlip>
                <a:blip r:embed="rId3"/>
              </a:buBlip>
              <a:defRPr sz="1800">
                <a:latin typeface="Verdana" pitchFamily="34" charset="0"/>
                <a:ea typeface="Verdana" pitchFamily="34" charset="0"/>
                <a:cs typeface="Verdana" pitchFamily="34" charset="0"/>
              </a:defRPr>
            </a:lvl3pPr>
            <a:lvl4pPr marL="539750" indent="-144000">
              <a:buSzPct val="100000"/>
              <a:buFontTx/>
              <a:buBlip>
                <a:blip r:embed="rId4"/>
              </a:buBlip>
              <a:defRPr sz="18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p:txBody>
      </p:sp>
      <p:sp>
        <p:nvSpPr>
          <p:cNvPr id="7" name="shpBeeldmerk"/>
          <p:cNvSpPr>
            <a:spLocks noGrp="1" noChangeArrowheads="1"/>
          </p:cNvSpPr>
          <p:nvPr>
            <p:ph type="sldNum" sz="quarter" idx="10"/>
          </p:nvPr>
        </p:nvSpPr>
        <p:spPr/>
        <p:txBody>
          <a:bodyPr/>
          <a:lstStyle>
            <a:lvl1pPr>
              <a:defRPr/>
            </a:lvl1pPr>
          </a:lstStyle>
          <a:p>
            <a:fld id="{B0B5C139-3F97-469A-8885-9531682D8539}" type="slidenum">
              <a:rPr lang="nl-NL" altLang="nl-NL"/>
              <a:pPr/>
              <a:t>‹#›</a:t>
            </a:fld>
            <a:endParaRPr lang="nl-NL" altLang="nl-NL"/>
          </a:p>
        </p:txBody>
      </p:sp>
    </p:spTree>
    <p:extLst>
      <p:ext uri="{BB962C8B-B14F-4D97-AF65-F5344CB8AC3E}">
        <p14:creationId xmlns:p14="http://schemas.microsoft.com/office/powerpoint/2010/main" val="117167307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AF9A091-1A78-45A2-869A-F88BAC51F489}" type="datetimeFigureOut">
              <a:rPr lang="nl-NL" smtClean="0"/>
              <a:t>21/11/16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47897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AF9A091-1A78-45A2-869A-F88BAC51F489}" type="datetimeFigureOut">
              <a:rPr lang="nl-NL" smtClean="0"/>
              <a:t>21/11/16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316241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AF9A091-1A78-45A2-869A-F88BAC51F489}" type="datetimeFigureOut">
              <a:rPr lang="nl-NL" smtClean="0"/>
              <a:t>21/11/16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205915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AF9A091-1A78-45A2-869A-F88BAC51F489}" type="datetimeFigureOut">
              <a:rPr lang="nl-NL" smtClean="0"/>
              <a:t>21/11/16</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388397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AF9A091-1A78-45A2-869A-F88BAC51F489}" type="datetimeFigureOut">
              <a:rPr lang="nl-NL" smtClean="0"/>
              <a:t>21/11/16</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328919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AF9A091-1A78-45A2-869A-F88BAC51F489}" type="datetimeFigureOut">
              <a:rPr lang="nl-NL" smtClean="0"/>
              <a:t>21/11/16</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1220628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AF9A091-1A78-45A2-869A-F88BAC51F489}" type="datetimeFigureOut">
              <a:rPr lang="nl-NL" smtClean="0"/>
              <a:t>21/11/16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1637637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AF9A091-1A78-45A2-869A-F88BAC51F489}" type="datetimeFigureOut">
              <a:rPr lang="nl-NL" smtClean="0"/>
              <a:t>21/11/16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EB13D79-1E52-4887-8DA0-A8044E17CD5F}" type="slidenum">
              <a:rPr lang="nl-NL" smtClean="0"/>
              <a:t>‹#›</a:t>
            </a:fld>
            <a:endParaRPr lang="nl-NL"/>
          </a:p>
        </p:txBody>
      </p:sp>
    </p:spTree>
    <p:extLst>
      <p:ext uri="{BB962C8B-B14F-4D97-AF65-F5344CB8AC3E}">
        <p14:creationId xmlns:p14="http://schemas.microsoft.com/office/powerpoint/2010/main" val="19702656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9A091-1A78-45A2-869A-F88BAC51F489}" type="datetimeFigureOut">
              <a:rPr lang="nl-NL" smtClean="0"/>
              <a:t>21/11/16</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13D79-1E52-4887-8DA0-A8044E17CD5F}" type="slidenum">
              <a:rPr lang="nl-NL" smtClean="0"/>
              <a:t>‹#›</a:t>
            </a:fld>
            <a:endParaRPr lang="nl-NL"/>
          </a:p>
        </p:txBody>
      </p:sp>
    </p:spTree>
    <p:extLst>
      <p:ext uri="{BB962C8B-B14F-4D97-AF65-F5344CB8AC3E}">
        <p14:creationId xmlns:p14="http://schemas.microsoft.com/office/powerpoint/2010/main" val="545913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embed.plnkr.co/iTn3HomnSNzyt0UpH9nj/" TargetMode="Externa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552" y="1628800"/>
            <a:ext cx="8207078" cy="2808312"/>
          </a:xfrm>
        </p:spPr>
        <p:txBody>
          <a:bodyPr>
            <a:noAutofit/>
          </a:bodyPr>
          <a:lstStyle/>
          <a:p>
            <a:pPr algn="ctr"/>
            <a:r>
              <a:rPr lang="nl-NL" altLang="nl-NL" sz="4800" dirty="0" smtClean="0"/>
              <a:t>Introductie </a:t>
            </a:r>
            <a:r>
              <a:rPr lang="nl-NL" altLang="nl-NL" sz="4800" dirty="0" err="1" smtClean="0"/>
              <a:t>Angular</a:t>
            </a:r>
            <a:endParaRPr lang="nl-NL" sz="4800" dirty="0"/>
          </a:p>
        </p:txBody>
      </p:sp>
    </p:spTree>
    <p:extLst>
      <p:ext uri="{BB962C8B-B14F-4D97-AF65-F5344CB8AC3E}">
        <p14:creationId xmlns:p14="http://schemas.microsoft.com/office/powerpoint/2010/main" val="8077426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configuratie</a:t>
            </a:r>
            <a:endParaRPr lang="en-US" dirty="0"/>
          </a:p>
        </p:txBody>
      </p:sp>
      <p:pic>
        <p:nvPicPr>
          <p:cNvPr id="4" name="Content Placeholder 3" descr="Screen Shot 2016-11-21 at 14.42.47 .png"/>
          <p:cNvPicPr>
            <a:picLocks noGrp="1" noChangeAspect="1"/>
          </p:cNvPicPr>
          <p:nvPr>
            <p:ph idx="1"/>
          </p:nvPr>
        </p:nvPicPr>
        <p:blipFill>
          <a:blip r:embed="rId2" cstate="print">
            <a:extLst>
              <a:ext uri="{28A0092B-C50C-407E-A947-70E740481C1C}">
                <a14:useLocalDpi xmlns:a14="http://schemas.microsoft.com/office/drawing/2010/main" val="0"/>
              </a:ext>
            </a:extLst>
          </a:blip>
          <a:srcRect l="-8090" r="-8090"/>
          <a:stretch>
            <a:fillRect/>
          </a:stretch>
        </p:blipFill>
        <p:spPr>
          <a:xfrm>
            <a:off x="369858" y="1844824"/>
            <a:ext cx="8450614" cy="4464496"/>
          </a:xfrm>
        </p:spPr>
      </p:pic>
    </p:spTree>
    <p:extLst>
      <p:ext uri="{BB962C8B-B14F-4D97-AF65-F5344CB8AC3E}">
        <p14:creationId xmlns:p14="http://schemas.microsoft.com/office/powerpoint/2010/main" val="344610476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2132856"/>
            <a:ext cx="5904656" cy="2376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Angular configuratie</a:t>
            </a:r>
            <a:endParaRPr lang="en-US" dirty="0"/>
          </a:p>
        </p:txBody>
      </p:sp>
      <p:sp>
        <p:nvSpPr>
          <p:cNvPr id="3" name="Content Placeholder 2"/>
          <p:cNvSpPr>
            <a:spLocks noGrp="1"/>
          </p:cNvSpPr>
          <p:nvPr>
            <p:ph idx="1"/>
          </p:nvPr>
        </p:nvSpPr>
        <p:spPr/>
        <p:txBody>
          <a:bodyPr/>
          <a:lstStyle/>
          <a:p>
            <a:r>
              <a:rPr lang="en-US" sz="1600" b="1" smtClean="0">
                <a:latin typeface="Courier New"/>
                <a:cs typeface="Courier New"/>
              </a:rPr>
              <a:t>angular.module</a:t>
            </a:r>
            <a:r>
              <a:rPr lang="en-US" sz="1600" b="1">
                <a:latin typeface="Courier New"/>
                <a:cs typeface="Courier New"/>
              </a:rPr>
              <a:t>(‘</a:t>
            </a:r>
            <a:r>
              <a:rPr lang="en-US" sz="1600" b="1">
                <a:latin typeface="Courier New"/>
                <a:cs typeface="Courier New"/>
              </a:rPr>
              <a:t>myApp</a:t>
            </a:r>
            <a:r>
              <a:rPr lang="en-US" sz="1600" b="1" smtClean="0">
                <a:latin typeface="Courier New"/>
                <a:cs typeface="Courier New"/>
              </a:rPr>
              <a:t>’).config(</a:t>
            </a:r>
          </a:p>
          <a:p>
            <a:r>
              <a:rPr lang="en-US" sz="1600" b="1" smtClean="0">
                <a:latin typeface="Courier New"/>
                <a:cs typeface="Courier New"/>
              </a:rPr>
              <a:t>  function($routeProvider) {		</a:t>
            </a:r>
          </a:p>
          <a:p>
            <a:r>
              <a:rPr lang="en-US" sz="1600" b="1" smtClean="0">
                <a:latin typeface="Courier New"/>
                <a:cs typeface="Courier New"/>
              </a:rPr>
              <a:t>    $routeProvider</a:t>
            </a:r>
          </a:p>
          <a:p>
            <a:r>
              <a:rPr lang="en-US" sz="1600" b="1" smtClean="0">
                <a:latin typeface="Courier New"/>
                <a:cs typeface="Courier New"/>
              </a:rPr>
              <a:t>      .when(‘/’,{</a:t>
            </a:r>
          </a:p>
          <a:p>
            <a:r>
              <a:rPr lang="en-US" sz="1600" b="1" smtClean="0">
                <a:latin typeface="Courier New"/>
                <a:cs typeface="Courier New"/>
              </a:rPr>
              <a:t>        templateURL: ‘template.html’,</a:t>
            </a:r>
          </a:p>
          <a:p>
            <a:r>
              <a:rPr lang="en-US" sz="1600" b="1" smtClean="0">
                <a:latin typeface="Courier New"/>
                <a:cs typeface="Courier New"/>
              </a:rPr>
              <a:t>        controller: ‘myController’,</a:t>
            </a:r>
          </a:p>
          <a:p>
            <a:r>
              <a:rPr lang="en-US" sz="1600" b="1" smtClean="0">
                <a:latin typeface="Courier New"/>
                <a:cs typeface="Courier New"/>
              </a:rPr>
              <a:t>        controllerAs: ‘vm’</a:t>
            </a:r>
          </a:p>
          <a:p>
            <a:r>
              <a:rPr lang="en-US" sz="1600" b="1" smtClean="0">
                <a:latin typeface="Courier New"/>
                <a:cs typeface="Courier New"/>
              </a:rPr>
              <a:t>      })</a:t>
            </a:r>
            <a:endParaRPr lang="en-US" sz="1600" b="1">
              <a:latin typeface="Courier New"/>
              <a:cs typeface="Courier New"/>
            </a:endParaRPr>
          </a:p>
          <a:p>
            <a:r>
              <a:rPr lang="en-US" sz="1600" b="1" smtClean="0">
                <a:latin typeface="Courier New"/>
                <a:cs typeface="Courier New"/>
              </a:rPr>
              <a:t>    }</a:t>
            </a:r>
            <a:endParaRPr lang="en-US" sz="1600" b="1">
              <a:latin typeface="Courier New"/>
              <a:cs typeface="Courier New"/>
            </a:endParaRPr>
          </a:p>
          <a:p>
            <a:r>
              <a:rPr lang="en-US" sz="1600" b="1" smtClean="0">
                <a:latin typeface="Courier New"/>
                <a:cs typeface="Courier New"/>
              </a:rPr>
              <a:t>  );</a:t>
            </a:r>
            <a:endParaRPr lang="en-US" sz="1600" b="1">
              <a:latin typeface="Courier New"/>
              <a:cs typeface="Courier New"/>
            </a:endParaRPr>
          </a:p>
          <a:p>
            <a:endParaRPr lang="en-US" smtClean="0"/>
          </a:p>
        </p:txBody>
      </p:sp>
      <p:sp>
        <p:nvSpPr>
          <p:cNvPr id="6" name="TextBox 5"/>
          <p:cNvSpPr txBox="1"/>
          <p:nvPr/>
        </p:nvSpPr>
        <p:spPr>
          <a:xfrm>
            <a:off x="6660232" y="3140968"/>
            <a:ext cx="2160240" cy="369332"/>
          </a:xfrm>
          <a:prstGeom prst="rect">
            <a:avLst/>
          </a:prstGeom>
          <a:noFill/>
        </p:spPr>
        <p:txBody>
          <a:bodyPr wrap="square" rtlCol="0">
            <a:spAutoFit/>
          </a:bodyPr>
          <a:lstStyle/>
          <a:p>
            <a:r>
              <a:rPr lang="en-US" smtClean="0"/>
              <a:t>Wat gebeurt hier???</a:t>
            </a:r>
            <a:endParaRPr lang="en-US"/>
          </a:p>
        </p:txBody>
      </p:sp>
      <p:cxnSp>
        <p:nvCxnSpPr>
          <p:cNvPr id="12" name="Straight Arrow Connector 11"/>
          <p:cNvCxnSpPr/>
          <p:nvPr/>
        </p:nvCxnSpPr>
        <p:spPr>
          <a:xfrm flipH="1" flipV="1">
            <a:off x="2843808" y="2492896"/>
            <a:ext cx="648072" cy="25202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483768" y="5157192"/>
            <a:ext cx="2376264" cy="369332"/>
          </a:xfrm>
          <a:prstGeom prst="rect">
            <a:avLst/>
          </a:prstGeom>
          <a:noFill/>
        </p:spPr>
        <p:txBody>
          <a:bodyPr wrap="square" rtlCol="0">
            <a:spAutoFit/>
          </a:bodyPr>
          <a:lstStyle/>
          <a:p>
            <a:r>
              <a:rPr lang="en-US" smtClean="0"/>
              <a:t>Dependency injection</a:t>
            </a:r>
            <a:endParaRPr lang="en-US"/>
          </a:p>
        </p:txBody>
      </p:sp>
    </p:spTree>
    <p:extLst>
      <p:ext uri="{BB962C8B-B14F-4D97-AF65-F5344CB8AC3E}">
        <p14:creationId xmlns:p14="http://schemas.microsoft.com/office/powerpoint/2010/main" val="33290750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config function uitgelegd</a:t>
            </a:r>
            <a:endParaRPr lang="en-US"/>
          </a:p>
        </p:txBody>
      </p:sp>
      <p:sp>
        <p:nvSpPr>
          <p:cNvPr id="3" name="Content Placeholder 2"/>
          <p:cNvSpPr>
            <a:spLocks noGrp="1"/>
          </p:cNvSpPr>
          <p:nvPr>
            <p:ph idx="1"/>
          </p:nvPr>
        </p:nvSpPr>
        <p:spPr/>
        <p:txBody>
          <a:bodyPr/>
          <a:lstStyle/>
          <a:p>
            <a:endParaRPr lang="en-US" b="1" smtClean="0">
              <a:latin typeface="Courier New"/>
              <a:cs typeface="Courier New"/>
            </a:endParaRPr>
          </a:p>
          <a:p>
            <a:endParaRPr lang="en-US" b="1">
              <a:latin typeface="Courier New"/>
              <a:cs typeface="Courier New"/>
            </a:endParaRPr>
          </a:p>
          <a:p>
            <a:endParaRPr lang="en-US" b="1" smtClean="0">
              <a:latin typeface="Courier New"/>
              <a:cs typeface="Courier New"/>
            </a:endParaRPr>
          </a:p>
          <a:p>
            <a:endParaRPr lang="en-US" b="1">
              <a:latin typeface="Courier New"/>
              <a:cs typeface="Courier New"/>
            </a:endParaRPr>
          </a:p>
          <a:p>
            <a:r>
              <a:rPr lang="en-US" b="1" smtClean="0">
                <a:latin typeface="Courier New"/>
                <a:cs typeface="Courier New"/>
              </a:rPr>
              <a:t>function(callback) {</a:t>
            </a:r>
          </a:p>
          <a:p>
            <a:r>
              <a:rPr lang="en-US" b="1">
                <a:latin typeface="Courier New"/>
                <a:cs typeface="Courier New"/>
              </a:rPr>
              <a:t>	</a:t>
            </a:r>
            <a:r>
              <a:rPr lang="en-US" b="1" smtClean="0">
                <a:latin typeface="Courier New"/>
                <a:cs typeface="Courier New"/>
              </a:rPr>
              <a:t>callback.method(param1, param2)</a:t>
            </a:r>
          </a:p>
          <a:p>
            <a:r>
              <a:rPr lang="en-US" b="1" smtClean="0">
                <a:latin typeface="Courier New"/>
                <a:cs typeface="Courier New"/>
              </a:rPr>
              <a:t>}</a:t>
            </a:r>
          </a:p>
          <a:p>
            <a:endParaRPr lang="en-US"/>
          </a:p>
          <a:p>
            <a:endParaRPr lang="en-US"/>
          </a:p>
        </p:txBody>
      </p:sp>
    </p:spTree>
    <p:extLst>
      <p:ext uri="{BB962C8B-B14F-4D97-AF65-F5344CB8AC3E}">
        <p14:creationId xmlns:p14="http://schemas.microsoft.com/office/powerpoint/2010/main" val="111646706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config function uitgelegd</a:t>
            </a:r>
            <a:endParaRPr lang="en-US"/>
          </a:p>
        </p:txBody>
      </p:sp>
      <p:sp>
        <p:nvSpPr>
          <p:cNvPr id="3" name="Content Placeholder 2"/>
          <p:cNvSpPr>
            <a:spLocks noGrp="1"/>
          </p:cNvSpPr>
          <p:nvPr>
            <p:ph idx="1"/>
          </p:nvPr>
        </p:nvSpPr>
        <p:spPr/>
        <p:txBody>
          <a:bodyPr/>
          <a:lstStyle/>
          <a:p>
            <a:endParaRPr lang="en-US" b="1" smtClean="0">
              <a:latin typeface="Courier New"/>
              <a:cs typeface="Courier New"/>
            </a:endParaRPr>
          </a:p>
          <a:p>
            <a:endParaRPr lang="en-US" b="1">
              <a:latin typeface="Courier New"/>
              <a:cs typeface="Courier New"/>
            </a:endParaRPr>
          </a:p>
          <a:p>
            <a:r>
              <a:rPr lang="en-US" b="1" smtClean="0">
                <a:latin typeface="Courier New"/>
                <a:cs typeface="Courier New"/>
              </a:rPr>
              <a:t>function(injectable) {</a:t>
            </a:r>
          </a:p>
          <a:p>
            <a:r>
              <a:rPr lang="en-US" b="1">
                <a:solidFill>
                  <a:srgbClr val="A6A6A6"/>
                </a:solidFill>
                <a:latin typeface="Courier New"/>
                <a:cs typeface="Courier New"/>
              </a:rPr>
              <a:t>	</a:t>
            </a:r>
            <a:r>
              <a:rPr lang="en-US" b="1" smtClean="0">
                <a:solidFill>
                  <a:srgbClr val="A6A6A6"/>
                </a:solidFill>
                <a:latin typeface="Courier New"/>
                <a:cs typeface="Courier New"/>
              </a:rPr>
              <a:t>var arg1 = ‘/’</a:t>
            </a:r>
          </a:p>
          <a:p>
            <a:r>
              <a:rPr lang="en-US" b="1">
                <a:solidFill>
                  <a:srgbClr val="A6A6A6"/>
                </a:solidFill>
                <a:latin typeface="Courier New"/>
                <a:cs typeface="Courier New"/>
              </a:rPr>
              <a:t>	</a:t>
            </a:r>
            <a:r>
              <a:rPr lang="en-US" b="1" smtClean="0">
                <a:solidFill>
                  <a:srgbClr val="A6A6A6"/>
                </a:solidFill>
                <a:latin typeface="Courier New"/>
                <a:cs typeface="Courier New"/>
              </a:rPr>
              <a:t>var arg2 = {</a:t>
            </a:r>
          </a:p>
          <a:p>
            <a:r>
              <a:rPr lang="en-US" b="1" smtClean="0">
                <a:solidFill>
                  <a:srgbClr val="A6A6A6"/>
                </a:solidFill>
                <a:latin typeface="Courier New"/>
                <a:cs typeface="Courier New"/>
              </a:rPr>
              <a:t>		property1: value,</a:t>
            </a:r>
          </a:p>
          <a:p>
            <a:r>
              <a:rPr lang="en-US" b="1">
                <a:solidFill>
                  <a:srgbClr val="A6A6A6"/>
                </a:solidFill>
                <a:latin typeface="Courier New"/>
                <a:cs typeface="Courier New"/>
              </a:rPr>
              <a:t>	</a:t>
            </a:r>
            <a:r>
              <a:rPr lang="en-US" b="1" smtClean="0">
                <a:solidFill>
                  <a:srgbClr val="A6A6A6"/>
                </a:solidFill>
                <a:latin typeface="Courier New"/>
                <a:cs typeface="Courier New"/>
              </a:rPr>
              <a:t>	property2: value</a:t>
            </a:r>
            <a:endParaRPr lang="en-US" b="1">
              <a:solidFill>
                <a:srgbClr val="A6A6A6"/>
              </a:solidFill>
              <a:latin typeface="Courier New"/>
              <a:cs typeface="Courier New"/>
            </a:endParaRPr>
          </a:p>
          <a:p>
            <a:r>
              <a:rPr lang="en-US" b="1" smtClean="0">
                <a:solidFill>
                  <a:srgbClr val="A6A6A6"/>
                </a:solidFill>
                <a:latin typeface="Courier New"/>
                <a:cs typeface="Courier New"/>
              </a:rPr>
              <a:t>	};</a:t>
            </a:r>
          </a:p>
          <a:p>
            <a:endParaRPr lang="en-US" b="1" smtClean="0">
              <a:latin typeface="Courier New"/>
              <a:cs typeface="Courier New"/>
            </a:endParaRPr>
          </a:p>
          <a:p>
            <a:r>
              <a:rPr lang="en-US" b="1" smtClean="0">
                <a:latin typeface="Courier New"/>
                <a:cs typeface="Courier New"/>
              </a:rPr>
              <a:t>	injectable.when(arg1, arg2);</a:t>
            </a:r>
          </a:p>
          <a:p>
            <a:r>
              <a:rPr lang="en-US" b="1" smtClean="0">
                <a:latin typeface="Courier New"/>
                <a:cs typeface="Courier New"/>
              </a:rPr>
              <a:t>}</a:t>
            </a:r>
          </a:p>
          <a:p>
            <a:endParaRPr lang="en-US"/>
          </a:p>
          <a:p>
            <a:endParaRPr lang="en-US"/>
          </a:p>
        </p:txBody>
      </p:sp>
      <p:cxnSp>
        <p:nvCxnSpPr>
          <p:cNvPr id="5" name="Straight Arrow Connector 4"/>
          <p:cNvCxnSpPr/>
          <p:nvPr/>
        </p:nvCxnSpPr>
        <p:spPr>
          <a:xfrm flipV="1">
            <a:off x="2123728" y="5157192"/>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3131840" y="5157192"/>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619672" y="5877272"/>
            <a:ext cx="1008112" cy="369332"/>
          </a:xfrm>
          <a:prstGeom prst="rect">
            <a:avLst/>
          </a:prstGeom>
          <a:noFill/>
        </p:spPr>
        <p:txBody>
          <a:bodyPr wrap="square" rtlCol="0">
            <a:spAutoFit/>
          </a:bodyPr>
          <a:lstStyle/>
          <a:p>
            <a:r>
              <a:rPr lang="en-US" smtClean="0"/>
              <a:t>callback</a:t>
            </a:r>
            <a:endParaRPr lang="en-US"/>
          </a:p>
        </p:txBody>
      </p:sp>
      <p:sp>
        <p:nvSpPr>
          <p:cNvPr id="10" name="TextBox 9"/>
          <p:cNvSpPr txBox="1"/>
          <p:nvPr/>
        </p:nvSpPr>
        <p:spPr>
          <a:xfrm>
            <a:off x="2699792" y="5877272"/>
            <a:ext cx="936104" cy="369332"/>
          </a:xfrm>
          <a:prstGeom prst="rect">
            <a:avLst/>
          </a:prstGeom>
          <a:noFill/>
        </p:spPr>
        <p:txBody>
          <a:bodyPr wrap="square" rtlCol="0">
            <a:spAutoFit/>
          </a:bodyPr>
          <a:lstStyle/>
          <a:p>
            <a:r>
              <a:rPr lang="en-US" smtClean="0"/>
              <a:t>method</a:t>
            </a:r>
            <a:endParaRPr lang="en-US"/>
          </a:p>
        </p:txBody>
      </p:sp>
      <p:cxnSp>
        <p:nvCxnSpPr>
          <p:cNvPr id="14" name="Straight Arrow Connector 13"/>
          <p:cNvCxnSpPr/>
          <p:nvPr/>
        </p:nvCxnSpPr>
        <p:spPr>
          <a:xfrm flipH="1" flipV="1">
            <a:off x="4283968" y="5229200"/>
            <a:ext cx="576064"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932040" y="5373216"/>
            <a:ext cx="1584176" cy="369332"/>
          </a:xfrm>
          <a:prstGeom prst="rect">
            <a:avLst/>
          </a:prstGeom>
          <a:noFill/>
        </p:spPr>
        <p:txBody>
          <a:bodyPr wrap="square" rtlCol="0">
            <a:spAutoFit/>
          </a:bodyPr>
          <a:lstStyle/>
          <a:p>
            <a:r>
              <a:rPr lang="en-US" smtClean="0"/>
              <a:t>argumenten</a:t>
            </a:r>
            <a:endParaRPr lang="en-US"/>
          </a:p>
        </p:txBody>
      </p:sp>
    </p:spTree>
    <p:extLst>
      <p:ext uri="{BB962C8B-B14F-4D97-AF65-F5344CB8AC3E}">
        <p14:creationId xmlns:p14="http://schemas.microsoft.com/office/powerpoint/2010/main" val="9963740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config functie uitgelegd</a:t>
            </a:r>
            <a:endParaRPr lang="en-US" dirty="0"/>
          </a:p>
        </p:txBody>
      </p:sp>
      <p:sp>
        <p:nvSpPr>
          <p:cNvPr id="3" name="Content Placeholder 2"/>
          <p:cNvSpPr>
            <a:spLocks noGrp="1"/>
          </p:cNvSpPr>
          <p:nvPr>
            <p:ph idx="1"/>
          </p:nvPr>
        </p:nvSpPr>
        <p:spPr>
          <a:xfrm>
            <a:off x="369858" y="1844824"/>
            <a:ext cx="7858180" cy="4227382"/>
          </a:xfrm>
        </p:spPr>
        <p:txBody>
          <a:bodyPr/>
          <a:lstStyle/>
          <a:p>
            <a:r>
              <a:rPr lang="en-US" sz="1600" b="1" smtClean="0">
                <a:solidFill>
                  <a:schemeClr val="bg1">
                    <a:lumMod val="65000"/>
                  </a:schemeClr>
                </a:solidFill>
                <a:latin typeface="Courier New"/>
                <a:cs typeface="Courier New"/>
              </a:rPr>
              <a:t>angular.module</a:t>
            </a:r>
            <a:r>
              <a:rPr lang="en-US" sz="1600" b="1">
                <a:solidFill>
                  <a:schemeClr val="bg1">
                    <a:lumMod val="65000"/>
                  </a:schemeClr>
                </a:solidFill>
                <a:latin typeface="Courier New"/>
                <a:cs typeface="Courier New"/>
              </a:rPr>
              <a:t>(‘</a:t>
            </a:r>
            <a:r>
              <a:rPr lang="en-US" sz="1600" b="1">
                <a:solidFill>
                  <a:schemeClr val="bg1">
                    <a:lumMod val="65000"/>
                  </a:schemeClr>
                </a:solidFill>
                <a:latin typeface="Courier New"/>
                <a:cs typeface="Courier New"/>
              </a:rPr>
              <a:t>myApp</a:t>
            </a:r>
            <a:r>
              <a:rPr lang="en-US" sz="1600" b="1" smtClean="0">
                <a:solidFill>
                  <a:schemeClr val="bg1">
                    <a:lumMod val="65000"/>
                  </a:schemeClr>
                </a:solidFill>
                <a:latin typeface="Courier New"/>
                <a:cs typeface="Courier New"/>
              </a:rPr>
              <a:t>’).config(</a:t>
            </a:r>
          </a:p>
          <a:p>
            <a:endParaRPr lang="en-US" sz="1600" b="1" smtClean="0">
              <a:solidFill>
                <a:srgbClr val="7F7F7F"/>
              </a:solidFill>
              <a:latin typeface="Courier New"/>
              <a:cs typeface="Courier New"/>
            </a:endParaRPr>
          </a:p>
          <a:p>
            <a:r>
              <a:rPr lang="en-US" sz="1600" b="1" smtClean="0">
                <a:latin typeface="Courier New"/>
                <a:cs typeface="Courier New"/>
              </a:rPr>
              <a:t>  function($routeProvider) {</a:t>
            </a:r>
          </a:p>
          <a:p>
            <a:r>
              <a:rPr lang="en-US" sz="1600" b="1" smtClean="0">
                <a:latin typeface="Courier New"/>
                <a:cs typeface="Courier New"/>
              </a:rPr>
              <a:t>    $routeProvider</a:t>
            </a:r>
          </a:p>
          <a:p>
            <a:r>
              <a:rPr lang="en-US" sz="1600" b="1" smtClean="0">
                <a:latin typeface="Courier New"/>
                <a:cs typeface="Courier New"/>
              </a:rPr>
              <a:t>      .when(‘/’,{</a:t>
            </a:r>
          </a:p>
          <a:p>
            <a:r>
              <a:rPr lang="en-US" sz="1600" b="1" smtClean="0">
                <a:latin typeface="Courier New"/>
                <a:cs typeface="Courier New"/>
              </a:rPr>
              <a:t>        templateURL: ‘template.html’,</a:t>
            </a:r>
          </a:p>
          <a:p>
            <a:r>
              <a:rPr lang="en-US" sz="1600" b="1" smtClean="0">
                <a:latin typeface="Courier New"/>
                <a:cs typeface="Courier New"/>
              </a:rPr>
              <a:t>        controller: ‘myController’,</a:t>
            </a:r>
          </a:p>
          <a:p>
            <a:r>
              <a:rPr lang="en-US" sz="1600" b="1" smtClean="0">
                <a:latin typeface="Courier New"/>
                <a:cs typeface="Courier New"/>
              </a:rPr>
              <a:t>        controllerAs: ‘vm’</a:t>
            </a:r>
          </a:p>
          <a:p>
            <a:r>
              <a:rPr lang="en-US" sz="1600" b="1" smtClean="0">
                <a:latin typeface="Courier New"/>
                <a:cs typeface="Courier New"/>
              </a:rPr>
              <a:t>      })</a:t>
            </a:r>
            <a:endParaRPr lang="en-US" sz="1600" b="1">
              <a:latin typeface="Courier New"/>
              <a:cs typeface="Courier New"/>
            </a:endParaRPr>
          </a:p>
          <a:p>
            <a:r>
              <a:rPr lang="en-US" sz="1600" b="1" smtClean="0">
                <a:latin typeface="Courier New"/>
                <a:cs typeface="Courier New"/>
              </a:rPr>
              <a:t>    }</a:t>
            </a:r>
          </a:p>
          <a:p>
            <a:endParaRPr lang="en-US" sz="1600" b="1">
              <a:latin typeface="Courier New"/>
              <a:cs typeface="Courier New"/>
            </a:endParaRPr>
          </a:p>
          <a:p>
            <a:r>
              <a:rPr lang="en-US" sz="1600" b="1" smtClean="0">
                <a:latin typeface="Courier New"/>
                <a:cs typeface="Courier New"/>
              </a:rPr>
              <a:t>  </a:t>
            </a:r>
            <a:r>
              <a:rPr lang="en-US" sz="1600" b="1" smtClean="0">
                <a:solidFill>
                  <a:srgbClr val="A6A6A6"/>
                </a:solidFill>
                <a:latin typeface="Courier New"/>
                <a:cs typeface="Courier New"/>
              </a:rPr>
              <a:t>);</a:t>
            </a:r>
            <a:endParaRPr lang="en-US" sz="1600" b="1">
              <a:solidFill>
                <a:srgbClr val="A6A6A6"/>
              </a:solidFill>
              <a:latin typeface="Courier New"/>
              <a:cs typeface="Courier New"/>
            </a:endParaRPr>
          </a:p>
          <a:p>
            <a:endParaRPr lang="en-US" smtClean="0"/>
          </a:p>
        </p:txBody>
      </p:sp>
    </p:spTree>
    <p:extLst>
      <p:ext uri="{BB962C8B-B14F-4D97-AF65-F5344CB8AC3E}">
        <p14:creationId xmlns:p14="http://schemas.microsoft.com/office/powerpoint/2010/main" val="37036576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controller</a:t>
            </a:r>
            <a:endParaRPr lang="en-US" dirty="0"/>
          </a:p>
        </p:txBody>
      </p:sp>
      <p:sp>
        <p:nvSpPr>
          <p:cNvPr id="3" name="Content Placeholder 2"/>
          <p:cNvSpPr>
            <a:spLocks noGrp="1"/>
          </p:cNvSpPr>
          <p:nvPr>
            <p:ph idx="1"/>
          </p:nvPr>
        </p:nvSpPr>
        <p:spPr/>
        <p:txBody>
          <a:bodyPr/>
          <a:lstStyle/>
          <a:p>
            <a:endParaRPr lang="en-US" smtClean="0"/>
          </a:p>
          <a:p>
            <a:r>
              <a:rPr lang="en-US" smtClean="0"/>
              <a:t>Een controller bevat de businesslogica die gebruikt wordt in een view.</a:t>
            </a:r>
          </a:p>
          <a:p>
            <a:endParaRPr lang="en-US" smtClean="0"/>
          </a:p>
          <a:p>
            <a:endParaRPr lang="en-US" smtClean="0"/>
          </a:p>
        </p:txBody>
      </p:sp>
    </p:spTree>
    <p:extLst>
      <p:ext uri="{BB962C8B-B14F-4D97-AF65-F5344CB8AC3E}">
        <p14:creationId xmlns:p14="http://schemas.microsoft.com/office/powerpoint/2010/main" val="28590200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controller</a:t>
            </a:r>
            <a:endParaRPr lang="en-US" dirty="0"/>
          </a:p>
        </p:txBody>
      </p:sp>
      <p:sp>
        <p:nvSpPr>
          <p:cNvPr id="3" name="Content Placeholder 2"/>
          <p:cNvSpPr>
            <a:spLocks noGrp="1"/>
          </p:cNvSpPr>
          <p:nvPr>
            <p:ph idx="1"/>
          </p:nvPr>
        </p:nvSpPr>
        <p:spPr/>
        <p:txBody>
          <a:bodyPr/>
          <a:lstStyle/>
          <a:p>
            <a:r>
              <a:rPr lang="en-US" smtClean="0"/>
              <a:t>Een controller registreer je bij een module</a:t>
            </a:r>
          </a:p>
          <a:p>
            <a:endParaRPr lang="en-US" smtClean="0"/>
          </a:p>
          <a:p>
            <a:r>
              <a:rPr lang="en-US" smtClean="0"/>
              <a:t>Definitie van een module:</a:t>
            </a:r>
            <a:endParaRPr lang="en-US"/>
          </a:p>
          <a:p>
            <a:r>
              <a:rPr lang="en-US" b="1">
                <a:latin typeface="Courier New"/>
                <a:cs typeface="Courier New"/>
              </a:rPr>
              <a:t>a</a:t>
            </a:r>
            <a:r>
              <a:rPr lang="en-US" b="1" smtClean="0">
                <a:latin typeface="Courier New"/>
                <a:cs typeface="Courier New"/>
              </a:rPr>
              <a:t>ngular.module(&lt;moduleNaam&gt;)</a:t>
            </a:r>
          </a:p>
          <a:p>
            <a:r>
              <a:rPr lang="en-US" b="1">
                <a:latin typeface="Courier New"/>
                <a:cs typeface="Courier New"/>
              </a:rPr>
              <a:t> </a:t>
            </a:r>
            <a:r>
              <a:rPr lang="en-US" b="1" smtClean="0">
                <a:latin typeface="Courier New"/>
                <a:cs typeface="Courier New"/>
              </a:rPr>
              <a:t> </a:t>
            </a:r>
            <a:r>
              <a:rPr lang="en-US" b="1" smtClean="0">
                <a:latin typeface="Courier New"/>
                <a:cs typeface="Courier New"/>
              </a:rPr>
              <a:t>.controller(&lt;naam&gt;,&lt;definitiefunctie_van_controller&gt;)</a:t>
            </a:r>
          </a:p>
          <a:p>
            <a:endParaRPr lang="en-US" smtClean="0"/>
          </a:p>
        </p:txBody>
      </p:sp>
    </p:spTree>
    <p:extLst>
      <p:ext uri="{BB962C8B-B14F-4D97-AF65-F5344CB8AC3E}">
        <p14:creationId xmlns:p14="http://schemas.microsoft.com/office/powerpoint/2010/main" val="32569993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controller</a:t>
            </a:r>
            <a:endParaRPr lang="en-US" dirty="0"/>
          </a:p>
        </p:txBody>
      </p:sp>
      <p:sp>
        <p:nvSpPr>
          <p:cNvPr id="3" name="Content Placeholder 2"/>
          <p:cNvSpPr>
            <a:spLocks noGrp="1"/>
          </p:cNvSpPr>
          <p:nvPr>
            <p:ph idx="1"/>
          </p:nvPr>
        </p:nvSpPr>
        <p:spPr>
          <a:xfrm>
            <a:off x="323528" y="1844824"/>
            <a:ext cx="7858180" cy="4464496"/>
          </a:xfrm>
        </p:spPr>
        <p:txBody>
          <a:bodyPr/>
          <a:lstStyle/>
          <a:p>
            <a:r>
              <a:rPr lang="en-US" sz="1200" b="1" smtClean="0">
                <a:latin typeface="Courier New"/>
                <a:cs typeface="Courier New"/>
              </a:rPr>
              <a:t>angular.module</a:t>
            </a:r>
            <a:r>
              <a:rPr lang="en-US" sz="1200" b="1">
                <a:latin typeface="Courier New"/>
                <a:cs typeface="Courier New"/>
              </a:rPr>
              <a:t>(‘</a:t>
            </a:r>
            <a:r>
              <a:rPr lang="en-US" sz="1200" b="1">
                <a:latin typeface="Courier New"/>
                <a:cs typeface="Courier New"/>
              </a:rPr>
              <a:t>myApp</a:t>
            </a:r>
            <a:r>
              <a:rPr lang="en-US" sz="1200" b="1" smtClean="0">
                <a:latin typeface="Courier New"/>
                <a:cs typeface="Courier New"/>
              </a:rPr>
              <a:t>’).controller(‘myController’,</a:t>
            </a:r>
          </a:p>
          <a:p>
            <a:endParaRPr lang="en-US" sz="1200" b="1" smtClean="0">
              <a:latin typeface="Courier New"/>
              <a:cs typeface="Courier New"/>
            </a:endParaRPr>
          </a:p>
          <a:p>
            <a:r>
              <a:rPr lang="en-US" sz="1200" b="1" smtClean="0">
                <a:latin typeface="Courier New"/>
                <a:cs typeface="Courier New"/>
              </a:rPr>
              <a:t>  function(myService) {	      // we injecteren myService</a:t>
            </a:r>
          </a:p>
          <a:p>
            <a:r>
              <a:rPr lang="en-US" sz="1200" b="1" smtClean="0">
                <a:latin typeface="Courier New"/>
                <a:cs typeface="Courier New"/>
              </a:rPr>
              <a:t>    var vm = this;		      // opslaan this in vm (=view model)</a:t>
            </a:r>
          </a:p>
          <a:p>
            <a:endParaRPr lang="en-US" sz="1200" b="1" smtClean="0">
              <a:latin typeface="Courier New"/>
              <a:cs typeface="Courier New"/>
            </a:endParaRPr>
          </a:p>
          <a:p>
            <a:r>
              <a:rPr lang="en-US" sz="1200" b="1" smtClean="0">
                <a:latin typeface="Courier New"/>
                <a:cs typeface="Courier New"/>
              </a:rPr>
              <a:t>    vm.titel = ‘Dit is een titel’;  </a:t>
            </a:r>
            <a:endParaRPr lang="en-US" sz="1200" b="1">
              <a:latin typeface="Courier New"/>
              <a:cs typeface="Courier New"/>
            </a:endParaRPr>
          </a:p>
          <a:p>
            <a:r>
              <a:rPr lang="en-US" sz="1200" b="1">
                <a:latin typeface="Courier New"/>
                <a:cs typeface="Courier New"/>
              </a:rPr>
              <a:t> </a:t>
            </a:r>
            <a:r>
              <a:rPr lang="en-US" sz="1200" b="1" smtClean="0">
                <a:latin typeface="Courier New"/>
                <a:cs typeface="Courier New"/>
              </a:rPr>
              <a:t>   vm.data = myService.getData();  // het resultaat van deze functie 	</a:t>
            </a:r>
          </a:p>
          <a:p>
            <a:r>
              <a:rPr lang="en-US" sz="1200" b="1">
                <a:latin typeface="Courier New"/>
                <a:cs typeface="Courier New"/>
              </a:rPr>
              <a:t>	</a:t>
            </a:r>
            <a:r>
              <a:rPr lang="en-US" sz="1200" b="1" smtClean="0">
                <a:latin typeface="Courier New"/>
                <a:cs typeface="Courier New"/>
              </a:rPr>
              <a:t>		      // zetten we in vm.data</a:t>
            </a:r>
          </a:p>
          <a:p>
            <a:r>
              <a:rPr lang="en-US" sz="1200" b="1">
                <a:latin typeface="Courier New"/>
                <a:cs typeface="Courier New"/>
              </a:rPr>
              <a:t> </a:t>
            </a:r>
            <a:r>
              <a:rPr lang="en-US" sz="1200" b="1" smtClean="0">
                <a:latin typeface="Courier New"/>
                <a:cs typeface="Courier New"/>
              </a:rPr>
              <a:t>   </a:t>
            </a:r>
          </a:p>
          <a:p>
            <a:r>
              <a:rPr lang="en-US" sz="1200" b="1" smtClean="0">
                <a:latin typeface="Courier New"/>
                <a:cs typeface="Courier New"/>
              </a:rPr>
              <a:t>    vm.clickButton = function() {</a:t>
            </a:r>
          </a:p>
          <a:p>
            <a:r>
              <a:rPr lang="en-US" sz="1200" b="1">
                <a:latin typeface="Courier New"/>
                <a:cs typeface="Courier New"/>
              </a:rPr>
              <a:t> </a:t>
            </a:r>
            <a:r>
              <a:rPr lang="en-US" sz="1200" b="1" smtClean="0">
                <a:latin typeface="Courier New"/>
                <a:cs typeface="Courier New"/>
              </a:rPr>
              <a:t>     console.log(‘We hebben op een knop gedrukt!’);</a:t>
            </a:r>
            <a:endParaRPr lang="en-US" sz="1200" b="1">
              <a:latin typeface="Courier New"/>
              <a:cs typeface="Courier New"/>
            </a:endParaRPr>
          </a:p>
          <a:p>
            <a:r>
              <a:rPr lang="en-US" sz="1200" b="1" smtClean="0">
                <a:latin typeface="Courier New"/>
                <a:cs typeface="Courier New"/>
              </a:rPr>
              <a:t>    }</a:t>
            </a:r>
            <a:endParaRPr lang="en-US" sz="1200" b="1">
              <a:latin typeface="Courier New"/>
              <a:cs typeface="Courier New"/>
            </a:endParaRPr>
          </a:p>
          <a:p>
            <a:endParaRPr lang="en-US" sz="1200" b="1" smtClean="0">
              <a:latin typeface="Courier New"/>
              <a:cs typeface="Courier New"/>
            </a:endParaRPr>
          </a:p>
          <a:p>
            <a:r>
              <a:rPr lang="en-US" sz="1200" b="1" smtClean="0">
                <a:latin typeface="Courier New"/>
                <a:cs typeface="Courier New"/>
              </a:rPr>
              <a:t>});</a:t>
            </a:r>
            <a:endParaRPr lang="en-US" sz="1200" b="1">
              <a:latin typeface="Courier New"/>
              <a:cs typeface="Courier New"/>
            </a:endParaRPr>
          </a:p>
          <a:p>
            <a:endParaRPr lang="en-US" smtClean="0"/>
          </a:p>
        </p:txBody>
      </p:sp>
    </p:spTree>
    <p:extLst>
      <p:ext uri="{BB962C8B-B14F-4D97-AF65-F5344CB8AC3E}">
        <p14:creationId xmlns:p14="http://schemas.microsoft.com/office/powerpoint/2010/main" val="138226372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template</a:t>
            </a:r>
            <a:endParaRPr lang="en-US" dirty="0"/>
          </a:p>
        </p:txBody>
      </p:sp>
      <p:sp>
        <p:nvSpPr>
          <p:cNvPr id="3" name="Content Placeholder 2"/>
          <p:cNvSpPr>
            <a:spLocks noGrp="1"/>
          </p:cNvSpPr>
          <p:nvPr>
            <p:ph idx="1"/>
          </p:nvPr>
        </p:nvSpPr>
        <p:spPr>
          <a:xfrm>
            <a:off x="323528" y="1844824"/>
            <a:ext cx="7858180" cy="4464496"/>
          </a:xfrm>
        </p:spPr>
        <p:txBody>
          <a:bodyPr/>
          <a:lstStyle/>
          <a:p>
            <a:r>
              <a:rPr lang="en-US" sz="1600" b="1" smtClean="0">
                <a:latin typeface="Courier New"/>
                <a:cs typeface="Courier New"/>
              </a:rPr>
              <a:t>&lt;h1&gt;{{vm.titel}}&lt;/h1&gt;</a:t>
            </a:r>
          </a:p>
          <a:p>
            <a:r>
              <a:rPr lang="en-US" sz="1600" b="1" smtClean="0">
                <a:latin typeface="Courier New"/>
                <a:cs typeface="Courier New"/>
              </a:rPr>
              <a:t>&lt;ul&gt;</a:t>
            </a:r>
          </a:p>
          <a:p>
            <a:r>
              <a:rPr lang="en-US" sz="1600" b="1">
                <a:latin typeface="Courier New"/>
                <a:cs typeface="Courier New"/>
              </a:rPr>
              <a:t> </a:t>
            </a:r>
            <a:r>
              <a:rPr lang="en-US" sz="1600" b="1" smtClean="0">
                <a:latin typeface="Courier New"/>
                <a:cs typeface="Courier New"/>
              </a:rPr>
              <a:t> &lt;li ng-repeat=“persoon in vm.personen”&gt;{{persoon.naam}}&lt;/li&gt;</a:t>
            </a:r>
            <a:endParaRPr lang="en-US" sz="1600" b="1">
              <a:latin typeface="Courier New"/>
              <a:cs typeface="Courier New"/>
            </a:endParaRPr>
          </a:p>
          <a:p>
            <a:r>
              <a:rPr lang="en-US" sz="1600" b="1" smtClean="0">
                <a:latin typeface="Courier New"/>
                <a:cs typeface="Courier New"/>
              </a:rPr>
              <a:t>&lt;/ul&gt;</a:t>
            </a:r>
          </a:p>
          <a:p>
            <a:endParaRPr lang="en-US" sz="1600" b="1">
              <a:latin typeface="Courier New"/>
              <a:cs typeface="Courier New"/>
            </a:endParaRPr>
          </a:p>
          <a:p>
            <a:endParaRPr lang="en-US" sz="1600" b="1" smtClean="0">
              <a:latin typeface="Courier New"/>
              <a:cs typeface="Courier New"/>
            </a:endParaRPr>
          </a:p>
          <a:p>
            <a:endParaRPr lang="en-US" sz="1600" b="1">
              <a:latin typeface="Courier New"/>
              <a:cs typeface="Courier New"/>
            </a:endParaRPr>
          </a:p>
          <a:p>
            <a:endParaRPr lang="en-US" sz="1600" b="1" smtClean="0">
              <a:latin typeface="Courier New"/>
              <a:cs typeface="Courier New"/>
            </a:endParaRPr>
          </a:p>
          <a:p>
            <a:endParaRPr lang="en-US" sz="1600" b="1">
              <a:latin typeface="Courier New"/>
              <a:cs typeface="Courier New"/>
            </a:endParaRPr>
          </a:p>
          <a:p>
            <a:endParaRPr lang="en-US" sz="1600" b="1" smtClean="0">
              <a:latin typeface="Courier New"/>
              <a:cs typeface="Courier New"/>
            </a:endParaRPr>
          </a:p>
          <a:p>
            <a:r>
              <a:rPr lang="en-US" sz="1600" b="1" smtClean="0">
                <a:latin typeface="Courier New"/>
                <a:cs typeface="Courier New"/>
              </a:rPr>
              <a:t>&lt;button ng-click=“vm.clickButton()”&gt;Click me&lt;/button&gt;</a:t>
            </a:r>
            <a:endParaRPr lang="en-US" sz="1600" b="1">
              <a:latin typeface="Courier New"/>
              <a:cs typeface="Courier New"/>
            </a:endParaRPr>
          </a:p>
          <a:p>
            <a:endParaRPr lang="en-US" smtClean="0"/>
          </a:p>
        </p:txBody>
      </p:sp>
      <p:cxnSp>
        <p:nvCxnSpPr>
          <p:cNvPr id="5" name="Straight Arrow Connector 4"/>
          <p:cNvCxnSpPr/>
          <p:nvPr/>
        </p:nvCxnSpPr>
        <p:spPr>
          <a:xfrm flipV="1">
            <a:off x="1691680" y="2852936"/>
            <a:ext cx="0" cy="10081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6012160" y="2780928"/>
            <a:ext cx="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115616" y="3933056"/>
            <a:ext cx="3384376" cy="646331"/>
          </a:xfrm>
          <a:prstGeom prst="rect">
            <a:avLst/>
          </a:prstGeom>
          <a:noFill/>
        </p:spPr>
        <p:txBody>
          <a:bodyPr wrap="square" rtlCol="0">
            <a:spAutoFit/>
          </a:bodyPr>
          <a:lstStyle/>
          <a:p>
            <a:r>
              <a:rPr lang="en-US" smtClean="0"/>
              <a:t>Ingebouwde directive om te itereren over een array</a:t>
            </a:r>
            <a:endParaRPr lang="en-US"/>
          </a:p>
        </p:txBody>
      </p:sp>
      <p:sp>
        <p:nvSpPr>
          <p:cNvPr id="9" name="TextBox 8"/>
          <p:cNvSpPr txBox="1"/>
          <p:nvPr/>
        </p:nvSpPr>
        <p:spPr>
          <a:xfrm>
            <a:off x="5148064" y="4005064"/>
            <a:ext cx="2736304" cy="369332"/>
          </a:xfrm>
          <a:prstGeom prst="rect">
            <a:avLst/>
          </a:prstGeom>
          <a:noFill/>
        </p:spPr>
        <p:txBody>
          <a:bodyPr wrap="square" rtlCol="0">
            <a:spAutoFit/>
          </a:bodyPr>
          <a:lstStyle/>
          <a:p>
            <a:r>
              <a:rPr lang="en-US" smtClean="0"/>
              <a:t>Notatie voor data-binding</a:t>
            </a:r>
            <a:endParaRPr lang="en-US"/>
          </a:p>
        </p:txBody>
      </p:sp>
      <p:cxnSp>
        <p:nvCxnSpPr>
          <p:cNvPr id="11" name="Straight Arrow Connector 10"/>
          <p:cNvCxnSpPr/>
          <p:nvPr/>
        </p:nvCxnSpPr>
        <p:spPr>
          <a:xfrm flipH="1" flipV="1">
            <a:off x="1907704" y="2204864"/>
            <a:ext cx="4032448" cy="16561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827584" y="5589240"/>
            <a:ext cx="6048672" cy="369332"/>
          </a:xfrm>
          <a:prstGeom prst="rect">
            <a:avLst/>
          </a:prstGeom>
          <a:noFill/>
        </p:spPr>
        <p:txBody>
          <a:bodyPr wrap="square" rtlCol="0">
            <a:spAutoFit/>
          </a:bodyPr>
          <a:lstStyle/>
          <a:p>
            <a:r>
              <a:rPr lang="en-US" smtClean="0"/>
              <a:t>Ingebouwde directive om te reageren op het click event.</a:t>
            </a:r>
            <a:endParaRPr lang="en-US"/>
          </a:p>
        </p:txBody>
      </p:sp>
      <p:cxnSp>
        <p:nvCxnSpPr>
          <p:cNvPr id="18" name="Straight Arrow Connector 17"/>
          <p:cNvCxnSpPr/>
          <p:nvPr/>
        </p:nvCxnSpPr>
        <p:spPr>
          <a:xfrm flipV="1">
            <a:off x="1907704" y="5085184"/>
            <a:ext cx="0"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32163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service</a:t>
            </a:r>
            <a:endParaRPr lang="en-US" dirty="0"/>
          </a:p>
        </p:txBody>
      </p:sp>
      <p:sp>
        <p:nvSpPr>
          <p:cNvPr id="3" name="Content Placeholder 2"/>
          <p:cNvSpPr>
            <a:spLocks noGrp="1"/>
          </p:cNvSpPr>
          <p:nvPr>
            <p:ph idx="1"/>
          </p:nvPr>
        </p:nvSpPr>
        <p:spPr/>
        <p:txBody>
          <a:bodyPr/>
          <a:lstStyle/>
          <a:p>
            <a:endParaRPr lang="en-US" smtClean="0"/>
          </a:p>
          <a:p>
            <a:r>
              <a:rPr lang="en-US" smtClean="0"/>
              <a:t>Een service is een object dat door middel van ‘dependency injection’ door andere objecten gebruikt kan worden. </a:t>
            </a:r>
          </a:p>
          <a:p>
            <a:endParaRPr lang="en-US" sz="1600" b="1">
              <a:latin typeface="Courier New"/>
              <a:cs typeface="Courier New"/>
            </a:endParaRPr>
          </a:p>
          <a:p>
            <a:r>
              <a:rPr lang="en-US" smtClean="0">
                <a:latin typeface="Verdana"/>
                <a:cs typeface="Verdana"/>
              </a:rPr>
              <a:t>Je kunt een service gebruiken om code te groeperen en delen binnen je applicatie.</a:t>
            </a:r>
          </a:p>
          <a:p>
            <a:endParaRPr lang="en-US" smtClean="0"/>
          </a:p>
        </p:txBody>
      </p:sp>
    </p:spTree>
    <p:extLst>
      <p:ext uri="{BB962C8B-B14F-4D97-AF65-F5344CB8AC3E}">
        <p14:creationId xmlns:p14="http://schemas.microsoft.com/office/powerpoint/2010/main" val="3867085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Programma </a:t>
            </a:r>
            <a:endParaRPr lang="nl-NL" dirty="0"/>
          </a:p>
        </p:txBody>
      </p:sp>
      <p:sp>
        <p:nvSpPr>
          <p:cNvPr id="3" name="Tijdelijke aanduiding voor inhoud 2"/>
          <p:cNvSpPr>
            <a:spLocks noGrp="1"/>
          </p:cNvSpPr>
          <p:nvPr>
            <p:ph idx="1"/>
          </p:nvPr>
        </p:nvSpPr>
        <p:spPr/>
        <p:txBody>
          <a:bodyPr/>
          <a:lstStyle/>
          <a:p>
            <a:pPr marL="285750" indent="-285750">
              <a:buFont typeface="Arial" panose="020B0604020202020204" pitchFamily="34" charset="0"/>
              <a:buChar char="•"/>
            </a:pPr>
            <a:endParaRPr lang="nl-NL" dirty="0" smtClean="0"/>
          </a:p>
          <a:p>
            <a:pPr marL="285750" indent="-285750">
              <a:buFont typeface="Arial"/>
              <a:buChar char="•"/>
            </a:pPr>
            <a:r>
              <a:rPr lang="nl-NL"/>
              <a:t>Inleiding </a:t>
            </a:r>
            <a:r>
              <a:rPr lang="nl-NL" smtClean="0"/>
              <a:t>Angular</a:t>
            </a:r>
            <a:endParaRPr lang="nl-NL" dirty="0"/>
          </a:p>
          <a:p>
            <a:pPr marL="465138" lvl="1" indent="-285750">
              <a:buFont typeface="Arial"/>
              <a:buChar char="•"/>
            </a:pPr>
            <a:r>
              <a:rPr lang="nl-NL" smtClean="0"/>
              <a:t>Wat is Angular?</a:t>
            </a:r>
          </a:p>
          <a:p>
            <a:pPr marL="465138" lvl="1" indent="-285750">
              <a:buFont typeface="Arial"/>
              <a:buChar char="•"/>
            </a:pPr>
            <a:r>
              <a:rPr lang="nl-NL" smtClean="0"/>
              <a:t>Model </a:t>
            </a:r>
            <a:r>
              <a:rPr lang="mr-IN" smtClean="0"/>
              <a:t>–</a:t>
            </a:r>
            <a:r>
              <a:rPr lang="nl-NL" smtClean="0"/>
              <a:t> View </a:t>
            </a:r>
            <a:r>
              <a:rPr lang="mr-IN" smtClean="0"/>
              <a:t>–</a:t>
            </a:r>
            <a:r>
              <a:rPr lang="nl-NL" smtClean="0"/>
              <a:t> Controller pattern</a:t>
            </a:r>
            <a:endParaRPr lang="nl-NL" smtClean="0"/>
          </a:p>
          <a:p>
            <a:pPr marL="465138" lvl="1" indent="-285750">
              <a:buFont typeface="Arial"/>
              <a:buChar char="•"/>
            </a:pPr>
            <a:r>
              <a:rPr lang="nl-NL" smtClean="0"/>
              <a:t>Structuur</a:t>
            </a:r>
            <a:endParaRPr lang="nl-NL" dirty="0"/>
          </a:p>
          <a:p>
            <a:pPr marL="465138" lvl="1" indent="-285750">
              <a:buFont typeface="Arial"/>
              <a:buChar char="•"/>
            </a:pPr>
            <a:r>
              <a:rPr lang="nl-NL" dirty="0"/>
              <a:t>Modules</a:t>
            </a:r>
          </a:p>
          <a:p>
            <a:pPr marL="465138" lvl="1" indent="-285750">
              <a:buFont typeface="Arial"/>
              <a:buChar char="•"/>
            </a:pPr>
            <a:r>
              <a:rPr lang="nl-NL" dirty="0" smtClean="0"/>
              <a:t>Controllers / views</a:t>
            </a:r>
          </a:p>
          <a:p>
            <a:pPr marL="465138" lvl="1" indent="-285750">
              <a:buFont typeface="Arial"/>
              <a:buChar char="•"/>
            </a:pPr>
            <a:r>
              <a:rPr lang="nl-NL" dirty="0" smtClean="0"/>
              <a:t>Services</a:t>
            </a:r>
          </a:p>
          <a:p>
            <a:pPr marL="465138" lvl="1" indent="-285750">
              <a:buFont typeface="Arial"/>
              <a:buChar char="•"/>
            </a:pPr>
            <a:r>
              <a:rPr lang="nl-NL" dirty="0" smtClean="0"/>
              <a:t>Routing</a:t>
            </a:r>
            <a:endParaRPr lang="nl-NL" dirty="0"/>
          </a:p>
          <a:p>
            <a:pPr marL="465138" lvl="1" indent="-285750"/>
            <a:endParaRPr lang="nl-NL" dirty="0"/>
          </a:p>
        </p:txBody>
      </p:sp>
    </p:spTree>
    <p:extLst>
      <p:ext uri="{BB962C8B-B14F-4D97-AF65-F5344CB8AC3E}">
        <p14:creationId xmlns:p14="http://schemas.microsoft.com/office/powerpoint/2010/main" val="274223744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service</a:t>
            </a:r>
            <a:endParaRPr lang="en-US" dirty="0"/>
          </a:p>
        </p:txBody>
      </p:sp>
      <p:sp>
        <p:nvSpPr>
          <p:cNvPr id="3" name="Content Placeholder 2"/>
          <p:cNvSpPr>
            <a:spLocks noGrp="1"/>
          </p:cNvSpPr>
          <p:nvPr>
            <p:ph idx="1"/>
          </p:nvPr>
        </p:nvSpPr>
        <p:spPr/>
        <p:txBody>
          <a:bodyPr/>
          <a:lstStyle/>
          <a:p>
            <a:r>
              <a:rPr lang="en-US" smtClean="0"/>
              <a:t>Een service registreer je bij een module</a:t>
            </a:r>
          </a:p>
          <a:p>
            <a:endParaRPr lang="en-US" smtClean="0"/>
          </a:p>
          <a:p>
            <a:r>
              <a:rPr lang="en-US" smtClean="0"/>
              <a:t>Definitie van een module:</a:t>
            </a:r>
          </a:p>
          <a:p>
            <a:endParaRPr lang="en-US"/>
          </a:p>
          <a:p>
            <a:r>
              <a:rPr lang="en-US" sz="1600" b="1">
                <a:latin typeface="Courier New"/>
                <a:cs typeface="Courier New"/>
              </a:rPr>
              <a:t>a</a:t>
            </a:r>
            <a:r>
              <a:rPr lang="en-US" sz="1600" b="1" smtClean="0">
                <a:latin typeface="Courier New"/>
                <a:cs typeface="Courier New"/>
              </a:rPr>
              <a:t>ngular.module(&lt;moduleNaam&gt;)</a:t>
            </a:r>
          </a:p>
          <a:p>
            <a:r>
              <a:rPr lang="en-US" sz="1600" b="1">
                <a:latin typeface="Courier New"/>
                <a:cs typeface="Courier New"/>
              </a:rPr>
              <a:t> </a:t>
            </a:r>
            <a:r>
              <a:rPr lang="en-US" sz="1600" b="1" smtClean="0">
                <a:latin typeface="Courier New"/>
                <a:cs typeface="Courier New"/>
              </a:rPr>
              <a:t> </a:t>
            </a:r>
            <a:r>
              <a:rPr lang="en-US" sz="1600" b="1" smtClean="0">
                <a:latin typeface="Courier New"/>
                <a:cs typeface="Courier New"/>
              </a:rPr>
              <a:t>.factory(&lt;serviceNaam&gt;, &lt;definitiefunctie_van_service&gt;)</a:t>
            </a:r>
          </a:p>
          <a:p>
            <a:endParaRPr lang="en-US" smtClean="0"/>
          </a:p>
        </p:txBody>
      </p:sp>
    </p:spTree>
    <p:extLst>
      <p:ext uri="{BB962C8B-B14F-4D97-AF65-F5344CB8AC3E}">
        <p14:creationId xmlns:p14="http://schemas.microsoft.com/office/powerpoint/2010/main" val="14848376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service</a:t>
            </a:r>
            <a:endParaRPr lang="en-US" dirty="0"/>
          </a:p>
        </p:txBody>
      </p:sp>
      <p:sp>
        <p:nvSpPr>
          <p:cNvPr id="3" name="Content Placeholder 2"/>
          <p:cNvSpPr>
            <a:spLocks noGrp="1"/>
          </p:cNvSpPr>
          <p:nvPr>
            <p:ph idx="1"/>
          </p:nvPr>
        </p:nvSpPr>
        <p:spPr>
          <a:xfrm>
            <a:off x="323528" y="1844824"/>
            <a:ext cx="7858180" cy="4464496"/>
          </a:xfrm>
        </p:spPr>
        <p:txBody>
          <a:bodyPr/>
          <a:lstStyle/>
          <a:p>
            <a:r>
              <a:rPr lang="en-US" sz="1200" b="1" smtClean="0">
                <a:latin typeface="Courier New"/>
                <a:cs typeface="Courier New"/>
              </a:rPr>
              <a:t>angular.module</a:t>
            </a:r>
            <a:r>
              <a:rPr lang="en-US" sz="1200" b="1">
                <a:latin typeface="Courier New"/>
                <a:cs typeface="Courier New"/>
              </a:rPr>
              <a:t>(‘</a:t>
            </a:r>
            <a:r>
              <a:rPr lang="en-US" sz="1200" b="1">
                <a:latin typeface="Courier New"/>
                <a:cs typeface="Courier New"/>
              </a:rPr>
              <a:t>myApp</a:t>
            </a:r>
            <a:r>
              <a:rPr lang="en-US" sz="1200" b="1" smtClean="0">
                <a:latin typeface="Courier New"/>
                <a:cs typeface="Courier New"/>
              </a:rPr>
              <a:t>’).factory(‘groetService’,</a:t>
            </a:r>
          </a:p>
          <a:p>
            <a:endParaRPr lang="en-US" sz="1200" b="1" smtClean="0">
              <a:latin typeface="Courier New"/>
              <a:cs typeface="Courier New"/>
            </a:endParaRPr>
          </a:p>
          <a:p>
            <a:r>
              <a:rPr lang="en-US" sz="1200" b="1" smtClean="0">
                <a:latin typeface="Courier New"/>
                <a:cs typeface="Courier New"/>
              </a:rPr>
              <a:t>  function( ) {	                // de plek om dependencies te injecteren</a:t>
            </a:r>
          </a:p>
          <a:p>
            <a:r>
              <a:rPr lang="en-US" sz="1200" b="1">
                <a:latin typeface="Courier New"/>
                <a:cs typeface="Courier New"/>
              </a:rPr>
              <a:t>	</a:t>
            </a:r>
            <a:r>
              <a:rPr lang="en-US" sz="1200" b="1" smtClean="0">
                <a:latin typeface="Courier New"/>
                <a:cs typeface="Courier New"/>
              </a:rPr>
              <a:t>		      // indien nodig</a:t>
            </a:r>
          </a:p>
          <a:p>
            <a:endParaRPr lang="en-US" sz="1200" b="1" smtClean="0">
              <a:latin typeface="Courier New"/>
              <a:cs typeface="Courier New"/>
            </a:endParaRPr>
          </a:p>
          <a:p>
            <a:r>
              <a:rPr lang="en-US" sz="1200" b="1" smtClean="0">
                <a:latin typeface="Courier New"/>
                <a:cs typeface="Courier New"/>
              </a:rPr>
              <a:t>    var begroeting = ‘Hallo’;	      // default begroeting</a:t>
            </a:r>
            <a:endParaRPr lang="en-US" sz="1200" b="1">
              <a:latin typeface="Courier New"/>
              <a:cs typeface="Courier New"/>
            </a:endParaRPr>
          </a:p>
          <a:p>
            <a:r>
              <a:rPr lang="en-US" sz="1200" b="1" smtClean="0">
                <a:latin typeface="Courier New"/>
                <a:cs typeface="Courier New"/>
              </a:rPr>
              <a:t>    var groet = function(naam) {</a:t>
            </a:r>
          </a:p>
          <a:p>
            <a:r>
              <a:rPr lang="en-US" sz="1200" b="1" smtClean="0">
                <a:latin typeface="Courier New"/>
                <a:cs typeface="Courier New"/>
              </a:rPr>
              <a:t>	return begroeting + ‘ ‘ + naam;</a:t>
            </a:r>
            <a:endParaRPr lang="en-US" sz="1200" b="1">
              <a:latin typeface="Courier New"/>
              <a:cs typeface="Courier New"/>
            </a:endParaRPr>
          </a:p>
          <a:p>
            <a:r>
              <a:rPr lang="en-US" sz="1200" b="1" smtClean="0">
                <a:latin typeface="Courier New"/>
                <a:cs typeface="Courier New"/>
              </a:rPr>
              <a:t>    };</a:t>
            </a:r>
          </a:p>
          <a:p>
            <a:endParaRPr lang="en-US" sz="1200" b="1">
              <a:latin typeface="Courier New"/>
              <a:cs typeface="Courier New"/>
            </a:endParaRPr>
          </a:p>
          <a:p>
            <a:r>
              <a:rPr lang="en-US" sz="1200" b="1" smtClean="0">
                <a:latin typeface="Courier New"/>
                <a:cs typeface="Courier New"/>
              </a:rPr>
              <a:t>    var setBegroeting = function(value) {</a:t>
            </a:r>
          </a:p>
          <a:p>
            <a:r>
              <a:rPr lang="en-US" sz="1200" b="1">
                <a:latin typeface="Courier New"/>
                <a:cs typeface="Courier New"/>
              </a:rPr>
              <a:t> </a:t>
            </a:r>
            <a:r>
              <a:rPr lang="en-US" sz="1200" b="1" smtClean="0">
                <a:latin typeface="Courier New"/>
                <a:cs typeface="Courier New"/>
              </a:rPr>
              <a:t>     begroeting = value;</a:t>
            </a:r>
            <a:endParaRPr lang="en-US" sz="1200" b="1">
              <a:latin typeface="Courier New"/>
              <a:cs typeface="Courier New"/>
            </a:endParaRPr>
          </a:p>
          <a:p>
            <a:r>
              <a:rPr lang="en-US" sz="1200" b="1" smtClean="0">
                <a:latin typeface="Courier New"/>
                <a:cs typeface="Courier New"/>
              </a:rPr>
              <a:t>    };</a:t>
            </a:r>
          </a:p>
          <a:p>
            <a:endParaRPr lang="en-US" sz="1200" b="1">
              <a:latin typeface="Courier New"/>
              <a:cs typeface="Courier New"/>
            </a:endParaRPr>
          </a:p>
          <a:p>
            <a:r>
              <a:rPr lang="en-US" sz="1200" b="1">
                <a:latin typeface="Courier New"/>
                <a:cs typeface="Courier New"/>
              </a:rPr>
              <a:t> </a:t>
            </a:r>
            <a:r>
              <a:rPr lang="en-US" sz="1200" b="1" smtClean="0">
                <a:latin typeface="Courier New"/>
                <a:cs typeface="Courier New"/>
              </a:rPr>
              <a:t>   return {		      // Dit is hoe de service eruit ziet voor</a:t>
            </a:r>
          </a:p>
          <a:p>
            <a:r>
              <a:rPr lang="en-US" sz="1200" b="1" smtClean="0">
                <a:latin typeface="Courier New"/>
                <a:cs typeface="Courier New"/>
              </a:rPr>
              <a:t>      groet: groet,		      // de buitenwereld.</a:t>
            </a:r>
            <a:endParaRPr lang="en-US" sz="1200" b="1">
              <a:latin typeface="Courier New"/>
              <a:cs typeface="Courier New"/>
            </a:endParaRPr>
          </a:p>
          <a:p>
            <a:r>
              <a:rPr lang="en-US" sz="1200" b="1" smtClean="0">
                <a:latin typeface="Courier New"/>
                <a:cs typeface="Courier New"/>
              </a:rPr>
              <a:t>      setBegroeting: setBegroeting</a:t>
            </a:r>
          </a:p>
          <a:p>
            <a:r>
              <a:rPr lang="en-US" sz="1200" b="1" smtClean="0">
                <a:latin typeface="Courier New"/>
                <a:cs typeface="Courier New"/>
              </a:rPr>
              <a:t>    };</a:t>
            </a:r>
          </a:p>
          <a:p>
            <a:r>
              <a:rPr lang="en-US" sz="1200" b="1" smtClean="0">
                <a:latin typeface="Courier New"/>
                <a:cs typeface="Courier New"/>
              </a:rPr>
              <a:t>});</a:t>
            </a:r>
            <a:endParaRPr lang="en-US" sz="1200" b="1">
              <a:latin typeface="Courier New"/>
              <a:cs typeface="Courier New"/>
            </a:endParaRPr>
          </a:p>
          <a:p>
            <a:endParaRPr lang="en-US" smtClean="0"/>
          </a:p>
        </p:txBody>
      </p:sp>
      <p:cxnSp>
        <p:nvCxnSpPr>
          <p:cNvPr id="5" name="Straight Arrow Connector 4"/>
          <p:cNvCxnSpPr/>
          <p:nvPr/>
        </p:nvCxnSpPr>
        <p:spPr>
          <a:xfrm flipH="1" flipV="1">
            <a:off x="1331640" y="3356992"/>
            <a:ext cx="432048" cy="1800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1835696" y="4293096"/>
            <a:ext cx="108012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95563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Voorbeeld gebruik v/e Angular service</a:t>
            </a:r>
            <a:endParaRPr lang="en-US" dirty="0"/>
          </a:p>
        </p:txBody>
      </p:sp>
      <p:sp>
        <p:nvSpPr>
          <p:cNvPr id="3" name="Content Placeholder 2"/>
          <p:cNvSpPr>
            <a:spLocks noGrp="1"/>
          </p:cNvSpPr>
          <p:nvPr>
            <p:ph idx="1"/>
          </p:nvPr>
        </p:nvSpPr>
        <p:spPr>
          <a:xfrm>
            <a:off x="323528" y="1844824"/>
            <a:ext cx="7858180" cy="4464496"/>
          </a:xfrm>
        </p:spPr>
        <p:txBody>
          <a:bodyPr/>
          <a:lstStyle/>
          <a:p>
            <a:r>
              <a:rPr lang="en-US" sz="1200" b="1" smtClean="0">
                <a:latin typeface="Courier New"/>
                <a:cs typeface="Courier New"/>
              </a:rPr>
              <a:t>angular.module</a:t>
            </a:r>
            <a:r>
              <a:rPr lang="en-US" sz="1200" b="1">
                <a:latin typeface="Courier New"/>
                <a:cs typeface="Courier New"/>
              </a:rPr>
              <a:t>(‘</a:t>
            </a:r>
            <a:r>
              <a:rPr lang="en-US" sz="1200" b="1">
                <a:latin typeface="Courier New"/>
                <a:cs typeface="Courier New"/>
              </a:rPr>
              <a:t>myApp</a:t>
            </a:r>
            <a:r>
              <a:rPr lang="en-US" sz="1200" b="1" smtClean="0">
                <a:latin typeface="Courier New"/>
                <a:cs typeface="Courier New"/>
              </a:rPr>
              <a:t>’).controller(‘myController’,</a:t>
            </a:r>
          </a:p>
          <a:p>
            <a:r>
              <a:rPr lang="en-US" sz="1200" b="1" smtClean="0">
                <a:latin typeface="Courier New"/>
                <a:cs typeface="Courier New"/>
              </a:rPr>
              <a:t>  function(groetService) {	      // We injecteren groetService</a:t>
            </a:r>
          </a:p>
          <a:p>
            <a:r>
              <a:rPr lang="en-US" sz="1200" b="1" smtClean="0">
                <a:latin typeface="Courier New"/>
                <a:cs typeface="Courier New"/>
              </a:rPr>
              <a:t>    var vm = this;		      // opslaan this in vm (=view model)</a:t>
            </a:r>
          </a:p>
          <a:p>
            <a:endParaRPr lang="en-US" sz="1200" b="1" smtClean="0">
              <a:latin typeface="Courier New"/>
              <a:cs typeface="Courier New"/>
            </a:endParaRPr>
          </a:p>
          <a:p>
            <a:r>
              <a:rPr lang="en-US" sz="1200" b="1">
                <a:latin typeface="Courier New"/>
                <a:cs typeface="Courier New"/>
              </a:rPr>
              <a:t> </a:t>
            </a:r>
            <a:r>
              <a:rPr lang="en-US" sz="1200" b="1" smtClean="0">
                <a:latin typeface="Courier New"/>
                <a:cs typeface="Courier New"/>
              </a:rPr>
              <a:t>   vm.naam = ‘’;		      // default naam is leeg</a:t>
            </a:r>
          </a:p>
          <a:p>
            <a:r>
              <a:rPr lang="en-US" sz="1200" b="1" smtClean="0">
                <a:latin typeface="Courier New"/>
                <a:cs typeface="Courier New"/>
              </a:rPr>
              <a:t>    groetService.setBegroeting(‘Guten Tag’);</a:t>
            </a:r>
          </a:p>
          <a:p>
            <a:endParaRPr lang="en-US" sz="1200" b="1" smtClean="0">
              <a:latin typeface="Courier New"/>
              <a:cs typeface="Courier New"/>
            </a:endParaRPr>
          </a:p>
          <a:p>
            <a:r>
              <a:rPr lang="en-US" sz="1200" b="1" smtClean="0">
                <a:latin typeface="Courier New"/>
                <a:cs typeface="Courier New"/>
              </a:rPr>
              <a:t>    vm.doeGroet = function() {</a:t>
            </a:r>
          </a:p>
          <a:p>
            <a:r>
              <a:rPr lang="en-US" sz="1200" b="1">
                <a:latin typeface="Courier New"/>
                <a:cs typeface="Courier New"/>
              </a:rPr>
              <a:t> </a:t>
            </a:r>
            <a:r>
              <a:rPr lang="en-US" sz="1200" b="1" smtClean="0">
                <a:latin typeface="Courier New"/>
                <a:cs typeface="Courier New"/>
              </a:rPr>
              <a:t>     vm.groet = groetService.groet(vm.naam);</a:t>
            </a:r>
          </a:p>
          <a:p>
            <a:r>
              <a:rPr lang="en-US" sz="1200" b="1">
                <a:latin typeface="Courier New"/>
                <a:cs typeface="Courier New"/>
              </a:rPr>
              <a:t> </a:t>
            </a:r>
            <a:r>
              <a:rPr lang="en-US" sz="1200" b="1" smtClean="0">
                <a:latin typeface="Courier New"/>
                <a:cs typeface="Courier New"/>
              </a:rPr>
              <a:t>   }</a:t>
            </a:r>
          </a:p>
          <a:p>
            <a:r>
              <a:rPr lang="en-US" sz="1200" b="1" smtClean="0">
                <a:latin typeface="Courier New"/>
                <a:cs typeface="Courier New"/>
              </a:rPr>
              <a:t>});</a:t>
            </a:r>
          </a:p>
          <a:p>
            <a:endParaRPr lang="en-US" sz="1200" b="1">
              <a:latin typeface="Courier New"/>
              <a:cs typeface="Courier New"/>
            </a:endParaRPr>
          </a:p>
          <a:p>
            <a:r>
              <a:rPr lang="en-US" smtClean="0">
                <a:latin typeface="Verdana"/>
                <a:cs typeface="Verdana"/>
              </a:rPr>
              <a:t>Template:</a:t>
            </a:r>
          </a:p>
          <a:p>
            <a:endParaRPr lang="en-US" sz="1200" b="1">
              <a:latin typeface="Courier New"/>
              <a:cs typeface="Courier New"/>
            </a:endParaRPr>
          </a:p>
          <a:p>
            <a:r>
              <a:rPr lang="en-US" sz="1200" b="1" smtClean="0">
                <a:latin typeface="Courier New"/>
                <a:cs typeface="Courier New"/>
              </a:rPr>
              <a:t>&lt;input type=“text” ng-model=“vm.naam”&gt;</a:t>
            </a:r>
          </a:p>
          <a:p>
            <a:r>
              <a:rPr lang="en-US" sz="1200" b="1" smtClean="0">
                <a:latin typeface="Courier New"/>
                <a:cs typeface="Courier New"/>
              </a:rPr>
              <a:t>&lt;button ng-click=“vm.doeGroet()”&gt;Groet mij&lt;/button&gt;</a:t>
            </a:r>
          </a:p>
          <a:p>
            <a:r>
              <a:rPr lang="en-US" sz="1200" b="1" smtClean="0">
                <a:latin typeface="Courier New"/>
                <a:cs typeface="Courier New"/>
              </a:rPr>
              <a:t>&lt;p&gt;{{vm.groet}}&lt;/p&gt;</a:t>
            </a:r>
          </a:p>
          <a:p>
            <a:endParaRPr lang="en-US" sz="1200" b="1">
              <a:latin typeface="Courier New"/>
              <a:cs typeface="Courier New"/>
            </a:endParaRPr>
          </a:p>
          <a:p>
            <a:endParaRPr lang="en-US" smtClean="0"/>
          </a:p>
          <a:p>
            <a:endParaRPr lang="en-US" smtClean="0"/>
          </a:p>
        </p:txBody>
      </p:sp>
      <p:pic>
        <p:nvPicPr>
          <p:cNvPr id="4" name="Picture 3" descr="Screen Shot 2016-11-21 at 17.05.15 .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023" y="4797152"/>
            <a:ext cx="3581400" cy="1308100"/>
          </a:xfrm>
          <a:prstGeom prst="rect">
            <a:avLst/>
          </a:prstGeom>
        </p:spPr>
      </p:pic>
    </p:spTree>
    <p:extLst>
      <p:ext uri="{BB962C8B-B14F-4D97-AF65-F5344CB8AC3E}">
        <p14:creationId xmlns:p14="http://schemas.microsoft.com/office/powerpoint/2010/main" val="176420233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Opdracht 1</a:t>
            </a:r>
            <a:endParaRPr lang="en-US" dirty="0"/>
          </a:p>
        </p:txBody>
      </p:sp>
      <p:sp>
        <p:nvSpPr>
          <p:cNvPr id="3" name="Content Placeholder 2"/>
          <p:cNvSpPr>
            <a:spLocks noGrp="1"/>
          </p:cNvSpPr>
          <p:nvPr>
            <p:ph idx="1"/>
          </p:nvPr>
        </p:nvSpPr>
        <p:spPr>
          <a:xfrm>
            <a:off x="323528" y="1844824"/>
            <a:ext cx="7858180" cy="4464496"/>
          </a:xfrm>
        </p:spPr>
        <p:txBody>
          <a:bodyPr/>
          <a:lstStyle/>
          <a:p>
            <a:endParaRPr lang="en-US" sz="1600" b="1">
              <a:latin typeface="Courier New"/>
              <a:cs typeface="Courier New"/>
            </a:endParaRPr>
          </a:p>
          <a:p>
            <a:r>
              <a:rPr lang="en-US" sz="1600"/>
              <a:t>Ga naar: </a:t>
            </a:r>
            <a:r>
              <a:rPr lang="en-US" sz="1600">
                <a:hlinkClick r:id="rId2"/>
              </a:rPr>
              <a:t>https://embed.plnkr.co/</a:t>
            </a:r>
            <a:r>
              <a:rPr lang="en-US" sz="1600">
                <a:hlinkClick r:id="rId2"/>
              </a:rPr>
              <a:t>iTn3HomnSNzyt0UpH9nj</a:t>
            </a:r>
            <a:r>
              <a:rPr lang="en-US" sz="1600" smtClean="0">
                <a:hlinkClick r:id="rId2"/>
              </a:rPr>
              <a:t>/</a:t>
            </a:r>
            <a:endParaRPr lang="en-US" sz="1600" smtClean="0"/>
          </a:p>
          <a:p>
            <a:endParaRPr lang="en-US" sz="1600"/>
          </a:p>
          <a:p>
            <a:r>
              <a:rPr lang="en-US" sz="1600" smtClean="0"/>
              <a:t>Pas de groetController en groet.tpl.html zo aan dat:</a:t>
            </a:r>
          </a:p>
          <a:p>
            <a:endParaRPr lang="en-US" sz="1600"/>
          </a:p>
          <a:p>
            <a:pPr marL="342900" indent="-342900">
              <a:buFont typeface="+mj-lt"/>
              <a:buAutoNum type="alphaUcPeriod"/>
            </a:pPr>
            <a:r>
              <a:rPr lang="en-US" sz="1600" smtClean="0"/>
              <a:t>Er geen ‘Groet Mij’ button meer nodig is om de waarde op het scherm te updaten.</a:t>
            </a:r>
          </a:p>
          <a:p>
            <a:pPr marL="342900" indent="-342900">
              <a:buFont typeface="+mj-lt"/>
              <a:buAutoNum type="alphaUcPeriod"/>
            </a:pPr>
            <a:endParaRPr lang="en-US" sz="1600"/>
          </a:p>
          <a:p>
            <a:pPr marL="342900" indent="-342900">
              <a:buFont typeface="+mj-lt"/>
              <a:buAutoNum type="alphaUcPeriod"/>
            </a:pPr>
            <a:r>
              <a:rPr lang="en-US" sz="1600" smtClean="0"/>
              <a:t>Maak een invoerveld en een knop om de begroeting te wijzigen</a:t>
            </a:r>
          </a:p>
          <a:p>
            <a:endParaRPr lang="en-US" smtClean="0"/>
          </a:p>
        </p:txBody>
      </p:sp>
      <p:pic>
        <p:nvPicPr>
          <p:cNvPr id="5" name="Picture 4" descr="Screen Shot 2016-11-21 at 19.36.31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4437112"/>
            <a:ext cx="2520280" cy="1600415"/>
          </a:xfrm>
          <a:prstGeom prst="rect">
            <a:avLst/>
          </a:prstGeom>
        </p:spPr>
      </p:pic>
    </p:spTree>
    <p:extLst>
      <p:ext uri="{BB962C8B-B14F-4D97-AF65-F5344CB8AC3E}">
        <p14:creationId xmlns:p14="http://schemas.microsoft.com/office/powerpoint/2010/main" val="418598050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Opdracht 2</a:t>
            </a:r>
            <a:endParaRPr lang="en-US" dirty="0"/>
          </a:p>
        </p:txBody>
      </p:sp>
      <p:sp>
        <p:nvSpPr>
          <p:cNvPr id="3" name="Content Placeholder 2"/>
          <p:cNvSpPr>
            <a:spLocks noGrp="1"/>
          </p:cNvSpPr>
          <p:nvPr>
            <p:ph idx="1"/>
          </p:nvPr>
        </p:nvSpPr>
        <p:spPr>
          <a:xfrm>
            <a:off x="323528" y="1844824"/>
            <a:ext cx="4752528" cy="4464496"/>
          </a:xfrm>
        </p:spPr>
        <p:txBody>
          <a:bodyPr>
            <a:normAutofit/>
          </a:bodyPr>
          <a:lstStyle/>
          <a:p>
            <a:endParaRPr lang="en-US" sz="1200" b="1">
              <a:latin typeface="Courier New"/>
              <a:cs typeface="Courier New"/>
            </a:endParaRPr>
          </a:p>
          <a:p>
            <a:r>
              <a:rPr lang="en-US" sz="1600" smtClean="0"/>
              <a:t>Maak een nieuwe route aan: /gebruikers</a:t>
            </a:r>
          </a:p>
          <a:p>
            <a:endParaRPr lang="en-US" sz="1600" smtClean="0"/>
          </a:p>
          <a:p>
            <a:pPr marL="342900" indent="-342900">
              <a:buFont typeface="+mj-lt"/>
              <a:buAutoNum type="alphaUcPeriod"/>
            </a:pPr>
            <a:r>
              <a:rPr lang="en-US" sz="1600"/>
              <a:t>Toon een lijst van gebruikers. Gebruik hiervoor de </a:t>
            </a:r>
            <a:r>
              <a:rPr lang="en-US" sz="1600"/>
              <a:t>methode </a:t>
            </a:r>
            <a:r>
              <a:rPr lang="en-US" sz="1600" b="1" smtClean="0"/>
              <a:t>getAlleGebruikers</a:t>
            </a:r>
            <a:r>
              <a:rPr lang="en-US" sz="1600" smtClean="0"/>
              <a:t> van de </a:t>
            </a:r>
            <a:r>
              <a:rPr lang="en-US" sz="1600" b="1" smtClean="0"/>
              <a:t>gebruikerService</a:t>
            </a:r>
            <a:r>
              <a:rPr lang="en-US" sz="1600"/>
              <a:t>. </a:t>
            </a:r>
            <a:endParaRPr lang="en-US" sz="1600" smtClean="0"/>
          </a:p>
          <a:p>
            <a:pPr marL="342900" indent="-342900">
              <a:buFont typeface="+mj-lt"/>
              <a:buAutoNum type="alphaUcPeriod"/>
            </a:pPr>
            <a:endParaRPr lang="en-US" sz="1600"/>
          </a:p>
          <a:p>
            <a:pPr marL="342900" indent="-342900">
              <a:buFont typeface="+mj-lt"/>
              <a:buAutoNum type="alphaUcPeriod"/>
            </a:pPr>
            <a:r>
              <a:rPr lang="en-US" sz="1600" smtClean="0"/>
              <a:t>Pas het scherm zo aan dat er een nieuwe gebruiker (naam en woonplaats, beiden verplichte velden) kan worden toegevoegd. Maak gebruik van de methode </a:t>
            </a:r>
            <a:r>
              <a:rPr lang="en-US" sz="1600" b="1" smtClean="0"/>
              <a:t>addGebruiker</a:t>
            </a:r>
            <a:r>
              <a:rPr lang="en-US" sz="1600" smtClean="0"/>
              <a:t> van de </a:t>
            </a:r>
            <a:r>
              <a:rPr lang="en-US" sz="1600" b="1" smtClean="0"/>
              <a:t>gebruikerService</a:t>
            </a:r>
            <a:r>
              <a:rPr lang="en-US" sz="1600" smtClean="0"/>
              <a:t>.</a:t>
            </a:r>
            <a:endParaRPr lang="en-US" sz="1600"/>
          </a:p>
          <a:p>
            <a:endParaRPr lang="en-US" smtClean="0"/>
          </a:p>
          <a:p>
            <a:endParaRPr lang="en-US"/>
          </a:p>
        </p:txBody>
      </p:sp>
      <p:pic>
        <p:nvPicPr>
          <p:cNvPr id="4" name="Picture 3" descr="Screen Shot 2016-11-21 at 20.14.19 .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2060848"/>
            <a:ext cx="3949700" cy="2298700"/>
          </a:xfrm>
          <a:prstGeom prst="rect">
            <a:avLst/>
          </a:prstGeom>
        </p:spPr>
      </p:pic>
    </p:spTree>
    <p:extLst>
      <p:ext uri="{BB962C8B-B14F-4D97-AF65-F5344CB8AC3E}">
        <p14:creationId xmlns:p14="http://schemas.microsoft.com/office/powerpoint/2010/main" val="116894345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Wat is Angular?</a:t>
            </a:r>
            <a:endParaRPr lang="en-US" dirty="0"/>
          </a:p>
        </p:txBody>
      </p:sp>
      <p:sp>
        <p:nvSpPr>
          <p:cNvPr id="3" name="Content Placeholder 2"/>
          <p:cNvSpPr>
            <a:spLocks noGrp="1"/>
          </p:cNvSpPr>
          <p:nvPr>
            <p:ph idx="1"/>
          </p:nvPr>
        </p:nvSpPr>
        <p:spPr/>
        <p:txBody>
          <a:bodyPr/>
          <a:lstStyle/>
          <a:p>
            <a:endParaRPr lang="en-US" smtClean="0"/>
          </a:p>
          <a:p>
            <a:pPr marL="285750" indent="-285750">
              <a:buFont typeface="Arial"/>
              <a:buChar char="•"/>
            </a:pPr>
            <a:r>
              <a:rPr lang="en-US" smtClean="0"/>
              <a:t>Angular is een framework om dynamische webapps te maken waarbij HTML wordt gebruikt als template-taal en waarbij het is mogelijk om deze uit te breiden met zelf gedefini</a:t>
            </a:r>
            <a:r>
              <a:rPr lang="en-US" smtClean="0"/>
              <a:t>ëerde herbruikbare HTML-elementen (directives).</a:t>
            </a:r>
          </a:p>
          <a:p>
            <a:pPr marL="285750" indent="-285750">
              <a:buFont typeface="Arial"/>
              <a:buChar char="•"/>
            </a:pPr>
            <a:endParaRPr lang="en-US"/>
          </a:p>
          <a:p>
            <a:pPr marL="285750" indent="-285750">
              <a:buFont typeface="Arial"/>
              <a:buChar char="•"/>
            </a:pPr>
            <a:r>
              <a:rPr lang="en-US" smtClean="0"/>
              <a:t>Data-binding en Dependency Injection maken veel code die je anders zelf had moeten schrijven, overbodig.</a:t>
            </a:r>
          </a:p>
          <a:p>
            <a:pPr marL="285750" indent="-285750">
              <a:buFont typeface="Arial"/>
              <a:buChar char="•"/>
            </a:pPr>
            <a:endParaRPr lang="en-US"/>
          </a:p>
          <a:p>
            <a:pPr marL="285750" indent="-285750">
              <a:buFont typeface="Arial"/>
              <a:buChar char="•"/>
            </a:pPr>
            <a:r>
              <a:rPr lang="en-US" smtClean="0"/>
              <a:t>Alles gebeurt in de browser.</a:t>
            </a:r>
          </a:p>
        </p:txBody>
      </p:sp>
    </p:spTree>
    <p:extLst>
      <p:ext uri="{BB962C8B-B14F-4D97-AF65-F5344CB8AC3E}">
        <p14:creationId xmlns:p14="http://schemas.microsoft.com/office/powerpoint/2010/main" val="33738812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MVC </a:t>
            </a:r>
            <a:r>
              <a:rPr lang="mr-IN" smtClean="0"/>
              <a:t>–</a:t>
            </a:r>
            <a:r>
              <a:rPr lang="en-US" smtClean="0"/>
              <a:t> model-view-controller pattern</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44824"/>
            <a:ext cx="5270500" cy="3952875"/>
          </a:xfrm>
          <a:prstGeom prst="rect">
            <a:avLst/>
          </a:prstGeom>
          <a:noFill/>
          <a:ln>
            <a:noFill/>
          </a:ln>
        </p:spPr>
      </p:pic>
      <p:sp>
        <p:nvSpPr>
          <p:cNvPr id="7" name="Content Placeholder 6"/>
          <p:cNvSpPr>
            <a:spLocks noGrp="1"/>
          </p:cNvSpPr>
          <p:nvPr>
            <p:ph idx="1"/>
          </p:nvPr>
        </p:nvSpPr>
        <p:spPr>
          <a:xfrm>
            <a:off x="5076056" y="1772816"/>
            <a:ext cx="3321676" cy="4273580"/>
          </a:xfrm>
        </p:spPr>
        <p:txBody>
          <a:bodyPr/>
          <a:lstStyle/>
          <a:p>
            <a:r>
              <a:rPr lang="en-US" smtClean="0"/>
              <a:t>Model </a:t>
            </a:r>
            <a:r>
              <a:rPr lang="mr-IN" smtClean="0"/>
              <a:t>–</a:t>
            </a:r>
            <a:r>
              <a:rPr lang="en-US" smtClean="0"/>
              <a:t> in memory data</a:t>
            </a:r>
            <a:endParaRPr lang="en-US"/>
          </a:p>
          <a:p>
            <a:endParaRPr lang="en-US" smtClean="0"/>
          </a:p>
          <a:p>
            <a:r>
              <a:rPr lang="en-US" smtClean="0"/>
              <a:t>View </a:t>
            </a:r>
            <a:r>
              <a:rPr lang="mr-IN" smtClean="0"/>
              <a:t>–</a:t>
            </a:r>
            <a:r>
              <a:rPr lang="en-US" smtClean="0"/>
              <a:t> HTML scherm</a:t>
            </a:r>
          </a:p>
          <a:p>
            <a:endParaRPr lang="en-US"/>
          </a:p>
          <a:p>
            <a:r>
              <a:rPr lang="en-US" smtClean="0"/>
              <a:t>Controller </a:t>
            </a:r>
            <a:r>
              <a:rPr lang="mr-IN" smtClean="0"/>
              <a:t>–</a:t>
            </a:r>
            <a:r>
              <a:rPr lang="en-US" smtClean="0"/>
              <a:t> schermlogica</a:t>
            </a:r>
            <a:endParaRPr lang="en-US"/>
          </a:p>
        </p:txBody>
      </p:sp>
    </p:spTree>
    <p:extLst>
      <p:ext uri="{BB962C8B-B14F-4D97-AF65-F5344CB8AC3E}">
        <p14:creationId xmlns:p14="http://schemas.microsoft.com/office/powerpoint/2010/main" val="15128648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Structuur angular applicatie</a:t>
            </a:r>
            <a:endParaRPr lang="en-US" dirty="0"/>
          </a:p>
        </p:txBody>
      </p:sp>
      <p:pic>
        <p:nvPicPr>
          <p:cNvPr id="3" name="Picture 2"/>
          <p:cNvPicPr>
            <a:picLocks noChangeAspect="1"/>
          </p:cNvPicPr>
          <p:nvPr/>
        </p:nvPicPr>
        <p:blipFill>
          <a:blip r:embed="rId2"/>
          <a:stretch>
            <a:fillRect/>
          </a:stretch>
        </p:blipFill>
        <p:spPr>
          <a:xfrm>
            <a:off x="1691680" y="1916832"/>
            <a:ext cx="5760640" cy="4320480"/>
          </a:xfrm>
          <a:prstGeom prst="rect">
            <a:avLst/>
          </a:prstGeom>
        </p:spPr>
      </p:pic>
    </p:spTree>
    <p:extLst>
      <p:ext uri="{BB962C8B-B14F-4D97-AF65-F5344CB8AC3E}">
        <p14:creationId xmlns:p14="http://schemas.microsoft.com/office/powerpoint/2010/main" val="28321188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Dependency injection</a:t>
            </a:r>
            <a:endParaRPr lang="en-US" dirty="0"/>
          </a:p>
        </p:txBody>
      </p:sp>
      <p:sp>
        <p:nvSpPr>
          <p:cNvPr id="4" name="TextBox 3"/>
          <p:cNvSpPr txBox="1"/>
          <p:nvPr/>
        </p:nvSpPr>
        <p:spPr>
          <a:xfrm>
            <a:off x="395536" y="1844824"/>
            <a:ext cx="7992888" cy="2862323"/>
          </a:xfrm>
          <a:prstGeom prst="rect">
            <a:avLst/>
          </a:prstGeom>
          <a:noFill/>
        </p:spPr>
        <p:txBody>
          <a:bodyPr wrap="square" rtlCol="0">
            <a:spAutoFit/>
          </a:bodyPr>
          <a:lstStyle/>
          <a:p>
            <a:r>
              <a:rPr lang="en-US" smtClean="0"/>
              <a:t>Dependency Injection is een software design pattern dat zich bezighoudt met de manier waarop componenten toegang krijgen tot hun dependencies.</a:t>
            </a:r>
          </a:p>
          <a:p>
            <a:endParaRPr lang="en-US"/>
          </a:p>
          <a:p>
            <a:r>
              <a:rPr lang="en-US" smtClean="0"/>
              <a:t>Angular heeft een speciaal ‘injector subsystem’  dat componenten cre</a:t>
            </a:r>
            <a:r>
              <a:rPr lang="en-US" smtClean="0"/>
              <a:t>ëert, dependencies ‘resolved’ en deze dependencies beschikbaar stelt aan de componenten die daar om vragen.</a:t>
            </a:r>
            <a:endParaRPr lang="en-US" smtClean="0"/>
          </a:p>
          <a:p>
            <a:endParaRPr lang="en-US"/>
          </a:p>
          <a:p>
            <a:r>
              <a:rPr lang="en-US" smtClean="0"/>
              <a:t>De factory methode waarmee componenten zoals services, directives en andere Angular compenten worden gecre</a:t>
            </a:r>
            <a:r>
              <a:rPr lang="en-US" smtClean="0"/>
              <a:t>ëerd zorgt ervoor dat deze ‘injecteerbaar’ zijn in andere componenten.</a:t>
            </a:r>
            <a:endParaRPr lang="en-US"/>
          </a:p>
        </p:txBody>
      </p:sp>
    </p:spTree>
    <p:extLst>
      <p:ext uri="{BB962C8B-B14F-4D97-AF65-F5344CB8AC3E}">
        <p14:creationId xmlns:p14="http://schemas.microsoft.com/office/powerpoint/2010/main" val="35870960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modules</a:t>
            </a:r>
            <a:endParaRPr lang="en-US" dirty="0"/>
          </a:p>
        </p:txBody>
      </p:sp>
      <p:sp>
        <p:nvSpPr>
          <p:cNvPr id="3" name="Content Placeholder 2"/>
          <p:cNvSpPr>
            <a:spLocks noGrp="1"/>
          </p:cNvSpPr>
          <p:nvPr>
            <p:ph idx="1"/>
          </p:nvPr>
        </p:nvSpPr>
        <p:spPr/>
        <p:txBody>
          <a:bodyPr/>
          <a:lstStyle/>
          <a:p>
            <a:r>
              <a:rPr lang="en-US" smtClean="0"/>
              <a:t>Een Angular module is een container die configuratie en functionaliteit bevat. Wanneer een dependency naar een andere module wordt opgegeven, kan onze module ook gebruik maken van de functionaliteit van die module.</a:t>
            </a:r>
          </a:p>
          <a:p>
            <a:endParaRPr lang="en-US" smtClean="0"/>
          </a:p>
          <a:p>
            <a:r>
              <a:rPr lang="en-US" smtClean="0"/>
              <a:t>Definitie van een module:</a:t>
            </a:r>
            <a:endParaRPr lang="en-US"/>
          </a:p>
          <a:p>
            <a:r>
              <a:rPr lang="en-US" b="1">
                <a:latin typeface="Courier New"/>
                <a:cs typeface="Courier New"/>
              </a:rPr>
              <a:t>a</a:t>
            </a:r>
            <a:r>
              <a:rPr lang="en-US" b="1" smtClean="0">
                <a:latin typeface="Courier New"/>
                <a:cs typeface="Courier New"/>
              </a:rPr>
              <a:t>ngular.module(&lt;naam&gt;, &lt;array van dependencies&gt;);</a:t>
            </a:r>
          </a:p>
          <a:p>
            <a:endParaRPr lang="en-US" smtClean="0"/>
          </a:p>
        </p:txBody>
      </p:sp>
    </p:spTree>
    <p:extLst>
      <p:ext uri="{BB962C8B-B14F-4D97-AF65-F5344CB8AC3E}">
        <p14:creationId xmlns:p14="http://schemas.microsoft.com/office/powerpoint/2010/main" val="26258107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modules</a:t>
            </a:r>
            <a:endParaRPr lang="en-US" dirty="0"/>
          </a:p>
        </p:txBody>
      </p:sp>
      <p:sp>
        <p:nvSpPr>
          <p:cNvPr id="3" name="Content Placeholder 2"/>
          <p:cNvSpPr>
            <a:spLocks noGrp="1"/>
          </p:cNvSpPr>
          <p:nvPr>
            <p:ph idx="1"/>
          </p:nvPr>
        </p:nvSpPr>
        <p:spPr/>
        <p:txBody>
          <a:bodyPr/>
          <a:lstStyle/>
          <a:p>
            <a:r>
              <a:rPr lang="en-US" sz="1600" b="1" smtClean="0">
                <a:latin typeface="Courier New"/>
                <a:cs typeface="Courier New"/>
              </a:rPr>
              <a:t>angular.module</a:t>
            </a:r>
            <a:r>
              <a:rPr lang="en-US" sz="1600" b="1">
                <a:latin typeface="Courier New"/>
                <a:cs typeface="Courier New"/>
              </a:rPr>
              <a:t>(‘myApp’</a:t>
            </a:r>
            <a:r>
              <a:rPr lang="en-US" sz="1600" b="1">
                <a:latin typeface="Courier New"/>
                <a:cs typeface="Courier New"/>
              </a:rPr>
              <a:t>, </a:t>
            </a:r>
            <a:r>
              <a:rPr lang="en-US" sz="1600" b="1" smtClean="0">
                <a:latin typeface="Courier New"/>
                <a:cs typeface="Courier New"/>
              </a:rPr>
              <a:t>[‘ngRoute’, ‘ngResource’]</a:t>
            </a:r>
            <a:r>
              <a:rPr lang="en-US" sz="1600" b="1">
                <a:latin typeface="Courier New"/>
                <a:cs typeface="Courier New"/>
              </a:rPr>
              <a:t>);</a:t>
            </a:r>
          </a:p>
          <a:p>
            <a:endParaRPr lang="en-US" smtClean="0"/>
          </a:p>
        </p:txBody>
      </p:sp>
      <p:cxnSp>
        <p:nvCxnSpPr>
          <p:cNvPr id="7" name="Straight Arrow Connector 6"/>
          <p:cNvCxnSpPr/>
          <p:nvPr/>
        </p:nvCxnSpPr>
        <p:spPr>
          <a:xfrm flipV="1">
            <a:off x="4067944" y="2276872"/>
            <a:ext cx="0"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2627784" y="2276872"/>
            <a:ext cx="0"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339752" y="3356992"/>
            <a:ext cx="720080" cy="369332"/>
          </a:xfrm>
          <a:prstGeom prst="rect">
            <a:avLst/>
          </a:prstGeom>
          <a:noFill/>
        </p:spPr>
        <p:txBody>
          <a:bodyPr wrap="square" rtlCol="0">
            <a:spAutoFit/>
          </a:bodyPr>
          <a:lstStyle/>
          <a:p>
            <a:r>
              <a:rPr lang="en-US" smtClean="0"/>
              <a:t>naam</a:t>
            </a:r>
            <a:endParaRPr lang="en-US"/>
          </a:p>
        </p:txBody>
      </p:sp>
      <p:sp>
        <p:nvSpPr>
          <p:cNvPr id="11" name="TextBox 10"/>
          <p:cNvSpPr txBox="1"/>
          <p:nvPr/>
        </p:nvSpPr>
        <p:spPr>
          <a:xfrm>
            <a:off x="3851920" y="3356992"/>
            <a:ext cx="4392488" cy="646331"/>
          </a:xfrm>
          <a:prstGeom prst="rect">
            <a:avLst/>
          </a:prstGeom>
          <a:noFill/>
        </p:spPr>
        <p:txBody>
          <a:bodyPr wrap="square" rtlCol="0">
            <a:spAutoFit/>
          </a:bodyPr>
          <a:lstStyle/>
          <a:p>
            <a:r>
              <a:rPr lang="en-US" smtClean="0"/>
              <a:t>Namen van modules die we als dependencies willen gebruiken.</a:t>
            </a:r>
            <a:endParaRPr lang="en-US"/>
          </a:p>
        </p:txBody>
      </p:sp>
    </p:spTree>
    <p:extLst>
      <p:ext uri="{BB962C8B-B14F-4D97-AF65-F5344CB8AC3E}">
        <p14:creationId xmlns:p14="http://schemas.microsoft.com/office/powerpoint/2010/main" val="32856544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configuratie</a:t>
            </a:r>
            <a:endParaRPr lang="en-US" dirty="0"/>
          </a:p>
        </p:txBody>
      </p:sp>
      <p:sp>
        <p:nvSpPr>
          <p:cNvPr id="3" name="Content Placeholder 2"/>
          <p:cNvSpPr>
            <a:spLocks noGrp="1"/>
          </p:cNvSpPr>
          <p:nvPr>
            <p:ph idx="1"/>
          </p:nvPr>
        </p:nvSpPr>
        <p:spPr/>
        <p:txBody>
          <a:bodyPr/>
          <a:lstStyle/>
          <a:p>
            <a:r>
              <a:rPr lang="en-US" smtClean="0"/>
              <a:t>Voor elke module kun je vooraf, dus voordat de module uiteindelijk door Angular zelf wordt ge</a:t>
            </a:r>
            <a:r>
              <a:rPr lang="en-US" smtClean="0"/>
              <a:t>ïnstantïeerd, configuratie opgeven.</a:t>
            </a:r>
            <a:endParaRPr lang="en-US" smtClean="0"/>
          </a:p>
          <a:p>
            <a:endParaRPr lang="en-US" smtClean="0"/>
          </a:p>
          <a:p>
            <a:r>
              <a:rPr lang="en-US" smtClean="0"/>
              <a:t>Configuratie:</a:t>
            </a:r>
          </a:p>
          <a:p>
            <a:endParaRPr lang="en-US"/>
          </a:p>
          <a:p>
            <a:r>
              <a:rPr lang="en-US" sz="1600" b="1">
                <a:latin typeface="Courier New"/>
                <a:cs typeface="Courier New"/>
              </a:rPr>
              <a:t>a</a:t>
            </a:r>
            <a:r>
              <a:rPr lang="en-US" sz="1600" b="1" smtClean="0">
                <a:latin typeface="Courier New"/>
                <a:cs typeface="Courier New"/>
              </a:rPr>
              <a:t>ngular.module(&lt;moduleNaam&gt;).config(&lt;configuratiefunctie&gt;)</a:t>
            </a:r>
          </a:p>
          <a:p>
            <a:endParaRPr lang="en-US" smtClean="0"/>
          </a:p>
        </p:txBody>
      </p:sp>
      <p:cxnSp>
        <p:nvCxnSpPr>
          <p:cNvPr id="5" name="Straight Arrow Connector 4"/>
          <p:cNvCxnSpPr/>
          <p:nvPr/>
        </p:nvCxnSpPr>
        <p:spPr>
          <a:xfrm flipV="1">
            <a:off x="2267744" y="4005064"/>
            <a:ext cx="0"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27584" y="4797152"/>
            <a:ext cx="7416824" cy="646331"/>
          </a:xfrm>
          <a:prstGeom prst="rect">
            <a:avLst/>
          </a:prstGeom>
          <a:noFill/>
        </p:spPr>
        <p:txBody>
          <a:bodyPr wrap="square" rtlCol="0">
            <a:spAutoFit/>
          </a:bodyPr>
          <a:lstStyle/>
          <a:p>
            <a:r>
              <a:rPr lang="en-US" smtClean="0"/>
              <a:t>Dit is geen definitie van een module maar een verwijzing naar een al eerder gedefin</a:t>
            </a:r>
            <a:r>
              <a:rPr lang="en-US" smtClean="0"/>
              <a:t>ïeerde module. </a:t>
            </a:r>
            <a:endParaRPr lang="en-US"/>
          </a:p>
        </p:txBody>
      </p:sp>
    </p:spTree>
    <p:extLst>
      <p:ext uri="{BB962C8B-B14F-4D97-AF65-F5344CB8AC3E}">
        <p14:creationId xmlns:p14="http://schemas.microsoft.com/office/powerpoint/2010/main" val="21858847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13231</TotalTime>
  <Words>816</Words>
  <Application>Microsoft Macintosh PowerPoint</Application>
  <PresentationFormat>On-screen Show (4:3)</PresentationFormat>
  <Paragraphs>203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Kantoorthema</vt:lpstr>
      <vt:lpstr>Introductie Angular</vt:lpstr>
      <vt:lpstr>Programma </vt:lpstr>
      <vt:lpstr>Wat is Angular?</vt:lpstr>
      <vt:lpstr>MVC – model-view-controller pattern</vt:lpstr>
      <vt:lpstr>Structuur angular applicatie</vt:lpstr>
      <vt:lpstr>Dependency injection</vt:lpstr>
      <vt:lpstr>Angular modules</vt:lpstr>
      <vt:lpstr>Angular modules</vt:lpstr>
      <vt:lpstr>Angular configuratie</vt:lpstr>
      <vt:lpstr>Angular configuratie</vt:lpstr>
      <vt:lpstr>Angular configuratie</vt:lpstr>
      <vt:lpstr>Angular config function uitgelegd</vt:lpstr>
      <vt:lpstr>Angular config function uitgelegd</vt:lpstr>
      <vt:lpstr>Angular config functie uitgelegd</vt:lpstr>
      <vt:lpstr>Angular controller</vt:lpstr>
      <vt:lpstr>Angular controller</vt:lpstr>
      <vt:lpstr>Angular controller</vt:lpstr>
      <vt:lpstr>Angular template</vt:lpstr>
      <vt:lpstr>Angular service</vt:lpstr>
      <vt:lpstr>Angular service</vt:lpstr>
      <vt:lpstr>Angular service</vt:lpstr>
      <vt:lpstr>Voorbeeld gebruik v/e Angular service</vt:lpstr>
      <vt:lpstr>Opdracht 1</vt:lpstr>
      <vt:lpstr>Opdracht 2</vt:lpstr>
    </vt:vector>
  </TitlesOfParts>
  <Company>Dienst Uitvoering Onderwijs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LogX Demo</dc:title>
  <dc:creator>Kooistra, Ronald</dc:creator>
  <cp:lastModifiedBy>Roel Noorman</cp:lastModifiedBy>
  <cp:revision>220</cp:revision>
  <dcterms:created xsi:type="dcterms:W3CDTF">2015-02-05T09:47:00Z</dcterms:created>
  <dcterms:modified xsi:type="dcterms:W3CDTF">2016-11-21T19:16:51Z</dcterms:modified>
</cp:coreProperties>
</file>