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7" r:id="rId5"/>
    <p:sldId id="278" r:id="rId6"/>
    <p:sldId id="279" r:id="rId7"/>
    <p:sldId id="280" r:id="rId8"/>
    <p:sldId id="281" r:id="rId9"/>
    <p:sldId id="290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2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38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96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46F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6" name="shpDatum" descr="RO__vervolgpagina~L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1233039"/>
            <a:ext cx="7847038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 spc="-60" baseline="0">
                <a:solidFill>
                  <a:srgbClr val="2494C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369858" y="1798626"/>
            <a:ext cx="7858180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hpBeeldmerk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5C139-3F97-469A-8885-9531682D853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7167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9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4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1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9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6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26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A091-1A78-45A2-869A-F88BAC51F489}" type="datetimeFigureOut">
              <a:rPr lang="nl-NL" smtClean="0"/>
              <a:t>21/11/16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3D79-1E52-4887-8DA0-A8044E17CD5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207078" cy="2808312"/>
          </a:xfrm>
        </p:spPr>
        <p:txBody>
          <a:bodyPr>
            <a:noAutofit/>
          </a:bodyPr>
          <a:lstStyle/>
          <a:p>
            <a:pPr algn="ctr"/>
            <a:r>
              <a:rPr lang="nl-NL" altLang="nl-NL" sz="4800" smtClean="0"/>
              <a:t>Introductie JavaScript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80774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/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function </a:t>
            </a: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(value)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if (value)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 smtClean="0">
                <a:latin typeface="Courier New"/>
                <a:cs typeface="Courier New"/>
              </a:rPr>
              <a:t>(‘</a:t>
            </a:r>
            <a:r>
              <a:rPr lang="en-US" b="1" dirty="0" err="1" smtClean="0">
                <a:latin typeface="Courier New"/>
                <a:cs typeface="Courier New"/>
              </a:rPr>
              <a:t>Truthy</a:t>
            </a:r>
            <a:r>
              <a:rPr lang="en-US" b="1" dirty="0" smtClean="0">
                <a:latin typeface="Courier New"/>
                <a:cs typeface="Courier New"/>
              </a:rPr>
              <a:t>!’);	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 else {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console.log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‘</a:t>
            </a:r>
            <a:r>
              <a:rPr lang="en-US" b="1" dirty="0" err="1" smtClean="0">
                <a:latin typeface="Courier New"/>
                <a:cs typeface="Courier New"/>
              </a:rPr>
              <a:t>Falsy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  <a:r>
              <a:rPr lang="en-US" b="1" dirty="0">
                <a:latin typeface="Courier New"/>
                <a:cs typeface="Courier New"/>
              </a:rPr>
              <a:t>’);</a:t>
            </a:r>
          </a:p>
          <a:p>
            <a:pPr marL="311150" lvl="3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(null); 	// </a:t>
            </a:r>
            <a:r>
              <a:rPr lang="en-US" b="1" dirty="0" err="1" smtClean="0">
                <a:latin typeface="Courier New"/>
                <a:cs typeface="Courier New"/>
              </a:rPr>
              <a:t>Falsy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(‘Roel’) 	// </a:t>
            </a:r>
            <a:r>
              <a:rPr lang="en-US" b="1" dirty="0" err="1" smtClean="0">
                <a:latin typeface="Courier New"/>
                <a:cs typeface="Courier New"/>
              </a:rPr>
              <a:t>Truthy</a:t>
            </a:r>
            <a:r>
              <a:rPr lang="en-US" b="1" dirty="0" smtClean="0">
                <a:latin typeface="Courier New"/>
                <a:cs typeface="Courier New"/>
              </a:rPr>
              <a:t>!</a:t>
            </a: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showTruthyFalsy</a:t>
            </a:r>
            <a:r>
              <a:rPr lang="en-US" b="1" dirty="0" smtClean="0">
                <a:latin typeface="Courier New"/>
                <a:cs typeface="Courier New"/>
              </a:rPr>
              <a:t>();		// ?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138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object maar met twee extra </a:t>
            </a:r>
            <a:r>
              <a:rPr lang="en-US" dirty="0" err="1" smtClean="0"/>
              <a:t>verborgen</a:t>
            </a:r>
            <a:r>
              <a:rPr lang="en-US" dirty="0" smtClean="0"/>
              <a:t> properties: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De code die </a:t>
            </a:r>
            <a:r>
              <a:rPr lang="en-US" dirty="0" err="1" smtClean="0">
                <a:latin typeface="Verdana"/>
                <a:cs typeface="Verdana"/>
              </a:rPr>
              <a:t>uitgevoerd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kan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worden</a:t>
            </a: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De context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waarbinnen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deze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code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wordt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uitgevoerd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(de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waarde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rPr>
              <a:t> van het ‘this’ keyword)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63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Verdana"/>
              <a:cs typeface="Verdana"/>
            </a:endParaRPr>
          </a:p>
          <a:p>
            <a:r>
              <a:rPr lang="en-US" dirty="0" err="1" smtClean="0">
                <a:latin typeface="Verdana"/>
                <a:cs typeface="Verdana"/>
              </a:rPr>
              <a:t>Verder</a:t>
            </a:r>
            <a:r>
              <a:rPr lang="en-US" dirty="0" smtClean="0">
                <a:latin typeface="Verdana"/>
                <a:cs typeface="Verdana"/>
              </a:rPr>
              <a:t> kun je met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dezelfde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dingen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doen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met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</a:t>
            </a:r>
            <a:r>
              <a:rPr lang="en-US" dirty="0" smtClean="0">
                <a:latin typeface="Verdana"/>
                <a:cs typeface="Verdana"/>
              </a:rPr>
              <a:t> object.</a:t>
            </a:r>
          </a:p>
          <a:p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opslaan</a:t>
            </a:r>
            <a:r>
              <a:rPr lang="en-US" dirty="0" smtClean="0">
                <a:latin typeface="Verdana"/>
                <a:cs typeface="Verdana"/>
              </a:rPr>
              <a:t> in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variabelen</a:t>
            </a:r>
            <a:r>
              <a:rPr lang="en-US" dirty="0" smtClean="0">
                <a:latin typeface="Verdana"/>
                <a:cs typeface="Verdana"/>
              </a:rPr>
              <a:t>, </a:t>
            </a:r>
            <a:r>
              <a:rPr lang="en-US" dirty="0" err="1" smtClean="0">
                <a:latin typeface="Verdana"/>
                <a:cs typeface="Verdana"/>
              </a:rPr>
              <a:t>objecten</a:t>
            </a:r>
            <a:r>
              <a:rPr lang="en-US" dirty="0" smtClean="0">
                <a:latin typeface="Verdana"/>
                <a:cs typeface="Verdana"/>
              </a:rPr>
              <a:t> en arrays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doorgeven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argument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teruggeven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‘return value’ van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endParaRPr lang="en-US" dirty="0" smtClean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Verdana"/>
                <a:cs typeface="Verdana"/>
              </a:rPr>
              <a:t>Je </a:t>
            </a:r>
            <a:r>
              <a:rPr lang="en-US" dirty="0" err="1" smtClean="0">
                <a:latin typeface="Verdana"/>
                <a:cs typeface="Verdana"/>
              </a:rPr>
              <a:t>kunt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properties/methods </a:t>
            </a:r>
            <a:r>
              <a:rPr lang="en-US" dirty="0" err="1" smtClean="0">
                <a:latin typeface="Verdana"/>
                <a:cs typeface="Verdana"/>
              </a:rPr>
              <a:t>aan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toevoegen</a:t>
            </a: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32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// we </a:t>
            </a:r>
            <a:r>
              <a:rPr lang="en-US" b="1" dirty="0" err="1" smtClean="0">
                <a:latin typeface="Courier New"/>
                <a:cs typeface="Courier New"/>
              </a:rPr>
              <a:t>maken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variable ‘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’ </a:t>
            </a:r>
            <a:r>
              <a:rPr lang="en-US" b="1" dirty="0" err="1" smtClean="0">
                <a:latin typeface="Courier New"/>
                <a:cs typeface="Courier New"/>
              </a:rPr>
              <a:t>waarin</a:t>
            </a:r>
            <a:r>
              <a:rPr lang="en-US" b="1" dirty="0" smtClean="0">
                <a:latin typeface="Courier New"/>
                <a:cs typeface="Courier New"/>
              </a:rPr>
              <a:t> we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// </a:t>
            </a:r>
            <a:r>
              <a:rPr lang="en-US" b="1" dirty="0" err="1" smtClean="0">
                <a:latin typeface="Courier New"/>
                <a:cs typeface="Courier New"/>
              </a:rPr>
              <a:t>functie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opslaan</a:t>
            </a:r>
            <a:r>
              <a:rPr lang="en-US" b="1" dirty="0" smtClean="0">
                <a:latin typeface="Courier New"/>
                <a:cs typeface="Courier New"/>
              </a:rPr>
              <a:t> die twee </a:t>
            </a:r>
            <a:r>
              <a:rPr lang="en-US" b="1" dirty="0" err="1" smtClean="0">
                <a:latin typeface="Courier New"/>
                <a:cs typeface="Courier New"/>
              </a:rPr>
              <a:t>waarden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optelt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 = function(</a:t>
            </a:r>
            <a:r>
              <a:rPr lang="en-US" b="1" dirty="0" err="1" smtClean="0">
                <a:latin typeface="Courier New"/>
                <a:cs typeface="Courier New"/>
              </a:rPr>
              <a:t>a,b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return </a:t>
            </a:r>
            <a:r>
              <a:rPr lang="en-US" b="1" dirty="0" err="1" smtClean="0">
                <a:latin typeface="Courier New"/>
                <a:cs typeface="Courier New"/>
              </a:rPr>
              <a:t>a+b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70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Aanroep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:</a:t>
            </a:r>
          </a:p>
          <a:p>
            <a:pPr marL="167400" lvl="2" indent="0">
              <a:buNone/>
            </a:pPr>
            <a:endParaRPr lang="en-US" dirty="0" smtClean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(1,5);	// 6</a:t>
            </a: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object: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x = 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;	// </a:t>
            </a:r>
            <a:r>
              <a:rPr lang="en-US" b="1" dirty="0" err="1" smtClean="0">
                <a:latin typeface="Courier New"/>
                <a:cs typeface="Courier New"/>
              </a:rPr>
              <a:t>Een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verwijzing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naar</a:t>
            </a:r>
            <a:r>
              <a:rPr lang="en-US" b="1" dirty="0" smtClean="0">
                <a:latin typeface="Courier New"/>
                <a:cs typeface="Courier New"/>
              </a:rPr>
              <a:t> ‘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’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(2,3)		// 5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30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Verdana"/>
              <a:cs typeface="Verdana"/>
            </a:endParaRPr>
          </a:p>
          <a:p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als</a:t>
            </a:r>
            <a:r>
              <a:rPr lang="en-US" dirty="0" smtClean="0">
                <a:latin typeface="Verdana"/>
                <a:cs typeface="Verdana"/>
              </a:rPr>
              <a:t> argument van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functie</a:t>
            </a:r>
            <a:r>
              <a:rPr lang="en-US" dirty="0" smtClean="0">
                <a:latin typeface="Verdana"/>
                <a:cs typeface="Verdana"/>
              </a:rPr>
              <a:t>:</a:t>
            </a:r>
          </a:p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doeIets</a:t>
            </a:r>
            <a:r>
              <a:rPr lang="en-US" b="1" dirty="0" smtClean="0">
                <a:latin typeface="Courier New"/>
                <a:cs typeface="Courier New"/>
              </a:rPr>
              <a:t> = function(</a:t>
            </a:r>
            <a:r>
              <a:rPr lang="en-US" b="1" dirty="0" err="1" smtClean="0">
                <a:latin typeface="Courier New"/>
                <a:cs typeface="Courier New"/>
              </a:rPr>
              <a:t>func</a:t>
            </a:r>
            <a:r>
              <a:rPr lang="en-US" b="1" dirty="0" smtClean="0">
                <a:latin typeface="Courier New"/>
                <a:cs typeface="Courier New"/>
              </a:rPr>
              <a:t>, a, b) 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return </a:t>
            </a:r>
            <a:r>
              <a:rPr lang="en-US" b="1" dirty="0" err="1" smtClean="0">
                <a:latin typeface="Courier New"/>
                <a:cs typeface="Courier New"/>
              </a:rPr>
              <a:t>func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a,b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};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doeIets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optellen</a:t>
            </a:r>
            <a:r>
              <a:rPr lang="en-US" b="1" dirty="0" smtClean="0">
                <a:latin typeface="Courier New"/>
                <a:cs typeface="Courier New"/>
              </a:rPr>
              <a:t>, 4, 3);	// 7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367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Verdana"/>
                <a:cs typeface="Verdana"/>
              </a:rPr>
              <a:t>Een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variabele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leeft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binnen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een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functie</a:t>
            </a:r>
            <a:r>
              <a:rPr lang="en-US" sz="1600" dirty="0" smtClean="0">
                <a:latin typeface="Verdana"/>
                <a:cs typeface="Verdana"/>
              </a:rPr>
              <a:t>, </a:t>
            </a:r>
            <a:r>
              <a:rPr lang="en-US" sz="1600" dirty="0" err="1" smtClean="0">
                <a:latin typeface="Verdana"/>
                <a:cs typeface="Verdana"/>
              </a:rPr>
              <a:t>niet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daarbuiten</a:t>
            </a:r>
            <a:r>
              <a:rPr lang="en-US" sz="1600" dirty="0" smtClean="0">
                <a:latin typeface="Verdana"/>
                <a:cs typeface="Verdana"/>
              </a:rPr>
              <a:t>.</a:t>
            </a:r>
          </a:p>
          <a:p>
            <a:endParaRPr lang="en-US" sz="1600" dirty="0">
              <a:latin typeface="Verdana"/>
              <a:cs typeface="Verdana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v</a:t>
            </a:r>
            <a:r>
              <a:rPr lang="en-US" sz="1600" b="1" dirty="0" err="1" smtClean="0">
                <a:latin typeface="Courier New"/>
                <a:cs typeface="Courier New"/>
              </a:rPr>
              <a:t>ar</a:t>
            </a:r>
            <a:r>
              <a:rPr lang="en-US" sz="1600" b="1" dirty="0" smtClean="0">
                <a:latin typeface="Courier New"/>
                <a:cs typeface="Courier New"/>
              </a:rPr>
              <a:t> func1 = function()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a = 10;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func2 = function()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latin typeface="Courier New"/>
                <a:cs typeface="Courier New"/>
              </a:rPr>
              <a:t> b = 20;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(a);	// 10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(b); 	// 20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(a); 		// 10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console.log</a:t>
            </a:r>
            <a:r>
              <a:rPr lang="en-US" sz="1600" b="1" dirty="0" smtClean="0">
                <a:latin typeface="Courier New"/>
                <a:cs typeface="Courier New"/>
              </a:rPr>
              <a:t>(b); 		// undefined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dirty="0" err="1">
                <a:latin typeface="Verdana"/>
                <a:cs typeface="Verdana"/>
              </a:rPr>
              <a:t>Een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binnenste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functie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heeft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toegang</a:t>
            </a:r>
            <a:r>
              <a:rPr lang="en-US" sz="1600" dirty="0">
                <a:latin typeface="Verdana"/>
                <a:cs typeface="Verdana"/>
              </a:rPr>
              <a:t> tot </a:t>
            </a:r>
            <a:r>
              <a:rPr lang="en-US" sz="1600" dirty="0" err="1">
                <a:latin typeface="Verdana"/>
                <a:cs typeface="Verdana"/>
              </a:rPr>
              <a:t>alle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variabelen</a:t>
            </a:r>
            <a:r>
              <a:rPr lang="en-US" sz="1600" dirty="0">
                <a:latin typeface="Verdana"/>
                <a:cs typeface="Verdana"/>
              </a:rPr>
              <a:t> van de </a:t>
            </a:r>
            <a:r>
              <a:rPr lang="en-US" sz="1600" dirty="0" err="1">
                <a:latin typeface="Verdana"/>
                <a:cs typeface="Verdana"/>
              </a:rPr>
              <a:t>functie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waarbinnen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lang="en-US" sz="1600" dirty="0" err="1">
                <a:latin typeface="Verdana"/>
                <a:cs typeface="Verdana"/>
              </a:rPr>
              <a:t>hij</a:t>
            </a:r>
            <a:r>
              <a:rPr lang="en-US" sz="1600" dirty="0">
                <a:latin typeface="Verdana"/>
                <a:cs typeface="Verdana"/>
              </a:rPr>
              <a:t> is </a:t>
            </a:r>
            <a:r>
              <a:rPr lang="en-US" sz="1600" dirty="0" err="1">
                <a:latin typeface="Verdana"/>
                <a:cs typeface="Verdana"/>
              </a:rPr>
              <a:t>gedefiniëerd</a:t>
            </a:r>
            <a:r>
              <a:rPr lang="en-US" sz="1600" dirty="0">
                <a:latin typeface="Verdana"/>
                <a:cs typeface="Verdana"/>
              </a:rPr>
              <a:t>.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084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/>
                <a:cs typeface="Verdana"/>
              </a:rPr>
              <a:t>Callbacks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handig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wanneer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gebeurtenissen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plaatsvinden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b="1" dirty="0">
              <a:latin typeface="Verdana"/>
              <a:cs typeface="Verdana"/>
            </a:endParaRPr>
          </a:p>
          <a:p>
            <a:r>
              <a:rPr lang="en-US" sz="1400" b="1" dirty="0" err="1">
                <a:latin typeface="Courier New"/>
                <a:cs typeface="Courier New"/>
              </a:rPr>
              <a:t>v</a:t>
            </a:r>
            <a:r>
              <a:rPr lang="en-US" sz="1400" b="1" dirty="0" err="1" smtClean="0">
                <a:latin typeface="Courier New"/>
                <a:cs typeface="Courier New"/>
              </a:rPr>
              <a:t>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verwerkAntwoord</a:t>
            </a:r>
            <a:r>
              <a:rPr lang="en-US" sz="1400" b="1" dirty="0" smtClean="0">
                <a:latin typeface="Courier New"/>
                <a:cs typeface="Courier New"/>
              </a:rPr>
              <a:t> = function(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console.log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err="1">
                <a:latin typeface="Courier New"/>
                <a:cs typeface="Courier New"/>
              </a:rPr>
              <a:t>v</a:t>
            </a:r>
            <a:r>
              <a:rPr lang="en-US" sz="1400" b="1" dirty="0" err="1" smtClean="0">
                <a:latin typeface="Courier New"/>
                <a:cs typeface="Courier New"/>
              </a:rPr>
              <a:t>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afhandelenFout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= function(error) {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console.error</a:t>
            </a:r>
            <a:r>
              <a:rPr lang="en-US" sz="1400" b="1" dirty="0" smtClean="0">
                <a:latin typeface="Courier New"/>
                <a:cs typeface="Courier New"/>
              </a:rPr>
              <a:t>(‘</a:t>
            </a:r>
            <a:r>
              <a:rPr lang="en-US" sz="1400" b="1" dirty="0" err="1" smtClean="0">
                <a:latin typeface="Courier New"/>
                <a:cs typeface="Courier New"/>
              </a:rPr>
              <a:t>Fout</a:t>
            </a:r>
            <a:r>
              <a:rPr lang="en-US" sz="1400" b="1" dirty="0" smtClean="0">
                <a:latin typeface="Courier New"/>
                <a:cs typeface="Courier New"/>
              </a:rPr>
              <a:t>: ‘ + </a:t>
            </a:r>
            <a:r>
              <a:rPr lang="en-US" sz="1400" b="1" dirty="0" err="1" smtClean="0">
                <a:latin typeface="Courier New"/>
                <a:cs typeface="Courier New"/>
              </a:rPr>
              <a:t>error.status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maakVraag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stel_asynchrone_vraag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verwerkAntwoord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afhandelenFout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7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r>
              <a:rPr lang="en-US" dirty="0" smtClean="0"/>
              <a:t> -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/>
                <a:cs typeface="Verdana"/>
              </a:rPr>
              <a:t>Callbacks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handig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wanneer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gebeurtenissen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plaatsvinden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stel_asynchrone_vraag</a:t>
            </a:r>
            <a:r>
              <a:rPr lang="en-US" sz="1400" b="1" dirty="0" smtClean="0">
                <a:latin typeface="Courier New"/>
                <a:cs typeface="Courier New"/>
              </a:rPr>
              <a:t> = function(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doeAntwoord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doeFout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var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stelVraag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vraag</a:t>
            </a:r>
            <a:r>
              <a:rPr lang="en-US" sz="1400" b="1" smtClean="0">
                <a:latin typeface="Courier New"/>
                <a:cs typeface="Courier New"/>
              </a:rPr>
              <a:t>); </a:t>
            </a:r>
            <a:endParaRPr lang="en-US" sz="1400" b="1" dirty="0" smtClean="0">
              <a:latin typeface="Courier New"/>
              <a:cs typeface="Courier New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if 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		</a:t>
            </a:r>
            <a:r>
              <a:rPr lang="en-US" sz="1400" b="1" dirty="0" err="1" smtClean="0">
                <a:latin typeface="Courier New"/>
                <a:cs typeface="Courier New"/>
              </a:rPr>
              <a:t>doeAntwoord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antwoord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	} else {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		</a:t>
            </a:r>
            <a:r>
              <a:rPr lang="en-US" sz="1400" b="1" dirty="0" err="1" smtClean="0">
                <a:latin typeface="Courier New"/>
                <a:cs typeface="Courier New"/>
              </a:rPr>
              <a:t>doeFout</a:t>
            </a:r>
            <a:r>
              <a:rPr lang="en-US" sz="1400" b="1" dirty="0" smtClean="0">
                <a:latin typeface="Courier New"/>
                <a:cs typeface="Courier New"/>
              </a:rPr>
              <a:t>({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			status: 500,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			</a:t>
            </a:r>
            <a:r>
              <a:rPr lang="en-US" sz="1400" b="1" dirty="0" err="1" smtClean="0">
                <a:latin typeface="Courier New"/>
                <a:cs typeface="Courier New"/>
              </a:rPr>
              <a:t>tekst</a:t>
            </a:r>
            <a:r>
              <a:rPr lang="en-US" sz="1400" b="1" dirty="0" smtClean="0">
                <a:latin typeface="Courier New"/>
                <a:cs typeface="Courier New"/>
              </a:rPr>
              <a:t>: ‘</a:t>
            </a:r>
            <a:r>
              <a:rPr lang="en-US" sz="1400" b="1" dirty="0" err="1" smtClean="0">
                <a:latin typeface="Courier New"/>
                <a:cs typeface="Courier New"/>
              </a:rPr>
              <a:t>Er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ging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iets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fout</a:t>
            </a:r>
            <a:r>
              <a:rPr lang="en-US" sz="1400" b="1" dirty="0" smtClean="0">
                <a:latin typeface="Courier New"/>
                <a:cs typeface="Courier New"/>
              </a:rPr>
              <a:t>’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		});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	}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smtClean="0">
                <a:latin typeface="Courier New"/>
                <a:cs typeface="Courier New"/>
              </a:rPr>
              <a:t>};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738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dirty="0">
                <a:latin typeface="Arial"/>
                <a:cs typeface="Arial"/>
              </a:rPr>
              <a:t>promise represents the eventual result of an asynchronous operation. It is a placeholder into which the successful result value or reason for failure will materialize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i="1" dirty="0">
                <a:latin typeface="Arial"/>
                <a:cs typeface="Arial"/>
              </a:rPr>
              <a:t>Why Use Promises?</a:t>
            </a:r>
          </a:p>
          <a:p>
            <a:r>
              <a:rPr lang="en-US" dirty="0">
                <a:latin typeface="Arial"/>
                <a:cs typeface="Arial"/>
              </a:rPr>
              <a:t>Promises provide a simpler alternative for executing, composing, and managing asynchronous operations when compared to traditional callback-based approaches. They also allow you to handle asynchronous errors using approaches that are similar to synchronous try/catch.</a:t>
            </a:r>
            <a:endParaRPr lang="en-US" dirty="0">
              <a:latin typeface="Arial"/>
              <a:cs typeface="Arial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68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Inleiding </a:t>
            </a:r>
            <a:r>
              <a:rPr lang="nl-NL" dirty="0" err="1" smtClean="0"/>
              <a:t>JavaScript</a:t>
            </a:r>
            <a:endParaRPr lang="nl-NL" dirty="0" smtClean="0"/>
          </a:p>
          <a:p>
            <a:pPr marL="465138" lvl="1" indent="-285750"/>
            <a:r>
              <a:rPr lang="nl-NL" dirty="0" smtClean="0"/>
              <a:t>Objecten</a:t>
            </a:r>
          </a:p>
          <a:p>
            <a:pPr marL="465138" lvl="1" indent="-285750"/>
            <a:r>
              <a:rPr lang="nl-NL" dirty="0" err="1"/>
              <a:t>Truthy</a:t>
            </a:r>
            <a:r>
              <a:rPr lang="nl-NL" dirty="0"/>
              <a:t>/</a:t>
            </a:r>
            <a:r>
              <a:rPr lang="nl-NL" dirty="0" err="1" smtClean="0"/>
              <a:t>Falsy</a:t>
            </a:r>
            <a:endParaRPr lang="nl-NL" dirty="0" smtClean="0"/>
          </a:p>
          <a:p>
            <a:pPr marL="465138" lvl="1" indent="-285750"/>
            <a:r>
              <a:rPr lang="nl-NL" dirty="0" smtClean="0"/>
              <a:t>Functies</a:t>
            </a:r>
          </a:p>
          <a:p>
            <a:pPr marL="465138" lvl="1" indent="-285750"/>
            <a:r>
              <a:rPr lang="nl-NL" dirty="0" err="1" smtClean="0"/>
              <a:t>Promises</a:t>
            </a:r>
            <a:endParaRPr lang="nl-NL" dirty="0" smtClean="0"/>
          </a:p>
          <a:p>
            <a:pPr marL="465138" lvl="1" indent="-285750"/>
            <a:endParaRPr lang="nl-NL" dirty="0" smtClean="0"/>
          </a:p>
          <a:p>
            <a:pPr marL="465138" lvl="1" indent="-28575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0306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promise </a:t>
            </a:r>
            <a:r>
              <a:rPr lang="en-US" dirty="0" err="1" smtClean="0"/>
              <a:t>heeft</a:t>
            </a:r>
            <a:r>
              <a:rPr lang="en-US" dirty="0" smtClean="0"/>
              <a:t> 3 ‘states’: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Pending</a:t>
            </a:r>
          </a:p>
          <a:p>
            <a:r>
              <a:rPr lang="en-US" dirty="0" err="1" smtClean="0">
                <a:latin typeface="Verdana"/>
                <a:cs typeface="Verdana"/>
              </a:rPr>
              <a:t>Nog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geen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uitkomst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omdat</a:t>
            </a:r>
            <a:r>
              <a:rPr lang="en-US" dirty="0" smtClean="0">
                <a:latin typeface="Verdana"/>
                <a:cs typeface="Verdana"/>
              </a:rPr>
              <a:t> 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nog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niet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voltooid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Resolved</a:t>
            </a:r>
          </a:p>
          <a:p>
            <a:r>
              <a:rPr lang="en-US" dirty="0" smtClean="0">
                <a:latin typeface="Verdana"/>
                <a:cs typeface="Verdana"/>
              </a:rPr>
              <a:t>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succesvol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verlopen</a:t>
            </a:r>
            <a:r>
              <a:rPr lang="en-US" dirty="0" smtClean="0">
                <a:latin typeface="Verdana"/>
                <a:cs typeface="Verdana"/>
              </a:rPr>
              <a:t> en de promise </a:t>
            </a:r>
            <a:r>
              <a:rPr lang="en-US" dirty="0" err="1" smtClean="0">
                <a:latin typeface="Verdana"/>
                <a:cs typeface="Verdana"/>
              </a:rPr>
              <a:t>heeft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</a:t>
            </a:r>
            <a:r>
              <a:rPr lang="en-US" dirty="0" smtClean="0">
                <a:latin typeface="Verdana"/>
                <a:cs typeface="Verdana"/>
              </a:rPr>
              <a:t>.</a:t>
            </a:r>
          </a:p>
          <a:p>
            <a:endParaRPr lang="en-US" dirty="0">
              <a:latin typeface="Verdana"/>
              <a:cs typeface="Verdana"/>
            </a:endParaRPr>
          </a:p>
          <a:p>
            <a:r>
              <a:rPr lang="en-US" b="1" i="1" dirty="0" smtClean="0">
                <a:latin typeface="Verdana"/>
                <a:cs typeface="Verdana"/>
              </a:rPr>
              <a:t>Rejected</a:t>
            </a:r>
          </a:p>
          <a:p>
            <a:r>
              <a:rPr lang="en-US" dirty="0" smtClean="0">
                <a:latin typeface="Verdana"/>
                <a:cs typeface="Verdana"/>
              </a:rPr>
              <a:t>De </a:t>
            </a:r>
            <a:r>
              <a:rPr lang="en-US" dirty="0" err="1" smtClean="0">
                <a:latin typeface="Verdana"/>
                <a:cs typeface="Verdana"/>
              </a:rPr>
              <a:t>asynchrone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operatie</a:t>
            </a:r>
            <a:r>
              <a:rPr lang="en-US" dirty="0" smtClean="0">
                <a:latin typeface="Verdana"/>
                <a:cs typeface="Verdana"/>
              </a:rPr>
              <a:t> is </a:t>
            </a:r>
            <a:r>
              <a:rPr lang="en-US" dirty="0" err="1" smtClean="0">
                <a:latin typeface="Verdana"/>
                <a:cs typeface="Verdana"/>
              </a:rPr>
              <a:t>foutgegaan</a:t>
            </a:r>
            <a:r>
              <a:rPr lang="en-US" dirty="0" smtClean="0">
                <a:latin typeface="Verdana"/>
                <a:cs typeface="Verdana"/>
              </a:rPr>
              <a:t> en de promise </a:t>
            </a:r>
            <a:r>
              <a:rPr lang="en-US" dirty="0" err="1" smtClean="0">
                <a:latin typeface="Verdana"/>
                <a:cs typeface="Verdana"/>
              </a:rPr>
              <a:t>heeft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</a:t>
            </a:r>
            <a:r>
              <a:rPr lang="en-US" dirty="0" smtClean="0">
                <a:latin typeface="Verdana"/>
                <a:cs typeface="Verdana"/>
              </a:rPr>
              <a:t> die de </a:t>
            </a:r>
            <a:r>
              <a:rPr lang="en-US" dirty="0" err="1" smtClean="0">
                <a:latin typeface="Verdana"/>
                <a:cs typeface="Verdana"/>
              </a:rPr>
              <a:t>reden</a:t>
            </a:r>
            <a:r>
              <a:rPr lang="en-US" dirty="0" smtClean="0">
                <a:latin typeface="Verdana"/>
                <a:cs typeface="Verdana"/>
              </a:rPr>
              <a:t>/</a:t>
            </a:r>
            <a:r>
              <a:rPr lang="en-US" dirty="0" err="1" smtClean="0">
                <a:latin typeface="Verdana"/>
                <a:cs typeface="Verdana"/>
              </a:rPr>
              <a:t>oorzaak</a:t>
            </a:r>
            <a:r>
              <a:rPr lang="en-US" dirty="0" smtClean="0">
                <a:latin typeface="Verdana"/>
                <a:cs typeface="Verdana"/>
              </a:rPr>
              <a:t> van de </a:t>
            </a:r>
            <a:r>
              <a:rPr lang="en-US" dirty="0" err="1" smtClean="0">
                <a:latin typeface="Verdana"/>
                <a:cs typeface="Verdana"/>
              </a:rPr>
              <a:t>fout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bevat</a:t>
            </a:r>
            <a:r>
              <a:rPr lang="en-US" smtClean="0">
                <a:latin typeface="Verdana"/>
                <a:cs typeface="Verdana"/>
              </a:rPr>
              <a:t>.</a:t>
            </a:r>
            <a:endParaRPr lang="en-US" dirty="0" smtClean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07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>
                <a:latin typeface="Courier New"/>
                <a:cs typeface="Courier New"/>
              </a:rPr>
              <a:t>f</a:t>
            </a:r>
            <a:r>
              <a:rPr lang="en-US" sz="1200" b="1" smtClean="0">
                <a:latin typeface="Courier New"/>
                <a:cs typeface="Courier New"/>
              </a:rPr>
              <a:t>unction doeIets(vraag) {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	var deferred = $q.defer();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$timeout(function() {</a:t>
            </a:r>
          </a:p>
          <a:p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		deferred.resolve(vraag.toUpperCase());</a:t>
            </a:r>
            <a:endParaRPr lang="en-US" sz="1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b="1" smtClean="0">
                <a:solidFill>
                  <a:srgbClr val="FF0000"/>
                </a:solidFill>
                <a:latin typeface="Courier New"/>
                <a:cs typeface="Courier New"/>
              </a:rPr>
              <a:t>	},3000)			// promise wordt na 3 seconden geresolved</a:t>
            </a:r>
          </a:p>
          <a:p>
            <a:r>
              <a:rPr lang="en-US" sz="1200" b="1">
                <a:latin typeface="Courier New"/>
                <a:cs typeface="Courier New"/>
              </a:rPr>
              <a:t>	</a:t>
            </a:r>
            <a:r>
              <a:rPr lang="en-US" sz="1200" b="1" smtClean="0">
                <a:latin typeface="Courier New"/>
                <a:cs typeface="Courier New"/>
              </a:rPr>
              <a:t>return deferred.promise;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}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function success(response) {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	console.log(response);</a:t>
            </a:r>
            <a:endParaRPr lang="en-US" sz="1200" b="1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}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function error(error){</a:t>
            </a:r>
          </a:p>
          <a:p>
            <a:r>
              <a:rPr lang="en-US" sz="1200" b="1">
                <a:latin typeface="Courier New"/>
                <a:cs typeface="Courier New"/>
              </a:rPr>
              <a:t>	</a:t>
            </a:r>
            <a:r>
              <a:rPr lang="en-US" sz="1200" b="1" smtClean="0">
                <a:latin typeface="Courier New"/>
                <a:cs typeface="Courier New"/>
              </a:rPr>
              <a:t>console.error(‘Oh no’);</a:t>
            </a:r>
          </a:p>
          <a:p>
            <a:r>
              <a:rPr lang="en-US" sz="1200" b="1">
                <a:latin typeface="Courier New"/>
                <a:cs typeface="Courier New"/>
              </a:rPr>
              <a:t>}</a:t>
            </a:r>
            <a:endParaRPr lang="en-US" sz="1200" b="1" smtClean="0">
              <a:latin typeface="Courier New"/>
              <a:cs typeface="Courier New"/>
            </a:endParaRPr>
          </a:p>
          <a:p>
            <a:endParaRPr lang="en-US" sz="1200" b="1">
              <a:latin typeface="Courier New"/>
              <a:cs typeface="Courier New"/>
            </a:endParaRPr>
          </a:p>
          <a:p>
            <a:r>
              <a:rPr lang="en-US" sz="1200" b="1" smtClean="0">
                <a:latin typeface="Courier New"/>
                <a:cs typeface="Courier New"/>
              </a:rPr>
              <a:t>var promise = doeIets(‘hallo’);</a:t>
            </a:r>
          </a:p>
          <a:p>
            <a:r>
              <a:rPr lang="en-US" sz="1200" b="1">
                <a:latin typeface="Courier New"/>
                <a:cs typeface="Courier New"/>
              </a:rPr>
              <a:t>p</a:t>
            </a:r>
            <a:r>
              <a:rPr lang="en-US" sz="1200" b="1" smtClean="0">
                <a:latin typeface="Courier New"/>
                <a:cs typeface="Courier New"/>
              </a:rPr>
              <a:t>romise.then(success,error);</a:t>
            </a:r>
          </a:p>
          <a:p>
            <a:r>
              <a:rPr lang="en-US" sz="1200" b="1" smtClean="0">
                <a:latin typeface="Courier New"/>
                <a:cs typeface="Courier New"/>
              </a:rPr>
              <a:t>console.log(‘Promises zijn leuk!’);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>
              <a:latin typeface="Verdana"/>
              <a:cs typeface="Verdana"/>
            </a:endParaRPr>
          </a:p>
          <a:p>
            <a:endParaRPr lang="en-US" sz="1200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552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Verdana"/>
                <a:cs typeface="Verdana"/>
              </a:rPr>
              <a:t>Uitkomst:</a:t>
            </a:r>
          </a:p>
          <a:p>
            <a:endParaRPr lang="en-US" b="1">
              <a:latin typeface="Courier New"/>
              <a:cs typeface="Courier New"/>
            </a:endParaRPr>
          </a:p>
          <a:p>
            <a:r>
              <a:rPr lang="en-US" b="1" smtClean="0">
                <a:latin typeface="Courier New"/>
                <a:cs typeface="Courier New"/>
              </a:rPr>
              <a:t>Promises zijn leuk!</a:t>
            </a:r>
          </a:p>
          <a:p>
            <a:r>
              <a:rPr lang="en-US" b="1" i="1" smtClean="0">
                <a:latin typeface="Courier New"/>
                <a:cs typeface="Courier New"/>
              </a:rPr>
              <a:t>(3 seconden later)</a:t>
            </a:r>
          </a:p>
          <a:p>
            <a:r>
              <a:rPr lang="en-US" b="1" smtClean="0">
                <a:latin typeface="Courier New"/>
                <a:cs typeface="Courier New"/>
              </a:rPr>
              <a:t>HALLO</a:t>
            </a:r>
          </a:p>
          <a:p>
            <a:endParaRPr lang="en-US" sz="1200" b="1" smtClean="0">
              <a:latin typeface="Courier New"/>
              <a:cs typeface="Courier New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 smtClean="0">
              <a:latin typeface="Verdana"/>
              <a:cs typeface="Verdana"/>
            </a:endParaRPr>
          </a:p>
          <a:p>
            <a:endParaRPr lang="en-US" sz="1200">
              <a:latin typeface="Verdana"/>
              <a:cs typeface="Verdana"/>
            </a:endParaRPr>
          </a:p>
          <a:p>
            <a:endParaRPr lang="en-US" sz="1200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71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types in JavaScript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Booleans (true, false)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Undefined </a:t>
            </a:r>
            <a:r>
              <a:rPr lang="en-US" sz="1200" dirty="0" smtClean="0"/>
              <a:t>(</a:t>
            </a:r>
            <a:r>
              <a:rPr lang="en-US" sz="1200" dirty="0" err="1" smtClean="0"/>
              <a:t>inhoud</a:t>
            </a:r>
            <a:r>
              <a:rPr lang="en-US" sz="1200" dirty="0" smtClean="0"/>
              <a:t> van </a:t>
            </a:r>
            <a:r>
              <a:rPr lang="en-US" sz="1200" dirty="0" err="1" smtClean="0"/>
              <a:t>een</a:t>
            </a:r>
            <a:r>
              <a:rPr lang="en-US" sz="1200" dirty="0" smtClean="0"/>
              <a:t> </a:t>
            </a:r>
            <a:r>
              <a:rPr lang="en-US" sz="1200" dirty="0" err="1" smtClean="0"/>
              <a:t>variabele</a:t>
            </a:r>
            <a:r>
              <a:rPr lang="en-US" sz="1200" dirty="0" smtClean="0"/>
              <a:t> </a:t>
            </a:r>
            <a:r>
              <a:rPr lang="en-US" sz="1200" dirty="0" err="1" smtClean="0"/>
              <a:t>voordat</a:t>
            </a:r>
            <a:r>
              <a:rPr lang="en-US" sz="1200" dirty="0" smtClean="0"/>
              <a:t> </a:t>
            </a:r>
            <a:r>
              <a:rPr lang="en-US" sz="1200" dirty="0" err="1" smtClean="0"/>
              <a:t>hij</a:t>
            </a:r>
            <a:r>
              <a:rPr lang="en-US" sz="1200" dirty="0" smtClean="0"/>
              <a:t> </a:t>
            </a:r>
            <a:r>
              <a:rPr lang="en-US" sz="1200" dirty="0" err="1" smtClean="0"/>
              <a:t>een</a:t>
            </a:r>
            <a:r>
              <a:rPr lang="en-US" sz="1200" dirty="0" smtClean="0"/>
              <a:t> </a:t>
            </a:r>
            <a:r>
              <a:rPr lang="en-US" sz="1200" dirty="0" err="1" smtClean="0"/>
              <a:t>waarde</a:t>
            </a:r>
            <a:r>
              <a:rPr lang="en-US" sz="1200" dirty="0" smtClean="0"/>
              <a:t> </a:t>
            </a:r>
            <a:r>
              <a:rPr lang="en-US" sz="1200" dirty="0" err="1" smtClean="0"/>
              <a:t>krijgt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Null </a:t>
            </a:r>
            <a:r>
              <a:rPr lang="en-US" sz="1200" dirty="0" smtClean="0"/>
              <a:t>(= </a:t>
            </a:r>
            <a:r>
              <a:rPr lang="en-US" sz="1200" dirty="0" err="1" smtClean="0"/>
              <a:t>representatie</a:t>
            </a:r>
            <a:r>
              <a:rPr lang="en-US" sz="1200" dirty="0" smtClean="0"/>
              <a:t> van ‘</a:t>
            </a:r>
            <a:r>
              <a:rPr lang="en-US" sz="1200" dirty="0" err="1" smtClean="0"/>
              <a:t>geen</a:t>
            </a:r>
            <a:r>
              <a:rPr lang="en-US" sz="1200" dirty="0" smtClean="0"/>
              <a:t> </a:t>
            </a:r>
            <a:r>
              <a:rPr lang="en-US" sz="1200" dirty="0" err="1" smtClean="0"/>
              <a:t>waarde</a:t>
            </a:r>
            <a:r>
              <a:rPr lang="en-US" sz="1200" dirty="0" smtClean="0"/>
              <a:t>’)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algn="ctr"/>
            <a:r>
              <a:rPr lang="en-US" b="1" dirty="0" err="1" smtClean="0"/>
              <a:t>Alle</a:t>
            </a:r>
            <a:r>
              <a:rPr lang="en-US" b="1" dirty="0" smtClean="0"/>
              <a:t> </a:t>
            </a:r>
            <a:r>
              <a:rPr lang="en-US" b="1" dirty="0" err="1" smtClean="0"/>
              <a:t>andere</a:t>
            </a:r>
            <a:r>
              <a:rPr lang="en-US" b="1" dirty="0" smtClean="0"/>
              <a:t> </a:t>
            </a:r>
            <a:r>
              <a:rPr lang="en-US" b="1" dirty="0" err="1" smtClean="0"/>
              <a:t>dingen</a:t>
            </a:r>
            <a:r>
              <a:rPr lang="en-US" b="1" dirty="0" smtClean="0"/>
              <a:t> </a:t>
            </a:r>
            <a:r>
              <a:rPr lang="en-US" b="1" dirty="0" err="1" smtClean="0"/>
              <a:t>zijn</a:t>
            </a:r>
            <a:r>
              <a:rPr lang="en-US" b="1" dirty="0" smtClean="0"/>
              <a:t> </a:t>
            </a:r>
            <a:r>
              <a:rPr lang="en-US" b="1" dirty="0" err="1" smtClean="0"/>
              <a:t>objecten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 literal:</a:t>
            </a:r>
          </a:p>
          <a:p>
            <a:endParaRPr lang="en-US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empty_object</a:t>
            </a:r>
            <a:r>
              <a:rPr lang="en-US" b="1" dirty="0" smtClean="0">
                <a:latin typeface="Courier New"/>
                <a:cs typeface="Courier New"/>
              </a:rPr>
              <a:t> = {};</a:t>
            </a:r>
          </a:p>
          <a:p>
            <a:endParaRPr lang="en-US" b="1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: ‘Roel’,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achternaam</a:t>
            </a:r>
            <a:r>
              <a:rPr lang="en-US" b="1" dirty="0" smtClean="0">
                <a:latin typeface="Courier New"/>
                <a:cs typeface="Courier New"/>
              </a:rPr>
              <a:t>: ‘Noorman’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158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nesten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: ‘Roel’,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achternaam</a:t>
            </a:r>
            <a:r>
              <a:rPr lang="en-US" b="1" dirty="0" smtClean="0">
                <a:latin typeface="Courier New"/>
                <a:cs typeface="Courier New"/>
              </a:rPr>
              <a:t>: ‘Noorman’,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adres</a:t>
            </a:r>
            <a:r>
              <a:rPr lang="en-US" b="1" dirty="0" smtClean="0">
                <a:latin typeface="Courier New"/>
                <a:cs typeface="Courier New"/>
              </a:rPr>
              <a:t>:	{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straat</a:t>
            </a:r>
            <a:r>
              <a:rPr lang="en-US" b="1" dirty="0" smtClean="0">
                <a:latin typeface="Courier New"/>
                <a:cs typeface="Courier New"/>
              </a:rPr>
              <a:t>: ‘</a:t>
            </a:r>
            <a:r>
              <a:rPr lang="en-US" b="1" dirty="0" err="1" smtClean="0">
                <a:latin typeface="Courier New"/>
                <a:cs typeface="Courier New"/>
              </a:rPr>
              <a:t>Regentessestraat</a:t>
            </a:r>
            <a:r>
              <a:rPr lang="en-US" b="1" dirty="0" smtClean="0">
                <a:latin typeface="Courier New"/>
                <a:cs typeface="Courier New"/>
              </a:rPr>
              <a:t>’,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huisnummer</a:t>
            </a:r>
            <a:r>
              <a:rPr lang="en-US" b="1" dirty="0" smtClean="0">
                <a:latin typeface="Courier New"/>
                <a:cs typeface="Courier New"/>
              </a:rPr>
              <a:t>: 26,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postcode: ‘9717MA’,</a:t>
            </a: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laats</a:t>
            </a:r>
            <a:r>
              <a:rPr lang="en-US" b="1" dirty="0" smtClean="0">
                <a:latin typeface="Courier New"/>
                <a:cs typeface="Courier New"/>
              </a:rPr>
              <a:t>: ‘Groningen’</a:t>
            </a: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408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Gegeven</a:t>
            </a:r>
            <a:r>
              <a:rPr lang="en-US" dirty="0" smtClean="0"/>
              <a:t> </a:t>
            </a:r>
            <a:r>
              <a:rPr lang="en-US" dirty="0" err="1" smtClean="0"/>
              <a:t>ophalen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object:</a:t>
            </a:r>
          </a:p>
          <a:p>
            <a:endParaRPr lang="en-US" b="1" dirty="0"/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</a:t>
            </a:r>
            <a:r>
              <a:rPr lang="en-US" b="1" dirty="0" smtClean="0">
                <a:latin typeface="Courier New"/>
                <a:cs typeface="Courier New"/>
              </a:rPr>
              <a:t>[‘</a:t>
            </a:r>
            <a:r>
              <a:rPr lang="en-US" b="1" dirty="0" err="1" smtClean="0">
                <a:latin typeface="Courier New"/>
                <a:cs typeface="Courier New"/>
              </a:rPr>
              <a:t>voornaam</a:t>
            </a:r>
            <a:r>
              <a:rPr lang="en-US" b="1" dirty="0" smtClean="0">
                <a:latin typeface="Courier New"/>
                <a:cs typeface="Courier New"/>
              </a:rPr>
              <a:t>’] 	// ‘Roel’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ersoon.achternaam</a:t>
            </a:r>
            <a:r>
              <a:rPr lang="en-US" b="1" dirty="0" smtClean="0">
                <a:latin typeface="Courier New"/>
                <a:cs typeface="Courier New"/>
              </a:rPr>
              <a:t> 	// ‘Noorman’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persoon.adres.plaats</a:t>
            </a:r>
            <a:r>
              <a:rPr lang="en-US" b="1" dirty="0" smtClean="0">
                <a:latin typeface="Courier New"/>
                <a:cs typeface="Courier New"/>
              </a:rPr>
              <a:t> 	// ‘Groningen’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ersoon.adres.land</a:t>
            </a:r>
            <a:r>
              <a:rPr lang="en-US" b="1" dirty="0" smtClean="0">
                <a:latin typeface="Courier New"/>
                <a:cs typeface="Courier New"/>
              </a:rPr>
              <a:t> 	// undefined</a:t>
            </a: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294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Update/</a:t>
            </a:r>
            <a:r>
              <a:rPr lang="en-US" dirty="0" err="1" smtClean="0"/>
              <a:t>toevoegen</a:t>
            </a:r>
            <a:r>
              <a:rPr lang="en-US" dirty="0" smtClean="0"/>
              <a:t> properties van </a:t>
            </a:r>
            <a:r>
              <a:rPr lang="en-US" dirty="0" err="1" smtClean="0"/>
              <a:t>een</a:t>
            </a:r>
            <a:r>
              <a:rPr lang="en-US" dirty="0" smtClean="0"/>
              <a:t> object: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ersoon.achternaam</a:t>
            </a:r>
            <a:r>
              <a:rPr lang="en-US" b="1" dirty="0" smtClean="0">
                <a:latin typeface="Courier New"/>
                <a:cs typeface="Courier New"/>
              </a:rPr>
              <a:t> = ‘Jansen’	// </a:t>
            </a:r>
            <a:r>
              <a:rPr lang="en-US" b="1" dirty="0" err="1" smtClean="0">
                <a:latin typeface="Courier New"/>
                <a:cs typeface="Courier New"/>
              </a:rPr>
              <a:t>oude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waarde</a:t>
            </a:r>
            <a:r>
              <a:rPr lang="en-US" b="1" dirty="0" smtClean="0">
                <a:latin typeface="Courier New"/>
                <a:cs typeface="Courier New"/>
              </a:rPr>
              <a:t> 					// </a:t>
            </a:r>
            <a:r>
              <a:rPr lang="en-US" b="1" dirty="0" err="1" smtClean="0">
                <a:latin typeface="Courier New"/>
                <a:cs typeface="Courier New"/>
              </a:rPr>
              <a:t>overschreven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persoon.adres.land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‘Nederland’	// </a:t>
            </a:r>
            <a:r>
              <a:rPr lang="en-US" b="1" dirty="0" err="1" smtClean="0">
                <a:latin typeface="Courier New"/>
                <a:cs typeface="Courier New"/>
              </a:rPr>
              <a:t>bestond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nog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niet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			// is nu </a:t>
            </a:r>
            <a:r>
              <a:rPr lang="en-US" b="1" dirty="0" err="1" smtClean="0">
                <a:latin typeface="Courier New"/>
                <a:cs typeface="Courier New"/>
              </a:rPr>
              <a:t>toegevoegd</a:t>
            </a:r>
            <a:endParaRPr lang="en-US" b="1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451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Referentie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nooit</a:t>
            </a:r>
            <a:r>
              <a:rPr lang="en-US" dirty="0" smtClean="0"/>
              <a:t> </a:t>
            </a:r>
            <a:r>
              <a:rPr lang="en-US" dirty="0" err="1" smtClean="0"/>
              <a:t>gekopi</a:t>
            </a:r>
            <a:r>
              <a:rPr lang="en-US" dirty="0" err="1" smtClean="0"/>
              <a:t>ëerd</a:t>
            </a:r>
            <a:r>
              <a:rPr lang="en-US" dirty="0" smtClean="0"/>
              <a:t> maar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het </a:t>
            </a:r>
            <a:r>
              <a:rPr lang="en-US" dirty="0" err="1" smtClean="0"/>
              <a:t>originele</a:t>
            </a:r>
            <a:r>
              <a:rPr lang="en-US" dirty="0" smtClean="0"/>
              <a:t> object </a:t>
            </a:r>
            <a:r>
              <a:rPr lang="en-US" dirty="0" err="1" smtClean="0"/>
              <a:t>verwezen</a:t>
            </a:r>
            <a:r>
              <a:rPr lang="en-US" dirty="0" smtClean="0"/>
              <a:t>.</a:t>
            </a:r>
            <a:endParaRPr lang="en-US" dirty="0" smtClean="0"/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x = </a:t>
            </a:r>
            <a:r>
              <a:rPr lang="en-US" b="1" dirty="0" err="1" smtClean="0">
                <a:latin typeface="Courier New"/>
                <a:cs typeface="Courier New"/>
              </a:rPr>
              <a:t>persoon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x.hobby</a:t>
            </a:r>
            <a:r>
              <a:rPr lang="en-US" b="1" dirty="0" smtClean="0">
                <a:latin typeface="Courier New"/>
                <a:cs typeface="Courier New"/>
              </a:rPr>
              <a:t> = ‘JavaScript’;</a:t>
            </a:r>
          </a:p>
          <a:p>
            <a:pPr marL="167400" lvl="2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hobby = </a:t>
            </a:r>
            <a:r>
              <a:rPr lang="en-US" b="1" dirty="0" err="1" smtClean="0">
                <a:latin typeface="Courier New"/>
                <a:cs typeface="Courier New"/>
              </a:rPr>
              <a:t>persoon.hobby</a:t>
            </a:r>
            <a:r>
              <a:rPr lang="en-US" b="1" dirty="0" smtClean="0">
                <a:latin typeface="Courier New"/>
                <a:cs typeface="Courier New"/>
              </a:rPr>
              <a:t>;	// ‘JavaScript’</a:t>
            </a:r>
            <a:endParaRPr lang="en-US" b="1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3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/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Falsy</a:t>
            </a:r>
            <a:r>
              <a:rPr lang="en-US" dirty="0" smtClean="0">
                <a:latin typeface="Verdana"/>
                <a:cs typeface="Verdana"/>
              </a:rPr>
              <a:t> values: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alse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0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nul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“”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lege</a:t>
            </a:r>
            <a:r>
              <a:rPr lang="en-US" dirty="0" smtClean="0">
                <a:latin typeface="Courier New"/>
                <a:cs typeface="Courier New"/>
              </a:rPr>
              <a:t> string)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smtClean="0">
                <a:latin typeface="Courier New"/>
                <a:cs typeface="Courier New"/>
              </a:rPr>
              <a:t>null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>
                <a:latin typeface="Courier New"/>
                <a:cs typeface="Courier New"/>
              </a:rPr>
              <a:t>u</a:t>
            </a:r>
            <a:r>
              <a:rPr lang="en-US" b="1" dirty="0" smtClean="0">
                <a:latin typeface="Courier New"/>
                <a:cs typeface="Courier New"/>
              </a:rPr>
              <a:t>ndefined</a:t>
            </a:r>
          </a:p>
          <a:p>
            <a:pPr marL="453150" lvl="2" indent="-285750">
              <a:buFont typeface="Arial"/>
              <a:buChar char="•"/>
            </a:pPr>
            <a:r>
              <a:rPr lang="en-US" b="1" dirty="0" err="1" smtClean="0">
                <a:latin typeface="Courier New"/>
                <a:cs typeface="Courier New"/>
              </a:rPr>
              <a:t>NaN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(Not a Number)</a:t>
            </a:r>
          </a:p>
          <a:p>
            <a:pPr marL="453150" lvl="2" indent="-285750">
              <a:buFont typeface="Arial"/>
              <a:buChar char="•"/>
            </a:pPr>
            <a:endParaRPr lang="en-US" dirty="0" smtClean="0">
              <a:latin typeface="Courier New"/>
              <a:cs typeface="Courier New"/>
            </a:endParaRPr>
          </a:p>
          <a:p>
            <a:pPr marL="167400" lvl="2" indent="0">
              <a:buNone/>
            </a:pPr>
            <a:r>
              <a:rPr lang="en-US" dirty="0" err="1" smtClean="0">
                <a:latin typeface="Verdana"/>
                <a:cs typeface="Verdana"/>
              </a:rPr>
              <a:t>Alle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andere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waarden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zijn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truthy</a:t>
            </a:r>
            <a:r>
              <a:rPr lang="en-US" dirty="0" smtClean="0">
                <a:latin typeface="Verdana"/>
                <a:cs typeface="Verdana"/>
              </a:rPr>
              <a:t>!</a:t>
            </a:r>
            <a:endParaRPr lang="en-US" dirty="0">
              <a:latin typeface="Verdana"/>
              <a:cs typeface="Verdana"/>
            </a:endParaRPr>
          </a:p>
          <a:p>
            <a:pPr marL="167400" lvl="2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67400" lvl="2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69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12830</TotalTime>
  <Words>555</Words>
  <Application>Microsoft Macintosh PowerPoint</Application>
  <PresentationFormat>On-screen Show (4:3)</PresentationFormat>
  <Paragraphs>233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Kantoorthema</vt:lpstr>
      <vt:lpstr>Introductie JavaScript</vt:lpstr>
      <vt:lpstr>Programma</vt:lpstr>
      <vt:lpstr>Objecten</vt:lpstr>
      <vt:lpstr>Objecten</vt:lpstr>
      <vt:lpstr>Objecten</vt:lpstr>
      <vt:lpstr>Objecten</vt:lpstr>
      <vt:lpstr>Objecten</vt:lpstr>
      <vt:lpstr>Objecten</vt:lpstr>
      <vt:lpstr>Truthy / falsy</vt:lpstr>
      <vt:lpstr>Truthy / falsy</vt:lpstr>
      <vt:lpstr>Functies</vt:lpstr>
      <vt:lpstr>Functies</vt:lpstr>
      <vt:lpstr>Functies</vt:lpstr>
      <vt:lpstr>Functies</vt:lpstr>
      <vt:lpstr>Functies</vt:lpstr>
      <vt:lpstr>Functies - scope</vt:lpstr>
      <vt:lpstr>Functies - callbacks</vt:lpstr>
      <vt:lpstr>Functies - callbacks</vt:lpstr>
      <vt:lpstr>Promises</vt:lpstr>
      <vt:lpstr>Promises</vt:lpstr>
      <vt:lpstr>Promises</vt:lpstr>
      <vt:lpstr>Promises</vt:lpstr>
    </vt:vector>
  </TitlesOfParts>
  <Company>Dienst Uitvoering Onderwijs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LogX Demo</dc:title>
  <dc:creator>Kooistra, Ronald</dc:creator>
  <cp:lastModifiedBy>Roel Noorman</cp:lastModifiedBy>
  <cp:revision>197</cp:revision>
  <dcterms:created xsi:type="dcterms:W3CDTF">2015-02-05T09:47:00Z</dcterms:created>
  <dcterms:modified xsi:type="dcterms:W3CDTF">2016-11-21T11:47:35Z</dcterms:modified>
</cp:coreProperties>
</file>