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5" r:id="rId4"/>
    <p:sldId id="297" r:id="rId5"/>
    <p:sldId id="299" r:id="rId6"/>
    <p:sldId id="296" r:id="rId7"/>
    <p:sldId id="277" r:id="rId8"/>
    <p:sldId id="278" r:id="rId9"/>
    <p:sldId id="279" r:id="rId10"/>
    <p:sldId id="280" r:id="rId11"/>
    <p:sldId id="281" r:id="rId12"/>
    <p:sldId id="290" r:id="rId13"/>
    <p:sldId id="29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2" r:id="rId23"/>
    <p:sldId id="293" r:id="rId24"/>
    <p:sldId id="294" r:id="rId25"/>
    <p:sldId id="295" r:id="rId26"/>
    <p:sldId id="298" r:id="rId2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87" autoAdjust="0"/>
  </p:normalViewPr>
  <p:slideViewPr>
    <p:cSldViewPr>
      <p:cViewPr varScale="1">
        <p:scale>
          <a:sx n="95" d="100"/>
          <a:sy n="95" d="100"/>
        </p:scale>
        <p:origin x="-14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A091-1A78-45A2-869A-F88BAC51F489}" type="datetimeFigureOut">
              <a:rPr lang="nl-NL" smtClean="0"/>
              <a:t>23/11/16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3D79-1E52-4887-8DA0-A8044E17CD5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126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A091-1A78-45A2-869A-F88BAC51F489}" type="datetimeFigureOut">
              <a:rPr lang="nl-NL" smtClean="0"/>
              <a:t>23/11/16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3D79-1E52-4887-8DA0-A8044E17CD5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238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A091-1A78-45A2-869A-F88BAC51F489}" type="datetimeFigureOut">
              <a:rPr lang="nl-NL" smtClean="0"/>
              <a:t>23/11/16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3D79-1E52-4887-8DA0-A8044E17CD5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596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1 tekstbl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pKleurvlakOnder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046F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 sz="1800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5" name="shpTekst"/>
          <p:cNvSpPr>
            <a:spLocks noChangeArrowheads="1"/>
          </p:cNvSpPr>
          <p:nvPr/>
        </p:nvSpPr>
        <p:spPr bwMode="auto">
          <a:xfrm>
            <a:off x="0" y="0"/>
            <a:ext cx="9144000" cy="1071563"/>
          </a:xfrm>
          <a:prstGeom prst="rect">
            <a:avLst/>
          </a:prstGeom>
          <a:solidFill>
            <a:srgbClr val="046F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 sz="1800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6" name="shpDatum" descr="RO__vervolgpagina~LPP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8300" y="1233039"/>
            <a:ext cx="7847038" cy="57150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600" spc="-60" baseline="0">
                <a:solidFill>
                  <a:srgbClr val="2494C5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3" name="Tijdelijke aanduiding voor inhoud 2"/>
          <p:cNvSpPr>
            <a:spLocks noGrp="1"/>
          </p:cNvSpPr>
          <p:nvPr>
            <p:ph idx="1"/>
          </p:nvPr>
        </p:nvSpPr>
        <p:spPr>
          <a:xfrm>
            <a:off x="369858" y="1798626"/>
            <a:ext cx="7858180" cy="4273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179388" indent="-179388">
              <a:buFont typeface="Arial" pitchFamily="34" charset="0"/>
              <a:buChar char="•"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396000" indent="-252000">
              <a:buFontTx/>
              <a:buBlip>
                <a:blip r:embed="rId3"/>
              </a:buBlip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539750" indent="-144000">
              <a:buSzPct val="100000"/>
              <a:buFontTx/>
              <a:buBlip>
                <a:blip r:embed="rId4"/>
              </a:buBlip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7" name="shpBeeldmerk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0B5C139-3F97-469A-8885-9531682D8539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171673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A091-1A78-45A2-869A-F88BAC51F489}" type="datetimeFigureOut">
              <a:rPr lang="nl-NL" smtClean="0"/>
              <a:t>23/11/16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3D79-1E52-4887-8DA0-A8044E17CD5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897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A091-1A78-45A2-869A-F88BAC51F489}" type="datetimeFigureOut">
              <a:rPr lang="nl-NL" smtClean="0"/>
              <a:t>23/11/16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3D79-1E52-4887-8DA0-A8044E17CD5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241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A091-1A78-45A2-869A-F88BAC51F489}" type="datetimeFigureOut">
              <a:rPr lang="nl-NL" smtClean="0"/>
              <a:t>23/11/16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3D79-1E52-4887-8DA0-A8044E17CD5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915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A091-1A78-45A2-869A-F88BAC51F489}" type="datetimeFigureOut">
              <a:rPr lang="nl-NL" smtClean="0"/>
              <a:t>23/11/16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3D79-1E52-4887-8DA0-A8044E17CD5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397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A091-1A78-45A2-869A-F88BAC51F489}" type="datetimeFigureOut">
              <a:rPr lang="nl-NL" smtClean="0"/>
              <a:t>23/11/16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3D79-1E52-4887-8DA0-A8044E17CD5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919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A091-1A78-45A2-869A-F88BAC51F489}" type="datetimeFigureOut">
              <a:rPr lang="nl-NL" smtClean="0"/>
              <a:t>23/11/16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3D79-1E52-4887-8DA0-A8044E17CD5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062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A091-1A78-45A2-869A-F88BAC51F489}" type="datetimeFigureOut">
              <a:rPr lang="nl-NL" smtClean="0"/>
              <a:t>23/11/16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3D79-1E52-4887-8DA0-A8044E17CD5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7637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A091-1A78-45A2-869A-F88BAC51F489}" type="datetimeFigureOut">
              <a:rPr lang="nl-NL" smtClean="0"/>
              <a:t>23/11/16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3D79-1E52-4887-8DA0-A8044E17CD5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0265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9A091-1A78-45A2-869A-F88BAC51F489}" type="datetimeFigureOut">
              <a:rPr lang="nl-NL" smtClean="0"/>
              <a:t>23/11/16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13D79-1E52-4887-8DA0-A8044E17CD5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591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embed.plnkr.co/9r1bChUveks0pDGkcv0f/" TargetMode="Externa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1628800"/>
            <a:ext cx="8207078" cy="2808312"/>
          </a:xfrm>
        </p:spPr>
        <p:txBody>
          <a:bodyPr>
            <a:noAutofit/>
          </a:bodyPr>
          <a:lstStyle/>
          <a:p>
            <a:pPr algn="ctr"/>
            <a:r>
              <a:rPr lang="nl-NL" altLang="nl-NL" sz="4800" smtClean="0"/>
              <a:t>Korte introductie JavaScript</a:t>
            </a:r>
            <a:endParaRPr lang="nl-NL" sz="4800" dirty="0"/>
          </a:p>
        </p:txBody>
      </p:sp>
    </p:spTree>
    <p:extLst>
      <p:ext uri="{BB962C8B-B14F-4D97-AF65-F5344CB8AC3E}">
        <p14:creationId xmlns:p14="http://schemas.microsoft.com/office/powerpoint/2010/main" val="807742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Update/</a:t>
            </a:r>
            <a:r>
              <a:rPr lang="en-US" dirty="0" err="1" smtClean="0"/>
              <a:t>toevoegen</a:t>
            </a:r>
            <a:r>
              <a:rPr lang="en-US" dirty="0" smtClean="0"/>
              <a:t> properties van </a:t>
            </a:r>
            <a:r>
              <a:rPr lang="en-US" dirty="0" err="1" smtClean="0"/>
              <a:t>een</a:t>
            </a:r>
            <a:r>
              <a:rPr lang="en-US" dirty="0" smtClean="0"/>
              <a:t> object:</a:t>
            </a:r>
          </a:p>
          <a:p>
            <a:pPr marL="167400" lvl="2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r>
              <a:rPr lang="en-US" b="1" dirty="0" err="1">
                <a:latin typeface="Courier New"/>
                <a:cs typeface="Courier New"/>
              </a:rPr>
              <a:t>p</a:t>
            </a:r>
            <a:r>
              <a:rPr lang="en-US" b="1" dirty="0" err="1" smtClean="0">
                <a:latin typeface="Courier New"/>
                <a:cs typeface="Courier New"/>
              </a:rPr>
              <a:t>ersoon.achternaam</a:t>
            </a:r>
            <a:r>
              <a:rPr lang="en-US" b="1" dirty="0" smtClean="0">
                <a:latin typeface="Courier New"/>
                <a:cs typeface="Courier New"/>
              </a:rPr>
              <a:t> = ‘Dijkstra’	// </a:t>
            </a:r>
            <a:r>
              <a:rPr lang="en-US" b="1" dirty="0" err="1" smtClean="0">
                <a:latin typeface="Courier New"/>
                <a:cs typeface="Courier New"/>
              </a:rPr>
              <a:t>oude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waarde</a:t>
            </a:r>
            <a:r>
              <a:rPr lang="en-US" b="1" dirty="0" smtClean="0">
                <a:latin typeface="Courier New"/>
                <a:cs typeface="Courier New"/>
              </a:rPr>
              <a:t> 					// </a:t>
            </a:r>
            <a:r>
              <a:rPr lang="en-US" b="1" dirty="0" err="1" smtClean="0">
                <a:latin typeface="Courier New"/>
                <a:cs typeface="Courier New"/>
              </a:rPr>
              <a:t>overschreven</a:t>
            </a:r>
            <a:endParaRPr lang="en-US" b="1" dirty="0" smtClean="0">
              <a:latin typeface="Courier New"/>
              <a:cs typeface="Courier New"/>
            </a:endParaRPr>
          </a:p>
          <a:p>
            <a:pPr marL="167400" lvl="2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r>
              <a:rPr lang="en-US" b="1" dirty="0" err="1" smtClean="0">
                <a:latin typeface="Courier New"/>
                <a:cs typeface="Courier New"/>
              </a:rPr>
              <a:t>persoon.adres.land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= ‘Nederland’	// </a:t>
            </a:r>
            <a:r>
              <a:rPr lang="en-US" b="1" dirty="0" err="1" smtClean="0">
                <a:latin typeface="Courier New"/>
                <a:cs typeface="Courier New"/>
              </a:rPr>
              <a:t>bestond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nog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niet</a:t>
            </a:r>
            <a:endParaRPr lang="en-US" b="1" dirty="0" smtClean="0">
              <a:latin typeface="Courier New"/>
              <a:cs typeface="Courier New"/>
            </a:endParaRPr>
          </a:p>
          <a:p>
            <a:pPr marL="167400" lvl="2" indent="0">
              <a:buNone/>
            </a:pPr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latin typeface="Courier New"/>
                <a:cs typeface="Courier New"/>
              </a:rPr>
              <a:t>				// is nu </a:t>
            </a:r>
            <a:r>
              <a:rPr lang="en-US" b="1" dirty="0" err="1" smtClean="0">
                <a:latin typeface="Courier New"/>
                <a:cs typeface="Courier New"/>
              </a:rPr>
              <a:t>toegevoegd</a:t>
            </a:r>
            <a:endParaRPr lang="en-US" b="1" dirty="0" smtClean="0">
              <a:latin typeface="Courier New"/>
              <a:cs typeface="Courier New"/>
            </a:endParaRPr>
          </a:p>
          <a:p>
            <a:pPr marL="167400" lvl="2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14513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Referentie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Objecten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</a:t>
            </a:r>
            <a:r>
              <a:rPr lang="en-US" dirty="0" err="1" smtClean="0"/>
              <a:t>nooit</a:t>
            </a:r>
            <a:r>
              <a:rPr lang="en-US" dirty="0" smtClean="0"/>
              <a:t> </a:t>
            </a:r>
            <a:r>
              <a:rPr lang="en-US" dirty="0" err="1" smtClean="0"/>
              <a:t>gekopiëerd</a:t>
            </a:r>
            <a:r>
              <a:rPr lang="en-US" dirty="0" smtClean="0"/>
              <a:t> maar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altijd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het </a:t>
            </a:r>
            <a:r>
              <a:rPr lang="en-US" dirty="0" err="1" smtClean="0"/>
              <a:t>originele</a:t>
            </a:r>
            <a:r>
              <a:rPr lang="en-US" dirty="0" smtClean="0"/>
              <a:t> object </a:t>
            </a:r>
            <a:r>
              <a:rPr lang="en-US" dirty="0" err="1" smtClean="0"/>
              <a:t>verwezen</a:t>
            </a:r>
            <a:r>
              <a:rPr lang="en-US" dirty="0" smtClean="0"/>
              <a:t>.</a:t>
            </a:r>
          </a:p>
          <a:p>
            <a:pPr marL="167400" lvl="2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r>
              <a:rPr lang="en-US" b="1" dirty="0" err="1" smtClean="0">
                <a:latin typeface="Courier New"/>
                <a:cs typeface="Courier New"/>
              </a:rPr>
              <a:t>var</a:t>
            </a:r>
            <a:r>
              <a:rPr lang="en-US" b="1" dirty="0" smtClean="0">
                <a:latin typeface="Courier New"/>
                <a:cs typeface="Courier New"/>
              </a:rPr>
              <a:t> x = </a:t>
            </a:r>
            <a:r>
              <a:rPr lang="en-US" b="1" dirty="0" err="1" smtClean="0">
                <a:latin typeface="Courier New"/>
                <a:cs typeface="Courier New"/>
              </a:rPr>
              <a:t>persoon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</a:p>
          <a:p>
            <a:pPr marL="167400" lvl="2" indent="0">
              <a:buNone/>
            </a:pPr>
            <a:r>
              <a:rPr lang="en-US" b="1" dirty="0" err="1">
                <a:latin typeface="Courier New"/>
                <a:cs typeface="Courier New"/>
              </a:rPr>
              <a:t>v</a:t>
            </a:r>
            <a:r>
              <a:rPr lang="en-US" b="1" dirty="0" err="1" smtClean="0">
                <a:latin typeface="Courier New"/>
                <a:cs typeface="Courier New"/>
              </a:rPr>
              <a:t>ar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x.hobby</a:t>
            </a:r>
            <a:r>
              <a:rPr lang="en-US" b="1" dirty="0" smtClean="0">
                <a:latin typeface="Courier New"/>
                <a:cs typeface="Courier New"/>
              </a:rPr>
              <a:t> = ‘JavaScript’;</a:t>
            </a:r>
          </a:p>
          <a:p>
            <a:pPr marL="167400" lvl="2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r>
              <a:rPr lang="en-US" b="1" dirty="0" err="1">
                <a:latin typeface="Courier New"/>
                <a:cs typeface="Courier New"/>
              </a:rPr>
              <a:t>v</a:t>
            </a:r>
            <a:r>
              <a:rPr lang="en-US" b="1" dirty="0" err="1" smtClean="0">
                <a:latin typeface="Courier New"/>
                <a:cs typeface="Courier New"/>
              </a:rPr>
              <a:t>ar</a:t>
            </a:r>
            <a:r>
              <a:rPr lang="en-US" b="1" dirty="0" smtClean="0">
                <a:latin typeface="Courier New"/>
                <a:cs typeface="Courier New"/>
              </a:rPr>
              <a:t> hobby = </a:t>
            </a:r>
            <a:r>
              <a:rPr lang="en-US" b="1" dirty="0" err="1" smtClean="0">
                <a:latin typeface="Courier New"/>
                <a:cs typeface="Courier New"/>
              </a:rPr>
              <a:t>persoon.hobby</a:t>
            </a:r>
            <a:r>
              <a:rPr lang="en-US" b="1" dirty="0" smtClean="0">
                <a:latin typeface="Courier New"/>
                <a:cs typeface="Courier New"/>
              </a:rPr>
              <a:t>;	// ‘JavaScript’</a:t>
            </a:r>
            <a:endParaRPr lang="en-US" b="1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8330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Truthy</a:t>
            </a:r>
            <a:r>
              <a:rPr lang="en-US" dirty="0" smtClean="0"/>
              <a:t> / </a:t>
            </a:r>
            <a:r>
              <a:rPr lang="en-US" dirty="0" err="1" smtClean="0"/>
              <a:t>falsy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167400" lvl="2" indent="0">
              <a:buNone/>
            </a:pPr>
            <a:r>
              <a:rPr lang="en-US" dirty="0" err="1" smtClean="0">
                <a:latin typeface="Verdana"/>
                <a:cs typeface="Verdana"/>
              </a:rPr>
              <a:t>Falsy</a:t>
            </a:r>
            <a:r>
              <a:rPr lang="en-US" dirty="0" smtClean="0">
                <a:latin typeface="Verdana"/>
                <a:cs typeface="Verdana"/>
              </a:rPr>
              <a:t> values:</a:t>
            </a:r>
          </a:p>
          <a:p>
            <a:pPr marL="453150" lvl="2" indent="-285750">
              <a:buFont typeface="Arial"/>
              <a:buChar char="•"/>
            </a:pPr>
            <a:r>
              <a:rPr lang="en-US" b="1" dirty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alse</a:t>
            </a:r>
          </a:p>
          <a:p>
            <a:pPr marL="453150" lvl="2" indent="-285750">
              <a:buFont typeface="Arial"/>
              <a:buChar char="•"/>
            </a:pPr>
            <a:r>
              <a:rPr lang="en-US" b="1" dirty="0" smtClean="0">
                <a:latin typeface="Courier New"/>
                <a:cs typeface="Courier New"/>
              </a:rPr>
              <a:t>0 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nul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marL="453150" lvl="2" indent="-285750">
              <a:buFont typeface="Arial"/>
              <a:buChar char="•"/>
            </a:pPr>
            <a:r>
              <a:rPr lang="en-US" b="1" dirty="0" smtClean="0">
                <a:latin typeface="Courier New"/>
                <a:cs typeface="Courier New"/>
              </a:rPr>
              <a:t>“” 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lege</a:t>
            </a:r>
            <a:r>
              <a:rPr lang="en-US" dirty="0" smtClean="0">
                <a:latin typeface="Courier New"/>
                <a:cs typeface="Courier New"/>
              </a:rPr>
              <a:t> string)</a:t>
            </a:r>
          </a:p>
          <a:p>
            <a:pPr marL="453150" lvl="2" indent="-285750">
              <a:buFont typeface="Arial"/>
              <a:buChar char="•"/>
            </a:pPr>
            <a:r>
              <a:rPr lang="en-US" b="1" dirty="0" smtClean="0">
                <a:latin typeface="Courier New"/>
                <a:cs typeface="Courier New"/>
              </a:rPr>
              <a:t>null</a:t>
            </a:r>
          </a:p>
          <a:p>
            <a:pPr marL="453150" lvl="2" indent="-285750">
              <a:buFont typeface="Arial"/>
              <a:buChar char="•"/>
            </a:pPr>
            <a:r>
              <a:rPr lang="en-US" b="1" dirty="0">
                <a:latin typeface="Courier New"/>
                <a:cs typeface="Courier New"/>
              </a:rPr>
              <a:t>u</a:t>
            </a:r>
            <a:r>
              <a:rPr lang="en-US" b="1" dirty="0" smtClean="0">
                <a:latin typeface="Courier New"/>
                <a:cs typeface="Courier New"/>
              </a:rPr>
              <a:t>ndefined</a:t>
            </a:r>
          </a:p>
          <a:p>
            <a:pPr marL="453150" lvl="2" indent="-285750">
              <a:buFont typeface="Arial"/>
              <a:buChar char="•"/>
            </a:pPr>
            <a:r>
              <a:rPr lang="en-US" b="1" dirty="0" err="1" smtClean="0">
                <a:latin typeface="Courier New"/>
                <a:cs typeface="Courier New"/>
              </a:rPr>
              <a:t>NaN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(Not a Number)</a:t>
            </a:r>
          </a:p>
          <a:p>
            <a:pPr marL="453150" lvl="2" indent="-285750">
              <a:buFont typeface="Arial"/>
              <a:buChar char="•"/>
            </a:pPr>
            <a:endParaRPr lang="en-US" dirty="0" smtClean="0">
              <a:latin typeface="Courier New"/>
              <a:cs typeface="Courier New"/>
            </a:endParaRPr>
          </a:p>
          <a:p>
            <a:pPr marL="167400" lvl="2" indent="0">
              <a:buNone/>
            </a:pPr>
            <a:r>
              <a:rPr lang="en-US" dirty="0" err="1" smtClean="0">
                <a:latin typeface="Verdana"/>
                <a:cs typeface="Verdana"/>
              </a:rPr>
              <a:t>Alle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andere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waarden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zijn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truthy</a:t>
            </a:r>
            <a:r>
              <a:rPr lang="en-US" dirty="0" smtClean="0">
                <a:latin typeface="Verdana"/>
                <a:cs typeface="Verdana"/>
              </a:rPr>
              <a:t>!</a:t>
            </a:r>
            <a:endParaRPr lang="en-US" dirty="0">
              <a:latin typeface="Verdana"/>
              <a:cs typeface="Verdana"/>
            </a:endParaRPr>
          </a:p>
          <a:p>
            <a:pPr marL="167400" lvl="2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0698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Truthy</a:t>
            </a:r>
            <a:r>
              <a:rPr lang="en-US" dirty="0" smtClean="0"/>
              <a:t> / </a:t>
            </a:r>
            <a:r>
              <a:rPr lang="en-US" dirty="0" err="1" smtClean="0"/>
              <a:t>falsy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7400" lvl="2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function </a:t>
            </a:r>
            <a:r>
              <a:rPr lang="en-US" b="1" dirty="0" err="1" smtClean="0">
                <a:latin typeface="Courier New"/>
                <a:cs typeface="Courier New"/>
              </a:rPr>
              <a:t>showTruthyFalsy</a:t>
            </a:r>
            <a:r>
              <a:rPr lang="en-US" b="1" dirty="0" smtClean="0">
                <a:latin typeface="Courier New"/>
                <a:cs typeface="Courier New"/>
              </a:rPr>
              <a:t>(value) {</a:t>
            </a:r>
          </a:p>
          <a:p>
            <a:pPr marL="311150" lvl="3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if (value) {</a:t>
            </a:r>
          </a:p>
          <a:p>
            <a:pPr marL="311150" lvl="3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console.log</a:t>
            </a:r>
            <a:r>
              <a:rPr lang="en-US" b="1" dirty="0" smtClean="0">
                <a:latin typeface="Courier New"/>
                <a:cs typeface="Courier New"/>
              </a:rPr>
              <a:t>(‘</a:t>
            </a:r>
            <a:r>
              <a:rPr lang="en-US" b="1" dirty="0" err="1" smtClean="0">
                <a:latin typeface="Courier New"/>
                <a:cs typeface="Courier New"/>
              </a:rPr>
              <a:t>Truthy</a:t>
            </a:r>
            <a:r>
              <a:rPr lang="en-US" b="1" dirty="0" smtClean="0">
                <a:latin typeface="Courier New"/>
                <a:cs typeface="Courier New"/>
              </a:rPr>
              <a:t>!’);	</a:t>
            </a:r>
          </a:p>
          <a:p>
            <a:pPr marL="311150" lvl="3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} else {</a:t>
            </a:r>
          </a:p>
          <a:p>
            <a:pPr marL="311150" lvl="3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console.log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smtClean="0">
                <a:latin typeface="Courier New"/>
                <a:cs typeface="Courier New"/>
              </a:rPr>
              <a:t>‘</a:t>
            </a:r>
            <a:r>
              <a:rPr lang="en-US" b="1" dirty="0" err="1" smtClean="0">
                <a:latin typeface="Courier New"/>
                <a:cs typeface="Courier New"/>
              </a:rPr>
              <a:t>Falsy</a:t>
            </a:r>
            <a:r>
              <a:rPr lang="en-US" b="1" dirty="0" smtClean="0">
                <a:latin typeface="Courier New"/>
                <a:cs typeface="Courier New"/>
              </a:rPr>
              <a:t>!</a:t>
            </a:r>
            <a:r>
              <a:rPr lang="en-US" b="1" dirty="0">
                <a:latin typeface="Courier New"/>
                <a:cs typeface="Courier New"/>
              </a:rPr>
              <a:t>’);</a:t>
            </a:r>
          </a:p>
          <a:p>
            <a:pPr marL="311150" lvl="3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}</a:t>
            </a:r>
          </a:p>
          <a:p>
            <a:pPr marL="167400" lvl="2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}</a:t>
            </a:r>
          </a:p>
          <a:p>
            <a:pPr marL="167400" lvl="2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r>
              <a:rPr lang="en-US" b="1" dirty="0" err="1" smtClean="0">
                <a:latin typeface="Courier New"/>
                <a:cs typeface="Courier New"/>
              </a:rPr>
              <a:t>showTruthyFalsy</a:t>
            </a:r>
            <a:r>
              <a:rPr lang="en-US" b="1" dirty="0" smtClean="0">
                <a:latin typeface="Courier New"/>
                <a:cs typeface="Courier New"/>
              </a:rPr>
              <a:t>(null); 	// </a:t>
            </a:r>
            <a:r>
              <a:rPr lang="en-US" b="1" dirty="0" err="1" smtClean="0">
                <a:latin typeface="Courier New"/>
                <a:cs typeface="Courier New"/>
              </a:rPr>
              <a:t>Falsy</a:t>
            </a:r>
            <a:r>
              <a:rPr lang="en-US" b="1" dirty="0" smtClean="0">
                <a:latin typeface="Courier New"/>
                <a:cs typeface="Courier New"/>
              </a:rPr>
              <a:t>!</a:t>
            </a:r>
          </a:p>
          <a:p>
            <a:pPr marL="167400" lvl="2" indent="0">
              <a:buNone/>
            </a:pPr>
            <a:r>
              <a:rPr lang="en-US" b="1" dirty="0" err="1" smtClean="0">
                <a:latin typeface="Courier New"/>
                <a:cs typeface="Courier New"/>
              </a:rPr>
              <a:t>showTruthyFalsy</a:t>
            </a:r>
            <a:r>
              <a:rPr lang="en-US" b="1" dirty="0" smtClean="0">
                <a:latin typeface="Courier New"/>
                <a:cs typeface="Courier New"/>
              </a:rPr>
              <a:t>(‘Roel’) 	// </a:t>
            </a:r>
            <a:r>
              <a:rPr lang="en-US" b="1" dirty="0" err="1" smtClean="0">
                <a:latin typeface="Courier New"/>
                <a:cs typeface="Courier New"/>
              </a:rPr>
              <a:t>Truthy</a:t>
            </a:r>
            <a:r>
              <a:rPr lang="en-US" b="1" dirty="0" smtClean="0">
                <a:latin typeface="Courier New"/>
                <a:cs typeface="Courier New"/>
              </a:rPr>
              <a:t>!</a:t>
            </a:r>
          </a:p>
          <a:p>
            <a:pPr marL="167400" lvl="2" indent="0">
              <a:buNone/>
            </a:pPr>
            <a:r>
              <a:rPr lang="en-US" b="1" dirty="0" err="1" smtClean="0">
                <a:latin typeface="Courier New"/>
                <a:cs typeface="Courier New"/>
              </a:rPr>
              <a:t>showTruthyFalsy</a:t>
            </a:r>
            <a:r>
              <a:rPr lang="en-US" b="1" dirty="0" smtClean="0">
                <a:latin typeface="Courier New"/>
                <a:cs typeface="Courier New"/>
              </a:rPr>
              <a:t>();		// ?</a:t>
            </a:r>
            <a:endParaRPr lang="en-US" b="1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843808" y="2348880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28184" y="1988840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Controleert of deze waarde truthy is</a:t>
            </a:r>
          </a:p>
        </p:txBody>
      </p:sp>
    </p:spTree>
    <p:extLst>
      <p:ext uri="{BB962C8B-B14F-4D97-AF65-F5344CB8AC3E}">
        <p14:creationId xmlns:p14="http://schemas.microsoft.com/office/powerpoint/2010/main" val="1061387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functie</a:t>
            </a:r>
            <a:r>
              <a:rPr lang="en-US" dirty="0" smtClean="0"/>
              <a:t> is </a:t>
            </a:r>
            <a:r>
              <a:rPr lang="en-US" dirty="0" err="1" smtClean="0"/>
              <a:t>een</a:t>
            </a:r>
            <a:r>
              <a:rPr lang="en-US" dirty="0" smtClean="0"/>
              <a:t> object maar met twee extra </a:t>
            </a:r>
            <a:r>
              <a:rPr lang="en-US" dirty="0" err="1" smtClean="0"/>
              <a:t>verborgen</a:t>
            </a:r>
            <a:r>
              <a:rPr lang="en-US" dirty="0" smtClean="0"/>
              <a:t> properties: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Verdana"/>
                <a:cs typeface="Verdana"/>
              </a:rPr>
              <a:t>De code die </a:t>
            </a:r>
            <a:r>
              <a:rPr lang="en-US" dirty="0" err="1" smtClean="0">
                <a:latin typeface="Verdana"/>
                <a:cs typeface="Verdana"/>
              </a:rPr>
              <a:t>uitgevoerd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kan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worden</a:t>
            </a:r>
            <a:endParaRPr lang="en-US" dirty="0" smtClean="0">
              <a:latin typeface="Verdana"/>
              <a:cs typeface="Verdana"/>
            </a:endParaRPr>
          </a:p>
          <a:p>
            <a:pPr marL="285750" indent="-285750">
              <a:buFont typeface="Arial"/>
              <a:buChar char="•"/>
            </a:pPr>
            <a:r>
              <a:rPr lang="en-US" i="1" dirty="0" smtClean="0">
                <a:solidFill>
                  <a:schemeClr val="bg1">
                    <a:lumMod val="65000"/>
                  </a:schemeClr>
                </a:solidFill>
                <a:latin typeface="Verdana"/>
                <a:cs typeface="Verdana"/>
              </a:rPr>
              <a:t>De context </a:t>
            </a:r>
            <a:r>
              <a:rPr lang="en-US" i="1" dirty="0" err="1" smtClean="0">
                <a:solidFill>
                  <a:schemeClr val="bg1">
                    <a:lumMod val="65000"/>
                  </a:schemeClr>
                </a:solidFill>
                <a:latin typeface="Verdana"/>
                <a:cs typeface="Verdana"/>
              </a:rPr>
              <a:t>waarbinnen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i="1" dirty="0" err="1" smtClean="0">
                <a:solidFill>
                  <a:schemeClr val="bg1">
                    <a:lumMod val="65000"/>
                  </a:schemeClr>
                </a:solidFill>
                <a:latin typeface="Verdana"/>
                <a:cs typeface="Verdana"/>
              </a:rPr>
              <a:t>deze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  <a:latin typeface="Verdana"/>
                <a:cs typeface="Verdana"/>
              </a:rPr>
              <a:t> code </a:t>
            </a:r>
            <a:r>
              <a:rPr lang="en-US" i="1" dirty="0" err="1" smtClean="0">
                <a:solidFill>
                  <a:schemeClr val="bg1">
                    <a:lumMod val="65000"/>
                  </a:schemeClr>
                </a:solidFill>
                <a:latin typeface="Verdana"/>
                <a:cs typeface="Verdana"/>
              </a:rPr>
              <a:t>wordt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i="1" dirty="0" err="1" smtClean="0">
                <a:solidFill>
                  <a:schemeClr val="bg1">
                    <a:lumMod val="65000"/>
                  </a:schemeClr>
                </a:solidFill>
                <a:latin typeface="Verdana"/>
                <a:cs typeface="Verdana"/>
              </a:rPr>
              <a:t>uitgevoerd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  <a:latin typeface="Verdana"/>
                <a:cs typeface="Verdana"/>
              </a:rPr>
              <a:t> (de </a:t>
            </a:r>
            <a:r>
              <a:rPr lang="en-US" i="1" dirty="0" err="1" smtClean="0">
                <a:solidFill>
                  <a:schemeClr val="bg1">
                    <a:lumMod val="65000"/>
                  </a:schemeClr>
                </a:solidFill>
                <a:latin typeface="Verdana"/>
                <a:cs typeface="Verdana"/>
              </a:rPr>
              <a:t>waarde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  <a:latin typeface="Verdana"/>
                <a:cs typeface="Verdana"/>
              </a:rPr>
              <a:t> van het ‘this’ keyword)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Verdana"/>
              <a:cs typeface="Verdana"/>
            </a:endParaRPr>
          </a:p>
          <a:p>
            <a:pPr marL="167400" lvl="2" indent="0"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86633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Verdana"/>
              <a:cs typeface="Verdana"/>
            </a:endParaRPr>
          </a:p>
          <a:p>
            <a:r>
              <a:rPr lang="en-US" dirty="0" err="1" smtClean="0">
                <a:latin typeface="Verdana"/>
                <a:cs typeface="Verdana"/>
              </a:rPr>
              <a:t>Verder</a:t>
            </a:r>
            <a:r>
              <a:rPr lang="en-US" dirty="0" smtClean="0">
                <a:latin typeface="Verdana"/>
                <a:cs typeface="Verdana"/>
              </a:rPr>
              <a:t> kun je met </a:t>
            </a:r>
            <a:r>
              <a:rPr lang="en-US" dirty="0" err="1" smtClean="0">
                <a:latin typeface="Verdana"/>
                <a:cs typeface="Verdana"/>
              </a:rPr>
              <a:t>een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een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functie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dezelfde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dingen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doen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als</a:t>
            </a:r>
            <a:r>
              <a:rPr lang="en-US" dirty="0" smtClean="0">
                <a:latin typeface="Verdana"/>
                <a:cs typeface="Verdana"/>
              </a:rPr>
              <a:t> met </a:t>
            </a:r>
            <a:r>
              <a:rPr lang="en-US" dirty="0" err="1" smtClean="0">
                <a:latin typeface="Verdana"/>
                <a:cs typeface="Verdana"/>
              </a:rPr>
              <a:t>elk ander</a:t>
            </a:r>
            <a:r>
              <a:rPr lang="en-US" dirty="0" smtClean="0">
                <a:latin typeface="Verdana"/>
                <a:cs typeface="Verdana"/>
              </a:rPr>
              <a:t> object.</a:t>
            </a:r>
          </a:p>
          <a:p>
            <a:endParaRPr lang="en-US" dirty="0" smtClean="0">
              <a:latin typeface="Verdana"/>
              <a:cs typeface="Verdana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Verdana"/>
                <a:cs typeface="Verdana"/>
              </a:rPr>
              <a:t>Je </a:t>
            </a:r>
            <a:r>
              <a:rPr lang="en-US" dirty="0" err="1" smtClean="0">
                <a:latin typeface="Verdana"/>
                <a:cs typeface="Verdana"/>
              </a:rPr>
              <a:t>kunt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ze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opslaan</a:t>
            </a:r>
            <a:r>
              <a:rPr lang="en-US" dirty="0" smtClean="0">
                <a:latin typeface="Verdana"/>
                <a:cs typeface="Verdana"/>
              </a:rPr>
              <a:t> in </a:t>
            </a:r>
            <a:r>
              <a:rPr lang="en-US" dirty="0" err="1" smtClean="0">
                <a:latin typeface="Verdana"/>
                <a:cs typeface="Verdana"/>
              </a:rPr>
              <a:t>een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variabelen</a:t>
            </a:r>
            <a:r>
              <a:rPr lang="en-US" dirty="0" smtClean="0">
                <a:latin typeface="Verdana"/>
                <a:cs typeface="Verdana"/>
              </a:rPr>
              <a:t>, </a:t>
            </a:r>
            <a:r>
              <a:rPr lang="en-US" dirty="0" err="1" smtClean="0">
                <a:latin typeface="Verdana"/>
                <a:cs typeface="Verdana"/>
              </a:rPr>
              <a:t>objecten</a:t>
            </a:r>
            <a:r>
              <a:rPr lang="en-US" dirty="0" smtClean="0">
                <a:latin typeface="Verdana"/>
                <a:cs typeface="Verdana"/>
              </a:rPr>
              <a:t> en arrays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Verdana"/>
              <a:cs typeface="Verdana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Verdana"/>
                <a:cs typeface="Verdana"/>
              </a:rPr>
              <a:t>Je </a:t>
            </a:r>
            <a:r>
              <a:rPr lang="en-US" dirty="0" err="1" smtClean="0">
                <a:latin typeface="Verdana"/>
                <a:cs typeface="Verdana"/>
              </a:rPr>
              <a:t>kunt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ze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doorgeven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aan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een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andere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functie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als</a:t>
            </a:r>
            <a:r>
              <a:rPr lang="en-US" dirty="0" smtClean="0">
                <a:latin typeface="Verdana"/>
                <a:cs typeface="Verdana"/>
              </a:rPr>
              <a:t> argument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Verdana"/>
              <a:cs typeface="Verdana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Verdana"/>
                <a:cs typeface="Verdana"/>
              </a:rPr>
              <a:t>Je </a:t>
            </a:r>
            <a:r>
              <a:rPr lang="en-US" dirty="0" err="1" smtClean="0">
                <a:latin typeface="Verdana"/>
                <a:cs typeface="Verdana"/>
              </a:rPr>
              <a:t>kunt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ze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teruggeven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als</a:t>
            </a:r>
            <a:r>
              <a:rPr lang="en-US" dirty="0" smtClean="0">
                <a:latin typeface="Verdana"/>
                <a:cs typeface="Verdana"/>
              </a:rPr>
              <a:t> ‘return value’ van </a:t>
            </a:r>
            <a:r>
              <a:rPr lang="en-US" dirty="0" err="1" smtClean="0">
                <a:latin typeface="Verdana"/>
                <a:cs typeface="Verdana"/>
              </a:rPr>
              <a:t>een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functie</a:t>
            </a:r>
            <a:endParaRPr lang="en-US" dirty="0" smtClean="0">
              <a:latin typeface="Verdana"/>
              <a:cs typeface="Verdana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Verdana"/>
              <a:cs typeface="Verdana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Verdana"/>
                <a:cs typeface="Verdana"/>
              </a:rPr>
              <a:t>Je </a:t>
            </a:r>
            <a:r>
              <a:rPr lang="en-US" dirty="0" err="1" smtClean="0">
                <a:latin typeface="Verdana"/>
                <a:cs typeface="Verdana"/>
              </a:rPr>
              <a:t>kunt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er</a:t>
            </a:r>
            <a:r>
              <a:rPr lang="en-US" dirty="0" smtClean="0">
                <a:latin typeface="Verdana"/>
                <a:cs typeface="Verdana"/>
              </a:rPr>
              <a:t> properties/methods </a:t>
            </a:r>
            <a:r>
              <a:rPr lang="en-US" dirty="0" err="1" smtClean="0">
                <a:latin typeface="Verdana"/>
                <a:cs typeface="Verdana"/>
              </a:rPr>
              <a:t>aan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toevoegen</a:t>
            </a:r>
            <a:endParaRPr lang="en-US" dirty="0">
              <a:latin typeface="Verdana"/>
              <a:cs typeface="Verdana"/>
            </a:endParaRPr>
          </a:p>
          <a:p>
            <a:pPr marL="167400" lvl="2" indent="0"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99322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Functies - defini</a:t>
            </a:r>
            <a:r>
              <a:rPr lang="en-US" dirty="0" err="1"/>
              <a:t>ëren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>
              <a:latin typeface="Verdana"/>
              <a:cs typeface="Verdana"/>
            </a:endParaRPr>
          </a:p>
          <a:p>
            <a:pPr marL="167400" lvl="2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// we </a:t>
            </a:r>
            <a:r>
              <a:rPr lang="en-US" b="1" dirty="0" err="1" smtClean="0">
                <a:latin typeface="Courier New"/>
                <a:cs typeface="Courier New"/>
              </a:rPr>
              <a:t>maken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een</a:t>
            </a:r>
            <a:r>
              <a:rPr lang="en-US" b="1" dirty="0" smtClean="0">
                <a:latin typeface="Courier New"/>
                <a:cs typeface="Courier New"/>
              </a:rPr>
              <a:t> variable ‘</a:t>
            </a:r>
            <a:r>
              <a:rPr lang="en-US" b="1" dirty="0" err="1" smtClean="0">
                <a:latin typeface="Courier New"/>
                <a:cs typeface="Courier New"/>
              </a:rPr>
              <a:t>optellen</a:t>
            </a:r>
            <a:r>
              <a:rPr lang="en-US" b="1" dirty="0" smtClean="0">
                <a:latin typeface="Courier New"/>
                <a:cs typeface="Courier New"/>
              </a:rPr>
              <a:t>’ </a:t>
            </a:r>
            <a:r>
              <a:rPr lang="en-US" b="1" dirty="0" err="1" smtClean="0">
                <a:latin typeface="Courier New"/>
                <a:cs typeface="Courier New"/>
              </a:rPr>
              <a:t>waarin</a:t>
            </a:r>
            <a:r>
              <a:rPr lang="en-US" b="1" dirty="0" smtClean="0">
                <a:latin typeface="Courier New"/>
                <a:cs typeface="Courier New"/>
              </a:rPr>
              <a:t> we </a:t>
            </a:r>
            <a:r>
              <a:rPr lang="en-US" b="1" dirty="0" err="1" smtClean="0">
                <a:latin typeface="Courier New"/>
                <a:cs typeface="Courier New"/>
              </a:rPr>
              <a:t>een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</a:p>
          <a:p>
            <a:pPr marL="167400" lvl="2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// </a:t>
            </a:r>
            <a:r>
              <a:rPr lang="en-US" b="1" dirty="0" err="1" smtClean="0">
                <a:latin typeface="Courier New"/>
                <a:cs typeface="Courier New"/>
              </a:rPr>
              <a:t>functie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opslaan</a:t>
            </a:r>
            <a:r>
              <a:rPr lang="en-US" b="1" dirty="0" smtClean="0">
                <a:latin typeface="Courier New"/>
                <a:cs typeface="Courier New"/>
              </a:rPr>
              <a:t> die twee </a:t>
            </a:r>
            <a:r>
              <a:rPr lang="en-US" b="1" dirty="0" err="1" smtClean="0">
                <a:latin typeface="Courier New"/>
                <a:cs typeface="Courier New"/>
              </a:rPr>
              <a:t>waarden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optelt</a:t>
            </a:r>
            <a:endParaRPr lang="en-US" b="1" dirty="0" smtClean="0">
              <a:latin typeface="Courier New"/>
              <a:cs typeface="Courier New"/>
            </a:endParaRPr>
          </a:p>
          <a:p>
            <a:pPr marL="167400" lvl="2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r>
              <a:rPr lang="en-US" b="1" dirty="0" err="1">
                <a:latin typeface="Courier New"/>
                <a:cs typeface="Courier New"/>
              </a:rPr>
              <a:t>v</a:t>
            </a:r>
            <a:r>
              <a:rPr lang="en-US" b="1" dirty="0" err="1" smtClean="0">
                <a:latin typeface="Courier New"/>
                <a:cs typeface="Courier New"/>
              </a:rPr>
              <a:t>ar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optellen</a:t>
            </a:r>
            <a:r>
              <a:rPr lang="en-US" b="1" dirty="0" smtClean="0">
                <a:latin typeface="Courier New"/>
                <a:cs typeface="Courier New"/>
              </a:rPr>
              <a:t> = function(</a:t>
            </a:r>
            <a:r>
              <a:rPr lang="en-US" b="1" dirty="0" err="1" smtClean="0">
                <a:latin typeface="Courier New"/>
                <a:cs typeface="Courier New"/>
              </a:rPr>
              <a:t>a,b</a:t>
            </a:r>
            <a:r>
              <a:rPr lang="en-US" b="1" dirty="0" smtClean="0">
                <a:latin typeface="Courier New"/>
                <a:cs typeface="Courier New"/>
              </a:rPr>
              <a:t>) {</a:t>
            </a:r>
          </a:p>
          <a:p>
            <a:pPr marL="167400" lvl="2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	return </a:t>
            </a:r>
            <a:r>
              <a:rPr lang="en-US" b="1" dirty="0" err="1" smtClean="0">
                <a:latin typeface="Courier New"/>
                <a:cs typeface="Courier New"/>
              </a:rPr>
              <a:t>a+b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  <a:endParaRPr lang="en-US" b="1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};</a:t>
            </a:r>
          </a:p>
          <a:p>
            <a:pPr marL="167400" lvl="2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r>
              <a:rPr lang="en-US" b="1" dirty="0">
                <a:latin typeface="Courier New"/>
                <a:cs typeface="Courier New"/>
              </a:rPr>
              <a:t>en</a:t>
            </a:r>
          </a:p>
          <a:p>
            <a:pPr marL="167400" lvl="2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r>
              <a:rPr lang="en-US" b="1" dirty="0">
                <a:latin typeface="Courier New"/>
                <a:cs typeface="Courier New"/>
              </a:rPr>
              <a:t>function vermenigvuldigen(a,b) {</a:t>
            </a:r>
          </a:p>
          <a:p>
            <a:pPr marL="167400" lvl="2" indent="0">
              <a:buNone/>
            </a:pPr>
            <a:r>
              <a:rPr lang="en-US" b="1" dirty="0">
                <a:latin typeface="Courier New"/>
                <a:cs typeface="Courier New"/>
              </a:rPr>
              <a:t>	return a*b;</a:t>
            </a:r>
          </a:p>
          <a:p>
            <a:pPr marL="167400" lvl="2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28184" y="378904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Wat is het verschil?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4716016" y="3501008"/>
            <a:ext cx="1512168" cy="472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>
            <a:off x="4716016" y="3973706"/>
            <a:ext cx="1512168" cy="751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075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Functies - aanroepen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Verdana"/>
              <a:cs typeface="Verdana"/>
            </a:endParaRPr>
          </a:p>
          <a:p>
            <a:pPr marL="167400" lvl="2" indent="0">
              <a:buNone/>
            </a:pPr>
            <a:r>
              <a:rPr lang="en-US" dirty="0" err="1" smtClean="0">
                <a:latin typeface="Verdana"/>
                <a:cs typeface="Verdana"/>
              </a:rPr>
              <a:t>Aanroep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functie</a:t>
            </a:r>
            <a:r>
              <a:rPr lang="en-US" dirty="0" smtClean="0">
                <a:latin typeface="Verdana"/>
                <a:cs typeface="Verdana"/>
              </a:rPr>
              <a:t>:</a:t>
            </a:r>
          </a:p>
          <a:p>
            <a:pPr marL="167400" lvl="2" indent="0">
              <a:buNone/>
            </a:pPr>
            <a:endParaRPr lang="en-US" dirty="0" smtClean="0">
              <a:latin typeface="Verdana"/>
              <a:cs typeface="Verdana"/>
            </a:endParaRPr>
          </a:p>
          <a:p>
            <a:pPr marL="167400" lvl="2" indent="0">
              <a:buNone/>
            </a:pPr>
            <a:r>
              <a:rPr lang="en-US" b="1" dirty="0" err="1" smtClean="0">
                <a:latin typeface="Courier New"/>
                <a:cs typeface="Courier New"/>
              </a:rPr>
              <a:t>optellen</a:t>
            </a:r>
            <a:r>
              <a:rPr lang="en-US" b="1" dirty="0" smtClean="0">
                <a:latin typeface="Courier New"/>
                <a:cs typeface="Courier New"/>
              </a:rPr>
              <a:t>(1,5);	// 6</a:t>
            </a:r>
          </a:p>
          <a:p>
            <a:pPr marL="167400" lvl="2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167400" lvl="2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r>
              <a:rPr lang="en-US" dirty="0" err="1" smtClean="0">
                <a:latin typeface="Verdana"/>
                <a:cs typeface="Verdana"/>
              </a:rPr>
              <a:t>Een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functie</a:t>
            </a:r>
            <a:r>
              <a:rPr lang="en-US" dirty="0" smtClean="0">
                <a:latin typeface="Verdana"/>
                <a:cs typeface="Verdana"/>
              </a:rPr>
              <a:t> is </a:t>
            </a:r>
            <a:r>
              <a:rPr lang="en-US" dirty="0" err="1" smtClean="0">
                <a:latin typeface="Verdana"/>
                <a:cs typeface="Verdana"/>
              </a:rPr>
              <a:t>een</a:t>
            </a:r>
            <a:r>
              <a:rPr lang="en-US" dirty="0" smtClean="0">
                <a:latin typeface="Verdana"/>
                <a:cs typeface="Verdana"/>
              </a:rPr>
              <a:t> object:</a:t>
            </a:r>
          </a:p>
          <a:p>
            <a:pPr marL="167400" lvl="2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r>
              <a:rPr lang="en-US" b="1" dirty="0" err="1" smtClean="0">
                <a:latin typeface="Courier New"/>
                <a:cs typeface="Courier New"/>
              </a:rPr>
              <a:t>var</a:t>
            </a:r>
            <a:r>
              <a:rPr lang="en-US" b="1" dirty="0" smtClean="0">
                <a:latin typeface="Courier New"/>
                <a:cs typeface="Courier New"/>
              </a:rPr>
              <a:t> x = </a:t>
            </a:r>
            <a:r>
              <a:rPr lang="en-US" b="1" dirty="0" err="1" smtClean="0">
                <a:latin typeface="Courier New"/>
                <a:cs typeface="Courier New"/>
              </a:rPr>
              <a:t>optellen</a:t>
            </a:r>
            <a:r>
              <a:rPr lang="en-US" b="1" dirty="0" smtClean="0">
                <a:latin typeface="Courier New"/>
                <a:cs typeface="Courier New"/>
              </a:rPr>
              <a:t>;	// </a:t>
            </a:r>
            <a:r>
              <a:rPr lang="en-US" b="1" dirty="0" err="1" smtClean="0">
                <a:latin typeface="Courier New"/>
                <a:cs typeface="Courier New"/>
              </a:rPr>
              <a:t>Een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verwijzing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naar</a:t>
            </a:r>
            <a:r>
              <a:rPr lang="en-US" b="1" dirty="0" smtClean="0">
                <a:latin typeface="Courier New"/>
                <a:cs typeface="Courier New"/>
              </a:rPr>
              <a:t> ‘</a:t>
            </a:r>
            <a:r>
              <a:rPr lang="en-US" b="1" dirty="0" err="1" smtClean="0">
                <a:latin typeface="Courier New"/>
                <a:cs typeface="Courier New"/>
              </a:rPr>
              <a:t>optellen</a:t>
            </a:r>
            <a:r>
              <a:rPr lang="en-US" b="1" dirty="0" smtClean="0">
                <a:latin typeface="Courier New"/>
                <a:cs typeface="Courier New"/>
              </a:rPr>
              <a:t>’</a:t>
            </a:r>
          </a:p>
          <a:p>
            <a:pPr marL="167400" lvl="2" indent="0">
              <a:buNone/>
            </a:pPr>
            <a:r>
              <a:rPr lang="en-US" b="1" dirty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(2,3)		// 5</a:t>
            </a:r>
          </a:p>
          <a:p>
            <a:pPr marL="167400" lvl="2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73082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Functies - doorgeven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Verdana"/>
              <a:cs typeface="Verdana"/>
            </a:endParaRPr>
          </a:p>
          <a:p>
            <a:r>
              <a:rPr lang="en-US" dirty="0" err="1" smtClean="0">
                <a:latin typeface="Verdana"/>
                <a:cs typeface="Verdana"/>
              </a:rPr>
              <a:t>Een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functie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als</a:t>
            </a:r>
            <a:r>
              <a:rPr lang="en-US" dirty="0" smtClean="0">
                <a:latin typeface="Verdana"/>
                <a:cs typeface="Verdana"/>
              </a:rPr>
              <a:t> argument van </a:t>
            </a:r>
            <a:r>
              <a:rPr lang="en-US" dirty="0" err="1" smtClean="0">
                <a:latin typeface="Verdana"/>
                <a:cs typeface="Verdana"/>
              </a:rPr>
              <a:t>een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andere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functie</a:t>
            </a:r>
            <a:r>
              <a:rPr lang="en-US" dirty="0" smtClean="0">
                <a:latin typeface="Verdana"/>
                <a:cs typeface="Verdana"/>
              </a:rPr>
              <a:t>:</a:t>
            </a:r>
          </a:p>
          <a:p>
            <a:endParaRPr lang="en-US" dirty="0">
              <a:latin typeface="Verdana"/>
              <a:cs typeface="Verdana"/>
            </a:endParaRPr>
          </a:p>
          <a:p>
            <a:pPr marL="167400" lvl="2" indent="0">
              <a:buNone/>
            </a:pPr>
            <a:r>
              <a:rPr lang="en-US" b="1" dirty="0" err="1" smtClean="0">
                <a:latin typeface="Courier New"/>
                <a:cs typeface="Courier New"/>
              </a:rPr>
              <a:t>var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doeIets</a:t>
            </a:r>
            <a:r>
              <a:rPr lang="en-US" b="1" dirty="0" smtClean="0">
                <a:latin typeface="Courier New"/>
                <a:cs typeface="Courier New"/>
              </a:rPr>
              <a:t> = function(</a:t>
            </a:r>
            <a:r>
              <a:rPr lang="en-US" b="1" dirty="0" err="1" smtClean="0">
                <a:latin typeface="Courier New"/>
                <a:cs typeface="Courier New"/>
              </a:rPr>
              <a:t>func</a:t>
            </a:r>
            <a:r>
              <a:rPr lang="en-US" b="1" dirty="0" smtClean="0">
                <a:latin typeface="Courier New"/>
                <a:cs typeface="Courier New"/>
              </a:rPr>
              <a:t>, a, b) {</a:t>
            </a:r>
          </a:p>
          <a:p>
            <a:pPr marL="167400" lvl="2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	return </a:t>
            </a:r>
            <a:r>
              <a:rPr lang="en-US" b="1" dirty="0" err="1" smtClean="0">
                <a:latin typeface="Courier New"/>
                <a:cs typeface="Courier New"/>
              </a:rPr>
              <a:t>func</a:t>
            </a:r>
            <a:r>
              <a:rPr lang="en-US" b="1" dirty="0" smtClean="0">
                <a:latin typeface="Courier New"/>
                <a:cs typeface="Courier New"/>
              </a:rPr>
              <a:t>(</a:t>
            </a:r>
            <a:r>
              <a:rPr lang="en-US" b="1" dirty="0" err="1" smtClean="0">
                <a:latin typeface="Courier New"/>
                <a:cs typeface="Courier New"/>
              </a:rPr>
              <a:t>a,b</a:t>
            </a:r>
            <a:r>
              <a:rPr lang="en-US" b="1" dirty="0" smtClean="0">
                <a:latin typeface="Courier New"/>
                <a:cs typeface="Courier New"/>
              </a:rPr>
              <a:t>);</a:t>
            </a:r>
            <a:endParaRPr lang="en-US" b="1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};</a:t>
            </a:r>
          </a:p>
          <a:p>
            <a:pPr marL="167400" lvl="2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r>
              <a:rPr lang="en-US" b="1" dirty="0" err="1" smtClean="0">
                <a:latin typeface="Courier New"/>
                <a:cs typeface="Courier New"/>
              </a:rPr>
              <a:t>doeIets</a:t>
            </a:r>
            <a:r>
              <a:rPr lang="en-US" b="1" dirty="0" smtClean="0">
                <a:latin typeface="Courier New"/>
                <a:cs typeface="Courier New"/>
              </a:rPr>
              <a:t>(</a:t>
            </a:r>
            <a:r>
              <a:rPr lang="en-US" b="1" dirty="0" err="1" smtClean="0">
                <a:latin typeface="Courier New"/>
                <a:cs typeface="Courier New"/>
              </a:rPr>
              <a:t>optellen</a:t>
            </a:r>
            <a:r>
              <a:rPr lang="en-US" b="1" dirty="0" smtClean="0">
                <a:latin typeface="Courier New"/>
                <a:cs typeface="Courier New"/>
              </a:rPr>
              <a:t>, 4, 3);	// 7</a:t>
            </a:r>
          </a:p>
          <a:p>
            <a:pPr marL="167400" lvl="2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43678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Functies</a:t>
            </a:r>
            <a:r>
              <a:rPr lang="en-US" dirty="0" smtClean="0"/>
              <a:t> -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Verdana"/>
                <a:cs typeface="Verdana"/>
              </a:rPr>
              <a:t>Een</a:t>
            </a:r>
            <a:r>
              <a:rPr lang="en-US" sz="1600" dirty="0" smtClean="0">
                <a:latin typeface="Verdana"/>
                <a:cs typeface="Verdana"/>
              </a:rPr>
              <a:t> </a:t>
            </a:r>
            <a:r>
              <a:rPr lang="en-US" sz="1600" dirty="0" err="1" smtClean="0">
                <a:latin typeface="Verdana"/>
                <a:cs typeface="Verdana"/>
              </a:rPr>
              <a:t>variabele</a:t>
            </a:r>
            <a:r>
              <a:rPr lang="en-US" sz="1600" dirty="0" smtClean="0">
                <a:latin typeface="Verdana"/>
                <a:cs typeface="Verdana"/>
              </a:rPr>
              <a:t> </a:t>
            </a:r>
            <a:r>
              <a:rPr lang="en-US" sz="1600" dirty="0" err="1" smtClean="0">
                <a:latin typeface="Verdana"/>
                <a:cs typeface="Verdana"/>
              </a:rPr>
              <a:t>leeft</a:t>
            </a:r>
            <a:r>
              <a:rPr lang="en-US" sz="1600" dirty="0" smtClean="0">
                <a:latin typeface="Verdana"/>
                <a:cs typeface="Verdana"/>
              </a:rPr>
              <a:t> </a:t>
            </a:r>
            <a:r>
              <a:rPr lang="en-US" sz="1600" dirty="0" err="1" smtClean="0">
                <a:latin typeface="Verdana"/>
                <a:cs typeface="Verdana"/>
              </a:rPr>
              <a:t>binnen</a:t>
            </a:r>
            <a:r>
              <a:rPr lang="en-US" sz="1600" dirty="0" smtClean="0">
                <a:latin typeface="Verdana"/>
                <a:cs typeface="Verdana"/>
              </a:rPr>
              <a:t> </a:t>
            </a:r>
            <a:r>
              <a:rPr lang="en-US" sz="1600" dirty="0" err="1" smtClean="0">
                <a:latin typeface="Verdana"/>
                <a:cs typeface="Verdana"/>
              </a:rPr>
              <a:t>een</a:t>
            </a:r>
            <a:r>
              <a:rPr lang="en-US" sz="1600" dirty="0" smtClean="0">
                <a:latin typeface="Verdana"/>
                <a:cs typeface="Verdana"/>
              </a:rPr>
              <a:t> </a:t>
            </a:r>
            <a:r>
              <a:rPr lang="en-US" sz="1600" dirty="0" err="1" smtClean="0">
                <a:latin typeface="Verdana"/>
                <a:cs typeface="Verdana"/>
              </a:rPr>
              <a:t>functie</a:t>
            </a:r>
            <a:r>
              <a:rPr lang="en-US" sz="1600" dirty="0" smtClean="0">
                <a:latin typeface="Verdana"/>
                <a:cs typeface="Verdana"/>
              </a:rPr>
              <a:t>, </a:t>
            </a:r>
            <a:r>
              <a:rPr lang="en-US" sz="1600" dirty="0" err="1" smtClean="0">
                <a:latin typeface="Verdana"/>
                <a:cs typeface="Verdana"/>
              </a:rPr>
              <a:t>niet</a:t>
            </a:r>
            <a:r>
              <a:rPr lang="en-US" sz="1600" dirty="0" smtClean="0">
                <a:latin typeface="Verdana"/>
                <a:cs typeface="Verdana"/>
              </a:rPr>
              <a:t> </a:t>
            </a:r>
            <a:r>
              <a:rPr lang="en-US" sz="1600" dirty="0" err="1" smtClean="0">
                <a:latin typeface="Verdana"/>
                <a:cs typeface="Verdana"/>
              </a:rPr>
              <a:t>daarbuiten</a:t>
            </a:r>
            <a:r>
              <a:rPr lang="en-US" sz="1600" dirty="0" smtClean="0">
                <a:latin typeface="Verdana"/>
                <a:cs typeface="Verdana"/>
              </a:rPr>
              <a:t>.</a:t>
            </a:r>
          </a:p>
          <a:p>
            <a:endParaRPr lang="en-US" sz="1600" dirty="0">
              <a:latin typeface="Verdana"/>
              <a:cs typeface="Verdana"/>
            </a:endParaRPr>
          </a:p>
          <a:p>
            <a:r>
              <a:rPr lang="en-US" sz="1600" b="1" dirty="0" err="1">
                <a:latin typeface="Courier New"/>
                <a:cs typeface="Courier New"/>
              </a:rPr>
              <a:t>v</a:t>
            </a:r>
            <a:r>
              <a:rPr lang="en-US" sz="1600" b="1" dirty="0" err="1" smtClean="0">
                <a:latin typeface="Courier New"/>
                <a:cs typeface="Courier New"/>
              </a:rPr>
              <a:t>ar</a:t>
            </a:r>
            <a:r>
              <a:rPr lang="en-US" sz="1600" b="1" dirty="0" smtClean="0">
                <a:latin typeface="Courier New"/>
                <a:cs typeface="Courier New"/>
              </a:rPr>
              <a:t> func1 = function() 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	</a:t>
            </a:r>
            <a:r>
              <a:rPr lang="en-US" sz="1600" b="1" dirty="0" err="1" smtClean="0">
                <a:latin typeface="Courier New"/>
                <a:cs typeface="Courier New"/>
              </a:rPr>
              <a:t>var</a:t>
            </a:r>
            <a:r>
              <a:rPr lang="en-US" sz="1600" b="1" dirty="0" smtClean="0">
                <a:latin typeface="Courier New"/>
                <a:cs typeface="Courier New"/>
              </a:rPr>
              <a:t> a = 10;</a:t>
            </a: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err="1" smtClean="0">
                <a:latin typeface="Courier New"/>
                <a:cs typeface="Courier New"/>
              </a:rPr>
              <a:t>var</a:t>
            </a:r>
            <a:r>
              <a:rPr lang="en-US" sz="1600" b="1" dirty="0" smtClean="0">
                <a:latin typeface="Courier New"/>
                <a:cs typeface="Courier New"/>
              </a:rPr>
              <a:t> func2 = function() {</a:t>
            </a: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smtClean="0">
                <a:latin typeface="Courier New"/>
                <a:cs typeface="Courier New"/>
              </a:rPr>
              <a:t>	</a:t>
            </a:r>
            <a:r>
              <a:rPr lang="en-US" sz="1600" b="1" dirty="0" err="1" smtClean="0">
                <a:latin typeface="Courier New"/>
                <a:cs typeface="Courier New"/>
              </a:rPr>
              <a:t>var</a:t>
            </a:r>
            <a:r>
              <a:rPr lang="en-US" sz="1600" b="1" dirty="0" smtClean="0">
                <a:latin typeface="Courier New"/>
                <a:cs typeface="Courier New"/>
              </a:rPr>
              <a:t> b = 20;</a:t>
            </a: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smtClean="0">
                <a:latin typeface="Courier New"/>
                <a:cs typeface="Courier New"/>
              </a:rPr>
              <a:t>	</a:t>
            </a:r>
            <a:r>
              <a:rPr lang="en-US" sz="1600" b="1" dirty="0" err="1" smtClean="0">
                <a:latin typeface="Courier New"/>
                <a:cs typeface="Courier New"/>
              </a:rPr>
              <a:t>console.log</a:t>
            </a:r>
            <a:r>
              <a:rPr lang="en-US" sz="1600" b="1" dirty="0" smtClean="0">
                <a:latin typeface="Courier New"/>
                <a:cs typeface="Courier New"/>
              </a:rPr>
              <a:t>(a);	// 10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		</a:t>
            </a:r>
            <a:r>
              <a:rPr lang="en-US" sz="1600" b="1" dirty="0" err="1" smtClean="0">
                <a:latin typeface="Courier New"/>
                <a:cs typeface="Courier New"/>
              </a:rPr>
              <a:t>console.log</a:t>
            </a:r>
            <a:r>
              <a:rPr lang="en-US" sz="1600" b="1" dirty="0" smtClean="0">
                <a:latin typeface="Courier New"/>
                <a:cs typeface="Courier New"/>
              </a:rPr>
              <a:t>(b); 	// 20</a:t>
            </a: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smtClean="0">
                <a:latin typeface="Courier New"/>
                <a:cs typeface="Courier New"/>
              </a:rPr>
              <a:t>}</a:t>
            </a: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err="1" smtClean="0">
                <a:latin typeface="Courier New"/>
                <a:cs typeface="Courier New"/>
              </a:rPr>
              <a:t>console.log</a:t>
            </a:r>
            <a:r>
              <a:rPr lang="en-US" sz="1600" b="1" dirty="0" smtClean="0">
                <a:latin typeface="Courier New"/>
                <a:cs typeface="Courier New"/>
              </a:rPr>
              <a:t>(a); 		// 10</a:t>
            </a: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err="1" smtClean="0">
                <a:latin typeface="Courier New"/>
                <a:cs typeface="Courier New"/>
              </a:rPr>
              <a:t>console.log</a:t>
            </a:r>
            <a:r>
              <a:rPr lang="en-US" sz="1600" b="1" dirty="0" smtClean="0">
                <a:latin typeface="Courier New"/>
                <a:cs typeface="Courier New"/>
              </a:rPr>
              <a:t>(b); 		// undefined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r>
              <a:rPr lang="en-US" sz="1600" dirty="0" err="1">
                <a:latin typeface="Verdana"/>
                <a:cs typeface="Verdana"/>
              </a:rPr>
              <a:t>Een</a:t>
            </a:r>
            <a:r>
              <a:rPr lang="en-US" sz="1600" dirty="0">
                <a:latin typeface="Verdana"/>
                <a:cs typeface="Verdana"/>
              </a:rPr>
              <a:t> </a:t>
            </a:r>
            <a:r>
              <a:rPr lang="en-US" sz="1600" dirty="0" err="1">
                <a:latin typeface="Verdana"/>
                <a:cs typeface="Verdana"/>
              </a:rPr>
              <a:t>binnenste</a:t>
            </a:r>
            <a:r>
              <a:rPr lang="en-US" sz="1600" dirty="0">
                <a:latin typeface="Verdana"/>
                <a:cs typeface="Verdana"/>
              </a:rPr>
              <a:t> </a:t>
            </a:r>
            <a:r>
              <a:rPr lang="en-US" sz="1600" dirty="0" err="1">
                <a:latin typeface="Verdana"/>
                <a:cs typeface="Verdana"/>
              </a:rPr>
              <a:t>functie</a:t>
            </a:r>
            <a:r>
              <a:rPr lang="en-US" sz="1600" dirty="0">
                <a:latin typeface="Verdana"/>
                <a:cs typeface="Verdana"/>
              </a:rPr>
              <a:t> </a:t>
            </a:r>
            <a:r>
              <a:rPr lang="en-US" sz="1600" dirty="0" err="1">
                <a:latin typeface="Verdana"/>
                <a:cs typeface="Verdana"/>
              </a:rPr>
              <a:t>heeft</a:t>
            </a:r>
            <a:r>
              <a:rPr lang="en-US" sz="1600" dirty="0">
                <a:latin typeface="Verdana"/>
                <a:cs typeface="Verdana"/>
              </a:rPr>
              <a:t> </a:t>
            </a:r>
            <a:r>
              <a:rPr lang="en-US" sz="1600" dirty="0" err="1">
                <a:latin typeface="Verdana"/>
                <a:cs typeface="Verdana"/>
              </a:rPr>
              <a:t>toegang</a:t>
            </a:r>
            <a:r>
              <a:rPr lang="en-US" sz="1600" dirty="0">
                <a:latin typeface="Verdana"/>
                <a:cs typeface="Verdana"/>
              </a:rPr>
              <a:t> tot </a:t>
            </a:r>
            <a:r>
              <a:rPr lang="en-US" sz="1600" dirty="0" err="1">
                <a:latin typeface="Verdana"/>
                <a:cs typeface="Verdana"/>
              </a:rPr>
              <a:t>alle</a:t>
            </a:r>
            <a:r>
              <a:rPr lang="en-US" sz="1600" dirty="0">
                <a:latin typeface="Verdana"/>
                <a:cs typeface="Verdana"/>
              </a:rPr>
              <a:t> </a:t>
            </a:r>
            <a:r>
              <a:rPr lang="en-US" sz="1600" dirty="0" err="1">
                <a:latin typeface="Verdana"/>
                <a:cs typeface="Verdana"/>
              </a:rPr>
              <a:t>variabelen</a:t>
            </a:r>
            <a:r>
              <a:rPr lang="en-US" sz="1600" dirty="0">
                <a:latin typeface="Verdana"/>
                <a:cs typeface="Verdana"/>
              </a:rPr>
              <a:t> van de </a:t>
            </a:r>
            <a:r>
              <a:rPr lang="en-US" sz="1600" dirty="0" err="1">
                <a:latin typeface="Verdana"/>
                <a:cs typeface="Verdana"/>
              </a:rPr>
              <a:t>functie</a:t>
            </a:r>
            <a:r>
              <a:rPr lang="en-US" sz="1600" dirty="0">
                <a:latin typeface="Verdana"/>
                <a:cs typeface="Verdana"/>
              </a:rPr>
              <a:t> </a:t>
            </a:r>
            <a:r>
              <a:rPr lang="en-US" sz="1600" dirty="0" err="1">
                <a:latin typeface="Verdana"/>
                <a:cs typeface="Verdana"/>
              </a:rPr>
              <a:t>waarbinnen</a:t>
            </a:r>
            <a:r>
              <a:rPr lang="en-US" sz="1600" dirty="0">
                <a:latin typeface="Verdana"/>
                <a:cs typeface="Verdana"/>
              </a:rPr>
              <a:t> </a:t>
            </a:r>
            <a:r>
              <a:rPr lang="en-US" sz="1600" dirty="0" err="1">
                <a:latin typeface="Verdana"/>
                <a:cs typeface="Verdana"/>
              </a:rPr>
              <a:t>hij</a:t>
            </a:r>
            <a:r>
              <a:rPr lang="en-US" sz="1600" dirty="0">
                <a:latin typeface="Verdana"/>
                <a:cs typeface="Verdana"/>
              </a:rPr>
              <a:t> is </a:t>
            </a:r>
            <a:r>
              <a:rPr lang="en-US" sz="1600" dirty="0" err="1">
                <a:latin typeface="Verdana"/>
                <a:cs typeface="Verdana"/>
              </a:rPr>
              <a:t>gedefiniëerd</a:t>
            </a:r>
            <a:r>
              <a:rPr lang="en-US" sz="1600" dirty="0">
                <a:latin typeface="Verdana"/>
                <a:cs typeface="Verdana"/>
              </a:rPr>
              <a:t>.</a:t>
            </a:r>
          </a:p>
          <a:p>
            <a:endParaRPr lang="en-US" sz="16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8084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Programma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Inleiding </a:t>
            </a:r>
            <a:r>
              <a:rPr lang="nl-NL" dirty="0" err="1" smtClean="0"/>
              <a:t>JavaScript</a:t>
            </a:r>
            <a:endParaRPr lang="nl-NL" dirty="0" smtClean="0"/>
          </a:p>
          <a:p>
            <a:pPr marL="465138" lvl="1" indent="-285750"/>
            <a:r>
              <a:rPr lang="nl-NL" dirty="0" smtClean="0"/>
              <a:t>Variabelen</a:t>
            </a:r>
          </a:p>
          <a:p>
            <a:pPr marL="465138" lvl="1" indent="-285750"/>
            <a:r>
              <a:rPr lang="nl-NL" dirty="0" smtClean="0"/>
              <a:t>Objecten</a:t>
            </a:r>
          </a:p>
          <a:p>
            <a:pPr marL="465138" lvl="1" indent="-285750"/>
            <a:r>
              <a:rPr lang="nl-NL" dirty="0" err="1"/>
              <a:t>Truthy</a:t>
            </a:r>
            <a:r>
              <a:rPr lang="nl-NL" dirty="0"/>
              <a:t>/</a:t>
            </a:r>
            <a:r>
              <a:rPr lang="nl-NL" dirty="0" err="1" smtClean="0"/>
              <a:t>Falsy</a:t>
            </a:r>
            <a:endParaRPr lang="nl-NL" dirty="0" smtClean="0"/>
          </a:p>
          <a:p>
            <a:pPr marL="465138" lvl="1" indent="-285750"/>
            <a:r>
              <a:rPr lang="nl-NL" dirty="0" smtClean="0"/>
              <a:t>Functies</a:t>
            </a:r>
          </a:p>
          <a:p>
            <a:pPr marL="465138" lvl="1" indent="-285750"/>
            <a:r>
              <a:rPr lang="nl-NL" dirty="0" err="1" smtClean="0"/>
              <a:t>Promises</a:t>
            </a:r>
            <a:endParaRPr lang="nl-NL" dirty="0" smtClean="0"/>
          </a:p>
          <a:p>
            <a:pPr marL="465138" lvl="1" indent="-285750"/>
            <a:endParaRPr lang="nl-NL" dirty="0" smtClean="0"/>
          </a:p>
          <a:p>
            <a:pPr marL="465138" lvl="1" indent="-28575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0306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Functies</a:t>
            </a:r>
            <a:r>
              <a:rPr lang="en-US" dirty="0" smtClean="0"/>
              <a:t> - 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Verdana"/>
                <a:cs typeface="Verdana"/>
              </a:rPr>
              <a:t>Callbacks </a:t>
            </a:r>
            <a:r>
              <a:rPr lang="en-US" dirty="0" err="1" smtClean="0">
                <a:latin typeface="Verdana"/>
                <a:cs typeface="Verdana"/>
              </a:rPr>
              <a:t>zijn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handig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wanneer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er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asynchrone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gebeurtenissen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plaatsvinden</a:t>
            </a:r>
            <a:r>
              <a:rPr lang="en-US" dirty="0" smtClean="0">
                <a:latin typeface="Verdana"/>
                <a:cs typeface="Verdana"/>
              </a:rPr>
              <a:t>.</a:t>
            </a:r>
          </a:p>
          <a:p>
            <a:endParaRPr lang="en-US" b="1" dirty="0">
              <a:latin typeface="Verdana"/>
              <a:cs typeface="Verdana"/>
            </a:endParaRPr>
          </a:p>
          <a:p>
            <a:r>
              <a:rPr lang="en-US" sz="1400" b="1" dirty="0" err="1">
                <a:latin typeface="Courier New"/>
                <a:cs typeface="Courier New"/>
              </a:rPr>
              <a:t>v</a:t>
            </a:r>
            <a:r>
              <a:rPr lang="en-US" sz="1400" b="1" dirty="0" err="1" smtClean="0">
                <a:latin typeface="Courier New"/>
                <a:cs typeface="Courier New"/>
              </a:rPr>
              <a:t>ar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verwerkAntwoord</a:t>
            </a:r>
            <a:r>
              <a:rPr lang="en-US" sz="1400" b="1" dirty="0" smtClean="0">
                <a:latin typeface="Courier New"/>
                <a:cs typeface="Courier New"/>
              </a:rPr>
              <a:t> = function(</a:t>
            </a:r>
            <a:r>
              <a:rPr lang="en-US" sz="1400" b="1" dirty="0" err="1" smtClean="0">
                <a:latin typeface="Courier New"/>
                <a:cs typeface="Courier New"/>
              </a:rPr>
              <a:t>antwoord</a:t>
            </a:r>
            <a:r>
              <a:rPr lang="en-US" sz="1400" b="1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latin typeface="Courier New"/>
                <a:cs typeface="Courier New"/>
              </a:rPr>
              <a:t>console.log</a:t>
            </a:r>
            <a:r>
              <a:rPr lang="en-US" sz="1400" b="1" dirty="0" smtClean="0"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latin typeface="Courier New"/>
                <a:cs typeface="Courier New"/>
              </a:rPr>
              <a:t>antwoord</a:t>
            </a:r>
            <a:r>
              <a:rPr lang="en-US" sz="1400" b="1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};</a:t>
            </a:r>
          </a:p>
          <a:p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 err="1">
                <a:latin typeface="Courier New"/>
                <a:cs typeface="Courier New"/>
              </a:rPr>
              <a:t>v</a:t>
            </a:r>
            <a:r>
              <a:rPr lang="en-US" sz="1400" b="1" dirty="0" err="1" smtClean="0">
                <a:latin typeface="Courier New"/>
                <a:cs typeface="Courier New"/>
              </a:rPr>
              <a:t>ar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afhandelenFout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= function(error)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latin typeface="Courier New"/>
                <a:cs typeface="Courier New"/>
              </a:rPr>
              <a:t>console.error</a:t>
            </a:r>
            <a:r>
              <a:rPr lang="en-US" sz="1400" b="1" dirty="0" smtClean="0">
                <a:latin typeface="Courier New"/>
                <a:cs typeface="Courier New"/>
              </a:rPr>
              <a:t>(‘</a:t>
            </a:r>
            <a:r>
              <a:rPr lang="en-US" sz="1400" b="1" dirty="0" err="1" smtClean="0">
                <a:latin typeface="Courier New"/>
                <a:cs typeface="Courier New"/>
              </a:rPr>
              <a:t>Fout</a:t>
            </a:r>
            <a:r>
              <a:rPr lang="en-US" sz="1400" b="1" dirty="0" smtClean="0">
                <a:latin typeface="Courier New"/>
                <a:cs typeface="Courier New"/>
              </a:rPr>
              <a:t>: ‘ + </a:t>
            </a:r>
            <a:r>
              <a:rPr lang="en-US" sz="1400" b="1" dirty="0" err="1" smtClean="0">
                <a:latin typeface="Courier New"/>
                <a:cs typeface="Courier New"/>
              </a:rPr>
              <a:t>error.status</a:t>
            </a:r>
            <a:r>
              <a:rPr lang="en-US" sz="1400" b="1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};</a:t>
            </a:r>
          </a:p>
          <a:p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 err="1" smtClean="0">
                <a:latin typeface="Courier New"/>
                <a:cs typeface="Courier New"/>
              </a:rPr>
              <a:t>var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vraag</a:t>
            </a:r>
            <a:r>
              <a:rPr lang="en-US" sz="1400" b="1" dirty="0" smtClean="0">
                <a:latin typeface="Courier New"/>
                <a:cs typeface="Courier New"/>
              </a:rPr>
              <a:t> = </a:t>
            </a:r>
            <a:r>
              <a:rPr lang="en-US" sz="1400" b="1" dirty="0" err="1" smtClean="0">
                <a:latin typeface="Courier New"/>
                <a:cs typeface="Courier New"/>
              </a:rPr>
              <a:t>maakVraag</a:t>
            </a:r>
            <a:r>
              <a:rPr lang="en-US" sz="1400" b="1" dirty="0" smtClean="0">
                <a:latin typeface="Courier New"/>
                <a:cs typeface="Courier New"/>
              </a:rPr>
              <a:t>();</a:t>
            </a:r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err="1" smtClean="0">
                <a:latin typeface="Courier New"/>
                <a:cs typeface="Courier New"/>
              </a:rPr>
              <a:t>stel_asynchrone_vraag</a:t>
            </a:r>
            <a:r>
              <a:rPr lang="en-US" sz="1400" b="1" dirty="0" smtClean="0"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latin typeface="Courier New"/>
                <a:cs typeface="Courier New"/>
              </a:rPr>
              <a:t>vraag</a:t>
            </a:r>
            <a:r>
              <a:rPr lang="en-US" sz="1400" b="1" dirty="0" smtClean="0">
                <a:latin typeface="Courier New"/>
                <a:cs typeface="Courier New"/>
              </a:rPr>
              <a:t>, </a:t>
            </a:r>
            <a:r>
              <a:rPr lang="en-US" sz="1400" b="1" dirty="0" err="1" smtClean="0">
                <a:latin typeface="Courier New"/>
                <a:cs typeface="Courier New"/>
              </a:rPr>
              <a:t>verwerkAntwoord</a:t>
            </a:r>
            <a:r>
              <a:rPr lang="en-US" sz="1400" b="1" dirty="0" smtClean="0">
                <a:latin typeface="Courier New"/>
                <a:cs typeface="Courier New"/>
              </a:rPr>
              <a:t>, </a:t>
            </a:r>
            <a:r>
              <a:rPr lang="en-US" sz="1400" b="1" dirty="0" err="1" smtClean="0">
                <a:latin typeface="Courier New"/>
                <a:cs typeface="Courier New"/>
              </a:rPr>
              <a:t>afhandelenFout</a:t>
            </a:r>
            <a:r>
              <a:rPr lang="en-US" sz="1400" b="1" dirty="0" smtClean="0">
                <a:latin typeface="Courier New"/>
                <a:cs typeface="Courier New"/>
              </a:rPr>
              <a:t>);</a:t>
            </a:r>
            <a:endParaRPr lang="en-US" sz="1400" b="1" dirty="0">
              <a:latin typeface="Courier New"/>
              <a:cs typeface="Courier New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79712" y="2996952"/>
            <a:ext cx="2232248" cy="2304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91680" y="4005064"/>
            <a:ext cx="4392488" cy="1224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115616" y="5085184"/>
            <a:ext cx="1944216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00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Functies</a:t>
            </a:r>
            <a:r>
              <a:rPr lang="en-US" dirty="0" smtClean="0"/>
              <a:t> - 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Verdana"/>
                <a:cs typeface="Verdana"/>
              </a:rPr>
              <a:t>Callbacks </a:t>
            </a:r>
            <a:r>
              <a:rPr lang="en-US" dirty="0" err="1" smtClean="0">
                <a:latin typeface="Verdana"/>
                <a:cs typeface="Verdana"/>
              </a:rPr>
              <a:t>zijn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handig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wanneer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er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asynchrone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gebeurtenissen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plaatsvinden</a:t>
            </a:r>
            <a:r>
              <a:rPr lang="en-US" dirty="0" smtClean="0">
                <a:latin typeface="Verdana"/>
                <a:cs typeface="Verdana"/>
              </a:rPr>
              <a:t>.</a:t>
            </a:r>
          </a:p>
          <a:p>
            <a:endParaRPr lang="en-US" dirty="0">
              <a:latin typeface="Verdana"/>
              <a:cs typeface="Verdana"/>
            </a:endParaRPr>
          </a:p>
          <a:p>
            <a:r>
              <a:rPr lang="en-US" b="1" u="sng" dirty="0" smtClean="0">
                <a:latin typeface="Verdana"/>
                <a:cs typeface="Verdana"/>
              </a:rPr>
              <a:t>Theorische implementatie stel_asynchrone_vraag:</a:t>
            </a:r>
            <a:endParaRPr lang="en-US" sz="1400" b="1" u="sng" dirty="0">
              <a:latin typeface="Courier New"/>
              <a:cs typeface="Courier New"/>
            </a:endParaRPr>
          </a:p>
          <a:p>
            <a:r>
              <a:rPr lang="en-US" sz="1400" b="1" dirty="0" err="1" smtClean="0">
                <a:latin typeface="Courier New"/>
                <a:cs typeface="Courier New"/>
              </a:rPr>
              <a:t>var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stel_asynchrone_vraag</a:t>
            </a:r>
            <a:r>
              <a:rPr lang="en-US" sz="1400" b="1" dirty="0" smtClean="0">
                <a:latin typeface="Courier New"/>
                <a:cs typeface="Courier New"/>
              </a:rPr>
              <a:t> = function(</a:t>
            </a:r>
            <a:r>
              <a:rPr lang="en-US" sz="1400" b="1" dirty="0" err="1" smtClean="0">
                <a:latin typeface="Courier New"/>
                <a:cs typeface="Courier New"/>
              </a:rPr>
              <a:t>vraag</a:t>
            </a:r>
            <a:r>
              <a:rPr lang="en-US" sz="1400" b="1" dirty="0" smtClean="0">
                <a:latin typeface="Courier New"/>
                <a:cs typeface="Courier New"/>
              </a:rPr>
              <a:t>, </a:t>
            </a:r>
            <a:r>
              <a:rPr lang="en-US" sz="1400" b="1" dirty="0" err="1" smtClean="0">
                <a:latin typeface="Courier New"/>
                <a:cs typeface="Courier New"/>
              </a:rPr>
              <a:t>doeAntwoord</a:t>
            </a:r>
            <a:r>
              <a:rPr lang="en-US" sz="1400" b="1" dirty="0" smtClean="0">
                <a:latin typeface="Courier New"/>
                <a:cs typeface="Courier New"/>
              </a:rPr>
              <a:t>, </a:t>
            </a:r>
            <a:r>
              <a:rPr lang="en-US" sz="1400" b="1" dirty="0" err="1" smtClean="0">
                <a:latin typeface="Courier New"/>
                <a:cs typeface="Courier New"/>
              </a:rPr>
              <a:t>doeFout</a:t>
            </a:r>
            <a:r>
              <a:rPr lang="en-US" sz="1400" b="1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latin typeface="Courier New"/>
                <a:cs typeface="Courier New"/>
              </a:rPr>
              <a:t>var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antwoord</a:t>
            </a:r>
            <a:r>
              <a:rPr lang="en-US" sz="1400" b="1" dirty="0" smtClean="0">
                <a:latin typeface="Courier New"/>
                <a:cs typeface="Courier New"/>
              </a:rPr>
              <a:t> = </a:t>
            </a:r>
            <a:r>
              <a:rPr lang="en-US" sz="1400" b="1" dirty="0" err="1" smtClean="0">
                <a:latin typeface="Courier New"/>
                <a:cs typeface="Courier New"/>
              </a:rPr>
              <a:t>stelVraag</a:t>
            </a:r>
            <a:r>
              <a:rPr lang="en-US" sz="1400" b="1" dirty="0" smtClean="0"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latin typeface="Courier New"/>
                <a:cs typeface="Courier New"/>
              </a:rPr>
              <a:t>vraag</a:t>
            </a:r>
            <a:r>
              <a:rPr lang="en-US" sz="1400" b="1" smtClean="0">
                <a:latin typeface="Courier New"/>
                <a:cs typeface="Courier New"/>
              </a:rPr>
              <a:t>); </a:t>
            </a:r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latin typeface="Courier New"/>
                <a:cs typeface="Courier New"/>
              </a:rPr>
              <a:t>if (</a:t>
            </a:r>
            <a:r>
              <a:rPr lang="en-US" sz="1400" b="1" dirty="0" err="1" smtClean="0">
                <a:latin typeface="Courier New"/>
                <a:cs typeface="Courier New"/>
              </a:rPr>
              <a:t>antwoord</a:t>
            </a:r>
            <a:r>
              <a:rPr lang="en-US" sz="1400" b="1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</a:t>
            </a:r>
            <a:r>
              <a:rPr lang="en-US" sz="1400" b="1" dirty="0" err="1" smtClean="0">
                <a:latin typeface="Courier New"/>
                <a:cs typeface="Courier New"/>
              </a:rPr>
              <a:t>doeAntwoord</a:t>
            </a:r>
            <a:r>
              <a:rPr lang="en-US" sz="1400" b="1" dirty="0" smtClean="0"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latin typeface="Courier New"/>
                <a:cs typeface="Courier New"/>
              </a:rPr>
              <a:t>antwoord</a:t>
            </a:r>
            <a:r>
              <a:rPr lang="en-US" sz="1400" b="1" dirty="0" smtClean="0">
                <a:latin typeface="Courier New"/>
                <a:cs typeface="Courier New"/>
              </a:rPr>
              <a:t>);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latin typeface="Courier New"/>
                <a:cs typeface="Courier New"/>
              </a:rPr>
              <a:t>} else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</a:t>
            </a:r>
            <a:r>
              <a:rPr lang="en-US" sz="1400" b="1" dirty="0" err="1" smtClean="0">
                <a:latin typeface="Courier New"/>
                <a:cs typeface="Courier New"/>
              </a:rPr>
              <a:t>doeFout</a:t>
            </a:r>
            <a:r>
              <a:rPr lang="en-US" sz="1400" b="1" dirty="0" smtClean="0">
                <a:latin typeface="Courier New"/>
                <a:cs typeface="Courier New"/>
              </a:rPr>
              <a:t>({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</a:t>
            </a:r>
            <a:r>
              <a:rPr lang="en-US" sz="1400" b="1" dirty="0" smtClean="0">
                <a:latin typeface="Courier New"/>
                <a:cs typeface="Courier New"/>
              </a:rPr>
              <a:t>status: 500,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</a:t>
            </a:r>
            <a:r>
              <a:rPr lang="en-US" sz="1400" b="1" dirty="0" err="1" smtClean="0">
                <a:latin typeface="Courier New"/>
                <a:cs typeface="Courier New"/>
              </a:rPr>
              <a:t>tekst</a:t>
            </a:r>
            <a:r>
              <a:rPr lang="en-US" sz="1400" b="1" dirty="0" smtClean="0">
                <a:latin typeface="Courier New"/>
                <a:cs typeface="Courier New"/>
              </a:rPr>
              <a:t>: ‘</a:t>
            </a:r>
            <a:r>
              <a:rPr lang="en-US" sz="1400" b="1" dirty="0" err="1" smtClean="0">
                <a:latin typeface="Courier New"/>
                <a:cs typeface="Courier New"/>
              </a:rPr>
              <a:t>Er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ging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iets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fout</a:t>
            </a:r>
            <a:r>
              <a:rPr lang="en-US" sz="1400" b="1" dirty="0" smtClean="0">
                <a:latin typeface="Courier New"/>
                <a:cs typeface="Courier New"/>
              </a:rPr>
              <a:t>’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</a:t>
            </a:r>
            <a:r>
              <a:rPr lang="en-US" sz="1400" b="1" dirty="0" smtClean="0">
                <a:latin typeface="Courier New"/>
                <a:cs typeface="Courier New"/>
              </a:rPr>
              <a:t>});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latin typeface="Courier New"/>
                <a:cs typeface="Courier New"/>
              </a:rPr>
              <a:t>}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smtClean="0">
                <a:latin typeface="Courier New"/>
                <a:cs typeface="Courier New"/>
              </a:rPr>
              <a:t>};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4" name="&quot;No&quot; Symbol 3"/>
          <p:cNvSpPr/>
          <p:nvPr/>
        </p:nvSpPr>
        <p:spPr>
          <a:xfrm>
            <a:off x="3563888" y="3356992"/>
            <a:ext cx="2808312" cy="2016224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16216" y="4149080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Wat is er niet goed aan deze implementatie?</a:t>
            </a:r>
          </a:p>
        </p:txBody>
      </p:sp>
    </p:spTree>
    <p:extLst>
      <p:ext uri="{BB962C8B-B14F-4D97-AF65-F5344CB8AC3E}">
        <p14:creationId xmlns:p14="http://schemas.microsoft.com/office/powerpoint/2010/main" val="2847386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A </a:t>
            </a:r>
            <a:r>
              <a:rPr lang="en-US" dirty="0">
                <a:latin typeface="Arial"/>
                <a:cs typeface="Arial"/>
              </a:rPr>
              <a:t>promise represents the eventual result of an asynchronous operation. It is a placeholder into which the successful result value or reason for failure will materialize</a:t>
            </a:r>
            <a:r>
              <a:rPr lang="en-US" dirty="0" smtClean="0">
                <a:latin typeface="Arial"/>
                <a:cs typeface="Arial"/>
              </a:rPr>
              <a:t>.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i="1" dirty="0">
                <a:latin typeface="Arial"/>
                <a:cs typeface="Arial"/>
              </a:rPr>
              <a:t>Why Use Promises?</a:t>
            </a:r>
          </a:p>
          <a:p>
            <a:r>
              <a:rPr lang="en-US" dirty="0">
                <a:latin typeface="Arial"/>
                <a:cs typeface="Arial"/>
              </a:rPr>
              <a:t>Promises provide a simpler alternative for executing, composing, and managing asynchronous operations when compared to traditional callback-based approaches. They also allow you to handle asynchronous errors using approaches that are similar to synchronous try/catch.</a:t>
            </a:r>
          </a:p>
          <a:p>
            <a:pPr marL="167400" lvl="2" indent="0"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3684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Een</a:t>
            </a:r>
            <a:r>
              <a:rPr lang="en-US" dirty="0" smtClean="0"/>
              <a:t> promise </a:t>
            </a:r>
            <a:r>
              <a:rPr lang="en-US" dirty="0" err="1" smtClean="0"/>
              <a:t>heeft</a:t>
            </a:r>
            <a:r>
              <a:rPr lang="en-US" dirty="0" smtClean="0"/>
              <a:t> 3 ‘states’:</a:t>
            </a:r>
          </a:p>
          <a:p>
            <a:endParaRPr lang="en-US" dirty="0">
              <a:latin typeface="Verdana"/>
              <a:cs typeface="Verdana"/>
            </a:endParaRPr>
          </a:p>
          <a:p>
            <a:r>
              <a:rPr lang="en-US" b="1" i="1" dirty="0" smtClean="0">
                <a:latin typeface="Verdana"/>
                <a:cs typeface="Verdana"/>
              </a:rPr>
              <a:t>Pending</a:t>
            </a:r>
          </a:p>
          <a:p>
            <a:r>
              <a:rPr lang="en-US" dirty="0" err="1" smtClean="0">
                <a:latin typeface="Verdana"/>
                <a:cs typeface="Verdana"/>
              </a:rPr>
              <a:t>Nog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geen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uitkomst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omdat</a:t>
            </a:r>
            <a:r>
              <a:rPr lang="en-US" dirty="0" smtClean="0">
                <a:latin typeface="Verdana"/>
                <a:cs typeface="Verdana"/>
              </a:rPr>
              <a:t> de </a:t>
            </a:r>
            <a:r>
              <a:rPr lang="en-US" dirty="0" err="1" smtClean="0">
                <a:latin typeface="Verdana"/>
                <a:cs typeface="Verdana"/>
              </a:rPr>
              <a:t>asynchrone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operatie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nog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niet</a:t>
            </a:r>
            <a:r>
              <a:rPr lang="en-US" dirty="0" smtClean="0">
                <a:latin typeface="Verdana"/>
                <a:cs typeface="Verdana"/>
              </a:rPr>
              <a:t> is </a:t>
            </a:r>
            <a:r>
              <a:rPr lang="en-US" dirty="0" err="1" smtClean="0">
                <a:latin typeface="Verdana"/>
                <a:cs typeface="Verdana"/>
              </a:rPr>
              <a:t>voltooid</a:t>
            </a:r>
            <a:r>
              <a:rPr lang="en-US" dirty="0" smtClean="0">
                <a:latin typeface="Verdana"/>
                <a:cs typeface="Verdana"/>
              </a:rPr>
              <a:t>.</a:t>
            </a:r>
          </a:p>
          <a:p>
            <a:endParaRPr lang="en-US" dirty="0">
              <a:latin typeface="Verdana"/>
              <a:cs typeface="Verdana"/>
            </a:endParaRPr>
          </a:p>
          <a:p>
            <a:r>
              <a:rPr lang="en-US" b="1" i="1" dirty="0" smtClean="0">
                <a:latin typeface="Verdana"/>
                <a:cs typeface="Verdana"/>
              </a:rPr>
              <a:t>Resolved</a:t>
            </a:r>
          </a:p>
          <a:p>
            <a:r>
              <a:rPr lang="en-US" dirty="0" smtClean="0">
                <a:latin typeface="Verdana"/>
                <a:cs typeface="Verdana"/>
              </a:rPr>
              <a:t>De </a:t>
            </a:r>
            <a:r>
              <a:rPr lang="en-US" dirty="0" err="1" smtClean="0">
                <a:latin typeface="Verdana"/>
                <a:cs typeface="Verdana"/>
              </a:rPr>
              <a:t>asynchrone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operatie</a:t>
            </a:r>
            <a:r>
              <a:rPr lang="en-US" dirty="0" smtClean="0">
                <a:latin typeface="Verdana"/>
                <a:cs typeface="Verdana"/>
              </a:rPr>
              <a:t> is </a:t>
            </a:r>
            <a:r>
              <a:rPr lang="en-US" dirty="0" err="1" smtClean="0">
                <a:latin typeface="Verdana"/>
                <a:cs typeface="Verdana"/>
              </a:rPr>
              <a:t>succesvol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verlopen</a:t>
            </a:r>
            <a:r>
              <a:rPr lang="en-US" dirty="0" smtClean="0">
                <a:latin typeface="Verdana"/>
                <a:cs typeface="Verdana"/>
              </a:rPr>
              <a:t> en de promise </a:t>
            </a:r>
            <a:r>
              <a:rPr lang="en-US" dirty="0" err="1" smtClean="0">
                <a:latin typeface="Verdana"/>
                <a:cs typeface="Verdana"/>
              </a:rPr>
              <a:t>heeft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een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waarde</a:t>
            </a:r>
            <a:r>
              <a:rPr lang="en-US" dirty="0" smtClean="0">
                <a:latin typeface="Verdana"/>
                <a:cs typeface="Verdana"/>
              </a:rPr>
              <a:t>.</a:t>
            </a:r>
          </a:p>
          <a:p>
            <a:endParaRPr lang="en-US" dirty="0">
              <a:latin typeface="Verdana"/>
              <a:cs typeface="Verdana"/>
            </a:endParaRPr>
          </a:p>
          <a:p>
            <a:r>
              <a:rPr lang="en-US" b="1" i="1" dirty="0" smtClean="0">
                <a:latin typeface="Verdana"/>
                <a:cs typeface="Verdana"/>
              </a:rPr>
              <a:t>Rejected</a:t>
            </a:r>
          </a:p>
          <a:p>
            <a:r>
              <a:rPr lang="en-US" dirty="0" smtClean="0">
                <a:latin typeface="Verdana"/>
                <a:cs typeface="Verdana"/>
              </a:rPr>
              <a:t>De </a:t>
            </a:r>
            <a:r>
              <a:rPr lang="en-US" dirty="0" err="1" smtClean="0">
                <a:latin typeface="Verdana"/>
                <a:cs typeface="Verdana"/>
              </a:rPr>
              <a:t>asynchrone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operatie</a:t>
            </a:r>
            <a:r>
              <a:rPr lang="en-US" dirty="0" smtClean="0">
                <a:latin typeface="Verdana"/>
                <a:cs typeface="Verdana"/>
              </a:rPr>
              <a:t> is </a:t>
            </a:r>
            <a:r>
              <a:rPr lang="en-US" dirty="0" err="1" smtClean="0">
                <a:latin typeface="Verdana"/>
                <a:cs typeface="Verdana"/>
              </a:rPr>
              <a:t>foutgegaan</a:t>
            </a:r>
            <a:r>
              <a:rPr lang="en-US" dirty="0" smtClean="0">
                <a:latin typeface="Verdana"/>
                <a:cs typeface="Verdana"/>
              </a:rPr>
              <a:t> en de promise </a:t>
            </a:r>
            <a:r>
              <a:rPr lang="en-US" dirty="0" err="1" smtClean="0">
                <a:latin typeface="Verdana"/>
                <a:cs typeface="Verdana"/>
              </a:rPr>
              <a:t>heeft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een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waarde</a:t>
            </a:r>
            <a:r>
              <a:rPr lang="en-US" dirty="0" smtClean="0">
                <a:latin typeface="Verdana"/>
                <a:cs typeface="Verdana"/>
              </a:rPr>
              <a:t> die de </a:t>
            </a:r>
            <a:r>
              <a:rPr lang="en-US" dirty="0" err="1" smtClean="0">
                <a:latin typeface="Verdana"/>
                <a:cs typeface="Verdana"/>
              </a:rPr>
              <a:t>reden</a:t>
            </a:r>
            <a:r>
              <a:rPr lang="en-US" dirty="0" smtClean="0">
                <a:latin typeface="Verdana"/>
                <a:cs typeface="Verdana"/>
              </a:rPr>
              <a:t>/</a:t>
            </a:r>
            <a:r>
              <a:rPr lang="en-US" dirty="0" err="1" smtClean="0">
                <a:latin typeface="Verdana"/>
                <a:cs typeface="Verdana"/>
              </a:rPr>
              <a:t>oorzaak</a:t>
            </a:r>
            <a:r>
              <a:rPr lang="en-US" dirty="0" smtClean="0">
                <a:latin typeface="Verdana"/>
                <a:cs typeface="Verdana"/>
              </a:rPr>
              <a:t> van de </a:t>
            </a:r>
            <a:r>
              <a:rPr lang="en-US" dirty="0" err="1" smtClean="0">
                <a:latin typeface="Verdana"/>
                <a:cs typeface="Verdana"/>
              </a:rPr>
              <a:t>fout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bevat</a:t>
            </a:r>
            <a:r>
              <a:rPr lang="en-US" smtClean="0">
                <a:latin typeface="Verdana"/>
                <a:cs typeface="Verdana"/>
              </a:rPr>
              <a:t>.</a:t>
            </a:r>
            <a:endParaRPr lang="en-US" dirty="0" smtClean="0">
              <a:latin typeface="Verdana"/>
              <a:cs typeface="Verdana"/>
            </a:endParaRPr>
          </a:p>
          <a:p>
            <a:endParaRPr lang="en-US" dirty="0">
              <a:latin typeface="Verdana"/>
              <a:cs typeface="Verdana"/>
            </a:endParaRPr>
          </a:p>
          <a:p>
            <a:pPr marL="167400" lvl="2" indent="0"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10753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b="1">
                <a:latin typeface="Courier New"/>
                <a:cs typeface="Courier New"/>
              </a:rPr>
              <a:t>f</a:t>
            </a:r>
            <a:r>
              <a:rPr lang="en-US" sz="1200" b="1" smtClean="0">
                <a:latin typeface="Courier New"/>
                <a:cs typeface="Courier New"/>
              </a:rPr>
              <a:t>unction doeIets(tekst) {</a:t>
            </a:r>
          </a:p>
          <a:p>
            <a:r>
              <a:rPr lang="en-US" sz="1200" b="1">
                <a:latin typeface="Courier New"/>
                <a:cs typeface="Courier New"/>
              </a:rPr>
              <a:t>  </a:t>
            </a:r>
            <a:r>
              <a:rPr lang="en-US" sz="1200" b="1" smtClean="0">
                <a:latin typeface="Courier New"/>
                <a:cs typeface="Courier New"/>
              </a:rPr>
              <a:t>var deferred = $q.defer();</a:t>
            </a:r>
          </a:p>
          <a:p>
            <a:r>
              <a:rPr lang="en-US" sz="1200" b="1">
                <a:solidFill>
                  <a:srgbClr val="FF0000"/>
                </a:solidFill>
                <a:latin typeface="Courier New"/>
                <a:cs typeface="Courier New"/>
              </a:rPr>
              <a:t>  </a:t>
            </a:r>
            <a:r>
              <a:rPr lang="en-US" sz="1200" b="1" smtClean="0">
                <a:solidFill>
                  <a:srgbClr val="FF0000"/>
                </a:solidFill>
                <a:latin typeface="Courier New"/>
                <a:cs typeface="Courier New"/>
              </a:rPr>
              <a:t>$timeout(function() {</a:t>
            </a:r>
          </a:p>
          <a:p>
            <a:r>
              <a:rPr lang="en-US" sz="1200" b="1">
                <a:solidFill>
                  <a:srgbClr val="FF0000"/>
                </a:solidFill>
                <a:latin typeface="Courier New"/>
                <a:cs typeface="Courier New"/>
              </a:rPr>
              <a:t>    </a:t>
            </a:r>
            <a:r>
              <a:rPr lang="en-US" sz="1200" b="1" smtClean="0">
                <a:solidFill>
                  <a:srgbClr val="FF0000"/>
                </a:solidFill>
                <a:latin typeface="Courier New"/>
                <a:cs typeface="Courier New"/>
              </a:rPr>
              <a:t>deferred.resolve(tekst.toUpperCase());</a:t>
            </a:r>
            <a:endParaRPr lang="en-US" sz="1200" b="1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b="1">
                <a:solidFill>
                  <a:srgbClr val="FF0000"/>
                </a:solidFill>
                <a:latin typeface="Courier New"/>
                <a:cs typeface="Courier New"/>
              </a:rPr>
              <a:t>  </a:t>
            </a:r>
            <a:r>
              <a:rPr lang="en-US" sz="1200" b="1" smtClean="0">
                <a:solidFill>
                  <a:srgbClr val="FF0000"/>
                </a:solidFill>
                <a:latin typeface="Courier New"/>
                <a:cs typeface="Courier New"/>
              </a:rPr>
              <a:t>},3000)			 	// promise wordt na 3 seconden geresolved</a:t>
            </a:r>
          </a:p>
          <a:p>
            <a:r>
              <a:rPr lang="en-US" sz="1200" b="1">
                <a:latin typeface="Courier New"/>
                <a:cs typeface="Courier New"/>
              </a:rPr>
              <a:t>  </a:t>
            </a:r>
            <a:r>
              <a:rPr lang="en-US" sz="1200" b="1" smtClean="0">
                <a:latin typeface="Courier New"/>
                <a:cs typeface="Courier New"/>
              </a:rPr>
              <a:t>return deferred.promise;</a:t>
            </a:r>
          </a:p>
          <a:p>
            <a:r>
              <a:rPr lang="en-US" sz="1200" b="1" smtClean="0">
                <a:latin typeface="Courier New"/>
                <a:cs typeface="Courier New"/>
              </a:rPr>
              <a:t>}</a:t>
            </a:r>
          </a:p>
          <a:p>
            <a:endParaRPr lang="en-US" sz="1200" b="1" smtClean="0">
              <a:latin typeface="Courier New"/>
              <a:cs typeface="Courier New"/>
            </a:endParaRPr>
          </a:p>
          <a:p>
            <a:r>
              <a:rPr lang="en-US" sz="1200" b="1" smtClean="0">
                <a:latin typeface="Courier New"/>
                <a:cs typeface="Courier New"/>
              </a:rPr>
              <a:t>function success(response) {</a:t>
            </a:r>
          </a:p>
          <a:p>
            <a:r>
              <a:rPr lang="en-US" sz="1200" b="1" smtClean="0">
                <a:latin typeface="Courier New"/>
                <a:cs typeface="Courier New"/>
              </a:rPr>
              <a:t>	console.log(response);</a:t>
            </a:r>
            <a:endParaRPr lang="en-US" sz="1200" b="1">
              <a:latin typeface="Courier New"/>
              <a:cs typeface="Courier New"/>
            </a:endParaRPr>
          </a:p>
          <a:p>
            <a:r>
              <a:rPr lang="en-US" sz="1200" b="1" smtClean="0">
                <a:latin typeface="Courier New"/>
                <a:cs typeface="Courier New"/>
              </a:rPr>
              <a:t>}</a:t>
            </a:r>
          </a:p>
          <a:p>
            <a:endParaRPr lang="en-US" sz="1200" b="1" smtClean="0">
              <a:latin typeface="Courier New"/>
              <a:cs typeface="Courier New"/>
            </a:endParaRPr>
          </a:p>
          <a:p>
            <a:r>
              <a:rPr lang="en-US" sz="1200" b="1" smtClean="0">
                <a:latin typeface="Courier New"/>
                <a:cs typeface="Courier New"/>
              </a:rPr>
              <a:t>function error(error){</a:t>
            </a:r>
          </a:p>
          <a:p>
            <a:r>
              <a:rPr lang="en-US" sz="1200" b="1">
                <a:latin typeface="Courier New"/>
                <a:cs typeface="Courier New"/>
              </a:rPr>
              <a:t>	</a:t>
            </a:r>
            <a:r>
              <a:rPr lang="en-US" sz="1200" b="1" smtClean="0">
                <a:latin typeface="Courier New"/>
                <a:cs typeface="Courier New"/>
              </a:rPr>
              <a:t>console.error(‘Oh no’);</a:t>
            </a:r>
          </a:p>
          <a:p>
            <a:r>
              <a:rPr lang="en-US" sz="1200" b="1">
                <a:latin typeface="Courier New"/>
                <a:cs typeface="Courier New"/>
              </a:rPr>
              <a:t>}</a:t>
            </a:r>
            <a:endParaRPr lang="en-US" sz="1200" b="1" smtClean="0">
              <a:latin typeface="Courier New"/>
              <a:cs typeface="Courier New"/>
            </a:endParaRPr>
          </a:p>
          <a:p>
            <a:endParaRPr lang="en-US" sz="1200" b="1">
              <a:latin typeface="Courier New"/>
              <a:cs typeface="Courier New"/>
            </a:endParaRPr>
          </a:p>
          <a:p>
            <a:r>
              <a:rPr lang="en-US" sz="1200" b="1" smtClean="0">
                <a:latin typeface="Courier New"/>
                <a:cs typeface="Courier New"/>
              </a:rPr>
              <a:t>var promise = doeIets(‘maar ook best lastig’);</a:t>
            </a:r>
          </a:p>
          <a:p>
            <a:r>
              <a:rPr lang="en-US" sz="1200" b="1">
                <a:latin typeface="Courier New"/>
                <a:cs typeface="Courier New"/>
              </a:rPr>
              <a:t>p</a:t>
            </a:r>
            <a:r>
              <a:rPr lang="en-US" sz="1200" b="1" smtClean="0">
                <a:latin typeface="Courier New"/>
                <a:cs typeface="Courier New"/>
              </a:rPr>
              <a:t>romise.then(success,error);</a:t>
            </a:r>
          </a:p>
          <a:p>
            <a:r>
              <a:rPr lang="en-US" sz="1200" b="1" smtClean="0">
                <a:latin typeface="Courier New"/>
                <a:cs typeface="Courier New"/>
              </a:rPr>
              <a:t>console.log(‘Promises zijn leuk!’);</a:t>
            </a:r>
          </a:p>
          <a:p>
            <a:endParaRPr lang="en-US" sz="1200" b="1" smtClean="0">
              <a:latin typeface="Courier New"/>
              <a:cs typeface="Courier New"/>
            </a:endParaRPr>
          </a:p>
          <a:p>
            <a:endParaRPr lang="en-US" sz="1200" b="1" smtClean="0">
              <a:latin typeface="Courier New"/>
              <a:cs typeface="Courier New"/>
            </a:endParaRPr>
          </a:p>
          <a:p>
            <a:endParaRPr lang="en-US" sz="1200" smtClean="0">
              <a:latin typeface="Verdana"/>
              <a:cs typeface="Verdana"/>
            </a:endParaRPr>
          </a:p>
          <a:p>
            <a:endParaRPr lang="en-US" sz="1200" smtClean="0">
              <a:latin typeface="Verdana"/>
              <a:cs typeface="Verdana"/>
            </a:endParaRPr>
          </a:p>
          <a:p>
            <a:endParaRPr lang="en-US" sz="1200">
              <a:latin typeface="Verdana"/>
              <a:cs typeface="Verdana"/>
            </a:endParaRPr>
          </a:p>
          <a:p>
            <a:endParaRPr lang="en-US" sz="1200" dirty="0">
              <a:latin typeface="Verdana"/>
              <a:cs typeface="Verdana"/>
            </a:endParaRPr>
          </a:p>
          <a:p>
            <a:pPr marL="167400" lvl="2" indent="0"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75524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Verdana"/>
                <a:cs typeface="Verdana"/>
              </a:rPr>
              <a:t>Uitkomst:</a:t>
            </a:r>
          </a:p>
          <a:p>
            <a:endParaRPr lang="en-US" b="1">
              <a:latin typeface="Courier New"/>
              <a:cs typeface="Courier New"/>
            </a:endParaRPr>
          </a:p>
          <a:p>
            <a:r>
              <a:rPr lang="en-US" b="1" smtClean="0">
                <a:latin typeface="Courier New"/>
                <a:cs typeface="Courier New"/>
              </a:rPr>
              <a:t>Promises zijn leuk!</a:t>
            </a:r>
          </a:p>
          <a:p>
            <a:r>
              <a:rPr lang="en-US" b="1" i="1" smtClean="0">
                <a:latin typeface="Courier New"/>
                <a:cs typeface="Courier New"/>
              </a:rPr>
              <a:t>(3 seconden later)</a:t>
            </a:r>
          </a:p>
          <a:p>
            <a:r>
              <a:rPr lang="en-US" b="1" smtClean="0">
                <a:latin typeface="Courier New"/>
                <a:cs typeface="Courier New"/>
              </a:rPr>
              <a:t>MAAR OOK BEST LASTIG</a:t>
            </a:r>
          </a:p>
          <a:p>
            <a:endParaRPr lang="en-US" sz="1200" b="1" smtClean="0">
              <a:latin typeface="Courier New"/>
              <a:cs typeface="Courier New"/>
            </a:endParaRPr>
          </a:p>
          <a:p>
            <a:endParaRPr lang="en-US" sz="1200" smtClean="0">
              <a:latin typeface="Verdana"/>
              <a:cs typeface="Verdana"/>
            </a:endParaRPr>
          </a:p>
          <a:p>
            <a:endParaRPr lang="en-US" sz="1200" smtClean="0">
              <a:latin typeface="Verdana"/>
              <a:cs typeface="Verdana"/>
            </a:endParaRPr>
          </a:p>
          <a:p>
            <a:endParaRPr lang="en-US" sz="1200">
              <a:latin typeface="Verdana"/>
              <a:cs typeface="Verdana"/>
            </a:endParaRPr>
          </a:p>
          <a:p>
            <a:endParaRPr lang="en-US" sz="1200" dirty="0">
              <a:latin typeface="Verdana"/>
              <a:cs typeface="Verdana"/>
            </a:endParaRPr>
          </a:p>
          <a:p>
            <a:pPr marL="167400" lvl="2" indent="0"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63711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Opdracht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>
              <a:latin typeface="Verdana"/>
              <a:cs typeface="Verdana"/>
            </a:endParaRPr>
          </a:p>
          <a:p>
            <a:r>
              <a:rPr lang="en-US">
                <a:latin typeface="Verdana"/>
                <a:cs typeface="Verdana"/>
              </a:rPr>
              <a:t>Ga naar </a:t>
            </a:r>
            <a:r>
              <a:rPr lang="en-US" sz="1600">
                <a:latin typeface="Verdana"/>
                <a:cs typeface="Verdana"/>
                <a:hlinkClick r:id="rId2"/>
              </a:rPr>
              <a:t>https://embed.plnkr.co/9r1bChUveks0pDGkcv0f/</a:t>
            </a:r>
            <a:endParaRPr lang="en-US" sz="1600">
              <a:latin typeface="Verdana"/>
              <a:cs typeface="Verdana"/>
            </a:endParaRPr>
          </a:p>
          <a:p>
            <a:endParaRPr lang="en-US" sz="1600">
              <a:latin typeface="Verdana"/>
              <a:cs typeface="Verdana"/>
            </a:endParaRPr>
          </a:p>
          <a:p>
            <a:r>
              <a:rPr lang="en-US" sz="1600">
                <a:latin typeface="Verdana"/>
                <a:cs typeface="Verdana"/>
              </a:rPr>
              <a:t>Voer de instructies uit die in script.js staan</a:t>
            </a:r>
          </a:p>
          <a:p>
            <a:endParaRPr lang="en-US" sz="1200" dirty="0">
              <a:latin typeface="Verdana"/>
              <a:cs typeface="Verdana"/>
            </a:endParaRPr>
          </a:p>
          <a:p>
            <a:pPr marL="167400" lvl="2" indent="0"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pic>
        <p:nvPicPr>
          <p:cNvPr id="4" name="Picture 3" descr="Screen Shot 2016-11-23 at 19.37.52 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789040"/>
            <a:ext cx="5295032" cy="167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63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Variabelen - definitie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>
                <a:latin typeface="Courier New"/>
                <a:cs typeface="Courier New"/>
              </a:rPr>
              <a:t>var naamVariabele;			// undefined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var eenGetal = 12;			// number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var eenString = ‘Guten Tag’;	// string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var eenBoolean = true;		// boolean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v</a:t>
            </a:r>
            <a:r>
              <a:rPr lang="en-US" b="1" dirty="0" smtClean="0">
                <a:latin typeface="Courier New"/>
                <a:cs typeface="Courier New"/>
              </a:rPr>
              <a:t>ar eenArray = [1,2,’hoi’]		// array</a:t>
            </a:r>
          </a:p>
          <a:p>
            <a:r>
              <a:rPr lang="en-US" b="1" dirty="0">
                <a:latin typeface="Courier New"/>
                <a:cs typeface="Courier New"/>
              </a:rPr>
              <a:t>eenArray[0]				// 1</a:t>
            </a:r>
          </a:p>
          <a:p>
            <a:r>
              <a:rPr lang="en-US" b="1" dirty="0">
                <a:latin typeface="Courier New"/>
                <a:cs typeface="Courier New"/>
              </a:rPr>
              <a:t>eenArray[2]				// ‘hoi’</a:t>
            </a:r>
          </a:p>
          <a:p>
            <a:endParaRPr lang="en-US" b="1" dirty="0" smtClean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73881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Variabelen </a:t>
            </a:r>
            <a:r>
              <a:rPr lang="mr-IN" dirty="0" err="1" smtClean="0"/>
              <a:t>–</a:t>
            </a:r>
            <a:r>
              <a:rPr lang="en-US" dirty="0" err="1" smtClean="0"/>
              <a:t> implicit type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>
                <a:latin typeface="Courier New"/>
                <a:cs typeface="Courier New"/>
              </a:rPr>
              <a:t>var getal1 = 12;</a:t>
            </a:r>
          </a:p>
          <a:p>
            <a:r>
              <a:rPr lang="en-US" b="1" dirty="0">
                <a:latin typeface="Courier New"/>
                <a:cs typeface="Courier New"/>
              </a:rPr>
              <a:t>var getal2 = 24;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var string1 = ‘Hallo’;</a:t>
            </a:r>
          </a:p>
          <a:p>
            <a:r>
              <a:rPr lang="en-US" b="1" dirty="0">
                <a:latin typeface="Courier New"/>
                <a:cs typeface="Courier New"/>
              </a:rPr>
              <a:t>var string2 = ‘Roel’;</a:t>
            </a:r>
          </a:p>
          <a:p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var result = getal1 + getal2; 		// 36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Var result = string1 + string2		// HalloRoel</a:t>
            </a:r>
          </a:p>
          <a:p>
            <a:r>
              <a:rPr lang="en-US" b="1" dirty="0">
                <a:latin typeface="Courier New"/>
                <a:cs typeface="Courier New"/>
              </a:rPr>
              <a:t>var result = string1 + getal1;		// Hallo12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var result = string1 + getal1 + getal2;	// ?</a:t>
            </a:r>
          </a:p>
          <a:p>
            <a:r>
              <a:rPr lang="en-US" b="1" dirty="0">
                <a:latin typeface="Courier New"/>
                <a:cs typeface="Courier New"/>
              </a:rPr>
              <a:t>Var result = getal1 + getal2 + string2;	// ??</a:t>
            </a:r>
            <a:endParaRPr lang="en-US" b="1" dirty="0" smtClean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37844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Variabelen </a:t>
            </a:r>
            <a:r>
              <a:rPr lang="mr-IN" dirty="0" err="1" smtClean="0"/>
              <a:t>–</a:t>
            </a:r>
            <a:r>
              <a:rPr lang="en-US" dirty="0" err="1" smtClean="0"/>
              <a:t> implicit type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b="1" dirty="0" smtClean="0">
                <a:latin typeface="Courier New"/>
                <a:cs typeface="Courier New"/>
              </a:rPr>
              <a:t>var getal1 = 12;</a:t>
            </a:r>
          </a:p>
          <a:p>
            <a:r>
              <a:rPr lang="en-US" b="1" dirty="0">
                <a:latin typeface="Courier New"/>
                <a:cs typeface="Courier New"/>
              </a:rPr>
              <a:t>var getal2 = 24;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var string1 = ‘Hallo’;</a:t>
            </a:r>
          </a:p>
          <a:p>
            <a:r>
              <a:rPr lang="en-US" b="1" dirty="0">
                <a:latin typeface="Courier New"/>
                <a:cs typeface="Courier New"/>
              </a:rPr>
              <a:t>var string2 = ‘Roel’;</a:t>
            </a:r>
          </a:p>
          <a:p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var result = string1 + getal1 + getal2;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‘Hallo’ + ‘12’ + </a:t>
            </a:r>
            <a:r>
              <a:rPr lang="mr-IN" b="1" dirty="0">
                <a:solidFill>
                  <a:srgbClr val="FF0000"/>
                </a:solidFill>
                <a:latin typeface="Courier New"/>
                <a:cs typeface="Courier New"/>
              </a:rPr>
              <a:t>’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24’ = ‘Hallo1224’</a:t>
            </a:r>
            <a:endParaRPr lang="en-US" b="1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Var result = getal1 + getal2 + string2;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12 + 24 (=36) + ‘Roel’ = ‘36Roel’</a:t>
            </a:r>
            <a:endParaRPr lang="en-US" b="1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87200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Simple types in JavaScript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Numbers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Strings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Booleans (true, false)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Undefined </a:t>
            </a:r>
            <a:r>
              <a:rPr lang="en-US" sz="1200" dirty="0" smtClean="0"/>
              <a:t>(</a:t>
            </a:r>
            <a:r>
              <a:rPr lang="en-US" sz="1200" dirty="0" err="1" smtClean="0"/>
              <a:t>inhoud</a:t>
            </a:r>
            <a:r>
              <a:rPr lang="en-US" sz="1200" dirty="0" smtClean="0"/>
              <a:t> van </a:t>
            </a:r>
            <a:r>
              <a:rPr lang="en-US" sz="1200" dirty="0" err="1" smtClean="0"/>
              <a:t>een</a:t>
            </a:r>
            <a:r>
              <a:rPr lang="en-US" sz="1200" dirty="0" smtClean="0"/>
              <a:t> </a:t>
            </a:r>
            <a:r>
              <a:rPr lang="en-US" sz="1200" dirty="0" err="1" smtClean="0"/>
              <a:t>variabele</a:t>
            </a:r>
            <a:r>
              <a:rPr lang="en-US" sz="1200" dirty="0" smtClean="0"/>
              <a:t> </a:t>
            </a:r>
            <a:r>
              <a:rPr lang="en-US" sz="1200" dirty="0" err="1" smtClean="0"/>
              <a:t>voordat</a:t>
            </a:r>
            <a:r>
              <a:rPr lang="en-US" sz="1200" dirty="0" smtClean="0"/>
              <a:t> </a:t>
            </a:r>
            <a:r>
              <a:rPr lang="en-US" sz="1200" dirty="0" err="1" smtClean="0"/>
              <a:t>hij</a:t>
            </a:r>
            <a:r>
              <a:rPr lang="en-US" sz="1200" dirty="0" smtClean="0"/>
              <a:t> </a:t>
            </a:r>
            <a:r>
              <a:rPr lang="en-US" sz="1200" dirty="0" err="1" smtClean="0"/>
              <a:t>een</a:t>
            </a:r>
            <a:r>
              <a:rPr lang="en-US" sz="1200" dirty="0" smtClean="0"/>
              <a:t> </a:t>
            </a:r>
            <a:r>
              <a:rPr lang="en-US" sz="1200" dirty="0" err="1" smtClean="0"/>
              <a:t>waarde</a:t>
            </a:r>
            <a:r>
              <a:rPr lang="en-US" sz="1200" dirty="0" smtClean="0"/>
              <a:t> </a:t>
            </a:r>
            <a:r>
              <a:rPr lang="en-US" sz="1200" dirty="0" err="1" smtClean="0"/>
              <a:t>krijgt</a:t>
            </a:r>
            <a:r>
              <a:rPr lang="en-US" sz="1200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Null </a:t>
            </a:r>
            <a:r>
              <a:rPr lang="en-US" sz="1200" dirty="0" smtClean="0"/>
              <a:t>(= </a:t>
            </a:r>
            <a:r>
              <a:rPr lang="en-US" sz="1200" dirty="0" err="1" smtClean="0"/>
              <a:t>representatie</a:t>
            </a:r>
            <a:r>
              <a:rPr lang="en-US" sz="1200" dirty="0" smtClean="0"/>
              <a:t> van ‘</a:t>
            </a:r>
            <a:r>
              <a:rPr lang="en-US" sz="1200" dirty="0" err="1" smtClean="0"/>
              <a:t>geen</a:t>
            </a:r>
            <a:r>
              <a:rPr lang="en-US" sz="1200" dirty="0" smtClean="0"/>
              <a:t> </a:t>
            </a:r>
            <a:r>
              <a:rPr lang="en-US" sz="1200" dirty="0" err="1" smtClean="0"/>
              <a:t>waarde</a:t>
            </a:r>
            <a:r>
              <a:rPr lang="en-US" sz="1200" dirty="0" smtClean="0"/>
              <a:t>’)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algn="ctr"/>
            <a:r>
              <a:rPr lang="en-US" b="1" dirty="0" err="1" smtClean="0"/>
              <a:t>Alle</a:t>
            </a:r>
            <a:r>
              <a:rPr lang="en-US" b="1" dirty="0" smtClean="0"/>
              <a:t> </a:t>
            </a:r>
            <a:r>
              <a:rPr lang="en-US" b="1" dirty="0" err="1" smtClean="0"/>
              <a:t>andere</a:t>
            </a:r>
            <a:r>
              <a:rPr lang="en-US" b="1" dirty="0" smtClean="0"/>
              <a:t> </a:t>
            </a:r>
            <a:r>
              <a:rPr lang="en-US" b="1" dirty="0" err="1" smtClean="0"/>
              <a:t>dingen</a:t>
            </a:r>
            <a:r>
              <a:rPr lang="en-US" b="1" dirty="0" smtClean="0"/>
              <a:t> </a:t>
            </a:r>
            <a:r>
              <a:rPr lang="en-US" b="1" dirty="0" err="1" smtClean="0"/>
              <a:t>zijn</a:t>
            </a:r>
            <a:r>
              <a:rPr lang="en-US" b="1" dirty="0" smtClean="0"/>
              <a:t> </a:t>
            </a:r>
            <a:r>
              <a:rPr lang="en-US" b="1" dirty="0" err="1" smtClean="0"/>
              <a:t>objecten</a:t>
            </a:r>
            <a:r>
              <a:rPr lang="en-US" b="1" dirty="0" smtClean="0"/>
              <a:t>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533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Object literal:</a:t>
            </a:r>
          </a:p>
          <a:p>
            <a:endParaRPr lang="en-US" dirty="0"/>
          </a:p>
          <a:p>
            <a:pPr marL="167400" lvl="2" indent="0">
              <a:buNone/>
            </a:pPr>
            <a:r>
              <a:rPr lang="en-US" b="1" dirty="0" err="1">
                <a:latin typeface="Courier New"/>
                <a:cs typeface="Courier New"/>
              </a:rPr>
              <a:t>v</a:t>
            </a:r>
            <a:r>
              <a:rPr lang="en-US" b="1" dirty="0" err="1" smtClean="0">
                <a:latin typeface="Courier New"/>
                <a:cs typeface="Courier New"/>
              </a:rPr>
              <a:t>ar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leeg_object</a:t>
            </a:r>
            <a:r>
              <a:rPr lang="en-US" b="1" dirty="0" smtClean="0">
                <a:latin typeface="Courier New"/>
                <a:cs typeface="Courier New"/>
              </a:rPr>
              <a:t> = {};</a:t>
            </a:r>
          </a:p>
          <a:p>
            <a:endParaRPr lang="en-US" b="1" dirty="0"/>
          </a:p>
          <a:p>
            <a:pPr marL="167400" lvl="2" indent="0">
              <a:buNone/>
            </a:pPr>
            <a:r>
              <a:rPr lang="en-US" b="1" dirty="0" err="1">
                <a:latin typeface="Courier New"/>
                <a:cs typeface="Courier New"/>
              </a:rPr>
              <a:t>v</a:t>
            </a:r>
            <a:r>
              <a:rPr lang="en-US" b="1" dirty="0" err="1" smtClean="0">
                <a:latin typeface="Courier New"/>
                <a:cs typeface="Courier New"/>
              </a:rPr>
              <a:t>ar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persoon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= </a:t>
            </a:r>
            <a:r>
              <a:rPr lang="en-US" b="1" dirty="0" smtClean="0">
                <a:latin typeface="Courier New"/>
                <a:cs typeface="Courier New"/>
              </a:rPr>
              <a:t>{</a:t>
            </a:r>
          </a:p>
          <a:p>
            <a:pPr marL="167400" lvl="2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voornaam</a:t>
            </a:r>
            <a:r>
              <a:rPr lang="en-US" b="1" dirty="0" smtClean="0">
                <a:latin typeface="Courier New"/>
                <a:cs typeface="Courier New"/>
              </a:rPr>
              <a:t>: ‘Roel’,</a:t>
            </a:r>
          </a:p>
          <a:p>
            <a:pPr marL="167400" lvl="2" indent="0">
              <a:buNone/>
            </a:pPr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achternaam</a:t>
            </a:r>
            <a:r>
              <a:rPr lang="en-US" b="1" dirty="0" smtClean="0">
                <a:latin typeface="Courier New"/>
                <a:cs typeface="Courier New"/>
              </a:rPr>
              <a:t>: ‘Noorman’</a:t>
            </a:r>
            <a:endParaRPr lang="en-US" b="1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}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pPr marL="167400" lvl="2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01584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Objecten</a:t>
            </a:r>
            <a:r>
              <a:rPr lang="en-US" dirty="0" smtClean="0"/>
              <a:t> </a:t>
            </a: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nesten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167400" lvl="2" indent="0">
              <a:buNone/>
            </a:pPr>
            <a:r>
              <a:rPr lang="en-US" b="1" dirty="0" err="1">
                <a:latin typeface="Courier New"/>
                <a:cs typeface="Courier New"/>
              </a:rPr>
              <a:t>v</a:t>
            </a:r>
            <a:r>
              <a:rPr lang="en-US" b="1" dirty="0" err="1" smtClean="0">
                <a:latin typeface="Courier New"/>
                <a:cs typeface="Courier New"/>
              </a:rPr>
              <a:t>ar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persoon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= </a:t>
            </a:r>
            <a:r>
              <a:rPr lang="en-US" b="1" dirty="0" smtClean="0">
                <a:latin typeface="Courier New"/>
                <a:cs typeface="Courier New"/>
              </a:rPr>
              <a:t>{</a:t>
            </a:r>
          </a:p>
          <a:p>
            <a:pPr marL="167400" lvl="2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voornaam</a:t>
            </a:r>
            <a:r>
              <a:rPr lang="en-US" b="1" dirty="0" smtClean="0">
                <a:latin typeface="Courier New"/>
                <a:cs typeface="Courier New"/>
              </a:rPr>
              <a:t>: ‘Roel’,</a:t>
            </a:r>
          </a:p>
          <a:p>
            <a:pPr marL="167400" lvl="2" indent="0">
              <a:buNone/>
            </a:pPr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achternaam</a:t>
            </a:r>
            <a:r>
              <a:rPr lang="en-US" b="1" dirty="0" smtClean="0">
                <a:latin typeface="Courier New"/>
                <a:cs typeface="Courier New"/>
              </a:rPr>
              <a:t>: ‘Noorman’,</a:t>
            </a:r>
          </a:p>
          <a:p>
            <a:pPr marL="167400" lvl="2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adres</a:t>
            </a:r>
            <a:r>
              <a:rPr lang="en-US" b="1" dirty="0" smtClean="0">
                <a:latin typeface="Courier New"/>
                <a:cs typeface="Courier New"/>
              </a:rPr>
              <a:t>:	{</a:t>
            </a:r>
          </a:p>
          <a:p>
            <a:pPr marL="167400" lvl="2" indent="0">
              <a:buNone/>
            </a:pPr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straat</a:t>
            </a:r>
            <a:r>
              <a:rPr lang="en-US" b="1" dirty="0" smtClean="0">
                <a:latin typeface="Courier New"/>
                <a:cs typeface="Courier New"/>
              </a:rPr>
              <a:t>: ‘</a:t>
            </a:r>
            <a:r>
              <a:rPr lang="en-US" b="1" dirty="0" err="1" smtClean="0">
                <a:latin typeface="Courier New"/>
                <a:cs typeface="Courier New"/>
              </a:rPr>
              <a:t>Regentessestraat</a:t>
            </a:r>
            <a:r>
              <a:rPr lang="en-US" b="1" dirty="0" smtClean="0">
                <a:latin typeface="Courier New"/>
                <a:cs typeface="Courier New"/>
              </a:rPr>
              <a:t>’,</a:t>
            </a:r>
          </a:p>
          <a:p>
            <a:pPr marL="167400" lvl="2" indent="0">
              <a:buNone/>
            </a:pPr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huisnummer</a:t>
            </a:r>
            <a:r>
              <a:rPr lang="en-US" b="1" dirty="0" smtClean="0">
                <a:latin typeface="Courier New"/>
                <a:cs typeface="Courier New"/>
              </a:rPr>
              <a:t>: 26,</a:t>
            </a:r>
          </a:p>
          <a:p>
            <a:pPr marL="167400" lvl="2" indent="0">
              <a:buNone/>
            </a:pPr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latin typeface="Courier New"/>
                <a:cs typeface="Courier New"/>
              </a:rPr>
              <a:t>	postcode: ‘9717MA’,</a:t>
            </a:r>
          </a:p>
          <a:p>
            <a:pPr marL="167400" lvl="2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		</a:t>
            </a:r>
            <a:r>
              <a:rPr lang="en-US" b="1" dirty="0" err="1">
                <a:latin typeface="Courier New"/>
                <a:cs typeface="Courier New"/>
              </a:rPr>
              <a:t>p</a:t>
            </a:r>
            <a:r>
              <a:rPr lang="en-US" b="1" dirty="0" err="1" smtClean="0">
                <a:latin typeface="Courier New"/>
                <a:cs typeface="Courier New"/>
              </a:rPr>
              <a:t>laats</a:t>
            </a:r>
            <a:r>
              <a:rPr lang="en-US" b="1" dirty="0" smtClean="0">
                <a:latin typeface="Courier New"/>
                <a:cs typeface="Courier New"/>
              </a:rPr>
              <a:t>: ‘Groningen’</a:t>
            </a:r>
          </a:p>
          <a:p>
            <a:pPr marL="167400" lvl="2" indent="0">
              <a:buNone/>
            </a:pPr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latin typeface="Courier New"/>
                <a:cs typeface="Courier New"/>
              </a:rPr>
              <a:t>}</a:t>
            </a:r>
            <a:endParaRPr lang="en-US" b="1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}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pPr marL="167400" lvl="2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24089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Gegeven</a:t>
            </a:r>
            <a:r>
              <a:rPr lang="en-US" dirty="0" smtClean="0"/>
              <a:t> </a:t>
            </a:r>
            <a:r>
              <a:rPr lang="en-US" dirty="0" err="1" smtClean="0"/>
              <a:t>ophalen</a:t>
            </a:r>
            <a:r>
              <a:rPr lang="en-US" dirty="0" smtClean="0"/>
              <a:t> </a:t>
            </a:r>
            <a:r>
              <a:rPr lang="en-US" dirty="0" err="1" smtClean="0"/>
              <a:t>uit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object:</a:t>
            </a:r>
          </a:p>
          <a:p>
            <a:endParaRPr lang="en-US" b="1" dirty="0"/>
          </a:p>
          <a:p>
            <a:pPr marL="167400" lvl="2" indent="0">
              <a:buNone/>
            </a:pPr>
            <a:r>
              <a:rPr lang="en-US" b="1" dirty="0" err="1">
                <a:latin typeface="Courier New"/>
                <a:cs typeface="Courier New"/>
              </a:rPr>
              <a:t>p</a:t>
            </a:r>
            <a:r>
              <a:rPr lang="en-US" b="1" dirty="0" err="1" smtClean="0">
                <a:latin typeface="Courier New"/>
                <a:cs typeface="Courier New"/>
              </a:rPr>
              <a:t>ersoon</a:t>
            </a:r>
            <a:r>
              <a:rPr lang="en-US" b="1" dirty="0" smtClean="0">
                <a:latin typeface="Courier New"/>
                <a:cs typeface="Courier New"/>
              </a:rPr>
              <a:t>[‘</a:t>
            </a:r>
            <a:r>
              <a:rPr lang="en-US" b="1" dirty="0" err="1" smtClean="0">
                <a:latin typeface="Courier New"/>
                <a:cs typeface="Courier New"/>
              </a:rPr>
              <a:t>voornaam</a:t>
            </a:r>
            <a:r>
              <a:rPr lang="en-US" b="1" dirty="0" smtClean="0">
                <a:latin typeface="Courier New"/>
                <a:cs typeface="Courier New"/>
              </a:rPr>
              <a:t>’] 	// ‘Roel’</a:t>
            </a:r>
          </a:p>
          <a:p>
            <a:pPr marL="167400" lvl="2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r>
              <a:rPr lang="en-US" b="1" dirty="0" err="1">
                <a:latin typeface="Courier New"/>
                <a:cs typeface="Courier New"/>
              </a:rPr>
              <a:t>p</a:t>
            </a:r>
            <a:r>
              <a:rPr lang="en-US" b="1" dirty="0" err="1" smtClean="0">
                <a:latin typeface="Courier New"/>
                <a:cs typeface="Courier New"/>
              </a:rPr>
              <a:t>ersoon.achternaam</a:t>
            </a:r>
            <a:r>
              <a:rPr lang="en-US" b="1" dirty="0" smtClean="0">
                <a:latin typeface="Courier New"/>
                <a:cs typeface="Courier New"/>
              </a:rPr>
              <a:t> 	// ‘Noorman’</a:t>
            </a:r>
          </a:p>
          <a:p>
            <a:pPr marL="167400" lvl="2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r>
              <a:rPr lang="en-US" b="1" dirty="0" err="1" smtClean="0">
                <a:latin typeface="Courier New"/>
                <a:cs typeface="Courier New"/>
              </a:rPr>
              <a:t>persoon.adres.plaats</a:t>
            </a:r>
            <a:r>
              <a:rPr lang="en-US" b="1" dirty="0" smtClean="0">
                <a:latin typeface="Courier New"/>
                <a:cs typeface="Courier New"/>
              </a:rPr>
              <a:t> 	// ‘Groningen’</a:t>
            </a:r>
          </a:p>
          <a:p>
            <a:pPr marL="167400" lvl="2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r>
              <a:rPr lang="en-US" b="1" dirty="0" err="1">
                <a:latin typeface="Courier New"/>
                <a:cs typeface="Courier New"/>
              </a:rPr>
              <a:t>persoon.adres[‘postcode’]</a:t>
            </a:r>
            <a:r>
              <a:rPr lang="en-US" b="1" dirty="0">
                <a:latin typeface="Courier New"/>
                <a:cs typeface="Courier New"/>
              </a:rPr>
              <a:t>	// ‘9717MA’</a:t>
            </a:r>
          </a:p>
          <a:p>
            <a:pPr marL="167400" lvl="2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r>
              <a:rPr lang="en-US" b="1" dirty="0" err="1">
                <a:latin typeface="Courier New"/>
                <a:cs typeface="Courier New"/>
              </a:rPr>
              <a:t>p</a:t>
            </a:r>
            <a:r>
              <a:rPr lang="en-US" b="1" dirty="0" err="1" smtClean="0">
                <a:latin typeface="Courier New"/>
                <a:cs typeface="Courier New"/>
              </a:rPr>
              <a:t>ersoon.adres.land</a:t>
            </a:r>
            <a:r>
              <a:rPr lang="en-US" b="1" dirty="0" smtClean="0">
                <a:latin typeface="Courier New"/>
                <a:cs typeface="Courier New"/>
              </a:rPr>
              <a:t> 	// undefined</a:t>
            </a:r>
          </a:p>
          <a:p>
            <a:pPr marL="167400" lvl="2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2940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12980</TotalTime>
  <Words>854</Words>
  <Application>Microsoft Macintosh PowerPoint</Application>
  <PresentationFormat>On-screen Show (4:3)</PresentationFormat>
  <Paragraphs>291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Kantoorthema</vt:lpstr>
      <vt:lpstr>Korte introductie JavaScript</vt:lpstr>
      <vt:lpstr>Programma</vt:lpstr>
      <vt:lpstr>Variabelen - definitie</vt:lpstr>
      <vt:lpstr>Variabelen – implicit type conversion</vt:lpstr>
      <vt:lpstr>Variabelen – implicit type conversion</vt:lpstr>
      <vt:lpstr>Objecten</vt:lpstr>
      <vt:lpstr>Objecten</vt:lpstr>
      <vt:lpstr>Objecten</vt:lpstr>
      <vt:lpstr>Objecten</vt:lpstr>
      <vt:lpstr>Objecten</vt:lpstr>
      <vt:lpstr>Objecten</vt:lpstr>
      <vt:lpstr>Truthy / falsy</vt:lpstr>
      <vt:lpstr>Truthy / falsy</vt:lpstr>
      <vt:lpstr>Functies</vt:lpstr>
      <vt:lpstr>Functies</vt:lpstr>
      <vt:lpstr>Functies - definiëren</vt:lpstr>
      <vt:lpstr>Functies - aanroepen</vt:lpstr>
      <vt:lpstr>Functies - doorgeven</vt:lpstr>
      <vt:lpstr>Functies - scope</vt:lpstr>
      <vt:lpstr>Functies - callbacks</vt:lpstr>
      <vt:lpstr>Functies - callbacks</vt:lpstr>
      <vt:lpstr>Promises</vt:lpstr>
      <vt:lpstr>Promises</vt:lpstr>
      <vt:lpstr>Promises</vt:lpstr>
      <vt:lpstr>Promises</vt:lpstr>
      <vt:lpstr>Opdracht</vt:lpstr>
    </vt:vector>
  </TitlesOfParts>
  <Company>Dienst Uitvoering Onderwijs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LogX Demo</dc:title>
  <dc:creator>Kooistra, Ronald</dc:creator>
  <cp:lastModifiedBy>Roel Noorman</cp:lastModifiedBy>
  <cp:revision>209</cp:revision>
  <dcterms:created xsi:type="dcterms:W3CDTF">2015-02-05T09:47:00Z</dcterms:created>
  <dcterms:modified xsi:type="dcterms:W3CDTF">2016-11-23T20:29:07Z</dcterms:modified>
</cp:coreProperties>
</file>