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0" y="-78"/>
      </p:cViewPr>
      <p:guideLst>
        <p:guide orient="horz" pos="2950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252525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2544" y="0"/>
            <a:ext cx="2610612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432" y="1474723"/>
            <a:ext cx="10206355" cy="2094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252525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2860"/>
            <a:ext cx="12192000" cy="5201920"/>
            <a:chOff x="0" y="0"/>
            <a:chExt cx="12192000" cy="52019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2155825"/>
            <a:ext cx="1024699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Programming for</a:t>
            </a:r>
            <a:r>
              <a:rPr sz="5400" spc="-80" dirty="0"/>
              <a:t> </a:t>
            </a:r>
            <a:r>
              <a:rPr sz="5400" spc="-5" dirty="0"/>
              <a:t>Engineers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988060" y="3720465"/>
            <a:ext cx="44386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Lab </a:t>
            </a:r>
            <a:r>
              <a:rPr sz="3600" b="1" spc="-5" dirty="0">
                <a:solidFill>
                  <a:srgbClr val="FDFDFD"/>
                </a:solidFill>
                <a:latin typeface="Gothic Uralic"/>
                <a:cs typeface="Gothic Uralic"/>
              </a:rPr>
              <a:t>class</a:t>
            </a:r>
            <a:r>
              <a:rPr sz="3600" b="1" spc="-85" dirty="0">
                <a:solidFill>
                  <a:srgbClr val="FDFDFD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5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0938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219200" y="1447800"/>
            <a:ext cx="916432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b="1" i="1" spc="-22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 </a:t>
            </a:r>
            <a:r>
              <a:rPr sz="2400" b="1" i="1" spc="-2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400" b="1" i="1" spc="-1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to?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Variables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 types, such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as: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Constants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NULL)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Custom data types</a:t>
            </a:r>
            <a:r>
              <a:rPr sz="20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(structures)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73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frequently used with functions – they can be passed</a:t>
            </a:r>
            <a:r>
              <a:rPr sz="20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as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parameters,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returned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results.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7822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1447800"/>
            <a:ext cx="5062220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Pointers </a:t>
            </a:r>
            <a:r>
              <a:rPr sz="2400" b="1" i="1" spc="-20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2400" b="1" i="1" spc="-2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b="1" i="1" spc="4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Previously: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2000" b="1" i="1" spc="-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call </a:t>
            </a:r>
            <a:r>
              <a:rPr sz="2000" b="1" i="1" spc="-1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b="1" i="1" spc="-25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1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”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function receives a copy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1997" y="2281275"/>
            <a:ext cx="4104004" cy="909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pointers: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2000" b="1" i="1" spc="-6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call </a:t>
            </a:r>
            <a:r>
              <a:rPr sz="2000" b="1" i="1" spc="-1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b="1" i="1" spc="-25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”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function receives a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160" y="3764279"/>
            <a:ext cx="4396740" cy="2801620"/>
          </a:xfrm>
          <a:custGeom>
            <a:avLst/>
            <a:gdLst/>
            <a:ahLst/>
            <a:cxnLst/>
            <a:rect l="l" t="t" r="r" b="b"/>
            <a:pathLst>
              <a:path w="4396740" h="2801620">
                <a:moveTo>
                  <a:pt x="4396740" y="0"/>
                </a:moveTo>
                <a:lnTo>
                  <a:pt x="0" y="0"/>
                </a:lnTo>
                <a:lnTo>
                  <a:pt x="0" y="2801112"/>
                </a:lnTo>
                <a:lnTo>
                  <a:pt x="4396740" y="2801112"/>
                </a:lnTo>
                <a:lnTo>
                  <a:pt x="4396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9160" y="3764279"/>
            <a:ext cx="4396740" cy="280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209931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x = 3;  someFunction(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,4);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7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someFunction(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 int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y)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33528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x =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4659" y="3764279"/>
            <a:ext cx="4396740" cy="2801620"/>
          </a:xfrm>
          <a:custGeom>
            <a:avLst/>
            <a:gdLst/>
            <a:ahLst/>
            <a:cxnLst/>
            <a:rect l="l" t="t" r="r" b="b"/>
            <a:pathLst>
              <a:path w="4396740" h="2801620">
                <a:moveTo>
                  <a:pt x="4396740" y="0"/>
                </a:moveTo>
                <a:lnTo>
                  <a:pt x="0" y="0"/>
                </a:lnTo>
                <a:lnTo>
                  <a:pt x="0" y="2801112"/>
                </a:lnTo>
                <a:lnTo>
                  <a:pt x="4396740" y="2801112"/>
                </a:lnTo>
                <a:lnTo>
                  <a:pt x="4396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04659" y="3764279"/>
            <a:ext cx="4396740" cy="28016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2075" marR="197675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x = 3;  someFunction(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&amp;x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,4);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someFunction(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*x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 int</a:t>
            </a:r>
            <a:r>
              <a:rPr sz="1600" spc="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y)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5783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3591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*x =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5783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9117" y="5335904"/>
            <a:ext cx="1398270" cy="567055"/>
          </a:xfrm>
          <a:custGeom>
            <a:avLst/>
            <a:gdLst/>
            <a:ahLst/>
            <a:cxnLst/>
            <a:rect l="l" t="t" r="r" b="b"/>
            <a:pathLst>
              <a:path w="1398270" h="567054">
                <a:moveTo>
                  <a:pt x="1324740" y="29456"/>
                </a:moveTo>
                <a:lnTo>
                  <a:pt x="1650" y="555078"/>
                </a:lnTo>
                <a:lnTo>
                  <a:pt x="0" y="558774"/>
                </a:lnTo>
                <a:lnTo>
                  <a:pt x="1396" y="562038"/>
                </a:lnTo>
                <a:lnTo>
                  <a:pt x="2666" y="565289"/>
                </a:lnTo>
                <a:lnTo>
                  <a:pt x="6350" y="566889"/>
                </a:lnTo>
                <a:lnTo>
                  <a:pt x="9525" y="565594"/>
                </a:lnTo>
                <a:lnTo>
                  <a:pt x="1329425" y="41263"/>
                </a:lnTo>
                <a:lnTo>
                  <a:pt x="1324740" y="29456"/>
                </a:lnTo>
                <a:close/>
              </a:path>
              <a:path w="1398270" h="567054">
                <a:moveTo>
                  <a:pt x="1383356" y="23495"/>
                </a:moveTo>
                <a:lnTo>
                  <a:pt x="1339849" y="23495"/>
                </a:lnTo>
                <a:lnTo>
                  <a:pt x="1343533" y="25019"/>
                </a:lnTo>
                <a:lnTo>
                  <a:pt x="1346072" y="31623"/>
                </a:lnTo>
                <a:lnTo>
                  <a:pt x="1344421" y="35306"/>
                </a:lnTo>
                <a:lnTo>
                  <a:pt x="1329425" y="41263"/>
                </a:lnTo>
                <a:lnTo>
                  <a:pt x="1341120" y="70739"/>
                </a:lnTo>
                <a:lnTo>
                  <a:pt x="1383356" y="23495"/>
                </a:lnTo>
                <a:close/>
              </a:path>
              <a:path w="1398270" h="567054">
                <a:moveTo>
                  <a:pt x="1339849" y="23495"/>
                </a:moveTo>
                <a:lnTo>
                  <a:pt x="1336547" y="24765"/>
                </a:lnTo>
                <a:lnTo>
                  <a:pt x="1324740" y="29456"/>
                </a:lnTo>
                <a:lnTo>
                  <a:pt x="1329425" y="41263"/>
                </a:lnTo>
                <a:lnTo>
                  <a:pt x="1344421" y="35306"/>
                </a:lnTo>
                <a:lnTo>
                  <a:pt x="1346072" y="31623"/>
                </a:lnTo>
                <a:lnTo>
                  <a:pt x="1343533" y="25019"/>
                </a:lnTo>
                <a:lnTo>
                  <a:pt x="1339849" y="23495"/>
                </a:lnTo>
                <a:close/>
              </a:path>
              <a:path w="1398270" h="567054">
                <a:moveTo>
                  <a:pt x="1313053" y="0"/>
                </a:moveTo>
                <a:lnTo>
                  <a:pt x="1324740" y="29456"/>
                </a:lnTo>
                <a:lnTo>
                  <a:pt x="1336547" y="24765"/>
                </a:lnTo>
                <a:lnTo>
                  <a:pt x="1339849" y="23495"/>
                </a:lnTo>
                <a:lnTo>
                  <a:pt x="1383356" y="23495"/>
                </a:lnTo>
                <a:lnTo>
                  <a:pt x="1397888" y="7239"/>
                </a:lnTo>
                <a:lnTo>
                  <a:pt x="1313053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57500" y="5675376"/>
            <a:ext cx="2230120" cy="646430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156210">
              <a:lnSpc>
                <a:spcPct val="100000"/>
              </a:lnSpc>
              <a:spcBef>
                <a:spcPts val="330"/>
              </a:spcBef>
            </a:pPr>
            <a:r>
              <a:rPr sz="1800" i="1" spc="-10" dirty="0">
                <a:solidFill>
                  <a:srgbClr val="4966AC"/>
                </a:solidFill>
                <a:latin typeface="TeXGyreAdventor"/>
                <a:cs typeface="TeXGyreAdventor"/>
              </a:rPr>
              <a:t>Only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changes the  local variable</a:t>
            </a:r>
            <a:r>
              <a:rPr sz="1800" i="1" spc="-35" dirty="0">
                <a:solidFill>
                  <a:srgbClr val="4966AC"/>
                </a:solidFill>
                <a:latin typeface="TeXGyreAdventor"/>
                <a:cs typeface="TeXGyreAdventor"/>
              </a:rPr>
              <a:t>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x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58151" y="4038600"/>
            <a:ext cx="508000" cy="1864995"/>
          </a:xfrm>
          <a:custGeom>
            <a:avLst/>
            <a:gdLst/>
            <a:ahLst/>
            <a:cxnLst/>
            <a:rect l="l" t="t" r="r" b="b"/>
            <a:pathLst>
              <a:path w="508000" h="1864995">
                <a:moveTo>
                  <a:pt x="42951" y="72129"/>
                </a:moveTo>
                <a:lnTo>
                  <a:pt x="30640" y="75334"/>
                </a:lnTo>
                <a:lnTo>
                  <a:pt x="495173" y="1862366"/>
                </a:lnTo>
                <a:lnTo>
                  <a:pt x="498601" y="1864398"/>
                </a:lnTo>
                <a:lnTo>
                  <a:pt x="505459" y="1862632"/>
                </a:lnTo>
                <a:lnTo>
                  <a:pt x="507492" y="1859165"/>
                </a:lnTo>
                <a:lnTo>
                  <a:pt x="42951" y="72129"/>
                </a:lnTo>
                <a:close/>
              </a:path>
              <a:path w="508000" h="1864995">
                <a:moveTo>
                  <a:pt x="17652" y="0"/>
                </a:moveTo>
                <a:lnTo>
                  <a:pt x="0" y="83312"/>
                </a:lnTo>
                <a:lnTo>
                  <a:pt x="30640" y="75334"/>
                </a:lnTo>
                <a:lnTo>
                  <a:pt x="27431" y="62992"/>
                </a:lnTo>
                <a:lnTo>
                  <a:pt x="26543" y="59689"/>
                </a:lnTo>
                <a:lnTo>
                  <a:pt x="28575" y="56133"/>
                </a:lnTo>
                <a:lnTo>
                  <a:pt x="32003" y="55244"/>
                </a:lnTo>
                <a:lnTo>
                  <a:pt x="35432" y="54482"/>
                </a:lnTo>
                <a:lnTo>
                  <a:pt x="65231" y="54482"/>
                </a:lnTo>
                <a:lnTo>
                  <a:pt x="17652" y="0"/>
                </a:lnTo>
                <a:close/>
              </a:path>
              <a:path w="508000" h="1864995">
                <a:moveTo>
                  <a:pt x="35432" y="54482"/>
                </a:moveTo>
                <a:lnTo>
                  <a:pt x="32003" y="55244"/>
                </a:lnTo>
                <a:lnTo>
                  <a:pt x="28575" y="56133"/>
                </a:lnTo>
                <a:lnTo>
                  <a:pt x="26543" y="59689"/>
                </a:lnTo>
                <a:lnTo>
                  <a:pt x="27431" y="62992"/>
                </a:lnTo>
                <a:lnTo>
                  <a:pt x="30640" y="75334"/>
                </a:lnTo>
                <a:lnTo>
                  <a:pt x="42951" y="72129"/>
                </a:lnTo>
                <a:lnTo>
                  <a:pt x="39716" y="59689"/>
                </a:lnTo>
                <a:lnTo>
                  <a:pt x="38862" y="56514"/>
                </a:lnTo>
                <a:lnTo>
                  <a:pt x="35432" y="54482"/>
                </a:lnTo>
                <a:close/>
              </a:path>
              <a:path w="508000" h="1864995">
                <a:moveTo>
                  <a:pt x="65231" y="54482"/>
                </a:moveTo>
                <a:lnTo>
                  <a:pt x="35432" y="54482"/>
                </a:lnTo>
                <a:lnTo>
                  <a:pt x="38862" y="56514"/>
                </a:lnTo>
                <a:lnTo>
                  <a:pt x="39750" y="59817"/>
                </a:lnTo>
                <a:lnTo>
                  <a:pt x="42951" y="72129"/>
                </a:lnTo>
                <a:lnTo>
                  <a:pt x="73659" y="64135"/>
                </a:lnTo>
                <a:lnTo>
                  <a:pt x="65231" y="54482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57843" y="5675376"/>
            <a:ext cx="2420620" cy="646430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 marR="197485">
              <a:lnSpc>
                <a:spcPct val="100000"/>
              </a:lnSpc>
              <a:spcBef>
                <a:spcPts val="330"/>
              </a:spcBef>
            </a:pPr>
            <a:r>
              <a:rPr sz="1800" i="1" spc="-10" dirty="0">
                <a:solidFill>
                  <a:srgbClr val="4966AC"/>
                </a:solidFill>
                <a:latin typeface="TeXGyreAdventor"/>
                <a:cs typeface="TeXGyreAdventor"/>
              </a:rPr>
              <a:t>Changes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the </a:t>
            </a:r>
            <a:r>
              <a:rPr sz="1800" i="1" spc="-10" dirty="0">
                <a:solidFill>
                  <a:srgbClr val="4966AC"/>
                </a:solidFill>
                <a:latin typeface="TeXGyreAdventor"/>
                <a:cs typeface="TeXGyreAdventor"/>
              </a:rPr>
              <a:t>value 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at the address of</a:t>
            </a:r>
            <a:r>
              <a:rPr sz="1800" i="1" spc="-35" dirty="0">
                <a:solidFill>
                  <a:srgbClr val="4966AC"/>
                </a:solidFill>
                <a:latin typeface="TeXGyreAdventor"/>
                <a:cs typeface="TeXGyreAdventor"/>
              </a:rPr>
              <a:t>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x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7048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90600" y="1524000"/>
            <a:ext cx="10492740" cy="4094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50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#1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two integer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variables declared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locally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WITHIN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main()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initialised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arbitrary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values.</a:t>
            </a:r>
            <a:endParaRPr sz="2000" dirty="0">
              <a:latin typeface="Gothic Uralic"/>
              <a:cs typeface="Gothic Uralic"/>
            </a:endParaRPr>
          </a:p>
          <a:p>
            <a:pPr marL="355600" marR="16637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Develop a function-based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allows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swapping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values</a:t>
            </a:r>
            <a:r>
              <a:rPr sz="2000" spc="-2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between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variables,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arenR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First, try this without using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pointers.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arenR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Afterwards, develop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solution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uses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compare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approaches, what do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find 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most striking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difference?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7501128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94691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Overview: </a:t>
            </a:r>
            <a:r>
              <a:rPr spc="-10" dirty="0"/>
              <a:t>Pointer</a:t>
            </a:r>
            <a:r>
              <a:rPr spc="35" dirty="0"/>
              <a:t> </a:t>
            </a:r>
            <a:r>
              <a:rPr spc="-10" dirty="0"/>
              <a:t>operators</a:t>
            </a:r>
            <a:endParaRPr spc="-1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2368" y="1334516"/>
          <a:ext cx="10985499" cy="517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655"/>
                <a:gridCol w="3745229"/>
                <a:gridCol w="5936615"/>
              </a:tblGrid>
              <a:tr h="4479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Operator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Meaning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Example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2011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*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Indirection: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value at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memory</a:t>
                      </a:r>
                      <a:r>
                        <a:rPr sz="1800" b="1" spc="-5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address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a =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11;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normal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variable</a:t>
                      </a:r>
                      <a:r>
                        <a:rPr sz="1800" spc="-1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value</a:t>
                      </a:r>
                      <a:r>
                        <a:rPr sz="180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assignment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*p;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declaration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of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a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pointer</a:t>
                      </a:r>
                      <a:r>
                        <a:rPr sz="1800" spc="-1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var.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is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the identifier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of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the</a:t>
                      </a:r>
                      <a:r>
                        <a:rPr sz="1800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pointer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 marR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*p is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the value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at the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address that</a:t>
                      </a:r>
                      <a:r>
                        <a:rPr sz="1800" spc="-1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 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currently points</a:t>
                      </a:r>
                      <a:r>
                        <a:rPr sz="18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973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&amp;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Memory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address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itself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p =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&amp;a;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points to the address of</a:t>
                      </a:r>
                      <a:r>
                        <a:rPr sz="1800" spc="-1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*p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5;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value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at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a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gets</a:t>
                      </a:r>
                      <a:r>
                        <a:rPr sz="1800" spc="-14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overwritten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**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Multiple</a:t>
                      </a:r>
                      <a:r>
                        <a:rPr sz="1800" b="1" spc="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indirection: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pointer to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another</a:t>
                      </a:r>
                      <a:r>
                        <a:rPr sz="1800" b="1" spc="-6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pointer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**pp // declaration of </a:t>
                      </a: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the</a:t>
                      </a:r>
                      <a:r>
                        <a:rPr sz="18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pointer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 marR="104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// pp is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a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pointer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to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another pointer that  points to an 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pp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b="1" spc="-5" dirty="0">
                          <a:latin typeface="Courier New" panose="02070309020205020404"/>
                          <a:cs typeface="Courier New" panose="02070309020205020404"/>
                        </a:rPr>
                        <a:t>&amp;p;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// points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to the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address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of</a:t>
                      </a:r>
                      <a:r>
                        <a:rPr sz="1800" spc="-1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**pp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2;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// value </a:t>
                      </a:r>
                      <a:r>
                        <a:rPr sz="1800" spc="-5" dirty="0">
                          <a:latin typeface="Courier New" panose="02070309020205020404"/>
                          <a:cs typeface="Courier New" panose="02070309020205020404"/>
                        </a:rPr>
                        <a:t>at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a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gets</a:t>
                      </a:r>
                      <a:r>
                        <a:rPr sz="1800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spc="-10" dirty="0">
                          <a:latin typeface="Courier New" panose="02070309020205020404"/>
                          <a:cs typeface="Courier New" panose="02070309020205020404"/>
                        </a:rPr>
                        <a:t>overwritten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3204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</a:t>
            </a:r>
            <a:r>
              <a:rPr sz="2400" b="1" i="1" spc="-20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15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example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800" y="1905000"/>
            <a:ext cx="194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Possible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5924" y="2115311"/>
            <a:ext cx="4459605" cy="4525010"/>
          </a:xfrm>
          <a:custGeom>
            <a:avLst/>
            <a:gdLst/>
            <a:ahLst/>
            <a:cxnLst/>
            <a:rect l="l" t="t" r="r" b="b"/>
            <a:pathLst>
              <a:path w="4459605" h="4525009">
                <a:moveTo>
                  <a:pt x="4459224" y="0"/>
                </a:moveTo>
                <a:lnTo>
                  <a:pt x="0" y="0"/>
                </a:lnTo>
                <a:lnTo>
                  <a:pt x="0" y="4524756"/>
                </a:lnTo>
                <a:lnTo>
                  <a:pt x="4459224" y="4524756"/>
                </a:lnTo>
                <a:lnTo>
                  <a:pt x="44592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4663" y="2126361"/>
            <a:ext cx="344551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void main()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67410" marR="12268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a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11;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*p; 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a,p);   p =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&amp;a; 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a,p);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67410" marR="12268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*p =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5;  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a,p);  int **pp;  pp =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&amp;p;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67410" marR="122745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**pp =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2;  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a,p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);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getchar();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43585" marR="5080" indent="-7315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void print(int a,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int* p)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  printf("a is %d\n",a);  printf("p is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%d\n",p);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0756" y="2613660"/>
            <a:ext cx="4460875" cy="2308860"/>
          </a:xfrm>
          <a:custGeom>
            <a:avLst/>
            <a:gdLst/>
            <a:ahLst/>
            <a:cxnLst/>
            <a:rect l="l" t="t" r="r" b="b"/>
            <a:pathLst>
              <a:path w="4460875" h="2308860">
                <a:moveTo>
                  <a:pt x="4460748" y="0"/>
                </a:moveTo>
                <a:lnTo>
                  <a:pt x="0" y="0"/>
                </a:lnTo>
                <a:lnTo>
                  <a:pt x="0" y="2308860"/>
                </a:lnTo>
                <a:lnTo>
                  <a:pt x="4460748" y="2308860"/>
                </a:lnTo>
                <a:lnTo>
                  <a:pt x="446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18121" y="2613660"/>
          <a:ext cx="1755139" cy="2308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465"/>
                <a:gridCol w="408940"/>
                <a:gridCol w="1054734"/>
              </a:tblGrid>
              <a:tr h="3242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</a:tr>
              <a:tr h="274510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2686792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11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2686788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74193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2686788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74619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38282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2686788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14065" y="2775457"/>
            <a:ext cx="3395979" cy="2187575"/>
          </a:xfrm>
          <a:custGeom>
            <a:avLst/>
            <a:gdLst/>
            <a:ahLst/>
            <a:cxnLst/>
            <a:rect l="l" t="t" r="r" b="b"/>
            <a:pathLst>
              <a:path w="3395979" h="2187575">
                <a:moveTo>
                  <a:pt x="3386201" y="589534"/>
                </a:moveTo>
                <a:lnTo>
                  <a:pt x="3378162" y="585978"/>
                </a:lnTo>
                <a:lnTo>
                  <a:pt x="3308223" y="554990"/>
                </a:lnTo>
                <a:lnTo>
                  <a:pt x="3309696" y="586689"/>
                </a:lnTo>
                <a:lnTo>
                  <a:pt x="26289" y="736727"/>
                </a:lnTo>
                <a:lnTo>
                  <a:pt x="22733" y="736981"/>
                </a:lnTo>
                <a:lnTo>
                  <a:pt x="20066" y="739902"/>
                </a:lnTo>
                <a:lnTo>
                  <a:pt x="20320" y="746887"/>
                </a:lnTo>
                <a:lnTo>
                  <a:pt x="23368" y="749554"/>
                </a:lnTo>
                <a:lnTo>
                  <a:pt x="3310293" y="599389"/>
                </a:lnTo>
                <a:lnTo>
                  <a:pt x="3311779" y="631063"/>
                </a:lnTo>
                <a:lnTo>
                  <a:pt x="3386201" y="589534"/>
                </a:lnTo>
                <a:close/>
              </a:path>
              <a:path w="3395979" h="2187575">
                <a:moveTo>
                  <a:pt x="3395091" y="33274"/>
                </a:moveTo>
                <a:lnTo>
                  <a:pt x="3389096" y="30734"/>
                </a:lnTo>
                <a:lnTo>
                  <a:pt x="3316605" y="0"/>
                </a:lnTo>
                <a:lnTo>
                  <a:pt x="3318611" y="31800"/>
                </a:lnTo>
                <a:lnTo>
                  <a:pt x="38354" y="239141"/>
                </a:lnTo>
                <a:lnTo>
                  <a:pt x="34798" y="239268"/>
                </a:lnTo>
                <a:lnTo>
                  <a:pt x="32131" y="242316"/>
                </a:lnTo>
                <a:lnTo>
                  <a:pt x="32639" y="249301"/>
                </a:lnTo>
                <a:lnTo>
                  <a:pt x="35687" y="251968"/>
                </a:lnTo>
                <a:lnTo>
                  <a:pt x="39116" y="251714"/>
                </a:lnTo>
                <a:lnTo>
                  <a:pt x="3319411" y="44373"/>
                </a:lnTo>
                <a:lnTo>
                  <a:pt x="3321431" y="76073"/>
                </a:lnTo>
                <a:lnTo>
                  <a:pt x="3395091" y="33274"/>
                </a:lnTo>
                <a:close/>
              </a:path>
              <a:path w="3395979" h="2187575">
                <a:moveTo>
                  <a:pt x="3395472" y="1720342"/>
                </a:moveTo>
                <a:lnTo>
                  <a:pt x="3314827" y="1692910"/>
                </a:lnTo>
                <a:lnTo>
                  <a:pt x="3319056" y="1724342"/>
                </a:lnTo>
                <a:lnTo>
                  <a:pt x="5842" y="2174494"/>
                </a:lnTo>
                <a:lnTo>
                  <a:pt x="2413" y="2175002"/>
                </a:lnTo>
                <a:lnTo>
                  <a:pt x="0" y="2178177"/>
                </a:lnTo>
                <a:lnTo>
                  <a:pt x="381" y="2181733"/>
                </a:lnTo>
                <a:lnTo>
                  <a:pt x="876" y="2185162"/>
                </a:lnTo>
                <a:lnTo>
                  <a:pt x="4051" y="2187575"/>
                </a:lnTo>
                <a:lnTo>
                  <a:pt x="3320745" y="1736915"/>
                </a:lnTo>
                <a:lnTo>
                  <a:pt x="3324987" y="1768348"/>
                </a:lnTo>
                <a:lnTo>
                  <a:pt x="3392855" y="1722120"/>
                </a:lnTo>
                <a:lnTo>
                  <a:pt x="3395472" y="1720342"/>
                </a:lnTo>
                <a:close/>
              </a:path>
              <a:path w="3395979" h="2187575">
                <a:moveTo>
                  <a:pt x="3395853" y="1150366"/>
                </a:moveTo>
                <a:lnTo>
                  <a:pt x="3385566" y="1145540"/>
                </a:lnTo>
                <a:lnTo>
                  <a:pt x="3318764" y="1114171"/>
                </a:lnTo>
                <a:lnTo>
                  <a:pt x="3319500" y="1145857"/>
                </a:lnTo>
                <a:lnTo>
                  <a:pt x="26416" y="1226820"/>
                </a:lnTo>
                <a:lnTo>
                  <a:pt x="22860" y="1226947"/>
                </a:lnTo>
                <a:lnTo>
                  <a:pt x="20066" y="1229868"/>
                </a:lnTo>
                <a:lnTo>
                  <a:pt x="20320" y="1236853"/>
                </a:lnTo>
                <a:lnTo>
                  <a:pt x="23241" y="1239647"/>
                </a:lnTo>
                <a:lnTo>
                  <a:pt x="26670" y="1239520"/>
                </a:lnTo>
                <a:lnTo>
                  <a:pt x="3319792" y="1158557"/>
                </a:lnTo>
                <a:lnTo>
                  <a:pt x="3320529" y="1190371"/>
                </a:lnTo>
                <a:lnTo>
                  <a:pt x="3395853" y="1150366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0368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219200" y="1524000"/>
            <a:ext cx="944372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operations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50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#2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has 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arbitrary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pointer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array.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(Tip: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pointer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should point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memory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element)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 with a function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add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</a:t>
            </a:r>
            <a:r>
              <a:rPr sz="2000" spc="-3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array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incrementally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(like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a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list)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(Tip: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arithmetic with a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pointer…)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555955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658812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Input /</a:t>
            </a:r>
            <a:r>
              <a:rPr spc="-25" dirty="0"/>
              <a:t> </a:t>
            </a:r>
            <a:r>
              <a:rPr spc="-5" dirty="0"/>
              <a:t>Output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066800" y="1828800"/>
            <a:ext cx="4810760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20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means </a:t>
            </a:r>
            <a:r>
              <a:rPr sz="2400" b="1" i="1" spc="-22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b="1" i="1" spc="-4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I/O </a:t>
            </a:r>
            <a:r>
              <a:rPr sz="2400" b="1" i="1" spc="-1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do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400" b="1" i="1" spc="-8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1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have?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Keyboard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Display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others?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470404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69760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60" dirty="0"/>
              <a:t> </a:t>
            </a:r>
            <a:r>
              <a:rPr spc="-5" dirty="0"/>
              <a:t>I/O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295400" y="1447800"/>
            <a:ext cx="9299575" cy="203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b="1" i="1" spc="-2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b="1" i="1" spc="-25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b="1" i="1" spc="-3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1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33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stdio.h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holds useful file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handled as streams and addressed by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FILE* type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(a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pointer!)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open files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anything with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them: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432" y="4683988"/>
            <a:ext cx="9003030" cy="16719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filename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: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 system,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“hello.txt”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ts val="2280"/>
              </a:lnSpc>
              <a:spcBef>
                <a:spcPts val="84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mode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:</a:t>
            </a:r>
            <a:endParaRPr sz="2000" dirty="0">
              <a:latin typeface="Gothic Uralic"/>
              <a:cs typeface="Gothic Uralic"/>
            </a:endParaRPr>
          </a:p>
          <a:p>
            <a:pPr marL="355600" marR="4363085">
              <a:lnSpc>
                <a:spcPts val="2160"/>
              </a:lnSpc>
              <a:spcBef>
                <a:spcPts val="150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(ead-only),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w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(rite-only),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(ppend) 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r+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b="1" spc="5" dirty="0">
                <a:solidFill>
                  <a:srgbClr val="252525"/>
                </a:solidFill>
                <a:latin typeface="Gothic Uralic"/>
                <a:cs typeface="Gothic Uralic"/>
              </a:rPr>
              <a:t>w+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allows reading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writing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ts val="213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Attach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b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binary file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(no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conversion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contents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characters)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5951" y="3851148"/>
            <a:ext cx="7025640" cy="8324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FILE* filestream = fopen(filename,</a:t>
            </a:r>
            <a:r>
              <a:rPr sz="16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mode);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470404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78777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</a:t>
            </a:r>
            <a:r>
              <a:rPr spc="-60" dirty="0"/>
              <a:t> </a:t>
            </a:r>
            <a:r>
              <a:rPr spc="-5" dirty="0"/>
              <a:t>I/O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143000" y="1447800"/>
            <a:ext cx="7954009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b="1" i="1" spc="-2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b="1" i="1" spc="-25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b="1" i="1" spc="-3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b="1" i="1" spc="-18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1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fopen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creates a pointer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filestream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fclose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closes a filestream when we’re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done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Commands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write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read,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e.g.: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fprintf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fscanf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(work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similar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printf 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scanf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-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look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 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C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960" y="4773167"/>
            <a:ext cx="4215765" cy="8324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 c;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fscanf(filestream, "%c",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&amp;c);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1571" y="4773167"/>
            <a:ext cx="4215765" cy="8324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 c;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fprintf(filestream, "%c",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c);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9898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2133600"/>
            <a:ext cx="9217660" cy="241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400" b="1" i="1" spc="-3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54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Takes a string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input 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user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Creates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file (string.txt)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saves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 into that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contents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back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outputs them onto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console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157728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255" y="269875"/>
            <a:ext cx="437896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Previously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2403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Problem-solving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2286000"/>
            <a:ext cx="5413375" cy="84010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Symbol processing </a:t>
            </a:r>
            <a:r>
              <a:rPr lang="en-US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-&gt;</a:t>
            </a:r>
            <a:r>
              <a:rPr sz="1800" spc="-145" dirty="0" smtClean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transforming </a:t>
            </a: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information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  <a:buFont typeface="Arial" panose="020B0604020202020204" pitchFamily="34" charset="0"/>
              <a:buChar char="•"/>
            </a:pPr>
            <a:r>
              <a:rPr sz="1800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Formalising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for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4963" y="3083588"/>
            <a:ext cx="4014470" cy="11779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uninformed search</a:t>
            </a:r>
            <a:r>
              <a:rPr sz="18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Gothic Uralic"/>
                <a:cs typeface="Gothic Uralic"/>
              </a:rPr>
              <a:t>strategies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buFont typeface="Arial" panose="020B0604020202020204" pitchFamily="34" charset="0"/>
              <a:buChar char="•"/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BFS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Breadth-First</a:t>
            </a:r>
            <a:r>
              <a:rPr sz="16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Search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  <a:buFont typeface="Arial" panose="020B0604020202020204" pitchFamily="34" charset="0"/>
              <a:buChar char="•"/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DFS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Depth-First Search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4552" y="2735579"/>
            <a:ext cx="411480" cy="306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78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55"/>
              </a:spcBef>
            </a:pPr>
            <a:r>
              <a:rPr sz="1200" b="1" spc="-5" dirty="0">
                <a:solidFill>
                  <a:srgbClr val="FFFFFF"/>
                </a:solidFill>
                <a:latin typeface="Gothic Uralic"/>
                <a:cs typeface="Gothic Uralic"/>
              </a:rPr>
              <a:t>A3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2843" y="3206495"/>
            <a:ext cx="413384" cy="306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715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50"/>
              </a:spcBef>
            </a:pPr>
            <a:r>
              <a:rPr sz="1200" b="1" spc="-5" dirty="0">
                <a:solidFill>
                  <a:srgbClr val="FFFFFF"/>
                </a:solidFill>
                <a:latin typeface="Gothic Uralic"/>
                <a:cs typeface="Gothic Uralic"/>
              </a:rPr>
              <a:t>A2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6531" y="3215639"/>
            <a:ext cx="367665" cy="2870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82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80"/>
              </a:spcBef>
            </a:pPr>
            <a:r>
              <a:rPr sz="1200" b="1" spc="-5" dirty="0">
                <a:solidFill>
                  <a:srgbClr val="FFFFFF"/>
                </a:solidFill>
                <a:latin typeface="Gothic Uralic"/>
                <a:cs typeface="Gothic Uralic"/>
              </a:rPr>
              <a:t>B3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2615" y="4009644"/>
            <a:ext cx="384175" cy="27622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Gothic Uralic"/>
                <a:cs typeface="Gothic Uralic"/>
              </a:rPr>
              <a:t>A1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44640" y="3490340"/>
            <a:ext cx="321945" cy="518795"/>
          </a:xfrm>
          <a:custGeom>
            <a:avLst/>
            <a:gdLst/>
            <a:ahLst/>
            <a:cxnLst/>
            <a:rect l="l" t="t" r="r" b="b"/>
            <a:pathLst>
              <a:path w="321945" h="518795">
                <a:moveTo>
                  <a:pt x="7492" y="433578"/>
                </a:moveTo>
                <a:lnTo>
                  <a:pt x="0" y="518541"/>
                </a:lnTo>
                <a:lnTo>
                  <a:pt x="72389" y="473583"/>
                </a:lnTo>
                <a:lnTo>
                  <a:pt x="69299" y="471678"/>
                </a:lnTo>
                <a:lnTo>
                  <a:pt x="32892" y="471678"/>
                </a:lnTo>
                <a:lnTo>
                  <a:pt x="29971" y="469773"/>
                </a:lnTo>
                <a:lnTo>
                  <a:pt x="26924" y="467995"/>
                </a:lnTo>
                <a:lnTo>
                  <a:pt x="26034" y="464058"/>
                </a:lnTo>
                <a:lnTo>
                  <a:pt x="34514" y="450235"/>
                </a:lnTo>
                <a:lnTo>
                  <a:pt x="7492" y="433578"/>
                </a:lnTo>
                <a:close/>
              </a:path>
              <a:path w="321945" h="518795">
                <a:moveTo>
                  <a:pt x="34514" y="450235"/>
                </a:moveTo>
                <a:lnTo>
                  <a:pt x="26034" y="464058"/>
                </a:lnTo>
                <a:lnTo>
                  <a:pt x="26924" y="467995"/>
                </a:lnTo>
                <a:lnTo>
                  <a:pt x="29971" y="469773"/>
                </a:lnTo>
                <a:lnTo>
                  <a:pt x="32892" y="471678"/>
                </a:lnTo>
                <a:lnTo>
                  <a:pt x="36829" y="470662"/>
                </a:lnTo>
                <a:lnTo>
                  <a:pt x="45287" y="456875"/>
                </a:lnTo>
                <a:lnTo>
                  <a:pt x="34514" y="450235"/>
                </a:lnTo>
                <a:close/>
              </a:path>
              <a:path w="321945" h="518795">
                <a:moveTo>
                  <a:pt x="45287" y="456875"/>
                </a:moveTo>
                <a:lnTo>
                  <a:pt x="36829" y="470662"/>
                </a:lnTo>
                <a:lnTo>
                  <a:pt x="32892" y="471678"/>
                </a:lnTo>
                <a:lnTo>
                  <a:pt x="69299" y="471678"/>
                </a:lnTo>
                <a:lnTo>
                  <a:pt x="45287" y="456875"/>
                </a:lnTo>
                <a:close/>
              </a:path>
              <a:path w="321945" h="518795">
                <a:moveTo>
                  <a:pt x="314578" y="0"/>
                </a:moveTo>
                <a:lnTo>
                  <a:pt x="310641" y="888"/>
                </a:lnTo>
                <a:lnTo>
                  <a:pt x="308863" y="3937"/>
                </a:lnTo>
                <a:lnTo>
                  <a:pt x="34514" y="450235"/>
                </a:lnTo>
                <a:lnTo>
                  <a:pt x="45287" y="456875"/>
                </a:lnTo>
                <a:lnTo>
                  <a:pt x="319658" y="10541"/>
                </a:lnTo>
                <a:lnTo>
                  <a:pt x="321563" y="7620"/>
                </a:lnTo>
                <a:lnTo>
                  <a:pt x="320548" y="3683"/>
                </a:lnTo>
                <a:lnTo>
                  <a:pt x="317626" y="1778"/>
                </a:lnTo>
                <a:lnTo>
                  <a:pt x="314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24700" y="4006596"/>
            <a:ext cx="358140" cy="277495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51344" y="3011170"/>
            <a:ext cx="1298575" cy="995680"/>
            <a:chOff x="6951344" y="3011170"/>
            <a:chExt cx="1298575" cy="995680"/>
          </a:xfrm>
        </p:grpSpPr>
        <p:sp>
          <p:nvSpPr>
            <p:cNvPr id="18" name="object 18"/>
            <p:cNvSpPr/>
            <p:nvPr/>
          </p:nvSpPr>
          <p:spPr>
            <a:xfrm>
              <a:off x="6951344" y="3490341"/>
              <a:ext cx="353060" cy="516890"/>
            </a:xfrm>
            <a:custGeom>
              <a:avLst/>
              <a:gdLst/>
              <a:ahLst/>
              <a:cxnLst/>
              <a:rect l="l" t="t" r="r" b="b"/>
              <a:pathLst>
                <a:path w="353059" h="516889">
                  <a:moveTo>
                    <a:pt x="304542" y="456867"/>
                  </a:moveTo>
                  <a:lnTo>
                    <a:pt x="278256" y="474726"/>
                  </a:lnTo>
                  <a:lnTo>
                    <a:pt x="352551" y="516382"/>
                  </a:lnTo>
                  <a:lnTo>
                    <a:pt x="346484" y="471043"/>
                  </a:lnTo>
                  <a:lnTo>
                    <a:pt x="317500" y="471043"/>
                  </a:lnTo>
                  <a:lnTo>
                    <a:pt x="313562" y="470281"/>
                  </a:lnTo>
                  <a:lnTo>
                    <a:pt x="311657" y="467360"/>
                  </a:lnTo>
                  <a:lnTo>
                    <a:pt x="304542" y="456867"/>
                  </a:lnTo>
                  <a:close/>
                </a:path>
                <a:path w="353059" h="516889">
                  <a:moveTo>
                    <a:pt x="315057" y="449722"/>
                  </a:moveTo>
                  <a:lnTo>
                    <a:pt x="304542" y="456867"/>
                  </a:lnTo>
                  <a:lnTo>
                    <a:pt x="311657" y="467360"/>
                  </a:lnTo>
                  <a:lnTo>
                    <a:pt x="313562" y="470281"/>
                  </a:lnTo>
                  <a:lnTo>
                    <a:pt x="317500" y="471043"/>
                  </a:lnTo>
                  <a:lnTo>
                    <a:pt x="320421" y="469138"/>
                  </a:lnTo>
                  <a:lnTo>
                    <a:pt x="323341" y="467106"/>
                  </a:lnTo>
                  <a:lnTo>
                    <a:pt x="324103" y="463169"/>
                  </a:lnTo>
                  <a:lnTo>
                    <a:pt x="322199" y="460248"/>
                  </a:lnTo>
                  <a:lnTo>
                    <a:pt x="315057" y="449722"/>
                  </a:lnTo>
                  <a:close/>
                </a:path>
                <a:path w="353059" h="516889">
                  <a:moveTo>
                    <a:pt x="341249" y="431927"/>
                  </a:moveTo>
                  <a:lnTo>
                    <a:pt x="315057" y="449722"/>
                  </a:lnTo>
                  <a:lnTo>
                    <a:pt x="322199" y="460248"/>
                  </a:lnTo>
                  <a:lnTo>
                    <a:pt x="324103" y="463169"/>
                  </a:lnTo>
                  <a:lnTo>
                    <a:pt x="323341" y="467106"/>
                  </a:lnTo>
                  <a:lnTo>
                    <a:pt x="320421" y="469138"/>
                  </a:lnTo>
                  <a:lnTo>
                    <a:pt x="317500" y="471043"/>
                  </a:lnTo>
                  <a:lnTo>
                    <a:pt x="346484" y="471043"/>
                  </a:lnTo>
                  <a:lnTo>
                    <a:pt x="341249" y="431927"/>
                  </a:lnTo>
                  <a:close/>
                </a:path>
                <a:path w="353059" h="516889">
                  <a:moveTo>
                    <a:pt x="6603" y="0"/>
                  </a:moveTo>
                  <a:lnTo>
                    <a:pt x="3682" y="2032"/>
                  </a:lnTo>
                  <a:lnTo>
                    <a:pt x="761" y="3937"/>
                  </a:lnTo>
                  <a:lnTo>
                    <a:pt x="0" y="7874"/>
                  </a:lnTo>
                  <a:lnTo>
                    <a:pt x="2031" y="10795"/>
                  </a:lnTo>
                  <a:lnTo>
                    <a:pt x="304542" y="456867"/>
                  </a:lnTo>
                  <a:lnTo>
                    <a:pt x="315057" y="449722"/>
                  </a:lnTo>
                  <a:lnTo>
                    <a:pt x="12446" y="3683"/>
                  </a:lnTo>
                  <a:lnTo>
                    <a:pt x="10540" y="762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53273" y="3011170"/>
              <a:ext cx="596900" cy="224154"/>
            </a:xfrm>
            <a:custGeom>
              <a:avLst/>
              <a:gdLst/>
              <a:ahLst/>
              <a:cxnLst/>
              <a:rect l="l" t="t" r="r" b="b"/>
              <a:pathLst>
                <a:path w="596900" h="224155">
                  <a:moveTo>
                    <a:pt x="509566" y="196427"/>
                  </a:moveTo>
                  <a:lnTo>
                    <a:pt x="500379" y="223900"/>
                  </a:lnTo>
                  <a:lnTo>
                    <a:pt x="596646" y="210312"/>
                  </a:lnTo>
                  <a:lnTo>
                    <a:pt x="589927" y="203580"/>
                  </a:lnTo>
                  <a:lnTo>
                    <a:pt x="530859" y="203580"/>
                  </a:lnTo>
                  <a:lnTo>
                    <a:pt x="509566" y="196427"/>
                  </a:lnTo>
                  <a:close/>
                </a:path>
                <a:path w="596900" h="224155">
                  <a:moveTo>
                    <a:pt x="518737" y="168996"/>
                  </a:moveTo>
                  <a:lnTo>
                    <a:pt x="509566" y="196427"/>
                  </a:lnTo>
                  <a:lnTo>
                    <a:pt x="530859" y="203580"/>
                  </a:lnTo>
                  <a:lnTo>
                    <a:pt x="539115" y="199516"/>
                  </a:lnTo>
                  <a:lnTo>
                    <a:pt x="544195" y="184276"/>
                  </a:lnTo>
                  <a:lnTo>
                    <a:pt x="540130" y="176149"/>
                  </a:lnTo>
                  <a:lnTo>
                    <a:pt x="518737" y="168996"/>
                  </a:lnTo>
                  <a:close/>
                </a:path>
                <a:path w="596900" h="224155">
                  <a:moveTo>
                    <a:pt x="527939" y="141477"/>
                  </a:moveTo>
                  <a:lnTo>
                    <a:pt x="518737" y="168996"/>
                  </a:lnTo>
                  <a:lnTo>
                    <a:pt x="540130" y="176149"/>
                  </a:lnTo>
                  <a:lnTo>
                    <a:pt x="544195" y="184276"/>
                  </a:lnTo>
                  <a:lnTo>
                    <a:pt x="539115" y="199516"/>
                  </a:lnTo>
                  <a:lnTo>
                    <a:pt x="530859" y="203580"/>
                  </a:lnTo>
                  <a:lnTo>
                    <a:pt x="589927" y="203580"/>
                  </a:lnTo>
                  <a:lnTo>
                    <a:pt x="527939" y="141477"/>
                  </a:lnTo>
                  <a:close/>
                </a:path>
                <a:path w="596900" h="224155">
                  <a:moveTo>
                    <a:pt x="13207" y="0"/>
                  </a:moveTo>
                  <a:lnTo>
                    <a:pt x="5079" y="4063"/>
                  </a:lnTo>
                  <a:lnTo>
                    <a:pt x="0" y="19303"/>
                  </a:lnTo>
                  <a:lnTo>
                    <a:pt x="4064" y="27431"/>
                  </a:lnTo>
                  <a:lnTo>
                    <a:pt x="509566" y="196427"/>
                  </a:lnTo>
                  <a:lnTo>
                    <a:pt x="518737" y="168996"/>
                  </a:lnTo>
                  <a:lnTo>
                    <a:pt x="1320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58583" y="3019552"/>
              <a:ext cx="718185" cy="217804"/>
            </a:xfrm>
            <a:custGeom>
              <a:avLst/>
              <a:gdLst/>
              <a:ahLst/>
              <a:cxnLst/>
              <a:rect l="l" t="t" r="r" b="b"/>
              <a:pathLst>
                <a:path w="718184" h="217805">
                  <a:moveTo>
                    <a:pt x="63500" y="144272"/>
                  </a:moveTo>
                  <a:lnTo>
                    <a:pt x="0" y="201168"/>
                  </a:lnTo>
                  <a:lnTo>
                    <a:pt x="83566" y="217805"/>
                  </a:lnTo>
                  <a:lnTo>
                    <a:pt x="76357" y="191388"/>
                  </a:lnTo>
                  <a:lnTo>
                    <a:pt x="59563" y="191388"/>
                  </a:lnTo>
                  <a:lnTo>
                    <a:pt x="56007" y="189484"/>
                  </a:lnTo>
                  <a:lnTo>
                    <a:pt x="54229" y="182625"/>
                  </a:lnTo>
                  <a:lnTo>
                    <a:pt x="56261" y="179197"/>
                  </a:lnTo>
                  <a:lnTo>
                    <a:pt x="71867" y="174936"/>
                  </a:lnTo>
                  <a:lnTo>
                    <a:pt x="63500" y="144272"/>
                  </a:lnTo>
                  <a:close/>
                </a:path>
                <a:path w="718184" h="217805">
                  <a:moveTo>
                    <a:pt x="71867" y="174936"/>
                  </a:moveTo>
                  <a:lnTo>
                    <a:pt x="56261" y="179197"/>
                  </a:lnTo>
                  <a:lnTo>
                    <a:pt x="54229" y="182625"/>
                  </a:lnTo>
                  <a:lnTo>
                    <a:pt x="56007" y="189484"/>
                  </a:lnTo>
                  <a:lnTo>
                    <a:pt x="59563" y="191388"/>
                  </a:lnTo>
                  <a:lnTo>
                    <a:pt x="62992" y="190500"/>
                  </a:lnTo>
                  <a:lnTo>
                    <a:pt x="75205" y="187165"/>
                  </a:lnTo>
                  <a:lnTo>
                    <a:pt x="71867" y="174936"/>
                  </a:lnTo>
                  <a:close/>
                </a:path>
                <a:path w="718184" h="217805">
                  <a:moveTo>
                    <a:pt x="75205" y="187165"/>
                  </a:moveTo>
                  <a:lnTo>
                    <a:pt x="62992" y="190500"/>
                  </a:lnTo>
                  <a:lnTo>
                    <a:pt x="59563" y="191388"/>
                  </a:lnTo>
                  <a:lnTo>
                    <a:pt x="76357" y="191388"/>
                  </a:lnTo>
                  <a:lnTo>
                    <a:pt x="75205" y="187165"/>
                  </a:lnTo>
                  <a:close/>
                </a:path>
                <a:path w="718184" h="217805">
                  <a:moveTo>
                    <a:pt x="712343" y="0"/>
                  </a:moveTo>
                  <a:lnTo>
                    <a:pt x="708914" y="1015"/>
                  </a:lnTo>
                  <a:lnTo>
                    <a:pt x="71867" y="174936"/>
                  </a:lnTo>
                  <a:lnTo>
                    <a:pt x="75205" y="187165"/>
                  </a:lnTo>
                  <a:lnTo>
                    <a:pt x="715645" y="12319"/>
                  </a:lnTo>
                  <a:lnTo>
                    <a:pt x="717676" y="8762"/>
                  </a:lnTo>
                  <a:lnTo>
                    <a:pt x="716788" y="5461"/>
                  </a:lnTo>
                  <a:lnTo>
                    <a:pt x="715899" y="2032"/>
                  </a:lnTo>
                  <a:lnTo>
                    <a:pt x="712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749540" y="4009644"/>
            <a:ext cx="358140" cy="27622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5"/>
              </a:spcBef>
            </a:pPr>
            <a:r>
              <a:rPr sz="1200" spc="-10" dirty="0">
                <a:latin typeface="Gothic Uralic"/>
                <a:cs typeface="Gothic Uralic"/>
              </a:rPr>
              <a:t>B2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29371" y="3490340"/>
            <a:ext cx="334645" cy="518795"/>
          </a:xfrm>
          <a:custGeom>
            <a:avLst/>
            <a:gdLst/>
            <a:ahLst/>
            <a:cxnLst/>
            <a:rect l="l" t="t" r="r" b="b"/>
            <a:pathLst>
              <a:path w="334645" h="518795">
                <a:moveTo>
                  <a:pt x="9017" y="433832"/>
                </a:moveTo>
                <a:lnTo>
                  <a:pt x="0" y="518541"/>
                </a:lnTo>
                <a:lnTo>
                  <a:pt x="73151" y="474853"/>
                </a:lnTo>
                <a:lnTo>
                  <a:pt x="69180" y="472313"/>
                </a:lnTo>
                <a:lnTo>
                  <a:pt x="33781" y="472313"/>
                </a:lnTo>
                <a:lnTo>
                  <a:pt x="30733" y="470408"/>
                </a:lnTo>
                <a:lnTo>
                  <a:pt x="27812" y="468503"/>
                </a:lnTo>
                <a:lnTo>
                  <a:pt x="26924" y="464566"/>
                </a:lnTo>
                <a:lnTo>
                  <a:pt x="28828" y="461645"/>
                </a:lnTo>
                <a:lnTo>
                  <a:pt x="35702" y="450899"/>
                </a:lnTo>
                <a:lnTo>
                  <a:pt x="9017" y="433832"/>
                </a:lnTo>
                <a:close/>
              </a:path>
              <a:path w="334645" h="518795">
                <a:moveTo>
                  <a:pt x="35702" y="450899"/>
                </a:moveTo>
                <a:lnTo>
                  <a:pt x="28828" y="461645"/>
                </a:lnTo>
                <a:lnTo>
                  <a:pt x="26924" y="464566"/>
                </a:lnTo>
                <a:lnTo>
                  <a:pt x="27812" y="468503"/>
                </a:lnTo>
                <a:lnTo>
                  <a:pt x="30733" y="470408"/>
                </a:lnTo>
                <a:lnTo>
                  <a:pt x="33781" y="472313"/>
                </a:lnTo>
                <a:lnTo>
                  <a:pt x="37719" y="471424"/>
                </a:lnTo>
                <a:lnTo>
                  <a:pt x="39624" y="468503"/>
                </a:lnTo>
                <a:lnTo>
                  <a:pt x="46476" y="457790"/>
                </a:lnTo>
                <a:lnTo>
                  <a:pt x="35702" y="450899"/>
                </a:lnTo>
                <a:close/>
              </a:path>
              <a:path w="334645" h="518795">
                <a:moveTo>
                  <a:pt x="46476" y="457790"/>
                </a:moveTo>
                <a:lnTo>
                  <a:pt x="39624" y="468503"/>
                </a:lnTo>
                <a:lnTo>
                  <a:pt x="37719" y="471424"/>
                </a:lnTo>
                <a:lnTo>
                  <a:pt x="33781" y="472313"/>
                </a:lnTo>
                <a:lnTo>
                  <a:pt x="69180" y="472313"/>
                </a:lnTo>
                <a:lnTo>
                  <a:pt x="46476" y="457790"/>
                </a:lnTo>
                <a:close/>
              </a:path>
              <a:path w="334645" h="518795">
                <a:moveTo>
                  <a:pt x="327532" y="0"/>
                </a:moveTo>
                <a:lnTo>
                  <a:pt x="323596" y="888"/>
                </a:lnTo>
                <a:lnTo>
                  <a:pt x="321691" y="3810"/>
                </a:lnTo>
                <a:lnTo>
                  <a:pt x="35702" y="450899"/>
                </a:lnTo>
                <a:lnTo>
                  <a:pt x="46476" y="457790"/>
                </a:lnTo>
                <a:lnTo>
                  <a:pt x="332485" y="10668"/>
                </a:lnTo>
                <a:lnTo>
                  <a:pt x="334263" y="7747"/>
                </a:lnTo>
                <a:lnTo>
                  <a:pt x="333501" y="3810"/>
                </a:lnTo>
                <a:lnTo>
                  <a:pt x="330453" y="1905"/>
                </a:lnTo>
                <a:lnTo>
                  <a:pt x="327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423147" y="4006596"/>
            <a:ext cx="393700" cy="277495"/>
          </a:xfrm>
          <a:prstGeom prst="rect">
            <a:avLst/>
          </a:prstGeom>
          <a:solidFill>
            <a:srgbClr val="FFC000"/>
          </a:solidFill>
          <a:ln w="9144">
            <a:solidFill>
              <a:srgbClr val="C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latin typeface="Gothic Uralic"/>
                <a:cs typeface="Gothic Uralic"/>
              </a:rPr>
              <a:t>C3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48268" y="3490340"/>
            <a:ext cx="371475" cy="516890"/>
          </a:xfrm>
          <a:custGeom>
            <a:avLst/>
            <a:gdLst/>
            <a:ahLst/>
            <a:cxnLst/>
            <a:rect l="l" t="t" r="r" b="b"/>
            <a:pathLst>
              <a:path w="371475" h="516889">
                <a:moveTo>
                  <a:pt x="321545" y="458041"/>
                </a:moveTo>
                <a:lnTo>
                  <a:pt x="295655" y="476504"/>
                </a:lnTo>
                <a:lnTo>
                  <a:pt x="370966" y="516382"/>
                </a:lnTo>
                <a:lnTo>
                  <a:pt x="363916" y="471932"/>
                </a:lnTo>
                <a:lnTo>
                  <a:pt x="334899" y="471932"/>
                </a:lnTo>
                <a:lnTo>
                  <a:pt x="330961" y="471297"/>
                </a:lnTo>
                <a:lnTo>
                  <a:pt x="328929" y="468376"/>
                </a:lnTo>
                <a:lnTo>
                  <a:pt x="321545" y="458041"/>
                </a:lnTo>
                <a:close/>
              </a:path>
              <a:path w="371475" h="516889">
                <a:moveTo>
                  <a:pt x="331848" y="450694"/>
                </a:moveTo>
                <a:lnTo>
                  <a:pt x="321545" y="458041"/>
                </a:lnTo>
                <a:lnTo>
                  <a:pt x="328929" y="468376"/>
                </a:lnTo>
                <a:lnTo>
                  <a:pt x="330961" y="471297"/>
                </a:lnTo>
                <a:lnTo>
                  <a:pt x="334899" y="471932"/>
                </a:lnTo>
                <a:lnTo>
                  <a:pt x="337692" y="469900"/>
                </a:lnTo>
                <a:lnTo>
                  <a:pt x="340613" y="467868"/>
                </a:lnTo>
                <a:lnTo>
                  <a:pt x="341249" y="463931"/>
                </a:lnTo>
                <a:lnTo>
                  <a:pt x="339216" y="461010"/>
                </a:lnTo>
                <a:lnTo>
                  <a:pt x="331848" y="450694"/>
                </a:lnTo>
                <a:close/>
              </a:path>
              <a:path w="371475" h="516889">
                <a:moveTo>
                  <a:pt x="357631" y="432308"/>
                </a:moveTo>
                <a:lnTo>
                  <a:pt x="331848" y="450694"/>
                </a:lnTo>
                <a:lnTo>
                  <a:pt x="339216" y="461010"/>
                </a:lnTo>
                <a:lnTo>
                  <a:pt x="341249" y="463931"/>
                </a:lnTo>
                <a:lnTo>
                  <a:pt x="340613" y="467868"/>
                </a:lnTo>
                <a:lnTo>
                  <a:pt x="337692" y="469900"/>
                </a:lnTo>
                <a:lnTo>
                  <a:pt x="334899" y="471932"/>
                </a:lnTo>
                <a:lnTo>
                  <a:pt x="363916" y="471932"/>
                </a:lnTo>
                <a:lnTo>
                  <a:pt x="357631" y="432308"/>
                </a:lnTo>
                <a:close/>
              </a:path>
              <a:path w="371475" h="516889">
                <a:moveTo>
                  <a:pt x="6350" y="0"/>
                </a:moveTo>
                <a:lnTo>
                  <a:pt x="3555" y="2032"/>
                </a:lnTo>
                <a:lnTo>
                  <a:pt x="634" y="4063"/>
                </a:lnTo>
                <a:lnTo>
                  <a:pt x="0" y="8128"/>
                </a:lnTo>
                <a:lnTo>
                  <a:pt x="2031" y="10922"/>
                </a:lnTo>
                <a:lnTo>
                  <a:pt x="321545" y="458041"/>
                </a:lnTo>
                <a:lnTo>
                  <a:pt x="331848" y="450694"/>
                </a:lnTo>
                <a:lnTo>
                  <a:pt x="12446" y="3556"/>
                </a:lnTo>
                <a:lnTo>
                  <a:pt x="10413" y="635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/>
          <p:cNvGrpSpPr/>
          <p:nvPr/>
        </p:nvGrpSpPr>
        <p:grpSpPr>
          <a:xfrm>
            <a:off x="9127235" y="1493519"/>
            <a:ext cx="2460625" cy="2081530"/>
            <a:chOff x="9127235" y="1493519"/>
            <a:chExt cx="2460625" cy="2081530"/>
          </a:xfrm>
        </p:grpSpPr>
        <p:sp>
          <p:nvSpPr>
            <p:cNvPr id="26" name="object 26"/>
            <p:cNvSpPr/>
            <p:nvPr/>
          </p:nvSpPr>
          <p:spPr>
            <a:xfrm>
              <a:off x="10937747" y="1505711"/>
              <a:ext cx="641985" cy="1722120"/>
            </a:xfrm>
            <a:custGeom>
              <a:avLst/>
              <a:gdLst/>
              <a:ahLst/>
              <a:cxnLst/>
              <a:rect l="l" t="t" r="r" b="b"/>
              <a:pathLst>
                <a:path w="641984" h="1722120">
                  <a:moveTo>
                    <a:pt x="641603" y="0"/>
                  </a:moveTo>
                  <a:lnTo>
                    <a:pt x="0" y="344424"/>
                  </a:lnTo>
                  <a:lnTo>
                    <a:pt x="0" y="1377696"/>
                  </a:lnTo>
                  <a:lnTo>
                    <a:pt x="641603" y="1722120"/>
                  </a:lnTo>
                  <a:lnTo>
                    <a:pt x="641603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937747" y="1505711"/>
              <a:ext cx="641985" cy="1722120"/>
            </a:xfrm>
            <a:custGeom>
              <a:avLst/>
              <a:gdLst/>
              <a:ahLst/>
              <a:cxnLst/>
              <a:rect l="l" t="t" r="r" b="b"/>
              <a:pathLst>
                <a:path w="641984" h="1722120">
                  <a:moveTo>
                    <a:pt x="641603" y="0"/>
                  </a:moveTo>
                  <a:lnTo>
                    <a:pt x="641603" y="1722120"/>
                  </a:lnTo>
                  <a:lnTo>
                    <a:pt x="0" y="1377696"/>
                  </a:lnTo>
                  <a:lnTo>
                    <a:pt x="0" y="344424"/>
                  </a:lnTo>
                  <a:lnTo>
                    <a:pt x="641603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134855" y="1501139"/>
              <a:ext cx="650875" cy="1743710"/>
            </a:xfrm>
            <a:custGeom>
              <a:avLst/>
              <a:gdLst/>
              <a:ahLst/>
              <a:cxnLst/>
              <a:rect l="l" t="t" r="r" b="b"/>
              <a:pathLst>
                <a:path w="650875" h="1743710">
                  <a:moveTo>
                    <a:pt x="0" y="0"/>
                  </a:moveTo>
                  <a:lnTo>
                    <a:pt x="0" y="1743456"/>
                  </a:lnTo>
                  <a:lnTo>
                    <a:pt x="650748" y="1394714"/>
                  </a:lnTo>
                  <a:lnTo>
                    <a:pt x="650748" y="3487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134855" y="1501139"/>
              <a:ext cx="650875" cy="1743710"/>
            </a:xfrm>
            <a:custGeom>
              <a:avLst/>
              <a:gdLst/>
              <a:ahLst/>
              <a:cxnLst/>
              <a:rect l="l" t="t" r="r" b="b"/>
              <a:pathLst>
                <a:path w="650875" h="1743710">
                  <a:moveTo>
                    <a:pt x="0" y="1743456"/>
                  </a:moveTo>
                  <a:lnTo>
                    <a:pt x="0" y="0"/>
                  </a:lnTo>
                  <a:lnTo>
                    <a:pt x="650748" y="348742"/>
                  </a:lnTo>
                  <a:lnTo>
                    <a:pt x="650748" y="1394714"/>
                  </a:lnTo>
                  <a:lnTo>
                    <a:pt x="0" y="1743456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784079" y="1848611"/>
              <a:ext cx="1150620" cy="1049020"/>
            </a:xfrm>
            <a:custGeom>
              <a:avLst/>
              <a:gdLst/>
              <a:ahLst/>
              <a:cxnLst/>
              <a:rect l="l" t="t" r="r" b="b"/>
              <a:pathLst>
                <a:path w="1150620" h="1049020">
                  <a:moveTo>
                    <a:pt x="1150620" y="0"/>
                  </a:moveTo>
                  <a:lnTo>
                    <a:pt x="0" y="0"/>
                  </a:lnTo>
                  <a:lnTo>
                    <a:pt x="0" y="1048512"/>
                  </a:lnTo>
                  <a:lnTo>
                    <a:pt x="1150620" y="1048512"/>
                  </a:lnTo>
                  <a:lnTo>
                    <a:pt x="1150620" y="0"/>
                  </a:lnTo>
                  <a:close/>
                </a:path>
              </a:pathLst>
            </a:custGeom>
            <a:solidFill>
              <a:srgbClr val="B5C1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784079" y="1848611"/>
              <a:ext cx="1150620" cy="1049020"/>
            </a:xfrm>
            <a:custGeom>
              <a:avLst/>
              <a:gdLst/>
              <a:ahLst/>
              <a:cxnLst/>
              <a:rect l="l" t="t" r="r" b="b"/>
              <a:pathLst>
                <a:path w="1150620" h="1049020">
                  <a:moveTo>
                    <a:pt x="0" y="1048512"/>
                  </a:moveTo>
                  <a:lnTo>
                    <a:pt x="1150620" y="1048512"/>
                  </a:lnTo>
                  <a:lnTo>
                    <a:pt x="1150620" y="0"/>
                  </a:lnTo>
                  <a:lnTo>
                    <a:pt x="0" y="0"/>
                  </a:lnTo>
                  <a:lnTo>
                    <a:pt x="0" y="1048512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613135" y="2976372"/>
              <a:ext cx="124968" cy="196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038587" y="2976372"/>
              <a:ext cx="124968" cy="196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475975" y="3104375"/>
              <a:ext cx="1111757" cy="4701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097767" y="2211323"/>
              <a:ext cx="224154" cy="701040"/>
            </a:xfrm>
            <a:custGeom>
              <a:avLst/>
              <a:gdLst/>
              <a:ahLst/>
              <a:cxnLst/>
              <a:rect l="l" t="t" r="r" b="b"/>
              <a:pathLst>
                <a:path w="224154" h="701039">
                  <a:moveTo>
                    <a:pt x="224027" y="0"/>
                  </a:moveTo>
                  <a:lnTo>
                    <a:pt x="0" y="105663"/>
                  </a:lnTo>
                  <a:lnTo>
                    <a:pt x="0" y="701039"/>
                  </a:lnTo>
                  <a:lnTo>
                    <a:pt x="224027" y="595376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097767" y="2211323"/>
              <a:ext cx="224154" cy="701040"/>
            </a:xfrm>
            <a:custGeom>
              <a:avLst/>
              <a:gdLst/>
              <a:ahLst/>
              <a:cxnLst/>
              <a:rect l="l" t="t" r="r" b="b"/>
              <a:pathLst>
                <a:path w="224154" h="701039">
                  <a:moveTo>
                    <a:pt x="224027" y="0"/>
                  </a:moveTo>
                  <a:lnTo>
                    <a:pt x="0" y="105663"/>
                  </a:lnTo>
                  <a:lnTo>
                    <a:pt x="0" y="701039"/>
                  </a:lnTo>
                  <a:lnTo>
                    <a:pt x="224027" y="595376"/>
                  </a:lnTo>
                  <a:lnTo>
                    <a:pt x="224027" y="0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099291" y="2318003"/>
              <a:ext cx="222885" cy="754380"/>
            </a:xfrm>
            <a:custGeom>
              <a:avLst/>
              <a:gdLst/>
              <a:ahLst/>
              <a:cxnLst/>
              <a:rect l="l" t="t" r="r" b="b"/>
              <a:pathLst>
                <a:path w="222884" h="754380">
                  <a:moveTo>
                    <a:pt x="0" y="0"/>
                  </a:moveTo>
                  <a:lnTo>
                    <a:pt x="0" y="635000"/>
                  </a:lnTo>
                  <a:lnTo>
                    <a:pt x="222503" y="754380"/>
                  </a:lnTo>
                  <a:lnTo>
                    <a:pt x="222503" y="119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099291" y="2318003"/>
              <a:ext cx="222885" cy="754380"/>
            </a:xfrm>
            <a:custGeom>
              <a:avLst/>
              <a:gdLst/>
              <a:ahLst/>
              <a:cxnLst/>
              <a:rect l="l" t="t" r="r" b="b"/>
              <a:pathLst>
                <a:path w="222884" h="754380">
                  <a:moveTo>
                    <a:pt x="0" y="0"/>
                  </a:moveTo>
                  <a:lnTo>
                    <a:pt x="222503" y="119380"/>
                  </a:lnTo>
                  <a:lnTo>
                    <a:pt x="222503" y="754380"/>
                  </a:lnTo>
                  <a:lnTo>
                    <a:pt x="0" y="635000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219943" y="2318003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341375" y="0"/>
                  </a:moveTo>
                  <a:lnTo>
                    <a:pt x="0" y="0"/>
                  </a:lnTo>
                  <a:lnTo>
                    <a:pt x="0" y="542544"/>
                  </a:lnTo>
                  <a:lnTo>
                    <a:pt x="341375" y="54254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219943" y="2318003"/>
              <a:ext cx="341630" cy="542925"/>
            </a:xfrm>
            <a:custGeom>
              <a:avLst/>
              <a:gdLst/>
              <a:ahLst/>
              <a:cxnLst/>
              <a:rect l="l" t="t" r="r" b="b"/>
              <a:pathLst>
                <a:path w="341629" h="542925">
                  <a:moveTo>
                    <a:pt x="0" y="542544"/>
                  </a:moveTo>
                  <a:lnTo>
                    <a:pt x="341375" y="5425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114531" y="2226563"/>
              <a:ext cx="198120" cy="398145"/>
            </a:xfrm>
            <a:custGeom>
              <a:avLst/>
              <a:gdLst/>
              <a:ahLst/>
              <a:cxnLst/>
              <a:rect l="l" t="t" r="r" b="b"/>
              <a:pathLst>
                <a:path w="198120" h="398144">
                  <a:moveTo>
                    <a:pt x="198120" y="0"/>
                  </a:moveTo>
                  <a:lnTo>
                    <a:pt x="0" y="93345"/>
                  </a:lnTo>
                  <a:lnTo>
                    <a:pt x="0" y="397763"/>
                  </a:lnTo>
                  <a:lnTo>
                    <a:pt x="198120" y="30441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1040618" y="1784730"/>
            <a:ext cx="37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B2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08132" y="1866138"/>
            <a:ext cx="43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Gothic Uralic"/>
                <a:cs typeface="Gothic Uralic"/>
              </a:rPr>
              <a:t>C3</a:t>
            </a:r>
            <a:endParaRPr sz="2400">
              <a:latin typeface="Gothic Uralic"/>
              <a:cs typeface="Gothic Uralic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140695" y="2479548"/>
            <a:ext cx="1181100" cy="727075"/>
            <a:chOff x="10140695" y="2479548"/>
            <a:chExt cx="1181100" cy="727075"/>
          </a:xfrm>
        </p:grpSpPr>
        <p:sp>
          <p:nvSpPr>
            <p:cNvPr id="45" name="object 45"/>
            <p:cNvSpPr/>
            <p:nvPr/>
          </p:nvSpPr>
          <p:spPr>
            <a:xfrm>
              <a:off x="10148315" y="2880106"/>
              <a:ext cx="480059" cy="318770"/>
            </a:xfrm>
            <a:custGeom>
              <a:avLst/>
              <a:gdLst/>
              <a:ahLst/>
              <a:cxnLst/>
              <a:rect l="l" t="t" r="r" b="b"/>
              <a:pathLst>
                <a:path w="480059" h="318769">
                  <a:moveTo>
                    <a:pt x="480059" y="0"/>
                  </a:moveTo>
                  <a:lnTo>
                    <a:pt x="433754" y="26911"/>
                  </a:lnTo>
                  <a:lnTo>
                    <a:pt x="381798" y="36786"/>
                  </a:lnTo>
                  <a:lnTo>
                    <a:pt x="315906" y="43265"/>
                  </a:lnTo>
                  <a:lnTo>
                    <a:pt x="240029" y="45593"/>
                  </a:lnTo>
                  <a:lnTo>
                    <a:pt x="164153" y="43265"/>
                  </a:lnTo>
                  <a:lnTo>
                    <a:pt x="98261" y="36786"/>
                  </a:lnTo>
                  <a:lnTo>
                    <a:pt x="46305" y="26911"/>
                  </a:lnTo>
                  <a:lnTo>
                    <a:pt x="12234" y="14397"/>
                  </a:lnTo>
                  <a:lnTo>
                    <a:pt x="0" y="0"/>
                  </a:lnTo>
                  <a:lnTo>
                    <a:pt x="0" y="273177"/>
                  </a:lnTo>
                  <a:lnTo>
                    <a:pt x="46305" y="300088"/>
                  </a:lnTo>
                  <a:lnTo>
                    <a:pt x="98261" y="309963"/>
                  </a:lnTo>
                  <a:lnTo>
                    <a:pt x="164153" y="316442"/>
                  </a:lnTo>
                  <a:lnTo>
                    <a:pt x="240029" y="318770"/>
                  </a:lnTo>
                  <a:lnTo>
                    <a:pt x="315906" y="316442"/>
                  </a:lnTo>
                  <a:lnTo>
                    <a:pt x="381798" y="309963"/>
                  </a:lnTo>
                  <a:lnTo>
                    <a:pt x="433754" y="300088"/>
                  </a:lnTo>
                  <a:lnTo>
                    <a:pt x="467825" y="287574"/>
                  </a:lnTo>
                  <a:lnTo>
                    <a:pt x="480059" y="273177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148315" y="2834640"/>
              <a:ext cx="480059" cy="91440"/>
            </a:xfrm>
            <a:custGeom>
              <a:avLst/>
              <a:gdLst/>
              <a:ahLst/>
              <a:cxnLst/>
              <a:rect l="l" t="t" r="r" b="b"/>
              <a:pathLst>
                <a:path w="480059" h="91439">
                  <a:moveTo>
                    <a:pt x="240029" y="0"/>
                  </a:moveTo>
                  <a:lnTo>
                    <a:pt x="164153" y="2326"/>
                  </a:lnTo>
                  <a:lnTo>
                    <a:pt x="98261" y="8798"/>
                  </a:lnTo>
                  <a:lnTo>
                    <a:pt x="46305" y="18653"/>
                  </a:lnTo>
                  <a:lnTo>
                    <a:pt x="0" y="45465"/>
                  </a:lnTo>
                  <a:lnTo>
                    <a:pt x="12234" y="59863"/>
                  </a:lnTo>
                  <a:lnTo>
                    <a:pt x="46305" y="72377"/>
                  </a:lnTo>
                  <a:lnTo>
                    <a:pt x="98261" y="82252"/>
                  </a:lnTo>
                  <a:lnTo>
                    <a:pt x="164153" y="88731"/>
                  </a:lnTo>
                  <a:lnTo>
                    <a:pt x="240029" y="91059"/>
                  </a:lnTo>
                  <a:lnTo>
                    <a:pt x="315906" y="88731"/>
                  </a:lnTo>
                  <a:lnTo>
                    <a:pt x="381798" y="82252"/>
                  </a:lnTo>
                  <a:lnTo>
                    <a:pt x="433754" y="72377"/>
                  </a:lnTo>
                  <a:lnTo>
                    <a:pt x="467825" y="59863"/>
                  </a:lnTo>
                  <a:lnTo>
                    <a:pt x="480059" y="45465"/>
                  </a:lnTo>
                  <a:lnTo>
                    <a:pt x="467825" y="31130"/>
                  </a:lnTo>
                  <a:lnTo>
                    <a:pt x="433754" y="18653"/>
                  </a:lnTo>
                  <a:lnTo>
                    <a:pt x="381798" y="8798"/>
                  </a:lnTo>
                  <a:lnTo>
                    <a:pt x="315906" y="2326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148315" y="2834640"/>
              <a:ext cx="480059" cy="364490"/>
            </a:xfrm>
            <a:custGeom>
              <a:avLst/>
              <a:gdLst/>
              <a:ahLst/>
              <a:cxnLst/>
              <a:rect l="l" t="t" r="r" b="b"/>
              <a:pathLst>
                <a:path w="480059" h="364489">
                  <a:moveTo>
                    <a:pt x="480059" y="45465"/>
                  </a:moveTo>
                  <a:lnTo>
                    <a:pt x="433754" y="72377"/>
                  </a:lnTo>
                  <a:lnTo>
                    <a:pt x="381798" y="82252"/>
                  </a:lnTo>
                  <a:lnTo>
                    <a:pt x="315906" y="88731"/>
                  </a:lnTo>
                  <a:lnTo>
                    <a:pt x="240029" y="91059"/>
                  </a:lnTo>
                  <a:lnTo>
                    <a:pt x="164153" y="88731"/>
                  </a:lnTo>
                  <a:lnTo>
                    <a:pt x="98261" y="82252"/>
                  </a:lnTo>
                  <a:lnTo>
                    <a:pt x="46305" y="72377"/>
                  </a:lnTo>
                  <a:lnTo>
                    <a:pt x="12234" y="59863"/>
                  </a:lnTo>
                  <a:lnTo>
                    <a:pt x="0" y="45465"/>
                  </a:lnTo>
                  <a:lnTo>
                    <a:pt x="12234" y="31130"/>
                  </a:lnTo>
                  <a:lnTo>
                    <a:pt x="46305" y="18653"/>
                  </a:lnTo>
                  <a:lnTo>
                    <a:pt x="98261" y="8798"/>
                  </a:lnTo>
                  <a:lnTo>
                    <a:pt x="164153" y="2326"/>
                  </a:lnTo>
                  <a:lnTo>
                    <a:pt x="240029" y="0"/>
                  </a:lnTo>
                  <a:lnTo>
                    <a:pt x="315906" y="2326"/>
                  </a:lnTo>
                  <a:lnTo>
                    <a:pt x="381798" y="8798"/>
                  </a:lnTo>
                  <a:lnTo>
                    <a:pt x="433754" y="18653"/>
                  </a:lnTo>
                  <a:lnTo>
                    <a:pt x="467825" y="31130"/>
                  </a:lnTo>
                  <a:lnTo>
                    <a:pt x="480059" y="45465"/>
                  </a:lnTo>
                  <a:close/>
                </a:path>
                <a:path w="480059" h="364489">
                  <a:moveTo>
                    <a:pt x="480059" y="45465"/>
                  </a:moveTo>
                  <a:lnTo>
                    <a:pt x="480059" y="318643"/>
                  </a:lnTo>
                  <a:lnTo>
                    <a:pt x="467825" y="333040"/>
                  </a:lnTo>
                  <a:lnTo>
                    <a:pt x="433754" y="345554"/>
                  </a:lnTo>
                  <a:lnTo>
                    <a:pt x="381798" y="355429"/>
                  </a:lnTo>
                  <a:lnTo>
                    <a:pt x="315906" y="361908"/>
                  </a:lnTo>
                  <a:lnTo>
                    <a:pt x="240029" y="364236"/>
                  </a:lnTo>
                  <a:lnTo>
                    <a:pt x="164153" y="361908"/>
                  </a:lnTo>
                  <a:lnTo>
                    <a:pt x="98261" y="355429"/>
                  </a:lnTo>
                  <a:lnTo>
                    <a:pt x="46305" y="345554"/>
                  </a:lnTo>
                  <a:lnTo>
                    <a:pt x="12234" y="333040"/>
                  </a:lnTo>
                  <a:lnTo>
                    <a:pt x="0" y="318643"/>
                  </a:lnTo>
                  <a:lnTo>
                    <a:pt x="0" y="45465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0293731" y="2479547"/>
              <a:ext cx="1028065" cy="474980"/>
            </a:xfrm>
            <a:custGeom>
              <a:avLst/>
              <a:gdLst/>
              <a:ahLst/>
              <a:cxnLst/>
              <a:rect l="l" t="t" r="r" b="b"/>
              <a:pathLst>
                <a:path w="1028065" h="474980">
                  <a:moveTo>
                    <a:pt x="110744" y="294767"/>
                  </a:moveTo>
                  <a:lnTo>
                    <a:pt x="108915" y="283413"/>
                  </a:lnTo>
                  <a:lnTo>
                    <a:pt x="103085" y="273964"/>
                  </a:lnTo>
                  <a:lnTo>
                    <a:pt x="94170" y="267398"/>
                  </a:lnTo>
                  <a:lnTo>
                    <a:pt x="83058" y="264668"/>
                  </a:lnTo>
                  <a:lnTo>
                    <a:pt x="71691" y="266496"/>
                  </a:lnTo>
                  <a:lnTo>
                    <a:pt x="62242" y="272326"/>
                  </a:lnTo>
                  <a:lnTo>
                    <a:pt x="55676" y="281241"/>
                  </a:lnTo>
                  <a:lnTo>
                    <a:pt x="52959" y="292354"/>
                  </a:lnTo>
                  <a:lnTo>
                    <a:pt x="52959" y="292481"/>
                  </a:lnTo>
                  <a:lnTo>
                    <a:pt x="54711" y="303847"/>
                  </a:lnTo>
                  <a:lnTo>
                    <a:pt x="60515" y="313296"/>
                  </a:lnTo>
                  <a:lnTo>
                    <a:pt x="69456" y="319862"/>
                  </a:lnTo>
                  <a:lnTo>
                    <a:pt x="80645" y="322580"/>
                  </a:lnTo>
                  <a:lnTo>
                    <a:pt x="91998" y="320763"/>
                  </a:lnTo>
                  <a:lnTo>
                    <a:pt x="101447" y="314934"/>
                  </a:lnTo>
                  <a:lnTo>
                    <a:pt x="108013" y="306006"/>
                  </a:lnTo>
                  <a:lnTo>
                    <a:pt x="110744" y="294894"/>
                  </a:lnTo>
                  <a:lnTo>
                    <a:pt x="110744" y="294767"/>
                  </a:lnTo>
                  <a:close/>
                </a:path>
                <a:path w="1028065" h="474980">
                  <a:moveTo>
                    <a:pt x="122428" y="440944"/>
                  </a:moveTo>
                  <a:lnTo>
                    <a:pt x="118122" y="430314"/>
                  </a:lnTo>
                  <a:lnTo>
                    <a:pt x="110363" y="422376"/>
                  </a:lnTo>
                  <a:lnTo>
                    <a:pt x="103847" y="419519"/>
                  </a:lnTo>
                  <a:lnTo>
                    <a:pt x="106045" y="410591"/>
                  </a:lnTo>
                  <a:lnTo>
                    <a:pt x="104216" y="399237"/>
                  </a:lnTo>
                  <a:lnTo>
                    <a:pt x="98374" y="389788"/>
                  </a:lnTo>
                  <a:lnTo>
                    <a:pt x="89408" y="383222"/>
                  </a:lnTo>
                  <a:lnTo>
                    <a:pt x="78232" y="380492"/>
                  </a:lnTo>
                  <a:lnTo>
                    <a:pt x="66916" y="382257"/>
                  </a:lnTo>
                  <a:lnTo>
                    <a:pt x="57467" y="388048"/>
                  </a:lnTo>
                  <a:lnTo>
                    <a:pt x="50863" y="397002"/>
                  </a:lnTo>
                  <a:lnTo>
                    <a:pt x="48133" y="408178"/>
                  </a:lnTo>
                  <a:lnTo>
                    <a:pt x="48133" y="408305"/>
                  </a:lnTo>
                  <a:lnTo>
                    <a:pt x="49949" y="419620"/>
                  </a:lnTo>
                  <a:lnTo>
                    <a:pt x="55791" y="429069"/>
                  </a:lnTo>
                  <a:lnTo>
                    <a:pt x="64757" y="435673"/>
                  </a:lnTo>
                  <a:lnTo>
                    <a:pt x="67157" y="436270"/>
                  </a:lnTo>
                  <a:lnTo>
                    <a:pt x="65582" y="439877"/>
                  </a:lnTo>
                  <a:lnTo>
                    <a:pt x="87541" y="474472"/>
                  </a:lnTo>
                  <a:lnTo>
                    <a:pt x="99060" y="474726"/>
                  </a:lnTo>
                  <a:lnTo>
                    <a:pt x="109740" y="470433"/>
                  </a:lnTo>
                  <a:lnTo>
                    <a:pt x="117690" y="462648"/>
                  </a:lnTo>
                  <a:lnTo>
                    <a:pt x="122161" y="452462"/>
                  </a:lnTo>
                  <a:lnTo>
                    <a:pt x="122428" y="440944"/>
                  </a:lnTo>
                  <a:close/>
                </a:path>
                <a:path w="1028065" h="474980">
                  <a:moveTo>
                    <a:pt x="173482" y="177165"/>
                  </a:moveTo>
                  <a:lnTo>
                    <a:pt x="160743" y="148844"/>
                  </a:lnTo>
                  <a:lnTo>
                    <a:pt x="93853" y="0"/>
                  </a:lnTo>
                  <a:lnTo>
                    <a:pt x="0" y="170053"/>
                  </a:lnTo>
                  <a:lnTo>
                    <a:pt x="58674" y="172466"/>
                  </a:lnTo>
                  <a:lnTo>
                    <a:pt x="57658" y="176657"/>
                  </a:lnTo>
                  <a:lnTo>
                    <a:pt x="59474" y="188023"/>
                  </a:lnTo>
                  <a:lnTo>
                    <a:pt x="65303" y="197472"/>
                  </a:lnTo>
                  <a:lnTo>
                    <a:pt x="74231" y="204038"/>
                  </a:lnTo>
                  <a:lnTo>
                    <a:pt x="85344" y="206756"/>
                  </a:lnTo>
                  <a:lnTo>
                    <a:pt x="96697" y="204952"/>
                  </a:lnTo>
                  <a:lnTo>
                    <a:pt x="106146" y="199161"/>
                  </a:lnTo>
                  <a:lnTo>
                    <a:pt x="112712" y="190246"/>
                  </a:lnTo>
                  <a:lnTo>
                    <a:pt x="115443" y="179070"/>
                  </a:lnTo>
                  <a:lnTo>
                    <a:pt x="115570" y="178943"/>
                  </a:lnTo>
                  <a:lnTo>
                    <a:pt x="114884" y="174764"/>
                  </a:lnTo>
                  <a:lnTo>
                    <a:pt x="173482" y="177165"/>
                  </a:lnTo>
                  <a:close/>
                </a:path>
                <a:path w="1028065" h="474980">
                  <a:moveTo>
                    <a:pt x="236347" y="420243"/>
                  </a:moveTo>
                  <a:lnTo>
                    <a:pt x="232117" y="409562"/>
                  </a:lnTo>
                  <a:lnTo>
                    <a:pt x="224370" y="401612"/>
                  </a:lnTo>
                  <a:lnTo>
                    <a:pt x="214198" y="397141"/>
                  </a:lnTo>
                  <a:lnTo>
                    <a:pt x="202692" y="396875"/>
                  </a:lnTo>
                  <a:lnTo>
                    <a:pt x="191998" y="401180"/>
                  </a:lnTo>
                  <a:lnTo>
                    <a:pt x="184048" y="408965"/>
                  </a:lnTo>
                  <a:lnTo>
                    <a:pt x="179578" y="419150"/>
                  </a:lnTo>
                  <a:lnTo>
                    <a:pt x="179324" y="430657"/>
                  </a:lnTo>
                  <a:lnTo>
                    <a:pt x="183616" y="441350"/>
                  </a:lnTo>
                  <a:lnTo>
                    <a:pt x="191401" y="449287"/>
                  </a:lnTo>
                  <a:lnTo>
                    <a:pt x="201587" y="453720"/>
                  </a:lnTo>
                  <a:lnTo>
                    <a:pt x="213106" y="453898"/>
                  </a:lnTo>
                  <a:lnTo>
                    <a:pt x="223786" y="449630"/>
                  </a:lnTo>
                  <a:lnTo>
                    <a:pt x="231724" y="441883"/>
                  </a:lnTo>
                  <a:lnTo>
                    <a:pt x="236156" y="431736"/>
                  </a:lnTo>
                  <a:lnTo>
                    <a:pt x="236347" y="420243"/>
                  </a:lnTo>
                  <a:close/>
                </a:path>
                <a:path w="1028065" h="474980">
                  <a:moveTo>
                    <a:pt x="350393" y="399415"/>
                  </a:moveTo>
                  <a:lnTo>
                    <a:pt x="346113" y="388734"/>
                  </a:lnTo>
                  <a:lnTo>
                    <a:pt x="338366" y="380796"/>
                  </a:lnTo>
                  <a:lnTo>
                    <a:pt x="328218" y="376364"/>
                  </a:lnTo>
                  <a:lnTo>
                    <a:pt x="316738" y="376174"/>
                  </a:lnTo>
                  <a:lnTo>
                    <a:pt x="316611" y="376174"/>
                  </a:lnTo>
                  <a:lnTo>
                    <a:pt x="305917" y="380403"/>
                  </a:lnTo>
                  <a:lnTo>
                    <a:pt x="297980" y="388150"/>
                  </a:lnTo>
                  <a:lnTo>
                    <a:pt x="293547" y="398322"/>
                  </a:lnTo>
                  <a:lnTo>
                    <a:pt x="293370" y="409829"/>
                  </a:lnTo>
                  <a:lnTo>
                    <a:pt x="297637" y="420522"/>
                  </a:lnTo>
                  <a:lnTo>
                    <a:pt x="305384" y="428459"/>
                  </a:lnTo>
                  <a:lnTo>
                    <a:pt x="315531" y="432892"/>
                  </a:lnTo>
                  <a:lnTo>
                    <a:pt x="327025" y="433070"/>
                  </a:lnTo>
                  <a:lnTo>
                    <a:pt x="327152" y="433070"/>
                  </a:lnTo>
                  <a:lnTo>
                    <a:pt x="337781" y="428853"/>
                  </a:lnTo>
                  <a:lnTo>
                    <a:pt x="345719" y="421106"/>
                  </a:lnTo>
                  <a:lnTo>
                    <a:pt x="350189" y="410933"/>
                  </a:lnTo>
                  <a:lnTo>
                    <a:pt x="350393" y="399415"/>
                  </a:lnTo>
                  <a:close/>
                </a:path>
                <a:path w="1028065" h="474980">
                  <a:moveTo>
                    <a:pt x="464439" y="378587"/>
                  </a:moveTo>
                  <a:lnTo>
                    <a:pt x="460133" y="367906"/>
                  </a:lnTo>
                  <a:lnTo>
                    <a:pt x="452348" y="359968"/>
                  </a:lnTo>
                  <a:lnTo>
                    <a:pt x="442163" y="355536"/>
                  </a:lnTo>
                  <a:lnTo>
                    <a:pt x="430657" y="355346"/>
                  </a:lnTo>
                  <a:lnTo>
                    <a:pt x="419963" y="359625"/>
                  </a:lnTo>
                  <a:lnTo>
                    <a:pt x="412026" y="367372"/>
                  </a:lnTo>
                  <a:lnTo>
                    <a:pt x="407593" y="377520"/>
                  </a:lnTo>
                  <a:lnTo>
                    <a:pt x="407416" y="389001"/>
                  </a:lnTo>
                  <a:lnTo>
                    <a:pt x="411632" y="399694"/>
                  </a:lnTo>
                  <a:lnTo>
                    <a:pt x="419379" y="407644"/>
                  </a:lnTo>
                  <a:lnTo>
                    <a:pt x="429552" y="412115"/>
                  </a:lnTo>
                  <a:lnTo>
                    <a:pt x="441071" y="412369"/>
                  </a:lnTo>
                  <a:lnTo>
                    <a:pt x="451751" y="408076"/>
                  </a:lnTo>
                  <a:lnTo>
                    <a:pt x="459701" y="400291"/>
                  </a:lnTo>
                  <a:lnTo>
                    <a:pt x="464172" y="390105"/>
                  </a:lnTo>
                  <a:lnTo>
                    <a:pt x="464439" y="378587"/>
                  </a:lnTo>
                  <a:close/>
                </a:path>
                <a:path w="1028065" h="474980">
                  <a:moveTo>
                    <a:pt x="578358" y="357886"/>
                  </a:moveTo>
                  <a:lnTo>
                    <a:pt x="574128" y="347205"/>
                  </a:lnTo>
                  <a:lnTo>
                    <a:pt x="566381" y="339255"/>
                  </a:lnTo>
                  <a:lnTo>
                    <a:pt x="556209" y="334784"/>
                  </a:lnTo>
                  <a:lnTo>
                    <a:pt x="544703" y="334518"/>
                  </a:lnTo>
                  <a:lnTo>
                    <a:pt x="534009" y="338823"/>
                  </a:lnTo>
                  <a:lnTo>
                    <a:pt x="526059" y="346583"/>
                  </a:lnTo>
                  <a:lnTo>
                    <a:pt x="521589" y="356743"/>
                  </a:lnTo>
                  <a:lnTo>
                    <a:pt x="521335" y="368173"/>
                  </a:lnTo>
                  <a:lnTo>
                    <a:pt x="525627" y="378866"/>
                  </a:lnTo>
                  <a:lnTo>
                    <a:pt x="533400" y="386816"/>
                  </a:lnTo>
                  <a:lnTo>
                    <a:pt x="543547" y="391287"/>
                  </a:lnTo>
                  <a:lnTo>
                    <a:pt x="554990" y="391541"/>
                  </a:lnTo>
                  <a:lnTo>
                    <a:pt x="555117" y="391541"/>
                  </a:lnTo>
                  <a:lnTo>
                    <a:pt x="565797" y="387248"/>
                  </a:lnTo>
                  <a:lnTo>
                    <a:pt x="573735" y="379476"/>
                  </a:lnTo>
                  <a:lnTo>
                    <a:pt x="578167" y="369328"/>
                  </a:lnTo>
                  <a:lnTo>
                    <a:pt x="578358" y="357886"/>
                  </a:lnTo>
                  <a:close/>
                </a:path>
                <a:path w="1028065" h="474980">
                  <a:moveTo>
                    <a:pt x="692404" y="337058"/>
                  </a:moveTo>
                  <a:lnTo>
                    <a:pt x="688124" y="326377"/>
                  </a:lnTo>
                  <a:lnTo>
                    <a:pt x="680377" y="318427"/>
                  </a:lnTo>
                  <a:lnTo>
                    <a:pt x="670229" y="313956"/>
                  </a:lnTo>
                  <a:lnTo>
                    <a:pt x="658749" y="313690"/>
                  </a:lnTo>
                  <a:lnTo>
                    <a:pt x="658622" y="313817"/>
                  </a:lnTo>
                  <a:lnTo>
                    <a:pt x="647928" y="318046"/>
                  </a:lnTo>
                  <a:lnTo>
                    <a:pt x="639991" y="325793"/>
                  </a:lnTo>
                  <a:lnTo>
                    <a:pt x="635558" y="335965"/>
                  </a:lnTo>
                  <a:lnTo>
                    <a:pt x="635381" y="347472"/>
                  </a:lnTo>
                  <a:lnTo>
                    <a:pt x="639648" y="358165"/>
                  </a:lnTo>
                  <a:lnTo>
                    <a:pt x="647395" y="366102"/>
                  </a:lnTo>
                  <a:lnTo>
                    <a:pt x="657542" y="370535"/>
                  </a:lnTo>
                  <a:lnTo>
                    <a:pt x="669036" y="370713"/>
                  </a:lnTo>
                  <a:lnTo>
                    <a:pt x="669163" y="370713"/>
                  </a:lnTo>
                  <a:lnTo>
                    <a:pt x="679792" y="366445"/>
                  </a:lnTo>
                  <a:lnTo>
                    <a:pt x="687730" y="358698"/>
                  </a:lnTo>
                  <a:lnTo>
                    <a:pt x="692200" y="348551"/>
                  </a:lnTo>
                  <a:lnTo>
                    <a:pt x="692404" y="337058"/>
                  </a:lnTo>
                  <a:close/>
                </a:path>
                <a:path w="1028065" h="474980">
                  <a:moveTo>
                    <a:pt x="806450" y="316230"/>
                  </a:moveTo>
                  <a:lnTo>
                    <a:pt x="802144" y="305549"/>
                  </a:lnTo>
                  <a:lnTo>
                    <a:pt x="794359" y="297611"/>
                  </a:lnTo>
                  <a:lnTo>
                    <a:pt x="784174" y="293179"/>
                  </a:lnTo>
                  <a:lnTo>
                    <a:pt x="772668" y="292989"/>
                  </a:lnTo>
                  <a:lnTo>
                    <a:pt x="761974" y="297218"/>
                  </a:lnTo>
                  <a:lnTo>
                    <a:pt x="754037" y="304965"/>
                  </a:lnTo>
                  <a:lnTo>
                    <a:pt x="749604" y="315137"/>
                  </a:lnTo>
                  <a:lnTo>
                    <a:pt x="749427" y="326644"/>
                  </a:lnTo>
                  <a:lnTo>
                    <a:pt x="753643" y="337337"/>
                  </a:lnTo>
                  <a:lnTo>
                    <a:pt x="761390" y="345274"/>
                  </a:lnTo>
                  <a:lnTo>
                    <a:pt x="771563" y="349707"/>
                  </a:lnTo>
                  <a:lnTo>
                    <a:pt x="783082" y="349885"/>
                  </a:lnTo>
                  <a:lnTo>
                    <a:pt x="793762" y="345668"/>
                  </a:lnTo>
                  <a:lnTo>
                    <a:pt x="801712" y="337921"/>
                  </a:lnTo>
                  <a:lnTo>
                    <a:pt x="806183" y="327748"/>
                  </a:lnTo>
                  <a:lnTo>
                    <a:pt x="806450" y="316230"/>
                  </a:lnTo>
                  <a:close/>
                </a:path>
                <a:path w="1028065" h="474980">
                  <a:moveTo>
                    <a:pt x="1027938" y="275844"/>
                  </a:moveTo>
                  <a:lnTo>
                    <a:pt x="841375" y="221615"/>
                  </a:lnTo>
                  <a:lnTo>
                    <a:pt x="872617" y="392430"/>
                  </a:lnTo>
                  <a:lnTo>
                    <a:pt x="1027938" y="27584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276469" y="4917185"/>
            <a:ext cx="182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Waiting (queue)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87517" y="5626404"/>
            <a:ext cx="123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Visited</a:t>
            </a:r>
            <a:r>
              <a:rPr sz="1800" spc="-6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(list)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40429" y="5256021"/>
            <a:ext cx="659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Gothic Uralic"/>
                <a:cs typeface="Gothic Uralic"/>
              </a:rPr>
              <a:t>F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r>
              <a:rPr sz="1600" dirty="0">
                <a:latin typeface="Gothic Uralic"/>
                <a:cs typeface="Gothic Uralic"/>
              </a:rPr>
              <a:t>O</a:t>
            </a:r>
            <a:r>
              <a:rPr sz="1600" spc="-10" dirty="0">
                <a:latin typeface="Gothic Uralic"/>
                <a:cs typeface="Gothic Uralic"/>
              </a:rPr>
              <a:t>N</a:t>
            </a:r>
            <a:r>
              <a:rPr sz="1600" spc="-5" dirty="0">
                <a:latin typeface="Gothic Uralic"/>
                <a:cs typeface="Gothic Uralic"/>
              </a:rPr>
              <a:t>T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45451" y="5256021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othic Uralic"/>
                <a:cs typeface="Gothic Uralic"/>
              </a:rPr>
              <a:t>RE</a:t>
            </a:r>
            <a:r>
              <a:rPr sz="1600" spc="10" dirty="0">
                <a:latin typeface="Gothic Uralic"/>
                <a:cs typeface="Gothic Uralic"/>
              </a:rPr>
              <a:t>A</a:t>
            </a:r>
            <a:r>
              <a:rPr sz="1600" spc="-5" dirty="0">
                <a:latin typeface="Gothic Uralic"/>
                <a:cs typeface="Gothic Uralic"/>
              </a:rPr>
              <a:t>R</a:t>
            </a:r>
            <a:endParaRPr sz="1600">
              <a:latin typeface="Gothic Uralic"/>
              <a:cs typeface="Gothic Uralic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4148328" y="5913882"/>
          <a:ext cx="3335018" cy="27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/>
                <a:gridCol w="397509"/>
                <a:gridCol w="365759"/>
                <a:gridCol w="2184400"/>
              </a:tblGrid>
              <a:tr h="277367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A3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A2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B3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8894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C00000"/>
                      </a:solidFill>
                      <a:prstDash val="solid"/>
                    </a:lnT>
                    <a:lnB w="19050">
                      <a:solidFill>
                        <a:srgbClr val="C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4151376" y="5244084"/>
          <a:ext cx="3332480" cy="277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"/>
                <a:gridCol w="384175"/>
                <a:gridCol w="358140"/>
                <a:gridCol w="360680"/>
                <a:gridCol w="391160"/>
                <a:gridCol w="1099185"/>
              </a:tblGrid>
              <a:tr h="277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A1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B2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B2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445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C3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C00000"/>
                      </a:solidFill>
                      <a:prstDash val="solid"/>
                    </a:lnL>
                    <a:lnR w="9525">
                      <a:solidFill>
                        <a:srgbClr val="C00000"/>
                      </a:solidFill>
                      <a:prstDash val="solid"/>
                    </a:lnR>
                    <a:lnT w="9525">
                      <a:solidFill>
                        <a:srgbClr val="C00000"/>
                      </a:solidFill>
                      <a:prstDash val="solid"/>
                    </a:lnT>
                    <a:lnB w="9525">
                      <a:solidFill>
                        <a:srgbClr val="C00000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9468611" y="4370832"/>
            <a:ext cx="2118360" cy="1998345"/>
            <a:chOff x="9468611" y="4370832"/>
            <a:chExt cx="2118360" cy="1998345"/>
          </a:xfrm>
        </p:grpSpPr>
        <p:sp>
          <p:nvSpPr>
            <p:cNvPr id="56" name="object 56"/>
            <p:cNvSpPr/>
            <p:nvPr/>
          </p:nvSpPr>
          <p:spPr>
            <a:xfrm>
              <a:off x="9476231" y="4378452"/>
              <a:ext cx="2103120" cy="1983105"/>
            </a:xfrm>
            <a:custGeom>
              <a:avLst/>
              <a:gdLst/>
              <a:ahLst/>
              <a:cxnLst/>
              <a:rect l="l" t="t" r="r" b="b"/>
              <a:pathLst>
                <a:path w="2103120" h="1983104">
                  <a:moveTo>
                    <a:pt x="0" y="1982724"/>
                  </a:moveTo>
                  <a:lnTo>
                    <a:pt x="2103120" y="1982724"/>
                  </a:lnTo>
                  <a:lnTo>
                    <a:pt x="2103120" y="3048"/>
                  </a:lnTo>
                  <a:lnTo>
                    <a:pt x="0" y="3048"/>
                  </a:lnTo>
                  <a:lnTo>
                    <a:pt x="0" y="1982724"/>
                  </a:lnTo>
                  <a:close/>
                </a:path>
                <a:path w="2103120" h="1983104">
                  <a:moveTo>
                    <a:pt x="667512" y="1982724"/>
                  </a:moveTo>
                  <a:lnTo>
                    <a:pt x="1409700" y="1982724"/>
                  </a:lnTo>
                  <a:lnTo>
                    <a:pt x="1409700" y="0"/>
                  </a:lnTo>
                  <a:lnTo>
                    <a:pt x="667512" y="0"/>
                  </a:lnTo>
                  <a:lnTo>
                    <a:pt x="667512" y="198272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9476231" y="4981956"/>
              <a:ext cx="2103120" cy="728980"/>
            </a:xfrm>
            <a:custGeom>
              <a:avLst/>
              <a:gdLst/>
              <a:ahLst/>
              <a:cxnLst/>
              <a:rect l="l" t="t" r="r" b="b"/>
              <a:pathLst>
                <a:path w="2103120" h="728979">
                  <a:moveTo>
                    <a:pt x="0" y="728472"/>
                  </a:moveTo>
                  <a:lnTo>
                    <a:pt x="2103120" y="728472"/>
                  </a:lnTo>
                  <a:lnTo>
                    <a:pt x="2103120" y="0"/>
                  </a:lnTo>
                  <a:lnTo>
                    <a:pt x="0" y="0"/>
                  </a:lnTo>
                  <a:lnTo>
                    <a:pt x="0" y="728472"/>
                  </a:lnTo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003279" y="5052060"/>
              <a:ext cx="542544" cy="542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476231" y="4381500"/>
            <a:ext cx="668020" cy="60071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4245"/>
              </a:lnSpc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707626" y="3935348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6445" algn="l"/>
                <a:tab pos="1459230" algn="l"/>
              </a:tabLst>
            </a:pPr>
            <a:r>
              <a:rPr sz="2400" b="1" spc="-5" dirty="0">
                <a:latin typeface="Gothic Uralic"/>
                <a:cs typeface="Gothic Uralic"/>
              </a:rPr>
              <a:t>A	</a:t>
            </a:r>
            <a:r>
              <a:rPr sz="2400" b="1" dirty="0">
                <a:latin typeface="Gothic Uralic"/>
                <a:cs typeface="Gothic Uralic"/>
              </a:rPr>
              <a:t>B	</a:t>
            </a:r>
            <a:r>
              <a:rPr sz="2400" b="1" spc="-5" dirty="0">
                <a:latin typeface="Gothic Uralic"/>
                <a:cs typeface="Gothic Uralic"/>
              </a:rPr>
              <a:t>C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12122" y="4498670"/>
            <a:ext cx="19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3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84944" y="5111241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2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84944" y="5847994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othic Uralic"/>
                <a:cs typeface="Gothic Uralic"/>
              </a:rPr>
              <a:t>1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476231" y="4981955"/>
            <a:ext cx="668020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375"/>
              </a:spcBef>
            </a:pPr>
            <a:r>
              <a:rPr sz="3600" b="1" dirty="0"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9760331" y="4782311"/>
            <a:ext cx="114300" cy="480695"/>
          </a:xfrm>
          <a:custGeom>
            <a:avLst/>
            <a:gdLst/>
            <a:ahLst/>
            <a:cxnLst/>
            <a:rect l="l" t="t" r="r" b="b"/>
            <a:pathLst>
              <a:path w="114300" h="480695">
                <a:moveTo>
                  <a:pt x="38148" y="366606"/>
                </a:moveTo>
                <a:lnTo>
                  <a:pt x="0" y="367030"/>
                </a:lnTo>
                <a:lnTo>
                  <a:pt x="58420" y="480694"/>
                </a:lnTo>
                <a:lnTo>
                  <a:pt x="95467" y="404494"/>
                </a:lnTo>
                <a:lnTo>
                  <a:pt x="57530" y="404494"/>
                </a:lnTo>
                <a:lnTo>
                  <a:pt x="50087" y="403094"/>
                </a:lnTo>
                <a:lnTo>
                  <a:pt x="43989" y="399097"/>
                </a:lnTo>
                <a:lnTo>
                  <a:pt x="39868" y="393100"/>
                </a:lnTo>
                <a:lnTo>
                  <a:pt x="38353" y="385699"/>
                </a:lnTo>
                <a:lnTo>
                  <a:pt x="38148" y="366606"/>
                </a:lnTo>
                <a:close/>
              </a:path>
              <a:path w="114300" h="480695">
                <a:moveTo>
                  <a:pt x="76248" y="366182"/>
                </a:moveTo>
                <a:lnTo>
                  <a:pt x="38148" y="366606"/>
                </a:lnTo>
                <a:lnTo>
                  <a:pt x="38353" y="385699"/>
                </a:lnTo>
                <a:lnTo>
                  <a:pt x="39868" y="393100"/>
                </a:lnTo>
                <a:lnTo>
                  <a:pt x="43989" y="399097"/>
                </a:lnTo>
                <a:lnTo>
                  <a:pt x="50087" y="403094"/>
                </a:lnTo>
                <a:lnTo>
                  <a:pt x="57530" y="404494"/>
                </a:lnTo>
                <a:lnTo>
                  <a:pt x="64934" y="402909"/>
                </a:lnTo>
                <a:lnTo>
                  <a:pt x="70945" y="398764"/>
                </a:lnTo>
                <a:lnTo>
                  <a:pt x="74979" y="392689"/>
                </a:lnTo>
                <a:lnTo>
                  <a:pt x="76453" y="385318"/>
                </a:lnTo>
                <a:lnTo>
                  <a:pt x="76248" y="366182"/>
                </a:lnTo>
                <a:close/>
              </a:path>
              <a:path w="114300" h="480695">
                <a:moveTo>
                  <a:pt x="114300" y="365760"/>
                </a:moveTo>
                <a:lnTo>
                  <a:pt x="76248" y="366182"/>
                </a:lnTo>
                <a:lnTo>
                  <a:pt x="76377" y="385699"/>
                </a:lnTo>
                <a:lnTo>
                  <a:pt x="74979" y="392689"/>
                </a:lnTo>
                <a:lnTo>
                  <a:pt x="70945" y="398764"/>
                </a:lnTo>
                <a:lnTo>
                  <a:pt x="64934" y="402909"/>
                </a:lnTo>
                <a:lnTo>
                  <a:pt x="57530" y="404494"/>
                </a:lnTo>
                <a:lnTo>
                  <a:pt x="95467" y="404494"/>
                </a:lnTo>
                <a:lnTo>
                  <a:pt x="114300" y="365760"/>
                </a:lnTo>
                <a:close/>
              </a:path>
              <a:path w="114300" h="480695">
                <a:moveTo>
                  <a:pt x="53213" y="0"/>
                </a:moveTo>
                <a:lnTo>
                  <a:pt x="45864" y="1587"/>
                </a:lnTo>
                <a:lnTo>
                  <a:pt x="39862" y="5746"/>
                </a:lnTo>
                <a:lnTo>
                  <a:pt x="35835" y="11858"/>
                </a:lnTo>
                <a:lnTo>
                  <a:pt x="34417" y="19304"/>
                </a:lnTo>
                <a:lnTo>
                  <a:pt x="38148" y="366606"/>
                </a:lnTo>
                <a:lnTo>
                  <a:pt x="76248" y="366182"/>
                </a:lnTo>
                <a:lnTo>
                  <a:pt x="72517" y="18795"/>
                </a:lnTo>
                <a:lnTo>
                  <a:pt x="70929" y="11447"/>
                </a:lnTo>
                <a:lnTo>
                  <a:pt x="66770" y="5445"/>
                </a:lnTo>
                <a:lnTo>
                  <a:pt x="60658" y="1418"/>
                </a:lnTo>
                <a:lnTo>
                  <a:pt x="53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476231" y="5710428"/>
            <a:ext cx="668020" cy="6508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4260"/>
              </a:lnSpc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143743" y="4981955"/>
            <a:ext cx="742315" cy="72898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11455">
              <a:lnSpc>
                <a:spcPct val="100000"/>
              </a:lnSpc>
              <a:spcBef>
                <a:spcPts val="500"/>
              </a:spcBef>
            </a:pP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720071" y="4616450"/>
            <a:ext cx="1339850" cy="1303020"/>
            <a:chOff x="9720071" y="4616450"/>
            <a:chExt cx="1339850" cy="1303020"/>
          </a:xfrm>
        </p:grpSpPr>
        <p:sp>
          <p:nvSpPr>
            <p:cNvPr id="69" name="object 69"/>
            <p:cNvSpPr/>
            <p:nvPr/>
          </p:nvSpPr>
          <p:spPr>
            <a:xfrm>
              <a:off x="9720072" y="5290057"/>
              <a:ext cx="654050" cy="629285"/>
            </a:xfrm>
            <a:custGeom>
              <a:avLst/>
              <a:gdLst/>
              <a:ahLst/>
              <a:cxnLst/>
              <a:rect l="l" t="t" r="r" b="b"/>
              <a:pathLst>
                <a:path w="654050" h="629285">
                  <a:moveTo>
                    <a:pt x="112776" y="167132"/>
                  </a:moveTo>
                  <a:lnTo>
                    <a:pt x="110388" y="155879"/>
                  </a:lnTo>
                  <a:lnTo>
                    <a:pt x="104076" y="146735"/>
                  </a:lnTo>
                  <a:lnTo>
                    <a:pt x="94805" y="140614"/>
                  </a:lnTo>
                  <a:lnTo>
                    <a:pt x="83566" y="138430"/>
                  </a:lnTo>
                  <a:lnTo>
                    <a:pt x="72301" y="140804"/>
                  </a:lnTo>
                  <a:lnTo>
                    <a:pt x="63157" y="147091"/>
                  </a:lnTo>
                  <a:lnTo>
                    <a:pt x="57035" y="156349"/>
                  </a:lnTo>
                  <a:lnTo>
                    <a:pt x="54952" y="167132"/>
                  </a:lnTo>
                  <a:lnTo>
                    <a:pt x="54864" y="167767"/>
                  </a:lnTo>
                  <a:lnTo>
                    <a:pt x="57226" y="179019"/>
                  </a:lnTo>
                  <a:lnTo>
                    <a:pt x="63512" y="188150"/>
                  </a:lnTo>
                  <a:lnTo>
                    <a:pt x="72771" y="194246"/>
                  </a:lnTo>
                  <a:lnTo>
                    <a:pt x="84074" y="196342"/>
                  </a:lnTo>
                  <a:lnTo>
                    <a:pt x="95326" y="193979"/>
                  </a:lnTo>
                  <a:lnTo>
                    <a:pt x="104470" y="187693"/>
                  </a:lnTo>
                  <a:lnTo>
                    <a:pt x="110591" y="178435"/>
                  </a:lnTo>
                  <a:lnTo>
                    <a:pt x="112776" y="167132"/>
                  </a:lnTo>
                  <a:close/>
                </a:path>
                <a:path w="654050" h="629285">
                  <a:moveTo>
                    <a:pt x="114046" y="282956"/>
                  </a:moveTo>
                  <a:lnTo>
                    <a:pt x="111594" y="271703"/>
                  </a:lnTo>
                  <a:lnTo>
                    <a:pt x="105283" y="262559"/>
                  </a:lnTo>
                  <a:lnTo>
                    <a:pt x="95999" y="256438"/>
                  </a:lnTo>
                  <a:lnTo>
                    <a:pt x="84709" y="254254"/>
                  </a:lnTo>
                  <a:lnTo>
                    <a:pt x="73456" y="256705"/>
                  </a:lnTo>
                  <a:lnTo>
                    <a:pt x="64325" y="263017"/>
                  </a:lnTo>
                  <a:lnTo>
                    <a:pt x="58229" y="272300"/>
                  </a:lnTo>
                  <a:lnTo>
                    <a:pt x="56134" y="283591"/>
                  </a:lnTo>
                  <a:lnTo>
                    <a:pt x="58496" y="294868"/>
                  </a:lnTo>
                  <a:lnTo>
                    <a:pt x="64782" y="304012"/>
                  </a:lnTo>
                  <a:lnTo>
                    <a:pt x="74041" y="310121"/>
                  </a:lnTo>
                  <a:lnTo>
                    <a:pt x="85344" y="312267"/>
                  </a:lnTo>
                  <a:lnTo>
                    <a:pt x="96596" y="309880"/>
                  </a:lnTo>
                  <a:lnTo>
                    <a:pt x="105740" y="303568"/>
                  </a:lnTo>
                  <a:lnTo>
                    <a:pt x="111861" y="294284"/>
                  </a:lnTo>
                  <a:lnTo>
                    <a:pt x="114046" y="282956"/>
                  </a:lnTo>
                  <a:close/>
                </a:path>
                <a:path w="654050" h="629285">
                  <a:moveTo>
                    <a:pt x="115189" y="398830"/>
                  </a:moveTo>
                  <a:lnTo>
                    <a:pt x="112814" y="387591"/>
                  </a:lnTo>
                  <a:lnTo>
                    <a:pt x="106527" y="378447"/>
                  </a:lnTo>
                  <a:lnTo>
                    <a:pt x="97269" y="372338"/>
                  </a:lnTo>
                  <a:lnTo>
                    <a:pt x="85979" y="370179"/>
                  </a:lnTo>
                  <a:lnTo>
                    <a:pt x="74714" y="372579"/>
                  </a:lnTo>
                  <a:lnTo>
                    <a:pt x="65570" y="378879"/>
                  </a:lnTo>
                  <a:lnTo>
                    <a:pt x="59448" y="388150"/>
                  </a:lnTo>
                  <a:lnTo>
                    <a:pt x="57277" y="399503"/>
                  </a:lnTo>
                  <a:lnTo>
                    <a:pt x="59715" y="410756"/>
                  </a:lnTo>
                  <a:lnTo>
                    <a:pt x="66040" y="419887"/>
                  </a:lnTo>
                  <a:lnTo>
                    <a:pt x="75311" y="425996"/>
                  </a:lnTo>
                  <a:lnTo>
                    <a:pt x="86614" y="428142"/>
                  </a:lnTo>
                  <a:lnTo>
                    <a:pt x="97853" y="425754"/>
                  </a:lnTo>
                  <a:lnTo>
                    <a:pt x="106997" y="419455"/>
                  </a:lnTo>
                  <a:lnTo>
                    <a:pt x="113080" y="410184"/>
                  </a:lnTo>
                  <a:lnTo>
                    <a:pt x="115189" y="398830"/>
                  </a:lnTo>
                  <a:close/>
                </a:path>
                <a:path w="654050" h="629285">
                  <a:moveTo>
                    <a:pt x="173736" y="454406"/>
                  </a:moveTo>
                  <a:lnTo>
                    <a:pt x="0" y="456247"/>
                  </a:lnTo>
                  <a:lnTo>
                    <a:pt x="88773" y="629043"/>
                  </a:lnTo>
                  <a:lnTo>
                    <a:pt x="173736" y="454406"/>
                  </a:lnTo>
                  <a:close/>
                </a:path>
                <a:path w="654050" h="629285">
                  <a:moveTo>
                    <a:pt x="224028" y="79756"/>
                  </a:moveTo>
                  <a:lnTo>
                    <a:pt x="222097" y="68440"/>
                  </a:lnTo>
                  <a:lnTo>
                    <a:pt x="216179" y="59093"/>
                  </a:lnTo>
                  <a:lnTo>
                    <a:pt x="207162" y="52654"/>
                  </a:lnTo>
                  <a:lnTo>
                    <a:pt x="195961" y="50038"/>
                  </a:lnTo>
                  <a:lnTo>
                    <a:pt x="195834" y="50038"/>
                  </a:lnTo>
                  <a:lnTo>
                    <a:pt x="184505" y="52044"/>
                  </a:lnTo>
                  <a:lnTo>
                    <a:pt x="175158" y="58000"/>
                  </a:lnTo>
                  <a:lnTo>
                    <a:pt x="168719" y="67030"/>
                  </a:lnTo>
                  <a:lnTo>
                    <a:pt x="166116" y="78232"/>
                  </a:lnTo>
                  <a:lnTo>
                    <a:pt x="168109" y="89560"/>
                  </a:lnTo>
                  <a:lnTo>
                    <a:pt x="174066" y="98907"/>
                  </a:lnTo>
                  <a:lnTo>
                    <a:pt x="183095" y="105346"/>
                  </a:lnTo>
                  <a:lnTo>
                    <a:pt x="194310" y="107950"/>
                  </a:lnTo>
                  <a:lnTo>
                    <a:pt x="205638" y="105956"/>
                  </a:lnTo>
                  <a:lnTo>
                    <a:pt x="215023" y="99999"/>
                  </a:lnTo>
                  <a:lnTo>
                    <a:pt x="221462" y="90970"/>
                  </a:lnTo>
                  <a:lnTo>
                    <a:pt x="224028" y="79756"/>
                  </a:lnTo>
                  <a:close/>
                </a:path>
                <a:path w="654050" h="629285">
                  <a:moveTo>
                    <a:pt x="339852" y="83058"/>
                  </a:moveTo>
                  <a:lnTo>
                    <a:pt x="337921" y="71716"/>
                  </a:lnTo>
                  <a:lnTo>
                    <a:pt x="332003" y="62331"/>
                  </a:lnTo>
                  <a:lnTo>
                    <a:pt x="322986" y="55841"/>
                  </a:lnTo>
                  <a:lnTo>
                    <a:pt x="311785" y="53213"/>
                  </a:lnTo>
                  <a:lnTo>
                    <a:pt x="311658" y="53213"/>
                  </a:lnTo>
                  <a:lnTo>
                    <a:pt x="300380" y="55219"/>
                  </a:lnTo>
                  <a:lnTo>
                    <a:pt x="291033" y="61175"/>
                  </a:lnTo>
                  <a:lnTo>
                    <a:pt x="284556" y="70205"/>
                  </a:lnTo>
                  <a:lnTo>
                    <a:pt x="281940" y="81407"/>
                  </a:lnTo>
                  <a:lnTo>
                    <a:pt x="283933" y="92748"/>
                  </a:lnTo>
                  <a:lnTo>
                    <a:pt x="289890" y="102133"/>
                  </a:lnTo>
                  <a:lnTo>
                    <a:pt x="298919" y="108572"/>
                  </a:lnTo>
                  <a:lnTo>
                    <a:pt x="310134" y="111125"/>
                  </a:lnTo>
                  <a:lnTo>
                    <a:pt x="321462" y="109194"/>
                  </a:lnTo>
                  <a:lnTo>
                    <a:pt x="330847" y="103238"/>
                  </a:lnTo>
                  <a:lnTo>
                    <a:pt x="337286" y="94221"/>
                  </a:lnTo>
                  <a:lnTo>
                    <a:pt x="339852" y="83058"/>
                  </a:lnTo>
                  <a:close/>
                </a:path>
                <a:path w="654050" h="629285">
                  <a:moveTo>
                    <a:pt x="455803" y="86233"/>
                  </a:moveTo>
                  <a:lnTo>
                    <a:pt x="453796" y="74904"/>
                  </a:lnTo>
                  <a:lnTo>
                    <a:pt x="447840" y="65519"/>
                  </a:lnTo>
                  <a:lnTo>
                    <a:pt x="438810" y="59080"/>
                  </a:lnTo>
                  <a:lnTo>
                    <a:pt x="427609" y="56515"/>
                  </a:lnTo>
                  <a:lnTo>
                    <a:pt x="416255" y="58445"/>
                  </a:lnTo>
                  <a:lnTo>
                    <a:pt x="406869" y="64363"/>
                  </a:lnTo>
                  <a:lnTo>
                    <a:pt x="400380" y="73380"/>
                  </a:lnTo>
                  <a:lnTo>
                    <a:pt x="397764" y="84582"/>
                  </a:lnTo>
                  <a:lnTo>
                    <a:pt x="399757" y="95923"/>
                  </a:lnTo>
                  <a:lnTo>
                    <a:pt x="405714" y="105308"/>
                  </a:lnTo>
                  <a:lnTo>
                    <a:pt x="414743" y="111747"/>
                  </a:lnTo>
                  <a:lnTo>
                    <a:pt x="425958" y="114300"/>
                  </a:lnTo>
                  <a:lnTo>
                    <a:pt x="437299" y="112382"/>
                  </a:lnTo>
                  <a:lnTo>
                    <a:pt x="446684" y="106464"/>
                  </a:lnTo>
                  <a:lnTo>
                    <a:pt x="453174" y="97447"/>
                  </a:lnTo>
                  <a:lnTo>
                    <a:pt x="455803" y="86233"/>
                  </a:lnTo>
                  <a:close/>
                </a:path>
                <a:path w="654050" h="629285">
                  <a:moveTo>
                    <a:pt x="653542" y="91694"/>
                  </a:moveTo>
                  <a:lnTo>
                    <a:pt x="482346" y="0"/>
                  </a:lnTo>
                  <a:lnTo>
                    <a:pt x="477520" y="173736"/>
                  </a:lnTo>
                  <a:lnTo>
                    <a:pt x="653542" y="9169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405872" y="4616449"/>
              <a:ext cx="654050" cy="629285"/>
            </a:xfrm>
            <a:custGeom>
              <a:avLst/>
              <a:gdLst/>
              <a:ahLst/>
              <a:cxnLst/>
              <a:rect l="l" t="t" r="r" b="b"/>
              <a:pathLst>
                <a:path w="654050" h="629285">
                  <a:moveTo>
                    <a:pt x="112776" y="167132"/>
                  </a:moveTo>
                  <a:lnTo>
                    <a:pt x="110388" y="155879"/>
                  </a:lnTo>
                  <a:lnTo>
                    <a:pt x="104076" y="146735"/>
                  </a:lnTo>
                  <a:lnTo>
                    <a:pt x="94805" y="140614"/>
                  </a:lnTo>
                  <a:lnTo>
                    <a:pt x="83566" y="138430"/>
                  </a:lnTo>
                  <a:lnTo>
                    <a:pt x="72301" y="140804"/>
                  </a:lnTo>
                  <a:lnTo>
                    <a:pt x="63157" y="147091"/>
                  </a:lnTo>
                  <a:lnTo>
                    <a:pt x="57035" y="156349"/>
                  </a:lnTo>
                  <a:lnTo>
                    <a:pt x="54952" y="167132"/>
                  </a:lnTo>
                  <a:lnTo>
                    <a:pt x="54864" y="167767"/>
                  </a:lnTo>
                  <a:lnTo>
                    <a:pt x="57226" y="179019"/>
                  </a:lnTo>
                  <a:lnTo>
                    <a:pt x="63512" y="188150"/>
                  </a:lnTo>
                  <a:lnTo>
                    <a:pt x="72771" y="194246"/>
                  </a:lnTo>
                  <a:lnTo>
                    <a:pt x="84074" y="196342"/>
                  </a:lnTo>
                  <a:lnTo>
                    <a:pt x="95326" y="193979"/>
                  </a:lnTo>
                  <a:lnTo>
                    <a:pt x="104470" y="187693"/>
                  </a:lnTo>
                  <a:lnTo>
                    <a:pt x="110591" y="178435"/>
                  </a:lnTo>
                  <a:lnTo>
                    <a:pt x="112776" y="167132"/>
                  </a:lnTo>
                  <a:close/>
                </a:path>
                <a:path w="654050" h="629285">
                  <a:moveTo>
                    <a:pt x="114046" y="282956"/>
                  </a:moveTo>
                  <a:lnTo>
                    <a:pt x="111594" y="271703"/>
                  </a:lnTo>
                  <a:lnTo>
                    <a:pt x="105283" y="262559"/>
                  </a:lnTo>
                  <a:lnTo>
                    <a:pt x="95999" y="256438"/>
                  </a:lnTo>
                  <a:lnTo>
                    <a:pt x="84709" y="254254"/>
                  </a:lnTo>
                  <a:lnTo>
                    <a:pt x="73456" y="256705"/>
                  </a:lnTo>
                  <a:lnTo>
                    <a:pt x="64325" y="263017"/>
                  </a:lnTo>
                  <a:lnTo>
                    <a:pt x="58229" y="272300"/>
                  </a:lnTo>
                  <a:lnTo>
                    <a:pt x="56134" y="283591"/>
                  </a:lnTo>
                  <a:lnTo>
                    <a:pt x="58496" y="294855"/>
                  </a:lnTo>
                  <a:lnTo>
                    <a:pt x="64782" y="303999"/>
                  </a:lnTo>
                  <a:lnTo>
                    <a:pt x="74041" y="310121"/>
                  </a:lnTo>
                  <a:lnTo>
                    <a:pt x="85344" y="312293"/>
                  </a:lnTo>
                  <a:lnTo>
                    <a:pt x="96596" y="309918"/>
                  </a:lnTo>
                  <a:lnTo>
                    <a:pt x="105740" y="303580"/>
                  </a:lnTo>
                  <a:lnTo>
                    <a:pt x="111861" y="294284"/>
                  </a:lnTo>
                  <a:lnTo>
                    <a:pt x="114046" y="282956"/>
                  </a:lnTo>
                  <a:close/>
                </a:path>
                <a:path w="654050" h="629285">
                  <a:moveTo>
                    <a:pt x="115189" y="398780"/>
                  </a:moveTo>
                  <a:lnTo>
                    <a:pt x="112814" y="387540"/>
                  </a:lnTo>
                  <a:lnTo>
                    <a:pt x="106527" y="378396"/>
                  </a:lnTo>
                  <a:lnTo>
                    <a:pt x="97269" y="372313"/>
                  </a:lnTo>
                  <a:lnTo>
                    <a:pt x="85979" y="370205"/>
                  </a:lnTo>
                  <a:lnTo>
                    <a:pt x="74714" y="372579"/>
                  </a:lnTo>
                  <a:lnTo>
                    <a:pt x="65570" y="378866"/>
                  </a:lnTo>
                  <a:lnTo>
                    <a:pt x="59448" y="388124"/>
                  </a:lnTo>
                  <a:lnTo>
                    <a:pt x="57391" y="398780"/>
                  </a:lnTo>
                  <a:lnTo>
                    <a:pt x="57277" y="399542"/>
                  </a:lnTo>
                  <a:lnTo>
                    <a:pt x="59715" y="410794"/>
                  </a:lnTo>
                  <a:lnTo>
                    <a:pt x="66040" y="419925"/>
                  </a:lnTo>
                  <a:lnTo>
                    <a:pt x="75311" y="426021"/>
                  </a:lnTo>
                  <a:lnTo>
                    <a:pt x="86614" y="428117"/>
                  </a:lnTo>
                  <a:lnTo>
                    <a:pt x="97853" y="425754"/>
                  </a:lnTo>
                  <a:lnTo>
                    <a:pt x="106997" y="419468"/>
                  </a:lnTo>
                  <a:lnTo>
                    <a:pt x="113080" y="410210"/>
                  </a:lnTo>
                  <a:lnTo>
                    <a:pt x="115062" y="399542"/>
                  </a:lnTo>
                  <a:lnTo>
                    <a:pt x="115189" y="398780"/>
                  </a:lnTo>
                  <a:close/>
                </a:path>
                <a:path w="654050" h="629285">
                  <a:moveTo>
                    <a:pt x="173736" y="454406"/>
                  </a:moveTo>
                  <a:lnTo>
                    <a:pt x="0" y="456184"/>
                  </a:lnTo>
                  <a:lnTo>
                    <a:pt x="88773" y="629031"/>
                  </a:lnTo>
                  <a:lnTo>
                    <a:pt x="173736" y="454406"/>
                  </a:lnTo>
                  <a:close/>
                </a:path>
                <a:path w="654050" h="629285">
                  <a:moveTo>
                    <a:pt x="224028" y="79756"/>
                  </a:moveTo>
                  <a:lnTo>
                    <a:pt x="222097" y="68440"/>
                  </a:lnTo>
                  <a:lnTo>
                    <a:pt x="216179" y="59093"/>
                  </a:lnTo>
                  <a:lnTo>
                    <a:pt x="207162" y="52654"/>
                  </a:lnTo>
                  <a:lnTo>
                    <a:pt x="195961" y="50038"/>
                  </a:lnTo>
                  <a:lnTo>
                    <a:pt x="195834" y="50038"/>
                  </a:lnTo>
                  <a:lnTo>
                    <a:pt x="184505" y="52044"/>
                  </a:lnTo>
                  <a:lnTo>
                    <a:pt x="175158" y="58000"/>
                  </a:lnTo>
                  <a:lnTo>
                    <a:pt x="168719" y="67030"/>
                  </a:lnTo>
                  <a:lnTo>
                    <a:pt x="166116" y="78232"/>
                  </a:lnTo>
                  <a:lnTo>
                    <a:pt x="168109" y="89560"/>
                  </a:lnTo>
                  <a:lnTo>
                    <a:pt x="174066" y="98907"/>
                  </a:lnTo>
                  <a:lnTo>
                    <a:pt x="183095" y="105346"/>
                  </a:lnTo>
                  <a:lnTo>
                    <a:pt x="194310" y="107950"/>
                  </a:lnTo>
                  <a:lnTo>
                    <a:pt x="205638" y="105956"/>
                  </a:lnTo>
                  <a:lnTo>
                    <a:pt x="215023" y="99999"/>
                  </a:lnTo>
                  <a:lnTo>
                    <a:pt x="221462" y="90970"/>
                  </a:lnTo>
                  <a:lnTo>
                    <a:pt x="224028" y="79756"/>
                  </a:lnTo>
                  <a:close/>
                </a:path>
                <a:path w="654050" h="629285">
                  <a:moveTo>
                    <a:pt x="339852" y="83058"/>
                  </a:moveTo>
                  <a:lnTo>
                    <a:pt x="337921" y="71716"/>
                  </a:lnTo>
                  <a:lnTo>
                    <a:pt x="332003" y="62331"/>
                  </a:lnTo>
                  <a:lnTo>
                    <a:pt x="322986" y="55841"/>
                  </a:lnTo>
                  <a:lnTo>
                    <a:pt x="311785" y="53213"/>
                  </a:lnTo>
                  <a:lnTo>
                    <a:pt x="311658" y="53213"/>
                  </a:lnTo>
                  <a:lnTo>
                    <a:pt x="300380" y="55219"/>
                  </a:lnTo>
                  <a:lnTo>
                    <a:pt x="291033" y="61175"/>
                  </a:lnTo>
                  <a:lnTo>
                    <a:pt x="284556" y="70205"/>
                  </a:lnTo>
                  <a:lnTo>
                    <a:pt x="281940" y="81407"/>
                  </a:lnTo>
                  <a:lnTo>
                    <a:pt x="283933" y="92748"/>
                  </a:lnTo>
                  <a:lnTo>
                    <a:pt x="289890" y="102133"/>
                  </a:lnTo>
                  <a:lnTo>
                    <a:pt x="298919" y="108572"/>
                  </a:lnTo>
                  <a:lnTo>
                    <a:pt x="310134" y="111125"/>
                  </a:lnTo>
                  <a:lnTo>
                    <a:pt x="321462" y="109194"/>
                  </a:lnTo>
                  <a:lnTo>
                    <a:pt x="330847" y="103238"/>
                  </a:lnTo>
                  <a:lnTo>
                    <a:pt x="337286" y="94221"/>
                  </a:lnTo>
                  <a:lnTo>
                    <a:pt x="339852" y="83058"/>
                  </a:lnTo>
                  <a:close/>
                </a:path>
                <a:path w="654050" h="629285">
                  <a:moveTo>
                    <a:pt x="455803" y="86233"/>
                  </a:moveTo>
                  <a:lnTo>
                    <a:pt x="453796" y="74904"/>
                  </a:lnTo>
                  <a:lnTo>
                    <a:pt x="447840" y="65519"/>
                  </a:lnTo>
                  <a:lnTo>
                    <a:pt x="438810" y="59080"/>
                  </a:lnTo>
                  <a:lnTo>
                    <a:pt x="427609" y="56515"/>
                  </a:lnTo>
                  <a:lnTo>
                    <a:pt x="427482" y="56515"/>
                  </a:lnTo>
                  <a:lnTo>
                    <a:pt x="416204" y="58445"/>
                  </a:lnTo>
                  <a:lnTo>
                    <a:pt x="406857" y="64363"/>
                  </a:lnTo>
                  <a:lnTo>
                    <a:pt x="400380" y="73380"/>
                  </a:lnTo>
                  <a:lnTo>
                    <a:pt x="397764" y="84582"/>
                  </a:lnTo>
                  <a:lnTo>
                    <a:pt x="399757" y="95923"/>
                  </a:lnTo>
                  <a:lnTo>
                    <a:pt x="405714" y="105308"/>
                  </a:lnTo>
                  <a:lnTo>
                    <a:pt x="414743" y="111747"/>
                  </a:lnTo>
                  <a:lnTo>
                    <a:pt x="425958" y="114300"/>
                  </a:lnTo>
                  <a:lnTo>
                    <a:pt x="437299" y="112382"/>
                  </a:lnTo>
                  <a:lnTo>
                    <a:pt x="446684" y="106464"/>
                  </a:lnTo>
                  <a:lnTo>
                    <a:pt x="453174" y="97447"/>
                  </a:lnTo>
                  <a:lnTo>
                    <a:pt x="455803" y="86233"/>
                  </a:lnTo>
                  <a:close/>
                </a:path>
                <a:path w="654050" h="629285">
                  <a:moveTo>
                    <a:pt x="653542" y="91694"/>
                  </a:moveTo>
                  <a:lnTo>
                    <a:pt x="482346" y="0"/>
                  </a:lnTo>
                  <a:lnTo>
                    <a:pt x="477520" y="173736"/>
                  </a:lnTo>
                  <a:lnTo>
                    <a:pt x="653542" y="916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889235" y="4648834"/>
              <a:ext cx="502920" cy="114300"/>
            </a:xfrm>
            <a:custGeom>
              <a:avLst/>
              <a:gdLst/>
              <a:ahLst/>
              <a:cxnLst/>
              <a:rect l="l" t="t" r="r" b="b"/>
              <a:pathLst>
                <a:path w="502920" h="114300">
                  <a:moveTo>
                    <a:pt x="461194" y="37980"/>
                  </a:moveTo>
                  <a:lnTo>
                    <a:pt x="388918" y="37980"/>
                  </a:lnTo>
                  <a:lnTo>
                    <a:pt x="408050" y="38481"/>
                  </a:lnTo>
                  <a:lnTo>
                    <a:pt x="415377" y="40215"/>
                  </a:lnTo>
                  <a:lnTo>
                    <a:pt x="421322" y="44450"/>
                  </a:lnTo>
                  <a:lnTo>
                    <a:pt x="425267" y="50589"/>
                  </a:lnTo>
                  <a:lnTo>
                    <a:pt x="426593" y="58038"/>
                  </a:lnTo>
                  <a:lnTo>
                    <a:pt x="424840" y="65418"/>
                  </a:lnTo>
                  <a:lnTo>
                    <a:pt x="420576" y="71358"/>
                  </a:lnTo>
                  <a:lnTo>
                    <a:pt x="414430" y="75273"/>
                  </a:lnTo>
                  <a:lnTo>
                    <a:pt x="407035" y="76581"/>
                  </a:lnTo>
                  <a:lnTo>
                    <a:pt x="387930" y="76581"/>
                  </a:lnTo>
                  <a:lnTo>
                    <a:pt x="386969" y="114172"/>
                  </a:lnTo>
                  <a:lnTo>
                    <a:pt x="467359" y="76581"/>
                  </a:lnTo>
                  <a:lnTo>
                    <a:pt x="407035" y="76581"/>
                  </a:lnTo>
                  <a:lnTo>
                    <a:pt x="387943" y="76081"/>
                  </a:lnTo>
                  <a:lnTo>
                    <a:pt x="468427" y="76081"/>
                  </a:lnTo>
                  <a:lnTo>
                    <a:pt x="502666" y="60070"/>
                  </a:lnTo>
                  <a:lnTo>
                    <a:pt x="461194" y="37980"/>
                  </a:lnTo>
                  <a:close/>
                </a:path>
                <a:path w="502920" h="114300">
                  <a:moveTo>
                    <a:pt x="389890" y="0"/>
                  </a:moveTo>
                  <a:lnTo>
                    <a:pt x="387943" y="76081"/>
                  </a:lnTo>
                  <a:lnTo>
                    <a:pt x="407035" y="76581"/>
                  </a:lnTo>
                  <a:lnTo>
                    <a:pt x="414430" y="75273"/>
                  </a:lnTo>
                  <a:lnTo>
                    <a:pt x="420576" y="71358"/>
                  </a:lnTo>
                  <a:lnTo>
                    <a:pt x="424840" y="65418"/>
                  </a:lnTo>
                  <a:lnTo>
                    <a:pt x="426593" y="58038"/>
                  </a:lnTo>
                  <a:lnTo>
                    <a:pt x="425267" y="50589"/>
                  </a:lnTo>
                  <a:lnTo>
                    <a:pt x="421322" y="44450"/>
                  </a:lnTo>
                  <a:lnTo>
                    <a:pt x="415377" y="40215"/>
                  </a:lnTo>
                  <a:lnTo>
                    <a:pt x="408050" y="38481"/>
                  </a:lnTo>
                  <a:lnTo>
                    <a:pt x="388918" y="37980"/>
                  </a:lnTo>
                  <a:lnTo>
                    <a:pt x="461194" y="37980"/>
                  </a:lnTo>
                  <a:lnTo>
                    <a:pt x="389890" y="0"/>
                  </a:lnTo>
                  <a:close/>
                </a:path>
                <a:path w="502920" h="114300">
                  <a:moveTo>
                    <a:pt x="19558" y="28320"/>
                  </a:moveTo>
                  <a:lnTo>
                    <a:pt x="12090" y="29628"/>
                  </a:lnTo>
                  <a:lnTo>
                    <a:pt x="5921" y="33543"/>
                  </a:lnTo>
                  <a:lnTo>
                    <a:pt x="1680" y="39483"/>
                  </a:lnTo>
                  <a:lnTo>
                    <a:pt x="0" y="46862"/>
                  </a:lnTo>
                  <a:lnTo>
                    <a:pt x="1307" y="54330"/>
                  </a:lnTo>
                  <a:lnTo>
                    <a:pt x="5222" y="60499"/>
                  </a:lnTo>
                  <a:lnTo>
                    <a:pt x="11162" y="64740"/>
                  </a:lnTo>
                  <a:lnTo>
                    <a:pt x="18542" y="66420"/>
                  </a:lnTo>
                  <a:lnTo>
                    <a:pt x="387943" y="76081"/>
                  </a:lnTo>
                  <a:lnTo>
                    <a:pt x="388918" y="37980"/>
                  </a:lnTo>
                  <a:lnTo>
                    <a:pt x="19558" y="2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0151364" y="4363339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00"/>
              </a:spcBef>
              <a:tabLst>
                <a:tab pos="917575" algn="l"/>
              </a:tabLst>
            </a:pPr>
            <a:r>
              <a:rPr sz="3600" b="1" dirty="0">
                <a:latin typeface="Gothic Uralic"/>
                <a:cs typeface="Gothic Uralic"/>
              </a:rPr>
              <a:t>o	</a:t>
            </a:r>
            <a:r>
              <a:rPr sz="3600" b="1" dirty="0">
                <a:solidFill>
                  <a:srgbClr val="7E7E7E"/>
                </a:solidFill>
                <a:latin typeface="Gothic Uralic"/>
                <a:cs typeface="Gothic Uralic"/>
              </a:rPr>
              <a:t>o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88315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17080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File</a:t>
            </a:r>
            <a:r>
              <a:rPr spc="-40" dirty="0"/>
              <a:t> </a:t>
            </a:r>
            <a:r>
              <a:rPr spc="-5" dirty="0"/>
              <a:t>I/O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295400" y="1600200"/>
            <a:ext cx="1015365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Sequential </a:t>
            </a:r>
            <a:r>
              <a:rPr sz="24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reading </a:t>
            </a:r>
            <a:r>
              <a:rPr sz="2400" b="1" i="1" spc="-1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i="1" spc="-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30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writing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Files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generally written 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read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sequentially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(stream)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Files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contain 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often read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written line-by-line – we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special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commands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that:</a:t>
            </a:r>
            <a:endParaRPr sz="2000" dirty="0">
              <a:latin typeface="Gothic Uralic"/>
              <a:cs typeface="Gothic Uralic"/>
            </a:endParaRPr>
          </a:p>
          <a:p>
            <a:pPr marL="355600" marR="2196465">
              <a:lnSpc>
                <a:spcPts val="4800"/>
              </a:lnSpc>
              <a:spcBef>
                <a:spcPts val="56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out more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functions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fgets()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fputs()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stdio.h 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types do these functions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return?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ts val="1845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arguments do they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expect?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88315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5034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File</a:t>
            </a:r>
            <a:r>
              <a:rPr spc="-40" dirty="0"/>
              <a:t> </a:t>
            </a:r>
            <a:r>
              <a:rPr spc="-5" dirty="0"/>
              <a:t>I/O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89000" y="1149350"/>
            <a:ext cx="10074910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Position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5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track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position at 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file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read or written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ftell (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filestream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returns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current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position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int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fseek(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filestream,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offset,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position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sets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position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few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constants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can 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4963" y="3912997"/>
            <a:ext cx="1391285" cy="124269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1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SEEK_SET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0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SEEK_CUR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SEEK_END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8025" y="3912997"/>
            <a:ext cx="1812289" cy="207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beginning of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file  </a:t>
            </a:r>
            <a:endParaRPr sz="1800" spc="5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12700" marR="5080">
              <a:lnSpc>
                <a:spcPct val="148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current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pos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endParaRPr sz="1800" spc="-10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177" y="6070727"/>
            <a:ext cx="6920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rewind()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sets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position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beginning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88315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7605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File</a:t>
            </a:r>
            <a:r>
              <a:rPr spc="-40" dirty="0"/>
              <a:t> </a:t>
            </a:r>
            <a:r>
              <a:rPr spc="-5" dirty="0"/>
              <a:t>I/O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38200" y="1828800"/>
            <a:ext cx="8814435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4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Safety</a:t>
            </a:r>
            <a:r>
              <a:rPr sz="2400" b="1" i="1" spc="-1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measures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functions that return an integer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flag up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important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events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feof()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check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end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(important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when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reading)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ferror()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check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generic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I/O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errors during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handling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972769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111944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Passing </a:t>
            </a:r>
            <a:r>
              <a:rPr spc="-5" dirty="0"/>
              <a:t>data to a </a:t>
            </a:r>
            <a:r>
              <a:rPr spc="-10" dirty="0"/>
              <a:t>compiled</a:t>
            </a:r>
            <a:r>
              <a:rPr spc="85" dirty="0"/>
              <a:t> </a:t>
            </a:r>
            <a:r>
              <a:rPr spc="-10" dirty="0"/>
              <a:t>program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8134984" cy="215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Passing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arguments to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Common 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distributed software, 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system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utilities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command line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“HELP”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see available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tools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 – make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main-function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accept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parameters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972769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105562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Passing </a:t>
            </a:r>
            <a:r>
              <a:rPr spc="-5" dirty="0"/>
              <a:t>data to a </a:t>
            </a:r>
            <a:r>
              <a:rPr spc="-10" dirty="0"/>
              <a:t>compiled</a:t>
            </a:r>
            <a:r>
              <a:rPr spc="85" dirty="0"/>
              <a:t> </a:t>
            </a:r>
            <a:r>
              <a:rPr spc="-10" dirty="0"/>
              <a:t>program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1447800"/>
            <a:ext cx="545909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Passing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arguments to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parameter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main()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4963" y="4048835"/>
            <a:ext cx="1024890" cy="9105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926465" algn="l"/>
              </a:tabLst>
            </a:pP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</a:t>
            </a:r>
            <a:r>
              <a:rPr sz="2000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rg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c	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-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926465" algn="l"/>
              </a:tabLst>
            </a:pP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</a:t>
            </a:r>
            <a:r>
              <a:rPr sz="2000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g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v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[]	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-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6563" y="4048835"/>
            <a:ext cx="4378325" cy="9105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argument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count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specified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arguments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963" y="5512409"/>
            <a:ext cx="976122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(Like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argument,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name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argument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whatever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like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above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argc,argv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just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traditional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names)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0536" y="2871216"/>
            <a:ext cx="4526280" cy="8305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850" dirty="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main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( int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argc, </a:t>
            </a:r>
            <a:r>
              <a:rPr sz="1600" b="1" spc="-114" dirty="0"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114" dirty="0">
                <a:latin typeface="DejaVu Sans"/>
                <a:cs typeface="DejaVu Sans"/>
              </a:rPr>
              <a:t>∗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argv[]</a:t>
            </a:r>
            <a:r>
              <a:rPr sz="1600" spc="1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549148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143000" y="2057400"/>
            <a:ext cx="10348595" cy="29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Amend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previous exercise file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take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of a text file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r>
              <a:rPr sz="2000" spc="-3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argument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Gothic Uralic"/>
              <a:buAutoNum type="arabicPeriod"/>
            </a:pP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Find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compiled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*.exe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system 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run it 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command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line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interface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(open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cmd.exe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first)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95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 startAt="2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Extension: Create a new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imitates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behaviour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3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“RENAME”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utility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Windows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command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line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(Tip: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Check out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rename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 that already exists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6312408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624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Recap: </a:t>
            </a:r>
            <a:r>
              <a:rPr spc="-5" dirty="0"/>
              <a:t>Memory</a:t>
            </a:r>
            <a:r>
              <a:rPr dirty="0"/>
              <a:t> </a:t>
            </a:r>
            <a:r>
              <a:rPr spc="-5" dirty="0"/>
              <a:t>(RAM)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143000" y="1524000"/>
            <a:ext cx="1026858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How </a:t>
            </a:r>
            <a:r>
              <a:rPr sz="2400" b="1" i="1" spc="-1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does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program </a:t>
            </a:r>
            <a:r>
              <a:rPr sz="2400" b="1" i="1" spc="-2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355600" marR="5080" indent="-343535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spc="-30" dirty="0" smtClean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need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memory for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both 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instructions of our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well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data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operate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so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that 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CPU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can access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them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needed 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process our algorithm, and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store any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results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computation.</a:t>
            </a:r>
            <a:endParaRPr sz="1800" dirty="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97140" y="3371088"/>
            <a:ext cx="2193290" cy="2025650"/>
            <a:chOff x="7597140" y="3371088"/>
            <a:chExt cx="2193290" cy="2025650"/>
          </a:xfrm>
        </p:grpSpPr>
        <p:sp>
          <p:nvSpPr>
            <p:cNvPr id="10" name="object 10"/>
            <p:cNvSpPr/>
            <p:nvPr/>
          </p:nvSpPr>
          <p:spPr>
            <a:xfrm>
              <a:off x="7604760" y="3378708"/>
              <a:ext cx="2178050" cy="2010410"/>
            </a:xfrm>
            <a:custGeom>
              <a:avLst/>
              <a:gdLst/>
              <a:ahLst/>
              <a:cxnLst/>
              <a:rect l="l" t="t" r="r" b="b"/>
              <a:pathLst>
                <a:path w="2178050" h="2010410">
                  <a:moveTo>
                    <a:pt x="0" y="2010156"/>
                  </a:moveTo>
                  <a:lnTo>
                    <a:pt x="2177796" y="2010156"/>
                  </a:lnTo>
                  <a:lnTo>
                    <a:pt x="2177796" y="0"/>
                  </a:lnTo>
                  <a:lnTo>
                    <a:pt x="0" y="0"/>
                  </a:lnTo>
                  <a:lnTo>
                    <a:pt x="0" y="201015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604760" y="3378708"/>
              <a:ext cx="2178050" cy="460375"/>
            </a:xfrm>
            <a:custGeom>
              <a:avLst/>
              <a:gdLst/>
              <a:ahLst/>
              <a:cxnLst/>
              <a:rect l="l" t="t" r="r" b="b"/>
              <a:pathLst>
                <a:path w="2178050" h="460375">
                  <a:moveTo>
                    <a:pt x="2177796" y="0"/>
                  </a:moveTo>
                  <a:lnTo>
                    <a:pt x="0" y="0"/>
                  </a:lnTo>
                  <a:lnTo>
                    <a:pt x="0" y="460247"/>
                  </a:lnTo>
                  <a:lnTo>
                    <a:pt x="2177796" y="460247"/>
                  </a:lnTo>
                  <a:lnTo>
                    <a:pt x="217779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604760" y="3378708"/>
              <a:ext cx="2178050" cy="460375"/>
            </a:xfrm>
            <a:custGeom>
              <a:avLst/>
              <a:gdLst/>
              <a:ahLst/>
              <a:cxnLst/>
              <a:rect l="l" t="t" r="r" b="b"/>
              <a:pathLst>
                <a:path w="2178050" h="460375">
                  <a:moveTo>
                    <a:pt x="0" y="460247"/>
                  </a:moveTo>
                  <a:lnTo>
                    <a:pt x="2177796" y="460247"/>
                  </a:lnTo>
                  <a:lnTo>
                    <a:pt x="2177796" y="0"/>
                  </a:lnTo>
                  <a:lnTo>
                    <a:pt x="0" y="0"/>
                  </a:lnTo>
                  <a:lnTo>
                    <a:pt x="0" y="46024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604759" y="3378708"/>
            <a:ext cx="2178050" cy="46037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CPU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15484" y="3838955"/>
            <a:ext cx="2604770" cy="1123315"/>
            <a:chOff x="5015484" y="3838955"/>
            <a:chExt cx="2604770" cy="1123315"/>
          </a:xfrm>
        </p:grpSpPr>
        <p:sp>
          <p:nvSpPr>
            <p:cNvPr id="15" name="object 15"/>
            <p:cNvSpPr/>
            <p:nvPr/>
          </p:nvSpPr>
          <p:spPr>
            <a:xfrm>
              <a:off x="5015484" y="3838955"/>
              <a:ext cx="1626235" cy="762000"/>
            </a:xfrm>
            <a:custGeom>
              <a:avLst/>
              <a:gdLst/>
              <a:ahLst/>
              <a:cxnLst/>
              <a:rect l="l" t="t" r="r" b="b"/>
              <a:pathLst>
                <a:path w="1626234" h="762000">
                  <a:moveTo>
                    <a:pt x="1626108" y="74930"/>
                  </a:moveTo>
                  <a:lnTo>
                    <a:pt x="1620215" y="45758"/>
                  </a:lnTo>
                  <a:lnTo>
                    <a:pt x="1604162" y="21945"/>
                  </a:lnTo>
                  <a:lnTo>
                    <a:pt x="1580349" y="5892"/>
                  </a:lnTo>
                  <a:lnTo>
                    <a:pt x="1551165" y="0"/>
                  </a:lnTo>
                  <a:lnTo>
                    <a:pt x="74930" y="0"/>
                  </a:lnTo>
                  <a:lnTo>
                    <a:pt x="45745" y="5892"/>
                  </a:lnTo>
                  <a:lnTo>
                    <a:pt x="21932" y="21945"/>
                  </a:lnTo>
                  <a:lnTo>
                    <a:pt x="5880" y="45758"/>
                  </a:lnTo>
                  <a:lnTo>
                    <a:pt x="0" y="74930"/>
                  </a:lnTo>
                  <a:lnTo>
                    <a:pt x="0" y="374650"/>
                  </a:lnTo>
                  <a:lnTo>
                    <a:pt x="5880" y="403834"/>
                  </a:lnTo>
                  <a:lnTo>
                    <a:pt x="21932" y="427647"/>
                  </a:lnTo>
                  <a:lnTo>
                    <a:pt x="45745" y="443699"/>
                  </a:lnTo>
                  <a:lnTo>
                    <a:pt x="74930" y="449580"/>
                  </a:lnTo>
                  <a:lnTo>
                    <a:pt x="52070" y="449580"/>
                  </a:lnTo>
                  <a:lnTo>
                    <a:pt x="31813" y="453682"/>
                  </a:lnTo>
                  <a:lnTo>
                    <a:pt x="15265" y="464858"/>
                  </a:lnTo>
                  <a:lnTo>
                    <a:pt x="4089" y="481406"/>
                  </a:lnTo>
                  <a:lnTo>
                    <a:pt x="0" y="501650"/>
                  </a:lnTo>
                  <a:lnTo>
                    <a:pt x="0" y="709930"/>
                  </a:lnTo>
                  <a:lnTo>
                    <a:pt x="4089" y="730186"/>
                  </a:lnTo>
                  <a:lnTo>
                    <a:pt x="15265" y="746734"/>
                  </a:lnTo>
                  <a:lnTo>
                    <a:pt x="31813" y="757910"/>
                  </a:lnTo>
                  <a:lnTo>
                    <a:pt x="52070" y="762000"/>
                  </a:lnTo>
                  <a:lnTo>
                    <a:pt x="1574038" y="762000"/>
                  </a:lnTo>
                  <a:lnTo>
                    <a:pt x="1594281" y="757910"/>
                  </a:lnTo>
                  <a:lnTo>
                    <a:pt x="1610829" y="746734"/>
                  </a:lnTo>
                  <a:lnTo>
                    <a:pt x="1622005" y="730186"/>
                  </a:lnTo>
                  <a:lnTo>
                    <a:pt x="1626108" y="709930"/>
                  </a:lnTo>
                  <a:lnTo>
                    <a:pt x="1626108" y="501650"/>
                  </a:lnTo>
                  <a:lnTo>
                    <a:pt x="1622005" y="481406"/>
                  </a:lnTo>
                  <a:lnTo>
                    <a:pt x="1610829" y="464858"/>
                  </a:lnTo>
                  <a:lnTo>
                    <a:pt x="1594281" y="453682"/>
                  </a:lnTo>
                  <a:lnTo>
                    <a:pt x="1574038" y="449580"/>
                  </a:lnTo>
                  <a:lnTo>
                    <a:pt x="1551165" y="449580"/>
                  </a:lnTo>
                  <a:lnTo>
                    <a:pt x="1580349" y="443699"/>
                  </a:lnTo>
                  <a:lnTo>
                    <a:pt x="1604162" y="427647"/>
                  </a:lnTo>
                  <a:lnTo>
                    <a:pt x="1620215" y="403834"/>
                  </a:lnTo>
                  <a:lnTo>
                    <a:pt x="1626108" y="374650"/>
                  </a:lnTo>
                  <a:lnTo>
                    <a:pt x="1626108" y="7493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49212" y="4145279"/>
              <a:ext cx="963294" cy="268605"/>
            </a:xfrm>
            <a:custGeom>
              <a:avLst/>
              <a:gdLst/>
              <a:ahLst/>
              <a:cxnLst/>
              <a:rect l="l" t="t" r="r" b="b"/>
              <a:pathLst>
                <a:path w="963295" h="268604">
                  <a:moveTo>
                    <a:pt x="829056" y="0"/>
                  </a:moveTo>
                  <a:lnTo>
                    <a:pt x="829056" y="67056"/>
                  </a:lnTo>
                  <a:lnTo>
                    <a:pt x="0" y="67056"/>
                  </a:lnTo>
                  <a:lnTo>
                    <a:pt x="0" y="201168"/>
                  </a:lnTo>
                  <a:lnTo>
                    <a:pt x="829056" y="201168"/>
                  </a:lnTo>
                  <a:lnTo>
                    <a:pt x="829056" y="268224"/>
                  </a:lnTo>
                  <a:lnTo>
                    <a:pt x="963168" y="134112"/>
                  </a:lnTo>
                  <a:lnTo>
                    <a:pt x="82905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49212" y="4145279"/>
              <a:ext cx="963294" cy="268605"/>
            </a:xfrm>
            <a:custGeom>
              <a:avLst/>
              <a:gdLst/>
              <a:ahLst/>
              <a:cxnLst/>
              <a:rect l="l" t="t" r="r" b="b"/>
              <a:pathLst>
                <a:path w="963295" h="268604">
                  <a:moveTo>
                    <a:pt x="0" y="67056"/>
                  </a:moveTo>
                  <a:lnTo>
                    <a:pt x="829056" y="67056"/>
                  </a:lnTo>
                  <a:lnTo>
                    <a:pt x="829056" y="0"/>
                  </a:lnTo>
                  <a:lnTo>
                    <a:pt x="963168" y="134112"/>
                  </a:lnTo>
                  <a:lnTo>
                    <a:pt x="829056" y="268224"/>
                  </a:lnTo>
                  <a:lnTo>
                    <a:pt x="829056" y="201168"/>
                  </a:lnTo>
                  <a:lnTo>
                    <a:pt x="0" y="201168"/>
                  </a:lnTo>
                  <a:lnTo>
                    <a:pt x="0" y="6705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21780" y="4686300"/>
              <a:ext cx="963294" cy="268605"/>
            </a:xfrm>
            <a:custGeom>
              <a:avLst/>
              <a:gdLst/>
              <a:ahLst/>
              <a:cxnLst/>
              <a:rect l="l" t="t" r="r" b="b"/>
              <a:pathLst>
                <a:path w="963295" h="268604">
                  <a:moveTo>
                    <a:pt x="134112" y="0"/>
                  </a:moveTo>
                  <a:lnTo>
                    <a:pt x="0" y="134112"/>
                  </a:lnTo>
                  <a:lnTo>
                    <a:pt x="134112" y="268224"/>
                  </a:lnTo>
                  <a:lnTo>
                    <a:pt x="134112" y="201168"/>
                  </a:lnTo>
                  <a:lnTo>
                    <a:pt x="963168" y="201168"/>
                  </a:lnTo>
                  <a:lnTo>
                    <a:pt x="963168" y="67056"/>
                  </a:lnTo>
                  <a:lnTo>
                    <a:pt x="134112" y="67056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21780" y="4686300"/>
              <a:ext cx="963294" cy="268605"/>
            </a:xfrm>
            <a:custGeom>
              <a:avLst/>
              <a:gdLst/>
              <a:ahLst/>
              <a:cxnLst/>
              <a:rect l="l" t="t" r="r" b="b"/>
              <a:pathLst>
                <a:path w="963295" h="268604">
                  <a:moveTo>
                    <a:pt x="963168" y="201168"/>
                  </a:moveTo>
                  <a:lnTo>
                    <a:pt x="134112" y="201168"/>
                  </a:lnTo>
                  <a:lnTo>
                    <a:pt x="134112" y="268224"/>
                  </a:lnTo>
                  <a:lnTo>
                    <a:pt x="0" y="134112"/>
                  </a:lnTo>
                  <a:lnTo>
                    <a:pt x="134112" y="0"/>
                  </a:lnTo>
                  <a:lnTo>
                    <a:pt x="134112" y="67056"/>
                  </a:lnTo>
                  <a:lnTo>
                    <a:pt x="963168" y="67056"/>
                  </a:lnTo>
                  <a:lnTo>
                    <a:pt x="963168" y="201168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890771" y="4152900"/>
            <a:ext cx="1125220" cy="993775"/>
            <a:chOff x="3890771" y="4152900"/>
            <a:chExt cx="1125220" cy="993775"/>
          </a:xfrm>
        </p:grpSpPr>
        <p:sp>
          <p:nvSpPr>
            <p:cNvPr id="21" name="object 21"/>
            <p:cNvSpPr/>
            <p:nvPr/>
          </p:nvSpPr>
          <p:spPr>
            <a:xfrm>
              <a:off x="3909059" y="4160520"/>
              <a:ext cx="1099185" cy="268605"/>
            </a:xfrm>
            <a:custGeom>
              <a:avLst/>
              <a:gdLst/>
              <a:ahLst/>
              <a:cxnLst/>
              <a:rect l="l" t="t" r="r" b="b"/>
              <a:pathLst>
                <a:path w="1099185" h="268604">
                  <a:moveTo>
                    <a:pt x="964691" y="0"/>
                  </a:moveTo>
                  <a:lnTo>
                    <a:pt x="964691" y="67055"/>
                  </a:lnTo>
                  <a:lnTo>
                    <a:pt x="0" y="67055"/>
                  </a:lnTo>
                  <a:lnTo>
                    <a:pt x="0" y="201167"/>
                  </a:lnTo>
                  <a:lnTo>
                    <a:pt x="964691" y="201167"/>
                  </a:lnTo>
                  <a:lnTo>
                    <a:pt x="964691" y="268223"/>
                  </a:lnTo>
                  <a:lnTo>
                    <a:pt x="1098803" y="134111"/>
                  </a:lnTo>
                  <a:lnTo>
                    <a:pt x="96469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09059" y="4160520"/>
              <a:ext cx="1099185" cy="268605"/>
            </a:xfrm>
            <a:custGeom>
              <a:avLst/>
              <a:gdLst/>
              <a:ahLst/>
              <a:cxnLst/>
              <a:rect l="l" t="t" r="r" b="b"/>
              <a:pathLst>
                <a:path w="1099185" h="268604">
                  <a:moveTo>
                    <a:pt x="0" y="67055"/>
                  </a:moveTo>
                  <a:lnTo>
                    <a:pt x="964691" y="67055"/>
                  </a:lnTo>
                  <a:lnTo>
                    <a:pt x="964691" y="0"/>
                  </a:lnTo>
                  <a:lnTo>
                    <a:pt x="1098803" y="134111"/>
                  </a:lnTo>
                  <a:lnTo>
                    <a:pt x="964691" y="268223"/>
                  </a:lnTo>
                  <a:lnTo>
                    <a:pt x="964691" y="201167"/>
                  </a:lnTo>
                  <a:lnTo>
                    <a:pt x="0" y="201167"/>
                  </a:lnTo>
                  <a:lnTo>
                    <a:pt x="0" y="6705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98391" y="4869180"/>
              <a:ext cx="1099185" cy="269875"/>
            </a:xfrm>
            <a:custGeom>
              <a:avLst/>
              <a:gdLst/>
              <a:ahLst/>
              <a:cxnLst/>
              <a:rect l="l" t="t" r="r" b="b"/>
              <a:pathLst>
                <a:path w="1099185" h="269875">
                  <a:moveTo>
                    <a:pt x="134874" y="0"/>
                  </a:moveTo>
                  <a:lnTo>
                    <a:pt x="0" y="134874"/>
                  </a:lnTo>
                  <a:lnTo>
                    <a:pt x="134874" y="269748"/>
                  </a:lnTo>
                  <a:lnTo>
                    <a:pt x="134874" y="202311"/>
                  </a:lnTo>
                  <a:lnTo>
                    <a:pt x="1098804" y="202311"/>
                  </a:lnTo>
                  <a:lnTo>
                    <a:pt x="1098804" y="67437"/>
                  </a:lnTo>
                  <a:lnTo>
                    <a:pt x="134874" y="67437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98391" y="4869180"/>
              <a:ext cx="1099185" cy="269875"/>
            </a:xfrm>
            <a:custGeom>
              <a:avLst/>
              <a:gdLst/>
              <a:ahLst/>
              <a:cxnLst/>
              <a:rect l="l" t="t" r="r" b="b"/>
              <a:pathLst>
                <a:path w="1099185" h="269875">
                  <a:moveTo>
                    <a:pt x="1098804" y="202311"/>
                  </a:moveTo>
                  <a:lnTo>
                    <a:pt x="134874" y="202311"/>
                  </a:lnTo>
                  <a:lnTo>
                    <a:pt x="134874" y="269748"/>
                  </a:lnTo>
                  <a:lnTo>
                    <a:pt x="0" y="134874"/>
                  </a:lnTo>
                  <a:lnTo>
                    <a:pt x="134874" y="0"/>
                  </a:lnTo>
                  <a:lnTo>
                    <a:pt x="134874" y="67437"/>
                  </a:lnTo>
                  <a:lnTo>
                    <a:pt x="1098804" y="67437"/>
                  </a:lnTo>
                  <a:lnTo>
                    <a:pt x="1098804" y="20231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5007864" y="4593335"/>
            <a:ext cx="1641475" cy="1821180"/>
            <a:chOff x="5007864" y="4593335"/>
            <a:chExt cx="1641475" cy="1821180"/>
          </a:xfrm>
        </p:grpSpPr>
        <p:sp>
          <p:nvSpPr>
            <p:cNvPr id="26" name="object 26"/>
            <p:cNvSpPr/>
            <p:nvPr/>
          </p:nvSpPr>
          <p:spPr>
            <a:xfrm>
              <a:off x="5015484" y="4600955"/>
              <a:ext cx="1626235" cy="1097280"/>
            </a:xfrm>
            <a:custGeom>
              <a:avLst/>
              <a:gdLst/>
              <a:ahLst/>
              <a:cxnLst/>
              <a:rect l="l" t="t" r="r" b="b"/>
              <a:pathLst>
                <a:path w="1626234" h="1097279">
                  <a:moveTo>
                    <a:pt x="1443227" y="0"/>
                  </a:moveTo>
                  <a:lnTo>
                    <a:pt x="182879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0" y="914400"/>
                  </a:lnTo>
                  <a:lnTo>
                    <a:pt x="6535" y="963017"/>
                  </a:lnTo>
                  <a:lnTo>
                    <a:pt x="24976" y="1006703"/>
                  </a:lnTo>
                  <a:lnTo>
                    <a:pt x="53578" y="1043716"/>
                  </a:lnTo>
                  <a:lnTo>
                    <a:pt x="90593" y="1072311"/>
                  </a:lnTo>
                  <a:lnTo>
                    <a:pt x="134276" y="1090747"/>
                  </a:lnTo>
                  <a:lnTo>
                    <a:pt x="182879" y="1097280"/>
                  </a:lnTo>
                  <a:lnTo>
                    <a:pt x="1443227" y="1097280"/>
                  </a:lnTo>
                  <a:lnTo>
                    <a:pt x="1491831" y="1090747"/>
                  </a:lnTo>
                  <a:lnTo>
                    <a:pt x="1535514" y="1072311"/>
                  </a:lnTo>
                  <a:lnTo>
                    <a:pt x="1572529" y="1043716"/>
                  </a:lnTo>
                  <a:lnTo>
                    <a:pt x="1601131" y="1006703"/>
                  </a:lnTo>
                  <a:lnTo>
                    <a:pt x="1619572" y="963017"/>
                  </a:lnTo>
                  <a:lnTo>
                    <a:pt x="1626108" y="914400"/>
                  </a:lnTo>
                  <a:lnTo>
                    <a:pt x="1626108" y="182880"/>
                  </a:lnTo>
                  <a:lnTo>
                    <a:pt x="1619572" y="134276"/>
                  </a:lnTo>
                  <a:lnTo>
                    <a:pt x="1601131" y="90593"/>
                  </a:lnTo>
                  <a:lnTo>
                    <a:pt x="1572529" y="53578"/>
                  </a:lnTo>
                  <a:lnTo>
                    <a:pt x="1535514" y="24976"/>
                  </a:lnTo>
                  <a:lnTo>
                    <a:pt x="1491831" y="6535"/>
                  </a:lnTo>
                  <a:lnTo>
                    <a:pt x="144322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015484" y="4600955"/>
              <a:ext cx="1626235" cy="1097280"/>
            </a:xfrm>
            <a:custGeom>
              <a:avLst/>
              <a:gdLst/>
              <a:ahLst/>
              <a:cxnLst/>
              <a:rect l="l" t="t" r="r" b="b"/>
              <a:pathLst>
                <a:path w="1626234" h="1097279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1443227" y="0"/>
                  </a:lnTo>
                  <a:lnTo>
                    <a:pt x="1491831" y="6535"/>
                  </a:lnTo>
                  <a:lnTo>
                    <a:pt x="1535514" y="24976"/>
                  </a:lnTo>
                  <a:lnTo>
                    <a:pt x="1572529" y="53578"/>
                  </a:lnTo>
                  <a:lnTo>
                    <a:pt x="1601131" y="90593"/>
                  </a:lnTo>
                  <a:lnTo>
                    <a:pt x="1619572" y="134276"/>
                  </a:lnTo>
                  <a:lnTo>
                    <a:pt x="1626108" y="182880"/>
                  </a:lnTo>
                  <a:lnTo>
                    <a:pt x="1626108" y="914400"/>
                  </a:lnTo>
                  <a:lnTo>
                    <a:pt x="1619572" y="963017"/>
                  </a:lnTo>
                  <a:lnTo>
                    <a:pt x="1601131" y="1006703"/>
                  </a:lnTo>
                  <a:lnTo>
                    <a:pt x="1572529" y="1043716"/>
                  </a:lnTo>
                  <a:lnTo>
                    <a:pt x="1535514" y="1072311"/>
                  </a:lnTo>
                  <a:lnTo>
                    <a:pt x="1491831" y="1090747"/>
                  </a:lnTo>
                  <a:lnTo>
                    <a:pt x="1443227" y="1097280"/>
                  </a:lnTo>
                  <a:lnTo>
                    <a:pt x="182879" y="1097280"/>
                  </a:lnTo>
                  <a:lnTo>
                    <a:pt x="134276" y="1090747"/>
                  </a:lnTo>
                  <a:lnTo>
                    <a:pt x="90593" y="1072311"/>
                  </a:lnTo>
                  <a:lnTo>
                    <a:pt x="53578" y="1043716"/>
                  </a:lnTo>
                  <a:lnTo>
                    <a:pt x="24976" y="1006703"/>
                  </a:lnTo>
                  <a:lnTo>
                    <a:pt x="6535" y="963017"/>
                  </a:lnTo>
                  <a:lnTo>
                    <a:pt x="0" y="914400"/>
                  </a:lnTo>
                  <a:lnTo>
                    <a:pt x="0" y="18288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015484" y="5698235"/>
              <a:ext cx="1626235" cy="708660"/>
            </a:xfrm>
            <a:custGeom>
              <a:avLst/>
              <a:gdLst/>
              <a:ahLst/>
              <a:cxnLst/>
              <a:rect l="l" t="t" r="r" b="b"/>
              <a:pathLst>
                <a:path w="1626234" h="708660">
                  <a:moveTo>
                    <a:pt x="1507997" y="0"/>
                  </a:moveTo>
                  <a:lnTo>
                    <a:pt x="118110" y="0"/>
                  </a:lnTo>
                  <a:lnTo>
                    <a:pt x="72116" y="9282"/>
                  </a:lnTo>
                  <a:lnTo>
                    <a:pt x="34575" y="34594"/>
                  </a:lnTo>
                  <a:lnTo>
                    <a:pt x="9274" y="72137"/>
                  </a:lnTo>
                  <a:lnTo>
                    <a:pt x="0" y="118109"/>
                  </a:lnTo>
                  <a:lnTo>
                    <a:pt x="0" y="590549"/>
                  </a:lnTo>
                  <a:lnTo>
                    <a:pt x="9274" y="636522"/>
                  </a:lnTo>
                  <a:lnTo>
                    <a:pt x="34575" y="674065"/>
                  </a:lnTo>
                  <a:lnTo>
                    <a:pt x="72116" y="699377"/>
                  </a:lnTo>
                  <a:lnTo>
                    <a:pt x="118110" y="708659"/>
                  </a:lnTo>
                  <a:lnTo>
                    <a:pt x="1507997" y="708659"/>
                  </a:lnTo>
                  <a:lnTo>
                    <a:pt x="1553991" y="699377"/>
                  </a:lnTo>
                  <a:lnTo>
                    <a:pt x="1591532" y="674065"/>
                  </a:lnTo>
                  <a:lnTo>
                    <a:pt x="1616833" y="636522"/>
                  </a:lnTo>
                  <a:lnTo>
                    <a:pt x="1626108" y="590549"/>
                  </a:lnTo>
                  <a:lnTo>
                    <a:pt x="1626108" y="118109"/>
                  </a:lnTo>
                  <a:lnTo>
                    <a:pt x="1616833" y="72137"/>
                  </a:lnTo>
                  <a:lnTo>
                    <a:pt x="1591532" y="34594"/>
                  </a:lnTo>
                  <a:lnTo>
                    <a:pt x="1553991" y="9282"/>
                  </a:lnTo>
                  <a:lnTo>
                    <a:pt x="1507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015484" y="5698235"/>
              <a:ext cx="1626235" cy="708660"/>
            </a:xfrm>
            <a:custGeom>
              <a:avLst/>
              <a:gdLst/>
              <a:ahLst/>
              <a:cxnLst/>
              <a:rect l="l" t="t" r="r" b="b"/>
              <a:pathLst>
                <a:path w="1626234" h="708660">
                  <a:moveTo>
                    <a:pt x="0" y="118109"/>
                  </a:moveTo>
                  <a:lnTo>
                    <a:pt x="9274" y="72137"/>
                  </a:lnTo>
                  <a:lnTo>
                    <a:pt x="34575" y="34594"/>
                  </a:lnTo>
                  <a:lnTo>
                    <a:pt x="72116" y="9282"/>
                  </a:lnTo>
                  <a:lnTo>
                    <a:pt x="118110" y="0"/>
                  </a:lnTo>
                  <a:lnTo>
                    <a:pt x="1507997" y="0"/>
                  </a:lnTo>
                  <a:lnTo>
                    <a:pt x="1553991" y="9282"/>
                  </a:lnTo>
                  <a:lnTo>
                    <a:pt x="1591532" y="34594"/>
                  </a:lnTo>
                  <a:lnTo>
                    <a:pt x="1616833" y="72137"/>
                  </a:lnTo>
                  <a:lnTo>
                    <a:pt x="1626108" y="118109"/>
                  </a:lnTo>
                  <a:lnTo>
                    <a:pt x="1626108" y="590549"/>
                  </a:lnTo>
                  <a:lnTo>
                    <a:pt x="1616833" y="636522"/>
                  </a:lnTo>
                  <a:lnTo>
                    <a:pt x="1591532" y="674065"/>
                  </a:lnTo>
                  <a:lnTo>
                    <a:pt x="1553991" y="699377"/>
                  </a:lnTo>
                  <a:lnTo>
                    <a:pt x="1507997" y="708659"/>
                  </a:lnTo>
                  <a:lnTo>
                    <a:pt x="118110" y="708659"/>
                  </a:lnTo>
                  <a:lnTo>
                    <a:pt x="72116" y="699377"/>
                  </a:lnTo>
                  <a:lnTo>
                    <a:pt x="34575" y="674065"/>
                  </a:lnTo>
                  <a:lnTo>
                    <a:pt x="9274" y="636522"/>
                  </a:lnTo>
                  <a:lnTo>
                    <a:pt x="0" y="590549"/>
                  </a:lnTo>
                  <a:lnTo>
                    <a:pt x="0" y="11810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723631" y="3956303"/>
          <a:ext cx="1991359" cy="1365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90"/>
                <a:gridCol w="599440"/>
                <a:gridCol w="274955"/>
                <a:gridCol w="335915"/>
                <a:gridCol w="416559"/>
              </a:tblGrid>
              <a:tr h="592836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4805" marR="98425" indent="-241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Ari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ic  Unit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rowSpan="2"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183260">
                <a:tc vMerge="1" gridSpan="2">
                  <a:tcPr marL="0" marR="0" marT="127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vMerge="1" hMerge="1"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1300" marR="97790" indent="-135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n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l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Unit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63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rowSpan="4" hMerge="1">
                  <a:tcPr marL="0" marR="0" marT="0" marB="0"/>
                </a:tc>
              </a:tr>
              <a:tr h="21678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 gridSpan="2">
                  <a:tcPr marL="0" marR="0" marT="63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vMerge="1" hMerge="1">
                  <a:tcPr marL="0" marR="0" marT="0" marB="0"/>
                </a:tc>
              </a:tr>
              <a:tr h="180593">
                <a:tc vMerge="1"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 gridSpan="2">
                  <a:tcPr marL="0" marR="0" marT="63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vMerge="1" hMerge="1">
                  <a:tcPr marL="0" marR="0" marT="0" marB="0"/>
                </a:tc>
              </a:tr>
              <a:tr h="192024">
                <a:tc vMerge="1"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 gridSpan="2">
                  <a:tcPr marL="0" marR="0" marT="63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vMerge="1" hMerge="1">
                  <a:tcPr marL="0" marR="0" marT="0" marB="0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2272283" y="4072128"/>
            <a:ext cx="1626235" cy="462280"/>
          </a:xfrm>
          <a:prstGeom prst="rect">
            <a:avLst/>
          </a:prstGeom>
          <a:solidFill>
            <a:srgbClr val="D9D9D9"/>
          </a:solidFill>
          <a:ln w="15240">
            <a:solidFill>
              <a:srgbClr val="34487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48641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Gothic Uralic"/>
                <a:cs typeface="Gothic Uralic"/>
              </a:rPr>
              <a:t>Inputs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2283" y="4773167"/>
            <a:ext cx="1626235" cy="462280"/>
          </a:xfrm>
          <a:prstGeom prst="rect">
            <a:avLst/>
          </a:prstGeom>
          <a:solidFill>
            <a:srgbClr val="D9D9D9"/>
          </a:solidFill>
          <a:ln w="15240">
            <a:solidFill>
              <a:srgbClr val="34487C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710"/>
              </a:spcBef>
            </a:pPr>
            <a:r>
              <a:rPr sz="1800" spc="-10" dirty="0">
                <a:latin typeface="Gothic Uralic"/>
                <a:cs typeface="Gothic Uralic"/>
              </a:rPr>
              <a:t>Outputs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000228" y="3371088"/>
          <a:ext cx="1626235" cy="302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235"/>
              </a:tblGrid>
              <a:tr h="460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RAM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409575" marR="401320" indent="882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5" dirty="0">
                          <a:latin typeface="Gothic Uralic"/>
                          <a:cs typeface="Gothic Uralic"/>
                        </a:rPr>
                        <a:t>Program  </a:t>
                      </a:r>
                      <a:r>
                        <a:rPr sz="1200" spc="25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200" dirty="0">
                          <a:latin typeface="Gothic Uralic"/>
                          <a:cs typeface="Gothic Uralic"/>
                        </a:rPr>
                        <a:t>ns</a:t>
                      </a:r>
                      <a:r>
                        <a:rPr sz="1200" spc="-25" dirty="0"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dirty="0">
                          <a:latin typeface="Gothic Uralic"/>
                          <a:cs typeface="Gothic Uralic"/>
                        </a:rPr>
                        <a:t>ruc</a:t>
                      </a:r>
                      <a:r>
                        <a:rPr sz="1200" spc="-25" dirty="0"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spc="-5" dirty="0">
                          <a:latin typeface="Gothic Uralic"/>
                          <a:cs typeface="Gothic Uralic"/>
                        </a:rPr>
                        <a:t>i</a:t>
                      </a:r>
                      <a:r>
                        <a:rPr sz="1200" spc="-10" dirty="0"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200" dirty="0">
                          <a:latin typeface="Gothic Uralic"/>
                          <a:cs typeface="Gothic Uralic"/>
                        </a:rPr>
                        <a:t>ns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34487C"/>
                      </a:solidFill>
                      <a:prstDash val="solid"/>
                    </a:lnL>
                    <a:lnR w="28575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Gothic Uralic"/>
                          <a:cs typeface="Gothic Uralic"/>
                        </a:rPr>
                        <a:t>Program</a:t>
                      </a:r>
                      <a:r>
                        <a:rPr sz="1200" spc="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200" spc="-10" dirty="0">
                          <a:latin typeface="Gothic Uralic"/>
                          <a:cs typeface="Gothic Uralic"/>
                        </a:rPr>
                        <a:t>Data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62230" marB="0">
                    <a:lnL w="38100">
                      <a:solidFill>
                        <a:srgbClr val="34487C"/>
                      </a:solidFill>
                      <a:prstDash val="solid"/>
                    </a:lnL>
                    <a:lnR w="3810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  <a:tr h="180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54940" marR="14986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Operating System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other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programs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5" dirty="0">
                          <a:latin typeface="Gothic Uralic"/>
                          <a:cs typeface="Gothic Uralic"/>
                        </a:rPr>
                        <a:t>Free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6268211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75241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</a:t>
            </a:r>
            <a:r>
              <a:rPr spc="-40" dirty="0"/>
              <a:t> </a:t>
            </a:r>
            <a:r>
              <a:rPr spc="-5" dirty="0"/>
              <a:t>management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066800" y="1524000"/>
            <a:ext cx="1022604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Why </a:t>
            </a:r>
            <a:r>
              <a:rPr sz="2400" b="1" i="1" spc="-1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do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2400" b="1" i="1" spc="-1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b="1" i="1" spc="-38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8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this?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355600" marR="5080" indent="-34353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“lower-level-” high-level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language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(HLL)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offers direct access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 components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computing platform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 languages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hide 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users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(remember</a:t>
            </a:r>
            <a:r>
              <a:rPr sz="2000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pointers?)</a:t>
            </a:r>
            <a:endParaRPr sz="2000" dirty="0">
              <a:latin typeface="Gothic Uralic"/>
              <a:cs typeface="Gothic Uralic"/>
            </a:endParaRPr>
          </a:p>
          <a:p>
            <a:pPr marL="355600" marR="62230" indent="-343535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fixed-size variables,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allocated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full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amount 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needed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before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actually executed.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So, if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int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32 bits long,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say,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4 bytes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 </a:t>
            </a:r>
            <a:r>
              <a:rPr sz="2000" spc="-20" dirty="0">
                <a:solidFill>
                  <a:srgbClr val="252525"/>
                </a:solidFill>
                <a:latin typeface="Gothic Uralic"/>
                <a:cs typeface="Gothic Uralic"/>
              </a:rPr>
              <a:t>(8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1 byte </a:t>
            </a:r>
            <a:r>
              <a:rPr sz="2000" spc="3379" dirty="0">
                <a:solidFill>
                  <a:srgbClr val="252525"/>
                </a:solidFill>
                <a:latin typeface="Wingdings" panose="05000000000000000000"/>
                <a:cs typeface="Wingdings" panose="05000000000000000000"/>
              </a:rPr>
              <a:t>→</a:t>
            </a:r>
            <a:r>
              <a:rPr sz="2000" spc="-114" dirty="0">
                <a:solidFill>
                  <a:srgbClr val="2525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32 bit/8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= 4)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reserved.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-15" dirty="0" smtClean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we do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amount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memory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determined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runtime?</a:t>
            </a:r>
            <a:endParaRPr sz="2000" dirty="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90615" y="4919471"/>
            <a:ext cx="342900" cy="593090"/>
            <a:chOff x="5690615" y="4919471"/>
            <a:chExt cx="342900" cy="593090"/>
          </a:xfrm>
        </p:grpSpPr>
        <p:sp>
          <p:nvSpPr>
            <p:cNvPr id="10" name="object 10"/>
            <p:cNvSpPr/>
            <p:nvPr/>
          </p:nvSpPr>
          <p:spPr>
            <a:xfrm>
              <a:off x="5698235" y="4927091"/>
              <a:ext cx="327660" cy="577850"/>
            </a:xfrm>
            <a:custGeom>
              <a:avLst/>
              <a:gdLst/>
              <a:ahLst/>
              <a:cxnLst/>
              <a:rect l="l" t="t" r="r" b="b"/>
              <a:pathLst>
                <a:path w="327660" h="577850">
                  <a:moveTo>
                    <a:pt x="245744" y="0"/>
                  </a:moveTo>
                  <a:lnTo>
                    <a:pt x="81914" y="0"/>
                  </a:lnTo>
                  <a:lnTo>
                    <a:pt x="81914" y="413765"/>
                  </a:lnTo>
                  <a:lnTo>
                    <a:pt x="0" y="413765"/>
                  </a:lnTo>
                  <a:lnTo>
                    <a:pt x="163829" y="577595"/>
                  </a:lnTo>
                  <a:lnTo>
                    <a:pt x="327660" y="413765"/>
                  </a:lnTo>
                  <a:lnTo>
                    <a:pt x="245744" y="413765"/>
                  </a:lnTo>
                  <a:lnTo>
                    <a:pt x="24574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98235" y="4927091"/>
              <a:ext cx="327660" cy="577850"/>
            </a:xfrm>
            <a:custGeom>
              <a:avLst/>
              <a:gdLst/>
              <a:ahLst/>
              <a:cxnLst/>
              <a:rect l="l" t="t" r="r" b="b"/>
              <a:pathLst>
                <a:path w="327660" h="577850">
                  <a:moveTo>
                    <a:pt x="0" y="413765"/>
                  </a:moveTo>
                  <a:lnTo>
                    <a:pt x="81914" y="413765"/>
                  </a:lnTo>
                  <a:lnTo>
                    <a:pt x="81914" y="0"/>
                  </a:lnTo>
                  <a:lnTo>
                    <a:pt x="245744" y="0"/>
                  </a:lnTo>
                  <a:lnTo>
                    <a:pt x="245744" y="413765"/>
                  </a:lnTo>
                  <a:lnTo>
                    <a:pt x="327660" y="413765"/>
                  </a:lnTo>
                  <a:lnTo>
                    <a:pt x="163829" y="577595"/>
                  </a:lnTo>
                  <a:lnTo>
                    <a:pt x="0" y="41376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827657" y="5616041"/>
            <a:ext cx="785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Tell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program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allocate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free chunk of memory of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a specified</a:t>
            </a:r>
            <a:r>
              <a:rPr sz="1800" spc="10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size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6268211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85426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</a:t>
            </a:r>
            <a:r>
              <a:rPr spc="-40" dirty="0"/>
              <a:t> </a:t>
            </a:r>
            <a:r>
              <a:rPr spc="-5" dirty="0"/>
              <a:t>management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542290" y="1167765"/>
            <a:ext cx="10206355" cy="2094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Dynamic </a:t>
            </a:r>
            <a:r>
              <a:rPr spc="-225" dirty="0"/>
              <a:t>memory</a:t>
            </a:r>
            <a:r>
              <a:rPr spc="-140" dirty="0"/>
              <a:t> </a:t>
            </a:r>
            <a:r>
              <a:rPr spc="-160" dirty="0"/>
              <a:t>allocation</a:t>
            </a:r>
            <a:endParaRPr spc="-160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 dirty="0"/>
          </a:p>
          <a:p>
            <a:pPr marL="355600" marR="5080" indent="-34353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0" i="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0" i="0" dirty="0">
                <a:latin typeface="Gothic Uralic"/>
                <a:cs typeface="Gothic Uralic"/>
              </a:rPr>
              <a:t>It’s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b="0" i="0" dirty="0">
                <a:latin typeface="Gothic Uralic"/>
                <a:cs typeface="Gothic Uralic"/>
              </a:rPr>
              <a:t>responsibility of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b="0" i="0" spc="-5" dirty="0">
                <a:latin typeface="Gothic Uralic"/>
                <a:cs typeface="Gothic Uralic"/>
              </a:rPr>
              <a:t>programmer </a:t>
            </a:r>
            <a:r>
              <a:rPr sz="2000" b="0" i="0" spc="5" dirty="0">
                <a:latin typeface="Gothic Uralic"/>
                <a:cs typeface="Gothic Uralic"/>
              </a:rPr>
              <a:t>to have </a:t>
            </a:r>
            <a:r>
              <a:rPr sz="2000" b="0" i="0" spc="-5" dirty="0">
                <a:latin typeface="Gothic Uralic"/>
                <a:cs typeface="Gothic Uralic"/>
              </a:rPr>
              <a:t>space </a:t>
            </a:r>
            <a:r>
              <a:rPr sz="2000" b="0" i="0" dirty="0">
                <a:latin typeface="Gothic Uralic"/>
                <a:cs typeface="Gothic Uralic"/>
              </a:rPr>
              <a:t>allocated when</a:t>
            </a:r>
            <a:r>
              <a:rPr sz="2000" b="0" i="0" spc="-275" dirty="0">
                <a:latin typeface="Gothic Uralic"/>
                <a:cs typeface="Gothic Uralic"/>
              </a:rPr>
              <a:t> </a:t>
            </a:r>
            <a:r>
              <a:rPr sz="2000" b="0" i="0" spc="-30" dirty="0">
                <a:latin typeface="Gothic Uralic"/>
                <a:cs typeface="Gothic Uralic"/>
              </a:rPr>
              <a:t>needed 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b="0" i="0" dirty="0">
                <a:latin typeface="Gothic Uralic"/>
                <a:cs typeface="Gothic Uralic"/>
              </a:rPr>
              <a:t>freed up when it’s no longer used. This </a:t>
            </a:r>
            <a:r>
              <a:rPr sz="2000" b="0" i="0" spc="-5" dirty="0">
                <a:latin typeface="Gothic Uralic"/>
                <a:cs typeface="Gothic Uralic"/>
              </a:rPr>
              <a:t>is </a:t>
            </a:r>
            <a:r>
              <a:rPr sz="2000" b="0" i="0" dirty="0">
                <a:latin typeface="Gothic Uralic"/>
                <a:cs typeface="Gothic Uralic"/>
              </a:rPr>
              <a:t>relevant esp. </a:t>
            </a:r>
            <a:r>
              <a:rPr sz="2000" b="0" i="0" spc="-5" dirty="0">
                <a:latin typeface="Gothic Uralic"/>
                <a:cs typeface="Gothic Uralic"/>
              </a:rPr>
              <a:t>in larger</a:t>
            </a:r>
            <a:r>
              <a:rPr sz="2000" b="0" i="0" spc="-135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applications.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b="0" i="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b="0" i="0" spc="-30" dirty="0" smtClean="0">
                <a:latin typeface="Gothic Uralic"/>
                <a:cs typeface="Gothic Uralic"/>
              </a:rPr>
              <a:t>We </a:t>
            </a:r>
            <a:r>
              <a:rPr sz="2000" b="0" i="0" dirty="0">
                <a:latin typeface="Gothic Uralic"/>
                <a:cs typeface="Gothic Uralic"/>
              </a:rPr>
              <a:t>can reserve chunks of memory </a:t>
            </a:r>
            <a:r>
              <a:rPr sz="2000" b="0" i="0" spc="-5" dirty="0">
                <a:latin typeface="Gothic Uralic"/>
                <a:cs typeface="Gothic Uralic"/>
              </a:rPr>
              <a:t>at </a:t>
            </a:r>
            <a:r>
              <a:rPr sz="2000" b="0" i="0" dirty="0">
                <a:latin typeface="Gothic Uralic"/>
                <a:cs typeface="Gothic Uralic"/>
              </a:rPr>
              <a:t>runtime using dedicated functions,</a:t>
            </a:r>
            <a:r>
              <a:rPr sz="2000" b="0" i="0" spc="-15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e.g.: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9243" y="3696523"/>
            <a:ext cx="1460500" cy="909319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malloc(x)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252525"/>
                </a:solidFill>
                <a:latin typeface="Gothic Uralic"/>
                <a:cs typeface="Gothic Uralic"/>
              </a:rPr>
              <a:t>realloc(p,x)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3890" y="3543935"/>
            <a:ext cx="8442325" cy="12109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Reserves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x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bytes of memory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returns a pointer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Allows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changing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size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previously allocated memory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pointed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p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size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x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290" y="4879340"/>
            <a:ext cx="9128125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free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up chunks of memory 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 longer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required: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2298700" algn="l"/>
              </a:tabLst>
            </a:pP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free(p)	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Releases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 chunk that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p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points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Tipp: realloc(NULL,x) has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same effect as</a:t>
            </a:r>
            <a:r>
              <a:rPr sz="2000" i="1" spc="-204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malloc(x)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6268211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819213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</a:t>
            </a:r>
            <a:r>
              <a:rPr spc="-40" dirty="0"/>
              <a:t> </a:t>
            </a:r>
            <a:r>
              <a:rPr spc="-5" dirty="0"/>
              <a:t>management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609600" y="1600200"/>
            <a:ext cx="10551160" cy="202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Dynamic </a:t>
            </a:r>
            <a:r>
              <a:rPr sz="2400" b="1" i="1" spc="-2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 </a:t>
            </a:r>
            <a:r>
              <a:rPr sz="2400" b="1" i="1" spc="-1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allocation </a:t>
            </a:r>
            <a:r>
              <a:rPr sz="2400" b="1" i="1" spc="-50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– </a:t>
            </a:r>
            <a:r>
              <a:rPr sz="2400" b="1" i="1" spc="-1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b="1" i="1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4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355600" marR="5080" indent="-34353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Dynamic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 allocation makes a lot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sense 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dealing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data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types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might require a flexible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amount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memory,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like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arrays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Allocation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5 integers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(like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but now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dynamic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datatype)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2643" y="3928237"/>
            <a:ext cx="8468995" cy="23075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*numbers = malloc(5 *</a:t>
            </a:r>
            <a:r>
              <a:rPr sz="1600" b="1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sizeof(int));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equivalent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to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int *numbers = malloc(5 * sizeof</a:t>
            </a:r>
            <a:r>
              <a:rPr sz="1600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*numbers);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numbers[0] =</a:t>
            </a:r>
            <a:r>
              <a:rPr sz="16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1;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numbers[1] =</a:t>
            </a:r>
            <a:r>
              <a:rPr sz="16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21437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5190" y="149860"/>
            <a:ext cx="33508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524000" y="1676400"/>
            <a:ext cx="3179445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4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Back </a:t>
            </a:r>
            <a:r>
              <a:rPr sz="2400" b="1" i="1" spc="-2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b="1" i="1" spc="-15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13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I/O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Parameters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Memory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management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6268211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875474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Memory</a:t>
            </a:r>
            <a:r>
              <a:rPr spc="-40" dirty="0"/>
              <a:t> </a:t>
            </a:r>
            <a:r>
              <a:rPr spc="-5" dirty="0"/>
              <a:t>management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08990" y="1167765"/>
            <a:ext cx="10574020" cy="202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Dynamic </a:t>
            </a:r>
            <a:r>
              <a:rPr sz="2400" b="1" i="1" spc="-2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 </a:t>
            </a:r>
            <a:r>
              <a:rPr sz="2400" b="1" i="1" spc="-16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allocation </a:t>
            </a:r>
            <a:r>
              <a:rPr sz="2400" b="1" i="1" spc="-509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– </a:t>
            </a:r>
            <a:r>
              <a:rPr sz="2400" b="1" i="1" spc="-1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b="1" i="1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4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To increase capacity, it’s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best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temporary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assign</a:t>
            </a:r>
            <a:r>
              <a:rPr sz="2000" spc="-2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it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existing pointer variable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increased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any reason memory allocation functions fail, they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return</a:t>
            </a:r>
            <a:r>
              <a:rPr sz="20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NULL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758" y="3688968"/>
            <a:ext cx="7763509" cy="27997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*temp;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2075" marR="1799590">
              <a:lnSpc>
                <a:spcPct val="2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temp = (*int)realloc(numbers,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11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* sizeof(int));  if (temp ==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NULL)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33591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something went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wrong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2075" marR="5466715" indent="24384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o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); 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else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33591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 =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temp;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887980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76631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spc="-5" dirty="0"/>
              <a:t>Lab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2133600"/>
            <a:ext cx="8510905" cy="9036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Basics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object-orientation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Have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go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>
                <a:solidFill>
                  <a:srgbClr val="252525"/>
                </a:solidFill>
                <a:latin typeface="Gothic Uralic"/>
                <a:cs typeface="Gothic Uralic"/>
              </a:rPr>
              <a:t>ARM </a:t>
            </a:r>
            <a:r>
              <a:rPr lang="en-US" altLang="zh-CN" sz="2000" spc="-5" smtClean="0">
                <a:solidFill>
                  <a:srgbClr val="252525"/>
                </a:solidFill>
                <a:latin typeface="Gothic Uralic"/>
                <a:cs typeface="Gothic Uralic"/>
              </a:rPr>
              <a:t>STM32F767</a:t>
            </a:r>
            <a:r>
              <a:rPr sz="2000" spc="-175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unit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7452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143000" y="1447800"/>
            <a:ext cx="10052050" cy="260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lang="en-US" sz="2000" spc="-70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endParaRPr lang="en-US" sz="2000" spc="-7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</a:pPr>
            <a:r>
              <a:rPr lang="en-US"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spc="-70" dirty="0" smtClean="0">
                <a:solidFill>
                  <a:srgbClr val="252525"/>
                </a:solidFill>
                <a:latin typeface="Gothic Uralic"/>
                <a:cs typeface="Gothic Uralic"/>
              </a:rPr>
              <a:t>    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9303" y="4355591"/>
            <a:ext cx="2092960" cy="2308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495" rIns="0" bIns="0" rtlCol="0">
            <a:spAutoFit/>
          </a:bodyPr>
          <a:lstStyle/>
          <a:p>
            <a:pPr marL="92075" marR="650875">
              <a:lnSpc>
                <a:spcPct val="100000"/>
              </a:lnSpc>
              <a:spcBef>
                <a:spcPts val="18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4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19388" y="4668011"/>
            <a:ext cx="2087880" cy="204533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7822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219200" y="1447800"/>
            <a:ext cx="8993505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lang="en-US" sz="2000" spc="-70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303" y="4355591"/>
            <a:ext cx="2092960" cy="2308860"/>
          </a:xfrm>
          <a:custGeom>
            <a:avLst/>
            <a:gdLst/>
            <a:ahLst/>
            <a:cxnLst/>
            <a:rect l="l" t="t" r="r" b="b"/>
            <a:pathLst>
              <a:path w="2092960" h="2308859">
                <a:moveTo>
                  <a:pt x="2092452" y="0"/>
                </a:moveTo>
                <a:lnTo>
                  <a:pt x="0" y="0"/>
                </a:lnTo>
                <a:lnTo>
                  <a:pt x="0" y="2308860"/>
                </a:lnTo>
                <a:lnTo>
                  <a:pt x="2092452" y="2308860"/>
                </a:lnTo>
                <a:lnTo>
                  <a:pt x="2092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68678" y="4367022"/>
            <a:ext cx="1367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678" y="5098541"/>
            <a:ext cx="1490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*p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&amp;i;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61972" y="4522215"/>
            <a:ext cx="1981200" cy="1744980"/>
            <a:chOff x="2061972" y="4522215"/>
            <a:chExt cx="1981200" cy="1744980"/>
          </a:xfrm>
        </p:grpSpPr>
        <p:sp>
          <p:nvSpPr>
            <p:cNvPr id="13" name="object 13"/>
            <p:cNvSpPr/>
            <p:nvPr/>
          </p:nvSpPr>
          <p:spPr>
            <a:xfrm>
              <a:off x="2561844" y="5352287"/>
              <a:ext cx="1472565" cy="915035"/>
            </a:xfrm>
            <a:custGeom>
              <a:avLst/>
              <a:gdLst/>
              <a:ahLst/>
              <a:cxnLst/>
              <a:rect l="l" t="t" r="r" b="b"/>
              <a:pathLst>
                <a:path w="1472564" h="915035">
                  <a:moveTo>
                    <a:pt x="68093" y="34767"/>
                  </a:moveTo>
                  <a:lnTo>
                    <a:pt x="61428" y="45524"/>
                  </a:lnTo>
                  <a:lnTo>
                    <a:pt x="1461516" y="912799"/>
                  </a:lnTo>
                  <a:lnTo>
                    <a:pt x="1464436" y="914654"/>
                  </a:lnTo>
                  <a:lnTo>
                    <a:pt x="1468373" y="913726"/>
                  </a:lnTo>
                  <a:lnTo>
                    <a:pt x="1470279" y="910742"/>
                  </a:lnTo>
                  <a:lnTo>
                    <a:pt x="1472057" y="907770"/>
                  </a:lnTo>
                  <a:lnTo>
                    <a:pt x="1471168" y="903846"/>
                  </a:lnTo>
                  <a:lnTo>
                    <a:pt x="1468120" y="902004"/>
                  </a:lnTo>
                  <a:lnTo>
                    <a:pt x="68093" y="34767"/>
                  </a:lnTo>
                  <a:close/>
                </a:path>
                <a:path w="1472564" h="915035">
                  <a:moveTo>
                    <a:pt x="0" y="0"/>
                  </a:moveTo>
                  <a:lnTo>
                    <a:pt x="44704" y="72517"/>
                  </a:lnTo>
                  <a:lnTo>
                    <a:pt x="61428" y="45524"/>
                  </a:lnTo>
                  <a:lnTo>
                    <a:pt x="47625" y="36956"/>
                  </a:lnTo>
                  <a:lnTo>
                    <a:pt x="46736" y="33020"/>
                  </a:lnTo>
                  <a:lnTo>
                    <a:pt x="48641" y="30099"/>
                  </a:lnTo>
                  <a:lnTo>
                    <a:pt x="50418" y="27050"/>
                  </a:lnTo>
                  <a:lnTo>
                    <a:pt x="54356" y="26162"/>
                  </a:lnTo>
                  <a:lnTo>
                    <a:pt x="73425" y="26162"/>
                  </a:lnTo>
                  <a:lnTo>
                    <a:pt x="84836" y="7746"/>
                  </a:lnTo>
                  <a:lnTo>
                    <a:pt x="0" y="0"/>
                  </a:lnTo>
                  <a:close/>
                </a:path>
                <a:path w="1472564" h="915035">
                  <a:moveTo>
                    <a:pt x="54356" y="26162"/>
                  </a:moveTo>
                  <a:lnTo>
                    <a:pt x="50418" y="27050"/>
                  </a:lnTo>
                  <a:lnTo>
                    <a:pt x="48641" y="30099"/>
                  </a:lnTo>
                  <a:lnTo>
                    <a:pt x="46736" y="33020"/>
                  </a:lnTo>
                  <a:lnTo>
                    <a:pt x="47625" y="36956"/>
                  </a:lnTo>
                  <a:lnTo>
                    <a:pt x="61428" y="45524"/>
                  </a:lnTo>
                  <a:lnTo>
                    <a:pt x="68093" y="34767"/>
                  </a:lnTo>
                  <a:lnTo>
                    <a:pt x="57276" y="28067"/>
                  </a:lnTo>
                  <a:lnTo>
                    <a:pt x="54356" y="26162"/>
                  </a:lnTo>
                  <a:close/>
                </a:path>
                <a:path w="1472564" h="915035">
                  <a:moveTo>
                    <a:pt x="73425" y="26162"/>
                  </a:moveTo>
                  <a:lnTo>
                    <a:pt x="54356" y="26162"/>
                  </a:lnTo>
                  <a:lnTo>
                    <a:pt x="57276" y="28067"/>
                  </a:lnTo>
                  <a:lnTo>
                    <a:pt x="68093" y="34767"/>
                  </a:lnTo>
                  <a:lnTo>
                    <a:pt x="73425" y="26162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61972" y="4522215"/>
              <a:ext cx="1981200" cy="922019"/>
            </a:xfrm>
            <a:custGeom>
              <a:avLst/>
              <a:gdLst/>
              <a:ahLst/>
              <a:cxnLst/>
              <a:rect l="l" t="t" r="r" b="b"/>
              <a:pathLst>
                <a:path w="1981200" h="922020">
                  <a:moveTo>
                    <a:pt x="1941830" y="8636"/>
                  </a:moveTo>
                  <a:lnTo>
                    <a:pt x="1940814" y="5334"/>
                  </a:lnTo>
                  <a:lnTo>
                    <a:pt x="1939798" y="1905"/>
                  </a:lnTo>
                  <a:lnTo>
                    <a:pt x="1936242" y="0"/>
                  </a:lnTo>
                  <a:lnTo>
                    <a:pt x="71120" y="563257"/>
                  </a:lnTo>
                  <a:lnTo>
                    <a:pt x="61976" y="532892"/>
                  </a:lnTo>
                  <a:lnTo>
                    <a:pt x="0" y="591312"/>
                  </a:lnTo>
                  <a:lnTo>
                    <a:pt x="83947" y="605790"/>
                  </a:lnTo>
                  <a:lnTo>
                    <a:pt x="76212" y="580136"/>
                  </a:lnTo>
                  <a:lnTo>
                    <a:pt x="74790" y="575449"/>
                  </a:lnTo>
                  <a:lnTo>
                    <a:pt x="1939925" y="12192"/>
                  </a:lnTo>
                  <a:lnTo>
                    <a:pt x="1941830" y="8636"/>
                  </a:lnTo>
                  <a:close/>
                </a:path>
                <a:path w="1981200" h="922020">
                  <a:moveTo>
                    <a:pt x="1980692" y="912241"/>
                  </a:moveTo>
                  <a:lnTo>
                    <a:pt x="1978406" y="909066"/>
                  </a:lnTo>
                  <a:lnTo>
                    <a:pt x="1974977" y="908431"/>
                  </a:lnTo>
                  <a:lnTo>
                    <a:pt x="833602" y="713232"/>
                  </a:lnTo>
                  <a:lnTo>
                    <a:pt x="834085" y="710438"/>
                  </a:lnTo>
                  <a:lnTo>
                    <a:pt x="838962" y="681875"/>
                  </a:lnTo>
                  <a:lnTo>
                    <a:pt x="757428" y="706628"/>
                  </a:lnTo>
                  <a:lnTo>
                    <a:pt x="826135" y="757047"/>
                  </a:lnTo>
                  <a:lnTo>
                    <a:pt x="831456" y="725805"/>
                  </a:lnTo>
                  <a:lnTo>
                    <a:pt x="1972818" y="921004"/>
                  </a:lnTo>
                  <a:lnTo>
                    <a:pt x="1976247" y="921512"/>
                  </a:lnTo>
                  <a:lnTo>
                    <a:pt x="1979549" y="919226"/>
                  </a:lnTo>
                  <a:lnTo>
                    <a:pt x="1980057" y="915797"/>
                  </a:lnTo>
                  <a:lnTo>
                    <a:pt x="1980692" y="912241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06417" y="5965952"/>
            <a:ext cx="3676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966AC"/>
                </a:solidFill>
                <a:latin typeface="Gothic Uralic"/>
                <a:cs typeface="Gothic Uralic"/>
              </a:rPr>
              <a:t>&amp; </a:t>
            </a:r>
            <a:r>
              <a:rPr sz="1800" spc="10" dirty="0">
                <a:solidFill>
                  <a:srgbClr val="4966AC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special operator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that</a:t>
            </a:r>
            <a:r>
              <a:rPr sz="1800" spc="-80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yields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memory address </a:t>
            </a:r>
            <a:r>
              <a:rPr sz="1800" spc="-20" dirty="0">
                <a:solidFill>
                  <a:srgbClr val="4966AC"/>
                </a:solidFill>
                <a:latin typeface="Gothic Uralic"/>
                <a:cs typeface="Gothic Uralic"/>
              </a:rPr>
              <a:t>(p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==</a:t>
            </a:r>
            <a:r>
              <a:rPr sz="1800" spc="3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5" dirty="0">
                <a:solidFill>
                  <a:srgbClr val="4966AC"/>
                </a:solidFill>
                <a:latin typeface="Gothic Uralic"/>
                <a:cs typeface="Gothic Uralic"/>
              </a:rPr>
              <a:t>&amp;i)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4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7028" y="5829300"/>
            <a:ext cx="1027430" cy="24257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15"/>
              </a:spcBef>
            </a:pPr>
            <a:r>
              <a:rPr lang="en-US" sz="1400" spc="-5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5180" y="5143627"/>
            <a:ext cx="3926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Pointers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must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be related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to</a:t>
            </a:r>
            <a:r>
              <a:rPr sz="1800" spc="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another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variable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5557" y="423621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Use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an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asterisk </a:t>
            </a: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(*)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before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identifier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declare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a</a:t>
            </a:r>
            <a:r>
              <a:rPr sz="1800" spc="-6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pointer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11768" y="4668011"/>
            <a:ext cx="2087880" cy="204533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97319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1447800"/>
            <a:ext cx="8993505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303" y="4355591"/>
            <a:ext cx="2092960" cy="2308860"/>
          </a:xfrm>
          <a:custGeom>
            <a:avLst/>
            <a:gdLst/>
            <a:ahLst/>
            <a:cxnLst/>
            <a:rect l="l" t="t" r="r" b="b"/>
            <a:pathLst>
              <a:path w="2092960" h="2308859">
                <a:moveTo>
                  <a:pt x="2092452" y="0"/>
                </a:moveTo>
                <a:lnTo>
                  <a:pt x="0" y="0"/>
                </a:lnTo>
                <a:lnTo>
                  <a:pt x="0" y="2308860"/>
                </a:lnTo>
                <a:lnTo>
                  <a:pt x="2092452" y="2308860"/>
                </a:lnTo>
                <a:lnTo>
                  <a:pt x="2092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68678" y="4367022"/>
            <a:ext cx="13671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678" y="5098541"/>
            <a:ext cx="1490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*p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&amp;i;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8678" y="5586476"/>
            <a:ext cx="1366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k = *p *</a:t>
            </a:r>
            <a:r>
              <a:rPr sz="16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k;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04644" y="4868036"/>
            <a:ext cx="1918970" cy="1264285"/>
            <a:chOff x="2104644" y="4868036"/>
            <a:chExt cx="1918970" cy="1264285"/>
          </a:xfrm>
        </p:grpSpPr>
        <p:sp>
          <p:nvSpPr>
            <p:cNvPr id="14" name="object 14"/>
            <p:cNvSpPr/>
            <p:nvPr/>
          </p:nvSpPr>
          <p:spPr>
            <a:xfrm>
              <a:off x="2343912" y="5805055"/>
              <a:ext cx="1679575" cy="327660"/>
            </a:xfrm>
            <a:custGeom>
              <a:avLst/>
              <a:gdLst/>
              <a:ahLst/>
              <a:cxnLst/>
              <a:rect l="l" t="t" r="r" b="b"/>
              <a:pathLst>
                <a:path w="1679575" h="327660">
                  <a:moveTo>
                    <a:pt x="76157" y="31271"/>
                  </a:moveTo>
                  <a:lnTo>
                    <a:pt x="73954" y="43783"/>
                  </a:lnTo>
                  <a:lnTo>
                    <a:pt x="1674876" y="327063"/>
                  </a:lnTo>
                  <a:lnTo>
                    <a:pt x="1678177" y="324764"/>
                  </a:lnTo>
                  <a:lnTo>
                    <a:pt x="1678813" y="321309"/>
                  </a:lnTo>
                  <a:lnTo>
                    <a:pt x="1679321" y="317855"/>
                  </a:lnTo>
                  <a:lnTo>
                    <a:pt x="1677035" y="314566"/>
                  </a:lnTo>
                  <a:lnTo>
                    <a:pt x="76157" y="31271"/>
                  </a:lnTo>
                  <a:close/>
                </a:path>
                <a:path w="1679575" h="327660">
                  <a:moveTo>
                    <a:pt x="81661" y="0"/>
                  </a:moveTo>
                  <a:lnTo>
                    <a:pt x="0" y="24244"/>
                  </a:lnTo>
                  <a:lnTo>
                    <a:pt x="68452" y="75044"/>
                  </a:lnTo>
                  <a:lnTo>
                    <a:pt x="73954" y="43783"/>
                  </a:lnTo>
                  <a:lnTo>
                    <a:pt x="57912" y="40944"/>
                  </a:lnTo>
                  <a:lnTo>
                    <a:pt x="55625" y="37655"/>
                  </a:lnTo>
                  <a:lnTo>
                    <a:pt x="56895" y="30746"/>
                  </a:lnTo>
                  <a:lnTo>
                    <a:pt x="60198" y="28447"/>
                  </a:lnTo>
                  <a:lnTo>
                    <a:pt x="76654" y="28447"/>
                  </a:lnTo>
                  <a:lnTo>
                    <a:pt x="81661" y="0"/>
                  </a:lnTo>
                  <a:close/>
                </a:path>
                <a:path w="1679575" h="327660">
                  <a:moveTo>
                    <a:pt x="60198" y="28447"/>
                  </a:moveTo>
                  <a:lnTo>
                    <a:pt x="56895" y="30746"/>
                  </a:lnTo>
                  <a:lnTo>
                    <a:pt x="55625" y="37655"/>
                  </a:lnTo>
                  <a:lnTo>
                    <a:pt x="57912" y="40944"/>
                  </a:lnTo>
                  <a:lnTo>
                    <a:pt x="73954" y="43783"/>
                  </a:lnTo>
                  <a:lnTo>
                    <a:pt x="76157" y="31271"/>
                  </a:lnTo>
                  <a:lnTo>
                    <a:pt x="60198" y="28447"/>
                  </a:lnTo>
                  <a:close/>
                </a:path>
                <a:path w="1679575" h="327660">
                  <a:moveTo>
                    <a:pt x="76654" y="28447"/>
                  </a:moveTo>
                  <a:lnTo>
                    <a:pt x="60198" y="28447"/>
                  </a:lnTo>
                  <a:lnTo>
                    <a:pt x="76157" y="31271"/>
                  </a:lnTo>
                  <a:lnTo>
                    <a:pt x="76654" y="28447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04644" y="4868036"/>
              <a:ext cx="1918335" cy="777240"/>
            </a:xfrm>
            <a:custGeom>
              <a:avLst/>
              <a:gdLst/>
              <a:ahLst/>
              <a:cxnLst/>
              <a:rect l="l" t="t" r="r" b="b"/>
              <a:pathLst>
                <a:path w="1918335" h="777239">
                  <a:moveTo>
                    <a:pt x="56642" y="706374"/>
                  </a:moveTo>
                  <a:lnTo>
                    <a:pt x="0" y="770064"/>
                  </a:lnTo>
                  <a:lnTo>
                    <a:pt x="84836" y="777189"/>
                  </a:lnTo>
                  <a:lnTo>
                    <a:pt x="75491" y="753719"/>
                  </a:lnTo>
                  <a:lnTo>
                    <a:pt x="58038" y="753719"/>
                  </a:lnTo>
                  <a:lnTo>
                    <a:pt x="54356" y="752132"/>
                  </a:lnTo>
                  <a:lnTo>
                    <a:pt x="51816" y="745616"/>
                  </a:lnTo>
                  <a:lnTo>
                    <a:pt x="53339" y="741921"/>
                  </a:lnTo>
                  <a:lnTo>
                    <a:pt x="68408" y="735928"/>
                  </a:lnTo>
                  <a:lnTo>
                    <a:pt x="56642" y="706374"/>
                  </a:lnTo>
                  <a:close/>
                </a:path>
                <a:path w="1918335" h="777239">
                  <a:moveTo>
                    <a:pt x="68408" y="735928"/>
                  </a:moveTo>
                  <a:lnTo>
                    <a:pt x="53339" y="741921"/>
                  </a:lnTo>
                  <a:lnTo>
                    <a:pt x="51816" y="745616"/>
                  </a:lnTo>
                  <a:lnTo>
                    <a:pt x="54356" y="752132"/>
                  </a:lnTo>
                  <a:lnTo>
                    <a:pt x="58038" y="753719"/>
                  </a:lnTo>
                  <a:lnTo>
                    <a:pt x="73098" y="747706"/>
                  </a:lnTo>
                  <a:lnTo>
                    <a:pt x="68408" y="735928"/>
                  </a:lnTo>
                  <a:close/>
                </a:path>
                <a:path w="1918335" h="777239">
                  <a:moveTo>
                    <a:pt x="73098" y="747706"/>
                  </a:moveTo>
                  <a:lnTo>
                    <a:pt x="58038" y="753719"/>
                  </a:lnTo>
                  <a:lnTo>
                    <a:pt x="75491" y="753719"/>
                  </a:lnTo>
                  <a:lnTo>
                    <a:pt x="73098" y="747706"/>
                  </a:lnTo>
                  <a:close/>
                </a:path>
                <a:path w="1918335" h="777239">
                  <a:moveTo>
                    <a:pt x="1911477" y="0"/>
                  </a:moveTo>
                  <a:lnTo>
                    <a:pt x="1908302" y="1396"/>
                  </a:lnTo>
                  <a:lnTo>
                    <a:pt x="68408" y="735928"/>
                  </a:lnTo>
                  <a:lnTo>
                    <a:pt x="73098" y="747706"/>
                  </a:lnTo>
                  <a:lnTo>
                    <a:pt x="1913001" y="13081"/>
                  </a:lnTo>
                  <a:lnTo>
                    <a:pt x="1916303" y="11811"/>
                  </a:lnTo>
                  <a:lnTo>
                    <a:pt x="1917827" y="8127"/>
                  </a:lnTo>
                  <a:lnTo>
                    <a:pt x="1916557" y="4825"/>
                  </a:lnTo>
                  <a:lnTo>
                    <a:pt x="1915286" y="1650"/>
                  </a:lnTo>
                  <a:lnTo>
                    <a:pt x="191147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95115" y="5830620"/>
            <a:ext cx="3362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When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used </a:t>
            </a:r>
            <a:r>
              <a:rPr sz="1800" spc="5" dirty="0">
                <a:solidFill>
                  <a:srgbClr val="4966AC"/>
                </a:solidFill>
                <a:latin typeface="Gothic Uralic"/>
                <a:cs typeface="Gothic Uralic"/>
              </a:rPr>
              <a:t>like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this,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* </a:t>
            </a:r>
            <a:r>
              <a:rPr sz="1800" spc="10" dirty="0">
                <a:solidFill>
                  <a:srgbClr val="4966AC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just</a:t>
            </a:r>
            <a:r>
              <a:rPr sz="1800" spc="-20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our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common arithmetic</a:t>
            </a: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operator.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4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87028" y="5829300"/>
            <a:ext cx="1027430" cy="24257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15"/>
              </a:spcBef>
            </a:pPr>
            <a:r>
              <a:rPr lang="en-US" sz="1400" spc="-5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11768" y="4699126"/>
            <a:ext cx="2087880" cy="204533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95115" y="4443729"/>
            <a:ext cx="4189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Once assigned,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* operator used  </a:t>
            </a:r>
            <a:r>
              <a:rPr sz="1800" spc="5" dirty="0">
                <a:solidFill>
                  <a:srgbClr val="4966AC"/>
                </a:solidFill>
                <a:latin typeface="Gothic Uralic"/>
                <a:cs typeface="Gothic Uralic"/>
              </a:rPr>
              <a:t>like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this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gives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value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at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address 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stored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by </a:t>
            </a:r>
            <a:r>
              <a:rPr sz="1800" spc="-10" dirty="0">
                <a:solidFill>
                  <a:srgbClr val="4966AC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pointer </a:t>
            </a:r>
            <a:r>
              <a:rPr sz="1800" spc="-20" dirty="0">
                <a:solidFill>
                  <a:srgbClr val="4966AC"/>
                </a:solidFill>
                <a:latin typeface="Gothic Uralic"/>
                <a:cs typeface="Gothic Uralic"/>
              </a:rPr>
              <a:t>(*p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==</a:t>
            </a:r>
            <a:r>
              <a:rPr sz="1800" spc="12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i).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9346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97432" y="1474723"/>
            <a:ext cx="8993505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303" y="4355591"/>
            <a:ext cx="2092960" cy="2308860"/>
          </a:xfrm>
          <a:custGeom>
            <a:avLst/>
            <a:gdLst/>
            <a:ahLst/>
            <a:cxnLst/>
            <a:rect l="l" t="t" r="r" b="b"/>
            <a:pathLst>
              <a:path w="2092960" h="2308859">
                <a:moveTo>
                  <a:pt x="2092452" y="0"/>
                </a:moveTo>
                <a:lnTo>
                  <a:pt x="0" y="0"/>
                </a:lnTo>
                <a:lnTo>
                  <a:pt x="0" y="2308860"/>
                </a:lnTo>
                <a:lnTo>
                  <a:pt x="2092452" y="2308860"/>
                </a:lnTo>
                <a:lnTo>
                  <a:pt x="2092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9303" y="4355591"/>
            <a:ext cx="2092960" cy="2308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2075" marR="65087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*p 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&amp;i;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k = *p *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*p 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02;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4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235"/>
              </a:spcBef>
            </a:pPr>
            <a:r>
              <a:rPr sz="1400" b="1" dirty="0">
                <a:latin typeface="Gothic Uralic"/>
                <a:cs typeface="Gothic Uralic"/>
              </a:rPr>
              <a:t>k =</a:t>
            </a:r>
            <a:r>
              <a:rPr sz="1400" b="1" spc="-50" dirty="0">
                <a:latin typeface="Gothic Uralic"/>
                <a:cs typeface="Gothic Uralic"/>
              </a:rPr>
              <a:t> </a:t>
            </a:r>
            <a:r>
              <a:rPr sz="1400" b="1" dirty="0">
                <a:latin typeface="Gothic Uralic"/>
                <a:cs typeface="Gothic Uralic"/>
              </a:rPr>
              <a:t>20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7028" y="5829300"/>
            <a:ext cx="1027430" cy="24257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15"/>
              </a:spcBef>
            </a:pPr>
            <a:r>
              <a:rPr lang="en-US" sz="1400" spc="-5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98064" y="5797397"/>
            <a:ext cx="1218565" cy="135890"/>
          </a:xfrm>
          <a:custGeom>
            <a:avLst/>
            <a:gdLst/>
            <a:ahLst/>
            <a:cxnLst/>
            <a:rect l="l" t="t" r="r" b="b"/>
            <a:pathLst>
              <a:path w="1218564" h="135889">
                <a:moveTo>
                  <a:pt x="76454" y="31642"/>
                </a:moveTo>
                <a:lnTo>
                  <a:pt x="75438" y="44304"/>
                </a:lnTo>
                <a:lnTo>
                  <a:pt x="1214501" y="135394"/>
                </a:lnTo>
                <a:lnTo>
                  <a:pt x="1217549" y="132791"/>
                </a:lnTo>
                <a:lnTo>
                  <a:pt x="1218057" y="125793"/>
                </a:lnTo>
                <a:lnTo>
                  <a:pt x="1215516" y="122732"/>
                </a:lnTo>
                <a:lnTo>
                  <a:pt x="76454" y="31642"/>
                </a:lnTo>
                <a:close/>
              </a:path>
              <a:path w="1218564" h="135889">
                <a:moveTo>
                  <a:pt x="78993" y="0"/>
                </a:moveTo>
                <a:lnTo>
                  <a:pt x="0" y="31902"/>
                </a:lnTo>
                <a:lnTo>
                  <a:pt x="72898" y="75958"/>
                </a:lnTo>
                <a:lnTo>
                  <a:pt x="75438" y="44304"/>
                </a:lnTo>
                <a:lnTo>
                  <a:pt x="59309" y="43014"/>
                </a:lnTo>
                <a:lnTo>
                  <a:pt x="56642" y="39954"/>
                </a:lnTo>
                <a:lnTo>
                  <a:pt x="57023" y="36461"/>
                </a:lnTo>
                <a:lnTo>
                  <a:pt x="57277" y="32956"/>
                </a:lnTo>
                <a:lnTo>
                  <a:pt x="60325" y="30353"/>
                </a:lnTo>
                <a:lnTo>
                  <a:pt x="76558" y="30353"/>
                </a:lnTo>
                <a:lnTo>
                  <a:pt x="78993" y="0"/>
                </a:lnTo>
                <a:close/>
              </a:path>
              <a:path w="1218564" h="135889">
                <a:moveTo>
                  <a:pt x="60325" y="30353"/>
                </a:moveTo>
                <a:lnTo>
                  <a:pt x="57277" y="32956"/>
                </a:lnTo>
                <a:lnTo>
                  <a:pt x="57023" y="36461"/>
                </a:lnTo>
                <a:lnTo>
                  <a:pt x="56642" y="39954"/>
                </a:lnTo>
                <a:lnTo>
                  <a:pt x="59309" y="43014"/>
                </a:lnTo>
                <a:lnTo>
                  <a:pt x="75438" y="44304"/>
                </a:lnTo>
                <a:lnTo>
                  <a:pt x="76454" y="31642"/>
                </a:lnTo>
                <a:lnTo>
                  <a:pt x="60325" y="30353"/>
                </a:lnTo>
                <a:close/>
              </a:path>
              <a:path w="1218564" h="135889">
                <a:moveTo>
                  <a:pt x="76558" y="30353"/>
                </a:moveTo>
                <a:lnTo>
                  <a:pt x="60325" y="30353"/>
                </a:lnTo>
                <a:lnTo>
                  <a:pt x="76454" y="31642"/>
                </a:lnTo>
                <a:lnTo>
                  <a:pt x="76558" y="30353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88765" y="5891530"/>
            <a:ext cx="216598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k = 10 *</a:t>
            </a:r>
            <a:r>
              <a:rPr sz="1800" spc="-75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82361" y="5199760"/>
            <a:ext cx="3806190" cy="690880"/>
          </a:xfrm>
          <a:custGeom>
            <a:avLst/>
            <a:gdLst/>
            <a:ahLst/>
            <a:cxnLst/>
            <a:rect l="l" t="t" r="r" b="b"/>
            <a:pathLst>
              <a:path w="3806190" h="690879">
                <a:moveTo>
                  <a:pt x="3729470" y="31266"/>
                </a:moveTo>
                <a:lnTo>
                  <a:pt x="2286" y="677798"/>
                </a:lnTo>
                <a:lnTo>
                  <a:pt x="0" y="681088"/>
                </a:lnTo>
                <a:lnTo>
                  <a:pt x="635" y="684542"/>
                </a:lnTo>
                <a:lnTo>
                  <a:pt x="1142" y="687997"/>
                </a:lnTo>
                <a:lnTo>
                  <a:pt x="4445" y="690321"/>
                </a:lnTo>
                <a:lnTo>
                  <a:pt x="3731660" y="43833"/>
                </a:lnTo>
                <a:lnTo>
                  <a:pt x="3729470" y="31266"/>
                </a:lnTo>
                <a:close/>
              </a:path>
              <a:path w="3806190" h="690879">
                <a:moveTo>
                  <a:pt x="3800340" y="28447"/>
                </a:moveTo>
                <a:lnTo>
                  <a:pt x="3745484" y="28447"/>
                </a:lnTo>
                <a:lnTo>
                  <a:pt x="3748786" y="30861"/>
                </a:lnTo>
                <a:lnTo>
                  <a:pt x="3749420" y="34289"/>
                </a:lnTo>
                <a:lnTo>
                  <a:pt x="3749929" y="37718"/>
                </a:lnTo>
                <a:lnTo>
                  <a:pt x="3747642" y="41020"/>
                </a:lnTo>
                <a:lnTo>
                  <a:pt x="3744214" y="41655"/>
                </a:lnTo>
                <a:lnTo>
                  <a:pt x="3731660" y="43833"/>
                </a:lnTo>
                <a:lnTo>
                  <a:pt x="3737102" y="75056"/>
                </a:lnTo>
                <a:lnTo>
                  <a:pt x="3800340" y="28447"/>
                </a:lnTo>
                <a:close/>
              </a:path>
              <a:path w="3806190" h="690879">
                <a:moveTo>
                  <a:pt x="3745484" y="28447"/>
                </a:moveTo>
                <a:lnTo>
                  <a:pt x="3742055" y="29082"/>
                </a:lnTo>
                <a:lnTo>
                  <a:pt x="3729470" y="31266"/>
                </a:lnTo>
                <a:lnTo>
                  <a:pt x="3731660" y="43833"/>
                </a:lnTo>
                <a:lnTo>
                  <a:pt x="3744214" y="41655"/>
                </a:lnTo>
                <a:lnTo>
                  <a:pt x="3747642" y="41020"/>
                </a:lnTo>
                <a:lnTo>
                  <a:pt x="3749929" y="37718"/>
                </a:lnTo>
                <a:lnTo>
                  <a:pt x="3749420" y="34289"/>
                </a:lnTo>
                <a:lnTo>
                  <a:pt x="3748786" y="30861"/>
                </a:lnTo>
                <a:lnTo>
                  <a:pt x="3745484" y="28447"/>
                </a:lnTo>
                <a:close/>
              </a:path>
              <a:path w="3806190" h="690879">
                <a:moveTo>
                  <a:pt x="3724020" y="0"/>
                </a:moveTo>
                <a:lnTo>
                  <a:pt x="3729470" y="31266"/>
                </a:lnTo>
                <a:lnTo>
                  <a:pt x="3742055" y="29082"/>
                </a:lnTo>
                <a:lnTo>
                  <a:pt x="3745484" y="28447"/>
                </a:lnTo>
                <a:lnTo>
                  <a:pt x="3800340" y="28447"/>
                </a:lnTo>
                <a:lnTo>
                  <a:pt x="3805682" y="24511"/>
                </a:lnTo>
                <a:lnTo>
                  <a:pt x="372402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11768" y="4668011"/>
            <a:ext cx="2087880" cy="20453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2088" y="6129528"/>
            <a:ext cx="466217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k = the integer value at the</a:t>
            </a:r>
            <a:r>
              <a:rPr sz="1800" i="1" spc="20" dirty="0">
                <a:solidFill>
                  <a:srgbClr val="4966AC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address</a:t>
            </a:r>
            <a:endParaRPr sz="1800">
              <a:latin typeface="TeXGyreAdventor"/>
              <a:cs typeface="TeXGyreAdventor"/>
            </a:endParaRPr>
          </a:p>
          <a:p>
            <a:pPr marL="92075">
              <a:lnSpc>
                <a:spcPct val="100000"/>
              </a:lnSpc>
            </a:pP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stored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in p * the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value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of the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variable</a:t>
            </a:r>
            <a:r>
              <a:rPr sz="1800" i="1" spc="-50" dirty="0">
                <a:solidFill>
                  <a:srgbClr val="4966AC"/>
                </a:solidFill>
                <a:latin typeface="TeXGyreAdventor"/>
                <a:cs typeface="TeXGyreAdventor"/>
              </a:rPr>
              <a:t>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k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00359" y="4984750"/>
            <a:ext cx="248920" cy="1024255"/>
          </a:xfrm>
          <a:custGeom>
            <a:avLst/>
            <a:gdLst/>
            <a:ahLst/>
            <a:cxnLst/>
            <a:rect l="l" t="t" r="r" b="b"/>
            <a:pathLst>
              <a:path w="248920" h="1024254">
                <a:moveTo>
                  <a:pt x="76200" y="947623"/>
                </a:moveTo>
                <a:lnTo>
                  <a:pt x="0" y="985723"/>
                </a:lnTo>
                <a:lnTo>
                  <a:pt x="76200" y="1023823"/>
                </a:lnTo>
                <a:lnTo>
                  <a:pt x="76200" y="992073"/>
                </a:lnTo>
                <a:lnTo>
                  <a:pt x="59944" y="992073"/>
                </a:lnTo>
                <a:lnTo>
                  <a:pt x="57150" y="989228"/>
                </a:lnTo>
                <a:lnTo>
                  <a:pt x="57150" y="982205"/>
                </a:lnTo>
                <a:lnTo>
                  <a:pt x="59944" y="979373"/>
                </a:lnTo>
                <a:lnTo>
                  <a:pt x="76200" y="979373"/>
                </a:lnTo>
                <a:lnTo>
                  <a:pt x="76200" y="947623"/>
                </a:lnTo>
                <a:close/>
              </a:path>
              <a:path w="248920" h="1024254">
                <a:moveTo>
                  <a:pt x="76200" y="979373"/>
                </a:moveTo>
                <a:lnTo>
                  <a:pt x="59944" y="979373"/>
                </a:lnTo>
                <a:lnTo>
                  <a:pt x="57150" y="982205"/>
                </a:lnTo>
                <a:lnTo>
                  <a:pt x="57150" y="989228"/>
                </a:lnTo>
                <a:lnTo>
                  <a:pt x="59944" y="992073"/>
                </a:lnTo>
                <a:lnTo>
                  <a:pt x="76200" y="992073"/>
                </a:lnTo>
                <a:lnTo>
                  <a:pt x="76200" y="979373"/>
                </a:lnTo>
                <a:close/>
              </a:path>
              <a:path w="248920" h="1024254">
                <a:moveTo>
                  <a:pt x="235712" y="979373"/>
                </a:moveTo>
                <a:lnTo>
                  <a:pt x="76200" y="979373"/>
                </a:lnTo>
                <a:lnTo>
                  <a:pt x="76200" y="992073"/>
                </a:lnTo>
                <a:lnTo>
                  <a:pt x="245491" y="992073"/>
                </a:lnTo>
                <a:lnTo>
                  <a:pt x="248412" y="989228"/>
                </a:lnTo>
                <a:lnTo>
                  <a:pt x="248412" y="985723"/>
                </a:lnTo>
                <a:lnTo>
                  <a:pt x="235712" y="985723"/>
                </a:lnTo>
                <a:lnTo>
                  <a:pt x="235712" y="979373"/>
                </a:lnTo>
                <a:close/>
              </a:path>
              <a:path w="248920" h="1024254">
                <a:moveTo>
                  <a:pt x="235712" y="6350"/>
                </a:moveTo>
                <a:lnTo>
                  <a:pt x="235712" y="985723"/>
                </a:lnTo>
                <a:lnTo>
                  <a:pt x="242062" y="979373"/>
                </a:lnTo>
                <a:lnTo>
                  <a:pt x="248412" y="979373"/>
                </a:lnTo>
                <a:lnTo>
                  <a:pt x="248412" y="12700"/>
                </a:lnTo>
                <a:lnTo>
                  <a:pt x="242062" y="12700"/>
                </a:lnTo>
                <a:lnTo>
                  <a:pt x="235712" y="6350"/>
                </a:lnTo>
                <a:close/>
              </a:path>
              <a:path w="248920" h="1024254">
                <a:moveTo>
                  <a:pt x="248412" y="979373"/>
                </a:moveTo>
                <a:lnTo>
                  <a:pt x="242062" y="979373"/>
                </a:lnTo>
                <a:lnTo>
                  <a:pt x="235712" y="985723"/>
                </a:lnTo>
                <a:lnTo>
                  <a:pt x="248412" y="985723"/>
                </a:lnTo>
                <a:lnTo>
                  <a:pt x="248412" y="979373"/>
                </a:lnTo>
                <a:close/>
              </a:path>
              <a:path w="248920" h="1024254">
                <a:moveTo>
                  <a:pt x="245491" y="0"/>
                </a:moveTo>
                <a:lnTo>
                  <a:pt x="9906" y="0"/>
                </a:lnTo>
                <a:lnTo>
                  <a:pt x="7112" y="2793"/>
                </a:lnTo>
                <a:lnTo>
                  <a:pt x="7112" y="9906"/>
                </a:lnTo>
                <a:lnTo>
                  <a:pt x="9906" y="12700"/>
                </a:lnTo>
                <a:lnTo>
                  <a:pt x="235712" y="12700"/>
                </a:lnTo>
                <a:lnTo>
                  <a:pt x="235712" y="6350"/>
                </a:lnTo>
                <a:lnTo>
                  <a:pt x="248412" y="6350"/>
                </a:lnTo>
                <a:lnTo>
                  <a:pt x="248412" y="2793"/>
                </a:lnTo>
                <a:lnTo>
                  <a:pt x="245491" y="0"/>
                </a:lnTo>
                <a:close/>
              </a:path>
              <a:path w="248920" h="1024254">
                <a:moveTo>
                  <a:pt x="248412" y="6350"/>
                </a:moveTo>
                <a:lnTo>
                  <a:pt x="235712" y="6350"/>
                </a:lnTo>
                <a:lnTo>
                  <a:pt x="242062" y="12700"/>
                </a:lnTo>
                <a:lnTo>
                  <a:pt x="248412" y="12700"/>
                </a:lnTo>
                <a:lnTo>
                  <a:pt x="248412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19976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8200" y="1524000"/>
            <a:ext cx="8993505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303" y="4355591"/>
            <a:ext cx="2092960" cy="2308860"/>
          </a:xfrm>
          <a:custGeom>
            <a:avLst/>
            <a:gdLst/>
            <a:ahLst/>
            <a:cxnLst/>
            <a:rect l="l" t="t" r="r" b="b"/>
            <a:pathLst>
              <a:path w="2092960" h="2308859">
                <a:moveTo>
                  <a:pt x="2092452" y="0"/>
                </a:moveTo>
                <a:lnTo>
                  <a:pt x="0" y="0"/>
                </a:lnTo>
                <a:lnTo>
                  <a:pt x="0" y="2308860"/>
                </a:lnTo>
                <a:lnTo>
                  <a:pt x="2092452" y="2308860"/>
                </a:lnTo>
                <a:lnTo>
                  <a:pt x="2092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9303" y="4355591"/>
            <a:ext cx="2092960" cy="2308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2075" marR="65087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 marR="527685">
              <a:lnSpc>
                <a:spcPts val="3840"/>
              </a:lnSpc>
              <a:spcBef>
                <a:spcPts val="44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*p =</a:t>
            </a:r>
            <a:r>
              <a:rPr sz="16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&amp;i; 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 = *p *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147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*p =</a:t>
            </a:r>
            <a:r>
              <a:rPr sz="1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02;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Gothic Uralic"/>
                <a:cs typeface="Gothic Uralic"/>
              </a:rPr>
              <a:t>i =</a:t>
            </a:r>
            <a:r>
              <a:rPr sz="1400" spc="-4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10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20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7028" y="5829300"/>
            <a:ext cx="1027430" cy="24257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Gothic Uralic"/>
                <a:cs typeface="Gothic Uralic"/>
              </a:rPr>
              <a:t>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27008" y="4661026"/>
            <a:ext cx="2087880" cy="2045335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67355" y="5918403"/>
            <a:ext cx="1549400" cy="328930"/>
          </a:xfrm>
          <a:custGeom>
            <a:avLst/>
            <a:gdLst/>
            <a:ahLst/>
            <a:cxnLst/>
            <a:rect l="l" t="t" r="r" b="b"/>
            <a:pathLst>
              <a:path w="1549400" h="328929">
                <a:moveTo>
                  <a:pt x="67563" y="254063"/>
                </a:moveTo>
                <a:lnTo>
                  <a:pt x="0" y="305981"/>
                </a:lnTo>
                <a:lnTo>
                  <a:pt x="82042" y="328866"/>
                </a:lnTo>
                <a:lnTo>
                  <a:pt x="76607" y="300786"/>
                </a:lnTo>
                <a:lnTo>
                  <a:pt x="60070" y="300786"/>
                </a:lnTo>
                <a:lnTo>
                  <a:pt x="56768" y="298538"/>
                </a:lnTo>
                <a:lnTo>
                  <a:pt x="56133" y="295097"/>
                </a:lnTo>
                <a:lnTo>
                  <a:pt x="55371" y="291655"/>
                </a:lnTo>
                <a:lnTo>
                  <a:pt x="57657" y="288315"/>
                </a:lnTo>
                <a:lnTo>
                  <a:pt x="73595" y="285224"/>
                </a:lnTo>
                <a:lnTo>
                  <a:pt x="67563" y="254063"/>
                </a:lnTo>
                <a:close/>
              </a:path>
              <a:path w="1549400" h="328929">
                <a:moveTo>
                  <a:pt x="73595" y="285224"/>
                </a:moveTo>
                <a:lnTo>
                  <a:pt x="57657" y="288315"/>
                </a:lnTo>
                <a:lnTo>
                  <a:pt x="55371" y="291655"/>
                </a:lnTo>
                <a:lnTo>
                  <a:pt x="56133" y="295097"/>
                </a:lnTo>
                <a:lnTo>
                  <a:pt x="56768" y="298538"/>
                </a:lnTo>
                <a:lnTo>
                  <a:pt x="60070" y="300786"/>
                </a:lnTo>
                <a:lnTo>
                  <a:pt x="76008" y="297695"/>
                </a:lnTo>
                <a:lnTo>
                  <a:pt x="73595" y="285224"/>
                </a:lnTo>
                <a:close/>
              </a:path>
              <a:path w="1549400" h="328929">
                <a:moveTo>
                  <a:pt x="76008" y="297695"/>
                </a:moveTo>
                <a:lnTo>
                  <a:pt x="60070" y="300786"/>
                </a:lnTo>
                <a:lnTo>
                  <a:pt x="76607" y="300786"/>
                </a:lnTo>
                <a:lnTo>
                  <a:pt x="76008" y="297695"/>
                </a:lnTo>
                <a:close/>
              </a:path>
              <a:path w="1549400" h="328929">
                <a:moveTo>
                  <a:pt x="1544193" y="0"/>
                </a:moveTo>
                <a:lnTo>
                  <a:pt x="73595" y="285224"/>
                </a:lnTo>
                <a:lnTo>
                  <a:pt x="76008" y="297695"/>
                </a:lnTo>
                <a:lnTo>
                  <a:pt x="1546606" y="12471"/>
                </a:lnTo>
                <a:lnTo>
                  <a:pt x="1548892" y="9143"/>
                </a:lnTo>
                <a:lnTo>
                  <a:pt x="1547621" y="2260"/>
                </a:lnTo>
                <a:lnTo>
                  <a:pt x="1544193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89019" y="5770575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4966AC"/>
                </a:solidFill>
                <a:latin typeface="Gothic Uralic"/>
                <a:cs typeface="Gothic Uralic"/>
              </a:rPr>
              <a:t>What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does this</a:t>
            </a:r>
            <a:r>
              <a:rPr sz="1800" dirty="0">
                <a:solidFill>
                  <a:srgbClr val="4966AC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966AC"/>
                </a:solidFill>
                <a:latin typeface="Gothic Uralic"/>
                <a:cs typeface="Gothic Uralic"/>
              </a:rPr>
              <a:t>do?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2544" y="0"/>
              <a:ext cx="2610612" cy="1149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3250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Pointers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24000"/>
            <a:ext cx="8993505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30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400" b="1" i="1" spc="-3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400" b="1" i="1" spc="-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i="1" spc="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pointer?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Pointers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mighty tool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3535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that holds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i="1" spc="-1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address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where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another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stored </a:t>
            </a:r>
            <a:r>
              <a:rPr sz="2000" b="1" i="1" spc="-21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b="1" i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i="1" spc="-17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computer’s</a:t>
            </a:r>
            <a:r>
              <a:rPr sz="2000" b="1" i="1" spc="-7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b="1" i="1" spc="-18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pointer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must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associated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int, char,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9303" y="4355591"/>
            <a:ext cx="2092960" cy="2308860"/>
          </a:xfrm>
          <a:custGeom>
            <a:avLst/>
            <a:gdLst/>
            <a:ahLst/>
            <a:cxnLst/>
            <a:rect l="l" t="t" r="r" b="b"/>
            <a:pathLst>
              <a:path w="2092960" h="2308859">
                <a:moveTo>
                  <a:pt x="2092452" y="0"/>
                </a:moveTo>
                <a:lnTo>
                  <a:pt x="0" y="0"/>
                </a:lnTo>
                <a:lnTo>
                  <a:pt x="0" y="2308860"/>
                </a:lnTo>
                <a:lnTo>
                  <a:pt x="2092452" y="2308860"/>
                </a:lnTo>
                <a:lnTo>
                  <a:pt x="20924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89303" y="4355591"/>
            <a:ext cx="2092960" cy="2308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2075" marR="650875">
              <a:lnSpc>
                <a:spcPct val="100000"/>
              </a:lnSpc>
              <a:spcBef>
                <a:spcPts val="18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10;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 marR="527685">
              <a:lnSpc>
                <a:spcPts val="3840"/>
              </a:lnSpc>
              <a:spcBef>
                <a:spcPts val="44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*p =</a:t>
            </a:r>
            <a:r>
              <a:rPr sz="16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&amp;i; 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 = *p *</a:t>
            </a:r>
            <a:r>
              <a:rPr sz="1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147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*p =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02;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19388" y="4200144"/>
            <a:ext cx="2087880" cy="2513330"/>
          </a:xfrm>
          <a:custGeom>
            <a:avLst/>
            <a:gdLst/>
            <a:ahLst/>
            <a:cxnLst/>
            <a:rect l="l" t="t" r="r" b="b"/>
            <a:pathLst>
              <a:path w="2087879" h="2513329">
                <a:moveTo>
                  <a:pt x="0" y="2513075"/>
                </a:moveTo>
                <a:lnTo>
                  <a:pt x="2087879" y="2513075"/>
                </a:lnTo>
                <a:lnTo>
                  <a:pt x="2087879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  <a:path w="2087879" h="2513329">
                <a:moveTo>
                  <a:pt x="0" y="467867"/>
                </a:moveTo>
                <a:lnTo>
                  <a:pt x="2087879" y="467867"/>
                </a:lnTo>
                <a:lnTo>
                  <a:pt x="2087879" y="6095"/>
                </a:lnTo>
                <a:lnTo>
                  <a:pt x="0" y="6095"/>
                </a:lnTo>
                <a:lnTo>
                  <a:pt x="0" y="467867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27007" y="4213859"/>
            <a:ext cx="2072639" cy="447040"/>
          </a:xfrm>
          <a:prstGeom prst="rect">
            <a:avLst/>
          </a:prstGeom>
          <a:solidFill>
            <a:srgbClr val="4966AC"/>
          </a:solidFill>
        </p:spPr>
        <p:txBody>
          <a:bodyPr vert="horz" wrap="square" lIns="0" tIns="819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7028" y="4811267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35"/>
              </a:spcBef>
            </a:pPr>
            <a:r>
              <a:rPr sz="1400" b="1" dirty="0">
                <a:latin typeface="Gothic Uralic"/>
                <a:cs typeface="Gothic Uralic"/>
              </a:rPr>
              <a:t>i =</a:t>
            </a:r>
            <a:r>
              <a:rPr sz="1400" b="1" spc="-50" dirty="0">
                <a:latin typeface="Gothic Uralic"/>
                <a:cs typeface="Gothic Uralic"/>
              </a:rPr>
              <a:t> </a:t>
            </a:r>
            <a:r>
              <a:rPr sz="1400" b="1" dirty="0">
                <a:latin typeface="Gothic Uralic"/>
                <a:cs typeface="Gothic Uralic"/>
              </a:rPr>
              <a:t>2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7028" y="5087111"/>
            <a:ext cx="1027430" cy="276225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latin typeface="Gothic Uralic"/>
                <a:cs typeface="Gothic Uralic"/>
              </a:rPr>
              <a:t>k =</a:t>
            </a:r>
            <a:r>
              <a:rPr sz="1400" spc="-3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20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7028" y="5829300"/>
            <a:ext cx="1027430" cy="24257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215"/>
              </a:spcBef>
            </a:pPr>
            <a:r>
              <a:rPr lang="en-US" sz="1400" spc="-5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p </a:t>
            </a:r>
            <a:r>
              <a:rPr sz="1400" dirty="0">
                <a:latin typeface="Gothic Uralic"/>
                <a:cs typeface="Gothic Uralic"/>
              </a:rPr>
              <a:t>=</a:t>
            </a:r>
            <a:r>
              <a:rPr sz="1400" spc="-20" dirty="0">
                <a:latin typeface="Gothic Uralic"/>
                <a:cs typeface="Gothic Uralic"/>
              </a:rPr>
              <a:t> </a:t>
            </a:r>
            <a:r>
              <a:rPr sz="1400" spc="-5" dirty="0">
                <a:latin typeface="Gothic Uralic"/>
                <a:cs typeface="Gothic Uralic"/>
              </a:rPr>
              <a:t>01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1768" y="4619116"/>
            <a:ext cx="2087880" cy="2045335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1355725">
              <a:lnSpc>
                <a:spcPts val="1915"/>
              </a:lnSpc>
              <a:spcBef>
                <a:spcPts val="1395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55725">
              <a:lnSpc>
                <a:spcPts val="1915"/>
              </a:lnSpc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02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2994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 .</a:t>
            </a:r>
            <a:r>
              <a:rPr sz="1600" b="1" spc="-2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34239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solidFill>
                  <a:srgbClr val="4966AC"/>
                </a:solidFill>
                <a:latin typeface="Courier New" panose="02070309020205020404"/>
                <a:cs typeface="Courier New" panose="02070309020205020404"/>
              </a:rPr>
              <a:t>F0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67355" y="6057315"/>
            <a:ext cx="1548765" cy="197485"/>
          </a:xfrm>
          <a:custGeom>
            <a:avLst/>
            <a:gdLst/>
            <a:ahLst/>
            <a:cxnLst/>
            <a:rect l="l" t="t" r="r" b="b"/>
            <a:pathLst>
              <a:path w="1548764" h="197485">
                <a:moveTo>
                  <a:pt x="71881" y="121462"/>
                </a:moveTo>
                <a:lnTo>
                  <a:pt x="0" y="167246"/>
                </a:lnTo>
                <a:lnTo>
                  <a:pt x="79756" y="197243"/>
                </a:lnTo>
                <a:lnTo>
                  <a:pt x="76649" y="167347"/>
                </a:lnTo>
                <a:lnTo>
                  <a:pt x="60325" y="167347"/>
                </a:lnTo>
                <a:lnTo>
                  <a:pt x="57150" y="164820"/>
                </a:lnTo>
                <a:lnTo>
                  <a:pt x="56895" y="161328"/>
                </a:lnTo>
                <a:lnTo>
                  <a:pt x="56514" y="157835"/>
                </a:lnTo>
                <a:lnTo>
                  <a:pt x="59055" y="154711"/>
                </a:lnTo>
                <a:lnTo>
                  <a:pt x="75162" y="153034"/>
                </a:lnTo>
                <a:lnTo>
                  <a:pt x="71881" y="121462"/>
                </a:lnTo>
                <a:close/>
              </a:path>
              <a:path w="1548764" h="197485">
                <a:moveTo>
                  <a:pt x="75162" y="153034"/>
                </a:moveTo>
                <a:lnTo>
                  <a:pt x="59055" y="154711"/>
                </a:lnTo>
                <a:lnTo>
                  <a:pt x="56514" y="157835"/>
                </a:lnTo>
                <a:lnTo>
                  <a:pt x="56895" y="161328"/>
                </a:lnTo>
                <a:lnTo>
                  <a:pt x="57150" y="164820"/>
                </a:lnTo>
                <a:lnTo>
                  <a:pt x="60325" y="167347"/>
                </a:lnTo>
                <a:lnTo>
                  <a:pt x="76474" y="165666"/>
                </a:lnTo>
                <a:lnTo>
                  <a:pt x="75162" y="153034"/>
                </a:lnTo>
                <a:close/>
              </a:path>
              <a:path w="1548764" h="197485">
                <a:moveTo>
                  <a:pt x="76474" y="165666"/>
                </a:moveTo>
                <a:lnTo>
                  <a:pt x="60325" y="167347"/>
                </a:lnTo>
                <a:lnTo>
                  <a:pt x="76649" y="167347"/>
                </a:lnTo>
                <a:lnTo>
                  <a:pt x="76474" y="165666"/>
                </a:lnTo>
                <a:close/>
              </a:path>
              <a:path w="1548764" h="197485">
                <a:moveTo>
                  <a:pt x="1544828" y="0"/>
                </a:moveTo>
                <a:lnTo>
                  <a:pt x="75162" y="153034"/>
                </a:lnTo>
                <a:lnTo>
                  <a:pt x="76474" y="165666"/>
                </a:lnTo>
                <a:lnTo>
                  <a:pt x="1546097" y="12636"/>
                </a:lnTo>
                <a:lnTo>
                  <a:pt x="1548638" y="9512"/>
                </a:lnTo>
                <a:lnTo>
                  <a:pt x="1548257" y="6019"/>
                </a:lnTo>
                <a:lnTo>
                  <a:pt x="1548003" y="2527"/>
                </a:lnTo>
                <a:lnTo>
                  <a:pt x="1544828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09644" y="5740908"/>
            <a:ext cx="40919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262890">
              <a:lnSpc>
                <a:spcPct val="100000"/>
              </a:lnSpc>
              <a:spcBef>
                <a:spcPts val="330"/>
              </a:spcBef>
            </a:pP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Assigns the value </a:t>
            </a:r>
            <a:r>
              <a:rPr sz="1800" i="1" dirty="0">
                <a:solidFill>
                  <a:srgbClr val="4966AC"/>
                </a:solidFill>
                <a:latin typeface="TeXGyreAdventor"/>
                <a:cs typeface="TeXGyreAdventor"/>
              </a:rPr>
              <a:t>2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at the address  stored </a:t>
            </a:r>
            <a:r>
              <a:rPr sz="1800" i="1" spc="5" dirty="0">
                <a:solidFill>
                  <a:srgbClr val="4966AC"/>
                </a:solidFill>
                <a:latin typeface="TeXGyreAdventor"/>
                <a:cs typeface="TeXGyreAdventor"/>
              </a:rPr>
              <a:t>in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the pointer</a:t>
            </a:r>
            <a:r>
              <a:rPr sz="1800" i="1" spc="-25" dirty="0">
                <a:solidFill>
                  <a:srgbClr val="4966AC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4966AC"/>
                </a:solidFill>
                <a:latin typeface="TeXGyreAdventor"/>
                <a:cs typeface="TeXGyreAdventor"/>
              </a:rPr>
              <a:t>variable!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94853" y="4953000"/>
            <a:ext cx="2654300" cy="1118235"/>
            <a:chOff x="8094853" y="4953000"/>
            <a:chExt cx="2654300" cy="1118235"/>
          </a:xfrm>
        </p:grpSpPr>
        <p:sp>
          <p:nvSpPr>
            <p:cNvPr id="20" name="object 20"/>
            <p:cNvSpPr/>
            <p:nvPr/>
          </p:nvSpPr>
          <p:spPr>
            <a:xfrm>
              <a:off x="8094853" y="5936932"/>
              <a:ext cx="894080" cy="133985"/>
            </a:xfrm>
            <a:custGeom>
              <a:avLst/>
              <a:gdLst/>
              <a:ahLst/>
              <a:cxnLst/>
              <a:rect l="l" t="t" r="r" b="b"/>
              <a:pathLst>
                <a:path w="894079" h="133985">
                  <a:moveTo>
                    <a:pt x="817055" y="31566"/>
                  </a:moveTo>
                  <a:lnTo>
                    <a:pt x="2540" y="121335"/>
                  </a:lnTo>
                  <a:lnTo>
                    <a:pt x="0" y="124472"/>
                  </a:lnTo>
                  <a:lnTo>
                    <a:pt x="762" y="131444"/>
                  </a:lnTo>
                  <a:lnTo>
                    <a:pt x="3937" y="133959"/>
                  </a:lnTo>
                  <a:lnTo>
                    <a:pt x="818452" y="44189"/>
                  </a:lnTo>
                  <a:lnTo>
                    <a:pt x="817055" y="31566"/>
                  </a:lnTo>
                  <a:close/>
                </a:path>
                <a:path w="894079" h="133985">
                  <a:moveTo>
                    <a:pt x="893178" y="29781"/>
                  </a:moveTo>
                  <a:lnTo>
                    <a:pt x="833247" y="29781"/>
                  </a:lnTo>
                  <a:lnTo>
                    <a:pt x="836295" y="32296"/>
                  </a:lnTo>
                  <a:lnTo>
                    <a:pt x="837056" y="39268"/>
                  </a:lnTo>
                  <a:lnTo>
                    <a:pt x="834644" y="42405"/>
                  </a:lnTo>
                  <a:lnTo>
                    <a:pt x="818452" y="44189"/>
                  </a:lnTo>
                  <a:lnTo>
                    <a:pt x="821944" y="75742"/>
                  </a:lnTo>
                  <a:lnTo>
                    <a:pt x="893178" y="29781"/>
                  </a:lnTo>
                  <a:close/>
                </a:path>
                <a:path w="894079" h="133985">
                  <a:moveTo>
                    <a:pt x="833247" y="29781"/>
                  </a:moveTo>
                  <a:lnTo>
                    <a:pt x="817055" y="31566"/>
                  </a:lnTo>
                  <a:lnTo>
                    <a:pt x="818452" y="44189"/>
                  </a:lnTo>
                  <a:lnTo>
                    <a:pt x="834644" y="42405"/>
                  </a:lnTo>
                  <a:lnTo>
                    <a:pt x="837056" y="39268"/>
                  </a:lnTo>
                  <a:lnTo>
                    <a:pt x="836295" y="32296"/>
                  </a:lnTo>
                  <a:lnTo>
                    <a:pt x="833247" y="29781"/>
                  </a:lnTo>
                  <a:close/>
                </a:path>
                <a:path w="894079" h="133985">
                  <a:moveTo>
                    <a:pt x="813562" y="0"/>
                  </a:moveTo>
                  <a:lnTo>
                    <a:pt x="817055" y="31566"/>
                  </a:lnTo>
                  <a:lnTo>
                    <a:pt x="833247" y="29781"/>
                  </a:lnTo>
                  <a:lnTo>
                    <a:pt x="893178" y="29781"/>
                  </a:lnTo>
                  <a:lnTo>
                    <a:pt x="893572" y="29527"/>
                  </a:lnTo>
                  <a:lnTo>
                    <a:pt x="813562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494010" y="4953000"/>
              <a:ext cx="255270" cy="1024255"/>
            </a:xfrm>
            <a:custGeom>
              <a:avLst/>
              <a:gdLst/>
              <a:ahLst/>
              <a:cxnLst/>
              <a:rect l="l" t="t" r="r" b="b"/>
              <a:pathLst>
                <a:path w="255270" h="1024254">
                  <a:moveTo>
                    <a:pt x="242062" y="1011123"/>
                  </a:moveTo>
                  <a:lnTo>
                    <a:pt x="2794" y="1011123"/>
                  </a:lnTo>
                  <a:lnTo>
                    <a:pt x="0" y="1013968"/>
                  </a:lnTo>
                  <a:lnTo>
                    <a:pt x="0" y="1020978"/>
                  </a:lnTo>
                  <a:lnTo>
                    <a:pt x="2794" y="1023823"/>
                  </a:lnTo>
                  <a:lnTo>
                    <a:pt x="251841" y="1023823"/>
                  </a:lnTo>
                  <a:lnTo>
                    <a:pt x="254762" y="1020978"/>
                  </a:lnTo>
                  <a:lnTo>
                    <a:pt x="254762" y="1017473"/>
                  </a:lnTo>
                  <a:lnTo>
                    <a:pt x="242062" y="1017473"/>
                  </a:lnTo>
                  <a:lnTo>
                    <a:pt x="242062" y="1011123"/>
                  </a:lnTo>
                  <a:close/>
                </a:path>
                <a:path w="255270" h="1024254">
                  <a:moveTo>
                    <a:pt x="242062" y="38100"/>
                  </a:moveTo>
                  <a:lnTo>
                    <a:pt x="242062" y="1017473"/>
                  </a:lnTo>
                  <a:lnTo>
                    <a:pt x="248412" y="1011123"/>
                  </a:lnTo>
                  <a:lnTo>
                    <a:pt x="254762" y="1011123"/>
                  </a:lnTo>
                  <a:lnTo>
                    <a:pt x="254762" y="44450"/>
                  </a:lnTo>
                  <a:lnTo>
                    <a:pt x="248412" y="44450"/>
                  </a:lnTo>
                  <a:lnTo>
                    <a:pt x="242062" y="38100"/>
                  </a:lnTo>
                  <a:close/>
                </a:path>
                <a:path w="255270" h="1024254">
                  <a:moveTo>
                    <a:pt x="254762" y="1011123"/>
                  </a:moveTo>
                  <a:lnTo>
                    <a:pt x="248412" y="1011123"/>
                  </a:lnTo>
                  <a:lnTo>
                    <a:pt x="242062" y="1017473"/>
                  </a:lnTo>
                  <a:lnTo>
                    <a:pt x="254762" y="1017473"/>
                  </a:lnTo>
                  <a:lnTo>
                    <a:pt x="254762" y="1011123"/>
                  </a:lnTo>
                  <a:close/>
                </a:path>
                <a:path w="255270" h="1024254">
                  <a:moveTo>
                    <a:pt x="96012" y="0"/>
                  </a:moveTo>
                  <a:lnTo>
                    <a:pt x="19812" y="38100"/>
                  </a:lnTo>
                  <a:lnTo>
                    <a:pt x="96012" y="76200"/>
                  </a:lnTo>
                  <a:lnTo>
                    <a:pt x="96012" y="44450"/>
                  </a:lnTo>
                  <a:lnTo>
                    <a:pt x="79756" y="44450"/>
                  </a:lnTo>
                  <a:lnTo>
                    <a:pt x="76962" y="41656"/>
                  </a:lnTo>
                  <a:lnTo>
                    <a:pt x="76962" y="34543"/>
                  </a:lnTo>
                  <a:lnTo>
                    <a:pt x="79756" y="31750"/>
                  </a:lnTo>
                  <a:lnTo>
                    <a:pt x="96012" y="31750"/>
                  </a:lnTo>
                  <a:lnTo>
                    <a:pt x="96012" y="0"/>
                  </a:lnTo>
                  <a:close/>
                </a:path>
                <a:path w="255270" h="1024254">
                  <a:moveTo>
                    <a:pt x="96012" y="31750"/>
                  </a:moveTo>
                  <a:lnTo>
                    <a:pt x="79756" y="31750"/>
                  </a:lnTo>
                  <a:lnTo>
                    <a:pt x="76962" y="34543"/>
                  </a:lnTo>
                  <a:lnTo>
                    <a:pt x="76962" y="41656"/>
                  </a:lnTo>
                  <a:lnTo>
                    <a:pt x="79756" y="44450"/>
                  </a:lnTo>
                  <a:lnTo>
                    <a:pt x="96012" y="44450"/>
                  </a:lnTo>
                  <a:lnTo>
                    <a:pt x="96012" y="31750"/>
                  </a:lnTo>
                  <a:close/>
                </a:path>
                <a:path w="255270" h="1024254">
                  <a:moveTo>
                    <a:pt x="251841" y="31750"/>
                  </a:moveTo>
                  <a:lnTo>
                    <a:pt x="96012" y="31750"/>
                  </a:lnTo>
                  <a:lnTo>
                    <a:pt x="96012" y="44450"/>
                  </a:lnTo>
                  <a:lnTo>
                    <a:pt x="242062" y="44450"/>
                  </a:lnTo>
                  <a:lnTo>
                    <a:pt x="242062" y="38100"/>
                  </a:lnTo>
                  <a:lnTo>
                    <a:pt x="254762" y="38100"/>
                  </a:lnTo>
                  <a:lnTo>
                    <a:pt x="254762" y="34543"/>
                  </a:lnTo>
                  <a:lnTo>
                    <a:pt x="251841" y="31750"/>
                  </a:lnTo>
                  <a:close/>
                </a:path>
                <a:path w="255270" h="1024254">
                  <a:moveTo>
                    <a:pt x="254762" y="38100"/>
                  </a:moveTo>
                  <a:lnTo>
                    <a:pt x="242062" y="38100"/>
                  </a:lnTo>
                  <a:lnTo>
                    <a:pt x="248412" y="44450"/>
                  </a:lnTo>
                  <a:lnTo>
                    <a:pt x="254762" y="44450"/>
                  </a:lnTo>
                  <a:lnTo>
                    <a:pt x="25476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11137</Words>
  <Application>WPS 演示</Application>
  <PresentationFormat>自定义</PresentationFormat>
  <Paragraphs>656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Gothic Uralic</vt:lpstr>
      <vt:lpstr>Segoe Print</vt:lpstr>
      <vt:lpstr>Verdana</vt:lpstr>
      <vt:lpstr>Arial</vt:lpstr>
      <vt:lpstr>Times New Roman</vt:lpstr>
      <vt:lpstr>Courier New</vt:lpstr>
      <vt:lpstr>TeXGyreAdventor</vt:lpstr>
      <vt:lpstr>Calibri</vt:lpstr>
      <vt:lpstr>微软雅黑</vt:lpstr>
      <vt:lpstr>Arial Unicode MS</vt:lpstr>
      <vt:lpstr>DejaVu Sans</vt:lpstr>
      <vt:lpstr>Wingdings</vt:lpstr>
      <vt:lpstr>Office Theme</vt:lpstr>
      <vt:lpstr>Programming for Engineers</vt:lpstr>
      <vt:lpstr>Previously</vt:lpstr>
      <vt:lpstr>Today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Practice time</vt:lpstr>
      <vt:lpstr>Overview: Pointer operators</vt:lpstr>
      <vt:lpstr>Pointers</vt:lpstr>
      <vt:lpstr>Practice time</vt:lpstr>
      <vt:lpstr>More Input / Output</vt:lpstr>
      <vt:lpstr>File I/O</vt:lpstr>
      <vt:lpstr>File I/O</vt:lpstr>
      <vt:lpstr>Practice time</vt:lpstr>
      <vt:lpstr>More File I/O</vt:lpstr>
      <vt:lpstr>More File I/O</vt:lpstr>
      <vt:lpstr>More File I/O</vt:lpstr>
      <vt:lpstr>Passing data to a compiled program</vt:lpstr>
      <vt:lpstr>Passing data to a compiled program</vt:lpstr>
      <vt:lpstr>Practice time</vt:lpstr>
      <vt:lpstr>Recap: Memory (RAM)</vt:lpstr>
      <vt:lpstr>Memory management</vt:lpstr>
      <vt:lpstr>Memory management</vt:lpstr>
      <vt:lpstr>Memory management</vt:lpstr>
      <vt:lpstr>Memory management</vt:lpstr>
      <vt:lpstr>Next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Ronald Grau</dc:creator>
  <cp:lastModifiedBy>阳光</cp:lastModifiedBy>
  <cp:revision>8</cp:revision>
  <dcterms:created xsi:type="dcterms:W3CDTF">2020-09-01T02:40:00Z</dcterms:created>
  <dcterms:modified xsi:type="dcterms:W3CDTF">2020-12-10T14:38:38Z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2020-09-01T00:00:00Z</vt:filetime>
  </property>
  <property fmtid="{D5CDD505-2E9C-101B-9397-08002B2CF9AE}" pid="5" name="KSOProductBuildVer">
    <vt:lpwstr>2052-11.1.0.10000</vt:lpwstr>
  </property>
</Properties>
</file>