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3" r:id="rId26"/>
    <p:sldId id="294" r:id="rId27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2544" y="0"/>
            <a:ext cx="518312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432" y="1473200"/>
            <a:ext cx="10253980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5210810"/>
            <a:chOff x="-4572" y="0"/>
            <a:chExt cx="12201525" cy="52108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5864" y="1920239"/>
              <a:ext cx="9840468" cy="27767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2155825"/>
            <a:ext cx="105041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Programming for</a:t>
            </a:r>
            <a:r>
              <a:rPr sz="5400" spc="-80" dirty="0"/>
              <a:t> </a:t>
            </a:r>
            <a:r>
              <a:rPr sz="5400" spc="-5" dirty="0"/>
              <a:t>Engineers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889000" y="3790950"/>
            <a:ext cx="4696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Lab </a:t>
            </a:r>
            <a:r>
              <a:rPr sz="3600" b="1" spc="-5" dirty="0">
                <a:solidFill>
                  <a:srgbClr val="FDFDFD"/>
                </a:solidFill>
                <a:latin typeface="Gothic Uralic"/>
                <a:cs typeface="Gothic Uralic"/>
              </a:rPr>
              <a:t>class</a:t>
            </a:r>
            <a:r>
              <a:rPr sz="3600" b="1" spc="-85" dirty="0">
                <a:solidFill>
                  <a:srgbClr val="FDFDFD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6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5800" y="1447800"/>
            <a:ext cx="3703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Anatomy of a class: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Overview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44" y="2362200"/>
            <a:ext cx="3009900" cy="328930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Class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544" y="3022092"/>
            <a:ext cx="2781300" cy="10668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69595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Data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members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4331208"/>
            <a:ext cx="2781300" cy="11430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943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Member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functions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8471" y="2357627"/>
            <a:ext cx="5858510" cy="3415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 Person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6685" marR="29311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char*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name;  int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age;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920875" marR="2426970" indent="-50482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 getAge()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age;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668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668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setAge(int);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1447800"/>
            <a:ext cx="653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Anatomy of a class: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Members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Member</a:t>
            </a:r>
            <a:r>
              <a:rPr sz="2000" b="1" i="1" spc="-1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functions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44" y="2362200"/>
            <a:ext cx="3009900" cy="328930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Customer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544" y="3022092"/>
            <a:ext cx="2781300" cy="10668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92075" marR="1451610">
              <a:lnSpc>
                <a:spcPct val="100000"/>
              </a:lnSpc>
              <a:spcBef>
                <a:spcPts val="1300"/>
              </a:spcBef>
            </a:pPr>
            <a:r>
              <a:rPr sz="1600" spc="-5" dirty="0">
                <a:latin typeface="Gothic Uralic"/>
                <a:cs typeface="Gothic Uralic"/>
              </a:rPr>
              <a:t>char*</a:t>
            </a:r>
            <a:r>
              <a:rPr sz="1600" spc="-7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name</a:t>
            </a:r>
            <a:r>
              <a:rPr sz="1600" spc="-5" dirty="0">
                <a:latin typeface="Gothic Uralic"/>
                <a:cs typeface="Gothic Uralic"/>
              </a:rPr>
              <a:t>;  int</a:t>
            </a:r>
            <a:r>
              <a:rPr sz="1600" spc="-1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age</a:t>
            </a:r>
            <a:r>
              <a:rPr sz="1600" spc="-5" dirty="0">
                <a:latin typeface="Gothic Uralic"/>
                <a:cs typeface="Gothic Uralic"/>
              </a:rPr>
              <a:t>;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latin typeface="Gothic Uralic"/>
                <a:cs typeface="Gothic Uralic"/>
              </a:rPr>
              <a:t>…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8279" y="5465064"/>
            <a:ext cx="3880485" cy="1143000"/>
          </a:xfrm>
          <a:prstGeom prst="rect">
            <a:avLst/>
          </a:prstGeom>
          <a:solidFill>
            <a:srgbClr val="FFFFFF"/>
          </a:solidFill>
          <a:ln w="15240">
            <a:solidFill>
              <a:srgbClr val="40767E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335915" marR="726440" indent="-243840">
              <a:lnSpc>
                <a:spcPct val="100000"/>
              </a:lnSpc>
              <a:spcBef>
                <a:spcPts val="145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Customer::setAge(int a) {  age =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6147" y="2968878"/>
            <a:ext cx="5438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choice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spc="-10" dirty="0">
                <a:latin typeface="Gothic Uralic"/>
                <a:cs typeface="Gothic Uralic"/>
              </a:rPr>
              <a:t>data </a:t>
            </a:r>
            <a:r>
              <a:rPr sz="1800" dirty="0">
                <a:latin typeface="Gothic Uralic"/>
                <a:cs typeface="Gothic Uralic"/>
              </a:rPr>
              <a:t>variables </a:t>
            </a:r>
            <a:r>
              <a:rPr sz="1800" spc="-5" dirty="0">
                <a:latin typeface="Gothic Uralic"/>
                <a:cs typeface="Gothic Uralic"/>
              </a:rPr>
              <a:t>reflects </a:t>
            </a:r>
            <a:r>
              <a:rPr sz="1800" spc="-10" dirty="0">
                <a:latin typeface="Gothic Uralic"/>
                <a:cs typeface="Gothic Uralic"/>
              </a:rPr>
              <a:t>the  </a:t>
            </a:r>
            <a:r>
              <a:rPr sz="1800" spc="-5" dirty="0">
                <a:latin typeface="Gothic Uralic"/>
                <a:cs typeface="Gothic Uralic"/>
              </a:rPr>
              <a:t>characteristics of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object </a:t>
            </a:r>
            <a:r>
              <a:rPr sz="1800" spc="10" dirty="0">
                <a:latin typeface="Gothic Uralic"/>
                <a:cs typeface="Gothic Uralic"/>
              </a:rPr>
              <a:t>in </a:t>
            </a:r>
            <a:r>
              <a:rPr sz="1800" spc="-10" dirty="0">
                <a:latin typeface="Gothic Uralic"/>
                <a:cs typeface="Gothic Uralic"/>
              </a:rPr>
              <a:t>the context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spc="-10" dirty="0">
                <a:latin typeface="Gothic Uralic"/>
                <a:cs typeface="Gothic Uralic"/>
              </a:rPr>
              <a:t>the  </a:t>
            </a:r>
            <a:r>
              <a:rPr sz="1800" spc="-5" dirty="0">
                <a:latin typeface="Gothic Uralic"/>
                <a:cs typeface="Gothic Uralic"/>
              </a:rPr>
              <a:t>problem </a:t>
            </a:r>
            <a:r>
              <a:rPr sz="1800" spc="-10" dirty="0">
                <a:latin typeface="Gothic Uralic"/>
                <a:cs typeface="Gothic Uralic"/>
              </a:rPr>
              <a:t>that needs</a:t>
            </a:r>
            <a:r>
              <a:rPr sz="1800" spc="6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solving.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147" y="4118864"/>
            <a:ext cx="58324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Gothic Uralic"/>
                <a:cs typeface="Gothic Uralic"/>
              </a:rPr>
              <a:t>We </a:t>
            </a:r>
            <a:r>
              <a:rPr sz="1800" spc="-5" dirty="0">
                <a:latin typeface="Gothic Uralic"/>
                <a:cs typeface="Gothic Uralic"/>
              </a:rPr>
              <a:t>can </a:t>
            </a:r>
            <a:r>
              <a:rPr sz="1800" dirty="0">
                <a:latin typeface="Gothic Uralic"/>
                <a:cs typeface="Gothic Uralic"/>
              </a:rPr>
              <a:t>use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scope operator </a:t>
            </a:r>
            <a:r>
              <a:rPr sz="1800" spc="-10" dirty="0">
                <a:latin typeface="Gothic Uralic"/>
                <a:cs typeface="Gothic Uralic"/>
              </a:rPr>
              <a:t>(</a:t>
            </a:r>
            <a:r>
              <a:rPr sz="1800" b="1" spc="-10" dirty="0">
                <a:latin typeface="Gothic Uralic"/>
                <a:cs typeface="Gothic Uralic"/>
              </a:rPr>
              <a:t>::</a:t>
            </a:r>
            <a:r>
              <a:rPr sz="1800" spc="-10" dirty="0">
                <a:latin typeface="Gothic Uralic"/>
                <a:cs typeface="Gothic Uralic"/>
              </a:rPr>
              <a:t>) to </a:t>
            </a:r>
            <a:r>
              <a:rPr sz="1800" spc="-5" dirty="0">
                <a:latin typeface="Gothic Uralic"/>
                <a:cs typeface="Gothic Uralic"/>
              </a:rPr>
              <a:t>specify </a:t>
            </a:r>
            <a:r>
              <a:rPr sz="1800" dirty="0">
                <a:latin typeface="Gothic Uralic"/>
                <a:cs typeface="Gothic Uralic"/>
              </a:rPr>
              <a:t>a  </a:t>
            </a:r>
            <a:r>
              <a:rPr sz="1800" spc="-5" dirty="0">
                <a:latin typeface="Gothic Uralic"/>
                <a:cs typeface="Gothic Uralic"/>
              </a:rPr>
              <a:t>member function of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class outside of </a:t>
            </a:r>
            <a:r>
              <a:rPr sz="1800" dirty="0">
                <a:latin typeface="Gothic Uralic"/>
                <a:cs typeface="Gothic Uralic"/>
              </a:rPr>
              <a:t>its </a:t>
            </a:r>
            <a:r>
              <a:rPr sz="1800" spc="-5" dirty="0">
                <a:latin typeface="Gothic Uralic"/>
                <a:cs typeface="Gothic Uralic"/>
              </a:rPr>
              <a:t>declaration  </a:t>
            </a:r>
            <a:r>
              <a:rPr sz="1800" spc="-10" dirty="0">
                <a:latin typeface="Gothic Uralic"/>
                <a:cs typeface="Gothic Uralic"/>
              </a:rPr>
              <a:t>space. </a:t>
            </a:r>
            <a:r>
              <a:rPr sz="1800" spc="-5" dirty="0">
                <a:latin typeface="Gothic Uralic"/>
                <a:cs typeface="Gothic Uralic"/>
              </a:rPr>
              <a:t>For instance, </a:t>
            </a:r>
            <a:r>
              <a:rPr sz="1800" spc="-10" dirty="0">
                <a:latin typeface="Gothic Uralic"/>
                <a:cs typeface="Gothic Uralic"/>
              </a:rPr>
              <a:t>here, to </a:t>
            </a:r>
            <a:r>
              <a:rPr sz="1800" spc="-5" dirty="0">
                <a:latin typeface="Gothic Uralic"/>
                <a:cs typeface="Gothic Uralic"/>
              </a:rPr>
              <a:t>populate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member  </a:t>
            </a:r>
            <a:r>
              <a:rPr sz="1800" i="1" spc="-5" dirty="0">
                <a:latin typeface="TeXGyreAdventor"/>
                <a:cs typeface="TeXGyreAdventor"/>
              </a:rPr>
              <a:t>age </a:t>
            </a:r>
            <a:r>
              <a:rPr sz="1800" spc="-10" dirty="0">
                <a:latin typeface="Gothic Uralic"/>
                <a:cs typeface="Gothic Uralic"/>
              </a:rPr>
              <a:t>with </a:t>
            </a:r>
            <a:r>
              <a:rPr sz="1800" dirty="0">
                <a:latin typeface="Gothic Uralic"/>
                <a:cs typeface="Gothic Uralic"/>
              </a:rPr>
              <a:t>a</a:t>
            </a:r>
            <a:r>
              <a:rPr sz="1800" spc="3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value.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544" y="4334255"/>
            <a:ext cx="2781300" cy="80962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044575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Gothic Uralic"/>
                <a:cs typeface="Gothic Uralic"/>
              </a:rPr>
              <a:t>setAge(int);  s</a:t>
            </a:r>
            <a:r>
              <a:rPr sz="1600" b="1" spc="-10" dirty="0">
                <a:latin typeface="Gothic Uralic"/>
                <a:cs typeface="Gothic Uralic"/>
              </a:rPr>
              <a:t>etNam</a:t>
            </a:r>
            <a:r>
              <a:rPr sz="1600" b="1" spc="-5" dirty="0">
                <a:latin typeface="Gothic Uralic"/>
                <a:cs typeface="Gothic Uralic"/>
              </a:rPr>
              <a:t>e(</a:t>
            </a:r>
            <a:r>
              <a:rPr sz="1600" b="1" spc="-10" dirty="0">
                <a:latin typeface="Gothic Uralic"/>
                <a:cs typeface="Gothic Uralic"/>
              </a:rPr>
              <a:t>cha</a:t>
            </a:r>
            <a:r>
              <a:rPr sz="1600" b="1" dirty="0">
                <a:latin typeface="Gothic Uralic"/>
                <a:cs typeface="Gothic Uralic"/>
              </a:rPr>
              <a:t>r</a:t>
            </a:r>
            <a:r>
              <a:rPr sz="1600" b="1" spc="-5" dirty="0">
                <a:latin typeface="Gothic Uralic"/>
                <a:cs typeface="Gothic Uralic"/>
              </a:rPr>
              <a:t>*);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ts val="1910"/>
              </a:lnSpc>
            </a:pPr>
            <a:r>
              <a:rPr sz="1600" spc="-5" dirty="0">
                <a:latin typeface="Gothic Uralic"/>
                <a:cs typeface="Gothic Uralic"/>
              </a:rPr>
              <a:t>…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743956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1447800"/>
            <a:ext cx="8417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many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draw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screen.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1216" y="5893714"/>
            <a:ext cx="76587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we characterise a star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shape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abstract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fashion?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3935" y="2427732"/>
            <a:ext cx="7149465" cy="2539365"/>
            <a:chOff x="1773935" y="2427732"/>
            <a:chExt cx="7149465" cy="2539365"/>
          </a:xfrm>
        </p:grpSpPr>
        <p:sp>
          <p:nvSpPr>
            <p:cNvPr id="12" name="object 12"/>
            <p:cNvSpPr/>
            <p:nvPr/>
          </p:nvSpPr>
          <p:spPr>
            <a:xfrm>
              <a:off x="1781555" y="2720340"/>
              <a:ext cx="818515" cy="817244"/>
            </a:xfrm>
            <a:custGeom>
              <a:avLst/>
              <a:gdLst/>
              <a:ahLst/>
              <a:cxnLst/>
              <a:rect l="l" t="t" r="r" b="b"/>
              <a:pathLst>
                <a:path w="818514" h="817245">
                  <a:moveTo>
                    <a:pt x="409194" y="0"/>
                  </a:moveTo>
                  <a:lnTo>
                    <a:pt x="312546" y="312038"/>
                  </a:lnTo>
                  <a:lnTo>
                    <a:pt x="0" y="312038"/>
                  </a:lnTo>
                  <a:lnTo>
                    <a:pt x="252856" y="504825"/>
                  </a:lnTo>
                  <a:lnTo>
                    <a:pt x="156337" y="816863"/>
                  </a:lnTo>
                  <a:lnTo>
                    <a:pt x="409194" y="624077"/>
                  </a:lnTo>
                  <a:lnTo>
                    <a:pt x="662051" y="816863"/>
                  </a:lnTo>
                  <a:lnTo>
                    <a:pt x="565531" y="504825"/>
                  </a:lnTo>
                  <a:lnTo>
                    <a:pt x="818388" y="312038"/>
                  </a:lnTo>
                  <a:lnTo>
                    <a:pt x="505841" y="312038"/>
                  </a:lnTo>
                  <a:lnTo>
                    <a:pt x="40919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81555" y="2720340"/>
              <a:ext cx="818515" cy="817244"/>
            </a:xfrm>
            <a:custGeom>
              <a:avLst/>
              <a:gdLst/>
              <a:ahLst/>
              <a:cxnLst/>
              <a:rect l="l" t="t" r="r" b="b"/>
              <a:pathLst>
                <a:path w="818514" h="817245">
                  <a:moveTo>
                    <a:pt x="818388" y="312038"/>
                  </a:moveTo>
                  <a:lnTo>
                    <a:pt x="505841" y="312038"/>
                  </a:lnTo>
                  <a:lnTo>
                    <a:pt x="409194" y="0"/>
                  </a:lnTo>
                  <a:lnTo>
                    <a:pt x="312546" y="312038"/>
                  </a:lnTo>
                  <a:lnTo>
                    <a:pt x="0" y="312038"/>
                  </a:lnTo>
                  <a:lnTo>
                    <a:pt x="252856" y="504825"/>
                  </a:lnTo>
                  <a:lnTo>
                    <a:pt x="156337" y="816863"/>
                  </a:lnTo>
                  <a:lnTo>
                    <a:pt x="409194" y="624077"/>
                  </a:lnTo>
                  <a:lnTo>
                    <a:pt x="662051" y="816863"/>
                  </a:lnTo>
                  <a:lnTo>
                    <a:pt x="565531" y="504825"/>
                  </a:lnTo>
                  <a:lnTo>
                    <a:pt x="818388" y="31203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43883" y="260908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9089" y="0"/>
                  </a:moveTo>
                  <a:lnTo>
                    <a:pt x="255269" y="255270"/>
                  </a:lnTo>
                  <a:lnTo>
                    <a:pt x="0" y="339089"/>
                  </a:lnTo>
                  <a:lnTo>
                    <a:pt x="255269" y="422910"/>
                  </a:lnTo>
                  <a:lnTo>
                    <a:pt x="339089" y="678179"/>
                  </a:lnTo>
                  <a:lnTo>
                    <a:pt x="422910" y="422910"/>
                  </a:lnTo>
                  <a:lnTo>
                    <a:pt x="678179" y="339089"/>
                  </a:lnTo>
                  <a:lnTo>
                    <a:pt x="422910" y="255270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43883" y="260908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678179" y="339089"/>
                  </a:moveTo>
                  <a:lnTo>
                    <a:pt x="422910" y="255270"/>
                  </a:lnTo>
                  <a:lnTo>
                    <a:pt x="339089" y="0"/>
                  </a:lnTo>
                  <a:lnTo>
                    <a:pt x="255269" y="255270"/>
                  </a:lnTo>
                  <a:lnTo>
                    <a:pt x="0" y="339089"/>
                  </a:lnTo>
                  <a:lnTo>
                    <a:pt x="255269" y="422910"/>
                  </a:lnTo>
                  <a:lnTo>
                    <a:pt x="339089" y="678179"/>
                  </a:lnTo>
                  <a:lnTo>
                    <a:pt x="422910" y="422910"/>
                  </a:lnTo>
                  <a:lnTo>
                    <a:pt x="678179" y="33908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95955" y="3287268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473963" y="0"/>
                  </a:moveTo>
                  <a:lnTo>
                    <a:pt x="397891" y="336550"/>
                  </a:lnTo>
                  <a:lnTo>
                    <a:pt x="93852" y="187706"/>
                  </a:lnTo>
                  <a:lnTo>
                    <a:pt x="303021" y="458597"/>
                  </a:lnTo>
                  <a:lnTo>
                    <a:pt x="0" y="609600"/>
                  </a:lnTo>
                  <a:lnTo>
                    <a:pt x="336804" y="610870"/>
                  </a:lnTo>
                  <a:lnTo>
                    <a:pt x="263017" y="947928"/>
                  </a:lnTo>
                  <a:lnTo>
                    <a:pt x="473963" y="678561"/>
                  </a:lnTo>
                  <a:lnTo>
                    <a:pt x="684910" y="947928"/>
                  </a:lnTo>
                  <a:lnTo>
                    <a:pt x="611123" y="610870"/>
                  </a:lnTo>
                  <a:lnTo>
                    <a:pt x="947928" y="609600"/>
                  </a:lnTo>
                  <a:lnTo>
                    <a:pt x="644906" y="458597"/>
                  </a:lnTo>
                  <a:lnTo>
                    <a:pt x="854074" y="187706"/>
                  </a:lnTo>
                  <a:lnTo>
                    <a:pt x="550037" y="336550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5955" y="3287268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947928" y="609600"/>
                  </a:moveTo>
                  <a:lnTo>
                    <a:pt x="644906" y="458597"/>
                  </a:lnTo>
                  <a:lnTo>
                    <a:pt x="854074" y="187706"/>
                  </a:lnTo>
                  <a:lnTo>
                    <a:pt x="550037" y="336550"/>
                  </a:lnTo>
                  <a:lnTo>
                    <a:pt x="473963" y="0"/>
                  </a:lnTo>
                  <a:lnTo>
                    <a:pt x="397891" y="336550"/>
                  </a:lnTo>
                  <a:lnTo>
                    <a:pt x="93852" y="187706"/>
                  </a:lnTo>
                  <a:lnTo>
                    <a:pt x="303021" y="458597"/>
                  </a:lnTo>
                  <a:lnTo>
                    <a:pt x="0" y="609600"/>
                  </a:lnTo>
                  <a:lnTo>
                    <a:pt x="336804" y="610870"/>
                  </a:lnTo>
                  <a:lnTo>
                    <a:pt x="263017" y="947928"/>
                  </a:lnTo>
                  <a:lnTo>
                    <a:pt x="473963" y="678561"/>
                  </a:lnTo>
                  <a:lnTo>
                    <a:pt x="684910" y="947928"/>
                  </a:lnTo>
                  <a:lnTo>
                    <a:pt x="611123" y="610870"/>
                  </a:lnTo>
                  <a:lnTo>
                    <a:pt x="947928" y="60960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91583" y="3985260"/>
              <a:ext cx="972819" cy="974090"/>
            </a:xfrm>
            <a:custGeom>
              <a:avLst/>
              <a:gdLst/>
              <a:ahLst/>
              <a:cxnLst/>
              <a:rect l="l" t="t" r="r" b="b"/>
              <a:pathLst>
                <a:path w="972820" h="974089">
                  <a:moveTo>
                    <a:pt x="486155" y="0"/>
                  </a:moveTo>
                  <a:lnTo>
                    <a:pt x="371348" y="371982"/>
                  </a:lnTo>
                  <a:lnTo>
                    <a:pt x="0" y="371982"/>
                  </a:lnTo>
                  <a:lnTo>
                    <a:pt x="300481" y="601852"/>
                  </a:lnTo>
                  <a:lnTo>
                    <a:pt x="185674" y="973835"/>
                  </a:lnTo>
                  <a:lnTo>
                    <a:pt x="486155" y="743965"/>
                  </a:lnTo>
                  <a:lnTo>
                    <a:pt x="786638" y="973835"/>
                  </a:lnTo>
                  <a:lnTo>
                    <a:pt x="671829" y="601852"/>
                  </a:lnTo>
                  <a:lnTo>
                    <a:pt x="972312" y="371982"/>
                  </a:lnTo>
                  <a:lnTo>
                    <a:pt x="600963" y="37198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1583" y="3985260"/>
              <a:ext cx="972819" cy="974090"/>
            </a:xfrm>
            <a:custGeom>
              <a:avLst/>
              <a:gdLst/>
              <a:ahLst/>
              <a:cxnLst/>
              <a:rect l="l" t="t" r="r" b="b"/>
              <a:pathLst>
                <a:path w="972820" h="974089">
                  <a:moveTo>
                    <a:pt x="972312" y="371982"/>
                  </a:moveTo>
                  <a:lnTo>
                    <a:pt x="600963" y="371982"/>
                  </a:lnTo>
                  <a:lnTo>
                    <a:pt x="486155" y="0"/>
                  </a:lnTo>
                  <a:lnTo>
                    <a:pt x="371348" y="371982"/>
                  </a:lnTo>
                  <a:lnTo>
                    <a:pt x="0" y="371982"/>
                  </a:lnTo>
                  <a:lnTo>
                    <a:pt x="300481" y="601852"/>
                  </a:lnTo>
                  <a:lnTo>
                    <a:pt x="185674" y="973835"/>
                  </a:lnTo>
                  <a:lnTo>
                    <a:pt x="486155" y="743965"/>
                  </a:lnTo>
                  <a:lnTo>
                    <a:pt x="786638" y="973835"/>
                  </a:lnTo>
                  <a:lnTo>
                    <a:pt x="671829" y="601852"/>
                  </a:lnTo>
                  <a:lnTo>
                    <a:pt x="972312" y="371982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39695" y="4098036"/>
              <a:ext cx="715010" cy="713740"/>
            </a:xfrm>
            <a:custGeom>
              <a:avLst/>
              <a:gdLst/>
              <a:ahLst/>
              <a:cxnLst/>
              <a:rect l="l" t="t" r="r" b="b"/>
              <a:pathLst>
                <a:path w="715010" h="713739">
                  <a:moveTo>
                    <a:pt x="357378" y="0"/>
                  </a:moveTo>
                  <a:lnTo>
                    <a:pt x="268986" y="268477"/>
                  </a:lnTo>
                  <a:lnTo>
                    <a:pt x="0" y="356615"/>
                  </a:lnTo>
                  <a:lnTo>
                    <a:pt x="268986" y="444753"/>
                  </a:lnTo>
                  <a:lnTo>
                    <a:pt x="357378" y="713232"/>
                  </a:lnTo>
                  <a:lnTo>
                    <a:pt x="445770" y="444753"/>
                  </a:lnTo>
                  <a:lnTo>
                    <a:pt x="714756" y="356615"/>
                  </a:lnTo>
                  <a:lnTo>
                    <a:pt x="445770" y="268477"/>
                  </a:lnTo>
                  <a:lnTo>
                    <a:pt x="357378" y="0"/>
                  </a:lnTo>
                  <a:close/>
                </a:path>
              </a:pathLst>
            </a:custGeom>
            <a:solidFill>
              <a:srgbClr val="297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39695" y="4098036"/>
              <a:ext cx="715010" cy="713740"/>
            </a:xfrm>
            <a:custGeom>
              <a:avLst/>
              <a:gdLst/>
              <a:ahLst/>
              <a:cxnLst/>
              <a:rect l="l" t="t" r="r" b="b"/>
              <a:pathLst>
                <a:path w="715010" h="713739">
                  <a:moveTo>
                    <a:pt x="714756" y="356615"/>
                  </a:moveTo>
                  <a:lnTo>
                    <a:pt x="445770" y="268477"/>
                  </a:lnTo>
                  <a:lnTo>
                    <a:pt x="357378" y="0"/>
                  </a:lnTo>
                  <a:lnTo>
                    <a:pt x="268986" y="268477"/>
                  </a:lnTo>
                  <a:lnTo>
                    <a:pt x="0" y="356615"/>
                  </a:lnTo>
                  <a:lnTo>
                    <a:pt x="268986" y="444753"/>
                  </a:lnTo>
                  <a:lnTo>
                    <a:pt x="357378" y="713232"/>
                  </a:lnTo>
                  <a:lnTo>
                    <a:pt x="445770" y="444753"/>
                  </a:lnTo>
                  <a:lnTo>
                    <a:pt x="714756" y="35661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73167" y="311658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9090" y="0"/>
                  </a:moveTo>
                  <a:lnTo>
                    <a:pt x="284607" y="240792"/>
                  </a:lnTo>
                  <a:lnTo>
                    <a:pt x="67183" y="134366"/>
                  </a:lnTo>
                  <a:lnTo>
                    <a:pt x="216789" y="328168"/>
                  </a:lnTo>
                  <a:lnTo>
                    <a:pt x="0" y="436118"/>
                  </a:lnTo>
                  <a:lnTo>
                    <a:pt x="241046" y="437007"/>
                  </a:lnTo>
                  <a:lnTo>
                    <a:pt x="188214" y="678180"/>
                  </a:lnTo>
                  <a:lnTo>
                    <a:pt x="339090" y="485394"/>
                  </a:lnTo>
                  <a:lnTo>
                    <a:pt x="489966" y="678180"/>
                  </a:lnTo>
                  <a:lnTo>
                    <a:pt x="437134" y="437007"/>
                  </a:lnTo>
                  <a:lnTo>
                    <a:pt x="678180" y="436118"/>
                  </a:lnTo>
                  <a:lnTo>
                    <a:pt x="461391" y="328168"/>
                  </a:lnTo>
                  <a:lnTo>
                    <a:pt x="610997" y="134366"/>
                  </a:lnTo>
                  <a:lnTo>
                    <a:pt x="393573" y="240792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73167" y="311658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678180" y="436118"/>
                  </a:moveTo>
                  <a:lnTo>
                    <a:pt x="461391" y="328168"/>
                  </a:lnTo>
                  <a:lnTo>
                    <a:pt x="610997" y="134366"/>
                  </a:lnTo>
                  <a:lnTo>
                    <a:pt x="393573" y="240792"/>
                  </a:lnTo>
                  <a:lnTo>
                    <a:pt x="339090" y="0"/>
                  </a:lnTo>
                  <a:lnTo>
                    <a:pt x="284607" y="240792"/>
                  </a:lnTo>
                  <a:lnTo>
                    <a:pt x="67183" y="134366"/>
                  </a:lnTo>
                  <a:lnTo>
                    <a:pt x="216789" y="328168"/>
                  </a:lnTo>
                  <a:lnTo>
                    <a:pt x="0" y="436118"/>
                  </a:lnTo>
                  <a:lnTo>
                    <a:pt x="241046" y="437007"/>
                  </a:lnTo>
                  <a:lnTo>
                    <a:pt x="188214" y="678180"/>
                  </a:lnTo>
                  <a:lnTo>
                    <a:pt x="339090" y="485394"/>
                  </a:lnTo>
                  <a:lnTo>
                    <a:pt x="489966" y="678180"/>
                  </a:lnTo>
                  <a:lnTo>
                    <a:pt x="437134" y="437007"/>
                  </a:lnTo>
                  <a:lnTo>
                    <a:pt x="678180" y="43611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12535" y="3471672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4" h="680085">
                  <a:moveTo>
                    <a:pt x="340613" y="0"/>
                  </a:moveTo>
                  <a:lnTo>
                    <a:pt x="260223" y="259587"/>
                  </a:lnTo>
                  <a:lnTo>
                    <a:pt x="0" y="259587"/>
                  </a:lnTo>
                  <a:lnTo>
                    <a:pt x="210565" y="420115"/>
                  </a:lnTo>
                  <a:lnTo>
                    <a:pt x="130048" y="679703"/>
                  </a:lnTo>
                  <a:lnTo>
                    <a:pt x="340613" y="519302"/>
                  </a:lnTo>
                  <a:lnTo>
                    <a:pt x="551179" y="679703"/>
                  </a:lnTo>
                  <a:lnTo>
                    <a:pt x="470662" y="420115"/>
                  </a:lnTo>
                  <a:lnTo>
                    <a:pt x="681227" y="259587"/>
                  </a:lnTo>
                  <a:lnTo>
                    <a:pt x="421004" y="259587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12535" y="3471672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4" h="680085">
                  <a:moveTo>
                    <a:pt x="681227" y="259587"/>
                  </a:moveTo>
                  <a:lnTo>
                    <a:pt x="421004" y="259587"/>
                  </a:lnTo>
                  <a:lnTo>
                    <a:pt x="340613" y="0"/>
                  </a:lnTo>
                  <a:lnTo>
                    <a:pt x="260223" y="259587"/>
                  </a:lnTo>
                  <a:lnTo>
                    <a:pt x="0" y="259587"/>
                  </a:lnTo>
                  <a:lnTo>
                    <a:pt x="210565" y="420115"/>
                  </a:lnTo>
                  <a:lnTo>
                    <a:pt x="130048" y="679703"/>
                  </a:lnTo>
                  <a:lnTo>
                    <a:pt x="340613" y="519302"/>
                  </a:lnTo>
                  <a:lnTo>
                    <a:pt x="551179" y="679703"/>
                  </a:lnTo>
                  <a:lnTo>
                    <a:pt x="470662" y="420115"/>
                  </a:lnTo>
                  <a:lnTo>
                    <a:pt x="681227" y="25958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33744" y="2435352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60">
                  <a:moveTo>
                    <a:pt x="550926" y="0"/>
                  </a:moveTo>
                  <a:lnTo>
                    <a:pt x="414781" y="414782"/>
                  </a:lnTo>
                  <a:lnTo>
                    <a:pt x="0" y="550926"/>
                  </a:lnTo>
                  <a:lnTo>
                    <a:pt x="414781" y="687070"/>
                  </a:lnTo>
                  <a:lnTo>
                    <a:pt x="550926" y="1101852"/>
                  </a:lnTo>
                  <a:lnTo>
                    <a:pt x="687070" y="687070"/>
                  </a:lnTo>
                  <a:lnTo>
                    <a:pt x="1101852" y="550926"/>
                  </a:lnTo>
                  <a:lnTo>
                    <a:pt x="687070" y="414782"/>
                  </a:lnTo>
                  <a:lnTo>
                    <a:pt x="550926" y="0"/>
                  </a:lnTo>
                  <a:close/>
                </a:path>
              </a:pathLst>
            </a:custGeom>
            <a:solidFill>
              <a:srgbClr val="A9C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33744" y="2435352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59" h="1102360">
                  <a:moveTo>
                    <a:pt x="1101852" y="550926"/>
                  </a:moveTo>
                  <a:lnTo>
                    <a:pt x="687070" y="414782"/>
                  </a:lnTo>
                  <a:lnTo>
                    <a:pt x="550926" y="0"/>
                  </a:lnTo>
                  <a:lnTo>
                    <a:pt x="414781" y="414782"/>
                  </a:lnTo>
                  <a:lnTo>
                    <a:pt x="0" y="550926"/>
                  </a:lnTo>
                  <a:lnTo>
                    <a:pt x="414781" y="687070"/>
                  </a:lnTo>
                  <a:lnTo>
                    <a:pt x="550926" y="1101852"/>
                  </a:lnTo>
                  <a:lnTo>
                    <a:pt x="687070" y="687070"/>
                  </a:lnTo>
                  <a:lnTo>
                    <a:pt x="1101852" y="55092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07123" y="4242816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9090" y="0"/>
                  </a:moveTo>
                  <a:lnTo>
                    <a:pt x="284606" y="240791"/>
                  </a:lnTo>
                  <a:lnTo>
                    <a:pt x="67182" y="134365"/>
                  </a:lnTo>
                  <a:lnTo>
                    <a:pt x="216789" y="328167"/>
                  </a:lnTo>
                  <a:lnTo>
                    <a:pt x="0" y="436117"/>
                  </a:lnTo>
                  <a:lnTo>
                    <a:pt x="241046" y="437006"/>
                  </a:lnTo>
                  <a:lnTo>
                    <a:pt x="188214" y="678179"/>
                  </a:lnTo>
                  <a:lnTo>
                    <a:pt x="339090" y="485393"/>
                  </a:lnTo>
                  <a:lnTo>
                    <a:pt x="489966" y="678179"/>
                  </a:lnTo>
                  <a:lnTo>
                    <a:pt x="437133" y="437006"/>
                  </a:lnTo>
                  <a:lnTo>
                    <a:pt x="678179" y="436117"/>
                  </a:lnTo>
                  <a:lnTo>
                    <a:pt x="461391" y="328167"/>
                  </a:lnTo>
                  <a:lnTo>
                    <a:pt x="610997" y="134365"/>
                  </a:lnTo>
                  <a:lnTo>
                    <a:pt x="393573" y="240791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07123" y="4242816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678179" y="436117"/>
                  </a:moveTo>
                  <a:lnTo>
                    <a:pt x="461391" y="328167"/>
                  </a:lnTo>
                  <a:lnTo>
                    <a:pt x="610997" y="134365"/>
                  </a:lnTo>
                  <a:lnTo>
                    <a:pt x="393573" y="240791"/>
                  </a:lnTo>
                  <a:lnTo>
                    <a:pt x="339090" y="0"/>
                  </a:lnTo>
                  <a:lnTo>
                    <a:pt x="284606" y="240791"/>
                  </a:lnTo>
                  <a:lnTo>
                    <a:pt x="67182" y="134365"/>
                  </a:lnTo>
                  <a:lnTo>
                    <a:pt x="216789" y="328167"/>
                  </a:lnTo>
                  <a:lnTo>
                    <a:pt x="0" y="436117"/>
                  </a:lnTo>
                  <a:lnTo>
                    <a:pt x="241046" y="437006"/>
                  </a:lnTo>
                  <a:lnTo>
                    <a:pt x="188214" y="678179"/>
                  </a:lnTo>
                  <a:lnTo>
                    <a:pt x="339090" y="485393"/>
                  </a:lnTo>
                  <a:lnTo>
                    <a:pt x="489966" y="678179"/>
                  </a:lnTo>
                  <a:lnTo>
                    <a:pt x="437133" y="437006"/>
                  </a:lnTo>
                  <a:lnTo>
                    <a:pt x="678179" y="43611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87867" y="3832860"/>
              <a:ext cx="828040" cy="814069"/>
            </a:xfrm>
            <a:custGeom>
              <a:avLst/>
              <a:gdLst/>
              <a:ahLst/>
              <a:cxnLst/>
              <a:rect l="l" t="t" r="r" b="b"/>
              <a:pathLst>
                <a:path w="828040" h="814070">
                  <a:moveTo>
                    <a:pt x="413765" y="0"/>
                  </a:moveTo>
                  <a:lnTo>
                    <a:pt x="316102" y="310895"/>
                  </a:lnTo>
                  <a:lnTo>
                    <a:pt x="0" y="310895"/>
                  </a:lnTo>
                  <a:lnTo>
                    <a:pt x="255777" y="502919"/>
                  </a:lnTo>
                  <a:lnTo>
                    <a:pt x="157987" y="813815"/>
                  </a:lnTo>
                  <a:lnTo>
                    <a:pt x="413765" y="621664"/>
                  </a:lnTo>
                  <a:lnTo>
                    <a:pt x="669543" y="813815"/>
                  </a:lnTo>
                  <a:lnTo>
                    <a:pt x="571753" y="502919"/>
                  </a:lnTo>
                  <a:lnTo>
                    <a:pt x="827531" y="310895"/>
                  </a:lnTo>
                  <a:lnTo>
                    <a:pt x="511428" y="310895"/>
                  </a:lnTo>
                  <a:lnTo>
                    <a:pt x="41376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087867" y="3832860"/>
              <a:ext cx="828040" cy="814069"/>
            </a:xfrm>
            <a:custGeom>
              <a:avLst/>
              <a:gdLst/>
              <a:ahLst/>
              <a:cxnLst/>
              <a:rect l="l" t="t" r="r" b="b"/>
              <a:pathLst>
                <a:path w="828040" h="814070">
                  <a:moveTo>
                    <a:pt x="827531" y="310895"/>
                  </a:moveTo>
                  <a:lnTo>
                    <a:pt x="511428" y="310895"/>
                  </a:lnTo>
                  <a:lnTo>
                    <a:pt x="413765" y="0"/>
                  </a:lnTo>
                  <a:lnTo>
                    <a:pt x="316102" y="310895"/>
                  </a:lnTo>
                  <a:lnTo>
                    <a:pt x="0" y="310895"/>
                  </a:lnTo>
                  <a:lnTo>
                    <a:pt x="255777" y="502919"/>
                  </a:lnTo>
                  <a:lnTo>
                    <a:pt x="157987" y="813815"/>
                  </a:lnTo>
                  <a:lnTo>
                    <a:pt x="413765" y="621664"/>
                  </a:lnTo>
                  <a:lnTo>
                    <a:pt x="669543" y="813815"/>
                  </a:lnTo>
                  <a:lnTo>
                    <a:pt x="571753" y="502919"/>
                  </a:lnTo>
                  <a:lnTo>
                    <a:pt x="827531" y="31089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86244" y="328726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9089" y="0"/>
                  </a:moveTo>
                  <a:lnTo>
                    <a:pt x="255270" y="255270"/>
                  </a:lnTo>
                  <a:lnTo>
                    <a:pt x="0" y="339090"/>
                  </a:lnTo>
                  <a:lnTo>
                    <a:pt x="255270" y="422910"/>
                  </a:lnTo>
                  <a:lnTo>
                    <a:pt x="339089" y="678180"/>
                  </a:lnTo>
                  <a:lnTo>
                    <a:pt x="422909" y="422910"/>
                  </a:lnTo>
                  <a:lnTo>
                    <a:pt x="678179" y="339090"/>
                  </a:lnTo>
                  <a:lnTo>
                    <a:pt x="422909" y="255270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F6E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86244" y="3287268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678179" y="339090"/>
                  </a:moveTo>
                  <a:lnTo>
                    <a:pt x="422909" y="255270"/>
                  </a:lnTo>
                  <a:lnTo>
                    <a:pt x="339089" y="0"/>
                  </a:lnTo>
                  <a:lnTo>
                    <a:pt x="255270" y="255270"/>
                  </a:lnTo>
                  <a:lnTo>
                    <a:pt x="0" y="339090"/>
                  </a:lnTo>
                  <a:lnTo>
                    <a:pt x="255270" y="422910"/>
                  </a:lnTo>
                  <a:lnTo>
                    <a:pt x="339089" y="678180"/>
                  </a:lnTo>
                  <a:lnTo>
                    <a:pt x="422909" y="422910"/>
                  </a:lnTo>
                  <a:lnTo>
                    <a:pt x="678179" y="33909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141207" y="2551176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80">
                  <a:moveTo>
                    <a:pt x="339090" y="0"/>
                  </a:moveTo>
                  <a:lnTo>
                    <a:pt x="284607" y="240791"/>
                  </a:lnTo>
                  <a:lnTo>
                    <a:pt x="67183" y="134365"/>
                  </a:lnTo>
                  <a:lnTo>
                    <a:pt x="216789" y="328168"/>
                  </a:lnTo>
                  <a:lnTo>
                    <a:pt x="0" y="436118"/>
                  </a:lnTo>
                  <a:lnTo>
                    <a:pt x="241046" y="437007"/>
                  </a:lnTo>
                  <a:lnTo>
                    <a:pt x="188214" y="678179"/>
                  </a:lnTo>
                  <a:lnTo>
                    <a:pt x="339090" y="485394"/>
                  </a:lnTo>
                  <a:lnTo>
                    <a:pt x="489966" y="678179"/>
                  </a:lnTo>
                  <a:lnTo>
                    <a:pt x="437134" y="437007"/>
                  </a:lnTo>
                  <a:lnTo>
                    <a:pt x="678180" y="436118"/>
                  </a:lnTo>
                  <a:lnTo>
                    <a:pt x="461391" y="328168"/>
                  </a:lnTo>
                  <a:lnTo>
                    <a:pt x="610997" y="134365"/>
                  </a:lnTo>
                  <a:lnTo>
                    <a:pt x="393573" y="240791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A0C4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141207" y="2551176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80">
                  <a:moveTo>
                    <a:pt x="678180" y="436118"/>
                  </a:moveTo>
                  <a:lnTo>
                    <a:pt x="461391" y="328168"/>
                  </a:lnTo>
                  <a:lnTo>
                    <a:pt x="610997" y="134365"/>
                  </a:lnTo>
                  <a:lnTo>
                    <a:pt x="393573" y="240791"/>
                  </a:lnTo>
                  <a:lnTo>
                    <a:pt x="339090" y="0"/>
                  </a:lnTo>
                  <a:lnTo>
                    <a:pt x="284607" y="240791"/>
                  </a:lnTo>
                  <a:lnTo>
                    <a:pt x="67183" y="134365"/>
                  </a:lnTo>
                  <a:lnTo>
                    <a:pt x="216789" y="328168"/>
                  </a:lnTo>
                  <a:lnTo>
                    <a:pt x="0" y="436118"/>
                  </a:lnTo>
                  <a:lnTo>
                    <a:pt x="241046" y="437007"/>
                  </a:lnTo>
                  <a:lnTo>
                    <a:pt x="188214" y="678179"/>
                  </a:lnTo>
                  <a:lnTo>
                    <a:pt x="339090" y="485394"/>
                  </a:lnTo>
                  <a:lnTo>
                    <a:pt x="489966" y="678179"/>
                  </a:lnTo>
                  <a:lnTo>
                    <a:pt x="437134" y="437007"/>
                  </a:lnTo>
                  <a:lnTo>
                    <a:pt x="678180" y="43611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19200" y="1447800"/>
            <a:ext cx="256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Star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8167" y="3518915"/>
            <a:ext cx="379730" cy="379730"/>
            <a:chOff x="2868167" y="3518915"/>
            <a:chExt cx="379730" cy="379730"/>
          </a:xfrm>
        </p:grpSpPr>
        <p:sp>
          <p:nvSpPr>
            <p:cNvPr id="7" name="object 7"/>
            <p:cNvSpPr/>
            <p:nvPr/>
          </p:nvSpPr>
          <p:spPr>
            <a:xfrm>
              <a:off x="2875787" y="352653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182118" y="0"/>
                  </a:moveTo>
                  <a:lnTo>
                    <a:pt x="152907" y="129286"/>
                  </a:lnTo>
                  <a:lnTo>
                    <a:pt x="36068" y="72136"/>
                  </a:lnTo>
                  <a:lnTo>
                    <a:pt x="116459" y="176275"/>
                  </a:lnTo>
                  <a:lnTo>
                    <a:pt x="0" y="234187"/>
                  </a:lnTo>
                  <a:lnTo>
                    <a:pt x="129412" y="234695"/>
                  </a:lnTo>
                  <a:lnTo>
                    <a:pt x="101092" y="364236"/>
                  </a:lnTo>
                  <a:lnTo>
                    <a:pt x="182118" y="260731"/>
                  </a:lnTo>
                  <a:lnTo>
                    <a:pt x="263144" y="364236"/>
                  </a:lnTo>
                  <a:lnTo>
                    <a:pt x="234823" y="234695"/>
                  </a:lnTo>
                  <a:lnTo>
                    <a:pt x="364236" y="234187"/>
                  </a:lnTo>
                  <a:lnTo>
                    <a:pt x="247776" y="176275"/>
                  </a:lnTo>
                  <a:lnTo>
                    <a:pt x="328168" y="72136"/>
                  </a:lnTo>
                  <a:lnTo>
                    <a:pt x="211328" y="129286"/>
                  </a:lnTo>
                  <a:lnTo>
                    <a:pt x="182118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75787" y="352653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364236" y="234187"/>
                  </a:moveTo>
                  <a:lnTo>
                    <a:pt x="247776" y="176275"/>
                  </a:lnTo>
                  <a:lnTo>
                    <a:pt x="328168" y="72136"/>
                  </a:lnTo>
                  <a:lnTo>
                    <a:pt x="211328" y="129286"/>
                  </a:lnTo>
                  <a:lnTo>
                    <a:pt x="182118" y="0"/>
                  </a:lnTo>
                  <a:lnTo>
                    <a:pt x="152907" y="129286"/>
                  </a:lnTo>
                  <a:lnTo>
                    <a:pt x="36068" y="72136"/>
                  </a:lnTo>
                  <a:lnTo>
                    <a:pt x="116459" y="176275"/>
                  </a:lnTo>
                  <a:lnTo>
                    <a:pt x="0" y="234187"/>
                  </a:lnTo>
                  <a:lnTo>
                    <a:pt x="129412" y="234695"/>
                  </a:lnTo>
                  <a:lnTo>
                    <a:pt x="101092" y="364236"/>
                  </a:lnTo>
                  <a:lnTo>
                    <a:pt x="182118" y="260731"/>
                  </a:lnTo>
                  <a:lnTo>
                    <a:pt x="263144" y="364236"/>
                  </a:lnTo>
                  <a:lnTo>
                    <a:pt x="234823" y="234695"/>
                  </a:lnTo>
                  <a:lnTo>
                    <a:pt x="364236" y="23418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49096" y="3124200"/>
            <a:ext cx="2380615" cy="2117090"/>
            <a:chOff x="1149096" y="3124200"/>
            <a:chExt cx="2380615" cy="2117090"/>
          </a:xfrm>
        </p:grpSpPr>
        <p:sp>
          <p:nvSpPr>
            <p:cNvPr id="10" name="object 10"/>
            <p:cNvSpPr/>
            <p:nvPr/>
          </p:nvSpPr>
          <p:spPr>
            <a:xfrm>
              <a:off x="1156716" y="346100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429768" y="0"/>
                  </a:moveTo>
                  <a:lnTo>
                    <a:pt x="360806" y="305181"/>
                  </a:lnTo>
                  <a:lnTo>
                    <a:pt x="85115" y="170180"/>
                  </a:lnTo>
                  <a:lnTo>
                    <a:pt x="274700" y="415925"/>
                  </a:lnTo>
                  <a:lnTo>
                    <a:pt x="0" y="552831"/>
                  </a:lnTo>
                  <a:lnTo>
                    <a:pt x="305434" y="553847"/>
                  </a:lnTo>
                  <a:lnTo>
                    <a:pt x="238506" y="859536"/>
                  </a:lnTo>
                  <a:lnTo>
                    <a:pt x="429768" y="615315"/>
                  </a:lnTo>
                  <a:lnTo>
                    <a:pt x="621029" y="859536"/>
                  </a:lnTo>
                  <a:lnTo>
                    <a:pt x="554101" y="553847"/>
                  </a:lnTo>
                  <a:lnTo>
                    <a:pt x="859535" y="552831"/>
                  </a:lnTo>
                  <a:lnTo>
                    <a:pt x="584835" y="415925"/>
                  </a:lnTo>
                  <a:lnTo>
                    <a:pt x="774446" y="170180"/>
                  </a:lnTo>
                  <a:lnTo>
                    <a:pt x="498728" y="305181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6716" y="346100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0" y="552831"/>
                  </a:moveTo>
                  <a:lnTo>
                    <a:pt x="274700" y="415925"/>
                  </a:lnTo>
                  <a:lnTo>
                    <a:pt x="85115" y="170180"/>
                  </a:lnTo>
                  <a:lnTo>
                    <a:pt x="360806" y="305181"/>
                  </a:lnTo>
                  <a:lnTo>
                    <a:pt x="429768" y="0"/>
                  </a:lnTo>
                  <a:lnTo>
                    <a:pt x="498728" y="305181"/>
                  </a:lnTo>
                  <a:lnTo>
                    <a:pt x="774446" y="170180"/>
                  </a:lnTo>
                  <a:lnTo>
                    <a:pt x="584835" y="415925"/>
                  </a:lnTo>
                  <a:lnTo>
                    <a:pt x="859535" y="552831"/>
                  </a:lnTo>
                  <a:lnTo>
                    <a:pt x="554101" y="553847"/>
                  </a:lnTo>
                  <a:lnTo>
                    <a:pt x="621029" y="859536"/>
                  </a:lnTo>
                  <a:lnTo>
                    <a:pt x="429768" y="615315"/>
                  </a:lnTo>
                  <a:lnTo>
                    <a:pt x="238506" y="859536"/>
                  </a:lnTo>
                  <a:lnTo>
                    <a:pt x="305434" y="553847"/>
                  </a:lnTo>
                  <a:lnTo>
                    <a:pt x="0" y="5528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6252" y="313182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80" h="678179">
                  <a:moveTo>
                    <a:pt x="339090" y="0"/>
                  </a:moveTo>
                  <a:lnTo>
                    <a:pt x="255270" y="255269"/>
                  </a:lnTo>
                  <a:lnTo>
                    <a:pt x="0" y="339089"/>
                  </a:lnTo>
                  <a:lnTo>
                    <a:pt x="255270" y="422909"/>
                  </a:lnTo>
                  <a:lnTo>
                    <a:pt x="339090" y="678179"/>
                  </a:lnTo>
                  <a:lnTo>
                    <a:pt x="422910" y="422909"/>
                  </a:lnTo>
                  <a:lnTo>
                    <a:pt x="678180" y="339089"/>
                  </a:lnTo>
                  <a:lnTo>
                    <a:pt x="422910" y="255269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16252" y="313182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80" h="678179">
                  <a:moveTo>
                    <a:pt x="678180" y="339089"/>
                  </a:moveTo>
                  <a:lnTo>
                    <a:pt x="422910" y="255269"/>
                  </a:lnTo>
                  <a:lnTo>
                    <a:pt x="339090" y="0"/>
                  </a:lnTo>
                  <a:lnTo>
                    <a:pt x="255270" y="255269"/>
                  </a:lnTo>
                  <a:lnTo>
                    <a:pt x="0" y="339089"/>
                  </a:lnTo>
                  <a:lnTo>
                    <a:pt x="255270" y="422909"/>
                  </a:lnTo>
                  <a:lnTo>
                    <a:pt x="339090" y="678179"/>
                  </a:lnTo>
                  <a:lnTo>
                    <a:pt x="422910" y="422909"/>
                  </a:lnTo>
                  <a:lnTo>
                    <a:pt x="678180" y="33908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86484" y="425958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486917" y="0"/>
                  </a:moveTo>
                  <a:lnTo>
                    <a:pt x="371983" y="371983"/>
                  </a:lnTo>
                  <a:lnTo>
                    <a:pt x="0" y="371983"/>
                  </a:lnTo>
                  <a:lnTo>
                    <a:pt x="300990" y="601853"/>
                  </a:lnTo>
                  <a:lnTo>
                    <a:pt x="185928" y="973836"/>
                  </a:lnTo>
                  <a:lnTo>
                    <a:pt x="486917" y="743966"/>
                  </a:lnTo>
                  <a:lnTo>
                    <a:pt x="787908" y="973836"/>
                  </a:lnTo>
                  <a:lnTo>
                    <a:pt x="672846" y="601853"/>
                  </a:lnTo>
                  <a:lnTo>
                    <a:pt x="973835" y="371983"/>
                  </a:lnTo>
                  <a:lnTo>
                    <a:pt x="601853" y="371983"/>
                  </a:lnTo>
                  <a:lnTo>
                    <a:pt x="48691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6484" y="425958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973835" y="371983"/>
                  </a:moveTo>
                  <a:lnTo>
                    <a:pt x="601853" y="371983"/>
                  </a:lnTo>
                  <a:lnTo>
                    <a:pt x="486917" y="0"/>
                  </a:lnTo>
                  <a:lnTo>
                    <a:pt x="371983" y="371983"/>
                  </a:lnTo>
                  <a:lnTo>
                    <a:pt x="0" y="371983"/>
                  </a:lnTo>
                  <a:lnTo>
                    <a:pt x="300990" y="601853"/>
                  </a:lnTo>
                  <a:lnTo>
                    <a:pt x="185928" y="973836"/>
                  </a:lnTo>
                  <a:lnTo>
                    <a:pt x="486917" y="743966"/>
                  </a:lnTo>
                  <a:lnTo>
                    <a:pt x="787908" y="973836"/>
                  </a:lnTo>
                  <a:lnTo>
                    <a:pt x="672846" y="601853"/>
                  </a:lnTo>
                  <a:lnTo>
                    <a:pt x="973835" y="37198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94432" y="4081272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413766" y="0"/>
                  </a:moveTo>
                  <a:lnTo>
                    <a:pt x="316103" y="310260"/>
                  </a:lnTo>
                  <a:lnTo>
                    <a:pt x="0" y="310260"/>
                  </a:lnTo>
                  <a:lnTo>
                    <a:pt x="255778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lnTo>
                    <a:pt x="511429" y="310260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4432" y="4081272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827532" y="310260"/>
                  </a:moveTo>
                  <a:lnTo>
                    <a:pt x="511429" y="310260"/>
                  </a:lnTo>
                  <a:lnTo>
                    <a:pt x="413766" y="0"/>
                  </a:lnTo>
                  <a:lnTo>
                    <a:pt x="316103" y="310260"/>
                  </a:lnTo>
                  <a:lnTo>
                    <a:pt x="0" y="310260"/>
                  </a:lnTo>
                  <a:lnTo>
                    <a:pt x="255778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115300" y="2392679"/>
            <a:ext cx="3009900" cy="4151629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9600" y="3054095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92075" marR="1469390">
              <a:lnSpc>
                <a:spcPct val="100000"/>
              </a:lnSpc>
              <a:spcBef>
                <a:spcPts val="1185"/>
              </a:spcBef>
            </a:pPr>
            <a:r>
              <a:rPr sz="1600" b="1" spc="-5" dirty="0">
                <a:latin typeface="Gothic Uralic"/>
                <a:cs typeface="Gothic Uralic"/>
              </a:rPr>
              <a:t>Color </a:t>
            </a:r>
            <a:r>
              <a:rPr sz="1600" b="1" spc="-10" dirty="0">
                <a:latin typeface="Gothic Uralic"/>
                <a:cs typeface="Gothic Uralic"/>
              </a:rPr>
              <a:t>col  </a:t>
            </a:r>
            <a:r>
              <a:rPr sz="1600" b="1" spc="-5" dirty="0">
                <a:latin typeface="Gothic Uralic"/>
                <a:cs typeface="Gothic Uralic"/>
              </a:rPr>
              <a:t>Position</a:t>
            </a:r>
            <a:r>
              <a:rPr sz="1600" b="1" spc="-6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pos;  int points;  int</a:t>
            </a:r>
            <a:r>
              <a:rPr sz="1600" b="1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size;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6200" y="4111371"/>
            <a:ext cx="4229735" cy="190500"/>
          </a:xfrm>
          <a:custGeom>
            <a:avLst/>
            <a:gdLst/>
            <a:ahLst/>
            <a:cxnLst/>
            <a:rect l="l" t="t" r="r" b="b"/>
            <a:pathLst>
              <a:path w="4229734" h="190500">
                <a:moveTo>
                  <a:pt x="4040378" y="0"/>
                </a:moveTo>
                <a:lnTo>
                  <a:pt x="4039513" y="76239"/>
                </a:lnTo>
                <a:lnTo>
                  <a:pt x="4058539" y="76453"/>
                </a:lnTo>
                <a:lnTo>
                  <a:pt x="4065942" y="78041"/>
                </a:lnTo>
                <a:lnTo>
                  <a:pt x="4071953" y="82200"/>
                </a:lnTo>
                <a:lnTo>
                  <a:pt x="4075987" y="88312"/>
                </a:lnTo>
                <a:lnTo>
                  <a:pt x="4077461" y="95757"/>
                </a:lnTo>
                <a:lnTo>
                  <a:pt x="4075874" y="103159"/>
                </a:lnTo>
                <a:lnTo>
                  <a:pt x="4071715" y="109156"/>
                </a:lnTo>
                <a:lnTo>
                  <a:pt x="4065603" y="113153"/>
                </a:lnTo>
                <a:lnTo>
                  <a:pt x="4058157" y="114553"/>
                </a:lnTo>
                <a:lnTo>
                  <a:pt x="4039079" y="114553"/>
                </a:lnTo>
                <a:lnTo>
                  <a:pt x="4038219" y="190499"/>
                </a:lnTo>
                <a:lnTo>
                  <a:pt x="4194462" y="114553"/>
                </a:lnTo>
                <a:lnTo>
                  <a:pt x="4058157" y="114553"/>
                </a:lnTo>
                <a:lnTo>
                  <a:pt x="4039082" y="114338"/>
                </a:lnTo>
                <a:lnTo>
                  <a:pt x="4194905" y="114338"/>
                </a:lnTo>
                <a:lnTo>
                  <a:pt x="4229734" y="97408"/>
                </a:lnTo>
                <a:lnTo>
                  <a:pt x="4040378" y="0"/>
                </a:lnTo>
                <a:close/>
              </a:path>
              <a:path w="4229734" h="190500">
                <a:moveTo>
                  <a:pt x="4039513" y="76239"/>
                </a:moveTo>
                <a:lnTo>
                  <a:pt x="4039082" y="114338"/>
                </a:lnTo>
                <a:lnTo>
                  <a:pt x="4058157" y="114553"/>
                </a:lnTo>
                <a:lnTo>
                  <a:pt x="4065603" y="113153"/>
                </a:lnTo>
                <a:lnTo>
                  <a:pt x="4071715" y="109156"/>
                </a:lnTo>
                <a:lnTo>
                  <a:pt x="4075874" y="103159"/>
                </a:lnTo>
                <a:lnTo>
                  <a:pt x="4077461" y="95757"/>
                </a:lnTo>
                <a:lnTo>
                  <a:pt x="4075987" y="88312"/>
                </a:lnTo>
                <a:lnTo>
                  <a:pt x="4071953" y="82200"/>
                </a:lnTo>
                <a:lnTo>
                  <a:pt x="4065942" y="78041"/>
                </a:lnTo>
                <a:lnTo>
                  <a:pt x="4058539" y="76453"/>
                </a:lnTo>
                <a:lnTo>
                  <a:pt x="4039513" y="76239"/>
                </a:lnTo>
                <a:close/>
              </a:path>
              <a:path w="4229734" h="190500">
                <a:moveTo>
                  <a:pt x="19303" y="30860"/>
                </a:moveTo>
                <a:lnTo>
                  <a:pt x="11858" y="32261"/>
                </a:lnTo>
                <a:lnTo>
                  <a:pt x="5746" y="36258"/>
                </a:lnTo>
                <a:lnTo>
                  <a:pt x="1587" y="42255"/>
                </a:lnTo>
                <a:lnTo>
                  <a:pt x="0" y="49656"/>
                </a:lnTo>
                <a:lnTo>
                  <a:pt x="1400" y="57102"/>
                </a:lnTo>
                <a:lnTo>
                  <a:pt x="5397" y="63214"/>
                </a:lnTo>
                <a:lnTo>
                  <a:pt x="11394" y="67373"/>
                </a:lnTo>
                <a:lnTo>
                  <a:pt x="18796" y="68960"/>
                </a:lnTo>
                <a:lnTo>
                  <a:pt x="4039082" y="114338"/>
                </a:lnTo>
                <a:lnTo>
                  <a:pt x="4039513" y="76239"/>
                </a:lnTo>
                <a:lnTo>
                  <a:pt x="19303" y="3086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70780" y="3890645"/>
            <a:ext cx="19672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Abstraction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7546" y="2583941"/>
            <a:ext cx="315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Instances </a:t>
            </a:r>
            <a:r>
              <a:rPr sz="1800" spc="-5" dirty="0">
                <a:latin typeface="Gothic Uralic"/>
                <a:cs typeface="Gothic Uralic"/>
              </a:rPr>
              <a:t>of “Star”</a:t>
            </a:r>
            <a:r>
              <a:rPr sz="1800" spc="-8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(Objects)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9934" y="1937969"/>
            <a:ext cx="130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Class</a:t>
            </a:r>
            <a:r>
              <a:rPr sz="1800" b="1" i="1" spc="-95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“</a:t>
            </a:r>
            <a:r>
              <a:rPr sz="1800" spc="-5" dirty="0">
                <a:latin typeface="Gothic Uralic"/>
                <a:cs typeface="Gothic Uralic"/>
              </a:rPr>
              <a:t>Star”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898" y="5853785"/>
            <a:ext cx="7103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A class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an </a:t>
            </a:r>
            <a:r>
              <a:rPr sz="1800" spc="-10" dirty="0">
                <a:latin typeface="Gothic Uralic"/>
                <a:cs typeface="Gothic Uralic"/>
              </a:rPr>
              <a:t>abstract </a:t>
            </a:r>
            <a:r>
              <a:rPr sz="1800" spc="-5" dirty="0">
                <a:latin typeface="Gothic Uralic"/>
                <a:cs typeface="Gothic Uralic"/>
              </a:rPr>
              <a:t>description of an object </a:t>
            </a:r>
            <a:r>
              <a:rPr sz="1800" spc="-10" dirty="0">
                <a:latin typeface="Gothic Uralic"/>
                <a:cs typeface="Gothic Uralic"/>
              </a:rPr>
              <a:t>and </a:t>
            </a:r>
            <a:r>
              <a:rPr sz="1800" dirty="0">
                <a:latin typeface="Gothic Uralic"/>
                <a:cs typeface="Gothic Uralic"/>
              </a:rPr>
              <a:t>its</a:t>
            </a:r>
            <a:r>
              <a:rPr sz="1800" spc="8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behaviour.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29600" y="4468367"/>
            <a:ext cx="2781300" cy="186118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92075" marR="925830">
              <a:lnSpc>
                <a:spcPct val="100000"/>
              </a:lnSpc>
              <a:spcBef>
                <a:spcPts val="1545"/>
              </a:spcBef>
            </a:pPr>
            <a:r>
              <a:rPr sz="1600" b="1" spc="-5" dirty="0">
                <a:latin typeface="Gothic Uralic"/>
                <a:cs typeface="Gothic Uralic"/>
              </a:rPr>
              <a:t>getColour()  setColor(int)  getPosition()  s</a:t>
            </a:r>
            <a:r>
              <a:rPr sz="1600" b="1" spc="-10" dirty="0">
                <a:latin typeface="Gothic Uralic"/>
                <a:cs typeface="Gothic Uralic"/>
              </a:rPr>
              <a:t>et</a:t>
            </a:r>
            <a:r>
              <a:rPr sz="1600" b="1" spc="-15" dirty="0">
                <a:latin typeface="Gothic Uralic"/>
                <a:cs typeface="Gothic Uralic"/>
              </a:rPr>
              <a:t>P</a:t>
            </a:r>
            <a:r>
              <a:rPr sz="1600" b="1" spc="-10" dirty="0">
                <a:latin typeface="Gothic Uralic"/>
                <a:cs typeface="Gothic Uralic"/>
              </a:rPr>
              <a:t>os</a:t>
            </a:r>
            <a:r>
              <a:rPr sz="1600" b="1" spc="-5" dirty="0">
                <a:latin typeface="Gothic Uralic"/>
                <a:cs typeface="Gothic Uralic"/>
              </a:rPr>
              <a:t>itio</a:t>
            </a:r>
            <a:r>
              <a:rPr sz="1600" b="1" dirty="0">
                <a:latin typeface="Gothic Uralic"/>
                <a:cs typeface="Gothic Uralic"/>
              </a:rPr>
              <a:t>n(</a:t>
            </a:r>
            <a:r>
              <a:rPr sz="1600" b="1" spc="-5" dirty="0">
                <a:latin typeface="Gothic Uralic"/>
                <a:cs typeface="Gothic Uralic"/>
              </a:rPr>
              <a:t>int,int</a:t>
            </a:r>
            <a:r>
              <a:rPr sz="1600" b="1" dirty="0">
                <a:latin typeface="Gothic Uralic"/>
                <a:cs typeface="Gothic Uralic"/>
              </a:rPr>
              <a:t>);  </a:t>
            </a:r>
            <a:r>
              <a:rPr sz="1600" b="1" spc="-5" dirty="0">
                <a:latin typeface="Gothic Uralic"/>
                <a:cs typeface="Gothic Uralic"/>
              </a:rPr>
              <a:t>getPoints();  setPoints(int)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3000" y="1524000"/>
            <a:ext cx="256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Star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8167" y="3518915"/>
            <a:ext cx="379730" cy="379730"/>
            <a:chOff x="2868167" y="3518915"/>
            <a:chExt cx="379730" cy="379730"/>
          </a:xfrm>
        </p:grpSpPr>
        <p:sp>
          <p:nvSpPr>
            <p:cNvPr id="7" name="object 7"/>
            <p:cNvSpPr/>
            <p:nvPr/>
          </p:nvSpPr>
          <p:spPr>
            <a:xfrm>
              <a:off x="2875787" y="352653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182118" y="0"/>
                  </a:moveTo>
                  <a:lnTo>
                    <a:pt x="152907" y="129286"/>
                  </a:lnTo>
                  <a:lnTo>
                    <a:pt x="36068" y="72136"/>
                  </a:lnTo>
                  <a:lnTo>
                    <a:pt x="116459" y="176275"/>
                  </a:lnTo>
                  <a:lnTo>
                    <a:pt x="0" y="234187"/>
                  </a:lnTo>
                  <a:lnTo>
                    <a:pt x="129412" y="234695"/>
                  </a:lnTo>
                  <a:lnTo>
                    <a:pt x="101092" y="364236"/>
                  </a:lnTo>
                  <a:lnTo>
                    <a:pt x="182118" y="260731"/>
                  </a:lnTo>
                  <a:lnTo>
                    <a:pt x="263144" y="364236"/>
                  </a:lnTo>
                  <a:lnTo>
                    <a:pt x="234823" y="234695"/>
                  </a:lnTo>
                  <a:lnTo>
                    <a:pt x="364236" y="234187"/>
                  </a:lnTo>
                  <a:lnTo>
                    <a:pt x="247776" y="176275"/>
                  </a:lnTo>
                  <a:lnTo>
                    <a:pt x="328168" y="72136"/>
                  </a:lnTo>
                  <a:lnTo>
                    <a:pt x="211328" y="129286"/>
                  </a:lnTo>
                  <a:lnTo>
                    <a:pt x="182118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75787" y="3526535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364236" y="234187"/>
                  </a:moveTo>
                  <a:lnTo>
                    <a:pt x="247776" y="176275"/>
                  </a:lnTo>
                  <a:lnTo>
                    <a:pt x="328168" y="72136"/>
                  </a:lnTo>
                  <a:lnTo>
                    <a:pt x="211328" y="129286"/>
                  </a:lnTo>
                  <a:lnTo>
                    <a:pt x="182118" y="0"/>
                  </a:lnTo>
                  <a:lnTo>
                    <a:pt x="152907" y="129286"/>
                  </a:lnTo>
                  <a:lnTo>
                    <a:pt x="36068" y="72136"/>
                  </a:lnTo>
                  <a:lnTo>
                    <a:pt x="116459" y="176275"/>
                  </a:lnTo>
                  <a:lnTo>
                    <a:pt x="0" y="234187"/>
                  </a:lnTo>
                  <a:lnTo>
                    <a:pt x="129412" y="234695"/>
                  </a:lnTo>
                  <a:lnTo>
                    <a:pt x="101092" y="364236"/>
                  </a:lnTo>
                  <a:lnTo>
                    <a:pt x="182118" y="260731"/>
                  </a:lnTo>
                  <a:lnTo>
                    <a:pt x="263144" y="364236"/>
                  </a:lnTo>
                  <a:lnTo>
                    <a:pt x="234823" y="234695"/>
                  </a:lnTo>
                  <a:lnTo>
                    <a:pt x="364236" y="23418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49096" y="3124200"/>
            <a:ext cx="2380615" cy="2117090"/>
            <a:chOff x="1149096" y="3124200"/>
            <a:chExt cx="2380615" cy="2117090"/>
          </a:xfrm>
        </p:grpSpPr>
        <p:sp>
          <p:nvSpPr>
            <p:cNvPr id="10" name="object 10"/>
            <p:cNvSpPr/>
            <p:nvPr/>
          </p:nvSpPr>
          <p:spPr>
            <a:xfrm>
              <a:off x="1156716" y="346100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429768" y="0"/>
                  </a:moveTo>
                  <a:lnTo>
                    <a:pt x="360806" y="305181"/>
                  </a:lnTo>
                  <a:lnTo>
                    <a:pt x="85115" y="170180"/>
                  </a:lnTo>
                  <a:lnTo>
                    <a:pt x="274700" y="415925"/>
                  </a:lnTo>
                  <a:lnTo>
                    <a:pt x="0" y="552831"/>
                  </a:lnTo>
                  <a:lnTo>
                    <a:pt x="305434" y="553847"/>
                  </a:lnTo>
                  <a:lnTo>
                    <a:pt x="238506" y="859536"/>
                  </a:lnTo>
                  <a:lnTo>
                    <a:pt x="429768" y="615315"/>
                  </a:lnTo>
                  <a:lnTo>
                    <a:pt x="621029" y="859536"/>
                  </a:lnTo>
                  <a:lnTo>
                    <a:pt x="554101" y="553847"/>
                  </a:lnTo>
                  <a:lnTo>
                    <a:pt x="859535" y="552831"/>
                  </a:lnTo>
                  <a:lnTo>
                    <a:pt x="584835" y="415925"/>
                  </a:lnTo>
                  <a:lnTo>
                    <a:pt x="774446" y="170180"/>
                  </a:lnTo>
                  <a:lnTo>
                    <a:pt x="498728" y="305181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56716" y="346100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0" y="552831"/>
                  </a:moveTo>
                  <a:lnTo>
                    <a:pt x="274700" y="415925"/>
                  </a:lnTo>
                  <a:lnTo>
                    <a:pt x="85115" y="170180"/>
                  </a:lnTo>
                  <a:lnTo>
                    <a:pt x="360806" y="305181"/>
                  </a:lnTo>
                  <a:lnTo>
                    <a:pt x="429768" y="0"/>
                  </a:lnTo>
                  <a:lnTo>
                    <a:pt x="498728" y="305181"/>
                  </a:lnTo>
                  <a:lnTo>
                    <a:pt x="774446" y="170180"/>
                  </a:lnTo>
                  <a:lnTo>
                    <a:pt x="584835" y="415925"/>
                  </a:lnTo>
                  <a:lnTo>
                    <a:pt x="859535" y="552831"/>
                  </a:lnTo>
                  <a:lnTo>
                    <a:pt x="554101" y="553847"/>
                  </a:lnTo>
                  <a:lnTo>
                    <a:pt x="621029" y="859536"/>
                  </a:lnTo>
                  <a:lnTo>
                    <a:pt x="429768" y="615315"/>
                  </a:lnTo>
                  <a:lnTo>
                    <a:pt x="238506" y="859536"/>
                  </a:lnTo>
                  <a:lnTo>
                    <a:pt x="305434" y="553847"/>
                  </a:lnTo>
                  <a:lnTo>
                    <a:pt x="0" y="5528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6252" y="313182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80" h="678179">
                  <a:moveTo>
                    <a:pt x="339090" y="0"/>
                  </a:moveTo>
                  <a:lnTo>
                    <a:pt x="255270" y="255269"/>
                  </a:lnTo>
                  <a:lnTo>
                    <a:pt x="0" y="339089"/>
                  </a:lnTo>
                  <a:lnTo>
                    <a:pt x="255270" y="422909"/>
                  </a:lnTo>
                  <a:lnTo>
                    <a:pt x="339090" y="678179"/>
                  </a:lnTo>
                  <a:lnTo>
                    <a:pt x="422910" y="422909"/>
                  </a:lnTo>
                  <a:lnTo>
                    <a:pt x="678180" y="339089"/>
                  </a:lnTo>
                  <a:lnTo>
                    <a:pt x="422910" y="255269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16252" y="3131820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80" h="678179">
                  <a:moveTo>
                    <a:pt x="678180" y="339089"/>
                  </a:moveTo>
                  <a:lnTo>
                    <a:pt x="422910" y="255269"/>
                  </a:lnTo>
                  <a:lnTo>
                    <a:pt x="339090" y="0"/>
                  </a:lnTo>
                  <a:lnTo>
                    <a:pt x="255270" y="255269"/>
                  </a:lnTo>
                  <a:lnTo>
                    <a:pt x="0" y="339089"/>
                  </a:lnTo>
                  <a:lnTo>
                    <a:pt x="255270" y="422909"/>
                  </a:lnTo>
                  <a:lnTo>
                    <a:pt x="339090" y="678179"/>
                  </a:lnTo>
                  <a:lnTo>
                    <a:pt x="422910" y="422909"/>
                  </a:lnTo>
                  <a:lnTo>
                    <a:pt x="678180" y="33908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86484" y="425958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486917" y="0"/>
                  </a:moveTo>
                  <a:lnTo>
                    <a:pt x="371983" y="371983"/>
                  </a:lnTo>
                  <a:lnTo>
                    <a:pt x="0" y="371983"/>
                  </a:lnTo>
                  <a:lnTo>
                    <a:pt x="300990" y="601853"/>
                  </a:lnTo>
                  <a:lnTo>
                    <a:pt x="185928" y="973836"/>
                  </a:lnTo>
                  <a:lnTo>
                    <a:pt x="486917" y="743966"/>
                  </a:lnTo>
                  <a:lnTo>
                    <a:pt x="787908" y="973836"/>
                  </a:lnTo>
                  <a:lnTo>
                    <a:pt x="672846" y="601853"/>
                  </a:lnTo>
                  <a:lnTo>
                    <a:pt x="973835" y="371983"/>
                  </a:lnTo>
                  <a:lnTo>
                    <a:pt x="601853" y="371983"/>
                  </a:lnTo>
                  <a:lnTo>
                    <a:pt x="48691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6484" y="425958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973835" y="371983"/>
                  </a:moveTo>
                  <a:lnTo>
                    <a:pt x="601853" y="371983"/>
                  </a:lnTo>
                  <a:lnTo>
                    <a:pt x="486917" y="0"/>
                  </a:lnTo>
                  <a:lnTo>
                    <a:pt x="371983" y="371983"/>
                  </a:lnTo>
                  <a:lnTo>
                    <a:pt x="0" y="371983"/>
                  </a:lnTo>
                  <a:lnTo>
                    <a:pt x="300990" y="601853"/>
                  </a:lnTo>
                  <a:lnTo>
                    <a:pt x="185928" y="973836"/>
                  </a:lnTo>
                  <a:lnTo>
                    <a:pt x="486917" y="743966"/>
                  </a:lnTo>
                  <a:lnTo>
                    <a:pt x="787908" y="973836"/>
                  </a:lnTo>
                  <a:lnTo>
                    <a:pt x="672846" y="601853"/>
                  </a:lnTo>
                  <a:lnTo>
                    <a:pt x="973835" y="37198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94432" y="4081272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413766" y="0"/>
                  </a:moveTo>
                  <a:lnTo>
                    <a:pt x="316103" y="310260"/>
                  </a:lnTo>
                  <a:lnTo>
                    <a:pt x="0" y="310260"/>
                  </a:lnTo>
                  <a:lnTo>
                    <a:pt x="255778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lnTo>
                    <a:pt x="511429" y="310260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94432" y="4081272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827532" y="310260"/>
                  </a:moveTo>
                  <a:lnTo>
                    <a:pt x="511429" y="310260"/>
                  </a:lnTo>
                  <a:lnTo>
                    <a:pt x="413766" y="0"/>
                  </a:lnTo>
                  <a:lnTo>
                    <a:pt x="316103" y="310260"/>
                  </a:lnTo>
                  <a:lnTo>
                    <a:pt x="0" y="310260"/>
                  </a:lnTo>
                  <a:lnTo>
                    <a:pt x="255778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115300" y="2392679"/>
            <a:ext cx="3009900" cy="4151629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546" y="2583941"/>
            <a:ext cx="315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Instances </a:t>
            </a:r>
            <a:r>
              <a:rPr sz="1800" spc="-5" dirty="0">
                <a:latin typeface="Gothic Uralic"/>
                <a:cs typeface="Gothic Uralic"/>
              </a:rPr>
              <a:t>of “Star”</a:t>
            </a:r>
            <a:r>
              <a:rPr sz="1800" spc="-8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(Objects)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69934" y="1937969"/>
            <a:ext cx="130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Class</a:t>
            </a:r>
            <a:r>
              <a:rPr sz="1800" b="1" i="1" spc="-95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“</a:t>
            </a:r>
            <a:r>
              <a:rPr sz="1800" spc="-5" dirty="0">
                <a:latin typeface="Gothic Uralic"/>
                <a:cs typeface="Gothic Uralic"/>
              </a:rPr>
              <a:t>Star”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3058" y="4084573"/>
            <a:ext cx="4241800" cy="190500"/>
          </a:xfrm>
          <a:custGeom>
            <a:avLst/>
            <a:gdLst/>
            <a:ahLst/>
            <a:cxnLst/>
            <a:rect l="l" t="t" r="r" b="b"/>
            <a:pathLst>
              <a:path w="4241800" h="190500">
                <a:moveTo>
                  <a:pt x="191388" y="0"/>
                </a:moveTo>
                <a:lnTo>
                  <a:pt x="0" y="93471"/>
                </a:lnTo>
                <a:lnTo>
                  <a:pt x="189611" y="190500"/>
                </a:lnTo>
                <a:lnTo>
                  <a:pt x="190322" y="114221"/>
                </a:lnTo>
                <a:lnTo>
                  <a:pt x="171322" y="114045"/>
                </a:lnTo>
                <a:lnTo>
                  <a:pt x="163901" y="112531"/>
                </a:lnTo>
                <a:lnTo>
                  <a:pt x="157861" y="108410"/>
                </a:lnTo>
                <a:lnTo>
                  <a:pt x="153820" y="102312"/>
                </a:lnTo>
                <a:lnTo>
                  <a:pt x="152400" y="94868"/>
                </a:lnTo>
                <a:lnTo>
                  <a:pt x="153967" y="87465"/>
                </a:lnTo>
                <a:lnTo>
                  <a:pt x="158083" y="81454"/>
                </a:lnTo>
                <a:lnTo>
                  <a:pt x="164151" y="77420"/>
                </a:lnTo>
                <a:lnTo>
                  <a:pt x="171576" y="75945"/>
                </a:lnTo>
                <a:lnTo>
                  <a:pt x="190680" y="75945"/>
                </a:lnTo>
                <a:lnTo>
                  <a:pt x="191388" y="0"/>
                </a:lnTo>
                <a:close/>
              </a:path>
              <a:path w="4241800" h="190500">
                <a:moveTo>
                  <a:pt x="190678" y="76122"/>
                </a:moveTo>
                <a:lnTo>
                  <a:pt x="190322" y="114221"/>
                </a:lnTo>
                <a:lnTo>
                  <a:pt x="4222369" y="151383"/>
                </a:lnTo>
                <a:lnTo>
                  <a:pt x="4229740" y="149963"/>
                </a:lnTo>
                <a:lnTo>
                  <a:pt x="4235815" y="145923"/>
                </a:lnTo>
                <a:lnTo>
                  <a:pt x="4239960" y="139882"/>
                </a:lnTo>
                <a:lnTo>
                  <a:pt x="4241545" y="132461"/>
                </a:lnTo>
                <a:lnTo>
                  <a:pt x="4240125" y="125035"/>
                </a:lnTo>
                <a:lnTo>
                  <a:pt x="4236085" y="118967"/>
                </a:lnTo>
                <a:lnTo>
                  <a:pt x="4230044" y="114851"/>
                </a:lnTo>
                <a:lnTo>
                  <a:pt x="4222622" y="113283"/>
                </a:lnTo>
                <a:lnTo>
                  <a:pt x="190678" y="76122"/>
                </a:lnTo>
                <a:close/>
              </a:path>
              <a:path w="4241800" h="190500">
                <a:moveTo>
                  <a:pt x="171576" y="75945"/>
                </a:moveTo>
                <a:lnTo>
                  <a:pt x="164151" y="77420"/>
                </a:lnTo>
                <a:lnTo>
                  <a:pt x="158083" y="81454"/>
                </a:lnTo>
                <a:lnTo>
                  <a:pt x="153967" y="87465"/>
                </a:lnTo>
                <a:lnTo>
                  <a:pt x="152400" y="94868"/>
                </a:lnTo>
                <a:lnTo>
                  <a:pt x="153820" y="102312"/>
                </a:lnTo>
                <a:lnTo>
                  <a:pt x="157861" y="108410"/>
                </a:lnTo>
                <a:lnTo>
                  <a:pt x="163901" y="112531"/>
                </a:lnTo>
                <a:lnTo>
                  <a:pt x="171322" y="114045"/>
                </a:lnTo>
                <a:lnTo>
                  <a:pt x="190322" y="114221"/>
                </a:lnTo>
                <a:lnTo>
                  <a:pt x="190678" y="76122"/>
                </a:lnTo>
                <a:lnTo>
                  <a:pt x="171576" y="75945"/>
                </a:lnTo>
                <a:close/>
              </a:path>
              <a:path w="4241800" h="190500">
                <a:moveTo>
                  <a:pt x="190680" y="75945"/>
                </a:moveTo>
                <a:lnTo>
                  <a:pt x="171576" y="75945"/>
                </a:lnTo>
                <a:lnTo>
                  <a:pt x="190678" y="76122"/>
                </a:lnTo>
                <a:lnTo>
                  <a:pt x="190680" y="7594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72050" y="3757929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Instantiation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0729" y="5853480"/>
            <a:ext cx="479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An </a:t>
            </a:r>
            <a:r>
              <a:rPr sz="1800" spc="-5" dirty="0">
                <a:latin typeface="Gothic Uralic"/>
                <a:cs typeface="Gothic Uralic"/>
              </a:rPr>
              <a:t>object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concrete instance of </a:t>
            </a:r>
            <a:r>
              <a:rPr sz="1800" dirty="0">
                <a:latin typeface="Gothic Uralic"/>
                <a:cs typeface="Gothic Uralic"/>
              </a:rPr>
              <a:t>a</a:t>
            </a:r>
            <a:r>
              <a:rPr sz="1800" spc="-5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class.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9600" y="3054095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92075" marR="1469390">
              <a:lnSpc>
                <a:spcPct val="100000"/>
              </a:lnSpc>
              <a:spcBef>
                <a:spcPts val="1185"/>
              </a:spcBef>
            </a:pPr>
            <a:r>
              <a:rPr sz="1600" b="1" spc="-5" dirty="0">
                <a:latin typeface="Gothic Uralic"/>
                <a:cs typeface="Gothic Uralic"/>
              </a:rPr>
              <a:t>Color </a:t>
            </a:r>
            <a:r>
              <a:rPr sz="1600" b="1" spc="-10" dirty="0">
                <a:latin typeface="Gothic Uralic"/>
                <a:cs typeface="Gothic Uralic"/>
              </a:rPr>
              <a:t>col  </a:t>
            </a:r>
            <a:r>
              <a:rPr sz="1600" b="1" spc="-5" dirty="0">
                <a:latin typeface="Gothic Uralic"/>
                <a:cs typeface="Gothic Uralic"/>
              </a:rPr>
              <a:t>Position</a:t>
            </a:r>
            <a:r>
              <a:rPr sz="1600" b="1" spc="-6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pos;  int points;  int</a:t>
            </a:r>
            <a:r>
              <a:rPr sz="1600" b="1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size;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29600" y="4468367"/>
            <a:ext cx="2781300" cy="186118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92075" marR="925830">
              <a:lnSpc>
                <a:spcPct val="100000"/>
              </a:lnSpc>
              <a:spcBef>
                <a:spcPts val="1545"/>
              </a:spcBef>
            </a:pPr>
            <a:r>
              <a:rPr sz="1600" b="1" spc="-5" dirty="0">
                <a:latin typeface="Gothic Uralic"/>
                <a:cs typeface="Gothic Uralic"/>
              </a:rPr>
              <a:t>getColour()  setColor(int)  getPosition()  s</a:t>
            </a:r>
            <a:r>
              <a:rPr sz="1600" b="1" spc="-10" dirty="0">
                <a:latin typeface="Gothic Uralic"/>
                <a:cs typeface="Gothic Uralic"/>
              </a:rPr>
              <a:t>et</a:t>
            </a:r>
            <a:r>
              <a:rPr sz="1600" b="1" spc="-15" dirty="0">
                <a:latin typeface="Gothic Uralic"/>
                <a:cs typeface="Gothic Uralic"/>
              </a:rPr>
              <a:t>P</a:t>
            </a:r>
            <a:r>
              <a:rPr sz="1600" b="1" spc="-10" dirty="0">
                <a:latin typeface="Gothic Uralic"/>
                <a:cs typeface="Gothic Uralic"/>
              </a:rPr>
              <a:t>os</a:t>
            </a:r>
            <a:r>
              <a:rPr sz="1600" b="1" spc="-5" dirty="0">
                <a:latin typeface="Gothic Uralic"/>
                <a:cs typeface="Gothic Uralic"/>
              </a:rPr>
              <a:t>itio</a:t>
            </a:r>
            <a:r>
              <a:rPr sz="1600" b="1" dirty="0">
                <a:latin typeface="Gothic Uralic"/>
                <a:cs typeface="Gothic Uralic"/>
              </a:rPr>
              <a:t>n(</a:t>
            </a:r>
            <a:r>
              <a:rPr sz="1600" b="1" spc="-5" dirty="0">
                <a:latin typeface="Gothic Uralic"/>
                <a:cs typeface="Gothic Uralic"/>
              </a:rPr>
              <a:t>int,int</a:t>
            </a:r>
            <a:r>
              <a:rPr sz="1600" b="1" dirty="0">
                <a:latin typeface="Gothic Uralic"/>
                <a:cs typeface="Gothic Uralic"/>
              </a:rPr>
              <a:t>);  </a:t>
            </a:r>
            <a:r>
              <a:rPr sz="1600" b="1" spc="-5" dirty="0">
                <a:latin typeface="Gothic Uralic"/>
                <a:cs typeface="Gothic Uralic"/>
              </a:rPr>
              <a:t>getPoints();  setPoints(int)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743956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219200" y="1524000"/>
            <a:ext cx="256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Star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20823" y="3721608"/>
            <a:ext cx="843280" cy="828040"/>
            <a:chOff x="2020823" y="3721608"/>
            <a:chExt cx="843280" cy="828040"/>
          </a:xfrm>
        </p:grpSpPr>
        <p:sp>
          <p:nvSpPr>
            <p:cNvPr id="11" name="object 11"/>
            <p:cNvSpPr/>
            <p:nvPr/>
          </p:nvSpPr>
          <p:spPr>
            <a:xfrm>
              <a:off x="2028443" y="3729228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413766" y="0"/>
                  </a:moveTo>
                  <a:lnTo>
                    <a:pt x="316103" y="310261"/>
                  </a:lnTo>
                  <a:lnTo>
                    <a:pt x="0" y="310261"/>
                  </a:lnTo>
                  <a:lnTo>
                    <a:pt x="255778" y="502031"/>
                  </a:lnTo>
                  <a:lnTo>
                    <a:pt x="157987" y="812292"/>
                  </a:lnTo>
                  <a:lnTo>
                    <a:pt x="413766" y="620522"/>
                  </a:lnTo>
                  <a:lnTo>
                    <a:pt x="669544" y="812292"/>
                  </a:lnTo>
                  <a:lnTo>
                    <a:pt x="571754" y="502031"/>
                  </a:lnTo>
                  <a:lnTo>
                    <a:pt x="827532" y="310261"/>
                  </a:lnTo>
                  <a:lnTo>
                    <a:pt x="511429" y="310261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28443" y="3729228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827532" y="310261"/>
                  </a:moveTo>
                  <a:lnTo>
                    <a:pt x="511429" y="310261"/>
                  </a:lnTo>
                  <a:lnTo>
                    <a:pt x="413766" y="0"/>
                  </a:lnTo>
                  <a:lnTo>
                    <a:pt x="316103" y="310261"/>
                  </a:lnTo>
                  <a:lnTo>
                    <a:pt x="0" y="310261"/>
                  </a:lnTo>
                  <a:lnTo>
                    <a:pt x="255778" y="502031"/>
                  </a:lnTo>
                  <a:lnTo>
                    <a:pt x="157987" y="812292"/>
                  </a:lnTo>
                  <a:lnTo>
                    <a:pt x="413766" y="620522"/>
                  </a:lnTo>
                  <a:lnTo>
                    <a:pt x="669544" y="812292"/>
                  </a:lnTo>
                  <a:lnTo>
                    <a:pt x="571754" y="502031"/>
                  </a:lnTo>
                  <a:lnTo>
                    <a:pt x="827532" y="31026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115300" y="2392679"/>
            <a:ext cx="3009900" cy="4151629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solidFill>
                  <a:srgbClr val="FFFFFF"/>
                </a:solidFill>
                <a:latin typeface="Gothic Uralic"/>
                <a:cs typeface="Gothic Uralic"/>
              </a:rPr>
              <a:t>redStar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9600" y="3054095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80"/>
              </a:spcBef>
            </a:pPr>
            <a:r>
              <a:rPr sz="1600" b="1" spc="-5" dirty="0">
                <a:latin typeface="Gothic Uralic"/>
                <a:cs typeface="Gothic Uralic"/>
              </a:rPr>
              <a:t>Color:</a:t>
            </a:r>
            <a:r>
              <a:rPr sz="1600" b="1" spc="10" dirty="0">
                <a:latin typeface="Gothic Uralic"/>
                <a:cs typeface="Gothic Uralic"/>
              </a:rPr>
              <a:t> </a:t>
            </a:r>
            <a:r>
              <a:rPr sz="1600" b="1" spc="-10" dirty="0">
                <a:latin typeface="Gothic Uralic"/>
                <a:cs typeface="Gothic Uralic"/>
              </a:rPr>
              <a:t>RED</a:t>
            </a:r>
            <a:endParaRPr sz="1600">
              <a:latin typeface="Gothic Uralic"/>
              <a:cs typeface="Gothic Uralic"/>
            </a:endParaRPr>
          </a:p>
          <a:p>
            <a:pPr marL="92075" marR="664845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Position: </a:t>
            </a:r>
            <a:r>
              <a:rPr sz="1600" b="1" spc="-10" dirty="0">
                <a:latin typeface="Gothic Uralic"/>
                <a:cs typeface="Gothic Uralic"/>
              </a:rPr>
              <a:t>x=75, y=100  points </a:t>
            </a:r>
            <a:r>
              <a:rPr sz="1600" b="1" spc="-5" dirty="0">
                <a:latin typeface="Gothic Uralic"/>
                <a:cs typeface="Gothic Uralic"/>
              </a:rPr>
              <a:t>=</a:t>
            </a:r>
            <a:r>
              <a:rPr sz="1600" b="1" spc="1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5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size =</a:t>
            </a:r>
            <a:r>
              <a:rPr sz="1600" b="1" spc="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3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7546" y="2583941"/>
            <a:ext cx="315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Instances </a:t>
            </a:r>
            <a:r>
              <a:rPr sz="1800" spc="-5" dirty="0">
                <a:latin typeface="Gothic Uralic"/>
                <a:cs typeface="Gothic Uralic"/>
              </a:rPr>
              <a:t>of “Star”</a:t>
            </a:r>
            <a:r>
              <a:rPr sz="1800" spc="-8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(Objects)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9934" y="1937969"/>
            <a:ext cx="130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Class</a:t>
            </a:r>
            <a:r>
              <a:rPr sz="1800" b="1" i="1" spc="-95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“</a:t>
            </a:r>
            <a:r>
              <a:rPr sz="1800" spc="-5" dirty="0">
                <a:latin typeface="Gothic Uralic"/>
                <a:cs typeface="Gothic Uralic"/>
              </a:rPr>
              <a:t>Star”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3058" y="4084573"/>
            <a:ext cx="4241800" cy="190500"/>
          </a:xfrm>
          <a:custGeom>
            <a:avLst/>
            <a:gdLst/>
            <a:ahLst/>
            <a:cxnLst/>
            <a:rect l="l" t="t" r="r" b="b"/>
            <a:pathLst>
              <a:path w="4241800" h="190500">
                <a:moveTo>
                  <a:pt x="191388" y="0"/>
                </a:moveTo>
                <a:lnTo>
                  <a:pt x="0" y="93471"/>
                </a:lnTo>
                <a:lnTo>
                  <a:pt x="189611" y="190500"/>
                </a:lnTo>
                <a:lnTo>
                  <a:pt x="190322" y="114221"/>
                </a:lnTo>
                <a:lnTo>
                  <a:pt x="171322" y="114045"/>
                </a:lnTo>
                <a:lnTo>
                  <a:pt x="163901" y="112531"/>
                </a:lnTo>
                <a:lnTo>
                  <a:pt x="157861" y="108410"/>
                </a:lnTo>
                <a:lnTo>
                  <a:pt x="153820" y="102312"/>
                </a:lnTo>
                <a:lnTo>
                  <a:pt x="152400" y="94868"/>
                </a:lnTo>
                <a:lnTo>
                  <a:pt x="153967" y="87465"/>
                </a:lnTo>
                <a:lnTo>
                  <a:pt x="158083" y="81454"/>
                </a:lnTo>
                <a:lnTo>
                  <a:pt x="164151" y="77420"/>
                </a:lnTo>
                <a:lnTo>
                  <a:pt x="171576" y="75945"/>
                </a:lnTo>
                <a:lnTo>
                  <a:pt x="190680" y="75945"/>
                </a:lnTo>
                <a:lnTo>
                  <a:pt x="191388" y="0"/>
                </a:lnTo>
                <a:close/>
              </a:path>
              <a:path w="4241800" h="190500">
                <a:moveTo>
                  <a:pt x="190678" y="76122"/>
                </a:moveTo>
                <a:lnTo>
                  <a:pt x="190322" y="114221"/>
                </a:lnTo>
                <a:lnTo>
                  <a:pt x="4222369" y="151383"/>
                </a:lnTo>
                <a:lnTo>
                  <a:pt x="4229740" y="149963"/>
                </a:lnTo>
                <a:lnTo>
                  <a:pt x="4235815" y="145923"/>
                </a:lnTo>
                <a:lnTo>
                  <a:pt x="4239960" y="139882"/>
                </a:lnTo>
                <a:lnTo>
                  <a:pt x="4241545" y="132461"/>
                </a:lnTo>
                <a:lnTo>
                  <a:pt x="4240125" y="125035"/>
                </a:lnTo>
                <a:lnTo>
                  <a:pt x="4236085" y="118967"/>
                </a:lnTo>
                <a:lnTo>
                  <a:pt x="4230044" y="114851"/>
                </a:lnTo>
                <a:lnTo>
                  <a:pt x="4222622" y="113283"/>
                </a:lnTo>
                <a:lnTo>
                  <a:pt x="190678" y="76122"/>
                </a:lnTo>
                <a:close/>
              </a:path>
              <a:path w="4241800" h="190500">
                <a:moveTo>
                  <a:pt x="171576" y="75945"/>
                </a:moveTo>
                <a:lnTo>
                  <a:pt x="164151" y="77420"/>
                </a:lnTo>
                <a:lnTo>
                  <a:pt x="158083" y="81454"/>
                </a:lnTo>
                <a:lnTo>
                  <a:pt x="153967" y="87465"/>
                </a:lnTo>
                <a:lnTo>
                  <a:pt x="152400" y="94868"/>
                </a:lnTo>
                <a:lnTo>
                  <a:pt x="153820" y="102312"/>
                </a:lnTo>
                <a:lnTo>
                  <a:pt x="157861" y="108410"/>
                </a:lnTo>
                <a:lnTo>
                  <a:pt x="163901" y="112531"/>
                </a:lnTo>
                <a:lnTo>
                  <a:pt x="171322" y="114045"/>
                </a:lnTo>
                <a:lnTo>
                  <a:pt x="190322" y="114221"/>
                </a:lnTo>
                <a:lnTo>
                  <a:pt x="190678" y="76122"/>
                </a:lnTo>
                <a:lnTo>
                  <a:pt x="171576" y="75945"/>
                </a:lnTo>
                <a:close/>
              </a:path>
              <a:path w="4241800" h="190500">
                <a:moveTo>
                  <a:pt x="190680" y="75945"/>
                </a:moveTo>
                <a:lnTo>
                  <a:pt x="171576" y="75945"/>
                </a:lnTo>
                <a:lnTo>
                  <a:pt x="190678" y="76122"/>
                </a:lnTo>
                <a:lnTo>
                  <a:pt x="190680" y="7594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72050" y="3757929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Instantiation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4771" y="4276090"/>
            <a:ext cx="3029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Star redStar; 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re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ar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et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Co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o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(R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; 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redStar.setPoints(5);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…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0729" y="5650179"/>
            <a:ext cx="502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Once instantiated, </a:t>
            </a:r>
            <a:r>
              <a:rPr sz="1800" spc="-10" dirty="0">
                <a:latin typeface="Gothic Uralic"/>
                <a:cs typeface="Gothic Uralic"/>
              </a:rPr>
              <a:t>each </a:t>
            </a:r>
            <a:r>
              <a:rPr sz="1800" spc="-5" dirty="0">
                <a:latin typeface="Gothic Uralic"/>
                <a:cs typeface="Gothic Uralic"/>
              </a:rPr>
              <a:t>object maintains</a:t>
            </a:r>
            <a:r>
              <a:rPr sz="1800" spc="5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it’s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Gothic Uralic"/>
                <a:cs typeface="Gothic Uralic"/>
              </a:rPr>
              <a:t>own </a:t>
            </a:r>
            <a:r>
              <a:rPr sz="1800" spc="-10" dirty="0">
                <a:latin typeface="Gothic Uralic"/>
                <a:cs typeface="Gothic Uralic"/>
              </a:rPr>
              <a:t>set </a:t>
            </a:r>
            <a:r>
              <a:rPr sz="1800" dirty="0">
                <a:latin typeface="Gothic Uralic"/>
                <a:cs typeface="Gothic Uralic"/>
              </a:rPr>
              <a:t>of </a:t>
            </a:r>
            <a:r>
              <a:rPr sz="1800" spc="-5" dirty="0">
                <a:latin typeface="Gothic Uralic"/>
                <a:cs typeface="Gothic Uralic"/>
              </a:rPr>
              <a:t>characteristics </a:t>
            </a:r>
            <a:r>
              <a:rPr sz="1800" spc="-10" dirty="0">
                <a:latin typeface="Gothic Uralic"/>
                <a:cs typeface="Gothic Uralic"/>
              </a:rPr>
              <a:t>(Object</a:t>
            </a:r>
            <a:r>
              <a:rPr sz="1800" spc="9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state).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9600" y="4468367"/>
            <a:ext cx="2781300" cy="186118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92075" marR="925830">
              <a:lnSpc>
                <a:spcPct val="100000"/>
              </a:lnSpc>
              <a:spcBef>
                <a:spcPts val="1545"/>
              </a:spcBef>
            </a:pPr>
            <a:r>
              <a:rPr sz="1600" b="1" spc="-5" dirty="0">
                <a:latin typeface="Gothic Uralic"/>
                <a:cs typeface="Gothic Uralic"/>
              </a:rPr>
              <a:t>getColour()  setColor(int)  getPosition()  s</a:t>
            </a:r>
            <a:r>
              <a:rPr sz="1600" b="1" spc="-10" dirty="0">
                <a:latin typeface="Gothic Uralic"/>
                <a:cs typeface="Gothic Uralic"/>
              </a:rPr>
              <a:t>et</a:t>
            </a:r>
            <a:r>
              <a:rPr sz="1600" b="1" spc="-15" dirty="0">
                <a:latin typeface="Gothic Uralic"/>
                <a:cs typeface="Gothic Uralic"/>
              </a:rPr>
              <a:t>P</a:t>
            </a:r>
            <a:r>
              <a:rPr sz="1600" b="1" spc="-10" dirty="0">
                <a:latin typeface="Gothic Uralic"/>
                <a:cs typeface="Gothic Uralic"/>
              </a:rPr>
              <a:t>os</a:t>
            </a:r>
            <a:r>
              <a:rPr sz="1600" b="1" spc="-5" dirty="0">
                <a:latin typeface="Gothic Uralic"/>
                <a:cs typeface="Gothic Uralic"/>
              </a:rPr>
              <a:t>itio</a:t>
            </a:r>
            <a:r>
              <a:rPr sz="1600" b="1" dirty="0">
                <a:latin typeface="Gothic Uralic"/>
                <a:cs typeface="Gothic Uralic"/>
              </a:rPr>
              <a:t>n(</a:t>
            </a:r>
            <a:r>
              <a:rPr sz="1600" b="1" spc="-5" dirty="0">
                <a:latin typeface="Gothic Uralic"/>
                <a:cs typeface="Gothic Uralic"/>
              </a:rPr>
              <a:t>int,int</a:t>
            </a:r>
            <a:r>
              <a:rPr sz="1600" b="1" dirty="0">
                <a:latin typeface="Gothic Uralic"/>
                <a:cs typeface="Gothic Uralic"/>
              </a:rPr>
              <a:t>);  </a:t>
            </a:r>
            <a:r>
              <a:rPr sz="1600" b="1" spc="-5" dirty="0">
                <a:latin typeface="Gothic Uralic"/>
                <a:cs typeface="Gothic Uralic"/>
              </a:rPr>
              <a:t>getPoints();  setPoints(int)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grpSp>
        <p:nvGrpSpPr>
          <p:cNvPr id="5" name="object 5"/>
          <p:cNvGrpSpPr/>
          <p:nvPr/>
        </p:nvGrpSpPr>
        <p:grpSpPr>
          <a:xfrm>
            <a:off x="2307335" y="3105911"/>
            <a:ext cx="843280" cy="828040"/>
            <a:chOff x="2307335" y="3105911"/>
            <a:chExt cx="843280" cy="828040"/>
          </a:xfrm>
        </p:grpSpPr>
        <p:sp>
          <p:nvSpPr>
            <p:cNvPr id="6" name="object 6"/>
            <p:cNvSpPr/>
            <p:nvPr/>
          </p:nvSpPr>
          <p:spPr>
            <a:xfrm>
              <a:off x="2314955" y="3113531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413766" y="0"/>
                  </a:moveTo>
                  <a:lnTo>
                    <a:pt x="316102" y="310260"/>
                  </a:lnTo>
                  <a:lnTo>
                    <a:pt x="0" y="310260"/>
                  </a:lnTo>
                  <a:lnTo>
                    <a:pt x="255777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lnTo>
                    <a:pt x="511429" y="310260"/>
                  </a:lnTo>
                  <a:lnTo>
                    <a:pt x="4137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14955" y="3113531"/>
              <a:ext cx="828040" cy="812800"/>
            </a:xfrm>
            <a:custGeom>
              <a:avLst/>
              <a:gdLst/>
              <a:ahLst/>
              <a:cxnLst/>
              <a:rect l="l" t="t" r="r" b="b"/>
              <a:pathLst>
                <a:path w="828039" h="812800">
                  <a:moveTo>
                    <a:pt x="827532" y="310260"/>
                  </a:moveTo>
                  <a:lnTo>
                    <a:pt x="511429" y="310260"/>
                  </a:lnTo>
                  <a:lnTo>
                    <a:pt x="413766" y="0"/>
                  </a:lnTo>
                  <a:lnTo>
                    <a:pt x="316102" y="310260"/>
                  </a:lnTo>
                  <a:lnTo>
                    <a:pt x="0" y="310260"/>
                  </a:lnTo>
                  <a:lnTo>
                    <a:pt x="255777" y="502030"/>
                  </a:lnTo>
                  <a:lnTo>
                    <a:pt x="157987" y="812291"/>
                  </a:lnTo>
                  <a:lnTo>
                    <a:pt x="413766" y="620521"/>
                  </a:lnTo>
                  <a:lnTo>
                    <a:pt x="669544" y="812291"/>
                  </a:lnTo>
                  <a:lnTo>
                    <a:pt x="571754" y="502030"/>
                  </a:lnTo>
                  <a:lnTo>
                    <a:pt x="827532" y="3102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79080" y="4148328"/>
            <a:ext cx="3009900" cy="214884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greenStar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380" y="4808220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92710" marR="608330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Gothic Uralic"/>
                <a:cs typeface="Gothic Uralic"/>
              </a:rPr>
              <a:t>Color: GREEN  Position </a:t>
            </a:r>
            <a:r>
              <a:rPr sz="1600" b="1" spc="-10" dirty="0">
                <a:latin typeface="Gothic Uralic"/>
                <a:cs typeface="Gothic Uralic"/>
              </a:rPr>
              <a:t>x=225, y=100  </a:t>
            </a:r>
            <a:r>
              <a:rPr sz="1600" b="1" spc="-5" dirty="0">
                <a:latin typeface="Gothic Uralic"/>
                <a:cs typeface="Gothic Uralic"/>
              </a:rPr>
              <a:t>points =</a:t>
            </a:r>
            <a:r>
              <a:rPr sz="1600" b="1" spc="1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7</a:t>
            </a:r>
            <a:endParaRPr sz="1600">
              <a:latin typeface="Gothic Uralic"/>
              <a:cs typeface="Gothic Uralic"/>
            </a:endParaRPr>
          </a:p>
          <a:p>
            <a:pPr marL="92710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size =</a:t>
            </a:r>
            <a:r>
              <a:rPr sz="1600" b="1" spc="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5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200" y="1447800"/>
            <a:ext cx="9478645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Object</a:t>
            </a:r>
            <a:r>
              <a:rPr sz="20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latin typeface="Gothic Uralic"/>
                <a:cs typeface="Gothic Uralic"/>
              </a:rPr>
              <a:t>Once instantiated, </a:t>
            </a:r>
            <a:r>
              <a:rPr sz="1800" spc="-10" dirty="0">
                <a:latin typeface="Gothic Uralic"/>
                <a:cs typeface="Gothic Uralic"/>
              </a:rPr>
              <a:t>each </a:t>
            </a:r>
            <a:r>
              <a:rPr sz="1800" spc="-5" dirty="0">
                <a:latin typeface="Gothic Uralic"/>
                <a:cs typeface="Gothic Uralic"/>
              </a:rPr>
              <a:t>object </a:t>
            </a:r>
            <a:r>
              <a:rPr sz="1800" spc="-10" dirty="0">
                <a:latin typeface="Gothic Uralic"/>
                <a:cs typeface="Gothic Uralic"/>
              </a:rPr>
              <a:t>has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10" dirty="0">
                <a:latin typeface="Gothic Uralic"/>
                <a:cs typeface="Gothic Uralic"/>
              </a:rPr>
              <a:t>state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dirty="0">
                <a:latin typeface="Gothic Uralic"/>
                <a:cs typeface="Gothic Uralic"/>
              </a:rPr>
              <a:t>its</a:t>
            </a:r>
            <a:r>
              <a:rPr sz="1800" spc="10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own.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The state </a:t>
            </a:r>
            <a:r>
              <a:rPr sz="1800" spc="-5" dirty="0">
                <a:latin typeface="Gothic Uralic"/>
                <a:cs typeface="Gothic Uralic"/>
              </a:rPr>
              <a:t>of an object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determined by </a:t>
            </a:r>
            <a:r>
              <a:rPr sz="1800" dirty="0">
                <a:latin typeface="Gothic Uralic"/>
                <a:cs typeface="Gothic Uralic"/>
              </a:rPr>
              <a:t>its </a:t>
            </a:r>
            <a:r>
              <a:rPr sz="1800" spc="-10" dirty="0">
                <a:latin typeface="Gothic Uralic"/>
                <a:cs typeface="Gothic Uralic"/>
              </a:rPr>
              <a:t>data, </a:t>
            </a:r>
            <a:r>
              <a:rPr sz="1800" spc="-5" dirty="0">
                <a:latin typeface="Gothic Uralic"/>
                <a:cs typeface="Gothic Uralic"/>
              </a:rPr>
              <a:t>i.e.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current </a:t>
            </a:r>
            <a:r>
              <a:rPr sz="1800" dirty="0">
                <a:latin typeface="Gothic Uralic"/>
                <a:cs typeface="Gothic Uralic"/>
              </a:rPr>
              <a:t>values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dirty="0">
                <a:latin typeface="Gothic Uralic"/>
                <a:cs typeface="Gothic Uralic"/>
              </a:rPr>
              <a:t>its</a:t>
            </a:r>
            <a:r>
              <a:rPr sz="1800" spc="19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members.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2188" y="4148328"/>
            <a:ext cx="3009900" cy="214884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315"/>
              </a:spcBef>
            </a:pPr>
            <a:r>
              <a:rPr sz="2400" b="1" spc="-10" dirty="0">
                <a:solidFill>
                  <a:srgbClr val="FFFFFF"/>
                </a:solidFill>
                <a:latin typeface="Gothic Uralic"/>
                <a:cs typeface="Gothic Uralic"/>
              </a:rPr>
              <a:t>yellowStar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6488" y="4808220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91440" marR="608965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Gothic Uralic"/>
                <a:cs typeface="Gothic Uralic"/>
              </a:rPr>
              <a:t>Color: YELLOW  Position </a:t>
            </a:r>
            <a:r>
              <a:rPr sz="1600" b="1" spc="-10" dirty="0">
                <a:latin typeface="Gothic Uralic"/>
                <a:cs typeface="Gothic Uralic"/>
              </a:rPr>
              <a:t>x=150, y=100  </a:t>
            </a:r>
            <a:r>
              <a:rPr sz="1600" b="1" spc="-5" dirty="0">
                <a:latin typeface="Gothic Uralic"/>
                <a:cs typeface="Gothic Uralic"/>
              </a:rPr>
              <a:t>points =</a:t>
            </a:r>
            <a:r>
              <a:rPr sz="1600" b="1" spc="1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4</a:t>
            </a:r>
            <a:endParaRPr sz="1600">
              <a:latin typeface="Gothic Uralic"/>
              <a:cs typeface="Gothic Uralic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size =</a:t>
            </a:r>
            <a:r>
              <a:rPr sz="1600" b="1" spc="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2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3772" y="4148328"/>
            <a:ext cx="3009900" cy="214884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84250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solidFill>
                  <a:srgbClr val="FFFFFF"/>
                </a:solidFill>
                <a:latin typeface="Gothic Uralic"/>
                <a:cs typeface="Gothic Uralic"/>
              </a:rPr>
              <a:t>redStar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8072" y="4808220"/>
            <a:ext cx="2781300" cy="1282065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Gothic Uralic"/>
                <a:cs typeface="Gothic Uralic"/>
              </a:rPr>
              <a:t>Color:</a:t>
            </a:r>
            <a:r>
              <a:rPr sz="1600" b="1" spc="10" dirty="0">
                <a:latin typeface="Gothic Uralic"/>
                <a:cs typeface="Gothic Uralic"/>
              </a:rPr>
              <a:t> </a:t>
            </a:r>
            <a:r>
              <a:rPr sz="1600" b="1" spc="-10" dirty="0">
                <a:latin typeface="Gothic Uralic"/>
                <a:cs typeface="Gothic Uralic"/>
              </a:rPr>
              <a:t>RED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Position </a:t>
            </a:r>
            <a:r>
              <a:rPr sz="1600" b="1" spc="-10" dirty="0">
                <a:latin typeface="Gothic Uralic"/>
                <a:cs typeface="Gothic Uralic"/>
              </a:rPr>
              <a:t>x=75,</a:t>
            </a:r>
            <a:r>
              <a:rPr sz="1600" b="1" spc="50" dirty="0">
                <a:latin typeface="Gothic Uralic"/>
                <a:cs typeface="Gothic Uralic"/>
              </a:rPr>
              <a:t> </a:t>
            </a:r>
            <a:r>
              <a:rPr sz="1600" b="1" spc="-10" dirty="0">
                <a:latin typeface="Gothic Uralic"/>
                <a:cs typeface="Gothic Uralic"/>
              </a:rPr>
              <a:t>y=100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points =</a:t>
            </a:r>
            <a:r>
              <a:rPr sz="1600" b="1" spc="1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5</a:t>
            </a:r>
            <a:endParaRPr sz="1600">
              <a:latin typeface="Gothic Uralic"/>
              <a:cs typeface="Gothic Uralic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size =</a:t>
            </a:r>
            <a:r>
              <a:rPr sz="1600" b="1" spc="5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3</a:t>
            </a:r>
            <a:endParaRPr sz="16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47404" y="2839211"/>
            <a:ext cx="1092835" cy="1094740"/>
            <a:chOff x="8947404" y="2839211"/>
            <a:chExt cx="1092835" cy="1094740"/>
          </a:xfrm>
        </p:grpSpPr>
        <p:sp>
          <p:nvSpPr>
            <p:cNvPr id="16" name="object 16"/>
            <p:cNvSpPr/>
            <p:nvPr/>
          </p:nvSpPr>
          <p:spPr>
            <a:xfrm>
              <a:off x="8955024" y="2846831"/>
              <a:ext cx="1077595" cy="1079500"/>
            </a:xfrm>
            <a:custGeom>
              <a:avLst/>
              <a:gdLst/>
              <a:ahLst/>
              <a:cxnLst/>
              <a:rect l="l" t="t" r="r" b="b"/>
              <a:pathLst>
                <a:path w="1077595" h="1079500">
                  <a:moveTo>
                    <a:pt x="538733" y="0"/>
                  </a:moveTo>
                  <a:lnTo>
                    <a:pt x="452247" y="383158"/>
                  </a:lnTo>
                  <a:lnTo>
                    <a:pt x="106679" y="213740"/>
                  </a:lnTo>
                  <a:lnTo>
                    <a:pt x="344424" y="522096"/>
                  </a:lnTo>
                  <a:lnTo>
                    <a:pt x="0" y="693927"/>
                  </a:lnTo>
                  <a:lnTo>
                    <a:pt x="382904" y="695325"/>
                  </a:lnTo>
                  <a:lnTo>
                    <a:pt x="298957" y="1078991"/>
                  </a:lnTo>
                  <a:lnTo>
                    <a:pt x="538733" y="772413"/>
                  </a:lnTo>
                  <a:lnTo>
                    <a:pt x="778509" y="1078991"/>
                  </a:lnTo>
                  <a:lnTo>
                    <a:pt x="694562" y="695325"/>
                  </a:lnTo>
                  <a:lnTo>
                    <a:pt x="1077468" y="693927"/>
                  </a:lnTo>
                  <a:lnTo>
                    <a:pt x="733044" y="522096"/>
                  </a:lnTo>
                  <a:lnTo>
                    <a:pt x="970787" y="213740"/>
                  </a:lnTo>
                  <a:lnTo>
                    <a:pt x="625221" y="383158"/>
                  </a:lnTo>
                  <a:lnTo>
                    <a:pt x="53873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55024" y="2846831"/>
              <a:ext cx="1077595" cy="1079500"/>
            </a:xfrm>
            <a:custGeom>
              <a:avLst/>
              <a:gdLst/>
              <a:ahLst/>
              <a:cxnLst/>
              <a:rect l="l" t="t" r="r" b="b"/>
              <a:pathLst>
                <a:path w="1077595" h="1079500">
                  <a:moveTo>
                    <a:pt x="0" y="693927"/>
                  </a:moveTo>
                  <a:lnTo>
                    <a:pt x="344424" y="522096"/>
                  </a:lnTo>
                  <a:lnTo>
                    <a:pt x="106679" y="213740"/>
                  </a:lnTo>
                  <a:lnTo>
                    <a:pt x="452247" y="383158"/>
                  </a:lnTo>
                  <a:lnTo>
                    <a:pt x="538733" y="0"/>
                  </a:lnTo>
                  <a:lnTo>
                    <a:pt x="625221" y="383158"/>
                  </a:lnTo>
                  <a:lnTo>
                    <a:pt x="970787" y="213740"/>
                  </a:lnTo>
                  <a:lnTo>
                    <a:pt x="733044" y="522096"/>
                  </a:lnTo>
                  <a:lnTo>
                    <a:pt x="1077468" y="693927"/>
                  </a:lnTo>
                  <a:lnTo>
                    <a:pt x="694562" y="695325"/>
                  </a:lnTo>
                  <a:lnTo>
                    <a:pt x="778509" y="1078991"/>
                  </a:lnTo>
                  <a:lnTo>
                    <a:pt x="538733" y="772413"/>
                  </a:lnTo>
                  <a:lnTo>
                    <a:pt x="298957" y="1078991"/>
                  </a:lnTo>
                  <a:lnTo>
                    <a:pt x="382904" y="695325"/>
                  </a:lnTo>
                  <a:lnTo>
                    <a:pt x="0" y="69392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846064" y="3172967"/>
            <a:ext cx="693420" cy="693420"/>
            <a:chOff x="5846064" y="3172967"/>
            <a:chExt cx="693420" cy="693420"/>
          </a:xfrm>
        </p:grpSpPr>
        <p:sp>
          <p:nvSpPr>
            <p:cNvPr id="19" name="object 19"/>
            <p:cNvSpPr/>
            <p:nvPr/>
          </p:nvSpPr>
          <p:spPr>
            <a:xfrm>
              <a:off x="5853684" y="3180587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339089" y="0"/>
                  </a:moveTo>
                  <a:lnTo>
                    <a:pt x="255269" y="255270"/>
                  </a:lnTo>
                  <a:lnTo>
                    <a:pt x="0" y="339089"/>
                  </a:lnTo>
                  <a:lnTo>
                    <a:pt x="255269" y="422910"/>
                  </a:lnTo>
                  <a:lnTo>
                    <a:pt x="339089" y="678180"/>
                  </a:lnTo>
                  <a:lnTo>
                    <a:pt x="422910" y="422910"/>
                  </a:lnTo>
                  <a:lnTo>
                    <a:pt x="678180" y="339089"/>
                  </a:lnTo>
                  <a:lnTo>
                    <a:pt x="422910" y="255270"/>
                  </a:lnTo>
                  <a:lnTo>
                    <a:pt x="3390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53684" y="3180587"/>
              <a:ext cx="678180" cy="678180"/>
            </a:xfrm>
            <a:custGeom>
              <a:avLst/>
              <a:gdLst/>
              <a:ahLst/>
              <a:cxnLst/>
              <a:rect l="l" t="t" r="r" b="b"/>
              <a:pathLst>
                <a:path w="678179" h="678179">
                  <a:moveTo>
                    <a:pt x="678180" y="339089"/>
                  </a:moveTo>
                  <a:lnTo>
                    <a:pt x="422910" y="255270"/>
                  </a:lnTo>
                  <a:lnTo>
                    <a:pt x="339089" y="0"/>
                  </a:lnTo>
                  <a:lnTo>
                    <a:pt x="255269" y="255270"/>
                  </a:lnTo>
                  <a:lnTo>
                    <a:pt x="0" y="339089"/>
                  </a:lnTo>
                  <a:lnTo>
                    <a:pt x="255269" y="422910"/>
                  </a:lnTo>
                  <a:lnTo>
                    <a:pt x="339089" y="678180"/>
                  </a:lnTo>
                  <a:lnTo>
                    <a:pt x="422910" y="422910"/>
                  </a:lnTo>
                  <a:lnTo>
                    <a:pt x="678180" y="339089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1524000"/>
            <a:ext cx="110058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Constructor</a:t>
            </a:r>
            <a:endParaRPr sz="2000" dirty="0">
              <a:latin typeface="TeXGyreAdventor"/>
              <a:cs typeface="TeXGyreAdventor"/>
            </a:endParaRPr>
          </a:p>
          <a:p>
            <a:pPr marL="12700" marR="1587500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latin typeface="Gothic Uralic"/>
                <a:cs typeface="Gothic Uralic"/>
              </a:rPr>
              <a:t>Most </a:t>
            </a:r>
            <a:r>
              <a:rPr sz="1800" spc="-5" dirty="0">
                <a:latin typeface="Gothic Uralic"/>
                <a:cs typeface="Gothic Uralic"/>
              </a:rPr>
              <a:t>classes </a:t>
            </a:r>
            <a:r>
              <a:rPr sz="1800" dirty="0">
                <a:latin typeface="Gothic Uralic"/>
                <a:cs typeface="Gothic Uralic"/>
              </a:rPr>
              <a:t>have </a:t>
            </a:r>
            <a:r>
              <a:rPr sz="1800" spc="-5" dirty="0">
                <a:latin typeface="Gothic Uralic"/>
                <a:cs typeface="Gothic Uralic"/>
              </a:rPr>
              <a:t>at least one special function </a:t>
            </a:r>
            <a:r>
              <a:rPr sz="1800" spc="-10" dirty="0">
                <a:latin typeface="Gothic Uralic"/>
                <a:cs typeface="Gothic Uralic"/>
              </a:rPr>
              <a:t>that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called </a:t>
            </a:r>
            <a:r>
              <a:rPr sz="1800" spc="-10" dirty="0">
                <a:latin typeface="Gothic Uralic"/>
                <a:cs typeface="Gothic Uralic"/>
              </a:rPr>
              <a:t>whenever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10" dirty="0">
                <a:latin typeface="Gothic Uralic"/>
                <a:cs typeface="Gothic Uralic"/>
              </a:rPr>
              <a:t>new </a:t>
            </a:r>
            <a:r>
              <a:rPr sz="1800" spc="-5" dirty="0">
                <a:latin typeface="Gothic Uralic"/>
                <a:cs typeface="Gothic Uralic"/>
              </a:rPr>
              <a:t>object  of this class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10" dirty="0">
                <a:latin typeface="Gothic Uralic"/>
                <a:cs typeface="Gothic Uralic"/>
              </a:rPr>
              <a:t>created. </a:t>
            </a:r>
            <a:r>
              <a:rPr sz="1800" spc="-5" dirty="0">
                <a:latin typeface="Gothic Uralic"/>
                <a:cs typeface="Gothic Uralic"/>
              </a:rPr>
              <a:t>This function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also </a:t>
            </a:r>
            <a:r>
              <a:rPr sz="1800" dirty="0">
                <a:latin typeface="Gothic Uralic"/>
                <a:cs typeface="Gothic Uralic"/>
              </a:rPr>
              <a:t>called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b="1" i="1" dirty="0">
                <a:latin typeface="TeXGyreAdventor"/>
                <a:cs typeface="TeXGyreAdventor"/>
              </a:rPr>
              <a:t>Constructor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r>
              <a:rPr sz="1800" spc="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class.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constructor defines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initial values </a:t>
            </a:r>
            <a:r>
              <a:rPr sz="1800" spc="-5" dirty="0">
                <a:latin typeface="Gothic Uralic"/>
                <a:cs typeface="Gothic Uralic"/>
              </a:rPr>
              <a:t>of </a:t>
            </a:r>
            <a:r>
              <a:rPr sz="1800" spc="-10" dirty="0">
                <a:latin typeface="Gothic Uralic"/>
                <a:cs typeface="Gothic Uralic"/>
              </a:rPr>
              <a:t>essential data </a:t>
            </a:r>
            <a:r>
              <a:rPr sz="1800" dirty="0">
                <a:latin typeface="Gothic Uralic"/>
                <a:cs typeface="Gothic Uralic"/>
              </a:rPr>
              <a:t>fields, </a:t>
            </a:r>
            <a:r>
              <a:rPr sz="1800" spc="-5" dirty="0">
                <a:latin typeface="Gothic Uralic"/>
                <a:cs typeface="Gothic Uralic"/>
              </a:rPr>
              <a:t>i.e. </a:t>
            </a:r>
            <a:r>
              <a:rPr sz="1800" spc="-10" dirty="0">
                <a:latin typeface="Gothic Uralic"/>
                <a:cs typeface="Gothic Uralic"/>
              </a:rPr>
              <a:t>sets the </a:t>
            </a:r>
            <a:r>
              <a:rPr sz="1800" dirty="0">
                <a:latin typeface="Gothic Uralic"/>
                <a:cs typeface="Gothic Uralic"/>
              </a:rPr>
              <a:t>initial </a:t>
            </a:r>
            <a:r>
              <a:rPr sz="1800" spc="-10" dirty="0">
                <a:latin typeface="Gothic Uralic"/>
                <a:cs typeface="Gothic Uralic"/>
              </a:rPr>
              <a:t>state </a:t>
            </a:r>
            <a:r>
              <a:rPr sz="1800" spc="-5" dirty="0">
                <a:latin typeface="Gothic Uralic"/>
                <a:cs typeface="Gothic Uralic"/>
              </a:rPr>
              <a:t>of an object.  A constructor </a:t>
            </a:r>
            <a:r>
              <a:rPr sz="1800" spc="-10" dirty="0">
                <a:latin typeface="Gothic Uralic"/>
                <a:cs typeface="Gothic Uralic"/>
              </a:rPr>
              <a:t>tends to always </a:t>
            </a:r>
            <a:r>
              <a:rPr sz="1800" dirty="0">
                <a:latin typeface="Gothic Uralic"/>
                <a:cs typeface="Gothic Uralic"/>
              </a:rPr>
              <a:t>have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same name as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class</a:t>
            </a:r>
            <a:r>
              <a:rPr sz="1800" spc="204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itself.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4411" y="3782567"/>
            <a:ext cx="7317105" cy="2032000"/>
          </a:xfrm>
          <a:custGeom>
            <a:avLst/>
            <a:gdLst/>
            <a:ahLst/>
            <a:cxnLst/>
            <a:rect l="l" t="t" r="r" b="b"/>
            <a:pathLst>
              <a:path w="7317105" h="2032000">
                <a:moveTo>
                  <a:pt x="7316724" y="0"/>
                </a:moveTo>
                <a:lnTo>
                  <a:pt x="0" y="0"/>
                </a:lnTo>
                <a:lnTo>
                  <a:pt x="0" y="2031492"/>
                </a:lnTo>
                <a:lnTo>
                  <a:pt x="7316724" y="2031492"/>
                </a:lnTo>
                <a:lnTo>
                  <a:pt x="7316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13151" y="3788791"/>
            <a:ext cx="7035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 Star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2485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&lt;members&gt;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229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442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Star (int, int, Color); // points, size,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color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4422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&lt;other member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functions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57921" y="4340352"/>
            <a:ext cx="2339975" cy="560705"/>
            <a:chOff x="1657921" y="4340352"/>
            <a:chExt cx="2339975" cy="560705"/>
          </a:xfrm>
        </p:grpSpPr>
        <p:sp>
          <p:nvSpPr>
            <p:cNvPr id="9" name="object 9"/>
            <p:cNvSpPr/>
            <p:nvPr/>
          </p:nvSpPr>
          <p:spPr>
            <a:xfrm>
              <a:off x="2808731" y="4347972"/>
              <a:ext cx="1181100" cy="304800"/>
            </a:xfrm>
            <a:custGeom>
              <a:avLst/>
              <a:gdLst/>
              <a:ahLst/>
              <a:cxnLst/>
              <a:rect l="l" t="t" r="r" b="b"/>
              <a:pathLst>
                <a:path w="1181100" h="304800">
                  <a:moveTo>
                    <a:pt x="0" y="152400"/>
                  </a:moveTo>
                  <a:lnTo>
                    <a:pt x="18036" y="114864"/>
                  </a:lnTo>
                  <a:lnTo>
                    <a:pt x="69195" y="80741"/>
                  </a:lnTo>
                  <a:lnTo>
                    <a:pt x="105811" y="65316"/>
                  </a:lnTo>
                  <a:lnTo>
                    <a:pt x="149046" y="51171"/>
                  </a:lnTo>
                  <a:lnTo>
                    <a:pt x="198348" y="38450"/>
                  </a:lnTo>
                  <a:lnTo>
                    <a:pt x="253162" y="27296"/>
                  </a:lnTo>
                  <a:lnTo>
                    <a:pt x="312936" y="17849"/>
                  </a:lnTo>
                  <a:lnTo>
                    <a:pt x="377115" y="10254"/>
                  </a:lnTo>
                  <a:lnTo>
                    <a:pt x="445146" y="4652"/>
                  </a:lnTo>
                  <a:lnTo>
                    <a:pt x="516475" y="1186"/>
                  </a:lnTo>
                  <a:lnTo>
                    <a:pt x="590550" y="0"/>
                  </a:lnTo>
                  <a:lnTo>
                    <a:pt x="664624" y="1186"/>
                  </a:lnTo>
                  <a:lnTo>
                    <a:pt x="735953" y="4652"/>
                  </a:lnTo>
                  <a:lnTo>
                    <a:pt x="803984" y="10254"/>
                  </a:lnTo>
                  <a:lnTo>
                    <a:pt x="868163" y="17849"/>
                  </a:lnTo>
                  <a:lnTo>
                    <a:pt x="927937" y="27296"/>
                  </a:lnTo>
                  <a:lnTo>
                    <a:pt x="982751" y="38450"/>
                  </a:lnTo>
                  <a:lnTo>
                    <a:pt x="1032053" y="51171"/>
                  </a:lnTo>
                  <a:lnTo>
                    <a:pt x="1075288" y="65316"/>
                  </a:lnTo>
                  <a:lnTo>
                    <a:pt x="1111904" y="80741"/>
                  </a:lnTo>
                  <a:lnTo>
                    <a:pt x="1163063" y="114864"/>
                  </a:lnTo>
                  <a:lnTo>
                    <a:pt x="1181100" y="152400"/>
                  </a:lnTo>
                  <a:lnTo>
                    <a:pt x="1176498" y="171523"/>
                  </a:lnTo>
                  <a:lnTo>
                    <a:pt x="1141347" y="207494"/>
                  </a:lnTo>
                  <a:lnTo>
                    <a:pt x="1075288" y="239483"/>
                  </a:lnTo>
                  <a:lnTo>
                    <a:pt x="1032053" y="253628"/>
                  </a:lnTo>
                  <a:lnTo>
                    <a:pt x="982751" y="266349"/>
                  </a:lnTo>
                  <a:lnTo>
                    <a:pt x="927937" y="277503"/>
                  </a:lnTo>
                  <a:lnTo>
                    <a:pt x="868163" y="286950"/>
                  </a:lnTo>
                  <a:lnTo>
                    <a:pt x="803984" y="294545"/>
                  </a:lnTo>
                  <a:lnTo>
                    <a:pt x="735953" y="300147"/>
                  </a:lnTo>
                  <a:lnTo>
                    <a:pt x="664624" y="303613"/>
                  </a:lnTo>
                  <a:lnTo>
                    <a:pt x="590550" y="304800"/>
                  </a:lnTo>
                  <a:lnTo>
                    <a:pt x="516475" y="303613"/>
                  </a:lnTo>
                  <a:lnTo>
                    <a:pt x="445146" y="300147"/>
                  </a:lnTo>
                  <a:lnTo>
                    <a:pt x="377115" y="294545"/>
                  </a:lnTo>
                  <a:lnTo>
                    <a:pt x="312936" y="286950"/>
                  </a:lnTo>
                  <a:lnTo>
                    <a:pt x="253162" y="277503"/>
                  </a:lnTo>
                  <a:lnTo>
                    <a:pt x="198348" y="266349"/>
                  </a:lnTo>
                  <a:lnTo>
                    <a:pt x="149046" y="253628"/>
                  </a:lnTo>
                  <a:lnTo>
                    <a:pt x="105811" y="239483"/>
                  </a:lnTo>
                  <a:lnTo>
                    <a:pt x="69195" y="224058"/>
                  </a:lnTo>
                  <a:lnTo>
                    <a:pt x="18036" y="189935"/>
                  </a:lnTo>
                  <a:lnTo>
                    <a:pt x="0" y="152400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62683" y="4500372"/>
              <a:ext cx="1145540" cy="395605"/>
            </a:xfrm>
            <a:custGeom>
              <a:avLst/>
              <a:gdLst/>
              <a:ahLst/>
              <a:cxnLst/>
              <a:rect l="l" t="t" r="r" b="b"/>
              <a:pathLst>
                <a:path w="1145539" h="395604">
                  <a:moveTo>
                    <a:pt x="1145413" y="0"/>
                  </a:moveTo>
                  <a:lnTo>
                    <a:pt x="0" y="395350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34111" y="5014417"/>
            <a:ext cx="1785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Access</a:t>
            </a:r>
            <a:r>
              <a:rPr sz="1800" spc="-7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modifier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46275" y="4664964"/>
            <a:ext cx="2650490" cy="1145540"/>
            <a:chOff x="1446275" y="4664964"/>
            <a:chExt cx="2650490" cy="1145540"/>
          </a:xfrm>
        </p:grpSpPr>
        <p:sp>
          <p:nvSpPr>
            <p:cNvPr id="13" name="object 13"/>
            <p:cNvSpPr/>
            <p:nvPr/>
          </p:nvSpPr>
          <p:spPr>
            <a:xfrm>
              <a:off x="3040379" y="4672584"/>
              <a:ext cx="1049020" cy="238125"/>
            </a:xfrm>
            <a:custGeom>
              <a:avLst/>
              <a:gdLst/>
              <a:ahLst/>
              <a:cxnLst/>
              <a:rect l="l" t="t" r="r" b="b"/>
              <a:pathLst>
                <a:path w="1049020" h="238125">
                  <a:moveTo>
                    <a:pt x="0" y="118872"/>
                  </a:moveTo>
                  <a:lnTo>
                    <a:pt x="41195" y="72598"/>
                  </a:lnTo>
                  <a:lnTo>
                    <a:pt x="109228" y="46229"/>
                  </a:lnTo>
                  <a:lnTo>
                    <a:pt x="153543" y="34813"/>
                  </a:lnTo>
                  <a:lnTo>
                    <a:pt x="203889" y="24766"/>
                  </a:lnTo>
                  <a:lnTo>
                    <a:pt x="259644" y="16227"/>
                  </a:lnTo>
                  <a:lnTo>
                    <a:pt x="320182" y="9340"/>
                  </a:lnTo>
                  <a:lnTo>
                    <a:pt x="384880" y="4245"/>
                  </a:lnTo>
                  <a:lnTo>
                    <a:pt x="453113" y="1085"/>
                  </a:lnTo>
                  <a:lnTo>
                    <a:pt x="524256" y="0"/>
                  </a:lnTo>
                  <a:lnTo>
                    <a:pt x="595398" y="1085"/>
                  </a:lnTo>
                  <a:lnTo>
                    <a:pt x="663631" y="4245"/>
                  </a:lnTo>
                  <a:lnTo>
                    <a:pt x="728329" y="9340"/>
                  </a:lnTo>
                  <a:lnTo>
                    <a:pt x="788867" y="16227"/>
                  </a:lnTo>
                  <a:lnTo>
                    <a:pt x="844622" y="24766"/>
                  </a:lnTo>
                  <a:lnTo>
                    <a:pt x="894969" y="34813"/>
                  </a:lnTo>
                  <a:lnTo>
                    <a:pt x="939283" y="46229"/>
                  </a:lnTo>
                  <a:lnTo>
                    <a:pt x="976940" y="58871"/>
                  </a:lnTo>
                  <a:lnTo>
                    <a:pt x="1029786" y="87268"/>
                  </a:lnTo>
                  <a:lnTo>
                    <a:pt x="1048511" y="118872"/>
                  </a:lnTo>
                  <a:lnTo>
                    <a:pt x="1043726" y="135003"/>
                  </a:lnTo>
                  <a:lnTo>
                    <a:pt x="1007316" y="165145"/>
                  </a:lnTo>
                  <a:lnTo>
                    <a:pt x="939283" y="191514"/>
                  </a:lnTo>
                  <a:lnTo>
                    <a:pt x="894969" y="202930"/>
                  </a:lnTo>
                  <a:lnTo>
                    <a:pt x="844622" y="212977"/>
                  </a:lnTo>
                  <a:lnTo>
                    <a:pt x="788867" y="221516"/>
                  </a:lnTo>
                  <a:lnTo>
                    <a:pt x="728329" y="228403"/>
                  </a:lnTo>
                  <a:lnTo>
                    <a:pt x="663631" y="233498"/>
                  </a:lnTo>
                  <a:lnTo>
                    <a:pt x="595398" y="236658"/>
                  </a:lnTo>
                  <a:lnTo>
                    <a:pt x="524256" y="237744"/>
                  </a:lnTo>
                  <a:lnTo>
                    <a:pt x="453113" y="236658"/>
                  </a:lnTo>
                  <a:lnTo>
                    <a:pt x="384880" y="233498"/>
                  </a:lnTo>
                  <a:lnTo>
                    <a:pt x="320182" y="228403"/>
                  </a:lnTo>
                  <a:lnTo>
                    <a:pt x="259644" y="221516"/>
                  </a:lnTo>
                  <a:lnTo>
                    <a:pt x="203889" y="212977"/>
                  </a:lnTo>
                  <a:lnTo>
                    <a:pt x="153543" y="202930"/>
                  </a:lnTo>
                  <a:lnTo>
                    <a:pt x="109228" y="191514"/>
                  </a:lnTo>
                  <a:lnTo>
                    <a:pt x="71571" y="178872"/>
                  </a:lnTo>
                  <a:lnTo>
                    <a:pt x="18725" y="150475"/>
                  </a:lnTo>
                  <a:lnTo>
                    <a:pt x="0" y="118872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0847" y="4875276"/>
              <a:ext cx="1743710" cy="930910"/>
            </a:xfrm>
            <a:custGeom>
              <a:avLst/>
              <a:gdLst/>
              <a:ahLst/>
              <a:cxnLst/>
              <a:rect l="l" t="t" r="r" b="b"/>
              <a:pathLst>
                <a:path w="1743710" h="930910">
                  <a:moveTo>
                    <a:pt x="1743328" y="0"/>
                  </a:moveTo>
                  <a:lnTo>
                    <a:pt x="0" y="93055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53897" y="5434990"/>
            <a:ext cx="5388610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01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Constructor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name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same as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</a:t>
            </a:r>
            <a:r>
              <a:rPr sz="1800" spc="7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name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6165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Multiple constructors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how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 create an</a:t>
            </a:r>
            <a:r>
              <a:rPr sz="2000" b="1" i="1" spc="-10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796" y="2348483"/>
            <a:ext cx="5329555" cy="4247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 Star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77470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Color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col;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77470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&lt;other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members&gt;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82359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Star ()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{}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005840" marR="402590" indent="-18288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Star (int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Color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c)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setColor(c);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82359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005840" marR="1904365" indent="-18288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setColor(Color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c)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col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82359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823595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&lt;other member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4864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2571" y="3051048"/>
            <a:ext cx="4520565" cy="25850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6395" marR="460375">
              <a:lnSpc>
                <a:spcPct val="2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Star greenStar;  greenStar.setColour(GREEN);  Star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redStar(5,3,RED);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216908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8731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Good to</a:t>
            </a:r>
            <a:r>
              <a:rPr spc="-50" dirty="0"/>
              <a:t> </a:t>
            </a:r>
            <a:r>
              <a:rPr spc="-10" dirty="0"/>
              <a:t>know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066800" y="1828800"/>
            <a:ext cx="7272655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Namespaces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C++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Certain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libraries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may 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identifiers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Namespaces help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tell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them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apart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either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prefix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identifier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name,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include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statement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“using namespace &lt;ns&gt;”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once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988" y="4614671"/>
            <a:ext cx="3316604" cy="17545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 marR="48450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 &lt;string&gt;  using namespace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std;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string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=</a:t>
            </a:r>
            <a:r>
              <a:rPr sz="18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"Hi!";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1988" y="4614671"/>
            <a:ext cx="3316604" cy="17545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&lt;string&gt;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std::string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=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"Hi!";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std::cout &lt;&lt;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37519" y="3947159"/>
            <a:ext cx="410209" cy="1045844"/>
            <a:chOff x="10637519" y="3947159"/>
            <a:chExt cx="410209" cy="1045844"/>
          </a:xfrm>
        </p:grpSpPr>
        <p:sp>
          <p:nvSpPr>
            <p:cNvPr id="3" name="object 3"/>
            <p:cNvSpPr/>
            <p:nvPr/>
          </p:nvSpPr>
          <p:spPr>
            <a:xfrm>
              <a:off x="10645139" y="3954779"/>
              <a:ext cx="394970" cy="1030605"/>
            </a:xfrm>
            <a:custGeom>
              <a:avLst/>
              <a:gdLst/>
              <a:ahLst/>
              <a:cxnLst/>
              <a:rect l="l" t="t" r="r" b="b"/>
              <a:pathLst>
                <a:path w="394970" h="1030604">
                  <a:moveTo>
                    <a:pt x="197357" y="0"/>
                  </a:moveTo>
                  <a:lnTo>
                    <a:pt x="0" y="197358"/>
                  </a:lnTo>
                  <a:lnTo>
                    <a:pt x="98678" y="197358"/>
                  </a:lnTo>
                  <a:lnTo>
                    <a:pt x="98678" y="1030224"/>
                  </a:lnTo>
                  <a:lnTo>
                    <a:pt x="296036" y="1030224"/>
                  </a:lnTo>
                  <a:lnTo>
                    <a:pt x="296036" y="197358"/>
                  </a:lnTo>
                  <a:lnTo>
                    <a:pt x="394715" y="197358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45139" y="3954779"/>
              <a:ext cx="394970" cy="1030605"/>
            </a:xfrm>
            <a:custGeom>
              <a:avLst/>
              <a:gdLst/>
              <a:ahLst/>
              <a:cxnLst/>
              <a:rect l="l" t="t" r="r" b="b"/>
              <a:pathLst>
                <a:path w="394970" h="1030604">
                  <a:moveTo>
                    <a:pt x="98678" y="1030224"/>
                  </a:moveTo>
                  <a:lnTo>
                    <a:pt x="98678" y="197358"/>
                  </a:lnTo>
                  <a:lnTo>
                    <a:pt x="0" y="197358"/>
                  </a:lnTo>
                  <a:lnTo>
                    <a:pt x="197357" y="0"/>
                  </a:lnTo>
                  <a:lnTo>
                    <a:pt x="394715" y="197358"/>
                  </a:lnTo>
                  <a:lnTo>
                    <a:pt x="296036" y="197358"/>
                  </a:lnTo>
                  <a:lnTo>
                    <a:pt x="296036" y="1030224"/>
                  </a:lnTo>
                  <a:lnTo>
                    <a:pt x="98678" y="1030224"/>
                  </a:lnTo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542544" y="0"/>
            <a:ext cx="3157728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9104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Previously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1371600"/>
            <a:ext cx="1513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Debugger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7597" y="1473200"/>
            <a:ext cx="2811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Pointers </a:t>
            </a:r>
            <a:r>
              <a:rPr sz="26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 File</a:t>
            </a:r>
            <a:r>
              <a:rPr sz="2600" b="1" i="1" spc="-10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6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I/O</a:t>
            </a:r>
            <a:endParaRPr sz="26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432" y="4047185"/>
            <a:ext cx="2403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963" y="4855616"/>
            <a:ext cx="159067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Queue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55" dirty="0">
                <a:solidFill>
                  <a:srgbClr val="252525"/>
                </a:solidFill>
                <a:latin typeface="Gothic Uralic"/>
                <a:cs typeface="Gothic Uralic"/>
              </a:rPr>
              <a:t>ADT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61576" y="1437132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6"/>
                </a:moveTo>
                <a:lnTo>
                  <a:pt x="2087879" y="2513076"/>
                </a:lnTo>
                <a:lnTo>
                  <a:pt x="2087879" y="0"/>
                </a:lnTo>
                <a:lnTo>
                  <a:pt x="0" y="0"/>
                </a:lnTo>
                <a:lnTo>
                  <a:pt x="0" y="2513076"/>
                </a:lnTo>
                <a:close/>
              </a:path>
              <a:path w="2087879" h="2513329">
                <a:moveTo>
                  <a:pt x="0" y="466344"/>
                </a:moveTo>
                <a:lnTo>
                  <a:pt x="2087879" y="466344"/>
                </a:lnTo>
                <a:lnTo>
                  <a:pt x="2087879" y="6096"/>
                </a:lnTo>
                <a:lnTo>
                  <a:pt x="0" y="6096"/>
                </a:lnTo>
                <a:lnTo>
                  <a:pt x="0" y="466344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569195" y="1450847"/>
            <a:ext cx="2072639" cy="445134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2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9216" y="2048255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35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29216" y="2324100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5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9216" y="3064764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20"/>
              </a:spcBef>
            </a:pPr>
            <a:r>
              <a:rPr sz="1400" spc="-5" dirty="0">
                <a:latin typeface="Gothic Uralic"/>
                <a:cs typeface="Gothic Uralic"/>
              </a:rPr>
              <a:t>*p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1576" y="1903476"/>
            <a:ext cx="2087880" cy="2047239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1355725">
              <a:lnSpc>
                <a:spcPts val="1920"/>
              </a:lnSpc>
              <a:spcBef>
                <a:spcPts val="14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20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8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5251" y="1418844"/>
            <a:ext cx="10201910" cy="5157470"/>
            <a:chOff x="1635251" y="1418844"/>
            <a:chExt cx="10201910" cy="5157470"/>
          </a:xfrm>
        </p:grpSpPr>
        <p:sp>
          <p:nvSpPr>
            <p:cNvPr id="19" name="object 19"/>
            <p:cNvSpPr/>
            <p:nvPr/>
          </p:nvSpPr>
          <p:spPr>
            <a:xfrm>
              <a:off x="6935723" y="2324100"/>
              <a:ext cx="2308860" cy="1039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780648" y="2210943"/>
              <a:ext cx="1056005" cy="912494"/>
            </a:xfrm>
            <a:custGeom>
              <a:avLst/>
              <a:gdLst/>
              <a:ahLst/>
              <a:cxnLst/>
              <a:rect l="l" t="t" r="r" b="b"/>
              <a:pathLst>
                <a:path w="1056004" h="912494">
                  <a:moveTo>
                    <a:pt x="451662" y="27471"/>
                  </a:moveTo>
                  <a:lnTo>
                    <a:pt x="444946" y="41913"/>
                  </a:lnTo>
                  <a:lnTo>
                    <a:pt x="457326" y="47879"/>
                  </a:lnTo>
                  <a:lnTo>
                    <a:pt x="481837" y="60579"/>
                  </a:lnTo>
                  <a:lnTo>
                    <a:pt x="534416" y="89154"/>
                  </a:lnTo>
                  <a:lnTo>
                    <a:pt x="590803" y="121412"/>
                  </a:lnTo>
                  <a:lnTo>
                    <a:pt x="649477" y="156845"/>
                  </a:lnTo>
                  <a:lnTo>
                    <a:pt x="738251" y="214376"/>
                  </a:lnTo>
                  <a:lnTo>
                    <a:pt x="796035" y="254762"/>
                  </a:lnTo>
                  <a:lnTo>
                    <a:pt x="851026" y="295910"/>
                  </a:lnTo>
                  <a:lnTo>
                    <a:pt x="901700" y="337312"/>
                  </a:lnTo>
                  <a:lnTo>
                    <a:pt x="946657" y="378333"/>
                  </a:lnTo>
                  <a:lnTo>
                    <a:pt x="984376" y="418211"/>
                  </a:lnTo>
                  <a:lnTo>
                    <a:pt x="1013459" y="456057"/>
                  </a:lnTo>
                  <a:lnTo>
                    <a:pt x="1032382" y="491109"/>
                  </a:lnTo>
                  <a:lnTo>
                    <a:pt x="1040129" y="529082"/>
                  </a:lnTo>
                  <a:lnTo>
                    <a:pt x="1039495" y="535940"/>
                  </a:lnTo>
                  <a:lnTo>
                    <a:pt x="1020699" y="574548"/>
                  </a:lnTo>
                  <a:lnTo>
                    <a:pt x="980440" y="612521"/>
                  </a:lnTo>
                  <a:lnTo>
                    <a:pt x="942467" y="637032"/>
                  </a:lnTo>
                  <a:lnTo>
                    <a:pt x="896620" y="660908"/>
                  </a:lnTo>
                  <a:lnTo>
                    <a:pt x="843406" y="683895"/>
                  </a:lnTo>
                  <a:lnTo>
                    <a:pt x="783717" y="706374"/>
                  </a:lnTo>
                  <a:lnTo>
                    <a:pt x="718057" y="727964"/>
                  </a:lnTo>
                  <a:lnTo>
                    <a:pt x="646810" y="749173"/>
                  </a:lnTo>
                  <a:lnTo>
                    <a:pt x="609600" y="759587"/>
                  </a:lnTo>
                  <a:lnTo>
                    <a:pt x="571119" y="769874"/>
                  </a:lnTo>
                  <a:lnTo>
                    <a:pt x="491235" y="789940"/>
                  </a:lnTo>
                  <a:lnTo>
                    <a:pt x="365251" y="819531"/>
                  </a:lnTo>
                  <a:lnTo>
                    <a:pt x="2794" y="896620"/>
                  </a:lnTo>
                  <a:lnTo>
                    <a:pt x="0" y="900811"/>
                  </a:lnTo>
                  <a:lnTo>
                    <a:pt x="889" y="905002"/>
                  </a:lnTo>
                  <a:lnTo>
                    <a:pt x="1777" y="909320"/>
                  </a:lnTo>
                  <a:lnTo>
                    <a:pt x="5969" y="912114"/>
                  </a:lnTo>
                  <a:lnTo>
                    <a:pt x="325247" y="844677"/>
                  </a:lnTo>
                  <a:lnTo>
                    <a:pt x="453644" y="815340"/>
                  </a:lnTo>
                  <a:lnTo>
                    <a:pt x="494919" y="805434"/>
                  </a:lnTo>
                  <a:lnTo>
                    <a:pt x="575055" y="785241"/>
                  </a:lnTo>
                  <a:lnTo>
                    <a:pt x="613664" y="774954"/>
                  </a:lnTo>
                  <a:lnTo>
                    <a:pt x="651128" y="764540"/>
                  </a:lnTo>
                  <a:lnTo>
                    <a:pt x="722629" y="743204"/>
                  </a:lnTo>
                  <a:lnTo>
                    <a:pt x="788797" y="721360"/>
                  </a:lnTo>
                  <a:lnTo>
                    <a:pt x="849249" y="698754"/>
                  </a:lnTo>
                  <a:lnTo>
                    <a:pt x="903097" y="675259"/>
                  </a:lnTo>
                  <a:lnTo>
                    <a:pt x="950086" y="651002"/>
                  </a:lnTo>
                  <a:lnTo>
                    <a:pt x="989456" y="625602"/>
                  </a:lnTo>
                  <a:lnTo>
                    <a:pt x="1020572" y="598805"/>
                  </a:lnTo>
                  <a:lnTo>
                    <a:pt x="1046987" y="562864"/>
                  </a:lnTo>
                  <a:lnTo>
                    <a:pt x="1056004" y="530606"/>
                  </a:lnTo>
                  <a:lnTo>
                    <a:pt x="1055877" y="521843"/>
                  </a:lnTo>
                  <a:lnTo>
                    <a:pt x="1043177" y="476250"/>
                  </a:lnTo>
                  <a:lnTo>
                    <a:pt x="1020064" y="437769"/>
                  </a:lnTo>
                  <a:lnTo>
                    <a:pt x="978153" y="387731"/>
                  </a:lnTo>
                  <a:lnTo>
                    <a:pt x="935862" y="346329"/>
                  </a:lnTo>
                  <a:lnTo>
                    <a:pt x="887222" y="304546"/>
                  </a:lnTo>
                  <a:lnTo>
                    <a:pt x="833627" y="262636"/>
                  </a:lnTo>
                  <a:lnTo>
                    <a:pt x="776604" y="221487"/>
                  </a:lnTo>
                  <a:lnTo>
                    <a:pt x="687704" y="162179"/>
                  </a:lnTo>
                  <a:lnTo>
                    <a:pt x="628269" y="125222"/>
                  </a:lnTo>
                  <a:lnTo>
                    <a:pt x="570229" y="91186"/>
                  </a:lnTo>
                  <a:lnTo>
                    <a:pt x="515366" y="60452"/>
                  </a:lnTo>
                  <a:lnTo>
                    <a:pt x="464693" y="33782"/>
                  </a:lnTo>
                  <a:lnTo>
                    <a:pt x="451662" y="27471"/>
                  </a:lnTo>
                  <a:close/>
                </a:path>
                <a:path w="1056004" h="912494">
                  <a:moveTo>
                    <a:pt x="464439" y="0"/>
                  </a:moveTo>
                  <a:lnTo>
                    <a:pt x="379222" y="2412"/>
                  </a:lnTo>
                  <a:lnTo>
                    <a:pt x="432307" y="69087"/>
                  </a:lnTo>
                  <a:lnTo>
                    <a:pt x="444946" y="41913"/>
                  </a:lnTo>
                  <a:lnTo>
                    <a:pt x="429386" y="34417"/>
                  </a:lnTo>
                  <a:lnTo>
                    <a:pt x="427735" y="29718"/>
                  </a:lnTo>
                  <a:lnTo>
                    <a:pt x="431546" y="21844"/>
                  </a:lnTo>
                  <a:lnTo>
                    <a:pt x="436372" y="20066"/>
                  </a:lnTo>
                  <a:lnTo>
                    <a:pt x="455106" y="20066"/>
                  </a:lnTo>
                  <a:lnTo>
                    <a:pt x="464439" y="0"/>
                  </a:lnTo>
                  <a:close/>
                </a:path>
                <a:path w="1056004" h="912494">
                  <a:moveTo>
                    <a:pt x="436372" y="20066"/>
                  </a:moveTo>
                  <a:lnTo>
                    <a:pt x="431546" y="21844"/>
                  </a:lnTo>
                  <a:lnTo>
                    <a:pt x="427735" y="29718"/>
                  </a:lnTo>
                  <a:lnTo>
                    <a:pt x="429386" y="34417"/>
                  </a:lnTo>
                  <a:lnTo>
                    <a:pt x="444946" y="41913"/>
                  </a:lnTo>
                  <a:lnTo>
                    <a:pt x="451662" y="27471"/>
                  </a:lnTo>
                  <a:lnTo>
                    <a:pt x="436372" y="20066"/>
                  </a:lnTo>
                  <a:close/>
                </a:path>
                <a:path w="1056004" h="912494">
                  <a:moveTo>
                    <a:pt x="455106" y="20066"/>
                  </a:moveTo>
                  <a:lnTo>
                    <a:pt x="436372" y="20066"/>
                  </a:lnTo>
                  <a:lnTo>
                    <a:pt x="451662" y="27471"/>
                  </a:lnTo>
                  <a:lnTo>
                    <a:pt x="455106" y="20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043159" y="4977384"/>
              <a:ext cx="1125220" cy="1386840"/>
            </a:xfrm>
            <a:custGeom>
              <a:avLst/>
              <a:gdLst/>
              <a:ahLst/>
              <a:cxnLst/>
              <a:rect l="l" t="t" r="r" b="b"/>
              <a:pathLst>
                <a:path w="1125220" h="1386839">
                  <a:moveTo>
                    <a:pt x="0" y="1386840"/>
                  </a:moveTo>
                  <a:lnTo>
                    <a:pt x="1124711" y="1386840"/>
                  </a:lnTo>
                  <a:lnTo>
                    <a:pt x="1124711" y="0"/>
                  </a:lnTo>
                  <a:lnTo>
                    <a:pt x="0" y="0"/>
                  </a:lnTo>
                  <a:lnTo>
                    <a:pt x="0" y="13868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219944" y="5135879"/>
              <a:ext cx="746760" cy="1045844"/>
            </a:xfrm>
            <a:custGeom>
              <a:avLst/>
              <a:gdLst/>
              <a:ahLst/>
              <a:cxnLst/>
              <a:rect l="l" t="t" r="r" b="b"/>
              <a:pathLst>
                <a:path w="746759" h="1045845">
                  <a:moveTo>
                    <a:pt x="0" y="0"/>
                  </a:moveTo>
                  <a:lnTo>
                    <a:pt x="732916" y="0"/>
                  </a:lnTo>
                </a:path>
                <a:path w="746759" h="1045845">
                  <a:moveTo>
                    <a:pt x="13715" y="141732"/>
                  </a:moveTo>
                  <a:lnTo>
                    <a:pt x="746632" y="141732"/>
                  </a:lnTo>
                </a:path>
                <a:path w="746759" h="1045845">
                  <a:moveTo>
                    <a:pt x="13715" y="274320"/>
                  </a:moveTo>
                  <a:lnTo>
                    <a:pt x="746632" y="274320"/>
                  </a:lnTo>
                </a:path>
                <a:path w="746759" h="1045845">
                  <a:moveTo>
                    <a:pt x="13715" y="406908"/>
                  </a:moveTo>
                  <a:lnTo>
                    <a:pt x="746632" y="406908"/>
                  </a:lnTo>
                </a:path>
                <a:path w="746759" h="1045845">
                  <a:moveTo>
                    <a:pt x="13715" y="537972"/>
                  </a:moveTo>
                  <a:lnTo>
                    <a:pt x="746632" y="537972"/>
                  </a:lnTo>
                </a:path>
                <a:path w="746759" h="1045845">
                  <a:moveTo>
                    <a:pt x="13715" y="659892"/>
                  </a:moveTo>
                  <a:lnTo>
                    <a:pt x="746632" y="659892"/>
                  </a:lnTo>
                </a:path>
                <a:path w="746759" h="1045845">
                  <a:moveTo>
                    <a:pt x="13715" y="792480"/>
                  </a:moveTo>
                  <a:lnTo>
                    <a:pt x="746632" y="792480"/>
                  </a:lnTo>
                </a:path>
                <a:path w="746759" h="1045845">
                  <a:moveTo>
                    <a:pt x="13715" y="912876"/>
                  </a:moveTo>
                  <a:lnTo>
                    <a:pt x="746632" y="912876"/>
                  </a:lnTo>
                </a:path>
                <a:path w="746759" h="1045845">
                  <a:moveTo>
                    <a:pt x="13715" y="1045464"/>
                  </a:moveTo>
                  <a:lnTo>
                    <a:pt x="746632" y="1045464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169651" y="3957827"/>
              <a:ext cx="396240" cy="1030605"/>
            </a:xfrm>
            <a:custGeom>
              <a:avLst/>
              <a:gdLst/>
              <a:ahLst/>
              <a:cxnLst/>
              <a:rect l="l" t="t" r="r" b="b"/>
              <a:pathLst>
                <a:path w="396240" h="1030604">
                  <a:moveTo>
                    <a:pt x="297179" y="0"/>
                  </a:moveTo>
                  <a:lnTo>
                    <a:pt x="99059" y="0"/>
                  </a:lnTo>
                  <a:lnTo>
                    <a:pt x="99059" y="832104"/>
                  </a:lnTo>
                  <a:lnTo>
                    <a:pt x="0" y="832104"/>
                  </a:lnTo>
                  <a:lnTo>
                    <a:pt x="198120" y="1030224"/>
                  </a:lnTo>
                  <a:lnTo>
                    <a:pt x="396240" y="832104"/>
                  </a:lnTo>
                  <a:lnTo>
                    <a:pt x="297179" y="832104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169651" y="3957827"/>
              <a:ext cx="396240" cy="1030605"/>
            </a:xfrm>
            <a:custGeom>
              <a:avLst/>
              <a:gdLst/>
              <a:ahLst/>
              <a:cxnLst/>
              <a:rect l="l" t="t" r="r" b="b"/>
              <a:pathLst>
                <a:path w="396240" h="1030604">
                  <a:moveTo>
                    <a:pt x="297179" y="0"/>
                  </a:moveTo>
                  <a:lnTo>
                    <a:pt x="297179" y="832104"/>
                  </a:lnTo>
                  <a:lnTo>
                    <a:pt x="396240" y="832104"/>
                  </a:lnTo>
                  <a:lnTo>
                    <a:pt x="198120" y="1030224"/>
                  </a:lnTo>
                  <a:lnTo>
                    <a:pt x="0" y="832104"/>
                  </a:lnTo>
                  <a:lnTo>
                    <a:pt x="99059" y="832104"/>
                  </a:lnTo>
                  <a:lnTo>
                    <a:pt x="99059" y="0"/>
                  </a:lnTo>
                  <a:lnTo>
                    <a:pt x="297179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60107" y="4486655"/>
              <a:ext cx="2717292" cy="2089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54301" y="3786377"/>
              <a:ext cx="5112385" cy="2628900"/>
            </a:xfrm>
            <a:custGeom>
              <a:avLst/>
              <a:gdLst/>
              <a:ahLst/>
              <a:cxnLst/>
              <a:rect l="l" t="t" r="r" b="b"/>
              <a:pathLst>
                <a:path w="5112384" h="2628900">
                  <a:moveTo>
                    <a:pt x="5111496" y="7620"/>
                  </a:moveTo>
                  <a:lnTo>
                    <a:pt x="5111496" y="2628557"/>
                  </a:lnTo>
                </a:path>
                <a:path w="5112384" h="2628900">
                  <a:moveTo>
                    <a:pt x="5112131" y="0"/>
                  </a:moveTo>
                  <a:lnTo>
                    <a:pt x="0" y="7874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72511" y="2022348"/>
              <a:ext cx="2461260" cy="1507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651754" y="1437894"/>
              <a:ext cx="0" cy="2348865"/>
            </a:xfrm>
            <a:custGeom>
              <a:avLst/>
              <a:gdLst/>
              <a:ahLst/>
              <a:cxnLst/>
              <a:rect l="l" t="t" r="r" b="b"/>
              <a:pathLst>
                <a:path h="2348865">
                  <a:moveTo>
                    <a:pt x="0" y="0"/>
                  </a:moveTo>
                  <a:lnTo>
                    <a:pt x="0" y="2348737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616567" y="4057599"/>
            <a:ext cx="2116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3045" algn="l"/>
              </a:tabLst>
            </a:pPr>
            <a:r>
              <a:rPr sz="1600" spc="-5" dirty="0">
                <a:latin typeface="Gothic Uralic"/>
                <a:cs typeface="Gothic Uralic"/>
              </a:rPr>
              <a:t>fpr</a:t>
            </a:r>
            <a:r>
              <a:rPr sz="1600" dirty="0">
                <a:latin typeface="Gothic Uralic"/>
                <a:cs typeface="Gothic Uralic"/>
              </a:rPr>
              <a:t>i</a:t>
            </a:r>
            <a:r>
              <a:rPr sz="1600" spc="-5" dirty="0">
                <a:latin typeface="Gothic Uralic"/>
                <a:cs typeface="Gothic Uralic"/>
              </a:rPr>
              <a:t>n</a:t>
            </a:r>
            <a:r>
              <a:rPr sz="1600" spc="-25" dirty="0">
                <a:latin typeface="Gothic Uralic"/>
                <a:cs typeface="Gothic Uralic"/>
              </a:rPr>
              <a:t>t</a:t>
            </a:r>
            <a:r>
              <a:rPr sz="1600" spc="-5" dirty="0">
                <a:latin typeface="Gothic Uralic"/>
                <a:cs typeface="Gothic Uralic"/>
              </a:rPr>
              <a:t>f</a:t>
            </a:r>
            <a:r>
              <a:rPr sz="1600" dirty="0">
                <a:latin typeface="Gothic Uralic"/>
                <a:cs typeface="Gothic Uralic"/>
              </a:rPr>
              <a:t>	</a:t>
            </a:r>
            <a:r>
              <a:rPr sz="1600" spc="-5" dirty="0">
                <a:latin typeface="Gothic Uralic"/>
                <a:cs typeface="Gothic Uralic"/>
              </a:rPr>
              <a:t>fsca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f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26558" y="4328921"/>
            <a:ext cx="370840" cy="266700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9234" y="4783073"/>
            <a:ext cx="370840" cy="26860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9582" y="4783073"/>
            <a:ext cx="346075" cy="26860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24400" y="4587747"/>
            <a:ext cx="1247140" cy="211454"/>
            <a:chOff x="4724400" y="4587747"/>
            <a:chExt cx="1247140" cy="211454"/>
          </a:xfrm>
        </p:grpSpPr>
        <p:sp>
          <p:nvSpPr>
            <p:cNvPr id="34" name="object 34"/>
            <p:cNvSpPr/>
            <p:nvPr/>
          </p:nvSpPr>
          <p:spPr>
            <a:xfrm>
              <a:off x="4724400" y="4587747"/>
              <a:ext cx="694055" cy="211454"/>
            </a:xfrm>
            <a:custGeom>
              <a:avLst/>
              <a:gdLst/>
              <a:ahLst/>
              <a:cxnLst/>
              <a:rect l="l" t="t" r="r" b="b"/>
              <a:pathLst>
                <a:path w="694054" h="211454">
                  <a:moveTo>
                    <a:pt x="63500" y="137794"/>
                  </a:moveTo>
                  <a:lnTo>
                    <a:pt x="0" y="194563"/>
                  </a:lnTo>
                  <a:lnTo>
                    <a:pt x="83565" y="211327"/>
                  </a:lnTo>
                  <a:lnTo>
                    <a:pt x="76357" y="184912"/>
                  </a:lnTo>
                  <a:lnTo>
                    <a:pt x="59562" y="184912"/>
                  </a:lnTo>
                  <a:lnTo>
                    <a:pt x="56007" y="182879"/>
                  </a:lnTo>
                  <a:lnTo>
                    <a:pt x="55117" y="179577"/>
                  </a:lnTo>
                  <a:lnTo>
                    <a:pt x="54228" y="176149"/>
                  </a:lnTo>
                  <a:lnTo>
                    <a:pt x="56261" y="172593"/>
                  </a:lnTo>
                  <a:lnTo>
                    <a:pt x="71836" y="168342"/>
                  </a:lnTo>
                  <a:lnTo>
                    <a:pt x="63500" y="137794"/>
                  </a:lnTo>
                  <a:close/>
                </a:path>
                <a:path w="694054" h="211454">
                  <a:moveTo>
                    <a:pt x="71836" y="168342"/>
                  </a:moveTo>
                  <a:lnTo>
                    <a:pt x="56261" y="172593"/>
                  </a:lnTo>
                  <a:lnTo>
                    <a:pt x="54228" y="176149"/>
                  </a:lnTo>
                  <a:lnTo>
                    <a:pt x="55117" y="179577"/>
                  </a:lnTo>
                  <a:lnTo>
                    <a:pt x="56007" y="182879"/>
                  </a:lnTo>
                  <a:lnTo>
                    <a:pt x="59562" y="184912"/>
                  </a:lnTo>
                  <a:lnTo>
                    <a:pt x="62991" y="184022"/>
                  </a:lnTo>
                  <a:lnTo>
                    <a:pt x="75204" y="180687"/>
                  </a:lnTo>
                  <a:lnTo>
                    <a:pt x="71836" y="168342"/>
                  </a:lnTo>
                  <a:close/>
                </a:path>
                <a:path w="694054" h="211454">
                  <a:moveTo>
                    <a:pt x="75204" y="180687"/>
                  </a:moveTo>
                  <a:lnTo>
                    <a:pt x="62991" y="184022"/>
                  </a:lnTo>
                  <a:lnTo>
                    <a:pt x="59562" y="184912"/>
                  </a:lnTo>
                  <a:lnTo>
                    <a:pt x="76357" y="184912"/>
                  </a:lnTo>
                  <a:lnTo>
                    <a:pt x="75204" y="180687"/>
                  </a:lnTo>
                  <a:close/>
                </a:path>
                <a:path w="694054" h="211454">
                  <a:moveTo>
                    <a:pt x="688466" y="0"/>
                  </a:moveTo>
                  <a:lnTo>
                    <a:pt x="685038" y="1015"/>
                  </a:lnTo>
                  <a:lnTo>
                    <a:pt x="71836" y="168342"/>
                  </a:lnTo>
                  <a:lnTo>
                    <a:pt x="75204" y="180687"/>
                  </a:lnTo>
                  <a:lnTo>
                    <a:pt x="688339" y="13207"/>
                  </a:lnTo>
                  <a:lnTo>
                    <a:pt x="691769" y="12318"/>
                  </a:lnTo>
                  <a:lnTo>
                    <a:pt x="693801" y="8762"/>
                  </a:lnTo>
                  <a:lnTo>
                    <a:pt x="692785" y="5460"/>
                  </a:lnTo>
                  <a:lnTo>
                    <a:pt x="691896" y="2031"/>
                  </a:lnTo>
                  <a:lnTo>
                    <a:pt x="68846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403087" y="4587747"/>
              <a:ext cx="568325" cy="207010"/>
            </a:xfrm>
            <a:custGeom>
              <a:avLst/>
              <a:gdLst/>
              <a:ahLst/>
              <a:cxnLst/>
              <a:rect l="l" t="t" r="r" b="b"/>
              <a:pathLst>
                <a:path w="568325" h="207010">
                  <a:moveTo>
                    <a:pt x="493589" y="176413"/>
                  </a:moveTo>
                  <a:lnTo>
                    <a:pt x="483488" y="206501"/>
                  </a:lnTo>
                  <a:lnTo>
                    <a:pt x="567944" y="194563"/>
                  </a:lnTo>
                  <a:lnTo>
                    <a:pt x="555017" y="181609"/>
                  </a:lnTo>
                  <a:lnTo>
                    <a:pt x="509015" y="181609"/>
                  </a:lnTo>
                  <a:lnTo>
                    <a:pt x="505713" y="180466"/>
                  </a:lnTo>
                  <a:lnTo>
                    <a:pt x="493589" y="176413"/>
                  </a:lnTo>
                  <a:close/>
                </a:path>
                <a:path w="568325" h="207010">
                  <a:moveTo>
                    <a:pt x="497627" y="164383"/>
                  </a:moveTo>
                  <a:lnTo>
                    <a:pt x="493589" y="176413"/>
                  </a:lnTo>
                  <a:lnTo>
                    <a:pt x="505713" y="180466"/>
                  </a:lnTo>
                  <a:lnTo>
                    <a:pt x="509015" y="181609"/>
                  </a:lnTo>
                  <a:lnTo>
                    <a:pt x="512572" y="179831"/>
                  </a:lnTo>
                  <a:lnTo>
                    <a:pt x="513714" y="176402"/>
                  </a:lnTo>
                  <a:lnTo>
                    <a:pt x="514858" y="173100"/>
                  </a:lnTo>
                  <a:lnTo>
                    <a:pt x="512952" y="169544"/>
                  </a:lnTo>
                  <a:lnTo>
                    <a:pt x="509650" y="168401"/>
                  </a:lnTo>
                  <a:lnTo>
                    <a:pt x="497627" y="164383"/>
                  </a:lnTo>
                  <a:close/>
                </a:path>
                <a:path w="568325" h="207010">
                  <a:moveTo>
                    <a:pt x="507746" y="134238"/>
                  </a:moveTo>
                  <a:lnTo>
                    <a:pt x="497627" y="164383"/>
                  </a:lnTo>
                  <a:lnTo>
                    <a:pt x="509650" y="168401"/>
                  </a:lnTo>
                  <a:lnTo>
                    <a:pt x="512952" y="169544"/>
                  </a:lnTo>
                  <a:lnTo>
                    <a:pt x="514858" y="173100"/>
                  </a:lnTo>
                  <a:lnTo>
                    <a:pt x="513711" y="176413"/>
                  </a:lnTo>
                  <a:lnTo>
                    <a:pt x="512572" y="179831"/>
                  </a:lnTo>
                  <a:lnTo>
                    <a:pt x="509015" y="181609"/>
                  </a:lnTo>
                  <a:lnTo>
                    <a:pt x="555017" y="181609"/>
                  </a:lnTo>
                  <a:lnTo>
                    <a:pt x="507746" y="134238"/>
                  </a:lnTo>
                  <a:close/>
                </a:path>
                <a:path w="568325" h="207010">
                  <a:moveTo>
                    <a:pt x="5841" y="0"/>
                  </a:moveTo>
                  <a:lnTo>
                    <a:pt x="2159" y="1777"/>
                  </a:lnTo>
                  <a:lnTo>
                    <a:pt x="1142" y="5079"/>
                  </a:lnTo>
                  <a:lnTo>
                    <a:pt x="0" y="8381"/>
                  </a:lnTo>
                  <a:lnTo>
                    <a:pt x="1777" y="12064"/>
                  </a:lnTo>
                  <a:lnTo>
                    <a:pt x="5079" y="13081"/>
                  </a:lnTo>
                  <a:lnTo>
                    <a:pt x="493592" y="176402"/>
                  </a:lnTo>
                  <a:lnTo>
                    <a:pt x="497627" y="164383"/>
                  </a:lnTo>
                  <a:lnTo>
                    <a:pt x="9144" y="1143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231385" y="5249417"/>
            <a:ext cx="370840" cy="266700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15028" y="5043296"/>
            <a:ext cx="316230" cy="205740"/>
          </a:xfrm>
          <a:custGeom>
            <a:avLst/>
            <a:gdLst/>
            <a:ahLst/>
            <a:cxnLst/>
            <a:rect l="l" t="t" r="r" b="b"/>
            <a:pathLst>
              <a:path w="316229" h="205739">
                <a:moveTo>
                  <a:pt x="43561" y="132206"/>
                </a:moveTo>
                <a:lnTo>
                  <a:pt x="0" y="205485"/>
                </a:lnTo>
                <a:lnTo>
                  <a:pt x="84709" y="196341"/>
                </a:lnTo>
                <a:lnTo>
                  <a:pt x="73138" y="178307"/>
                </a:lnTo>
                <a:lnTo>
                  <a:pt x="53975" y="178307"/>
                </a:lnTo>
                <a:lnTo>
                  <a:pt x="50037" y="177545"/>
                </a:lnTo>
                <a:lnTo>
                  <a:pt x="48133" y="174497"/>
                </a:lnTo>
                <a:lnTo>
                  <a:pt x="46227" y="171576"/>
                </a:lnTo>
                <a:lnTo>
                  <a:pt x="47117" y="167639"/>
                </a:lnTo>
                <a:lnTo>
                  <a:pt x="50037" y="165734"/>
                </a:lnTo>
                <a:lnTo>
                  <a:pt x="60687" y="158900"/>
                </a:lnTo>
                <a:lnTo>
                  <a:pt x="43561" y="132206"/>
                </a:lnTo>
                <a:close/>
              </a:path>
              <a:path w="316229" h="205739">
                <a:moveTo>
                  <a:pt x="60687" y="158900"/>
                </a:moveTo>
                <a:lnTo>
                  <a:pt x="50037" y="165734"/>
                </a:lnTo>
                <a:lnTo>
                  <a:pt x="47117" y="167639"/>
                </a:lnTo>
                <a:lnTo>
                  <a:pt x="46227" y="171576"/>
                </a:lnTo>
                <a:lnTo>
                  <a:pt x="48133" y="174497"/>
                </a:lnTo>
                <a:lnTo>
                  <a:pt x="50037" y="177545"/>
                </a:lnTo>
                <a:lnTo>
                  <a:pt x="53975" y="178307"/>
                </a:lnTo>
                <a:lnTo>
                  <a:pt x="56896" y="176529"/>
                </a:lnTo>
                <a:lnTo>
                  <a:pt x="67590" y="169660"/>
                </a:lnTo>
                <a:lnTo>
                  <a:pt x="60687" y="158900"/>
                </a:lnTo>
                <a:close/>
              </a:path>
              <a:path w="316229" h="205739">
                <a:moveTo>
                  <a:pt x="67590" y="169660"/>
                </a:moveTo>
                <a:lnTo>
                  <a:pt x="56896" y="176529"/>
                </a:lnTo>
                <a:lnTo>
                  <a:pt x="53975" y="178307"/>
                </a:lnTo>
                <a:lnTo>
                  <a:pt x="73138" y="178307"/>
                </a:lnTo>
                <a:lnTo>
                  <a:pt x="67590" y="169660"/>
                </a:lnTo>
                <a:close/>
              </a:path>
              <a:path w="316229" h="205739">
                <a:moveTo>
                  <a:pt x="308356" y="0"/>
                </a:moveTo>
                <a:lnTo>
                  <a:pt x="305308" y="1904"/>
                </a:lnTo>
                <a:lnTo>
                  <a:pt x="60687" y="158900"/>
                </a:lnTo>
                <a:lnTo>
                  <a:pt x="67590" y="169660"/>
                </a:lnTo>
                <a:lnTo>
                  <a:pt x="312166" y="12572"/>
                </a:lnTo>
                <a:lnTo>
                  <a:pt x="315213" y="10667"/>
                </a:lnTo>
                <a:lnTo>
                  <a:pt x="315975" y="6730"/>
                </a:lnTo>
                <a:lnTo>
                  <a:pt x="314071" y="3809"/>
                </a:lnTo>
                <a:lnTo>
                  <a:pt x="312293" y="888"/>
                </a:lnTo>
                <a:lnTo>
                  <a:pt x="3083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880609" y="5247894"/>
            <a:ext cx="346075" cy="266700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17160" y="5043296"/>
            <a:ext cx="335915" cy="203835"/>
          </a:xfrm>
          <a:custGeom>
            <a:avLst/>
            <a:gdLst/>
            <a:ahLst/>
            <a:cxnLst/>
            <a:rect l="l" t="t" r="r" b="b"/>
            <a:pathLst>
              <a:path w="335914" h="203835">
                <a:moveTo>
                  <a:pt x="267130" y="169786"/>
                </a:moveTo>
                <a:lnTo>
                  <a:pt x="250825" y="197103"/>
                </a:lnTo>
                <a:lnTo>
                  <a:pt x="335788" y="203326"/>
                </a:lnTo>
                <a:lnTo>
                  <a:pt x="319640" y="178053"/>
                </a:lnTo>
                <a:lnTo>
                  <a:pt x="281050" y="178053"/>
                </a:lnTo>
                <a:lnTo>
                  <a:pt x="278002" y="176275"/>
                </a:lnTo>
                <a:lnTo>
                  <a:pt x="267130" y="169786"/>
                </a:lnTo>
                <a:close/>
              </a:path>
              <a:path w="335914" h="203835">
                <a:moveTo>
                  <a:pt x="273672" y="158827"/>
                </a:moveTo>
                <a:lnTo>
                  <a:pt x="267130" y="169786"/>
                </a:lnTo>
                <a:lnTo>
                  <a:pt x="278002" y="176275"/>
                </a:lnTo>
                <a:lnTo>
                  <a:pt x="281050" y="178053"/>
                </a:lnTo>
                <a:lnTo>
                  <a:pt x="284988" y="177164"/>
                </a:lnTo>
                <a:lnTo>
                  <a:pt x="288543" y="171069"/>
                </a:lnTo>
                <a:lnTo>
                  <a:pt x="287527" y="167131"/>
                </a:lnTo>
                <a:lnTo>
                  <a:pt x="284606" y="165353"/>
                </a:lnTo>
                <a:lnTo>
                  <a:pt x="273672" y="158827"/>
                </a:lnTo>
                <a:close/>
              </a:path>
              <a:path w="335914" h="203835">
                <a:moveTo>
                  <a:pt x="289940" y="131571"/>
                </a:moveTo>
                <a:lnTo>
                  <a:pt x="273672" y="158827"/>
                </a:lnTo>
                <a:lnTo>
                  <a:pt x="284606" y="165353"/>
                </a:lnTo>
                <a:lnTo>
                  <a:pt x="287527" y="167131"/>
                </a:lnTo>
                <a:lnTo>
                  <a:pt x="288543" y="171069"/>
                </a:lnTo>
                <a:lnTo>
                  <a:pt x="284988" y="177164"/>
                </a:lnTo>
                <a:lnTo>
                  <a:pt x="281050" y="178053"/>
                </a:lnTo>
                <a:lnTo>
                  <a:pt x="319640" y="178053"/>
                </a:lnTo>
                <a:lnTo>
                  <a:pt x="289940" y="131571"/>
                </a:lnTo>
                <a:close/>
              </a:path>
              <a:path w="335914" h="203835">
                <a:moveTo>
                  <a:pt x="7492" y="0"/>
                </a:moveTo>
                <a:lnTo>
                  <a:pt x="3555" y="1015"/>
                </a:lnTo>
                <a:lnTo>
                  <a:pt x="1777" y="3936"/>
                </a:lnTo>
                <a:lnTo>
                  <a:pt x="0" y="6984"/>
                </a:lnTo>
                <a:lnTo>
                  <a:pt x="1015" y="10921"/>
                </a:lnTo>
                <a:lnTo>
                  <a:pt x="3937" y="12700"/>
                </a:lnTo>
                <a:lnTo>
                  <a:pt x="267130" y="169786"/>
                </a:lnTo>
                <a:lnTo>
                  <a:pt x="273672" y="158827"/>
                </a:lnTo>
                <a:lnTo>
                  <a:pt x="10540" y="1777"/>
                </a:lnTo>
                <a:lnTo>
                  <a:pt x="749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82817" y="5249417"/>
            <a:ext cx="381000" cy="266700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33440" y="5044185"/>
            <a:ext cx="76200" cy="204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48150" y="5796534"/>
            <a:ext cx="346075" cy="266700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80229" y="5509005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31794" y="209201"/>
                </a:moveTo>
                <a:lnTo>
                  <a:pt x="0" y="209715"/>
                </a:lnTo>
                <a:lnTo>
                  <a:pt x="39370" y="285292"/>
                </a:lnTo>
                <a:lnTo>
                  <a:pt x="66742" y="228206"/>
                </a:lnTo>
                <a:lnTo>
                  <a:pt x="34925" y="228206"/>
                </a:lnTo>
                <a:lnTo>
                  <a:pt x="32004" y="225399"/>
                </a:lnTo>
                <a:lnTo>
                  <a:pt x="32000" y="221691"/>
                </a:lnTo>
                <a:lnTo>
                  <a:pt x="31794" y="209201"/>
                </a:lnTo>
                <a:close/>
              </a:path>
              <a:path w="76200" h="285750">
                <a:moveTo>
                  <a:pt x="44494" y="208995"/>
                </a:moveTo>
                <a:lnTo>
                  <a:pt x="31794" y="209201"/>
                </a:lnTo>
                <a:lnTo>
                  <a:pt x="32000" y="221691"/>
                </a:lnTo>
                <a:lnTo>
                  <a:pt x="32004" y="225399"/>
                </a:lnTo>
                <a:lnTo>
                  <a:pt x="34925" y="228206"/>
                </a:lnTo>
                <a:lnTo>
                  <a:pt x="41910" y="228092"/>
                </a:lnTo>
                <a:lnTo>
                  <a:pt x="44704" y="225196"/>
                </a:lnTo>
                <a:lnTo>
                  <a:pt x="44704" y="221691"/>
                </a:lnTo>
                <a:lnTo>
                  <a:pt x="44494" y="208995"/>
                </a:lnTo>
                <a:close/>
              </a:path>
              <a:path w="76200" h="285750">
                <a:moveTo>
                  <a:pt x="76200" y="208483"/>
                </a:moveTo>
                <a:lnTo>
                  <a:pt x="44494" y="208995"/>
                </a:lnTo>
                <a:lnTo>
                  <a:pt x="44704" y="221691"/>
                </a:lnTo>
                <a:lnTo>
                  <a:pt x="44704" y="225196"/>
                </a:lnTo>
                <a:lnTo>
                  <a:pt x="41910" y="228092"/>
                </a:lnTo>
                <a:lnTo>
                  <a:pt x="34925" y="228206"/>
                </a:lnTo>
                <a:lnTo>
                  <a:pt x="66742" y="228206"/>
                </a:lnTo>
                <a:lnTo>
                  <a:pt x="76200" y="208483"/>
                </a:lnTo>
                <a:close/>
              </a:path>
              <a:path w="76200" h="285750">
                <a:moveTo>
                  <a:pt x="38227" y="0"/>
                </a:moveTo>
                <a:lnTo>
                  <a:pt x="31242" y="0"/>
                </a:lnTo>
                <a:lnTo>
                  <a:pt x="28569" y="2794"/>
                </a:lnTo>
                <a:lnTo>
                  <a:pt x="28448" y="6477"/>
                </a:lnTo>
                <a:lnTo>
                  <a:pt x="31794" y="209201"/>
                </a:lnTo>
                <a:lnTo>
                  <a:pt x="44494" y="208995"/>
                </a:lnTo>
                <a:lnTo>
                  <a:pt x="41152" y="6477"/>
                </a:lnTo>
                <a:lnTo>
                  <a:pt x="41148" y="2794"/>
                </a:lnTo>
                <a:lnTo>
                  <a:pt x="3822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871465" y="5788914"/>
            <a:ext cx="381000" cy="26860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20690" y="5507354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31709" y="204523"/>
                </a:moveTo>
                <a:lnTo>
                  <a:pt x="0" y="205587"/>
                </a:lnTo>
                <a:lnTo>
                  <a:pt x="40512" y="280466"/>
                </a:lnTo>
                <a:lnTo>
                  <a:pt x="66688" y="223469"/>
                </a:lnTo>
                <a:lnTo>
                  <a:pt x="35179" y="223469"/>
                </a:lnTo>
                <a:lnTo>
                  <a:pt x="32258" y="220726"/>
                </a:lnTo>
                <a:lnTo>
                  <a:pt x="31709" y="204523"/>
                </a:lnTo>
                <a:close/>
              </a:path>
              <a:path w="76200" h="280670">
                <a:moveTo>
                  <a:pt x="44410" y="204097"/>
                </a:moveTo>
                <a:lnTo>
                  <a:pt x="31709" y="204523"/>
                </a:lnTo>
                <a:lnTo>
                  <a:pt x="32258" y="220726"/>
                </a:lnTo>
                <a:lnTo>
                  <a:pt x="35179" y="223469"/>
                </a:lnTo>
                <a:lnTo>
                  <a:pt x="42163" y="223227"/>
                </a:lnTo>
                <a:lnTo>
                  <a:pt x="44958" y="220294"/>
                </a:lnTo>
                <a:lnTo>
                  <a:pt x="44410" y="204097"/>
                </a:lnTo>
                <a:close/>
              </a:path>
              <a:path w="76200" h="280670">
                <a:moveTo>
                  <a:pt x="76073" y="203034"/>
                </a:moveTo>
                <a:lnTo>
                  <a:pt x="44410" y="204097"/>
                </a:lnTo>
                <a:lnTo>
                  <a:pt x="44958" y="220294"/>
                </a:lnTo>
                <a:lnTo>
                  <a:pt x="42163" y="223227"/>
                </a:lnTo>
                <a:lnTo>
                  <a:pt x="35179" y="223469"/>
                </a:lnTo>
                <a:lnTo>
                  <a:pt x="66688" y="223469"/>
                </a:lnTo>
                <a:lnTo>
                  <a:pt x="76073" y="203034"/>
                </a:lnTo>
                <a:close/>
              </a:path>
              <a:path w="76200" h="280670">
                <a:moveTo>
                  <a:pt x="34671" y="0"/>
                </a:moveTo>
                <a:lnTo>
                  <a:pt x="27686" y="254"/>
                </a:lnTo>
                <a:lnTo>
                  <a:pt x="24892" y="3175"/>
                </a:lnTo>
                <a:lnTo>
                  <a:pt x="31709" y="204523"/>
                </a:lnTo>
                <a:lnTo>
                  <a:pt x="44410" y="204097"/>
                </a:lnTo>
                <a:lnTo>
                  <a:pt x="37592" y="2794"/>
                </a:lnTo>
                <a:lnTo>
                  <a:pt x="346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230623" y="6341364"/>
            <a:ext cx="381000" cy="26860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82135" y="5029200"/>
            <a:ext cx="1597025" cy="1312545"/>
          </a:xfrm>
          <a:custGeom>
            <a:avLst/>
            <a:gdLst/>
            <a:ahLst/>
            <a:cxnLst/>
            <a:rect l="l" t="t" r="r" b="b"/>
            <a:pathLst>
              <a:path w="1597025" h="1312545">
                <a:moveTo>
                  <a:pt x="76200" y="1235887"/>
                </a:moveTo>
                <a:lnTo>
                  <a:pt x="44411" y="1235989"/>
                </a:lnTo>
                <a:lnTo>
                  <a:pt x="43815" y="1029741"/>
                </a:lnTo>
                <a:lnTo>
                  <a:pt x="40894" y="1026909"/>
                </a:lnTo>
                <a:lnTo>
                  <a:pt x="33909" y="1026934"/>
                </a:lnTo>
                <a:lnTo>
                  <a:pt x="31140" y="1029741"/>
                </a:lnTo>
                <a:lnTo>
                  <a:pt x="31115" y="1033284"/>
                </a:lnTo>
                <a:lnTo>
                  <a:pt x="31699" y="1236040"/>
                </a:lnTo>
                <a:lnTo>
                  <a:pt x="0" y="1236129"/>
                </a:lnTo>
                <a:lnTo>
                  <a:pt x="38354" y="1312214"/>
                </a:lnTo>
                <a:lnTo>
                  <a:pt x="66687" y="1255064"/>
                </a:lnTo>
                <a:lnTo>
                  <a:pt x="51612" y="1255064"/>
                </a:lnTo>
                <a:lnTo>
                  <a:pt x="66687" y="1255052"/>
                </a:lnTo>
                <a:lnTo>
                  <a:pt x="76200" y="1235887"/>
                </a:lnTo>
                <a:close/>
              </a:path>
              <a:path w="1597025" h="1312545">
                <a:moveTo>
                  <a:pt x="670306" y="484632"/>
                </a:moveTo>
                <a:lnTo>
                  <a:pt x="585216" y="480695"/>
                </a:lnTo>
                <a:lnTo>
                  <a:pt x="598068" y="509752"/>
                </a:lnTo>
                <a:lnTo>
                  <a:pt x="34925" y="759802"/>
                </a:lnTo>
                <a:lnTo>
                  <a:pt x="31623" y="761225"/>
                </a:lnTo>
                <a:lnTo>
                  <a:pt x="30226" y="764971"/>
                </a:lnTo>
                <a:lnTo>
                  <a:pt x="31623" y="768184"/>
                </a:lnTo>
                <a:lnTo>
                  <a:pt x="33147" y="771385"/>
                </a:lnTo>
                <a:lnTo>
                  <a:pt x="36830" y="772833"/>
                </a:lnTo>
                <a:lnTo>
                  <a:pt x="603224" y="521398"/>
                </a:lnTo>
                <a:lnTo>
                  <a:pt x="616077" y="550418"/>
                </a:lnTo>
                <a:lnTo>
                  <a:pt x="655015" y="503174"/>
                </a:lnTo>
                <a:lnTo>
                  <a:pt x="670306" y="484632"/>
                </a:lnTo>
                <a:close/>
              </a:path>
              <a:path w="1597025" h="1312545">
                <a:moveTo>
                  <a:pt x="1588897" y="21336"/>
                </a:moveTo>
                <a:lnTo>
                  <a:pt x="1506347" y="0"/>
                </a:lnTo>
                <a:lnTo>
                  <a:pt x="1512938" y="30988"/>
                </a:lnTo>
                <a:lnTo>
                  <a:pt x="668655" y="211328"/>
                </a:lnTo>
                <a:lnTo>
                  <a:pt x="665226" y="211963"/>
                </a:lnTo>
                <a:lnTo>
                  <a:pt x="662940" y="215392"/>
                </a:lnTo>
                <a:lnTo>
                  <a:pt x="664464" y="222250"/>
                </a:lnTo>
                <a:lnTo>
                  <a:pt x="667766" y="224409"/>
                </a:lnTo>
                <a:lnTo>
                  <a:pt x="1515592" y="43434"/>
                </a:lnTo>
                <a:lnTo>
                  <a:pt x="1522222" y="74549"/>
                </a:lnTo>
                <a:lnTo>
                  <a:pt x="1580934" y="27686"/>
                </a:lnTo>
                <a:lnTo>
                  <a:pt x="1588897" y="21336"/>
                </a:lnTo>
                <a:close/>
              </a:path>
              <a:path w="1597025" h="1312545">
                <a:moveTo>
                  <a:pt x="1596771" y="487680"/>
                </a:moveTo>
                <a:lnTo>
                  <a:pt x="1595755" y="484378"/>
                </a:lnTo>
                <a:lnTo>
                  <a:pt x="1594739" y="480949"/>
                </a:lnTo>
                <a:lnTo>
                  <a:pt x="1591183" y="479044"/>
                </a:lnTo>
                <a:lnTo>
                  <a:pt x="750265" y="730237"/>
                </a:lnTo>
                <a:lnTo>
                  <a:pt x="741172" y="699795"/>
                </a:lnTo>
                <a:lnTo>
                  <a:pt x="679069" y="758113"/>
                </a:lnTo>
                <a:lnTo>
                  <a:pt x="763016" y="772807"/>
                </a:lnTo>
                <a:lnTo>
                  <a:pt x="755294" y="747026"/>
                </a:lnTo>
                <a:lnTo>
                  <a:pt x="753897" y="742378"/>
                </a:lnTo>
                <a:lnTo>
                  <a:pt x="1594866" y="491236"/>
                </a:lnTo>
                <a:lnTo>
                  <a:pt x="1596771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5480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860996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Useful object:</a:t>
            </a:r>
            <a:r>
              <a:rPr spc="20" dirty="0"/>
              <a:t> </a:t>
            </a:r>
            <a:r>
              <a:rPr spc="-10" dirty="0"/>
              <a:t>Strings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88898" y="1872488"/>
            <a:ext cx="140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std::string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667000"/>
            <a:ext cx="6551295" cy="19615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proper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its own methods, such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size()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input/output,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must use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cin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/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instead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scan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/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printf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(requires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including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iostream</a:t>
            </a:r>
            <a:r>
              <a:rPr sz="2000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1059" y="2993135"/>
            <a:ext cx="2883535" cy="203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415" rIns="0" bIns="0" rtlCol="0">
            <a:spAutoFit/>
          </a:bodyPr>
          <a:lstStyle/>
          <a:p>
            <a:pPr marL="92710" marR="187325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 &lt;iostream&gt;  #include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&lt;string&gt;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string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=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"Hi!";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87121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90600" y="1752600"/>
            <a:ext cx="10250170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Creating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classes and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Write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simple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has a class “Person”,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context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managing users of a public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(Save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program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*.cpp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 sure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C++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compiler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invoked)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 startAt="2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suitable members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class –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what are attributes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a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person?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 startAt="2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member functions that implement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person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endParaRPr sz="2000" dirty="0">
              <a:latin typeface="Gothic Uralic"/>
              <a:cs typeface="Gothic Uralic"/>
            </a:endParaRPr>
          </a:p>
          <a:p>
            <a:pPr marL="469900" marR="508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 startAt="2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“person” objects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let them do things – use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debugger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observe how each object maintains its own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167765"/>
            <a:chOff x="0" y="0"/>
            <a:chExt cx="12192000" cy="11677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990" y="266700"/>
            <a:ext cx="67970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STM32F767</a:t>
            </a:r>
            <a:endParaRPr lang="en-US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990600" y="1524000"/>
            <a:ext cx="6680200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Computing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877435" algn="l"/>
              </a:tabLst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ARM® </a:t>
            </a:r>
            <a:r>
              <a:rPr sz="2000" spc="110" dirty="0">
                <a:solidFill>
                  <a:srgbClr val="252525"/>
                </a:solidFill>
                <a:latin typeface="Gothic Uralic"/>
                <a:cs typeface="Gothic Uralic"/>
              </a:rPr>
              <a:t>Cortex™-M</a:t>
            </a:r>
            <a:r>
              <a:rPr lang="en-US" sz="2000" spc="110" dirty="0">
                <a:solidFill>
                  <a:srgbClr val="252525"/>
                </a:solidFill>
                <a:latin typeface="Gothic Uralic"/>
                <a:cs typeface="Gothic Uralic"/>
              </a:rPr>
              <a:t>7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(32-bit),</a:t>
            </a:r>
            <a:r>
              <a:rPr lang="en-US"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216</a:t>
            </a:r>
            <a:r>
              <a:rPr sz="2000" spc="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MHz</a:t>
            </a:r>
            <a:endParaRPr sz="2000" spc="-5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877435" algn="l"/>
              </a:tabLst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128MB flash</a:t>
            </a:r>
            <a:r>
              <a:rPr lang="zh-CN" alt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，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32MB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SD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RAM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Ethernet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port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Micro-USB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(2x)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LCD： 5-Inch touch screen</a:t>
            </a: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000" spc="380" dirty="0">
              <a:solidFill>
                <a:srgbClr val="4966AC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  <a:sym typeface="+mn-ea"/>
              </a:rPr>
              <a:t></a:t>
            </a: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LED：RGB</a:t>
            </a:r>
            <a:endParaRPr sz="2000" spc="-5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  <a:sym typeface="+mn-ea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WIFI</a:t>
            </a:r>
            <a:endParaRPr sz="2000" spc="-5" dirty="0">
              <a:solidFill>
                <a:srgbClr val="252525"/>
              </a:solidFill>
              <a:latin typeface="Gothic Uralic"/>
              <a:cs typeface="Gothic Uralic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  <a:sym typeface="+mn-ea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Bluetooth HC05</a:t>
            </a:r>
            <a:endParaRPr sz="2000" spc="-5" dirty="0">
              <a:solidFill>
                <a:srgbClr val="252525"/>
              </a:solidFill>
              <a:latin typeface="Gothic Uralic"/>
              <a:cs typeface="Gothic Uralic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  <a:sym typeface="+mn-ea"/>
              </a:rPr>
              <a:t>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much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more…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640195" y="3581400"/>
            <a:ext cx="4070985" cy="26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555491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4190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Prepara</a:t>
            </a:r>
            <a:r>
              <a:rPr dirty="0"/>
              <a:t>t</a:t>
            </a:r>
            <a:r>
              <a:rPr spc="-5" dirty="0"/>
              <a:t>ion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19200" y="1447800"/>
            <a:ext cx="8715375" cy="340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Unpack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kit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box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take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11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board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1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Application shield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USB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cable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Carefully remove all items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packaging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(Make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sure not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damage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anything that sticks out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boards)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0534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0600" y="1752600"/>
            <a:ext cx="7708265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Have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first play with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400" b="1" i="1" spc="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Familiarise yourselves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Keil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IDE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Import 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run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clock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display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Inspect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figure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each element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does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887980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149860"/>
            <a:ext cx="58908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spc="-5" dirty="0"/>
              <a:t>Lab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143000" y="1752600"/>
            <a:ext cx="5782310" cy="1211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More basics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object-orientation: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-5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spc="-5" smtClean="0">
                <a:solidFill>
                  <a:srgbClr val="252525"/>
                </a:solidFill>
                <a:latin typeface="Gothic Uralic"/>
                <a:cs typeface="Gothic Uralic"/>
              </a:rPr>
              <a:t>Abstraction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Modularisation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techniques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program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design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214372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1097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95400" y="1447800"/>
            <a:ext cx="4180204" cy="368808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From C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C++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Object-orientation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Freedom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ARM 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Cortex-M7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zh-CN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（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STM32F767</a:t>
            </a:r>
            <a:r>
              <a:rPr lang="zh-CN" alt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）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simple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program</a:t>
            </a:r>
            <a:endParaRPr lang="en-US" sz="2000" dirty="0">
              <a:solidFill>
                <a:srgbClr val="252525"/>
              </a:solidFill>
              <a:latin typeface="Gothic Uralic"/>
              <a:cs typeface="Gothic Uralic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034530" y="3183255"/>
            <a:ext cx="3785235" cy="243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230624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8072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From C to</a:t>
            </a:r>
            <a:r>
              <a:rPr spc="-40" dirty="0"/>
              <a:t> </a:t>
            </a:r>
            <a:r>
              <a:rPr spc="-5" dirty="0"/>
              <a:t>C++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38200" y="1828800"/>
            <a:ext cx="10196830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difference?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C++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syntax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largely similar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However,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C++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offers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range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extensions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most notably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object-orientation</a:t>
            </a:r>
            <a:endParaRPr sz="2000" dirty="0">
              <a:latin typeface="Gothic Uralic"/>
              <a:cs typeface="Gothic Uralic"/>
            </a:endParaRPr>
          </a:p>
          <a:p>
            <a:pPr marL="355600" marR="682625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Object-orientation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programming paradigm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offers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certain  </a:t>
            </a:r>
            <a:r>
              <a:rPr lang="en-US" sz="2000" spc="-70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benefits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 procedural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353811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7170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Object-Orientation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1600200"/>
            <a:ext cx="10100310" cy="104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object-oriented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paradigm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models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world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sets of objects that each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particular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attributes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exhibit certain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behaviour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Example: A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gift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shop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8388" y="2990105"/>
            <a:ext cx="2727944" cy="2435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6370" y="5622442"/>
            <a:ext cx="18916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Real-world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problem</a:t>
            </a:r>
            <a:r>
              <a:rPr sz="1800" spc="-7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domain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3602" y="5622442"/>
            <a:ext cx="2074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Abstract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Conceptualisation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2111" y="5622442"/>
            <a:ext cx="116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Compu</a:t>
            </a:r>
            <a:r>
              <a:rPr sz="1800" spc="-15" dirty="0">
                <a:latin typeface="Gothic Uralic"/>
                <a:cs typeface="Gothic Uralic"/>
              </a:rPr>
              <a:t>te</a:t>
            </a:r>
            <a:r>
              <a:rPr sz="1800" spc="-5" dirty="0">
                <a:latin typeface="Gothic Uralic"/>
                <a:cs typeface="Gothic Uralic"/>
              </a:rPr>
              <a:t>r</a:t>
            </a:r>
            <a:endParaRPr sz="1800">
              <a:latin typeface="Gothic Uralic"/>
              <a:cs typeface="Gothic Uralic"/>
            </a:endParaRPr>
          </a:p>
          <a:p>
            <a:pPr marL="66675" algn="ctr">
              <a:lnSpc>
                <a:spcPct val="100000"/>
              </a:lnSpc>
            </a:pPr>
            <a:r>
              <a:rPr sz="1800" dirty="0">
                <a:latin typeface="Gothic Uralic"/>
                <a:cs typeface="Gothic Uralic"/>
              </a:rPr>
              <a:t>Model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0247" y="3511296"/>
            <a:ext cx="1068705" cy="370840"/>
          </a:xfrm>
          <a:custGeom>
            <a:avLst/>
            <a:gdLst/>
            <a:ahLst/>
            <a:cxnLst/>
            <a:rect l="l" t="t" r="r" b="b"/>
            <a:pathLst>
              <a:path w="1068704" h="370839">
                <a:moveTo>
                  <a:pt x="1068324" y="0"/>
                </a:moveTo>
                <a:lnTo>
                  <a:pt x="0" y="0"/>
                </a:lnTo>
                <a:lnTo>
                  <a:pt x="0" y="370332"/>
                </a:lnTo>
                <a:lnTo>
                  <a:pt x="1068324" y="370332"/>
                </a:lnTo>
                <a:lnTo>
                  <a:pt x="10683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70247" y="3511296"/>
            <a:ext cx="1068705" cy="370840"/>
          </a:xfrm>
          <a:prstGeom prst="rect">
            <a:avLst/>
          </a:prstGeom>
          <a:ln w="15240">
            <a:solidFill>
              <a:srgbClr val="4966AC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Gothic Uralic"/>
                <a:cs typeface="Gothic Uralic"/>
              </a:rPr>
              <a:t>Product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30340" y="4410455"/>
            <a:ext cx="1283335" cy="384175"/>
            <a:chOff x="6530340" y="4410455"/>
            <a:chExt cx="1283335" cy="384175"/>
          </a:xfrm>
        </p:grpSpPr>
        <p:sp>
          <p:nvSpPr>
            <p:cNvPr id="13" name="object 13"/>
            <p:cNvSpPr/>
            <p:nvPr/>
          </p:nvSpPr>
          <p:spPr>
            <a:xfrm>
              <a:off x="6537960" y="4418075"/>
              <a:ext cx="1268095" cy="368935"/>
            </a:xfrm>
            <a:custGeom>
              <a:avLst/>
              <a:gdLst/>
              <a:ahLst/>
              <a:cxnLst/>
              <a:rect l="l" t="t" r="r" b="b"/>
              <a:pathLst>
                <a:path w="1268095" h="368935">
                  <a:moveTo>
                    <a:pt x="126796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267968" y="368807"/>
                  </a:lnTo>
                  <a:lnTo>
                    <a:pt x="1267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37960" y="4418075"/>
              <a:ext cx="1268095" cy="368935"/>
            </a:xfrm>
            <a:custGeom>
              <a:avLst/>
              <a:gdLst/>
              <a:ahLst/>
              <a:cxnLst/>
              <a:rect l="l" t="t" r="r" b="b"/>
              <a:pathLst>
                <a:path w="1268095" h="368935">
                  <a:moveTo>
                    <a:pt x="0" y="368807"/>
                  </a:moveTo>
                  <a:lnTo>
                    <a:pt x="1267968" y="368807"/>
                  </a:lnTo>
                  <a:lnTo>
                    <a:pt x="126796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537959" y="4447794"/>
            <a:ext cx="126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Customer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09744" y="4116323"/>
            <a:ext cx="1313815" cy="384175"/>
            <a:chOff x="4809744" y="4116323"/>
            <a:chExt cx="1313815" cy="384175"/>
          </a:xfrm>
        </p:grpSpPr>
        <p:sp>
          <p:nvSpPr>
            <p:cNvPr id="17" name="object 17"/>
            <p:cNvSpPr/>
            <p:nvPr/>
          </p:nvSpPr>
          <p:spPr>
            <a:xfrm>
              <a:off x="4817364" y="4123943"/>
              <a:ext cx="1298575" cy="368935"/>
            </a:xfrm>
            <a:custGeom>
              <a:avLst/>
              <a:gdLst/>
              <a:ahLst/>
              <a:cxnLst/>
              <a:rect l="l" t="t" r="r" b="b"/>
              <a:pathLst>
                <a:path w="1298575" h="368935">
                  <a:moveTo>
                    <a:pt x="129844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298448" y="368807"/>
                  </a:lnTo>
                  <a:lnTo>
                    <a:pt x="1298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17364" y="4123943"/>
              <a:ext cx="1298575" cy="368935"/>
            </a:xfrm>
            <a:custGeom>
              <a:avLst/>
              <a:gdLst/>
              <a:ahLst/>
              <a:cxnLst/>
              <a:rect l="l" t="t" r="r" b="b"/>
              <a:pathLst>
                <a:path w="1298575" h="368935">
                  <a:moveTo>
                    <a:pt x="0" y="368807"/>
                  </a:moveTo>
                  <a:lnTo>
                    <a:pt x="1298448" y="368807"/>
                  </a:lnTo>
                  <a:lnTo>
                    <a:pt x="129844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896992" y="4152645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Ca</a:t>
            </a:r>
            <a:r>
              <a:rPr sz="1800" spc="5" dirty="0">
                <a:latin typeface="Gothic Uralic"/>
                <a:cs typeface="Gothic Uralic"/>
              </a:rPr>
              <a:t>l</a:t>
            </a:r>
            <a:r>
              <a:rPr sz="1800" spc="-15" dirty="0">
                <a:latin typeface="Gothic Uralic"/>
                <a:cs typeface="Gothic Uralic"/>
              </a:rPr>
              <a:t>en</a:t>
            </a:r>
            <a:r>
              <a:rPr sz="1800" spc="-5" dirty="0">
                <a:latin typeface="Gothic Uralic"/>
                <a:cs typeface="Gothic Uralic"/>
              </a:rPr>
              <a:t>dar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2896" y="2958083"/>
            <a:ext cx="2673350" cy="370840"/>
          </a:xfrm>
          <a:prstGeom prst="rect">
            <a:avLst/>
          </a:prstGeom>
          <a:solidFill>
            <a:srgbClr val="FFFFFF"/>
          </a:solidFill>
          <a:ln w="15240">
            <a:solidFill>
              <a:srgbClr val="4966A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Gothic Uralic"/>
                <a:cs typeface="Gothic Uralic"/>
              </a:rPr>
              <a:t>Landscapes</a:t>
            </a:r>
            <a:r>
              <a:rPr sz="1800" spc="1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Calendar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15228" y="3589020"/>
            <a:ext cx="1844039" cy="384175"/>
            <a:chOff x="6015228" y="3589020"/>
            <a:chExt cx="1844039" cy="384175"/>
          </a:xfrm>
        </p:grpSpPr>
        <p:sp>
          <p:nvSpPr>
            <p:cNvPr id="22" name="object 22"/>
            <p:cNvSpPr/>
            <p:nvPr/>
          </p:nvSpPr>
          <p:spPr>
            <a:xfrm>
              <a:off x="6022848" y="3596640"/>
              <a:ext cx="1828800" cy="368935"/>
            </a:xfrm>
            <a:custGeom>
              <a:avLst/>
              <a:gdLst/>
              <a:ahLst/>
              <a:cxnLst/>
              <a:rect l="l" t="t" r="r" b="b"/>
              <a:pathLst>
                <a:path w="1828800" h="368935">
                  <a:moveTo>
                    <a:pt x="18288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828800" y="368808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22848" y="3596640"/>
              <a:ext cx="1828800" cy="368935"/>
            </a:xfrm>
            <a:custGeom>
              <a:avLst/>
              <a:gdLst/>
              <a:ahLst/>
              <a:cxnLst/>
              <a:rect l="l" t="t" r="r" b="b"/>
              <a:pathLst>
                <a:path w="1828800" h="368935">
                  <a:moveTo>
                    <a:pt x="0" y="368808"/>
                  </a:moveTo>
                  <a:lnTo>
                    <a:pt x="1828800" y="36880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5239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02477" y="3625342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Cats</a:t>
            </a:r>
            <a:r>
              <a:rPr sz="1800" spc="-6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Calendar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7040" y="5140452"/>
            <a:ext cx="80962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4966A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Gothic Uralic"/>
                <a:cs typeface="Gothic Uralic"/>
              </a:rPr>
              <a:t>T-Shirt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28744" y="4582667"/>
            <a:ext cx="751840" cy="384175"/>
            <a:chOff x="4428744" y="4582667"/>
            <a:chExt cx="751840" cy="384175"/>
          </a:xfrm>
        </p:grpSpPr>
        <p:sp>
          <p:nvSpPr>
            <p:cNvPr id="27" name="object 27"/>
            <p:cNvSpPr/>
            <p:nvPr/>
          </p:nvSpPr>
          <p:spPr>
            <a:xfrm>
              <a:off x="4436364" y="4590287"/>
              <a:ext cx="736600" cy="368935"/>
            </a:xfrm>
            <a:custGeom>
              <a:avLst/>
              <a:gdLst/>
              <a:ahLst/>
              <a:cxnLst/>
              <a:rect l="l" t="t" r="r" b="b"/>
              <a:pathLst>
                <a:path w="736600" h="368935">
                  <a:moveTo>
                    <a:pt x="73609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36091" y="368807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36364" y="4590287"/>
              <a:ext cx="736600" cy="368935"/>
            </a:xfrm>
            <a:custGeom>
              <a:avLst/>
              <a:gdLst/>
              <a:ahLst/>
              <a:cxnLst/>
              <a:rect l="l" t="t" r="r" b="b"/>
              <a:pathLst>
                <a:path w="736600" h="368935">
                  <a:moveTo>
                    <a:pt x="0" y="368807"/>
                  </a:moveTo>
                  <a:lnTo>
                    <a:pt x="736091" y="368807"/>
                  </a:lnTo>
                  <a:lnTo>
                    <a:pt x="73609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443984" y="4619370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Price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3232" y="5070347"/>
            <a:ext cx="2037714" cy="368935"/>
          </a:xfrm>
          <a:custGeom>
            <a:avLst/>
            <a:gdLst/>
            <a:ahLst/>
            <a:cxnLst/>
            <a:rect l="l" t="t" r="r" b="b"/>
            <a:pathLst>
              <a:path w="2037715" h="368935">
                <a:moveTo>
                  <a:pt x="2037588" y="0"/>
                </a:moveTo>
                <a:lnTo>
                  <a:pt x="0" y="0"/>
                </a:lnTo>
                <a:lnTo>
                  <a:pt x="0" y="368807"/>
                </a:lnTo>
                <a:lnTo>
                  <a:pt x="2037588" y="368807"/>
                </a:lnTo>
                <a:lnTo>
                  <a:pt x="2037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23232" y="5070347"/>
            <a:ext cx="2037714" cy="368935"/>
          </a:xfrm>
          <a:prstGeom prst="rect">
            <a:avLst/>
          </a:prstGeom>
          <a:ln w="15240">
            <a:solidFill>
              <a:srgbClr val="4966AC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Gothic Uralic"/>
                <a:cs typeface="Gothic Uralic"/>
              </a:rPr>
              <a:t>Shopping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Basket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66588" y="3321430"/>
            <a:ext cx="1477645" cy="992505"/>
          </a:xfrm>
          <a:custGeom>
            <a:avLst/>
            <a:gdLst/>
            <a:ahLst/>
            <a:cxnLst/>
            <a:rect l="l" t="t" r="r" b="b"/>
            <a:pathLst>
              <a:path w="1477645" h="992504">
                <a:moveTo>
                  <a:pt x="759206" y="8763"/>
                </a:moveTo>
                <a:lnTo>
                  <a:pt x="759079" y="4826"/>
                </a:lnTo>
                <a:lnTo>
                  <a:pt x="753999" y="0"/>
                </a:lnTo>
                <a:lnTo>
                  <a:pt x="749935" y="127"/>
                </a:lnTo>
                <a:lnTo>
                  <a:pt x="47713" y="742353"/>
                </a:lnTo>
                <a:lnTo>
                  <a:pt x="24638" y="720471"/>
                </a:lnTo>
                <a:lnTo>
                  <a:pt x="0" y="802005"/>
                </a:lnTo>
                <a:lnTo>
                  <a:pt x="80010" y="772922"/>
                </a:lnTo>
                <a:lnTo>
                  <a:pt x="69418" y="762889"/>
                </a:lnTo>
                <a:lnTo>
                  <a:pt x="56984" y="751116"/>
                </a:lnTo>
                <a:lnTo>
                  <a:pt x="759206" y="8763"/>
                </a:lnTo>
                <a:close/>
              </a:path>
              <a:path w="1477645" h="992504">
                <a:moveTo>
                  <a:pt x="1477518" y="644779"/>
                </a:moveTo>
                <a:lnTo>
                  <a:pt x="1476121" y="641604"/>
                </a:lnTo>
                <a:lnTo>
                  <a:pt x="1474851" y="638302"/>
                </a:lnTo>
                <a:lnTo>
                  <a:pt x="1471041" y="636778"/>
                </a:lnTo>
                <a:lnTo>
                  <a:pt x="1467866" y="638175"/>
                </a:lnTo>
                <a:lnTo>
                  <a:pt x="717054" y="951179"/>
                </a:lnTo>
                <a:lnTo>
                  <a:pt x="704850" y="921893"/>
                </a:lnTo>
                <a:lnTo>
                  <a:pt x="649224" y="986409"/>
                </a:lnTo>
                <a:lnTo>
                  <a:pt x="734187" y="992251"/>
                </a:lnTo>
                <a:lnTo>
                  <a:pt x="724547" y="969137"/>
                </a:lnTo>
                <a:lnTo>
                  <a:pt x="721931" y="962901"/>
                </a:lnTo>
                <a:lnTo>
                  <a:pt x="1472692" y="649859"/>
                </a:lnTo>
                <a:lnTo>
                  <a:pt x="1475994" y="648589"/>
                </a:lnTo>
                <a:lnTo>
                  <a:pt x="1477518" y="644779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297548" y="4051808"/>
            <a:ext cx="299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eXGyreAdventor"/>
                <a:cs typeface="TeXGyreAdventor"/>
              </a:rPr>
              <a:t>is</a:t>
            </a:r>
            <a:r>
              <a:rPr sz="1400" i="1" spc="-95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a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2026" y="3471164"/>
            <a:ext cx="299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TeXGyreAdventor"/>
                <a:cs typeface="TeXGyreAdventor"/>
              </a:rPr>
              <a:t>is</a:t>
            </a:r>
            <a:r>
              <a:rPr sz="1400" i="1" spc="-95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a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8909" y="3827145"/>
            <a:ext cx="325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eXGyreAdventor"/>
                <a:cs typeface="TeXGyreAdventor"/>
              </a:rPr>
              <a:t>has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49598" y="3689350"/>
            <a:ext cx="3058795" cy="1457325"/>
          </a:xfrm>
          <a:custGeom>
            <a:avLst/>
            <a:gdLst/>
            <a:ahLst/>
            <a:cxnLst/>
            <a:rect l="l" t="t" r="r" b="b"/>
            <a:pathLst>
              <a:path w="3058795" h="1457325">
                <a:moveTo>
                  <a:pt x="286512" y="1084453"/>
                </a:moveTo>
                <a:lnTo>
                  <a:pt x="273812" y="1078103"/>
                </a:lnTo>
                <a:lnTo>
                  <a:pt x="210312" y="1046353"/>
                </a:lnTo>
                <a:lnTo>
                  <a:pt x="210312" y="1078103"/>
                </a:lnTo>
                <a:lnTo>
                  <a:pt x="12700" y="1078103"/>
                </a:lnTo>
                <a:lnTo>
                  <a:pt x="12700" y="12700"/>
                </a:lnTo>
                <a:lnTo>
                  <a:pt x="124206" y="12700"/>
                </a:lnTo>
                <a:lnTo>
                  <a:pt x="127000" y="9906"/>
                </a:lnTo>
                <a:lnTo>
                  <a:pt x="127000" y="6350"/>
                </a:lnTo>
                <a:lnTo>
                  <a:pt x="127000" y="2794"/>
                </a:lnTo>
                <a:lnTo>
                  <a:pt x="124206" y="0"/>
                </a:lnTo>
                <a:lnTo>
                  <a:pt x="2794" y="0"/>
                </a:lnTo>
                <a:lnTo>
                  <a:pt x="0" y="2794"/>
                </a:lnTo>
                <a:lnTo>
                  <a:pt x="0" y="1087882"/>
                </a:lnTo>
                <a:lnTo>
                  <a:pt x="2794" y="1090803"/>
                </a:lnTo>
                <a:lnTo>
                  <a:pt x="210312" y="1090803"/>
                </a:lnTo>
                <a:lnTo>
                  <a:pt x="210312" y="1122553"/>
                </a:lnTo>
                <a:lnTo>
                  <a:pt x="273812" y="1090803"/>
                </a:lnTo>
                <a:lnTo>
                  <a:pt x="286512" y="1084453"/>
                </a:lnTo>
                <a:close/>
              </a:path>
              <a:path w="3058795" h="1457325">
                <a:moveTo>
                  <a:pt x="3058668" y="1450975"/>
                </a:moveTo>
                <a:lnTo>
                  <a:pt x="3058160" y="1447038"/>
                </a:lnTo>
                <a:lnTo>
                  <a:pt x="3055493" y="1444879"/>
                </a:lnTo>
                <a:lnTo>
                  <a:pt x="1253058" y="48006"/>
                </a:lnTo>
                <a:lnTo>
                  <a:pt x="1260729" y="38100"/>
                </a:lnTo>
                <a:lnTo>
                  <a:pt x="1272540" y="22860"/>
                </a:lnTo>
                <a:lnTo>
                  <a:pt x="1188974" y="6350"/>
                </a:lnTo>
                <a:lnTo>
                  <a:pt x="1225804" y="83185"/>
                </a:lnTo>
                <a:lnTo>
                  <a:pt x="1245285" y="58026"/>
                </a:lnTo>
                <a:lnTo>
                  <a:pt x="3050413" y="1457071"/>
                </a:lnTo>
                <a:lnTo>
                  <a:pt x="3054477" y="1456563"/>
                </a:lnTo>
                <a:lnTo>
                  <a:pt x="3056509" y="1453769"/>
                </a:lnTo>
                <a:lnTo>
                  <a:pt x="3058668" y="145097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85280" y="4830571"/>
            <a:ext cx="299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eXGyreAdventor"/>
                <a:cs typeface="TeXGyreAdventor"/>
              </a:rPr>
              <a:t>is</a:t>
            </a:r>
            <a:r>
              <a:rPr sz="1400" i="1" spc="-95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a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97933" y="3688206"/>
            <a:ext cx="2380615" cy="1383030"/>
          </a:xfrm>
          <a:custGeom>
            <a:avLst/>
            <a:gdLst/>
            <a:ahLst/>
            <a:cxnLst/>
            <a:rect l="l" t="t" r="r" b="b"/>
            <a:pathLst>
              <a:path w="2380615" h="1383029">
                <a:moveTo>
                  <a:pt x="744601" y="1382903"/>
                </a:moveTo>
                <a:lnTo>
                  <a:pt x="740321" y="1336167"/>
                </a:lnTo>
                <a:lnTo>
                  <a:pt x="736854" y="1298067"/>
                </a:lnTo>
                <a:lnTo>
                  <a:pt x="709841" y="1314856"/>
                </a:lnTo>
                <a:lnTo>
                  <a:pt x="12573" y="190119"/>
                </a:lnTo>
                <a:lnTo>
                  <a:pt x="10795" y="187071"/>
                </a:lnTo>
                <a:lnTo>
                  <a:pt x="6858" y="186182"/>
                </a:lnTo>
                <a:lnTo>
                  <a:pt x="3937" y="187960"/>
                </a:lnTo>
                <a:lnTo>
                  <a:pt x="889" y="189865"/>
                </a:lnTo>
                <a:lnTo>
                  <a:pt x="0" y="193802"/>
                </a:lnTo>
                <a:lnTo>
                  <a:pt x="1778" y="196723"/>
                </a:lnTo>
                <a:lnTo>
                  <a:pt x="699046" y="1321574"/>
                </a:lnTo>
                <a:lnTo>
                  <a:pt x="672084" y="1338326"/>
                </a:lnTo>
                <a:lnTo>
                  <a:pt x="744601" y="1382903"/>
                </a:lnTo>
                <a:close/>
              </a:path>
              <a:path w="2380615" h="1383029">
                <a:moveTo>
                  <a:pt x="2380615" y="728472"/>
                </a:moveTo>
                <a:lnTo>
                  <a:pt x="2379091" y="724789"/>
                </a:lnTo>
                <a:lnTo>
                  <a:pt x="613816" y="29565"/>
                </a:lnTo>
                <a:lnTo>
                  <a:pt x="616153" y="23622"/>
                </a:lnTo>
                <a:lnTo>
                  <a:pt x="625475" y="0"/>
                </a:lnTo>
                <a:lnTo>
                  <a:pt x="540639" y="7493"/>
                </a:lnTo>
                <a:lnTo>
                  <a:pt x="597535" y="70866"/>
                </a:lnTo>
                <a:lnTo>
                  <a:pt x="609168" y="41351"/>
                </a:lnTo>
                <a:lnTo>
                  <a:pt x="2374392" y="736600"/>
                </a:lnTo>
                <a:lnTo>
                  <a:pt x="2378075" y="734949"/>
                </a:lnTo>
                <a:lnTo>
                  <a:pt x="2379345" y="731774"/>
                </a:lnTo>
                <a:lnTo>
                  <a:pt x="2380615" y="728472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05625" y="4092955"/>
            <a:ext cx="421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eXGyreAdventor"/>
                <a:cs typeface="TeXGyreAdventor"/>
              </a:rPr>
              <a:t>bu</a:t>
            </a:r>
            <a:r>
              <a:rPr sz="1400" i="1" dirty="0">
                <a:latin typeface="TeXGyreAdventor"/>
                <a:cs typeface="TeXGyreAdventor"/>
              </a:rPr>
              <a:t>ys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59984" y="4687061"/>
            <a:ext cx="816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eXGyreAdventor"/>
                <a:cs typeface="TeXGyreAdventor"/>
              </a:rPr>
              <a:t>goes</a:t>
            </a:r>
            <a:r>
              <a:rPr sz="1400" i="1" spc="-90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into</a:t>
            </a:r>
            <a:endParaRPr sz="1400">
              <a:latin typeface="TeXGyreAdventor"/>
              <a:cs typeface="TeXGyreAdvento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7007" y="2772155"/>
            <a:ext cx="2738755" cy="273748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18795" marR="935355" indent="-427355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Product{ 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int price;  char</a:t>
            </a:r>
            <a:r>
              <a:rPr sz="1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name[];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public: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518795">
              <a:lnSpc>
                <a:spcPct val="10000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latin typeface="Courier New" panose="02070309020205020404"/>
                <a:cs typeface="Courier New" panose="02070309020205020404"/>
              </a:rPr>
              <a:t>set_price(int);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518795" marR="402590" indent="-4273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1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ShoppingBasket{  int itemCount;  Product</a:t>
            </a:r>
            <a:r>
              <a:rPr sz="1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items[];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49140" y="3881628"/>
            <a:ext cx="274955" cy="433705"/>
          </a:xfrm>
          <a:custGeom>
            <a:avLst/>
            <a:gdLst/>
            <a:ahLst/>
            <a:cxnLst/>
            <a:rect l="l" t="t" r="r" b="b"/>
            <a:pathLst>
              <a:path w="274954" h="433704">
                <a:moveTo>
                  <a:pt x="41656" y="57150"/>
                </a:moveTo>
                <a:lnTo>
                  <a:pt x="34544" y="57150"/>
                </a:lnTo>
                <a:lnTo>
                  <a:pt x="31750" y="59944"/>
                </a:lnTo>
                <a:lnTo>
                  <a:pt x="31750" y="430403"/>
                </a:lnTo>
                <a:lnTo>
                  <a:pt x="34544" y="433197"/>
                </a:lnTo>
                <a:lnTo>
                  <a:pt x="271780" y="433197"/>
                </a:lnTo>
                <a:lnTo>
                  <a:pt x="274574" y="430403"/>
                </a:lnTo>
                <a:lnTo>
                  <a:pt x="274574" y="426847"/>
                </a:lnTo>
                <a:lnTo>
                  <a:pt x="44450" y="426847"/>
                </a:lnTo>
                <a:lnTo>
                  <a:pt x="38100" y="420497"/>
                </a:lnTo>
                <a:lnTo>
                  <a:pt x="44450" y="420497"/>
                </a:lnTo>
                <a:lnTo>
                  <a:pt x="44450" y="59944"/>
                </a:lnTo>
                <a:lnTo>
                  <a:pt x="41656" y="57150"/>
                </a:lnTo>
                <a:close/>
              </a:path>
              <a:path w="274954" h="433704">
                <a:moveTo>
                  <a:pt x="44450" y="420497"/>
                </a:moveTo>
                <a:lnTo>
                  <a:pt x="38100" y="420497"/>
                </a:lnTo>
                <a:lnTo>
                  <a:pt x="44450" y="426847"/>
                </a:lnTo>
                <a:lnTo>
                  <a:pt x="44450" y="420497"/>
                </a:lnTo>
                <a:close/>
              </a:path>
              <a:path w="274954" h="433704">
                <a:moveTo>
                  <a:pt x="271780" y="420497"/>
                </a:moveTo>
                <a:lnTo>
                  <a:pt x="44450" y="420497"/>
                </a:lnTo>
                <a:lnTo>
                  <a:pt x="44450" y="426847"/>
                </a:lnTo>
                <a:lnTo>
                  <a:pt x="274574" y="426847"/>
                </a:lnTo>
                <a:lnTo>
                  <a:pt x="274574" y="423418"/>
                </a:lnTo>
                <a:lnTo>
                  <a:pt x="271780" y="420497"/>
                </a:lnTo>
                <a:close/>
              </a:path>
              <a:path w="274954" h="4337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274954" h="433704">
                <a:moveTo>
                  <a:pt x="66675" y="57150"/>
                </a:moveTo>
                <a:lnTo>
                  <a:pt x="41656" y="57150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360290" y="4234052"/>
            <a:ext cx="299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eXGyreAdventor"/>
                <a:cs typeface="TeXGyreAdventor"/>
              </a:rPr>
              <a:t>is</a:t>
            </a:r>
            <a:r>
              <a:rPr sz="1400" i="1" spc="-95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a</a:t>
            </a:r>
            <a:endParaRPr sz="1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353811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809625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Object-Orientation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253980" cy="226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8750">
              <a:lnSpc>
                <a:spcPct val="100000"/>
              </a:lnSpc>
              <a:spcBef>
                <a:spcPts val="105"/>
              </a:spcBef>
            </a:pPr>
            <a:r>
              <a:rPr dirty="0"/>
              <a:t>The object-oriented </a:t>
            </a:r>
            <a:r>
              <a:rPr spc="-5" dirty="0"/>
              <a:t>paradigm </a:t>
            </a:r>
            <a:r>
              <a:rPr dirty="0"/>
              <a:t>models </a:t>
            </a:r>
            <a:r>
              <a:rPr spc="5" dirty="0"/>
              <a:t>the </a:t>
            </a:r>
            <a:r>
              <a:rPr spc="-5" dirty="0"/>
              <a:t>world as </a:t>
            </a:r>
            <a:r>
              <a:rPr dirty="0"/>
              <a:t>sets of objects that each</a:t>
            </a:r>
            <a:r>
              <a:rPr spc="-215" dirty="0"/>
              <a:t> </a:t>
            </a:r>
            <a:r>
              <a:rPr spc="5" dirty="0"/>
              <a:t>have  </a:t>
            </a:r>
            <a:r>
              <a:rPr spc="-5" dirty="0"/>
              <a:t>particular </a:t>
            </a:r>
            <a:r>
              <a:rPr i="1" dirty="0">
                <a:latin typeface="TeXGyreAdventor"/>
                <a:cs typeface="TeXGyreAdventor"/>
              </a:rPr>
              <a:t>attributes </a:t>
            </a:r>
            <a:r>
              <a:rPr spc="-5" dirty="0"/>
              <a:t>and </a:t>
            </a:r>
            <a:r>
              <a:rPr dirty="0"/>
              <a:t>exhibit certain</a:t>
            </a:r>
            <a:r>
              <a:rPr spc="-135" dirty="0"/>
              <a:t> </a:t>
            </a:r>
            <a:r>
              <a:rPr i="1" dirty="0">
                <a:latin typeface="TeXGyreAdventor"/>
                <a:cs typeface="TeXGyreAdventor"/>
              </a:rPr>
              <a:t>behaviour</a:t>
            </a:r>
            <a:r>
              <a:rPr dirty="0"/>
              <a:t>.</a:t>
            </a:r>
            <a:endParaRPr dirty="0"/>
          </a:p>
          <a:p>
            <a:pPr marL="12700" marR="5080">
              <a:lnSpc>
                <a:spcPct val="100000"/>
              </a:lnSpc>
              <a:spcBef>
                <a:spcPts val="1075"/>
              </a:spcBef>
            </a:pPr>
            <a:r>
              <a:rPr dirty="0"/>
              <a:t>Unfortunately, </a:t>
            </a:r>
            <a:r>
              <a:rPr spc="5" dirty="0"/>
              <a:t>the </a:t>
            </a:r>
            <a:r>
              <a:rPr spc="-5" dirty="0"/>
              <a:t>terminology </a:t>
            </a:r>
            <a:r>
              <a:rPr dirty="0"/>
              <a:t>used by </a:t>
            </a:r>
            <a:r>
              <a:rPr spc="-5" dirty="0"/>
              <a:t>practitioners across </a:t>
            </a:r>
            <a:r>
              <a:rPr dirty="0"/>
              <a:t>different </a:t>
            </a:r>
            <a:r>
              <a:rPr spc="-5" dirty="0"/>
              <a:t>OO-languages  </a:t>
            </a:r>
            <a:r>
              <a:rPr dirty="0"/>
              <a:t>can be</a:t>
            </a:r>
            <a:r>
              <a:rPr spc="-25" dirty="0"/>
              <a:t> </a:t>
            </a:r>
            <a:r>
              <a:rPr spc="-5" dirty="0"/>
              <a:t>confusing.</a:t>
            </a:r>
            <a:endParaRPr spc="-5" dirty="0"/>
          </a:p>
          <a:p>
            <a:pPr>
              <a:lnSpc>
                <a:spcPct val="100000"/>
              </a:lnSpc>
            </a:pPr>
            <a:endParaRPr sz="2400" dirty="0"/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/>
              <a:t>Here some </a:t>
            </a:r>
            <a:r>
              <a:rPr spc="5" dirty="0"/>
              <a:t>terms </a:t>
            </a:r>
            <a:r>
              <a:rPr spc="-5" dirty="0"/>
              <a:t>and </a:t>
            </a:r>
            <a:r>
              <a:rPr dirty="0"/>
              <a:t>phrases </a:t>
            </a:r>
            <a:r>
              <a:rPr spc="-5" dirty="0"/>
              <a:t>you </a:t>
            </a:r>
            <a:r>
              <a:rPr dirty="0"/>
              <a:t>may come</a:t>
            </a:r>
            <a:r>
              <a:rPr spc="-155" dirty="0"/>
              <a:t> </a:t>
            </a:r>
            <a:r>
              <a:rPr spc="-5" dirty="0"/>
              <a:t>across: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97432" y="3713962"/>
            <a:ext cx="1194435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  Object  A</a:t>
            </a:r>
            <a:r>
              <a:rPr sz="2000" spc="10" dirty="0">
                <a:solidFill>
                  <a:srgbClr val="252525"/>
                </a:solidFill>
                <a:latin typeface="Gothic Uralic"/>
                <a:cs typeface="Gothic Uralic"/>
              </a:rPr>
              <a:t>t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tributes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432" y="5177154"/>
            <a:ext cx="146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</a:t>
            </a:r>
            <a:r>
              <a:rPr sz="2000" spc="20" dirty="0">
                <a:solidFill>
                  <a:srgbClr val="252525"/>
                </a:solidFill>
                <a:latin typeface="Gothic Uralic"/>
                <a:cs typeface="Gothic Uralic"/>
              </a:rPr>
              <a:t>v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o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u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	: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9363" y="3713962"/>
            <a:ext cx="9088755" cy="1794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6926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:	“blueprint of an object”, “abstract object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description”,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“model”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46926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:	“model of a thing”, “instance of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class”,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“instance”</a:t>
            </a:r>
            <a:endParaRPr sz="2000">
              <a:latin typeface="Gothic Uralic"/>
              <a:cs typeface="Gothic Uralic"/>
            </a:endParaRPr>
          </a:p>
          <a:p>
            <a:pPr marL="469900" marR="5080" indent="-457200">
              <a:lnSpc>
                <a:spcPct val="145000"/>
              </a:lnSpc>
              <a:tabLst>
                <a:tab pos="46926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:	“data members”, “fields”,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“data”, “variables”, “values”,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“state”  “member functions”, “methods”, “functions”, “procedures”,</a:t>
            </a:r>
            <a:r>
              <a:rPr sz="2000" spc="-2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“routines”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743956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62000" y="1524000"/>
            <a:ext cx="1048702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difference between 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?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an abstract description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an object – like a template or a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blueprint.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describes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 objects 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kind”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yet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across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instances.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355600" marR="156210" indent="-343535">
              <a:lnSpc>
                <a:spcPct val="100000"/>
              </a:lnSpc>
              <a:spcBef>
                <a:spcPts val="173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For example, we may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describes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car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terms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r>
              <a:rPr sz="20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of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wheels, seats,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windscreen,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steering wheel,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brand,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colour,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etc.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has.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instances of “car” represent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create using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the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building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plan,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could be a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red Ford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blue</a:t>
            </a:r>
            <a:r>
              <a:rPr sz="2000" b="1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Mercedes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219200" y="1524000"/>
            <a:ext cx="3703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Anatomy of a class: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Overview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44" y="2362200"/>
            <a:ext cx="3009900" cy="328930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Class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544" y="3022092"/>
            <a:ext cx="2781300" cy="10668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69595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Data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members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4331208"/>
            <a:ext cx="2781300" cy="11430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943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Member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functions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6147" y="2918205"/>
            <a:ext cx="5651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Each class </a:t>
            </a:r>
            <a:r>
              <a:rPr sz="1800" spc="-10" dirty="0">
                <a:latin typeface="Gothic Uralic"/>
                <a:cs typeface="Gothic Uralic"/>
              </a:rPr>
              <a:t>has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number of members, i.e. </a:t>
            </a:r>
            <a:r>
              <a:rPr sz="1800" spc="-10" dirty="0">
                <a:latin typeface="Gothic Uralic"/>
                <a:cs typeface="Gothic Uralic"/>
              </a:rPr>
              <a:t>the data  that </a:t>
            </a:r>
            <a:r>
              <a:rPr sz="1800" dirty="0">
                <a:latin typeface="Gothic Uralic"/>
                <a:cs typeface="Gothic Uralic"/>
              </a:rPr>
              <a:t>model </a:t>
            </a:r>
            <a:r>
              <a:rPr sz="1800" spc="-10" dirty="0">
                <a:latin typeface="Gothic Uralic"/>
                <a:cs typeface="Gothic Uralic"/>
              </a:rPr>
              <a:t>the attributes (e.g., </a:t>
            </a:r>
            <a:r>
              <a:rPr sz="1800" spc="-5" dirty="0">
                <a:latin typeface="Gothic Uralic"/>
                <a:cs typeface="Gothic Uralic"/>
              </a:rPr>
              <a:t>characteristics or  properties) of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objects </a:t>
            </a:r>
            <a:r>
              <a:rPr sz="1800" spc="-10" dirty="0">
                <a:latin typeface="Gothic Uralic"/>
                <a:cs typeface="Gothic Uralic"/>
              </a:rPr>
              <a:t>that </a:t>
            </a:r>
            <a:r>
              <a:rPr sz="1800" spc="-5" dirty="0">
                <a:latin typeface="Gothic Uralic"/>
                <a:cs typeface="Gothic Uralic"/>
              </a:rPr>
              <a:t>will be </a:t>
            </a:r>
            <a:r>
              <a:rPr sz="1800" spc="-10" dirty="0">
                <a:latin typeface="Gothic Uralic"/>
                <a:cs typeface="Gothic Uralic"/>
              </a:rPr>
              <a:t>created </a:t>
            </a:r>
            <a:r>
              <a:rPr sz="1800" spc="-5" dirty="0">
                <a:latin typeface="Gothic Uralic"/>
                <a:cs typeface="Gothic Uralic"/>
              </a:rPr>
              <a:t>from  this</a:t>
            </a:r>
            <a:r>
              <a:rPr sz="1800" spc="-1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class.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147" y="4265803"/>
            <a:ext cx="55968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class also </a:t>
            </a:r>
            <a:r>
              <a:rPr sz="1800" spc="-10" dirty="0">
                <a:latin typeface="Gothic Uralic"/>
                <a:cs typeface="Gothic Uralic"/>
              </a:rPr>
              <a:t>has </a:t>
            </a:r>
            <a:r>
              <a:rPr sz="1800" spc="-5" dirty="0">
                <a:latin typeface="Gothic Uralic"/>
                <a:cs typeface="Gothic Uralic"/>
              </a:rPr>
              <a:t>member functions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-5" dirty="0">
                <a:latin typeface="Gothic Uralic"/>
                <a:cs typeface="Gothic Uralic"/>
              </a:rPr>
              <a:t>model </a:t>
            </a:r>
            <a:r>
              <a:rPr sz="1800" dirty="0">
                <a:latin typeface="Gothic Uralic"/>
                <a:cs typeface="Gothic Uralic"/>
              </a:rPr>
              <a:t>its  behaviour </a:t>
            </a:r>
            <a:r>
              <a:rPr sz="1800" spc="-10" dirty="0">
                <a:latin typeface="Gothic Uralic"/>
                <a:cs typeface="Gothic Uralic"/>
              </a:rPr>
              <a:t>and to </a:t>
            </a:r>
            <a:r>
              <a:rPr sz="1800" dirty="0">
                <a:latin typeface="Gothic Uralic"/>
                <a:cs typeface="Gothic Uralic"/>
              </a:rPr>
              <a:t>retrieve </a:t>
            </a:r>
            <a:r>
              <a:rPr sz="1800" spc="-5" dirty="0">
                <a:latin typeface="Gothic Uralic"/>
                <a:cs typeface="Gothic Uralic"/>
              </a:rPr>
              <a:t>or </a:t>
            </a:r>
            <a:r>
              <a:rPr sz="1800" dirty="0">
                <a:latin typeface="Gothic Uralic"/>
                <a:cs typeface="Gothic Uralic"/>
              </a:rPr>
              <a:t>modify its </a:t>
            </a:r>
            <a:r>
              <a:rPr sz="1800" spc="-10" dirty="0">
                <a:latin typeface="Gothic Uralic"/>
                <a:cs typeface="Gothic Uralic"/>
              </a:rPr>
              <a:t>data. These  </a:t>
            </a:r>
            <a:r>
              <a:rPr sz="1800" spc="-5" dirty="0">
                <a:latin typeface="Gothic Uralic"/>
                <a:cs typeface="Gothic Uralic"/>
              </a:rPr>
              <a:t>can be </a:t>
            </a:r>
            <a:r>
              <a:rPr sz="1800" dirty="0">
                <a:latin typeface="Gothic Uralic"/>
                <a:cs typeface="Gothic Uralic"/>
              </a:rPr>
              <a:t>fully specified </a:t>
            </a:r>
            <a:r>
              <a:rPr sz="1800" spc="-5" dirty="0">
                <a:latin typeface="Gothic Uralic"/>
                <a:cs typeface="Gothic Uralic"/>
              </a:rPr>
              <a:t>functions </a:t>
            </a:r>
            <a:r>
              <a:rPr sz="1800" spc="-10" dirty="0">
                <a:latin typeface="Gothic Uralic"/>
                <a:cs typeface="Gothic Uralic"/>
              </a:rPr>
              <a:t>written </a:t>
            </a:r>
            <a:r>
              <a:rPr sz="1800" spc="-5" dirty="0">
                <a:latin typeface="Gothic Uralic"/>
                <a:cs typeface="Gothic Uralic"/>
              </a:rPr>
              <a:t>within </a:t>
            </a:r>
            <a:r>
              <a:rPr sz="1800" spc="-10" dirty="0">
                <a:latin typeface="Gothic Uralic"/>
                <a:cs typeface="Gothic Uralic"/>
              </a:rPr>
              <a:t>the  </a:t>
            </a:r>
            <a:r>
              <a:rPr sz="1800" spc="-5" dirty="0">
                <a:latin typeface="Gothic Uralic"/>
                <a:cs typeface="Gothic Uralic"/>
              </a:rPr>
              <a:t>declaration space of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class or </a:t>
            </a:r>
            <a:r>
              <a:rPr sz="1800" dirty="0">
                <a:latin typeface="Gothic Uralic"/>
                <a:cs typeface="Gothic Uralic"/>
              </a:rPr>
              <a:t>just </a:t>
            </a:r>
            <a:r>
              <a:rPr sz="1800" spc="-5" dirty="0">
                <a:latin typeface="Gothic Uralic"/>
                <a:cs typeface="Gothic Uralic"/>
              </a:rPr>
              <a:t>function  </a:t>
            </a:r>
            <a:r>
              <a:rPr sz="1800" spc="-10" dirty="0">
                <a:latin typeface="Gothic Uralic"/>
                <a:cs typeface="Gothic Uralic"/>
              </a:rPr>
              <a:t>prototypes </a:t>
            </a:r>
            <a:r>
              <a:rPr sz="1800" spc="-20" dirty="0">
                <a:latin typeface="Gothic Uralic"/>
                <a:cs typeface="Gothic Uralic"/>
              </a:rPr>
              <a:t>(to </a:t>
            </a:r>
            <a:r>
              <a:rPr sz="1800" spc="-5" dirty="0">
                <a:latin typeface="Gothic Uralic"/>
                <a:cs typeface="Gothic Uralic"/>
              </a:rPr>
              <a:t>be </a:t>
            </a:r>
            <a:r>
              <a:rPr sz="1800" dirty="0">
                <a:latin typeface="Gothic Uralic"/>
                <a:cs typeface="Gothic Uralic"/>
              </a:rPr>
              <a:t>specified </a:t>
            </a:r>
            <a:r>
              <a:rPr sz="1800" spc="-10" dirty="0">
                <a:latin typeface="Gothic Uralic"/>
                <a:cs typeface="Gothic Uralic"/>
              </a:rPr>
              <a:t>later </a:t>
            </a:r>
            <a:r>
              <a:rPr sz="1800" spc="10" dirty="0">
                <a:latin typeface="Gothic Uralic"/>
                <a:cs typeface="Gothic Uralic"/>
              </a:rPr>
              <a:t>in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r>
              <a:rPr sz="1800" spc="10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program).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743956" cy="11490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05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Objects and</a:t>
            </a:r>
            <a:r>
              <a:rPr spc="-30" dirty="0"/>
              <a:t> </a:t>
            </a:r>
            <a:r>
              <a:rPr spc="-5" dirty="0"/>
              <a:t>Classes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066800" y="1524000"/>
            <a:ext cx="3703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Anatomy of a class: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Overview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44" y="2362200"/>
            <a:ext cx="3009900" cy="3289300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solidFill>
                  <a:srgbClr val="FFFFFF"/>
                </a:solidFill>
                <a:latin typeface="Gothic Uralic"/>
                <a:cs typeface="Gothic Uralic"/>
              </a:rPr>
              <a:t>Class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544" y="3022092"/>
            <a:ext cx="2781300" cy="10668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69595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Data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members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4331208"/>
            <a:ext cx="2781300" cy="1143000"/>
          </a:xfrm>
          <a:prstGeom prst="rect">
            <a:avLst/>
          </a:prstGeom>
          <a:solidFill>
            <a:srgbClr val="FFC000"/>
          </a:solidFill>
          <a:ln w="15240">
            <a:solidFill>
              <a:srgbClr val="40767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3943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othic Uralic"/>
                <a:cs typeface="Gothic Uralic"/>
              </a:rPr>
              <a:t>Member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functions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247" y="2991611"/>
            <a:ext cx="4677410" cy="23075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 SomeClass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access_modifier: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60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&lt;data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members&gt;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access_modifier: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60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&lt;member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7701</Words>
  <Application>WPS 演示</Application>
  <PresentationFormat>自定义</PresentationFormat>
  <Paragraphs>439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Gothic Uralic</vt:lpstr>
      <vt:lpstr>Segoe Print</vt:lpstr>
      <vt:lpstr>TeXGyreAdventor</vt:lpstr>
      <vt:lpstr>Arial</vt:lpstr>
      <vt:lpstr>Courier New</vt:lpstr>
      <vt:lpstr>Times New Roman</vt:lpstr>
      <vt:lpstr>Calibri</vt:lpstr>
      <vt:lpstr>微软雅黑</vt:lpstr>
      <vt:lpstr>Arial Unicode MS</vt:lpstr>
      <vt:lpstr>Office Theme</vt:lpstr>
      <vt:lpstr>Programming for Engineers</vt:lpstr>
      <vt:lpstr>Previously</vt:lpstr>
      <vt:lpstr>Today</vt:lpstr>
      <vt:lpstr>From C to C++</vt:lpstr>
      <vt:lpstr>Object-Orientation</vt:lpstr>
      <vt:lpstr>Object-Orientation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Objects and Classes</vt:lpstr>
      <vt:lpstr>Good to know</vt:lpstr>
      <vt:lpstr>Useful object: Strings</vt:lpstr>
      <vt:lpstr>Practice time</vt:lpstr>
      <vt:lpstr>STM32F767</vt:lpstr>
      <vt:lpstr>Preparation</vt:lpstr>
      <vt:lpstr>Practice time</vt:lpstr>
      <vt:lpstr>Next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Ronald Grau</dc:creator>
  <cp:lastModifiedBy>阳光</cp:lastModifiedBy>
  <cp:revision>6</cp:revision>
  <dcterms:created xsi:type="dcterms:W3CDTF">2020-09-01T02:42:00Z</dcterms:created>
  <dcterms:modified xsi:type="dcterms:W3CDTF">2020-12-11T03:11:17Z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2020-09-01T00:00:00Z</vt:filetime>
  </property>
  <property fmtid="{D5CDD505-2E9C-101B-9397-08002B2CF9AE}" pid="5" name="KSOProductBuildVer">
    <vt:lpwstr>2052-11.1.0.10000</vt:lpwstr>
  </property>
</Properties>
</file>