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9" r:id="rId49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2544" y="0"/>
            <a:ext cx="8414004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8898" y="165354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0671" y="2110739"/>
            <a:ext cx="4829809" cy="397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98" y="165354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4951" y="1872183"/>
            <a:ext cx="10782096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os.mbed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s.mbed.com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s.mbed.com/handbook/API-Documentation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5210810"/>
            <a:chOff x="-4572" y="0"/>
            <a:chExt cx="12201525" cy="52108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5201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5201920"/>
            </a:xfrm>
            <a:custGeom>
              <a:avLst/>
              <a:gdLst/>
              <a:ahLst/>
              <a:cxnLst/>
              <a:rect l="l" t="t" r="r" b="b"/>
              <a:pathLst>
                <a:path w="12192000" h="5201920">
                  <a:moveTo>
                    <a:pt x="0" y="0"/>
                  </a:moveTo>
                  <a:lnTo>
                    <a:pt x="0" y="4902962"/>
                  </a:lnTo>
                  <a:lnTo>
                    <a:pt x="1996058" y="4902962"/>
                  </a:lnTo>
                  <a:lnTo>
                    <a:pt x="2377059" y="5188712"/>
                  </a:lnTo>
                  <a:lnTo>
                    <a:pt x="2385441" y="5191887"/>
                  </a:lnTo>
                  <a:lnTo>
                    <a:pt x="2398141" y="5196586"/>
                  </a:lnTo>
                  <a:lnTo>
                    <a:pt x="2410841" y="5201412"/>
                  </a:lnTo>
                  <a:lnTo>
                    <a:pt x="2421509" y="5201412"/>
                  </a:lnTo>
                  <a:lnTo>
                    <a:pt x="2434209" y="5201412"/>
                  </a:lnTo>
                  <a:lnTo>
                    <a:pt x="2444750" y="5196586"/>
                  </a:lnTo>
                  <a:lnTo>
                    <a:pt x="2457450" y="5191887"/>
                  </a:lnTo>
                  <a:lnTo>
                    <a:pt x="2465959" y="5188712"/>
                  </a:lnTo>
                  <a:lnTo>
                    <a:pt x="2846959" y="4902962"/>
                  </a:lnTo>
                  <a:lnTo>
                    <a:pt x="12192000" y="4902962"/>
                  </a:lnTo>
                  <a:lnTo>
                    <a:pt x="12192000" y="0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864" y="1920239"/>
              <a:ext cx="9840468" cy="2776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2155393"/>
            <a:ext cx="8940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50" dirty="0"/>
              <a:t>Programming </a:t>
            </a:r>
            <a:r>
              <a:rPr sz="5400" spc="-660" dirty="0"/>
              <a:t>for</a:t>
            </a:r>
            <a:r>
              <a:rPr sz="5400" spc="-180" dirty="0"/>
              <a:t> </a:t>
            </a:r>
            <a:r>
              <a:rPr sz="5400" spc="-550" dirty="0"/>
              <a:t>Engineers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888898" y="3806444"/>
            <a:ext cx="244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9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Lab </a:t>
            </a:r>
            <a:r>
              <a:rPr sz="3600" b="1" spc="-27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3600" b="1" spc="-22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b="1" spc="-54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7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6479" y="4277867"/>
            <a:ext cx="3034665" cy="1908175"/>
            <a:chOff x="2316479" y="4277867"/>
            <a:chExt cx="3034665" cy="1908175"/>
          </a:xfrm>
        </p:grpSpPr>
        <p:sp>
          <p:nvSpPr>
            <p:cNvPr id="3" name="object 3"/>
            <p:cNvSpPr/>
            <p:nvPr/>
          </p:nvSpPr>
          <p:spPr>
            <a:xfrm>
              <a:off x="2316479" y="4277867"/>
              <a:ext cx="3034284" cy="1908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69819" y="4331207"/>
              <a:ext cx="2932176" cy="18059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42544" y="0"/>
            <a:ext cx="841400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725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Abstraction </a:t>
            </a:r>
            <a:r>
              <a:rPr spc="-220" dirty="0"/>
              <a:t>and</a:t>
            </a:r>
            <a:r>
              <a:rPr spc="-195" dirty="0"/>
              <a:t> </a:t>
            </a:r>
            <a:r>
              <a:rPr spc="-350" dirty="0"/>
              <a:t>Modularisation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7737" y="1928876"/>
            <a:ext cx="288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ClockDisplay</a:t>
            </a:r>
            <a:r>
              <a:rPr sz="2400" b="1" i="1" spc="-10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class: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7737" y="2867914"/>
            <a:ext cx="4813300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This class brings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20" dirty="0">
                <a:solidFill>
                  <a:srgbClr val="252525"/>
                </a:solidFill>
                <a:latin typeface="Gothic Uralic"/>
                <a:cs typeface="Gothic Uralic"/>
              </a:rPr>
              <a:t>two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number displays 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together to create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1800" spc="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clock</a:t>
            </a:r>
            <a:endParaRPr sz="1800">
              <a:latin typeface="Gothic Uralic"/>
              <a:cs typeface="Gothic Uralic"/>
            </a:endParaRPr>
          </a:p>
          <a:p>
            <a:pPr marL="355600" marR="524510" indent="-3429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20" dirty="0">
                <a:solidFill>
                  <a:srgbClr val="252525"/>
                </a:solidFill>
                <a:latin typeface="Gothic Uralic"/>
                <a:cs typeface="Gothic Uralic"/>
              </a:rPr>
              <a:t>two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NumberDisplay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objects are 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members of this</a:t>
            </a:r>
            <a:r>
              <a:rPr sz="1800" spc="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class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2700" y="4649723"/>
            <a:ext cx="2563368" cy="1168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13347" y="2660904"/>
            <a:ext cx="4832985" cy="25850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02285" marR="2000885" indent="-410845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class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ClockDisplay</a:t>
            </a:r>
            <a:r>
              <a:rPr sz="1800" b="1" spc="-1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private: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6475" marR="81343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NumberDisplay hours;  NumberDisplay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minutes;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502285">
              <a:lnSpc>
                <a:spcPct val="100000"/>
              </a:lnSpc>
            </a:pP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&lt;member</a:t>
            </a:r>
            <a:r>
              <a:rPr sz="1800" b="1" i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functions&gt;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85388" y="3121532"/>
            <a:ext cx="3680460" cy="2119630"/>
          </a:xfrm>
          <a:custGeom>
            <a:avLst/>
            <a:gdLst/>
            <a:ahLst/>
            <a:cxnLst/>
            <a:rect l="l" t="t" r="r" b="b"/>
            <a:pathLst>
              <a:path w="3680459" h="2119629">
                <a:moveTo>
                  <a:pt x="2734945" y="6858"/>
                </a:moveTo>
                <a:lnTo>
                  <a:pt x="2733040" y="3810"/>
                </a:lnTo>
                <a:lnTo>
                  <a:pt x="2731262" y="889"/>
                </a:lnTo>
                <a:lnTo>
                  <a:pt x="2727325" y="0"/>
                </a:lnTo>
                <a:lnTo>
                  <a:pt x="759117" y="1240193"/>
                </a:lnTo>
                <a:lnTo>
                  <a:pt x="742188" y="1213358"/>
                </a:lnTo>
                <a:lnTo>
                  <a:pt x="697992" y="1286129"/>
                </a:lnTo>
                <a:lnTo>
                  <a:pt x="782828" y="1277747"/>
                </a:lnTo>
                <a:lnTo>
                  <a:pt x="771359" y="1259586"/>
                </a:lnTo>
                <a:lnTo>
                  <a:pt x="765886" y="1250911"/>
                </a:lnTo>
                <a:lnTo>
                  <a:pt x="2731135" y="12573"/>
                </a:lnTo>
                <a:lnTo>
                  <a:pt x="2734056" y="10795"/>
                </a:lnTo>
                <a:lnTo>
                  <a:pt x="2734945" y="6858"/>
                </a:lnTo>
                <a:close/>
              </a:path>
              <a:path w="3680459" h="2119629">
                <a:moveTo>
                  <a:pt x="3679698" y="892937"/>
                </a:moveTo>
                <a:lnTo>
                  <a:pt x="3678047" y="889762"/>
                </a:lnTo>
                <a:lnTo>
                  <a:pt x="3676396" y="886714"/>
                </a:lnTo>
                <a:lnTo>
                  <a:pt x="3672586" y="885444"/>
                </a:lnTo>
                <a:lnTo>
                  <a:pt x="3669538" y="887095"/>
                </a:lnTo>
                <a:lnTo>
                  <a:pt x="1375460" y="2071103"/>
                </a:lnTo>
                <a:lnTo>
                  <a:pt x="1360932" y="2042922"/>
                </a:lnTo>
                <a:lnTo>
                  <a:pt x="1310640" y="2111756"/>
                </a:lnTo>
                <a:lnTo>
                  <a:pt x="1395857" y="2110613"/>
                </a:lnTo>
                <a:lnTo>
                  <a:pt x="1385100" y="2089785"/>
                </a:lnTo>
                <a:lnTo>
                  <a:pt x="1381290" y="2082406"/>
                </a:lnTo>
                <a:lnTo>
                  <a:pt x="3675253" y="898271"/>
                </a:lnTo>
                <a:lnTo>
                  <a:pt x="3678428" y="896747"/>
                </a:lnTo>
                <a:lnTo>
                  <a:pt x="3679698" y="892937"/>
                </a:lnTo>
                <a:close/>
              </a:path>
              <a:path w="3680459" h="2119629">
                <a:moveTo>
                  <a:pt x="3680206" y="594741"/>
                </a:moveTo>
                <a:lnTo>
                  <a:pt x="3678809" y="591566"/>
                </a:lnTo>
                <a:lnTo>
                  <a:pt x="3677539" y="588264"/>
                </a:lnTo>
                <a:lnTo>
                  <a:pt x="3673729" y="586740"/>
                </a:lnTo>
                <a:lnTo>
                  <a:pt x="3670554" y="588137"/>
                </a:lnTo>
                <a:lnTo>
                  <a:pt x="67983" y="2078075"/>
                </a:lnTo>
                <a:lnTo>
                  <a:pt x="55880" y="2048764"/>
                </a:lnTo>
                <a:lnTo>
                  <a:pt x="0" y="2113026"/>
                </a:lnTo>
                <a:lnTo>
                  <a:pt x="84963" y="2119122"/>
                </a:lnTo>
                <a:lnTo>
                  <a:pt x="75399" y="2096020"/>
                </a:lnTo>
                <a:lnTo>
                  <a:pt x="72821" y="2089759"/>
                </a:lnTo>
                <a:lnTo>
                  <a:pt x="3675380" y="599821"/>
                </a:lnTo>
                <a:lnTo>
                  <a:pt x="3678682" y="598551"/>
                </a:lnTo>
                <a:lnTo>
                  <a:pt x="3680206" y="594741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816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5280" y="2400300"/>
            <a:ext cx="3860800" cy="2032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12750" marR="1630045" indent="-320675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class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ClockDisplay 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private: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838200" marR="674370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NumberDisplay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hours; 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NumberDisplay</a:t>
            </a:r>
            <a:r>
              <a:rPr sz="14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minutes;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412750">
              <a:lnSpc>
                <a:spcPct val="100000"/>
              </a:lnSpc>
            </a:pPr>
            <a:r>
              <a:rPr sz="1400" b="1" i="1" spc="-5" dirty="0">
                <a:latin typeface="Courier New" panose="02070309020205020404"/>
                <a:cs typeface="Courier New" panose="02070309020205020404"/>
              </a:rPr>
              <a:t>&lt;member</a:t>
            </a:r>
            <a:r>
              <a:rPr sz="1400" b="1" i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i="1" spc="-5" dirty="0">
                <a:latin typeface="Courier New" panose="02070309020205020404"/>
                <a:cs typeface="Courier New" panose="02070309020205020404"/>
              </a:rPr>
              <a:t>functions&gt;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9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Object</a:t>
            </a:r>
            <a:r>
              <a:rPr spc="-254" dirty="0"/>
              <a:t> </a:t>
            </a:r>
            <a:r>
              <a:rPr spc="-350" dirty="0"/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6800" y="1905000"/>
            <a:ext cx="296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Object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relationships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0" y="4107179"/>
            <a:ext cx="1848612" cy="842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148071" y="2830448"/>
            <a:ext cx="3622040" cy="2398395"/>
            <a:chOff x="5148071" y="2830448"/>
            <a:chExt cx="3622040" cy="2398395"/>
          </a:xfrm>
        </p:grpSpPr>
        <p:sp>
          <p:nvSpPr>
            <p:cNvPr id="9" name="object 9"/>
            <p:cNvSpPr/>
            <p:nvPr/>
          </p:nvSpPr>
          <p:spPr>
            <a:xfrm>
              <a:off x="5148071" y="3823715"/>
              <a:ext cx="2217420" cy="14051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01411" y="3877055"/>
              <a:ext cx="2115312" cy="1303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06084" y="2830448"/>
              <a:ext cx="2764155" cy="1700530"/>
            </a:xfrm>
            <a:custGeom>
              <a:avLst/>
              <a:gdLst/>
              <a:ahLst/>
              <a:cxnLst/>
              <a:rect l="l" t="t" r="r" b="b"/>
              <a:pathLst>
                <a:path w="2764154" h="1700529">
                  <a:moveTo>
                    <a:pt x="2048637" y="6350"/>
                  </a:moveTo>
                  <a:lnTo>
                    <a:pt x="2046605" y="3556"/>
                  </a:lnTo>
                  <a:lnTo>
                    <a:pt x="2044573" y="635"/>
                  </a:lnTo>
                  <a:lnTo>
                    <a:pt x="2040636" y="0"/>
                  </a:lnTo>
                  <a:lnTo>
                    <a:pt x="2037715" y="2032"/>
                  </a:lnTo>
                  <a:lnTo>
                    <a:pt x="562813" y="1052817"/>
                  </a:lnTo>
                  <a:lnTo>
                    <a:pt x="544436" y="1027049"/>
                  </a:lnTo>
                  <a:lnTo>
                    <a:pt x="504444" y="1102233"/>
                  </a:lnTo>
                  <a:lnTo>
                    <a:pt x="588645" y="1089025"/>
                  </a:lnTo>
                  <a:lnTo>
                    <a:pt x="576961" y="1072642"/>
                  </a:lnTo>
                  <a:lnTo>
                    <a:pt x="570217" y="1063205"/>
                  </a:lnTo>
                  <a:lnTo>
                    <a:pt x="2045081" y="12446"/>
                  </a:lnTo>
                  <a:lnTo>
                    <a:pt x="2048002" y="10414"/>
                  </a:lnTo>
                  <a:lnTo>
                    <a:pt x="2048637" y="6350"/>
                  </a:lnTo>
                  <a:close/>
                </a:path>
                <a:path w="2764154" h="1700529">
                  <a:moveTo>
                    <a:pt x="2763139" y="408559"/>
                  </a:moveTo>
                  <a:lnTo>
                    <a:pt x="2761615" y="405384"/>
                  </a:lnTo>
                  <a:lnTo>
                    <a:pt x="2760218" y="402209"/>
                  </a:lnTo>
                  <a:lnTo>
                    <a:pt x="2756408" y="400812"/>
                  </a:lnTo>
                  <a:lnTo>
                    <a:pt x="2753233" y="402336"/>
                  </a:lnTo>
                  <a:lnTo>
                    <a:pt x="66319" y="1659737"/>
                  </a:lnTo>
                  <a:lnTo>
                    <a:pt x="52832" y="1630934"/>
                  </a:lnTo>
                  <a:lnTo>
                    <a:pt x="0" y="1697863"/>
                  </a:lnTo>
                  <a:lnTo>
                    <a:pt x="85217" y="1700022"/>
                  </a:lnTo>
                  <a:lnTo>
                    <a:pt x="74968" y="1678178"/>
                  </a:lnTo>
                  <a:lnTo>
                    <a:pt x="71729" y="1671256"/>
                  </a:lnTo>
                  <a:lnTo>
                    <a:pt x="2758567" y="413766"/>
                  </a:lnTo>
                  <a:lnTo>
                    <a:pt x="2761742" y="412369"/>
                  </a:lnTo>
                  <a:lnTo>
                    <a:pt x="2763139" y="408559"/>
                  </a:lnTo>
                  <a:close/>
                </a:path>
                <a:path w="2764154" h="1700529">
                  <a:moveTo>
                    <a:pt x="2763774" y="790829"/>
                  </a:moveTo>
                  <a:lnTo>
                    <a:pt x="2762123" y="787781"/>
                  </a:lnTo>
                  <a:lnTo>
                    <a:pt x="2760599" y="784606"/>
                  </a:lnTo>
                  <a:lnTo>
                    <a:pt x="2756789" y="783336"/>
                  </a:lnTo>
                  <a:lnTo>
                    <a:pt x="2753614" y="784860"/>
                  </a:lnTo>
                  <a:lnTo>
                    <a:pt x="1011682" y="1657908"/>
                  </a:lnTo>
                  <a:lnTo>
                    <a:pt x="997458" y="1629537"/>
                  </a:lnTo>
                  <a:lnTo>
                    <a:pt x="946404" y="1697736"/>
                  </a:lnTo>
                  <a:lnTo>
                    <a:pt x="1031621" y="1697609"/>
                  </a:lnTo>
                  <a:lnTo>
                    <a:pt x="1021029" y="1676527"/>
                  </a:lnTo>
                  <a:lnTo>
                    <a:pt x="1017346" y="1669173"/>
                  </a:lnTo>
                  <a:lnTo>
                    <a:pt x="2759329" y="796290"/>
                  </a:lnTo>
                  <a:lnTo>
                    <a:pt x="2762504" y="794639"/>
                  </a:lnTo>
                  <a:lnTo>
                    <a:pt x="2763774" y="790829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941832" y="2668523"/>
            <a:ext cx="3252216" cy="2511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816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955280" y="2400300"/>
            <a:ext cx="3860800" cy="2032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412750" marR="1630045" indent="-320675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class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ClockDisplay </a:t>
            </a:r>
            <a:r>
              <a:rPr sz="14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private: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838200" marR="674370">
              <a:lnSpc>
                <a:spcPct val="100000"/>
              </a:lnSpc>
            </a:pPr>
            <a:r>
              <a:rPr sz="1400" b="1" spc="-5" dirty="0">
                <a:latin typeface="Courier New" panose="02070309020205020404"/>
                <a:cs typeface="Courier New" panose="02070309020205020404"/>
              </a:rPr>
              <a:t>NumberDisplay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hours;  </a:t>
            </a:r>
            <a:r>
              <a:rPr sz="1400" b="1" spc="-5" dirty="0">
                <a:latin typeface="Courier New" panose="02070309020205020404"/>
                <a:cs typeface="Courier New" panose="02070309020205020404"/>
              </a:rPr>
              <a:t>NumberDisplay</a:t>
            </a:r>
            <a:r>
              <a:rPr sz="14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spc="-10" dirty="0">
                <a:latin typeface="Courier New" panose="02070309020205020404"/>
                <a:cs typeface="Courier New" panose="02070309020205020404"/>
              </a:rPr>
              <a:t>minutes;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 panose="02070309020205020404"/>
              <a:cs typeface="Courier New" panose="02070309020205020404"/>
            </a:endParaRPr>
          </a:p>
          <a:p>
            <a:pPr marL="412750">
              <a:lnSpc>
                <a:spcPct val="100000"/>
              </a:lnSpc>
            </a:pPr>
            <a:r>
              <a:rPr sz="1400" b="1" i="1" spc="-5" dirty="0">
                <a:latin typeface="Courier New" panose="02070309020205020404"/>
                <a:cs typeface="Courier New" panose="02070309020205020404"/>
              </a:rPr>
              <a:t>&lt;member</a:t>
            </a:r>
            <a:r>
              <a:rPr sz="1400" b="1" i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i="1" spc="-5" dirty="0">
                <a:latin typeface="Courier New" panose="02070309020205020404"/>
                <a:cs typeface="Courier New" panose="02070309020205020404"/>
              </a:rPr>
              <a:t>functions&gt;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ourier New" panose="02070309020205020404"/>
                <a:cs typeface="Courier New" panose="02070309020205020404"/>
              </a:rPr>
              <a:t>}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95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0" dirty="0"/>
              <a:t>Object</a:t>
            </a:r>
            <a:r>
              <a:rPr spc="-254" dirty="0"/>
              <a:t> </a:t>
            </a:r>
            <a:r>
              <a:rPr spc="-350" dirty="0"/>
              <a:t>interaction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7737" y="1928876"/>
            <a:ext cx="3043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Class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dependencies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737" y="5794654"/>
            <a:ext cx="459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ClockDisplay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depends on</a:t>
            </a:r>
            <a:r>
              <a:rPr sz="1800" b="1" i="1" spc="-8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NumberDisplay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9160" y="2671572"/>
            <a:ext cx="6283960" cy="2278380"/>
            <a:chOff x="899160" y="2671572"/>
            <a:chExt cx="6283960" cy="2278380"/>
          </a:xfrm>
        </p:grpSpPr>
        <p:sp>
          <p:nvSpPr>
            <p:cNvPr id="9" name="object 9"/>
            <p:cNvSpPr/>
            <p:nvPr/>
          </p:nvSpPr>
          <p:spPr>
            <a:xfrm>
              <a:off x="899160" y="2671572"/>
              <a:ext cx="3381755" cy="2141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0" y="4107180"/>
              <a:ext cx="1848612" cy="8427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148071" y="2830448"/>
            <a:ext cx="3622040" cy="2398395"/>
            <a:chOff x="5148071" y="2830448"/>
            <a:chExt cx="3622040" cy="2398395"/>
          </a:xfrm>
        </p:grpSpPr>
        <p:sp>
          <p:nvSpPr>
            <p:cNvPr id="12" name="object 12"/>
            <p:cNvSpPr/>
            <p:nvPr/>
          </p:nvSpPr>
          <p:spPr>
            <a:xfrm>
              <a:off x="5148071" y="3823715"/>
              <a:ext cx="2217420" cy="14051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01411" y="3877055"/>
              <a:ext cx="2115312" cy="13030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6084" y="2830448"/>
              <a:ext cx="2764155" cy="1700530"/>
            </a:xfrm>
            <a:custGeom>
              <a:avLst/>
              <a:gdLst/>
              <a:ahLst/>
              <a:cxnLst/>
              <a:rect l="l" t="t" r="r" b="b"/>
              <a:pathLst>
                <a:path w="2764154" h="1700529">
                  <a:moveTo>
                    <a:pt x="2048637" y="6350"/>
                  </a:moveTo>
                  <a:lnTo>
                    <a:pt x="2046605" y="3556"/>
                  </a:lnTo>
                  <a:lnTo>
                    <a:pt x="2044573" y="635"/>
                  </a:lnTo>
                  <a:lnTo>
                    <a:pt x="2040636" y="0"/>
                  </a:lnTo>
                  <a:lnTo>
                    <a:pt x="2037715" y="2032"/>
                  </a:lnTo>
                  <a:lnTo>
                    <a:pt x="562813" y="1052817"/>
                  </a:lnTo>
                  <a:lnTo>
                    <a:pt x="544436" y="1027049"/>
                  </a:lnTo>
                  <a:lnTo>
                    <a:pt x="504444" y="1102233"/>
                  </a:lnTo>
                  <a:lnTo>
                    <a:pt x="588645" y="1089025"/>
                  </a:lnTo>
                  <a:lnTo>
                    <a:pt x="576961" y="1072642"/>
                  </a:lnTo>
                  <a:lnTo>
                    <a:pt x="570217" y="1063205"/>
                  </a:lnTo>
                  <a:lnTo>
                    <a:pt x="2045081" y="12446"/>
                  </a:lnTo>
                  <a:lnTo>
                    <a:pt x="2048002" y="10414"/>
                  </a:lnTo>
                  <a:lnTo>
                    <a:pt x="2048637" y="6350"/>
                  </a:lnTo>
                  <a:close/>
                </a:path>
                <a:path w="2764154" h="1700529">
                  <a:moveTo>
                    <a:pt x="2763139" y="408559"/>
                  </a:moveTo>
                  <a:lnTo>
                    <a:pt x="2761615" y="405384"/>
                  </a:lnTo>
                  <a:lnTo>
                    <a:pt x="2760218" y="402209"/>
                  </a:lnTo>
                  <a:lnTo>
                    <a:pt x="2756408" y="400812"/>
                  </a:lnTo>
                  <a:lnTo>
                    <a:pt x="2753233" y="402336"/>
                  </a:lnTo>
                  <a:lnTo>
                    <a:pt x="66319" y="1659737"/>
                  </a:lnTo>
                  <a:lnTo>
                    <a:pt x="52832" y="1630934"/>
                  </a:lnTo>
                  <a:lnTo>
                    <a:pt x="0" y="1697863"/>
                  </a:lnTo>
                  <a:lnTo>
                    <a:pt x="85217" y="1700022"/>
                  </a:lnTo>
                  <a:lnTo>
                    <a:pt x="74968" y="1678178"/>
                  </a:lnTo>
                  <a:lnTo>
                    <a:pt x="71729" y="1671256"/>
                  </a:lnTo>
                  <a:lnTo>
                    <a:pt x="2758567" y="413766"/>
                  </a:lnTo>
                  <a:lnTo>
                    <a:pt x="2761742" y="412369"/>
                  </a:lnTo>
                  <a:lnTo>
                    <a:pt x="2763139" y="408559"/>
                  </a:lnTo>
                  <a:close/>
                </a:path>
                <a:path w="2764154" h="1700529">
                  <a:moveTo>
                    <a:pt x="2763774" y="790829"/>
                  </a:moveTo>
                  <a:lnTo>
                    <a:pt x="2762123" y="787781"/>
                  </a:lnTo>
                  <a:lnTo>
                    <a:pt x="2760599" y="784606"/>
                  </a:lnTo>
                  <a:lnTo>
                    <a:pt x="2756789" y="783336"/>
                  </a:lnTo>
                  <a:lnTo>
                    <a:pt x="2753614" y="784860"/>
                  </a:lnTo>
                  <a:lnTo>
                    <a:pt x="1011682" y="1657908"/>
                  </a:lnTo>
                  <a:lnTo>
                    <a:pt x="997458" y="1629537"/>
                  </a:lnTo>
                  <a:lnTo>
                    <a:pt x="946404" y="1697736"/>
                  </a:lnTo>
                  <a:lnTo>
                    <a:pt x="1031621" y="1697609"/>
                  </a:lnTo>
                  <a:lnTo>
                    <a:pt x="1021029" y="1676527"/>
                  </a:lnTo>
                  <a:lnTo>
                    <a:pt x="1017346" y="1669173"/>
                  </a:lnTo>
                  <a:lnTo>
                    <a:pt x="2759329" y="796290"/>
                  </a:lnTo>
                  <a:lnTo>
                    <a:pt x="2762504" y="794639"/>
                  </a:lnTo>
                  <a:lnTo>
                    <a:pt x="2763774" y="790829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64260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955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Member </a:t>
            </a:r>
            <a:r>
              <a:rPr spc="-370" dirty="0"/>
              <a:t>function </a:t>
            </a:r>
            <a:r>
              <a:rPr spc="-415" dirty="0"/>
              <a:t>(method)</a:t>
            </a:r>
            <a:r>
              <a:rPr spc="-60" dirty="0"/>
              <a:t> </a:t>
            </a:r>
            <a:r>
              <a:rPr spc="-260" dirty="0"/>
              <a:t>calls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4963" y="5001590"/>
            <a:ext cx="33356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No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object name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is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0" dirty="0">
                <a:solidFill>
                  <a:srgbClr val="252525"/>
                </a:solidFill>
                <a:latin typeface="Gothic Uralic"/>
                <a:cs typeface="Gothic Uralic"/>
              </a:rPr>
              <a:t>required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4015" y="1776983"/>
            <a:ext cx="5430520" cy="34156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77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NumberDisplay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881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private int</a:t>
            </a:r>
            <a:r>
              <a:rPr sz="18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limit;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881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private int</a:t>
            </a:r>
            <a:r>
              <a:rPr sz="18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value;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63881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63881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increment()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881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4902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value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(value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1)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limit;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881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3845052"/>
            <a:ext cx="2380615" cy="922019"/>
          </a:xfrm>
          <a:custGeom>
            <a:avLst/>
            <a:gdLst/>
            <a:ahLst/>
            <a:cxnLst/>
            <a:rect l="l" t="t" r="r" b="b"/>
            <a:pathLst>
              <a:path w="2380615" h="922020">
                <a:moveTo>
                  <a:pt x="2380488" y="0"/>
                </a:moveTo>
                <a:lnTo>
                  <a:pt x="0" y="0"/>
                </a:lnTo>
                <a:lnTo>
                  <a:pt x="0" y="922020"/>
                </a:lnTo>
                <a:lnTo>
                  <a:pt x="2380488" y="922020"/>
                </a:lnTo>
                <a:lnTo>
                  <a:pt x="23804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7600" y="4125214"/>
            <a:ext cx="166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increment();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36547" y="3813047"/>
            <a:ext cx="3716654" cy="744220"/>
            <a:chOff x="1336547" y="3813047"/>
            <a:chExt cx="3716654" cy="744220"/>
          </a:xfrm>
        </p:grpSpPr>
        <p:sp>
          <p:nvSpPr>
            <p:cNvPr id="10" name="object 10"/>
            <p:cNvSpPr/>
            <p:nvPr/>
          </p:nvSpPr>
          <p:spPr>
            <a:xfrm>
              <a:off x="2284475" y="3983735"/>
              <a:ext cx="1367155" cy="565785"/>
            </a:xfrm>
            <a:custGeom>
              <a:avLst/>
              <a:gdLst/>
              <a:ahLst/>
              <a:cxnLst/>
              <a:rect l="l" t="t" r="r" b="b"/>
              <a:pathLst>
                <a:path w="1367154" h="565785">
                  <a:moveTo>
                    <a:pt x="1367027" y="282701"/>
                  </a:moveTo>
                  <a:lnTo>
                    <a:pt x="1354701" y="336408"/>
                  </a:lnTo>
                  <a:lnTo>
                    <a:pt x="1319250" y="386718"/>
                  </a:lnTo>
                  <a:lnTo>
                    <a:pt x="1262967" y="432684"/>
                  </a:lnTo>
                  <a:lnTo>
                    <a:pt x="1227730" y="453740"/>
                  </a:lnTo>
                  <a:lnTo>
                    <a:pt x="1188145" y="473354"/>
                  </a:lnTo>
                  <a:lnTo>
                    <a:pt x="1144499" y="491408"/>
                  </a:lnTo>
                  <a:lnTo>
                    <a:pt x="1097078" y="507782"/>
                  </a:lnTo>
                  <a:lnTo>
                    <a:pt x="1046169" y="522357"/>
                  </a:lnTo>
                  <a:lnTo>
                    <a:pt x="992058" y="535016"/>
                  </a:lnTo>
                  <a:lnTo>
                    <a:pt x="935033" y="545639"/>
                  </a:lnTo>
                  <a:lnTo>
                    <a:pt x="875379" y="554108"/>
                  </a:lnTo>
                  <a:lnTo>
                    <a:pt x="813383" y="560304"/>
                  </a:lnTo>
                  <a:lnTo>
                    <a:pt x="749333" y="564109"/>
                  </a:lnTo>
                  <a:lnTo>
                    <a:pt x="683513" y="565403"/>
                  </a:lnTo>
                  <a:lnTo>
                    <a:pt x="617694" y="564109"/>
                  </a:lnTo>
                  <a:lnTo>
                    <a:pt x="553644" y="560304"/>
                  </a:lnTo>
                  <a:lnTo>
                    <a:pt x="491648" y="554108"/>
                  </a:lnTo>
                  <a:lnTo>
                    <a:pt x="431994" y="545639"/>
                  </a:lnTo>
                  <a:lnTo>
                    <a:pt x="374969" y="535016"/>
                  </a:lnTo>
                  <a:lnTo>
                    <a:pt x="320858" y="522357"/>
                  </a:lnTo>
                  <a:lnTo>
                    <a:pt x="269949" y="507782"/>
                  </a:lnTo>
                  <a:lnTo>
                    <a:pt x="222528" y="491408"/>
                  </a:lnTo>
                  <a:lnTo>
                    <a:pt x="178882" y="473354"/>
                  </a:lnTo>
                  <a:lnTo>
                    <a:pt x="139297" y="453740"/>
                  </a:lnTo>
                  <a:lnTo>
                    <a:pt x="104060" y="432684"/>
                  </a:lnTo>
                  <a:lnTo>
                    <a:pt x="47777" y="386718"/>
                  </a:lnTo>
                  <a:lnTo>
                    <a:pt x="12326" y="336408"/>
                  </a:lnTo>
                  <a:lnTo>
                    <a:pt x="0" y="282701"/>
                  </a:lnTo>
                  <a:lnTo>
                    <a:pt x="3129" y="255483"/>
                  </a:lnTo>
                  <a:lnTo>
                    <a:pt x="27304" y="203356"/>
                  </a:lnTo>
                  <a:lnTo>
                    <a:pt x="73458" y="155099"/>
                  </a:lnTo>
                  <a:lnTo>
                    <a:pt x="139297" y="111663"/>
                  </a:lnTo>
                  <a:lnTo>
                    <a:pt x="178882" y="92049"/>
                  </a:lnTo>
                  <a:lnTo>
                    <a:pt x="222528" y="73995"/>
                  </a:lnTo>
                  <a:lnTo>
                    <a:pt x="269949" y="57621"/>
                  </a:lnTo>
                  <a:lnTo>
                    <a:pt x="320858" y="43046"/>
                  </a:lnTo>
                  <a:lnTo>
                    <a:pt x="374969" y="30387"/>
                  </a:lnTo>
                  <a:lnTo>
                    <a:pt x="431994" y="19764"/>
                  </a:lnTo>
                  <a:lnTo>
                    <a:pt x="491648" y="11295"/>
                  </a:lnTo>
                  <a:lnTo>
                    <a:pt x="553644" y="5099"/>
                  </a:lnTo>
                  <a:lnTo>
                    <a:pt x="617694" y="1294"/>
                  </a:lnTo>
                  <a:lnTo>
                    <a:pt x="683513" y="0"/>
                  </a:lnTo>
                  <a:lnTo>
                    <a:pt x="749333" y="1294"/>
                  </a:lnTo>
                  <a:lnTo>
                    <a:pt x="813383" y="5099"/>
                  </a:lnTo>
                  <a:lnTo>
                    <a:pt x="875379" y="11295"/>
                  </a:lnTo>
                  <a:lnTo>
                    <a:pt x="935033" y="19764"/>
                  </a:lnTo>
                  <a:lnTo>
                    <a:pt x="992058" y="30387"/>
                  </a:lnTo>
                  <a:lnTo>
                    <a:pt x="1046169" y="43046"/>
                  </a:lnTo>
                  <a:lnTo>
                    <a:pt x="1097078" y="57621"/>
                  </a:lnTo>
                  <a:lnTo>
                    <a:pt x="1144499" y="73995"/>
                  </a:lnTo>
                  <a:lnTo>
                    <a:pt x="1188145" y="92049"/>
                  </a:lnTo>
                  <a:lnTo>
                    <a:pt x="1227730" y="111663"/>
                  </a:lnTo>
                  <a:lnTo>
                    <a:pt x="1262967" y="132719"/>
                  </a:lnTo>
                  <a:lnTo>
                    <a:pt x="1319250" y="178685"/>
                  </a:lnTo>
                  <a:lnTo>
                    <a:pt x="1354701" y="228995"/>
                  </a:lnTo>
                  <a:lnTo>
                    <a:pt x="1367027" y="28270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1119" y="4120895"/>
              <a:ext cx="932180" cy="113030"/>
            </a:xfrm>
            <a:custGeom>
              <a:avLst/>
              <a:gdLst/>
              <a:ahLst/>
              <a:cxnLst/>
              <a:rect l="l" t="t" r="r" b="b"/>
              <a:pathLst>
                <a:path w="932180" h="113029">
                  <a:moveTo>
                    <a:pt x="931672" y="11252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53027" y="4079747"/>
              <a:ext cx="236220" cy="390525"/>
            </a:xfrm>
            <a:custGeom>
              <a:avLst/>
              <a:gdLst/>
              <a:ahLst/>
              <a:cxnLst/>
              <a:rect l="l" t="t" r="r" b="b"/>
              <a:pathLst>
                <a:path w="236220" h="390525">
                  <a:moveTo>
                    <a:pt x="236220" y="195071"/>
                  </a:moveTo>
                  <a:lnTo>
                    <a:pt x="230203" y="256714"/>
                  </a:lnTo>
                  <a:lnTo>
                    <a:pt x="213445" y="310262"/>
                  </a:lnTo>
                  <a:lnTo>
                    <a:pt x="187884" y="352495"/>
                  </a:lnTo>
                  <a:lnTo>
                    <a:pt x="155460" y="380195"/>
                  </a:lnTo>
                  <a:lnTo>
                    <a:pt x="118110" y="390144"/>
                  </a:lnTo>
                  <a:lnTo>
                    <a:pt x="80759" y="380195"/>
                  </a:lnTo>
                  <a:lnTo>
                    <a:pt x="48335" y="352495"/>
                  </a:lnTo>
                  <a:lnTo>
                    <a:pt x="22774" y="310262"/>
                  </a:lnTo>
                  <a:lnTo>
                    <a:pt x="6016" y="256714"/>
                  </a:lnTo>
                  <a:lnTo>
                    <a:pt x="0" y="195071"/>
                  </a:lnTo>
                  <a:lnTo>
                    <a:pt x="6016" y="133429"/>
                  </a:lnTo>
                  <a:lnTo>
                    <a:pt x="22774" y="79881"/>
                  </a:lnTo>
                  <a:lnTo>
                    <a:pt x="48335" y="37648"/>
                  </a:lnTo>
                  <a:lnTo>
                    <a:pt x="80759" y="9948"/>
                  </a:lnTo>
                  <a:lnTo>
                    <a:pt x="118110" y="0"/>
                  </a:lnTo>
                  <a:lnTo>
                    <a:pt x="155460" y="9948"/>
                  </a:lnTo>
                  <a:lnTo>
                    <a:pt x="187884" y="37648"/>
                  </a:lnTo>
                  <a:lnTo>
                    <a:pt x="213445" y="79881"/>
                  </a:lnTo>
                  <a:lnTo>
                    <a:pt x="230203" y="133429"/>
                  </a:lnTo>
                  <a:lnTo>
                    <a:pt x="236220" y="195071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4196" y="3817619"/>
              <a:ext cx="1194435" cy="318770"/>
            </a:xfrm>
            <a:custGeom>
              <a:avLst/>
              <a:gdLst/>
              <a:ahLst/>
              <a:cxnLst/>
              <a:rect l="l" t="t" r="r" b="b"/>
              <a:pathLst>
                <a:path w="1194435" h="318770">
                  <a:moveTo>
                    <a:pt x="1193927" y="0"/>
                  </a:moveTo>
                  <a:lnTo>
                    <a:pt x="0" y="318261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5277" y="3826840"/>
            <a:ext cx="97218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C00000"/>
                </a:solidFill>
                <a:latin typeface="Gothic Uralic"/>
                <a:cs typeface="Gothic Uralic"/>
              </a:rPr>
              <a:t>M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mb</a:t>
            </a: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r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function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7737" y="1474723"/>
            <a:ext cx="4860925" cy="233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Internal 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calls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756285" marR="6350" indent="-287020">
              <a:lnSpc>
                <a:spcPct val="100000"/>
              </a:lnSpc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Within 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same class, member  functions can be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called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by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simply 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stating their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name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parameter list 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as an instruction,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e.g.</a:t>
            </a:r>
            <a:endParaRPr sz="1800" dirty="0">
              <a:latin typeface="Gothic Uralic"/>
              <a:cs typeface="Gothic Uralic"/>
            </a:endParaRPr>
          </a:p>
          <a:p>
            <a:pPr marL="3588385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Par</a:t>
            </a:r>
            <a:r>
              <a:rPr sz="1800" spc="-20" dirty="0">
                <a:solidFill>
                  <a:srgbClr val="C00000"/>
                </a:solidFill>
                <a:latin typeface="Gothic Uralic"/>
                <a:cs typeface="Gothic Uralic"/>
              </a:rPr>
              <a:t>a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me</a:t>
            </a:r>
            <a:r>
              <a:rPr sz="1800" spc="-20" dirty="0">
                <a:solidFill>
                  <a:srgbClr val="C00000"/>
                </a:solidFill>
                <a:latin typeface="Gothic Uralic"/>
                <a:cs typeface="Gothic Uralic"/>
              </a:rPr>
              <a:t>t</a:t>
            </a: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e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rs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64260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955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Member </a:t>
            </a:r>
            <a:r>
              <a:rPr spc="-370" dirty="0"/>
              <a:t>function </a:t>
            </a:r>
            <a:r>
              <a:rPr spc="-415" dirty="0"/>
              <a:t>(method)</a:t>
            </a:r>
            <a:r>
              <a:rPr spc="-60" dirty="0"/>
              <a:t> </a:t>
            </a:r>
            <a:r>
              <a:rPr spc="-260" dirty="0"/>
              <a:t>calls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00671" y="2110739"/>
            <a:ext cx="4829810" cy="39700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84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class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ClockDisplay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private: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774700" marR="104267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NumberDisplay hours;  NumberDisplay</a:t>
            </a:r>
            <a:r>
              <a:rPr sz="1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minutes;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...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public: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911860" marR="225425" indent="-27305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void tick()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minutes.increment();  if(minutes.getValue()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==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0)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14363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hours.increment();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639445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3190" y="5430723"/>
            <a:ext cx="13055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Method 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name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+  p</a:t>
            </a: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a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r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a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m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</a:t>
            </a: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t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e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rs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000" y="1524000"/>
            <a:ext cx="5665470" cy="439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External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calls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1255395" marR="238760" indent="-287020">
              <a:lnSpc>
                <a:spcPct val="100000"/>
              </a:lnSpc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class or function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uses objects</a:t>
            </a:r>
            <a:r>
              <a:rPr sz="1800" spc="-2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35" dirty="0">
                <a:solidFill>
                  <a:srgbClr val="252525"/>
                </a:solidFill>
                <a:latin typeface="Gothic Uralic"/>
                <a:cs typeface="Gothic Uralic"/>
              </a:rPr>
              <a:t>from 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classes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specified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elsewhere,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their  functions can be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called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by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stating</a:t>
            </a:r>
            <a:endParaRPr sz="1800" dirty="0">
              <a:latin typeface="Gothic Uralic"/>
              <a:cs typeface="Gothic Uralic"/>
            </a:endParaRPr>
          </a:p>
          <a:p>
            <a:pPr marL="1255395" marR="5080">
              <a:lnSpc>
                <a:spcPct val="100000"/>
              </a:lnSpc>
            </a:pP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identifier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object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followed by 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dot operator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the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method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name  and parameters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,</a:t>
            </a:r>
            <a:r>
              <a:rPr sz="18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e.g.: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 dirty="0">
              <a:latin typeface="Gothic Uralic"/>
              <a:cs typeface="Gothic Uralic"/>
            </a:endParaRPr>
          </a:p>
          <a:p>
            <a:pPr marL="1924050">
              <a:lnSpc>
                <a:spcPct val="100000"/>
              </a:lnSpc>
              <a:spcBef>
                <a:spcPts val="137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hours.increment();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Identifier</a:t>
            </a:r>
            <a:endParaRPr sz="1800" dirty="0">
              <a:latin typeface="Gothic Uralic"/>
              <a:cs typeface="Gothic Uralic"/>
            </a:endParaRPr>
          </a:p>
          <a:p>
            <a:pPr marL="2125980">
              <a:lnSpc>
                <a:spcPct val="100000"/>
              </a:lnSpc>
              <a:spcBef>
                <a:spcPts val="107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Dot</a:t>
            </a: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operator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70860" y="5006340"/>
            <a:ext cx="254000" cy="497840"/>
          </a:xfrm>
          <a:custGeom>
            <a:avLst/>
            <a:gdLst/>
            <a:ahLst/>
            <a:cxnLst/>
            <a:rect l="l" t="t" r="r" b="b"/>
            <a:pathLst>
              <a:path w="254000" h="497839">
                <a:moveTo>
                  <a:pt x="0" y="0"/>
                </a:moveTo>
                <a:lnTo>
                  <a:pt x="253873" y="497459"/>
                </a:lnTo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932078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8634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0" dirty="0"/>
              <a:t>Information </a:t>
            </a:r>
            <a:r>
              <a:rPr spc="-345" dirty="0"/>
              <a:t>hiding </a:t>
            </a:r>
            <a:r>
              <a:rPr spc="-735" dirty="0"/>
              <a:t>&amp;</a:t>
            </a:r>
            <a:r>
              <a:rPr spc="-575" dirty="0"/>
              <a:t> </a:t>
            </a:r>
            <a:r>
              <a:rPr spc="-290" dirty="0"/>
              <a:t>encapsulation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10059035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Why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hide and encapsulate</a:t>
            </a:r>
            <a:r>
              <a:rPr sz="24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information?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Information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hiding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 encapsulation enforce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abstraction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modularisation: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more easily construct complex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software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prevent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bugs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Every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 manages its own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state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Getter and setter functions control access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private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r>
              <a:rPr sz="2000" spc="-2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members</a:t>
            </a:r>
            <a:endParaRPr sz="2000" dirty="0">
              <a:latin typeface="Gothic Uralic"/>
              <a:cs typeface="Gothic Uralic"/>
            </a:endParaRPr>
          </a:p>
          <a:p>
            <a:pPr marL="355600" marR="179070" indent="-3429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internal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implementation is not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relevant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most users – only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interface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54" dirty="0">
                <a:solidFill>
                  <a:srgbClr val="252525"/>
                </a:solidFill>
                <a:latin typeface="Gothic Uralic"/>
                <a:cs typeface="Gothic Uralic"/>
              </a:rPr>
              <a:t>is 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(i.e.,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public functions of a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class)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43864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753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Interface </a:t>
            </a:r>
            <a:r>
              <a:rPr spc="-735" dirty="0"/>
              <a:t>&amp;</a:t>
            </a:r>
            <a:r>
              <a:rPr spc="-725" dirty="0"/>
              <a:t> </a:t>
            </a:r>
            <a:r>
              <a:rPr spc="-355" dirty="0"/>
              <a:t>implementation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524000"/>
            <a:ext cx="10236200" cy="358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What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is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</a:t>
            </a:r>
            <a:r>
              <a:rPr sz="2400" b="1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difference?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TeXGyreAdventor"/>
              <a:cs typeface="TeXGyreAdventor"/>
            </a:endParaRPr>
          </a:p>
          <a:p>
            <a:pPr marR="324485" algn="ctr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interface of a class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set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public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functions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methods)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that</a:t>
            </a:r>
            <a:endParaRPr sz="2000" dirty="0">
              <a:latin typeface="Gothic Uralic"/>
              <a:cs typeface="Gothic Uralic"/>
            </a:endParaRPr>
          </a:p>
          <a:p>
            <a:pPr marR="295275" algn="ctr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expose functionality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outside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(i.e.,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things we can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“do”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 an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object)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implementation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actual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coding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behaviour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In C/C++,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definitions (interfaces) 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often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found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separate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header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files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(*.h,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alternatively,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*.hpp)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implementation of these interfaces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should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 be made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*.cpp files of</a:t>
            </a:r>
            <a:r>
              <a:rPr sz="20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the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same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 or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our program (remember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scope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operator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::)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43864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753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Interface </a:t>
            </a:r>
            <a:r>
              <a:rPr spc="-735" dirty="0"/>
              <a:t>&amp;</a:t>
            </a:r>
            <a:r>
              <a:rPr spc="-725" dirty="0"/>
              <a:t> </a:t>
            </a:r>
            <a:r>
              <a:rPr spc="-355" dirty="0"/>
              <a:t>implementation</a:t>
            </a:r>
          </a:p>
        </p:txBody>
      </p:sp>
      <p:sp>
        <p:nvSpPr>
          <p:cNvPr id="5" name="object 5"/>
          <p:cNvSpPr/>
          <p:nvPr/>
        </p:nvSpPr>
        <p:spPr>
          <a:xfrm>
            <a:off x="920496" y="2346960"/>
            <a:ext cx="10064750" cy="3694429"/>
          </a:xfrm>
          <a:custGeom>
            <a:avLst/>
            <a:gdLst/>
            <a:ahLst/>
            <a:cxnLst/>
            <a:rect l="l" t="t" r="r" b="b"/>
            <a:pathLst>
              <a:path w="10064750" h="3694429">
                <a:moveTo>
                  <a:pt x="10064496" y="0"/>
                </a:moveTo>
                <a:lnTo>
                  <a:pt x="0" y="0"/>
                </a:lnTo>
                <a:lnTo>
                  <a:pt x="0" y="3694176"/>
                </a:lnTo>
                <a:lnTo>
                  <a:pt x="10064496" y="3694176"/>
                </a:lnTo>
                <a:lnTo>
                  <a:pt x="100644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7737" y="1474723"/>
            <a:ext cx="5647055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Example: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NumberDisplay.h</a:t>
            </a:r>
            <a:r>
              <a:rPr sz="2400" b="1" i="1" spc="-9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(interface)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TeXGyreAdventor"/>
              <a:cs typeface="TeXGyreAdventor"/>
            </a:endParaRPr>
          </a:p>
          <a:p>
            <a:pPr marL="11366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class NumberDisplay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0171" y="2901772"/>
            <a:ext cx="970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data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9052" y="2901772"/>
            <a:ext cx="137858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private:  int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limit;  int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value;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0171" y="3999738"/>
            <a:ext cx="410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public methods</a:t>
            </a:r>
            <a:r>
              <a:rPr sz="18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(prototypes)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9052" y="3999738"/>
            <a:ext cx="26041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public:  NumberDisplay();  void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setLimit(int);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void increment();  int getValue();  void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setValue(int);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1936" y="5645607"/>
            <a:ext cx="2870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};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43864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753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Interface </a:t>
            </a:r>
            <a:r>
              <a:rPr spc="-735" dirty="0"/>
              <a:t>&amp;</a:t>
            </a:r>
            <a:r>
              <a:rPr spc="-725" dirty="0"/>
              <a:t> </a:t>
            </a:r>
            <a:r>
              <a:rPr spc="-355" dirty="0"/>
              <a:t>implementation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7077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Example: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NumberDisplay.cpp</a:t>
            </a:r>
            <a:r>
              <a:rPr sz="24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(implementation)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496" y="2147316"/>
            <a:ext cx="10064750" cy="45250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 marR="5594985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#include "NumberDisplay.h"  NumberDisplay::NumberDisplay()</a:t>
            </a:r>
            <a:r>
              <a:rPr sz="18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4838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value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4838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setLimit(0);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48385" marR="4914265" indent="-95758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void NumberDisplay::setLimit(int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l)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limit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48385" marR="5460365" indent="-95758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void NumberDisplay::increment()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value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(value+1)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1800" b="1" spc="-1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limit;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NumberDisplay::getValue()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4838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value;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48385" marR="4914265" indent="-957580">
              <a:lnSpc>
                <a:spcPct val="100000"/>
              </a:lnSpc>
              <a:tabLst>
                <a:tab pos="2957195" algn="l"/>
              </a:tabLst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void NumberDisplay::setValue(int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v)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value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v;	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4188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727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/>
              <a:t>Planning </a:t>
            </a:r>
            <a:r>
              <a:rPr spc="-35" dirty="0"/>
              <a:t>a </a:t>
            </a:r>
            <a:r>
              <a:rPr spc="-450" dirty="0"/>
              <a:t>software</a:t>
            </a:r>
            <a:r>
              <a:rPr spc="-335" dirty="0"/>
              <a:t> </a:t>
            </a:r>
            <a:r>
              <a:rPr spc="-315" dirty="0"/>
              <a:t>project</a:t>
            </a:r>
          </a:p>
        </p:txBody>
      </p:sp>
      <p:sp>
        <p:nvSpPr>
          <p:cNvPr id="4" name="object 4"/>
          <p:cNvSpPr/>
          <p:nvPr/>
        </p:nvSpPr>
        <p:spPr>
          <a:xfrm>
            <a:off x="5337047" y="1594103"/>
            <a:ext cx="6647688" cy="48127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7737" y="1474723"/>
            <a:ext cx="406082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Why we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need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plan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Communication can be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tricky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Clear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objectives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Clarity on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functionality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Meeting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expectations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3157728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471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30" dirty="0"/>
              <a:t>Previously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5400" y="1295400"/>
            <a:ext cx="7025640" cy="505523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From C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to</a:t>
            </a:r>
            <a:r>
              <a:rPr sz="2400" b="1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C++</a:t>
            </a:r>
            <a:endParaRPr sz="2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Procedural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vs.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object-oriented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programming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Objects and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Intelligent agents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/ Freescale Freedom</a:t>
            </a:r>
            <a:r>
              <a:rPr sz="24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platform</a:t>
            </a:r>
            <a:endParaRPr sz="2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Intelligent agents / Hierarchy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control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revisited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ARM FRDM-K64F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controller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IoT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Application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shield</a:t>
            </a:r>
            <a:endParaRPr sz="2000" dirty="0">
              <a:latin typeface="Gothic Uralic"/>
              <a:cs typeface="Gothic Uralic"/>
            </a:endParaRPr>
          </a:p>
          <a:p>
            <a:pPr marL="355600" marR="3027680" indent="-3429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Web-based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IDE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compiler  </a:t>
            </a:r>
            <a:r>
              <a:rPr lang="en-US"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u="heavy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Gothic Uralic"/>
                <a:cs typeface="Gothic Uralic"/>
                <a:hlinkClick r:id="rId4"/>
              </a:rPr>
              <a:t>https://os.mbed.com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Started developing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simple action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game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30740" y="4367784"/>
            <a:ext cx="1723644" cy="2039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74764" y="4396740"/>
            <a:ext cx="2403348" cy="20101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4188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727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0" dirty="0"/>
              <a:t>Planning </a:t>
            </a:r>
            <a:r>
              <a:rPr spc="-35" dirty="0"/>
              <a:t>a </a:t>
            </a:r>
            <a:r>
              <a:rPr spc="-450" dirty="0"/>
              <a:t>software</a:t>
            </a:r>
            <a:r>
              <a:rPr spc="-335" dirty="0"/>
              <a:t> </a:t>
            </a:r>
            <a:r>
              <a:rPr spc="-315" dirty="0"/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9618980" cy="223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 basic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requirements</a:t>
            </a:r>
            <a:r>
              <a:rPr sz="24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specification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Describe what you 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trying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build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or realise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(objectives)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Outline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functional requirements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inputs, behaviours,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outputs)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Outline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non-functional requirements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(softer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factors: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look &amp; feel,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speed,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etc.)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6296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OO </a:t>
            </a:r>
            <a:r>
              <a:rPr spc="-470" dirty="0"/>
              <a:t>Software</a:t>
            </a:r>
            <a:r>
              <a:rPr spc="-495" dirty="0"/>
              <a:t> </a:t>
            </a:r>
            <a:r>
              <a:rPr spc="-385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432" y="1989835"/>
            <a:ext cx="9725025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How do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decide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which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classes, data, and methods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we</a:t>
            </a:r>
            <a:r>
              <a:rPr sz="2400" b="1" i="1" spc="16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need?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Object-orientation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particular way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looking at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modelling our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problem: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spc="-160" dirty="0">
                <a:latin typeface="Verdana" panose="020B0604030504040204"/>
                <a:cs typeface="Verdana" panose="020B0604030504040204"/>
              </a:rPr>
              <a:t>Classes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 things or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110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concepts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Member </a:t>
            </a:r>
            <a:r>
              <a:rPr sz="2000" b="1" spc="-110" dirty="0">
                <a:latin typeface="Verdana" panose="020B0604030504040204"/>
                <a:cs typeface="Verdana" panose="020B0604030504040204"/>
              </a:rPr>
              <a:t>data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(variables)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</a:t>
            </a:r>
            <a:r>
              <a:rPr sz="2000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195" dirty="0">
                <a:solidFill>
                  <a:srgbClr val="4966AC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Member functions 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(</a:t>
            </a:r>
            <a:r>
              <a:rPr sz="2000" b="1" spc="-150" dirty="0">
                <a:latin typeface="Verdana" panose="020B0604030504040204"/>
                <a:cs typeface="Verdana" panose="020B0604030504040204"/>
              </a:rPr>
              <a:t>methods</a:t>
            </a:r>
            <a:r>
              <a:rPr sz="2000" spc="-150" dirty="0">
                <a:solidFill>
                  <a:srgbClr val="252525"/>
                </a:solidFill>
                <a:latin typeface="Gothic Uralic"/>
                <a:cs typeface="Gothic Uralic"/>
              </a:rPr>
              <a:t>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represent </a:t>
            </a:r>
            <a:r>
              <a:rPr sz="2000" b="1" spc="-165" dirty="0">
                <a:solidFill>
                  <a:srgbClr val="008000"/>
                </a:solidFill>
                <a:latin typeface="Verdana" panose="020B0604030504040204"/>
                <a:cs typeface="Verdana" panose="020B0604030504040204"/>
              </a:rPr>
              <a:t>behaviour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these</a:t>
            </a:r>
            <a:r>
              <a:rPr sz="2000" spc="-3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things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>
              <a:latin typeface="Gothic Uralic"/>
              <a:cs typeface="Gothic Uralic"/>
            </a:endParaRPr>
          </a:p>
          <a:p>
            <a:pPr marR="378460" algn="r">
              <a:lnSpc>
                <a:spcPct val="100000"/>
              </a:lnSpc>
              <a:spcBef>
                <a:spcPts val="173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“linguistic method” can be useful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anyone not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very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experienced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endParaRPr sz="2000">
              <a:latin typeface="Gothic Uralic"/>
              <a:cs typeface="Gothic Uralic"/>
            </a:endParaRPr>
          </a:p>
          <a:p>
            <a:pPr marR="367665" algn="r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software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engineering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come up with an initial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structure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quickly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towards </a:t>
            </a:r>
            <a:r>
              <a:rPr spc="-5" dirty="0"/>
              <a:t>designing </a:t>
            </a:r>
            <a:r>
              <a:rPr dirty="0"/>
              <a:t>a </a:t>
            </a:r>
            <a:r>
              <a:rPr spc="-5" dirty="0"/>
              <a:t>software</a:t>
            </a:r>
            <a:r>
              <a:rPr spc="5" dirty="0"/>
              <a:t> </a:t>
            </a:r>
            <a:r>
              <a:rPr dirty="0"/>
              <a:t>system</a:t>
            </a:r>
          </a:p>
          <a:p>
            <a:pPr marL="183515">
              <a:lnSpc>
                <a:spcPct val="100000"/>
              </a:lnSpc>
              <a:spcBef>
                <a:spcPts val="10"/>
              </a:spcBef>
            </a:pPr>
            <a:endParaRPr sz="2950"/>
          </a:p>
          <a:p>
            <a:pPr marL="196215">
              <a:lnSpc>
                <a:spcPct val="100000"/>
              </a:lnSpc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dirty="0">
                <a:latin typeface="Gothic Uralic"/>
                <a:cs typeface="Gothic Uralic"/>
              </a:rPr>
              <a:t>Identify </a:t>
            </a:r>
            <a:r>
              <a:rPr sz="2000" b="0" i="0" spc="5" dirty="0">
                <a:latin typeface="Gothic Uralic"/>
                <a:cs typeface="Gothic Uralic"/>
              </a:rPr>
              <a:t>the </a:t>
            </a:r>
            <a:r>
              <a:rPr sz="2000" i="0" spc="-170" dirty="0">
                <a:latin typeface="Verdana" panose="020B0604030504040204"/>
                <a:cs typeface="Verdana" panose="020B0604030504040204"/>
              </a:rPr>
              <a:t>main </a:t>
            </a:r>
            <a:r>
              <a:rPr sz="2000" i="0" spc="-155" dirty="0">
                <a:latin typeface="Verdana" panose="020B0604030504040204"/>
                <a:cs typeface="Verdana" panose="020B0604030504040204"/>
              </a:rPr>
              <a:t>components </a:t>
            </a:r>
            <a:r>
              <a:rPr sz="2000" b="0" i="0" spc="-5" dirty="0">
                <a:latin typeface="Gothic Uralic"/>
                <a:cs typeface="Gothic Uralic"/>
              </a:rPr>
              <a:t>and </a:t>
            </a:r>
            <a:r>
              <a:rPr sz="2000" i="0" spc="-195" dirty="0">
                <a:latin typeface="Verdana" panose="020B0604030504040204"/>
                <a:cs typeface="Verdana" panose="020B0604030504040204"/>
              </a:rPr>
              <a:t>functions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-5" dirty="0">
                <a:latin typeface="Gothic Uralic"/>
                <a:cs typeface="Gothic Uralic"/>
              </a:rPr>
              <a:t>your</a:t>
            </a:r>
            <a:r>
              <a:rPr sz="2000" b="0" i="0" spc="-60" dirty="0">
                <a:latin typeface="Gothic Uralic"/>
                <a:cs typeface="Gothic Uralic"/>
              </a:rPr>
              <a:t> </a:t>
            </a:r>
            <a:r>
              <a:rPr sz="2000" b="0" i="0" spc="-5" dirty="0">
                <a:latin typeface="Gothic Uralic"/>
                <a:cs typeface="Gothic Uralic"/>
              </a:rPr>
              <a:t>software</a:t>
            </a:r>
            <a:endParaRPr sz="2000">
              <a:latin typeface="Gothic Uralic"/>
              <a:cs typeface="Gothic Uralic"/>
            </a:endParaRPr>
          </a:p>
          <a:p>
            <a:pPr marL="196215">
              <a:lnSpc>
                <a:spcPct val="100000"/>
              </a:lnSpc>
              <a:spcBef>
                <a:spcPts val="1080"/>
              </a:spcBef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spc="-10" dirty="0">
                <a:latin typeface="Gothic Uralic"/>
                <a:cs typeface="Gothic Uralic"/>
              </a:rPr>
              <a:t>Write </a:t>
            </a:r>
            <a:r>
              <a:rPr sz="2000" b="0" i="0" spc="-5" dirty="0">
                <a:latin typeface="Gothic Uralic"/>
                <a:cs typeface="Gothic Uralic"/>
              </a:rPr>
              <a:t>down, </a:t>
            </a:r>
            <a:r>
              <a:rPr sz="2000" i="0" spc="-215" dirty="0">
                <a:latin typeface="Verdana" panose="020B0604030504040204"/>
                <a:cs typeface="Verdana" panose="020B0604030504040204"/>
              </a:rPr>
              <a:t>in </a:t>
            </a:r>
            <a:r>
              <a:rPr sz="2000" i="0" spc="-229" dirty="0">
                <a:latin typeface="Verdana" panose="020B0604030504040204"/>
                <a:cs typeface="Verdana" panose="020B0604030504040204"/>
              </a:rPr>
              <a:t>full </a:t>
            </a:r>
            <a:r>
              <a:rPr sz="2000" i="0" spc="-145" dirty="0">
                <a:latin typeface="Verdana" panose="020B0604030504040204"/>
                <a:cs typeface="Verdana" panose="020B0604030504040204"/>
              </a:rPr>
              <a:t>sentences</a:t>
            </a:r>
            <a:r>
              <a:rPr sz="2000" b="0" i="0" spc="-145" dirty="0">
                <a:latin typeface="Gothic Uralic"/>
                <a:cs typeface="Gothic Uralic"/>
              </a:rPr>
              <a:t>, </a:t>
            </a:r>
            <a:r>
              <a:rPr sz="2000" i="0" spc="-15" dirty="0">
                <a:latin typeface="Verdana" panose="020B0604030504040204"/>
                <a:cs typeface="Verdana" panose="020B0604030504040204"/>
              </a:rPr>
              <a:t>a </a:t>
            </a:r>
            <a:r>
              <a:rPr sz="2000" i="0" spc="-165" dirty="0">
                <a:latin typeface="Verdana" panose="020B0604030504040204"/>
                <a:cs typeface="Verdana" panose="020B0604030504040204"/>
              </a:rPr>
              <a:t>description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5" dirty="0">
                <a:latin typeface="Gothic Uralic"/>
                <a:cs typeface="Gothic Uralic"/>
              </a:rPr>
              <a:t>these components </a:t>
            </a:r>
            <a:r>
              <a:rPr sz="2000" b="0" i="0" dirty="0">
                <a:latin typeface="Gothic Uralic"/>
                <a:cs typeface="Gothic Uralic"/>
              </a:rPr>
              <a:t>and what </a:t>
            </a:r>
            <a:r>
              <a:rPr sz="2000" b="0" i="0" spc="5" dirty="0">
                <a:latin typeface="Gothic Uralic"/>
                <a:cs typeface="Gothic Uralic"/>
              </a:rPr>
              <a:t>they</a:t>
            </a:r>
            <a:r>
              <a:rPr sz="2000" b="0" i="0" spc="20" dirty="0">
                <a:latin typeface="Gothic Uralic"/>
                <a:cs typeface="Gothic Uralic"/>
              </a:rPr>
              <a:t> </a:t>
            </a:r>
            <a:r>
              <a:rPr sz="2000" b="0" i="0" spc="-185" dirty="0">
                <a:latin typeface="Gothic Uralic"/>
                <a:cs typeface="Gothic Uralic"/>
              </a:rPr>
              <a:t>do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898" y="4584013"/>
            <a:ext cx="1045591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 candidates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b="1" spc="-160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classes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 a system, and some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their </a:t>
            </a:r>
            <a:r>
              <a:rPr sz="2000" b="1" spc="-11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b="1" spc="-145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found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spc="-2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nouns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 elements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software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“The multimedia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database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information about media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items, such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their</a:t>
            </a:r>
            <a:r>
              <a:rPr sz="20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title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rating.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 items can be Audio-CDs, Films, and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Games”.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" y="0"/>
            <a:ext cx="56296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OO </a:t>
            </a:r>
            <a:r>
              <a:rPr spc="-470" dirty="0"/>
              <a:t>Software</a:t>
            </a:r>
            <a:r>
              <a:rPr spc="-495" dirty="0"/>
              <a:t> </a:t>
            </a:r>
            <a:r>
              <a:rPr spc="-385" dirty="0"/>
              <a:t>Design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736335" y="3695700"/>
            <a:ext cx="719455" cy="699770"/>
            <a:chOff x="5736335" y="3695700"/>
            <a:chExt cx="719455" cy="699770"/>
          </a:xfrm>
        </p:grpSpPr>
        <p:sp>
          <p:nvSpPr>
            <p:cNvPr id="8" name="object 8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528066" y="0"/>
                  </a:moveTo>
                  <a:lnTo>
                    <a:pt x="176022" y="0"/>
                  </a:lnTo>
                  <a:lnTo>
                    <a:pt x="176022" y="342137"/>
                  </a:lnTo>
                  <a:lnTo>
                    <a:pt x="0" y="342137"/>
                  </a:lnTo>
                  <a:lnTo>
                    <a:pt x="352044" y="684275"/>
                  </a:lnTo>
                  <a:lnTo>
                    <a:pt x="704088" y="342137"/>
                  </a:lnTo>
                  <a:lnTo>
                    <a:pt x="528066" y="342137"/>
                  </a:lnTo>
                  <a:lnTo>
                    <a:pt x="52806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0" y="342137"/>
                  </a:moveTo>
                  <a:lnTo>
                    <a:pt x="176022" y="342137"/>
                  </a:lnTo>
                  <a:lnTo>
                    <a:pt x="176022" y="0"/>
                  </a:lnTo>
                  <a:lnTo>
                    <a:pt x="528066" y="0"/>
                  </a:lnTo>
                  <a:lnTo>
                    <a:pt x="528066" y="342137"/>
                  </a:lnTo>
                  <a:lnTo>
                    <a:pt x="704088" y="342137"/>
                  </a:lnTo>
                  <a:lnTo>
                    <a:pt x="352044" y="684275"/>
                  </a:lnTo>
                  <a:lnTo>
                    <a:pt x="0" y="34213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towards </a:t>
            </a:r>
            <a:r>
              <a:rPr spc="-5" dirty="0"/>
              <a:t>designing </a:t>
            </a:r>
            <a:r>
              <a:rPr dirty="0"/>
              <a:t>a </a:t>
            </a:r>
            <a:r>
              <a:rPr spc="-5" dirty="0"/>
              <a:t>software</a:t>
            </a:r>
            <a:r>
              <a:rPr spc="5" dirty="0"/>
              <a:t> </a:t>
            </a:r>
            <a:r>
              <a:rPr dirty="0"/>
              <a:t>system</a:t>
            </a:r>
          </a:p>
          <a:p>
            <a:pPr marL="183515">
              <a:lnSpc>
                <a:spcPct val="100000"/>
              </a:lnSpc>
              <a:spcBef>
                <a:spcPts val="10"/>
              </a:spcBef>
            </a:pPr>
            <a:endParaRPr sz="2950"/>
          </a:p>
          <a:p>
            <a:pPr marL="196215">
              <a:lnSpc>
                <a:spcPct val="100000"/>
              </a:lnSpc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dirty="0">
                <a:latin typeface="Gothic Uralic"/>
                <a:cs typeface="Gothic Uralic"/>
              </a:rPr>
              <a:t>Identify </a:t>
            </a:r>
            <a:r>
              <a:rPr sz="2000" b="0" i="0" spc="5" dirty="0">
                <a:latin typeface="Gothic Uralic"/>
                <a:cs typeface="Gothic Uralic"/>
              </a:rPr>
              <a:t>the </a:t>
            </a:r>
            <a:r>
              <a:rPr sz="2000" i="0" spc="-170" dirty="0">
                <a:latin typeface="Verdana" panose="020B0604030504040204"/>
                <a:cs typeface="Verdana" panose="020B0604030504040204"/>
              </a:rPr>
              <a:t>main </a:t>
            </a:r>
            <a:r>
              <a:rPr sz="2000" i="0" spc="-155" dirty="0">
                <a:latin typeface="Verdana" panose="020B0604030504040204"/>
                <a:cs typeface="Verdana" panose="020B0604030504040204"/>
              </a:rPr>
              <a:t>components </a:t>
            </a:r>
            <a:r>
              <a:rPr sz="2000" b="0" i="0" spc="-5" dirty="0">
                <a:latin typeface="Gothic Uralic"/>
                <a:cs typeface="Gothic Uralic"/>
              </a:rPr>
              <a:t>and </a:t>
            </a:r>
            <a:r>
              <a:rPr sz="2000" i="0" spc="-195" dirty="0">
                <a:latin typeface="Verdana" panose="020B0604030504040204"/>
                <a:cs typeface="Verdana" panose="020B0604030504040204"/>
              </a:rPr>
              <a:t>functions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-5" dirty="0">
                <a:latin typeface="Gothic Uralic"/>
                <a:cs typeface="Gothic Uralic"/>
              </a:rPr>
              <a:t>your</a:t>
            </a:r>
            <a:r>
              <a:rPr sz="2000" b="0" i="0" spc="-60" dirty="0">
                <a:latin typeface="Gothic Uralic"/>
                <a:cs typeface="Gothic Uralic"/>
              </a:rPr>
              <a:t> </a:t>
            </a:r>
            <a:r>
              <a:rPr sz="2000" b="0" i="0" spc="-5" dirty="0">
                <a:latin typeface="Gothic Uralic"/>
                <a:cs typeface="Gothic Uralic"/>
              </a:rPr>
              <a:t>software</a:t>
            </a:r>
            <a:endParaRPr sz="2000">
              <a:latin typeface="Gothic Uralic"/>
              <a:cs typeface="Gothic Uralic"/>
            </a:endParaRPr>
          </a:p>
          <a:p>
            <a:pPr marL="196215">
              <a:lnSpc>
                <a:spcPct val="100000"/>
              </a:lnSpc>
              <a:spcBef>
                <a:spcPts val="1080"/>
              </a:spcBef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spc="-10" dirty="0">
                <a:latin typeface="Gothic Uralic"/>
                <a:cs typeface="Gothic Uralic"/>
              </a:rPr>
              <a:t>Write </a:t>
            </a:r>
            <a:r>
              <a:rPr sz="2000" b="0" i="0" spc="-5" dirty="0">
                <a:latin typeface="Gothic Uralic"/>
                <a:cs typeface="Gothic Uralic"/>
              </a:rPr>
              <a:t>down, </a:t>
            </a:r>
            <a:r>
              <a:rPr sz="2000" i="0" spc="-215" dirty="0">
                <a:latin typeface="Verdana" panose="020B0604030504040204"/>
                <a:cs typeface="Verdana" panose="020B0604030504040204"/>
              </a:rPr>
              <a:t>in </a:t>
            </a:r>
            <a:r>
              <a:rPr sz="2000" i="0" spc="-229" dirty="0">
                <a:latin typeface="Verdana" panose="020B0604030504040204"/>
                <a:cs typeface="Verdana" panose="020B0604030504040204"/>
              </a:rPr>
              <a:t>full </a:t>
            </a:r>
            <a:r>
              <a:rPr sz="2000" i="0" spc="-145" dirty="0">
                <a:latin typeface="Verdana" panose="020B0604030504040204"/>
                <a:cs typeface="Verdana" panose="020B0604030504040204"/>
              </a:rPr>
              <a:t>sentences</a:t>
            </a:r>
            <a:r>
              <a:rPr sz="2000" b="0" i="0" spc="-145" dirty="0">
                <a:latin typeface="Gothic Uralic"/>
                <a:cs typeface="Gothic Uralic"/>
              </a:rPr>
              <a:t>, </a:t>
            </a:r>
            <a:r>
              <a:rPr sz="2000" i="0" spc="-15" dirty="0">
                <a:latin typeface="Verdana" panose="020B0604030504040204"/>
                <a:cs typeface="Verdana" panose="020B0604030504040204"/>
              </a:rPr>
              <a:t>a </a:t>
            </a:r>
            <a:r>
              <a:rPr sz="2000" i="0" spc="-165" dirty="0">
                <a:latin typeface="Verdana" panose="020B0604030504040204"/>
                <a:cs typeface="Verdana" panose="020B0604030504040204"/>
              </a:rPr>
              <a:t>description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5" dirty="0">
                <a:latin typeface="Gothic Uralic"/>
                <a:cs typeface="Gothic Uralic"/>
              </a:rPr>
              <a:t>these components </a:t>
            </a:r>
            <a:r>
              <a:rPr sz="2000" b="0" i="0" dirty="0">
                <a:latin typeface="Gothic Uralic"/>
                <a:cs typeface="Gothic Uralic"/>
              </a:rPr>
              <a:t>and what </a:t>
            </a:r>
            <a:r>
              <a:rPr sz="2000" b="0" i="0" spc="5" dirty="0">
                <a:latin typeface="Gothic Uralic"/>
                <a:cs typeface="Gothic Uralic"/>
              </a:rPr>
              <a:t>they</a:t>
            </a:r>
            <a:r>
              <a:rPr sz="2000" b="0" i="0" spc="20" dirty="0">
                <a:latin typeface="Gothic Uralic"/>
                <a:cs typeface="Gothic Uralic"/>
              </a:rPr>
              <a:t> </a:t>
            </a:r>
            <a:r>
              <a:rPr sz="2000" b="0" i="0" spc="-185" dirty="0">
                <a:latin typeface="Gothic Uralic"/>
                <a:cs typeface="Gothic Uralic"/>
              </a:rPr>
              <a:t>do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898" y="4584013"/>
            <a:ext cx="104279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 candidates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b="1" spc="-160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classes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 a system, and some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their </a:t>
            </a:r>
            <a:r>
              <a:rPr sz="2000" b="1" spc="-11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b="1" spc="-145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variables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found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spc="-22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nouns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name elements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software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“The </a:t>
            </a:r>
            <a:r>
              <a:rPr sz="2000" b="1" spc="-180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multimedia </a:t>
            </a:r>
            <a:r>
              <a:rPr sz="2000" b="1" spc="-114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database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stores </a:t>
            </a:r>
            <a:r>
              <a:rPr sz="2000" b="1" spc="-204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about </a:t>
            </a:r>
            <a:r>
              <a:rPr sz="2000" b="1" spc="-114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media </a:t>
            </a:r>
            <a:r>
              <a:rPr sz="2000" b="1" spc="-185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items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such 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their</a:t>
            </a:r>
            <a:r>
              <a:rPr sz="20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22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title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b="1" spc="-175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rating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.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 </a:t>
            </a:r>
            <a:r>
              <a:rPr sz="2000" b="1" spc="-220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items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be </a:t>
            </a:r>
            <a:r>
              <a:rPr sz="2000" b="1" spc="-125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Audio-CDs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2000" b="1" spc="-220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Films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2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b="1" spc="-80" dirty="0">
                <a:solidFill>
                  <a:srgbClr val="C00000"/>
                </a:solidFill>
                <a:latin typeface="Verdana" panose="020B0604030504040204"/>
                <a:cs typeface="Verdana" panose="020B0604030504040204"/>
              </a:rPr>
              <a:t>Games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”.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" y="0"/>
            <a:ext cx="56296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OO </a:t>
            </a:r>
            <a:r>
              <a:rPr spc="-470" dirty="0"/>
              <a:t>Software</a:t>
            </a:r>
            <a:r>
              <a:rPr spc="-495" dirty="0"/>
              <a:t> </a:t>
            </a:r>
            <a:r>
              <a:rPr spc="-385" dirty="0"/>
              <a:t>Design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736335" y="3695700"/>
            <a:ext cx="719455" cy="699770"/>
            <a:chOff x="5736335" y="3695700"/>
            <a:chExt cx="719455" cy="699770"/>
          </a:xfrm>
        </p:grpSpPr>
        <p:sp>
          <p:nvSpPr>
            <p:cNvPr id="8" name="object 8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528066" y="0"/>
                  </a:moveTo>
                  <a:lnTo>
                    <a:pt x="176022" y="0"/>
                  </a:lnTo>
                  <a:lnTo>
                    <a:pt x="176022" y="342137"/>
                  </a:lnTo>
                  <a:lnTo>
                    <a:pt x="0" y="342137"/>
                  </a:lnTo>
                  <a:lnTo>
                    <a:pt x="352044" y="684275"/>
                  </a:lnTo>
                  <a:lnTo>
                    <a:pt x="704088" y="342137"/>
                  </a:lnTo>
                  <a:lnTo>
                    <a:pt x="528066" y="342137"/>
                  </a:lnTo>
                  <a:lnTo>
                    <a:pt x="52806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0" y="342137"/>
                  </a:moveTo>
                  <a:lnTo>
                    <a:pt x="176022" y="342137"/>
                  </a:lnTo>
                  <a:lnTo>
                    <a:pt x="176022" y="0"/>
                  </a:lnTo>
                  <a:lnTo>
                    <a:pt x="528066" y="0"/>
                  </a:lnTo>
                  <a:lnTo>
                    <a:pt x="528066" y="342137"/>
                  </a:lnTo>
                  <a:lnTo>
                    <a:pt x="704088" y="342137"/>
                  </a:lnTo>
                  <a:lnTo>
                    <a:pt x="352044" y="684275"/>
                  </a:lnTo>
                  <a:lnTo>
                    <a:pt x="0" y="34213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towards </a:t>
            </a:r>
            <a:r>
              <a:rPr spc="-5" dirty="0"/>
              <a:t>designing </a:t>
            </a:r>
            <a:r>
              <a:rPr dirty="0"/>
              <a:t>a </a:t>
            </a:r>
            <a:r>
              <a:rPr spc="-5" dirty="0"/>
              <a:t>software</a:t>
            </a:r>
            <a:r>
              <a:rPr spc="5" dirty="0"/>
              <a:t> </a:t>
            </a:r>
            <a:r>
              <a:rPr dirty="0"/>
              <a:t>system</a:t>
            </a:r>
          </a:p>
          <a:p>
            <a:pPr marL="183515">
              <a:lnSpc>
                <a:spcPct val="100000"/>
              </a:lnSpc>
              <a:spcBef>
                <a:spcPts val="10"/>
              </a:spcBef>
            </a:pPr>
            <a:endParaRPr sz="2950"/>
          </a:p>
          <a:p>
            <a:pPr marL="196215">
              <a:lnSpc>
                <a:spcPct val="100000"/>
              </a:lnSpc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dirty="0">
                <a:latin typeface="Gothic Uralic"/>
                <a:cs typeface="Gothic Uralic"/>
              </a:rPr>
              <a:t>Identify </a:t>
            </a:r>
            <a:r>
              <a:rPr sz="2000" b="0" i="0" spc="5" dirty="0">
                <a:latin typeface="Gothic Uralic"/>
                <a:cs typeface="Gothic Uralic"/>
              </a:rPr>
              <a:t>the </a:t>
            </a:r>
            <a:r>
              <a:rPr sz="2000" i="0" spc="-170" dirty="0">
                <a:latin typeface="Verdana" panose="020B0604030504040204"/>
                <a:cs typeface="Verdana" panose="020B0604030504040204"/>
              </a:rPr>
              <a:t>main </a:t>
            </a:r>
            <a:r>
              <a:rPr sz="2000" i="0" spc="-155" dirty="0">
                <a:latin typeface="Verdana" panose="020B0604030504040204"/>
                <a:cs typeface="Verdana" panose="020B0604030504040204"/>
              </a:rPr>
              <a:t>components </a:t>
            </a:r>
            <a:r>
              <a:rPr sz="2000" b="0" i="0" spc="-5" dirty="0">
                <a:latin typeface="Gothic Uralic"/>
                <a:cs typeface="Gothic Uralic"/>
              </a:rPr>
              <a:t>and </a:t>
            </a:r>
            <a:r>
              <a:rPr sz="2000" i="0" spc="-195" dirty="0">
                <a:latin typeface="Verdana" panose="020B0604030504040204"/>
                <a:cs typeface="Verdana" panose="020B0604030504040204"/>
              </a:rPr>
              <a:t>functions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-5" dirty="0">
                <a:latin typeface="Gothic Uralic"/>
                <a:cs typeface="Gothic Uralic"/>
              </a:rPr>
              <a:t>your</a:t>
            </a:r>
            <a:r>
              <a:rPr sz="2000" b="0" i="0" spc="-60" dirty="0">
                <a:latin typeface="Gothic Uralic"/>
                <a:cs typeface="Gothic Uralic"/>
              </a:rPr>
              <a:t> </a:t>
            </a:r>
            <a:r>
              <a:rPr sz="2000" b="0" i="0" spc="-5" dirty="0">
                <a:latin typeface="Gothic Uralic"/>
                <a:cs typeface="Gothic Uralic"/>
              </a:rPr>
              <a:t>software</a:t>
            </a:r>
            <a:endParaRPr sz="2000">
              <a:latin typeface="Gothic Uralic"/>
              <a:cs typeface="Gothic Uralic"/>
            </a:endParaRPr>
          </a:p>
          <a:p>
            <a:pPr marL="196215">
              <a:lnSpc>
                <a:spcPct val="100000"/>
              </a:lnSpc>
              <a:spcBef>
                <a:spcPts val="1080"/>
              </a:spcBef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spc="-10" dirty="0">
                <a:latin typeface="Gothic Uralic"/>
                <a:cs typeface="Gothic Uralic"/>
              </a:rPr>
              <a:t>Write </a:t>
            </a:r>
            <a:r>
              <a:rPr sz="2000" b="0" i="0" spc="-5" dirty="0">
                <a:latin typeface="Gothic Uralic"/>
                <a:cs typeface="Gothic Uralic"/>
              </a:rPr>
              <a:t>down, </a:t>
            </a:r>
            <a:r>
              <a:rPr sz="2000" i="0" spc="-215" dirty="0">
                <a:latin typeface="Verdana" panose="020B0604030504040204"/>
                <a:cs typeface="Verdana" panose="020B0604030504040204"/>
              </a:rPr>
              <a:t>in </a:t>
            </a:r>
            <a:r>
              <a:rPr sz="2000" i="0" spc="-229" dirty="0">
                <a:latin typeface="Verdana" panose="020B0604030504040204"/>
                <a:cs typeface="Verdana" panose="020B0604030504040204"/>
              </a:rPr>
              <a:t>full </a:t>
            </a:r>
            <a:r>
              <a:rPr sz="2000" i="0" spc="-145" dirty="0">
                <a:latin typeface="Verdana" panose="020B0604030504040204"/>
                <a:cs typeface="Verdana" panose="020B0604030504040204"/>
              </a:rPr>
              <a:t>sentences</a:t>
            </a:r>
            <a:r>
              <a:rPr sz="2000" b="0" i="0" spc="-145" dirty="0">
                <a:latin typeface="Gothic Uralic"/>
                <a:cs typeface="Gothic Uralic"/>
              </a:rPr>
              <a:t>, </a:t>
            </a:r>
            <a:r>
              <a:rPr sz="2000" i="0" spc="-15" dirty="0">
                <a:latin typeface="Verdana" panose="020B0604030504040204"/>
                <a:cs typeface="Verdana" panose="020B0604030504040204"/>
              </a:rPr>
              <a:t>a </a:t>
            </a:r>
            <a:r>
              <a:rPr sz="2000" i="0" spc="-165" dirty="0">
                <a:latin typeface="Verdana" panose="020B0604030504040204"/>
                <a:cs typeface="Verdana" panose="020B0604030504040204"/>
              </a:rPr>
              <a:t>description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5" dirty="0">
                <a:latin typeface="Gothic Uralic"/>
                <a:cs typeface="Gothic Uralic"/>
              </a:rPr>
              <a:t>these components </a:t>
            </a:r>
            <a:r>
              <a:rPr sz="2000" b="0" i="0" dirty="0">
                <a:latin typeface="Gothic Uralic"/>
                <a:cs typeface="Gothic Uralic"/>
              </a:rPr>
              <a:t>and what </a:t>
            </a:r>
            <a:r>
              <a:rPr sz="2000" b="0" i="0" spc="5" dirty="0">
                <a:latin typeface="Gothic Uralic"/>
                <a:cs typeface="Gothic Uralic"/>
              </a:rPr>
              <a:t>they</a:t>
            </a:r>
            <a:r>
              <a:rPr sz="2000" b="0" i="0" spc="20" dirty="0">
                <a:latin typeface="Gothic Uralic"/>
                <a:cs typeface="Gothic Uralic"/>
              </a:rPr>
              <a:t> </a:t>
            </a:r>
            <a:r>
              <a:rPr sz="2000" b="0" i="0" spc="-185" dirty="0">
                <a:latin typeface="Gothic Uralic"/>
                <a:cs typeface="Gothic Uralic"/>
              </a:rPr>
              <a:t>do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898" y="4584013"/>
            <a:ext cx="1072515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Required </a:t>
            </a:r>
            <a:r>
              <a:rPr sz="2000" b="1" spc="-11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b="1" spc="-19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members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sometimes be found around </a:t>
            </a:r>
            <a:r>
              <a:rPr sz="2000" b="1" spc="-12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adjectives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whatever</a:t>
            </a:r>
            <a:endParaRPr sz="2000">
              <a:latin typeface="Gothic Uralic"/>
              <a:cs typeface="Gothic Uralic"/>
            </a:endParaRPr>
          </a:p>
          <a:p>
            <a:pPr marL="3175" algn="ctr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words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come after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phrases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like “has/have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a”,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“contains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a”,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“returns”, “shows”,</a:t>
            </a:r>
            <a:r>
              <a:rPr sz="2000" spc="-2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etc.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Gothic Uralic"/>
                <a:cs typeface="Gothic Uralic"/>
              </a:rPr>
              <a:t>“Each film has a director </a:t>
            </a:r>
            <a:r>
              <a:rPr sz="2000" spc="-5" dirty="0">
                <a:latin typeface="Gothic Uralic"/>
                <a:cs typeface="Gothic Uralic"/>
              </a:rPr>
              <a:t>and </a:t>
            </a:r>
            <a:r>
              <a:rPr sz="2000" dirty="0">
                <a:latin typeface="Gothic Uralic"/>
                <a:cs typeface="Gothic Uralic"/>
              </a:rPr>
              <a:t>a title. The total runtime </a:t>
            </a:r>
            <a:r>
              <a:rPr sz="2000" spc="-5" dirty="0">
                <a:latin typeface="Gothic Uralic"/>
                <a:cs typeface="Gothic Uralic"/>
              </a:rPr>
              <a:t>is </a:t>
            </a:r>
            <a:r>
              <a:rPr sz="2000" dirty="0">
                <a:latin typeface="Gothic Uralic"/>
                <a:cs typeface="Gothic Uralic"/>
              </a:rPr>
              <a:t>stored </a:t>
            </a:r>
            <a:r>
              <a:rPr sz="2000" spc="-5" dirty="0">
                <a:latin typeface="Gothic Uralic"/>
                <a:cs typeface="Gothic Uralic"/>
              </a:rPr>
              <a:t>as </a:t>
            </a:r>
            <a:r>
              <a:rPr sz="2000" dirty="0">
                <a:latin typeface="Gothic Uralic"/>
                <a:cs typeface="Gothic Uralic"/>
              </a:rPr>
              <a:t>well, </a:t>
            </a:r>
            <a:r>
              <a:rPr sz="2000" spc="-5" dirty="0">
                <a:latin typeface="Gothic Uralic"/>
                <a:cs typeface="Gothic Uralic"/>
              </a:rPr>
              <a:t>and </a:t>
            </a:r>
            <a:r>
              <a:rPr sz="2000" dirty="0">
                <a:latin typeface="Gothic Uralic"/>
                <a:cs typeface="Gothic Uralic"/>
              </a:rPr>
              <a:t>there</a:t>
            </a:r>
            <a:r>
              <a:rPr sz="2000" spc="-32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is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Gothic Uralic"/>
                <a:cs typeface="Gothic Uralic"/>
              </a:rPr>
              <a:t>also </a:t>
            </a:r>
            <a:r>
              <a:rPr sz="2000" dirty="0">
                <a:latin typeface="Gothic Uralic"/>
                <a:cs typeface="Gothic Uralic"/>
              </a:rPr>
              <a:t>a </a:t>
            </a:r>
            <a:r>
              <a:rPr sz="2000" spc="-5" dirty="0">
                <a:latin typeface="Gothic Uralic"/>
                <a:cs typeface="Gothic Uralic"/>
              </a:rPr>
              <a:t>list of </a:t>
            </a:r>
            <a:r>
              <a:rPr sz="2000" spc="5" dirty="0">
                <a:latin typeface="Gothic Uralic"/>
                <a:cs typeface="Gothic Uralic"/>
              </a:rPr>
              <a:t>the </a:t>
            </a:r>
            <a:r>
              <a:rPr sz="2000" dirty="0">
                <a:latin typeface="Gothic Uralic"/>
                <a:cs typeface="Gothic Uralic"/>
              </a:rPr>
              <a:t>actors </a:t>
            </a:r>
            <a:r>
              <a:rPr sz="2000" spc="5" dirty="0">
                <a:latin typeface="Gothic Uralic"/>
                <a:cs typeface="Gothic Uralic"/>
              </a:rPr>
              <a:t>that </a:t>
            </a:r>
            <a:r>
              <a:rPr sz="2000" spc="-5" dirty="0">
                <a:latin typeface="Gothic Uralic"/>
                <a:cs typeface="Gothic Uralic"/>
              </a:rPr>
              <a:t>are </a:t>
            </a:r>
            <a:r>
              <a:rPr sz="2000" dirty="0">
                <a:latin typeface="Gothic Uralic"/>
                <a:cs typeface="Gothic Uralic"/>
              </a:rPr>
              <a:t>in </a:t>
            </a:r>
            <a:r>
              <a:rPr sz="2000" spc="5" dirty="0">
                <a:latin typeface="Gothic Uralic"/>
                <a:cs typeface="Gothic Uralic"/>
              </a:rPr>
              <a:t>the</a:t>
            </a:r>
            <a:r>
              <a:rPr sz="2000" spc="-21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film”.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" y="0"/>
            <a:ext cx="56296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OO </a:t>
            </a:r>
            <a:r>
              <a:rPr spc="-470" dirty="0"/>
              <a:t>Software</a:t>
            </a:r>
            <a:r>
              <a:rPr spc="-495" dirty="0"/>
              <a:t> </a:t>
            </a:r>
            <a:r>
              <a:rPr spc="-385" dirty="0"/>
              <a:t>Design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736335" y="3695700"/>
            <a:ext cx="719455" cy="699770"/>
            <a:chOff x="5736335" y="3695700"/>
            <a:chExt cx="719455" cy="699770"/>
          </a:xfrm>
        </p:grpSpPr>
        <p:sp>
          <p:nvSpPr>
            <p:cNvPr id="8" name="object 8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528066" y="0"/>
                  </a:moveTo>
                  <a:lnTo>
                    <a:pt x="176022" y="0"/>
                  </a:lnTo>
                  <a:lnTo>
                    <a:pt x="176022" y="342137"/>
                  </a:lnTo>
                  <a:lnTo>
                    <a:pt x="0" y="342137"/>
                  </a:lnTo>
                  <a:lnTo>
                    <a:pt x="352044" y="684275"/>
                  </a:lnTo>
                  <a:lnTo>
                    <a:pt x="704088" y="342137"/>
                  </a:lnTo>
                  <a:lnTo>
                    <a:pt x="528066" y="342137"/>
                  </a:lnTo>
                  <a:lnTo>
                    <a:pt x="52806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0" y="342137"/>
                  </a:moveTo>
                  <a:lnTo>
                    <a:pt x="176022" y="342137"/>
                  </a:lnTo>
                  <a:lnTo>
                    <a:pt x="176022" y="0"/>
                  </a:lnTo>
                  <a:lnTo>
                    <a:pt x="528066" y="0"/>
                  </a:lnTo>
                  <a:lnTo>
                    <a:pt x="528066" y="342137"/>
                  </a:lnTo>
                  <a:lnTo>
                    <a:pt x="704088" y="342137"/>
                  </a:lnTo>
                  <a:lnTo>
                    <a:pt x="352044" y="684275"/>
                  </a:lnTo>
                  <a:lnTo>
                    <a:pt x="0" y="34213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towards </a:t>
            </a:r>
            <a:r>
              <a:rPr spc="-5" dirty="0"/>
              <a:t>designing </a:t>
            </a:r>
            <a:r>
              <a:rPr dirty="0"/>
              <a:t>a </a:t>
            </a:r>
            <a:r>
              <a:rPr spc="-5" dirty="0"/>
              <a:t>software</a:t>
            </a:r>
            <a:r>
              <a:rPr spc="5" dirty="0"/>
              <a:t> </a:t>
            </a:r>
            <a:r>
              <a:rPr dirty="0"/>
              <a:t>system</a:t>
            </a:r>
          </a:p>
          <a:p>
            <a:pPr marL="183515">
              <a:lnSpc>
                <a:spcPct val="100000"/>
              </a:lnSpc>
              <a:spcBef>
                <a:spcPts val="10"/>
              </a:spcBef>
            </a:pPr>
            <a:endParaRPr sz="2950"/>
          </a:p>
          <a:p>
            <a:pPr marL="196215">
              <a:lnSpc>
                <a:spcPct val="100000"/>
              </a:lnSpc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dirty="0">
                <a:latin typeface="Gothic Uralic"/>
                <a:cs typeface="Gothic Uralic"/>
              </a:rPr>
              <a:t>Identify </a:t>
            </a:r>
            <a:r>
              <a:rPr sz="2000" b="0" i="0" spc="5" dirty="0">
                <a:latin typeface="Gothic Uralic"/>
                <a:cs typeface="Gothic Uralic"/>
              </a:rPr>
              <a:t>the </a:t>
            </a:r>
            <a:r>
              <a:rPr sz="2000" i="0" spc="-170" dirty="0">
                <a:latin typeface="Verdana" panose="020B0604030504040204"/>
                <a:cs typeface="Verdana" panose="020B0604030504040204"/>
              </a:rPr>
              <a:t>main </a:t>
            </a:r>
            <a:r>
              <a:rPr sz="2000" i="0" spc="-155" dirty="0">
                <a:latin typeface="Verdana" panose="020B0604030504040204"/>
                <a:cs typeface="Verdana" panose="020B0604030504040204"/>
              </a:rPr>
              <a:t>components </a:t>
            </a:r>
            <a:r>
              <a:rPr sz="2000" b="0" i="0" spc="-5" dirty="0">
                <a:latin typeface="Gothic Uralic"/>
                <a:cs typeface="Gothic Uralic"/>
              </a:rPr>
              <a:t>and </a:t>
            </a:r>
            <a:r>
              <a:rPr sz="2000" i="0" spc="-195" dirty="0">
                <a:latin typeface="Verdana" panose="020B0604030504040204"/>
                <a:cs typeface="Verdana" panose="020B0604030504040204"/>
              </a:rPr>
              <a:t>functions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-5" dirty="0">
                <a:latin typeface="Gothic Uralic"/>
                <a:cs typeface="Gothic Uralic"/>
              </a:rPr>
              <a:t>your</a:t>
            </a:r>
            <a:r>
              <a:rPr sz="2000" b="0" i="0" spc="-60" dirty="0">
                <a:latin typeface="Gothic Uralic"/>
                <a:cs typeface="Gothic Uralic"/>
              </a:rPr>
              <a:t> </a:t>
            </a:r>
            <a:r>
              <a:rPr sz="2000" b="0" i="0" spc="-5" dirty="0">
                <a:latin typeface="Gothic Uralic"/>
                <a:cs typeface="Gothic Uralic"/>
              </a:rPr>
              <a:t>software</a:t>
            </a:r>
            <a:endParaRPr sz="2000">
              <a:latin typeface="Gothic Uralic"/>
              <a:cs typeface="Gothic Uralic"/>
            </a:endParaRPr>
          </a:p>
          <a:p>
            <a:pPr marL="196215">
              <a:lnSpc>
                <a:spcPct val="100000"/>
              </a:lnSpc>
              <a:spcBef>
                <a:spcPts val="1080"/>
              </a:spcBef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spc="-10" dirty="0">
                <a:latin typeface="Gothic Uralic"/>
                <a:cs typeface="Gothic Uralic"/>
              </a:rPr>
              <a:t>Write </a:t>
            </a:r>
            <a:r>
              <a:rPr sz="2000" b="0" i="0" spc="-5" dirty="0">
                <a:latin typeface="Gothic Uralic"/>
                <a:cs typeface="Gothic Uralic"/>
              </a:rPr>
              <a:t>down, </a:t>
            </a:r>
            <a:r>
              <a:rPr sz="2000" i="0" spc="-215" dirty="0">
                <a:latin typeface="Verdana" panose="020B0604030504040204"/>
                <a:cs typeface="Verdana" panose="020B0604030504040204"/>
              </a:rPr>
              <a:t>in </a:t>
            </a:r>
            <a:r>
              <a:rPr sz="2000" i="0" spc="-229" dirty="0">
                <a:latin typeface="Verdana" panose="020B0604030504040204"/>
                <a:cs typeface="Verdana" panose="020B0604030504040204"/>
              </a:rPr>
              <a:t>full </a:t>
            </a:r>
            <a:r>
              <a:rPr sz="2000" i="0" spc="-145" dirty="0">
                <a:latin typeface="Verdana" panose="020B0604030504040204"/>
                <a:cs typeface="Verdana" panose="020B0604030504040204"/>
              </a:rPr>
              <a:t>sentences</a:t>
            </a:r>
            <a:r>
              <a:rPr sz="2000" b="0" i="0" spc="-145" dirty="0">
                <a:latin typeface="Gothic Uralic"/>
                <a:cs typeface="Gothic Uralic"/>
              </a:rPr>
              <a:t>, </a:t>
            </a:r>
            <a:r>
              <a:rPr sz="2000" i="0" spc="-15" dirty="0">
                <a:latin typeface="Verdana" panose="020B0604030504040204"/>
                <a:cs typeface="Verdana" panose="020B0604030504040204"/>
              </a:rPr>
              <a:t>a </a:t>
            </a:r>
            <a:r>
              <a:rPr sz="2000" i="0" spc="-165" dirty="0">
                <a:latin typeface="Verdana" panose="020B0604030504040204"/>
                <a:cs typeface="Verdana" panose="020B0604030504040204"/>
              </a:rPr>
              <a:t>description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5" dirty="0">
                <a:latin typeface="Gothic Uralic"/>
                <a:cs typeface="Gothic Uralic"/>
              </a:rPr>
              <a:t>these components </a:t>
            </a:r>
            <a:r>
              <a:rPr sz="2000" b="0" i="0" dirty="0">
                <a:latin typeface="Gothic Uralic"/>
                <a:cs typeface="Gothic Uralic"/>
              </a:rPr>
              <a:t>and what </a:t>
            </a:r>
            <a:r>
              <a:rPr sz="2000" b="0" i="0" spc="5" dirty="0">
                <a:latin typeface="Gothic Uralic"/>
                <a:cs typeface="Gothic Uralic"/>
              </a:rPr>
              <a:t>they</a:t>
            </a:r>
            <a:r>
              <a:rPr sz="2000" b="0" i="0" spc="20" dirty="0">
                <a:latin typeface="Gothic Uralic"/>
                <a:cs typeface="Gothic Uralic"/>
              </a:rPr>
              <a:t> </a:t>
            </a:r>
            <a:r>
              <a:rPr sz="2000" b="0" i="0" spc="-185" dirty="0">
                <a:latin typeface="Gothic Uralic"/>
                <a:cs typeface="Gothic Uralic"/>
              </a:rPr>
              <a:t>do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898" y="4584013"/>
            <a:ext cx="1072515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Required </a:t>
            </a:r>
            <a:r>
              <a:rPr sz="2000" b="1" spc="-11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data </a:t>
            </a:r>
            <a:r>
              <a:rPr sz="2000" b="1" spc="-19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members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sometimes be found around </a:t>
            </a:r>
            <a:r>
              <a:rPr sz="2000" b="1" spc="-12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adjectives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whatever</a:t>
            </a:r>
            <a:endParaRPr sz="2000">
              <a:latin typeface="Gothic Uralic"/>
              <a:cs typeface="Gothic Uralic"/>
            </a:endParaRPr>
          </a:p>
          <a:p>
            <a:pPr marL="3175" algn="ctr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words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come after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phrases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like “has/have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a”,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“contains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a”,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“returns”, “shows”,</a:t>
            </a:r>
            <a:r>
              <a:rPr sz="2000" spc="-25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etc.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“Each </a:t>
            </a:r>
            <a:r>
              <a:rPr sz="2000" dirty="0">
                <a:latin typeface="Gothic Uralic"/>
                <a:cs typeface="Gothic Uralic"/>
              </a:rPr>
              <a:t>film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has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 </a:t>
            </a:r>
            <a:r>
              <a:rPr sz="2000" b="1" spc="-175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director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spc="-185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title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.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spc="-19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total </a:t>
            </a:r>
            <a:r>
              <a:rPr sz="2000" b="1" spc="-235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runtime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is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stored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well,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also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spc="-26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list </a:t>
            </a:r>
            <a:r>
              <a:rPr sz="2000" b="1" spc="-19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b="1" spc="-195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000" b="1" spc="-170" dirty="0">
                <a:solidFill>
                  <a:srgbClr val="006FC0"/>
                </a:solidFill>
                <a:latin typeface="Verdana" panose="020B0604030504040204"/>
                <a:cs typeface="Verdana" panose="020B0604030504040204"/>
              </a:rPr>
              <a:t>actors </a:t>
            </a:r>
            <a:r>
              <a:rPr sz="2000" spc="5" dirty="0">
                <a:latin typeface="Gothic Uralic"/>
                <a:cs typeface="Gothic Uralic"/>
              </a:rPr>
              <a:t>that </a:t>
            </a:r>
            <a:r>
              <a:rPr sz="2000" spc="-5" dirty="0"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film”.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" y="0"/>
            <a:ext cx="56296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OO </a:t>
            </a:r>
            <a:r>
              <a:rPr spc="-470" dirty="0"/>
              <a:t>Software</a:t>
            </a:r>
            <a:r>
              <a:rPr spc="-495" dirty="0"/>
              <a:t> </a:t>
            </a:r>
            <a:r>
              <a:rPr spc="-385" dirty="0"/>
              <a:t>Design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736335" y="3695700"/>
            <a:ext cx="719455" cy="699770"/>
            <a:chOff x="5736335" y="3695700"/>
            <a:chExt cx="719455" cy="699770"/>
          </a:xfrm>
        </p:grpSpPr>
        <p:sp>
          <p:nvSpPr>
            <p:cNvPr id="8" name="object 8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528066" y="0"/>
                  </a:moveTo>
                  <a:lnTo>
                    <a:pt x="176022" y="0"/>
                  </a:lnTo>
                  <a:lnTo>
                    <a:pt x="176022" y="342137"/>
                  </a:lnTo>
                  <a:lnTo>
                    <a:pt x="0" y="342137"/>
                  </a:lnTo>
                  <a:lnTo>
                    <a:pt x="352044" y="684275"/>
                  </a:lnTo>
                  <a:lnTo>
                    <a:pt x="704088" y="342137"/>
                  </a:lnTo>
                  <a:lnTo>
                    <a:pt x="528066" y="342137"/>
                  </a:lnTo>
                  <a:lnTo>
                    <a:pt x="52806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0" y="342137"/>
                  </a:moveTo>
                  <a:lnTo>
                    <a:pt x="176022" y="342137"/>
                  </a:lnTo>
                  <a:lnTo>
                    <a:pt x="176022" y="0"/>
                  </a:lnTo>
                  <a:lnTo>
                    <a:pt x="528066" y="0"/>
                  </a:lnTo>
                  <a:lnTo>
                    <a:pt x="528066" y="342137"/>
                  </a:lnTo>
                  <a:lnTo>
                    <a:pt x="704088" y="342137"/>
                  </a:lnTo>
                  <a:lnTo>
                    <a:pt x="352044" y="684275"/>
                  </a:lnTo>
                  <a:lnTo>
                    <a:pt x="0" y="34213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towards </a:t>
            </a:r>
            <a:r>
              <a:rPr spc="-5" dirty="0"/>
              <a:t>designing </a:t>
            </a:r>
            <a:r>
              <a:rPr dirty="0"/>
              <a:t>a </a:t>
            </a:r>
            <a:r>
              <a:rPr spc="-5" dirty="0"/>
              <a:t>software</a:t>
            </a:r>
            <a:r>
              <a:rPr spc="5" dirty="0"/>
              <a:t> </a:t>
            </a:r>
            <a:r>
              <a:rPr dirty="0"/>
              <a:t>system</a:t>
            </a:r>
          </a:p>
          <a:p>
            <a:pPr marL="183515">
              <a:lnSpc>
                <a:spcPct val="100000"/>
              </a:lnSpc>
              <a:spcBef>
                <a:spcPts val="10"/>
              </a:spcBef>
            </a:pPr>
            <a:endParaRPr sz="2950"/>
          </a:p>
          <a:p>
            <a:pPr marL="196215">
              <a:lnSpc>
                <a:spcPct val="100000"/>
              </a:lnSpc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dirty="0">
                <a:latin typeface="Gothic Uralic"/>
                <a:cs typeface="Gothic Uralic"/>
              </a:rPr>
              <a:t>Identify </a:t>
            </a:r>
            <a:r>
              <a:rPr sz="2000" b="0" i="0" spc="5" dirty="0">
                <a:latin typeface="Gothic Uralic"/>
                <a:cs typeface="Gothic Uralic"/>
              </a:rPr>
              <a:t>the </a:t>
            </a:r>
            <a:r>
              <a:rPr sz="2000" i="0" spc="-170" dirty="0">
                <a:latin typeface="Verdana" panose="020B0604030504040204"/>
                <a:cs typeface="Verdana" panose="020B0604030504040204"/>
              </a:rPr>
              <a:t>main </a:t>
            </a:r>
            <a:r>
              <a:rPr sz="2000" i="0" spc="-155" dirty="0">
                <a:latin typeface="Verdana" panose="020B0604030504040204"/>
                <a:cs typeface="Verdana" panose="020B0604030504040204"/>
              </a:rPr>
              <a:t>components </a:t>
            </a:r>
            <a:r>
              <a:rPr sz="2000" b="0" i="0" spc="-5" dirty="0">
                <a:latin typeface="Gothic Uralic"/>
                <a:cs typeface="Gothic Uralic"/>
              </a:rPr>
              <a:t>and </a:t>
            </a:r>
            <a:r>
              <a:rPr sz="2000" i="0" spc="-195" dirty="0">
                <a:latin typeface="Verdana" panose="020B0604030504040204"/>
                <a:cs typeface="Verdana" panose="020B0604030504040204"/>
              </a:rPr>
              <a:t>functions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-5" dirty="0">
                <a:latin typeface="Gothic Uralic"/>
                <a:cs typeface="Gothic Uralic"/>
              </a:rPr>
              <a:t>your</a:t>
            </a:r>
            <a:r>
              <a:rPr sz="2000" b="0" i="0" spc="-60" dirty="0">
                <a:latin typeface="Gothic Uralic"/>
                <a:cs typeface="Gothic Uralic"/>
              </a:rPr>
              <a:t> </a:t>
            </a:r>
            <a:r>
              <a:rPr sz="2000" b="0" i="0" spc="-5" dirty="0">
                <a:latin typeface="Gothic Uralic"/>
                <a:cs typeface="Gothic Uralic"/>
              </a:rPr>
              <a:t>software</a:t>
            </a:r>
            <a:endParaRPr sz="2000">
              <a:latin typeface="Gothic Uralic"/>
              <a:cs typeface="Gothic Uralic"/>
            </a:endParaRPr>
          </a:p>
          <a:p>
            <a:pPr marL="196215">
              <a:lnSpc>
                <a:spcPct val="100000"/>
              </a:lnSpc>
              <a:spcBef>
                <a:spcPts val="1080"/>
              </a:spcBef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spc="-10" dirty="0">
                <a:latin typeface="Gothic Uralic"/>
                <a:cs typeface="Gothic Uralic"/>
              </a:rPr>
              <a:t>Write </a:t>
            </a:r>
            <a:r>
              <a:rPr sz="2000" b="0" i="0" spc="-5" dirty="0">
                <a:latin typeface="Gothic Uralic"/>
                <a:cs typeface="Gothic Uralic"/>
              </a:rPr>
              <a:t>down, </a:t>
            </a:r>
            <a:r>
              <a:rPr sz="2000" i="0" spc="-215" dirty="0">
                <a:latin typeface="Verdana" panose="020B0604030504040204"/>
                <a:cs typeface="Verdana" panose="020B0604030504040204"/>
              </a:rPr>
              <a:t>in </a:t>
            </a:r>
            <a:r>
              <a:rPr sz="2000" i="0" spc="-229" dirty="0">
                <a:latin typeface="Verdana" panose="020B0604030504040204"/>
                <a:cs typeface="Verdana" panose="020B0604030504040204"/>
              </a:rPr>
              <a:t>full </a:t>
            </a:r>
            <a:r>
              <a:rPr sz="2000" i="0" spc="-145" dirty="0">
                <a:latin typeface="Verdana" panose="020B0604030504040204"/>
                <a:cs typeface="Verdana" panose="020B0604030504040204"/>
              </a:rPr>
              <a:t>sentences</a:t>
            </a:r>
            <a:r>
              <a:rPr sz="2000" b="0" i="0" spc="-145" dirty="0">
                <a:latin typeface="Gothic Uralic"/>
                <a:cs typeface="Gothic Uralic"/>
              </a:rPr>
              <a:t>, </a:t>
            </a:r>
            <a:r>
              <a:rPr sz="2000" i="0" spc="-15" dirty="0">
                <a:latin typeface="Verdana" panose="020B0604030504040204"/>
                <a:cs typeface="Verdana" panose="020B0604030504040204"/>
              </a:rPr>
              <a:t>a </a:t>
            </a:r>
            <a:r>
              <a:rPr sz="2000" i="0" spc="-165" dirty="0">
                <a:latin typeface="Verdana" panose="020B0604030504040204"/>
                <a:cs typeface="Verdana" panose="020B0604030504040204"/>
              </a:rPr>
              <a:t>description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5" dirty="0">
                <a:latin typeface="Gothic Uralic"/>
                <a:cs typeface="Gothic Uralic"/>
              </a:rPr>
              <a:t>these components </a:t>
            </a:r>
            <a:r>
              <a:rPr sz="2000" b="0" i="0" dirty="0">
                <a:latin typeface="Gothic Uralic"/>
                <a:cs typeface="Gothic Uralic"/>
              </a:rPr>
              <a:t>and what </a:t>
            </a:r>
            <a:r>
              <a:rPr sz="2000" b="0" i="0" spc="5" dirty="0">
                <a:latin typeface="Gothic Uralic"/>
                <a:cs typeface="Gothic Uralic"/>
              </a:rPr>
              <a:t>they</a:t>
            </a:r>
            <a:r>
              <a:rPr sz="2000" b="0" i="0" spc="20" dirty="0">
                <a:latin typeface="Gothic Uralic"/>
                <a:cs typeface="Gothic Uralic"/>
              </a:rPr>
              <a:t> </a:t>
            </a:r>
            <a:r>
              <a:rPr sz="2000" b="0" i="0" spc="-185" dirty="0">
                <a:latin typeface="Gothic Uralic"/>
                <a:cs typeface="Gothic Uralic"/>
              </a:rPr>
              <a:t>do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8898" y="4584013"/>
            <a:ext cx="107943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54710" indent="-3429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Prospective </a:t>
            </a:r>
            <a:r>
              <a:rPr sz="2000" b="1" spc="-185" dirty="0">
                <a:solidFill>
                  <a:srgbClr val="1D8F21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000" b="1" spc="-190" dirty="0">
                <a:solidFill>
                  <a:srgbClr val="1D8F21"/>
                </a:solidFill>
                <a:latin typeface="Verdana" panose="020B0604030504040204"/>
                <a:cs typeface="Verdana" panose="020B0604030504040204"/>
              </a:rPr>
              <a:t>(member </a:t>
            </a:r>
            <a:r>
              <a:rPr sz="2000" b="1" spc="-210" dirty="0">
                <a:solidFill>
                  <a:srgbClr val="1D8F21"/>
                </a:solidFill>
                <a:latin typeface="Verdana" panose="020B0604030504040204"/>
                <a:cs typeface="Verdana" panose="020B0604030504040204"/>
              </a:rPr>
              <a:t>functions)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 those classes can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identified 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by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looking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spc="-19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verbs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your description, 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 often hint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at what individual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elements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“do”.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“Users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2000" spc="-5" dirty="0">
                <a:latin typeface="Gothic Uralic"/>
                <a:cs typeface="Gothic Uralic"/>
              </a:rPr>
              <a:t>list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items 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database, </a:t>
            </a:r>
            <a:r>
              <a:rPr sz="2000" spc="-5" dirty="0">
                <a:latin typeface="Gothic Uralic"/>
                <a:cs typeface="Gothic Uralic"/>
              </a:rPr>
              <a:t>search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titles, and </a:t>
            </a:r>
            <a:r>
              <a:rPr sz="2000" dirty="0">
                <a:latin typeface="Gothic Uralic"/>
                <a:cs typeface="Gothic Uralic"/>
              </a:rPr>
              <a:t>filter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results”.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" y="0"/>
            <a:ext cx="56296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OO </a:t>
            </a:r>
            <a:r>
              <a:rPr spc="-470" dirty="0"/>
              <a:t>Software</a:t>
            </a:r>
            <a:r>
              <a:rPr spc="-495" dirty="0"/>
              <a:t> </a:t>
            </a:r>
            <a:r>
              <a:rPr spc="-385" dirty="0"/>
              <a:t>Design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736335" y="3695700"/>
            <a:ext cx="719455" cy="699770"/>
            <a:chOff x="5736335" y="3695700"/>
            <a:chExt cx="719455" cy="699770"/>
          </a:xfrm>
        </p:grpSpPr>
        <p:sp>
          <p:nvSpPr>
            <p:cNvPr id="8" name="object 8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528066" y="0"/>
                  </a:moveTo>
                  <a:lnTo>
                    <a:pt x="176022" y="0"/>
                  </a:lnTo>
                  <a:lnTo>
                    <a:pt x="176022" y="342137"/>
                  </a:lnTo>
                  <a:lnTo>
                    <a:pt x="0" y="342137"/>
                  </a:lnTo>
                  <a:lnTo>
                    <a:pt x="352044" y="684275"/>
                  </a:lnTo>
                  <a:lnTo>
                    <a:pt x="704088" y="342137"/>
                  </a:lnTo>
                  <a:lnTo>
                    <a:pt x="528066" y="342137"/>
                  </a:lnTo>
                  <a:lnTo>
                    <a:pt x="52806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0" y="342137"/>
                  </a:moveTo>
                  <a:lnTo>
                    <a:pt x="176022" y="342137"/>
                  </a:lnTo>
                  <a:lnTo>
                    <a:pt x="176022" y="0"/>
                  </a:lnTo>
                  <a:lnTo>
                    <a:pt x="528066" y="0"/>
                  </a:lnTo>
                  <a:lnTo>
                    <a:pt x="528066" y="342137"/>
                  </a:lnTo>
                  <a:lnTo>
                    <a:pt x="704088" y="342137"/>
                  </a:lnTo>
                  <a:lnTo>
                    <a:pt x="352044" y="684275"/>
                  </a:lnTo>
                  <a:lnTo>
                    <a:pt x="0" y="34213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towards </a:t>
            </a:r>
            <a:r>
              <a:rPr spc="-5" dirty="0"/>
              <a:t>designing </a:t>
            </a:r>
            <a:r>
              <a:rPr dirty="0"/>
              <a:t>a </a:t>
            </a:r>
            <a:r>
              <a:rPr spc="-5" dirty="0"/>
              <a:t>software</a:t>
            </a:r>
            <a:r>
              <a:rPr spc="5" dirty="0"/>
              <a:t> </a:t>
            </a:r>
            <a:r>
              <a:rPr dirty="0"/>
              <a:t>system</a:t>
            </a:r>
          </a:p>
          <a:p>
            <a:pPr marL="183515">
              <a:lnSpc>
                <a:spcPct val="100000"/>
              </a:lnSpc>
              <a:spcBef>
                <a:spcPts val="10"/>
              </a:spcBef>
            </a:pPr>
            <a:endParaRPr sz="2950"/>
          </a:p>
          <a:p>
            <a:pPr marL="196215">
              <a:lnSpc>
                <a:spcPct val="100000"/>
              </a:lnSpc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dirty="0">
                <a:latin typeface="Gothic Uralic"/>
                <a:cs typeface="Gothic Uralic"/>
              </a:rPr>
              <a:t>Identify </a:t>
            </a:r>
            <a:r>
              <a:rPr sz="2000" b="0" i="0" spc="5" dirty="0">
                <a:latin typeface="Gothic Uralic"/>
                <a:cs typeface="Gothic Uralic"/>
              </a:rPr>
              <a:t>the </a:t>
            </a:r>
            <a:r>
              <a:rPr sz="2000" i="0" spc="-170" dirty="0">
                <a:latin typeface="Verdana" panose="020B0604030504040204"/>
                <a:cs typeface="Verdana" panose="020B0604030504040204"/>
              </a:rPr>
              <a:t>main </a:t>
            </a:r>
            <a:r>
              <a:rPr sz="2000" i="0" spc="-155" dirty="0">
                <a:latin typeface="Verdana" panose="020B0604030504040204"/>
                <a:cs typeface="Verdana" panose="020B0604030504040204"/>
              </a:rPr>
              <a:t>components </a:t>
            </a:r>
            <a:r>
              <a:rPr sz="2000" b="0" i="0" spc="-5" dirty="0">
                <a:latin typeface="Gothic Uralic"/>
                <a:cs typeface="Gothic Uralic"/>
              </a:rPr>
              <a:t>and </a:t>
            </a:r>
            <a:r>
              <a:rPr sz="2000" i="0" spc="-195" dirty="0">
                <a:latin typeface="Verdana" panose="020B0604030504040204"/>
                <a:cs typeface="Verdana" panose="020B0604030504040204"/>
              </a:rPr>
              <a:t>functions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-5" dirty="0">
                <a:latin typeface="Gothic Uralic"/>
                <a:cs typeface="Gothic Uralic"/>
              </a:rPr>
              <a:t>your</a:t>
            </a:r>
            <a:r>
              <a:rPr sz="2000" b="0" i="0" spc="-60" dirty="0">
                <a:latin typeface="Gothic Uralic"/>
                <a:cs typeface="Gothic Uralic"/>
              </a:rPr>
              <a:t> </a:t>
            </a:r>
            <a:r>
              <a:rPr sz="2000" b="0" i="0" spc="-5" dirty="0">
                <a:latin typeface="Gothic Uralic"/>
                <a:cs typeface="Gothic Uralic"/>
              </a:rPr>
              <a:t>software</a:t>
            </a:r>
            <a:endParaRPr sz="2000">
              <a:latin typeface="Gothic Uralic"/>
              <a:cs typeface="Gothic Uralic"/>
            </a:endParaRPr>
          </a:p>
          <a:p>
            <a:pPr marL="196215">
              <a:lnSpc>
                <a:spcPct val="100000"/>
              </a:lnSpc>
              <a:spcBef>
                <a:spcPts val="1080"/>
              </a:spcBef>
            </a:pPr>
            <a:r>
              <a:rPr sz="2000" b="0" i="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0" i="0" spc="-10" dirty="0">
                <a:latin typeface="Gothic Uralic"/>
                <a:cs typeface="Gothic Uralic"/>
              </a:rPr>
              <a:t>Write </a:t>
            </a:r>
            <a:r>
              <a:rPr sz="2000" b="0" i="0" spc="-5" dirty="0">
                <a:latin typeface="Gothic Uralic"/>
                <a:cs typeface="Gothic Uralic"/>
              </a:rPr>
              <a:t>down, </a:t>
            </a:r>
            <a:r>
              <a:rPr sz="2000" i="0" spc="-215" dirty="0">
                <a:latin typeface="Verdana" panose="020B0604030504040204"/>
                <a:cs typeface="Verdana" panose="020B0604030504040204"/>
              </a:rPr>
              <a:t>in </a:t>
            </a:r>
            <a:r>
              <a:rPr sz="2000" i="0" spc="-229" dirty="0">
                <a:latin typeface="Verdana" panose="020B0604030504040204"/>
                <a:cs typeface="Verdana" panose="020B0604030504040204"/>
              </a:rPr>
              <a:t>full </a:t>
            </a:r>
            <a:r>
              <a:rPr sz="2000" i="0" spc="-145" dirty="0">
                <a:latin typeface="Verdana" panose="020B0604030504040204"/>
                <a:cs typeface="Verdana" panose="020B0604030504040204"/>
              </a:rPr>
              <a:t>sentences</a:t>
            </a:r>
            <a:r>
              <a:rPr sz="2000" b="0" i="0" spc="-145" dirty="0">
                <a:latin typeface="Gothic Uralic"/>
                <a:cs typeface="Gothic Uralic"/>
              </a:rPr>
              <a:t>, </a:t>
            </a:r>
            <a:r>
              <a:rPr sz="2000" i="0" spc="-15" dirty="0">
                <a:latin typeface="Verdana" panose="020B0604030504040204"/>
                <a:cs typeface="Verdana" panose="020B0604030504040204"/>
              </a:rPr>
              <a:t>a </a:t>
            </a:r>
            <a:r>
              <a:rPr sz="2000" i="0" spc="-165" dirty="0">
                <a:latin typeface="Verdana" panose="020B0604030504040204"/>
                <a:cs typeface="Verdana" panose="020B0604030504040204"/>
              </a:rPr>
              <a:t>description </a:t>
            </a:r>
            <a:r>
              <a:rPr sz="2000" b="0" i="0" dirty="0">
                <a:latin typeface="Gothic Uralic"/>
                <a:cs typeface="Gothic Uralic"/>
              </a:rPr>
              <a:t>of </a:t>
            </a:r>
            <a:r>
              <a:rPr sz="2000" b="0" i="0" spc="5" dirty="0">
                <a:latin typeface="Gothic Uralic"/>
                <a:cs typeface="Gothic Uralic"/>
              </a:rPr>
              <a:t>these components </a:t>
            </a:r>
            <a:r>
              <a:rPr sz="2000" b="0" i="0" dirty="0">
                <a:latin typeface="Gothic Uralic"/>
                <a:cs typeface="Gothic Uralic"/>
              </a:rPr>
              <a:t>and what </a:t>
            </a:r>
            <a:r>
              <a:rPr sz="2000" b="0" i="0" spc="5" dirty="0">
                <a:latin typeface="Gothic Uralic"/>
                <a:cs typeface="Gothic Uralic"/>
              </a:rPr>
              <a:t>they</a:t>
            </a:r>
            <a:r>
              <a:rPr sz="2000" b="0" i="0" spc="20" dirty="0">
                <a:latin typeface="Gothic Uralic"/>
                <a:cs typeface="Gothic Uralic"/>
              </a:rPr>
              <a:t> </a:t>
            </a:r>
            <a:r>
              <a:rPr sz="2000" b="0" i="0" spc="-185" dirty="0">
                <a:latin typeface="Gothic Uralic"/>
                <a:cs typeface="Gothic Uralic"/>
              </a:rPr>
              <a:t>do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898" y="4584013"/>
            <a:ext cx="1082040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80745" indent="-342900">
              <a:lnSpc>
                <a:spcPct val="100000"/>
              </a:lnSpc>
              <a:spcBef>
                <a:spcPts val="10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Prospective </a:t>
            </a:r>
            <a:r>
              <a:rPr sz="2000" b="1" spc="-185" dirty="0">
                <a:solidFill>
                  <a:srgbClr val="1D8F21"/>
                </a:solidFill>
                <a:latin typeface="Verdana" panose="020B0604030504040204"/>
                <a:cs typeface="Verdana" panose="020B0604030504040204"/>
              </a:rPr>
              <a:t>methods </a:t>
            </a:r>
            <a:r>
              <a:rPr sz="2000" b="1" spc="-190" dirty="0">
                <a:solidFill>
                  <a:srgbClr val="1D8F21"/>
                </a:solidFill>
                <a:latin typeface="Verdana" panose="020B0604030504040204"/>
                <a:cs typeface="Verdana" panose="020B0604030504040204"/>
              </a:rPr>
              <a:t>(member </a:t>
            </a:r>
            <a:r>
              <a:rPr sz="2000" b="1" spc="-210" dirty="0">
                <a:solidFill>
                  <a:srgbClr val="1D8F21"/>
                </a:solidFill>
                <a:latin typeface="Verdana" panose="020B0604030504040204"/>
                <a:cs typeface="Verdana" panose="020B0604030504040204"/>
              </a:rPr>
              <a:t>functions)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 those classes can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identified 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by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looking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b="1" spc="-19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verbs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your description, as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 often hint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at what individual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elements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“do”.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“Users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2000" b="1" spc="-260" dirty="0">
                <a:solidFill>
                  <a:srgbClr val="1D8F21"/>
                </a:solidFill>
                <a:latin typeface="Verdana" panose="020B0604030504040204"/>
                <a:cs typeface="Verdana" panose="020B0604030504040204"/>
              </a:rPr>
              <a:t>list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items 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database, </a:t>
            </a:r>
            <a:r>
              <a:rPr sz="2000" b="1" spc="-145" dirty="0">
                <a:solidFill>
                  <a:srgbClr val="1D8F21"/>
                </a:solidFill>
                <a:latin typeface="Verdana" panose="020B0604030504040204"/>
                <a:cs typeface="Verdana" panose="020B0604030504040204"/>
              </a:rPr>
              <a:t>search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titles, and </a:t>
            </a:r>
            <a:r>
              <a:rPr sz="2000" b="1" spc="-235" dirty="0">
                <a:solidFill>
                  <a:srgbClr val="1D8F21"/>
                </a:solidFill>
                <a:latin typeface="Verdana" panose="020B0604030504040204"/>
                <a:cs typeface="Verdana" panose="020B0604030504040204"/>
              </a:rPr>
              <a:t>filter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results”.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2544" y="0"/>
            <a:ext cx="5629656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940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OO </a:t>
            </a:r>
            <a:r>
              <a:rPr spc="-470" dirty="0"/>
              <a:t>Software</a:t>
            </a:r>
            <a:r>
              <a:rPr spc="-495" dirty="0"/>
              <a:t> </a:t>
            </a:r>
            <a:r>
              <a:rPr spc="-385" dirty="0"/>
              <a:t>Design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5736335" y="3695700"/>
            <a:ext cx="719455" cy="699770"/>
            <a:chOff x="5736335" y="3695700"/>
            <a:chExt cx="719455" cy="699770"/>
          </a:xfrm>
        </p:grpSpPr>
        <p:sp>
          <p:nvSpPr>
            <p:cNvPr id="12" name="object 12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528066" y="0"/>
                  </a:moveTo>
                  <a:lnTo>
                    <a:pt x="176022" y="0"/>
                  </a:lnTo>
                  <a:lnTo>
                    <a:pt x="176022" y="342137"/>
                  </a:lnTo>
                  <a:lnTo>
                    <a:pt x="0" y="342137"/>
                  </a:lnTo>
                  <a:lnTo>
                    <a:pt x="352044" y="684275"/>
                  </a:lnTo>
                  <a:lnTo>
                    <a:pt x="704088" y="342137"/>
                  </a:lnTo>
                  <a:lnTo>
                    <a:pt x="528066" y="342137"/>
                  </a:lnTo>
                  <a:lnTo>
                    <a:pt x="52806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3955" y="3703320"/>
              <a:ext cx="704215" cy="684530"/>
            </a:xfrm>
            <a:custGeom>
              <a:avLst/>
              <a:gdLst/>
              <a:ahLst/>
              <a:cxnLst/>
              <a:rect l="l" t="t" r="r" b="b"/>
              <a:pathLst>
                <a:path w="704214" h="684529">
                  <a:moveTo>
                    <a:pt x="0" y="342137"/>
                  </a:moveTo>
                  <a:lnTo>
                    <a:pt x="176022" y="342137"/>
                  </a:lnTo>
                  <a:lnTo>
                    <a:pt x="176022" y="0"/>
                  </a:lnTo>
                  <a:lnTo>
                    <a:pt x="528066" y="0"/>
                  </a:lnTo>
                  <a:lnTo>
                    <a:pt x="528066" y="342137"/>
                  </a:lnTo>
                  <a:lnTo>
                    <a:pt x="704088" y="342137"/>
                  </a:lnTo>
                  <a:lnTo>
                    <a:pt x="352044" y="684275"/>
                  </a:lnTo>
                  <a:lnTo>
                    <a:pt x="0" y="342137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Practice</a:t>
            </a:r>
            <a:r>
              <a:rPr spc="-310" dirty="0"/>
              <a:t> </a:t>
            </a:r>
            <a:r>
              <a:rPr spc="-40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432" y="1474723"/>
            <a:ext cx="10589895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Software requirements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and</a:t>
            </a:r>
            <a:r>
              <a:rPr sz="2400" b="1" i="1" spc="2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design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Let’s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say we wanted </a:t>
            </a:r>
            <a:r>
              <a:rPr sz="2000" spc="1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build a digital clock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ARM Freedom</a:t>
            </a:r>
            <a:r>
              <a:rPr sz="20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platform.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>
              <a:latin typeface="Gothic Uralic"/>
              <a:cs typeface="Gothic Uralic"/>
            </a:endParaRPr>
          </a:p>
          <a:p>
            <a:pPr marL="469900" marR="5080" indent="-457835">
              <a:lnSpc>
                <a:spcPct val="100000"/>
              </a:lnSpc>
              <a:spcBef>
                <a:spcPts val="1730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Outline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general function of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digital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clock that has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display 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hours,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minutes,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seconds.</a:t>
            </a:r>
            <a:endParaRPr sz="200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eriod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Specify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functional requirements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digital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clock.</a:t>
            </a:r>
            <a:endParaRPr sz="20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(What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clock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do?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possible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inputs, behaviours,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outputs?)</a:t>
            </a:r>
            <a:endParaRPr sz="200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 startAt="3"/>
              <a:tabLst>
                <a:tab pos="469900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Think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about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non-functional requirements of this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software.</a:t>
            </a:r>
            <a:endParaRPr sz="200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 startAt="3"/>
              <a:tabLst>
                <a:tab pos="469900" algn="l"/>
                <a:tab pos="469900" algn="l"/>
              </a:tabLst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linguistic method with what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wrote in 1.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identify possible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classes,</a:t>
            </a:r>
            <a:endParaRPr sz="20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attributes,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methods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1149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24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5" dirty="0"/>
              <a:t>Building </a:t>
            </a:r>
            <a:r>
              <a:rPr spc="-395" dirty="0"/>
              <a:t>the</a:t>
            </a:r>
            <a:r>
              <a:rPr spc="-110" dirty="0"/>
              <a:t> </a:t>
            </a:r>
            <a:r>
              <a:rPr spc="-120" dirty="0"/>
              <a:t>clock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432" y="1474723"/>
            <a:ext cx="4815840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Open the development</a:t>
            </a:r>
            <a:r>
              <a:rPr sz="24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platform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Go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Gothic Uralic"/>
                <a:cs typeface="Gothic Uralic"/>
                <a:hlinkClick r:id="rId3"/>
              </a:rPr>
              <a:t>https://os.mbed.com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Log in and open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”Compiler”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IDE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21437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528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Today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1524000"/>
            <a:ext cx="7346315" cy="394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Programming in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C/C++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fundamental concepts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Object-orientation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Abstraction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18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Modularisation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Information hiding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18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encapsulation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Interface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18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implementation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Software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design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linguistic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method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defining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classes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their</a:t>
            </a:r>
            <a:r>
              <a:rPr sz="18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Gothic Uralic"/>
                <a:cs typeface="Gothic Uralic"/>
              </a:rPr>
              <a:t>members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create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basic requirements</a:t>
            </a:r>
            <a:r>
              <a:rPr sz="1800" spc="-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specification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43864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7538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5" dirty="0"/>
              <a:t>Interface </a:t>
            </a:r>
            <a:r>
              <a:rPr spc="-735" dirty="0"/>
              <a:t>&amp;</a:t>
            </a:r>
            <a:r>
              <a:rPr spc="-725" dirty="0"/>
              <a:t> </a:t>
            </a:r>
            <a:r>
              <a:rPr spc="-355" dirty="0"/>
              <a:t>implementation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10238740" cy="484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In mbed,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can create our own</a:t>
            </a:r>
            <a:r>
              <a:rPr sz="2400" b="1" i="1" spc="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libraries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Right-click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project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 select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“</a:t>
            </a:r>
            <a:r>
              <a:rPr sz="20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New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library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”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name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“</a:t>
            </a:r>
            <a:r>
              <a:rPr sz="2000" b="1" spc="-1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ClockDisplay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”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Open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folder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There, create a new file </a:t>
            </a:r>
            <a:r>
              <a:rPr sz="2000" b="1" spc="-13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ClockDisplay.h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specify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interface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Now create another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file </a:t>
            </a:r>
            <a:r>
              <a:rPr sz="2000" b="1" spc="-11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ClockDisplay.cpp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within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provide</a:t>
            </a:r>
            <a:r>
              <a:rPr sz="20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implementation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interface.</a:t>
            </a:r>
            <a:endParaRPr sz="20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your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main.cpp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just need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 </a:t>
            </a:r>
            <a:r>
              <a:rPr sz="2000" b="1" spc="-180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#include </a:t>
            </a:r>
            <a:r>
              <a:rPr sz="2000" b="1" spc="-145" dirty="0">
                <a:solidFill>
                  <a:srgbClr val="252525"/>
                </a:solidFill>
                <a:latin typeface="Verdana" panose="020B0604030504040204"/>
                <a:cs typeface="Verdana" panose="020B0604030504040204"/>
              </a:rPr>
              <a:t>“ClockDisplay.h”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– this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locate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interface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implementation.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>
              <a:latin typeface="Gothic Uralic"/>
              <a:cs typeface="Gothic Uralic"/>
            </a:endParaRPr>
          </a:p>
          <a:p>
            <a:pPr marL="469900" marR="1541780">
              <a:lnSpc>
                <a:spcPct val="100000"/>
              </a:lnSpc>
              <a:spcBef>
                <a:spcPts val="1730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Tip: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You must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also define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implement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NumberDisplay class,  and include it in ClockDisplay.h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latter depends 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 former).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Practice</a:t>
            </a:r>
            <a:r>
              <a:rPr spc="-310" dirty="0"/>
              <a:t> </a:t>
            </a:r>
            <a:r>
              <a:rPr spc="-40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1447800"/>
            <a:ext cx="10368915" cy="449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Create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clock display on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ARM Freedom</a:t>
            </a:r>
            <a:r>
              <a:rPr sz="2400" b="1" i="1" spc="6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platform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000" spc="5" dirty="0">
                <a:solidFill>
                  <a:srgbClr val="4966AC"/>
                </a:solidFill>
                <a:latin typeface="Gothic Uralic"/>
                <a:cs typeface="Gothic Uralic"/>
              </a:rPr>
              <a:t>1.	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Try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 create elements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simple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clock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display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using a main.cpp and</a:t>
            </a:r>
            <a:r>
              <a:rPr sz="2000" spc="-1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your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ClockDisplay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library.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7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Tip: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It may be easiest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clone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rename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project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uses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display</a:t>
            </a:r>
            <a:r>
              <a:rPr sz="2000" spc="-2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library.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Gothic Uralic"/>
              <a:cs typeface="Gothic Uralic"/>
            </a:endParaRPr>
          </a:p>
          <a:p>
            <a:pPr marL="469900" marR="3326765" indent="-457835">
              <a:lnSpc>
                <a:spcPct val="145000"/>
              </a:lnSpc>
              <a:tabLst>
                <a:tab pos="469900" algn="l"/>
              </a:tabLst>
            </a:pPr>
            <a:r>
              <a:rPr sz="2000" dirty="0">
                <a:solidFill>
                  <a:srgbClr val="4966AC"/>
                </a:solidFill>
                <a:latin typeface="Gothic Uralic"/>
                <a:cs typeface="Gothic Uralic"/>
              </a:rPr>
              <a:t>1.	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time left, check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out </a:t>
            </a:r>
            <a:r>
              <a:rPr sz="2000" u="heavy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Gothic Uralic"/>
                <a:cs typeface="Gothic Uralic"/>
                <a:hlinkClick r:id="rId3"/>
              </a:rPr>
              <a:t>https://os.mbed.com/handbook/API-Documentation</a:t>
            </a:r>
            <a:endParaRPr sz="2000" dirty="0">
              <a:latin typeface="Gothic Uralic"/>
              <a:cs typeface="Gothic Uralic"/>
            </a:endParaRPr>
          </a:p>
          <a:p>
            <a:pPr marL="469900" marR="1189990">
              <a:lnSpc>
                <a:spcPct val="145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details on how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properly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document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your code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files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libraries.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Make sure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 get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know relevant documentation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keywords,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such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  @param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or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@returns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343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905000"/>
            <a:ext cx="103562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Software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is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subject to permanent</a:t>
            </a:r>
            <a:r>
              <a:rPr sz="2400" b="1" i="1" spc="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change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Software is not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like a novel 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written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once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 remains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unchanged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Software 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often extended, corrected, maintained, ported, adapted,</a:t>
            </a:r>
            <a:r>
              <a:rPr sz="2000" spc="-2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…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usually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done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people,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over longer time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periods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Software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can’t be updated and maintained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thrown away</a:t>
            </a:r>
            <a:r>
              <a:rPr sz="20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eventually!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343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72183"/>
            <a:ext cx="388366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Well-designed classes</a:t>
            </a:r>
            <a:r>
              <a:rPr sz="24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are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Understandable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Maintainable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5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Reusable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513435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8898" y="1872183"/>
            <a:ext cx="8846820" cy="293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Assessing Code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and Design</a:t>
            </a:r>
            <a:r>
              <a:rPr sz="2400" b="1" i="1" spc="-5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Quality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critical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code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quality,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need evaluation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criteria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some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important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concepts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assessing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quality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spc="-1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code:</a:t>
            </a:r>
            <a:endParaRPr sz="20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4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Code</a:t>
            </a:r>
            <a:r>
              <a:rPr sz="18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duplication</a:t>
            </a:r>
            <a:endParaRPr sz="18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4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Coupling</a:t>
            </a:r>
            <a:endParaRPr sz="180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Cohesion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513435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8898" y="1872183"/>
            <a:ext cx="10238105" cy="321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Code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 Duplication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Having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same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segment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code 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application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more than once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often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an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indicator 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bad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design</a:t>
            </a:r>
            <a:endParaRPr sz="2000">
              <a:latin typeface="Gothic Uralic"/>
              <a:cs typeface="Gothic Uralic"/>
            </a:endParaRPr>
          </a:p>
          <a:p>
            <a:pPr marL="355600" marR="159385" indent="-3429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makes maintenance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inefficient,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because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changes we make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</a:t>
            </a:r>
            <a:r>
              <a:rPr sz="2000" spc="-2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code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duplicated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well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This makes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easy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errors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slip into our code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during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maintenance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want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avoid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code duplication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where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possible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343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72183"/>
            <a:ext cx="977836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Coupling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Coupling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measurement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links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between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separate </a:t>
            </a:r>
            <a:r>
              <a:rPr sz="2000" i="1" spc="5" dirty="0">
                <a:solidFill>
                  <a:srgbClr val="252525"/>
                </a:solidFill>
                <a:latin typeface="TeXGyreAdventor"/>
                <a:cs typeface="TeXGyreAdventor"/>
              </a:rPr>
              <a:t>units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a</a:t>
            </a:r>
            <a:r>
              <a:rPr sz="20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program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 </a:t>
            </a:r>
            <a:r>
              <a:rPr sz="2000" i="1" spc="5" dirty="0">
                <a:solidFill>
                  <a:srgbClr val="252525"/>
                </a:solidFill>
                <a:latin typeface="TeXGyreAdventor"/>
                <a:cs typeface="TeXGyreAdventor"/>
              </a:rPr>
              <a:t>units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be classes, methods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entire modules</a:t>
            </a:r>
            <a:r>
              <a:rPr sz="20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(packages)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class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diagram provides (limited)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hints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degree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coupling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513435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8898" y="1872183"/>
            <a:ext cx="1040701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DO: Loose</a:t>
            </a:r>
            <a:r>
              <a:rPr sz="24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Coupling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implementation of one unit remains largely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independent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that of</a:t>
            </a:r>
            <a:r>
              <a:rPr sz="2000" spc="-25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another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and methods require minimal knowledge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each others’ internals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work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Loosely coupled code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easier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understand and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maintain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Encapsulation helps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reduce coupling between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of a</a:t>
            </a:r>
            <a:r>
              <a:rPr sz="2000" spc="-3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aim for loose</a:t>
            </a:r>
            <a:r>
              <a:rPr sz="20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coupling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343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72183"/>
            <a:ext cx="10382250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AVOID: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Tight Coupling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class relies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very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closely 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implementation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details of another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class,</a:t>
            </a:r>
            <a:r>
              <a:rPr sz="2000" spc="-3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say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tightly</a:t>
            </a:r>
            <a:r>
              <a:rPr sz="2000" b="1" i="1" spc="-9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coupled</a:t>
            </a:r>
            <a:endParaRPr sz="2000">
              <a:latin typeface="TeXGyreAdventor"/>
              <a:cs typeface="TeXGyreAdventor"/>
            </a:endParaRPr>
          </a:p>
          <a:p>
            <a:pPr marL="355600" marR="304165" indent="-3429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means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change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implementation of one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class,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very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likely</a:t>
            </a:r>
            <a:r>
              <a:rPr sz="2000" spc="-2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45" dirty="0">
                <a:solidFill>
                  <a:srgbClr val="252525"/>
                </a:solidFill>
                <a:latin typeface="Gothic Uralic"/>
                <a:cs typeface="Gothic Uralic"/>
              </a:rPr>
              <a:t>to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also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have 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make changes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other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class!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Tightly coupled code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harder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understand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isolation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because 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many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interdependencies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hard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keep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track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 flow of control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between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objects of tightly coupled classes can be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complex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want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avoid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tight</a:t>
            </a:r>
            <a:r>
              <a:rPr sz="20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coupling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343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72183"/>
            <a:ext cx="10125075" cy="3131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Cohesion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Cohesion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measure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diversity of tasks that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single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unit</a:t>
            </a:r>
            <a:r>
              <a:rPr sz="2000" spc="-2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responsible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</a:t>
            </a:r>
            <a:r>
              <a:rPr lang="en-US" sz="20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</a:p>
          <a:p>
            <a:pPr marL="355600">
              <a:lnSpc>
                <a:spcPct val="100000"/>
              </a:lnSpc>
            </a:pPr>
            <a:endParaRPr lang="en-US" sz="2000" spc="-5" dirty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indent="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Again,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these </a:t>
            </a:r>
            <a:r>
              <a:rPr sz="2000" i="1" spc="5" dirty="0">
                <a:solidFill>
                  <a:srgbClr val="252525"/>
                </a:solidFill>
                <a:latin typeface="TeXGyreAdventor"/>
                <a:cs typeface="TeXGyreAdventor"/>
              </a:rPr>
              <a:t>units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be classes, methods or entire modules</a:t>
            </a:r>
            <a:r>
              <a:rPr sz="20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(packages)</a:t>
            </a:r>
            <a:endParaRPr lang="en-US" sz="2000" spc="-10" dirty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indent="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endParaRPr lang="en-US" sz="2000" spc="380" dirty="0">
              <a:solidFill>
                <a:srgbClr val="4966AC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lang="en-US"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  </a:t>
            </a: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unit’s name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does not fit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its identity or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behaviour,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 this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an indicator</a:t>
            </a:r>
            <a:r>
              <a:rPr sz="2000" spc="-2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that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 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something may 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wrong 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terms of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cohesion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41400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725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Abstraction </a:t>
            </a:r>
            <a:r>
              <a:rPr spc="-220" dirty="0"/>
              <a:t>and</a:t>
            </a:r>
            <a:r>
              <a:rPr spc="-195" dirty="0"/>
              <a:t> </a:t>
            </a:r>
            <a:r>
              <a:rPr spc="-350" dirty="0"/>
              <a:t>Modularisation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905000"/>
            <a:ext cx="10332720" cy="317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Abstraction</a:t>
            </a:r>
            <a:endParaRPr sz="2400" dirty="0">
              <a:latin typeface="TeXGyreAdventor"/>
              <a:cs typeface="TeXGyreAdventor"/>
            </a:endParaRPr>
          </a:p>
          <a:p>
            <a:pPr marL="12700" marR="5080">
              <a:lnSpc>
                <a:spcPct val="100000"/>
              </a:lnSpc>
              <a:spcBef>
                <a:spcPts val="2405"/>
              </a:spcBef>
            </a:pP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…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ability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ignore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implementation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details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parts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in order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to  focus attention 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higher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level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aspects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r>
              <a:rPr sz="2000" spc="-3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solved.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Modularisation</a:t>
            </a:r>
            <a:endParaRPr sz="2400" dirty="0">
              <a:latin typeface="TeXGyreAdventor"/>
              <a:cs typeface="TeXGyreAdventor"/>
            </a:endParaRPr>
          </a:p>
          <a:p>
            <a:pPr marL="12700" marR="282575">
              <a:lnSpc>
                <a:spcPct val="100000"/>
              </a:lnSpc>
              <a:spcBef>
                <a:spcPts val="240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…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process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dividing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into well-defined parts,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then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implemented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examined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separately, and which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interact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well-defined</a:t>
            </a:r>
            <a:r>
              <a:rPr sz="20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ways.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343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72183"/>
            <a:ext cx="9970770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DO: High</a:t>
            </a:r>
            <a:r>
              <a:rPr sz="24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Cohesion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represent one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single,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well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entity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(“kind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of thing”)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your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model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Methods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responsible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one well-defined task</a:t>
            </a:r>
            <a:r>
              <a:rPr sz="2000" spc="-1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each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High cohesion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makes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easier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endParaRPr sz="20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understand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class or method</a:t>
            </a:r>
            <a:r>
              <a:rPr sz="18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does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descriptive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names for variables, methods,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18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classes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reuse</a:t>
            </a:r>
            <a:r>
              <a:rPr sz="18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code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aim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high</a:t>
            </a:r>
            <a:r>
              <a:rPr sz="2000" b="1" i="1" spc="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cohesion</a:t>
            </a:r>
            <a:endParaRPr sz="20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343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72183"/>
            <a:ext cx="9772650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AVOID: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Low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Cohesion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each unit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responsible 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one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single logical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task, then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high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Gothic Uralic"/>
                <a:cs typeface="Gothic Uralic"/>
              </a:rPr>
              <a:t>cohesion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unit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involved in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performing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multiple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logical tasks, 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has low</a:t>
            </a:r>
            <a:r>
              <a:rPr sz="20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cohesion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want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avoid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low</a:t>
            </a:r>
            <a:r>
              <a:rPr sz="2000" b="1" i="1" spc="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cohesion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513435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8898" y="1872183"/>
            <a:ext cx="10310495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Responsibility-driven</a:t>
            </a:r>
            <a:r>
              <a:rPr sz="24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Design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Each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should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responsible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manipulating its own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Responsibility-driven design leads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low coupling between</a:t>
            </a:r>
            <a:r>
              <a:rPr sz="20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</a:t>
            </a:r>
            <a:endParaRPr sz="2000" dirty="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85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Responsibility-driven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design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makes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easier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localize changes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code</a:t>
            </a:r>
            <a:r>
              <a:rPr sz="20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needs 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endParaRPr lang="en-US" sz="2000" dirty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   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amended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future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13435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905000"/>
            <a:ext cx="1013206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Refactoring</a:t>
            </a:r>
            <a:endParaRPr sz="24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maintained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extended, code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gets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added</a:t>
            </a:r>
            <a:r>
              <a:rPr sz="2000" spc="-1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usually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Classes and methods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tend 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become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longer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 less</a:t>
            </a:r>
            <a:r>
              <a:rPr sz="20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well-structured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Every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now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then, classes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methods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should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</a:t>
            </a:r>
            <a:r>
              <a:rPr sz="2000" spc="-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refactored</a:t>
            </a:r>
            <a:endParaRPr sz="2000" dirty="0">
              <a:latin typeface="TeXGyreAdventor"/>
              <a:cs typeface="TeXGyreAdventor"/>
            </a:endParaRPr>
          </a:p>
          <a:p>
            <a:pPr marL="355600" marR="5080" indent="-3429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Refactoring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means rewriting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restructuring existing parts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code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base</a:t>
            </a:r>
            <a:r>
              <a:rPr sz="2000" spc="-2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229" dirty="0">
                <a:solidFill>
                  <a:srgbClr val="252525"/>
                </a:solidFill>
                <a:latin typeface="Gothic Uralic"/>
                <a:cs typeface="Gothic Uralic"/>
              </a:rPr>
              <a:t>to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maintain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high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cohesion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low coupling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between</a:t>
            </a:r>
            <a:r>
              <a:rPr sz="2000" spc="-1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units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513435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Designing</a:t>
            </a:r>
            <a:r>
              <a:rPr spc="-290" dirty="0"/>
              <a:t> </a:t>
            </a:r>
            <a:r>
              <a:rPr spc="-310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2718" y="1914728"/>
            <a:ext cx="10246360" cy="232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Refactoring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When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we refactor code, we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want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avoid making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any additional</a:t>
            </a:r>
            <a:r>
              <a:rPr sz="20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functional</a:t>
            </a:r>
            <a:endParaRPr sz="200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changes at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same</a:t>
            </a:r>
            <a:r>
              <a:rPr sz="20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time</a:t>
            </a:r>
            <a:endParaRPr sz="2000">
              <a:latin typeface="Gothic Uralic"/>
              <a:cs typeface="Gothic Uralic"/>
            </a:endParaRPr>
          </a:p>
          <a:p>
            <a:pPr marL="355600" marR="5080" indent="-3429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need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test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code before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after refactoring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ensure that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everything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still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works as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intended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Practice</a:t>
            </a:r>
            <a:r>
              <a:rPr spc="-310" dirty="0"/>
              <a:t> </a:t>
            </a:r>
            <a:r>
              <a:rPr spc="-40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789887"/>
            <a:ext cx="10608310" cy="40389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Assessing Code and Design</a:t>
            </a:r>
            <a:r>
              <a:rPr sz="22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2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Quality</a:t>
            </a:r>
            <a:endParaRPr sz="22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</a:pPr>
            <a:endParaRPr sz="25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900" spc="35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another look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at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your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digital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clock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project</a:t>
            </a:r>
            <a:endParaRPr sz="19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54965" algn="l"/>
              </a:tabLst>
            </a:pPr>
            <a:r>
              <a:rPr sz="1900" spc="35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you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find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ways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to improve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your code?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This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what we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aiming</a:t>
            </a:r>
            <a:r>
              <a:rPr sz="1900" spc="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for:</a:t>
            </a:r>
            <a:endParaRPr sz="19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82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High</a:t>
            </a:r>
            <a:r>
              <a:rPr sz="18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cohesion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82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Loose/low</a:t>
            </a:r>
            <a:r>
              <a:rPr sz="18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coupling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81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Avoiding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code</a:t>
            </a:r>
            <a:r>
              <a:rPr sz="18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duplication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1900" spc="35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Check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900" spc="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following:</a:t>
            </a:r>
            <a:endParaRPr sz="1900" dirty="0">
              <a:latin typeface="Gothic Uralic"/>
              <a:cs typeface="Gothic Uralic"/>
            </a:endParaRPr>
          </a:p>
          <a:p>
            <a:pPr marL="355600" marR="5080">
              <a:lnSpc>
                <a:spcPts val="2050"/>
              </a:lnSpc>
              <a:spcBef>
                <a:spcPts val="1090"/>
              </a:spcBef>
            </a:pP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Would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be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easy to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add another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feature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clock?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For instance,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another number  segment;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stopwatch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button; a day-of-the-month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display; or an analogue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time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display 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instead of</a:t>
            </a:r>
            <a:r>
              <a:rPr sz="1900" spc="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digital?</a:t>
            </a:r>
            <a:endParaRPr sz="1900" dirty="0">
              <a:latin typeface="Gothic Uralic"/>
              <a:cs typeface="Gothic Uralic"/>
            </a:endParaRPr>
          </a:p>
          <a:p>
            <a:pPr marL="346075">
              <a:lnSpc>
                <a:spcPct val="100000"/>
              </a:lnSpc>
              <a:spcBef>
                <a:spcPts val="800"/>
              </a:spcBef>
            </a:pP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Outline the classes, methods,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fields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required for</a:t>
            </a:r>
            <a:r>
              <a:rPr sz="1900" spc="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each.</a:t>
            </a:r>
            <a:endParaRPr sz="19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85342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163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80" dirty="0"/>
              <a:t>Useful: </a:t>
            </a:r>
            <a:r>
              <a:rPr spc="-434" dirty="0"/>
              <a:t>Enumerations in</a:t>
            </a:r>
            <a:r>
              <a:rPr spc="150" dirty="0"/>
              <a:t> </a:t>
            </a:r>
            <a:r>
              <a:rPr spc="220" dirty="0"/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432" y="1474723"/>
            <a:ext cx="10029825" cy="153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enum</a:t>
            </a:r>
            <a:endParaRPr sz="24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Assigning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limited number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specific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values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data</a:t>
            </a:r>
            <a:r>
              <a:rPr sz="2000" spc="-25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type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They “behave”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like constants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(not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strings – internally handled like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integers)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536" y="3633215"/>
            <a:ext cx="9711055" cy="28625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typedef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enum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0165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Monday, Tuesday, Wednesday, Thursday, Friday, Saturday,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Sunday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 Weekday;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Weekday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w =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Tuesday;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30987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622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80" dirty="0"/>
              <a:t>Useful:</a:t>
            </a:r>
            <a:r>
              <a:rPr spc="-275" dirty="0"/>
              <a:t> </a:t>
            </a:r>
            <a:r>
              <a:rPr spc="-335" dirty="0"/>
              <a:t>Vectors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72183"/>
            <a:ext cx="1569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std::vector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898" y="2680015"/>
            <a:ext cx="6695440" cy="2982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Container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defined 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standard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C++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library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store primitive data types and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objects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Takes care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dynamic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resizing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Can be iterated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over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Methods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convenience,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e.g.: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reserve,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push_back</a:t>
            </a:r>
            <a:endParaRPr sz="2000">
              <a:latin typeface="Gothic Uralic"/>
              <a:cs typeface="Gothic Uralic"/>
            </a:endParaRPr>
          </a:p>
          <a:p>
            <a:pPr marL="355600" marR="275590" indent="-342900">
              <a:lnSpc>
                <a:spcPct val="100000"/>
              </a:lnSpc>
              <a:spcBef>
                <a:spcPts val="108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many complex elements, vectors</a:t>
            </a:r>
            <a:r>
              <a:rPr sz="2000" spc="-2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can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become computationally expensive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8243" y="2630423"/>
            <a:ext cx="3316604" cy="2032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#include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&lt;vector&gt;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using namespace</a:t>
            </a:r>
            <a:r>
              <a:rPr sz="18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std;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vector&lt;int&gt;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v;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...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288798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200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5" dirty="0"/>
              <a:t>Next</a:t>
            </a:r>
            <a:r>
              <a:rPr spc="-290" dirty="0"/>
              <a:t> </a:t>
            </a:r>
            <a:r>
              <a:rPr spc="-330" dirty="0"/>
              <a:t>Lab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7737" y="1779077"/>
            <a:ext cx="2864485" cy="13512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More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C++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</a:t>
            </a:r>
            <a:r>
              <a:rPr sz="2000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bases</a:t>
            </a:r>
            <a:endParaRPr sz="20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Bitwise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othic Uralic"/>
                <a:cs typeface="Gothic Uralic"/>
              </a:rPr>
              <a:t>computation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41400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725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Abstraction </a:t>
            </a:r>
            <a:r>
              <a:rPr spc="-220" dirty="0"/>
              <a:t>and</a:t>
            </a:r>
            <a:r>
              <a:rPr spc="-195" dirty="0"/>
              <a:t> </a:t>
            </a:r>
            <a:r>
              <a:rPr spc="-350" dirty="0"/>
              <a:t>Modularisation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371600"/>
            <a:ext cx="5613400" cy="1878964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What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does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that</a:t>
            </a:r>
            <a:r>
              <a:rPr sz="2400" b="1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mean?</a:t>
            </a:r>
            <a:endParaRPr sz="2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Divide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conquer a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problem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Identify objects and generalise into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classes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related objects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construct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modules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2178" y="4497070"/>
            <a:ext cx="1404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Images:</a:t>
            </a:r>
            <a:r>
              <a:rPr sz="900" spc="-60" dirty="0">
                <a:solidFill>
                  <a:srgbClr val="7E7E7E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motortrend.com</a:t>
            </a:r>
            <a:endParaRPr sz="90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01640" y="1661160"/>
            <a:ext cx="6332220" cy="4662170"/>
            <a:chOff x="5501640" y="1661160"/>
            <a:chExt cx="6332220" cy="4662170"/>
          </a:xfrm>
        </p:grpSpPr>
        <p:sp>
          <p:nvSpPr>
            <p:cNvPr id="8" name="object 8"/>
            <p:cNvSpPr/>
            <p:nvPr/>
          </p:nvSpPr>
          <p:spPr>
            <a:xfrm>
              <a:off x="8061960" y="1661160"/>
              <a:ext cx="3771900" cy="2804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01640" y="3989832"/>
              <a:ext cx="3729227" cy="23332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71633" y="5239892"/>
            <a:ext cx="85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eXGyreAdventor"/>
                <a:cs typeface="TeXGyreAdventor"/>
              </a:rPr>
              <a:t>A</a:t>
            </a:r>
            <a:r>
              <a:rPr sz="1800" b="1" i="1" spc="-80" dirty="0">
                <a:latin typeface="TeXGyreAdventor"/>
                <a:cs typeface="TeXGyreAdventor"/>
              </a:rPr>
              <a:t> </a:t>
            </a:r>
            <a:r>
              <a:rPr sz="1800" b="1" i="1" spc="-5" dirty="0">
                <a:latin typeface="TeXGyreAdventor"/>
                <a:cs typeface="TeXGyreAdventor"/>
              </a:rPr>
              <a:t>car…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38288" y="1793748"/>
            <a:ext cx="4143755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2544" y="0"/>
            <a:ext cx="8414004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725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Abstraction </a:t>
            </a:r>
            <a:r>
              <a:rPr spc="-220" dirty="0"/>
              <a:t>and</a:t>
            </a:r>
            <a:r>
              <a:rPr spc="-195" dirty="0"/>
              <a:t> </a:t>
            </a:r>
            <a:r>
              <a:rPr spc="-350" dirty="0"/>
              <a:t>Modularisation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400" y="1371600"/>
            <a:ext cx="5613400" cy="1878964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What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does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that</a:t>
            </a:r>
            <a:r>
              <a:rPr sz="2400" b="1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mean?</a:t>
            </a:r>
            <a:endParaRPr sz="2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Divide 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conquer a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problem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Identify objects and generalise into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classes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related objects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construct</a:t>
            </a:r>
            <a:r>
              <a:rPr sz="2000" spc="-1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modules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737" y="3595872"/>
            <a:ext cx="3978910" cy="218376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Why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do it?</a:t>
            </a:r>
            <a:endParaRPr sz="24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Hide</a:t>
            </a:r>
            <a:r>
              <a:rPr sz="2000" spc="-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complexity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Makes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easier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think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Gothic Uralic"/>
                <a:cs typeface="Gothic Uralic"/>
              </a:rPr>
              <a:t>about</a:t>
            </a:r>
            <a:endParaRPr sz="2000" dirty="0">
              <a:latin typeface="Gothic Uralic"/>
              <a:cs typeface="Gothic Uralic"/>
            </a:endParaRPr>
          </a:p>
          <a:p>
            <a:pPr marL="355600">
              <a:lnSpc>
                <a:spcPct val="100000"/>
              </a:lnSpc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problem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as a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whole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buFont typeface="Arial" panose="020B0604020202020204" pitchFamily="34" charset="0"/>
              <a:buChar char="•"/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Encapsulate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design</a:t>
            </a:r>
            <a:r>
              <a:rPr sz="2000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Gothic Uralic"/>
                <a:cs typeface="Gothic Uralic"/>
              </a:rPr>
              <a:t>decisions</a:t>
            </a:r>
            <a:endParaRPr sz="20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2955" y="3692652"/>
            <a:ext cx="3509772" cy="2697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95671" y="6421932"/>
            <a:ext cx="2795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Image:</a:t>
            </a:r>
            <a:r>
              <a:rPr sz="900" spc="-20" dirty="0">
                <a:solidFill>
                  <a:srgbClr val="7E7E7E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electricalpowerengineering.blogspot.com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9789" y="4426457"/>
            <a:ext cx="13608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Image:</a:t>
            </a:r>
            <a:r>
              <a:rPr sz="900" spc="-55" dirty="0">
                <a:solidFill>
                  <a:srgbClr val="7E7E7E"/>
                </a:solidFill>
                <a:latin typeface="Gothic Uralic"/>
                <a:cs typeface="Gothic Uralic"/>
              </a:rPr>
              <a:t> </a:t>
            </a:r>
            <a:r>
              <a:rPr sz="900" spc="-5" dirty="0">
                <a:solidFill>
                  <a:srgbClr val="7E7E7E"/>
                </a:solidFill>
                <a:latin typeface="Gothic Uralic"/>
                <a:cs typeface="Gothic Uralic"/>
              </a:rPr>
              <a:t>motortrend.com</a:t>
            </a:r>
            <a:endParaRPr sz="9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1633" y="5241416"/>
            <a:ext cx="147193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i="1" dirty="0">
                <a:latin typeface="TeXGyreAdventor"/>
                <a:cs typeface="TeXGyreAdventor"/>
              </a:rPr>
              <a:t>… </a:t>
            </a:r>
            <a:r>
              <a:rPr sz="1800" b="1" i="1" spc="-5" dirty="0">
                <a:latin typeface="TeXGyreAdventor"/>
                <a:cs typeface="TeXGyreAdventor"/>
              </a:rPr>
              <a:t>is </a:t>
            </a:r>
            <a:r>
              <a:rPr sz="1800" b="1" i="1" dirty="0">
                <a:latin typeface="TeXGyreAdventor"/>
                <a:cs typeface="TeXGyreAdventor"/>
              </a:rPr>
              <a:t>made</a:t>
            </a:r>
            <a:r>
              <a:rPr sz="1800" b="1" i="1" spc="-110" dirty="0">
                <a:latin typeface="TeXGyreAdventor"/>
                <a:cs typeface="TeXGyreAdventor"/>
              </a:rPr>
              <a:t> </a:t>
            </a:r>
            <a:r>
              <a:rPr sz="1800" b="1" i="1" spc="-5" dirty="0">
                <a:latin typeface="TeXGyreAdventor"/>
                <a:cs typeface="TeXGyreAdventor"/>
              </a:rPr>
              <a:t>of</a:t>
            </a:r>
            <a:endParaRPr sz="1800">
              <a:latin typeface="TeXGyreAdventor"/>
              <a:cs typeface="TeXGyreAdventor"/>
            </a:endParaRPr>
          </a:p>
          <a:p>
            <a:pPr marL="12700">
              <a:lnSpc>
                <a:spcPts val="2155"/>
              </a:lnSpc>
            </a:pPr>
            <a:r>
              <a:rPr sz="1800" b="1" i="1" dirty="0">
                <a:latin typeface="TeXGyreAdventor"/>
                <a:cs typeface="TeXGyreAdventor"/>
              </a:rPr>
              <a:t>many</a:t>
            </a:r>
            <a:r>
              <a:rPr sz="1800" b="1" i="1" spc="-40" dirty="0">
                <a:latin typeface="TeXGyreAdventor"/>
                <a:cs typeface="TeXGyreAdventor"/>
              </a:rPr>
              <a:t> </a:t>
            </a:r>
            <a:r>
              <a:rPr sz="1800" b="1" i="1" spc="-5" dirty="0">
                <a:latin typeface="TeXGyreAdventor"/>
                <a:cs typeface="TeXGyreAdventor"/>
              </a:rPr>
              <a:t>parts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165354"/>
            <a:ext cx="7725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4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Abstraction </a:t>
            </a:r>
            <a:r>
              <a:rPr sz="4000" b="1" spc="-22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4000" b="1" spc="-195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000" b="1" spc="-350" dirty="0">
                <a:solidFill>
                  <a:srgbClr val="FDFDFD"/>
                </a:solidFill>
                <a:latin typeface="Verdana" panose="020B0604030504040204"/>
                <a:cs typeface="Verdana" panose="020B0604030504040204"/>
              </a:rPr>
              <a:t>Modularisation</a:t>
            </a:r>
            <a:endParaRPr sz="4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1905000"/>
            <a:ext cx="2889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 simpler</a:t>
            </a:r>
            <a:r>
              <a:rPr sz="2400" b="1" i="1" spc="-7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example: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9020" y="2630423"/>
            <a:ext cx="4543044" cy="3407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41400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725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Abstraction </a:t>
            </a:r>
            <a:r>
              <a:rPr spc="-220" dirty="0"/>
              <a:t>and</a:t>
            </a:r>
            <a:r>
              <a:rPr spc="-195" dirty="0"/>
              <a:t> </a:t>
            </a:r>
            <a:r>
              <a:rPr spc="-350" dirty="0"/>
              <a:t>Modularisation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981200"/>
            <a:ext cx="2256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 digital</a:t>
            </a:r>
            <a:r>
              <a:rPr sz="24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clock: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048" y="2749295"/>
            <a:ext cx="1967483" cy="11673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4247" y="4578096"/>
            <a:ext cx="1281683" cy="116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6931" y="4578096"/>
            <a:ext cx="1283207" cy="1167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76494" y="3073400"/>
            <a:ext cx="4265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Shall </a:t>
            </a:r>
            <a:r>
              <a:rPr sz="1800" spc="-20" dirty="0">
                <a:latin typeface="Gothic Uralic"/>
                <a:cs typeface="Gothic Uralic"/>
              </a:rPr>
              <a:t>we </a:t>
            </a:r>
            <a:r>
              <a:rPr sz="1800" spc="-10" dirty="0">
                <a:latin typeface="Gothic Uralic"/>
                <a:cs typeface="Gothic Uralic"/>
              </a:rPr>
              <a:t>create </a:t>
            </a:r>
            <a:r>
              <a:rPr sz="1800" spc="-5" dirty="0">
                <a:latin typeface="Gothic Uralic"/>
                <a:cs typeface="Gothic Uralic"/>
              </a:rPr>
              <a:t>one </a:t>
            </a:r>
            <a:r>
              <a:rPr sz="1800" dirty="0">
                <a:latin typeface="Gothic Uralic"/>
                <a:cs typeface="Gothic Uralic"/>
              </a:rPr>
              <a:t>four-digit</a:t>
            </a:r>
            <a:r>
              <a:rPr sz="1800" spc="8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display?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3988" y="4759832"/>
            <a:ext cx="282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or </a:t>
            </a:r>
            <a:r>
              <a:rPr sz="1800" spc="-20" dirty="0">
                <a:latin typeface="Gothic Uralic"/>
                <a:cs typeface="Gothic Uralic"/>
              </a:rPr>
              <a:t>two </a:t>
            </a:r>
            <a:r>
              <a:rPr sz="1800" spc="-5" dirty="0">
                <a:latin typeface="Gothic Uralic"/>
                <a:cs typeface="Gothic Uralic"/>
              </a:rPr>
              <a:t>two-digit</a:t>
            </a:r>
            <a:r>
              <a:rPr sz="1800" spc="5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displays?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3477" y="6048552"/>
            <a:ext cx="4373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Gothic Uralic"/>
                <a:cs typeface="Gothic Uralic"/>
              </a:rPr>
              <a:t>What </a:t>
            </a:r>
            <a:r>
              <a:rPr sz="1800" spc="10" dirty="0">
                <a:latin typeface="Gothic Uralic"/>
                <a:cs typeface="Gothic Uralic"/>
              </a:rPr>
              <a:t>if </a:t>
            </a:r>
            <a:r>
              <a:rPr sz="1800" spc="-20" dirty="0">
                <a:latin typeface="Gothic Uralic"/>
                <a:cs typeface="Gothic Uralic"/>
              </a:rPr>
              <a:t>we </a:t>
            </a:r>
            <a:r>
              <a:rPr sz="1800" spc="-10" dirty="0">
                <a:latin typeface="Gothic Uralic"/>
                <a:cs typeface="Gothic Uralic"/>
              </a:rPr>
              <a:t>wanted </a:t>
            </a:r>
            <a:r>
              <a:rPr sz="1800" spc="-5" dirty="0">
                <a:latin typeface="Gothic Uralic"/>
                <a:cs typeface="Gothic Uralic"/>
              </a:rPr>
              <a:t>to add </a:t>
            </a:r>
            <a:r>
              <a:rPr sz="1800" dirty="0">
                <a:latin typeface="Gothic Uralic"/>
                <a:cs typeface="Gothic Uralic"/>
              </a:rPr>
              <a:t>a display</a:t>
            </a:r>
            <a:r>
              <a:rPr sz="1800" spc="114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for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Gothic Uralic"/>
                <a:cs typeface="Gothic Uralic"/>
              </a:rPr>
              <a:t>“seconds” sometime</a:t>
            </a:r>
            <a:r>
              <a:rPr sz="1800" spc="3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later?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841400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77254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5" dirty="0"/>
              <a:t>Abstraction </a:t>
            </a:r>
            <a:r>
              <a:rPr spc="-220" dirty="0"/>
              <a:t>and</a:t>
            </a:r>
            <a:r>
              <a:rPr spc="-195" dirty="0"/>
              <a:t> </a:t>
            </a:r>
            <a:r>
              <a:rPr spc="-350" dirty="0"/>
              <a:t>Modularisation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928876"/>
            <a:ext cx="319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NumberDisplay</a:t>
            </a:r>
            <a:r>
              <a:rPr sz="2400" b="1" i="1" spc="-10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class:</a:t>
            </a:r>
            <a:endParaRPr sz="2400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737" y="2736850"/>
            <a:ext cx="4908550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Let’s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have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two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separate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number</a:t>
            </a:r>
            <a:r>
              <a:rPr sz="1800" spc="1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displays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Both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are instances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same</a:t>
            </a:r>
            <a:r>
              <a:rPr sz="1800" spc="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class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0300" y="3971544"/>
            <a:ext cx="1283208" cy="1167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5908" y="4968240"/>
            <a:ext cx="1282700" cy="1168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56603" y="2167127"/>
            <a:ext cx="5169535" cy="45237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39445" marR="2194560" indent="-54737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class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NumberDisplay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private: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711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limit;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711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value;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 panose="02070309020205020404"/>
              <a:cs typeface="Courier New" panose="02070309020205020404"/>
            </a:endParaRPr>
          </a:p>
          <a:p>
            <a:pPr marL="63944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public: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711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NumberDisplay()</a:t>
            </a:r>
            <a:r>
              <a:rPr sz="18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17320">
              <a:lnSpc>
                <a:spcPct val="100000"/>
              </a:lnSpc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value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17320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limit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0;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7110">
              <a:lnSpc>
                <a:spcPct val="100000"/>
              </a:lnSpc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457960" marR="1015365" indent="-451485">
              <a:lnSpc>
                <a:spcPct val="10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void setLimit(int li)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limit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li;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0711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639445">
              <a:lnSpc>
                <a:spcPct val="100000"/>
              </a:lnSpc>
            </a:pP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&lt;other member</a:t>
            </a:r>
            <a:r>
              <a:rPr sz="1800" b="1" i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latin typeface="Courier New" panose="02070309020205020404"/>
                <a:cs typeface="Courier New" panose="02070309020205020404"/>
              </a:rPr>
              <a:t>functions&gt;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353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3028</Words>
  <Application>Microsoft Office PowerPoint</Application>
  <PresentationFormat>宽屏</PresentationFormat>
  <Paragraphs>448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Gothic Uralic</vt:lpstr>
      <vt:lpstr>TeXGyreAdventor</vt:lpstr>
      <vt:lpstr>Arial</vt:lpstr>
      <vt:lpstr>Calibri</vt:lpstr>
      <vt:lpstr>Courier New</vt:lpstr>
      <vt:lpstr>Times New Roman</vt:lpstr>
      <vt:lpstr>Verdana</vt:lpstr>
      <vt:lpstr>Office Theme</vt:lpstr>
      <vt:lpstr>Programming for Engineers</vt:lpstr>
      <vt:lpstr>Previously</vt:lpstr>
      <vt:lpstr>Today</vt:lpstr>
      <vt:lpstr>Abstraction and Modularisation</vt:lpstr>
      <vt:lpstr>Abstraction and Modularisation</vt:lpstr>
      <vt:lpstr>Abstraction and Modularisation</vt:lpstr>
      <vt:lpstr>PowerPoint 演示文稿</vt:lpstr>
      <vt:lpstr>Abstraction and Modularisation</vt:lpstr>
      <vt:lpstr>Abstraction and Modularisation</vt:lpstr>
      <vt:lpstr>Abstraction and Modularisation</vt:lpstr>
      <vt:lpstr>Object interaction</vt:lpstr>
      <vt:lpstr>Object interaction</vt:lpstr>
      <vt:lpstr>Member function (method) calls</vt:lpstr>
      <vt:lpstr>Member function (method) calls</vt:lpstr>
      <vt:lpstr>Information hiding &amp; encapsulation</vt:lpstr>
      <vt:lpstr>Interface &amp; implementation</vt:lpstr>
      <vt:lpstr>Interface &amp; implementation</vt:lpstr>
      <vt:lpstr>Interface &amp; implementation</vt:lpstr>
      <vt:lpstr>Planning a software project</vt:lpstr>
      <vt:lpstr>Planning a software project</vt:lpstr>
      <vt:lpstr>OO Software Design</vt:lpstr>
      <vt:lpstr>OO Software Design</vt:lpstr>
      <vt:lpstr>OO Software Design</vt:lpstr>
      <vt:lpstr>OO Software Design</vt:lpstr>
      <vt:lpstr>OO Software Design</vt:lpstr>
      <vt:lpstr>OO Software Design</vt:lpstr>
      <vt:lpstr>OO Software Design</vt:lpstr>
      <vt:lpstr>Practice time</vt:lpstr>
      <vt:lpstr>Building the clock</vt:lpstr>
      <vt:lpstr>Interface &amp; implementation</vt:lpstr>
      <vt:lpstr>Practice time</vt:lpstr>
      <vt:lpstr>Designing Classes</vt:lpstr>
      <vt:lpstr>Designing Classes</vt:lpstr>
      <vt:lpstr>Designing Classes</vt:lpstr>
      <vt:lpstr>Designing Classes</vt:lpstr>
      <vt:lpstr>Designing Classes</vt:lpstr>
      <vt:lpstr>Designing Classes</vt:lpstr>
      <vt:lpstr>Designing Classes</vt:lpstr>
      <vt:lpstr>Designing Classes</vt:lpstr>
      <vt:lpstr>Designing Classes</vt:lpstr>
      <vt:lpstr>Designing Classes</vt:lpstr>
      <vt:lpstr>Designing Classes</vt:lpstr>
      <vt:lpstr>Designing Classes</vt:lpstr>
      <vt:lpstr>Designing Classes</vt:lpstr>
      <vt:lpstr>Practice time</vt:lpstr>
      <vt:lpstr>Useful: Enumerations in C</vt:lpstr>
      <vt:lpstr>Useful: Vectors</vt:lpstr>
      <vt:lpstr>Next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PfE</dc:title>
  <dc:creator>Ronald Grau</dc:creator>
  <cp:lastModifiedBy>李 滴</cp:lastModifiedBy>
  <cp:revision>5</cp:revision>
  <dcterms:created xsi:type="dcterms:W3CDTF">2020-09-02T01:29:00Z</dcterms:created>
  <dcterms:modified xsi:type="dcterms:W3CDTF">2020-12-16T06:38:34Z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2020-09-02T00:00:00Z</vt:filetime>
  </property>
  <property fmtid="{D5CDD505-2E9C-101B-9397-08002B2CF9AE}" pid="5" name="KSOProductBuildVer">
    <vt:lpwstr>2052-11.1.0.10000</vt:lpwstr>
  </property>
</Properties>
</file>