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0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2544" y="0"/>
            <a:ext cx="3514344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898" y="165354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2544" y="0"/>
            <a:ext cx="3514344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1271" y="1418336"/>
            <a:ext cx="4761865" cy="476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73977" y="1418336"/>
            <a:ext cx="4216400" cy="366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98" y="165354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8346" y="2246376"/>
            <a:ext cx="9801860" cy="403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5210810"/>
            <a:chOff x="-4572" y="0"/>
            <a:chExt cx="12201525" cy="52108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201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201920"/>
            </a:xfrm>
            <a:custGeom>
              <a:avLst/>
              <a:gdLst/>
              <a:ahLst/>
              <a:cxnLst/>
              <a:rect l="l" t="t" r="r" b="b"/>
              <a:pathLst>
                <a:path w="12192000" h="5201920">
                  <a:moveTo>
                    <a:pt x="0" y="0"/>
                  </a:moveTo>
                  <a:lnTo>
                    <a:pt x="0" y="4902962"/>
                  </a:lnTo>
                  <a:lnTo>
                    <a:pt x="1996058" y="4902962"/>
                  </a:lnTo>
                  <a:lnTo>
                    <a:pt x="2377059" y="5188712"/>
                  </a:lnTo>
                  <a:lnTo>
                    <a:pt x="2385441" y="5191887"/>
                  </a:lnTo>
                  <a:lnTo>
                    <a:pt x="2398141" y="5196586"/>
                  </a:lnTo>
                  <a:lnTo>
                    <a:pt x="2410841" y="5201412"/>
                  </a:lnTo>
                  <a:lnTo>
                    <a:pt x="2421509" y="5201412"/>
                  </a:lnTo>
                  <a:lnTo>
                    <a:pt x="2434209" y="5201412"/>
                  </a:lnTo>
                  <a:lnTo>
                    <a:pt x="2444750" y="5196586"/>
                  </a:lnTo>
                  <a:lnTo>
                    <a:pt x="2457450" y="5191887"/>
                  </a:lnTo>
                  <a:lnTo>
                    <a:pt x="2465959" y="5188712"/>
                  </a:lnTo>
                  <a:lnTo>
                    <a:pt x="2846959" y="4902962"/>
                  </a:lnTo>
                  <a:lnTo>
                    <a:pt x="12192000" y="4902962"/>
                  </a:lnTo>
                  <a:lnTo>
                    <a:pt x="12192000" y="0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864" y="1920239"/>
              <a:ext cx="9840468" cy="2776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2155697"/>
            <a:ext cx="8940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Programming for</a:t>
            </a:r>
            <a:r>
              <a:rPr sz="5400" spc="-80" dirty="0"/>
              <a:t> </a:t>
            </a:r>
            <a:r>
              <a:rPr sz="5400" spc="-5" dirty="0"/>
              <a:t>Engineers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888898" y="3806444"/>
            <a:ext cx="244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Lab </a:t>
            </a:r>
            <a:r>
              <a:rPr sz="3600" b="1" spc="-5" dirty="0">
                <a:solidFill>
                  <a:srgbClr val="FDFDFD"/>
                </a:solidFill>
                <a:latin typeface="Gothic Uralic"/>
                <a:cs typeface="Gothic Uralic"/>
              </a:rPr>
              <a:t>class</a:t>
            </a:r>
            <a:r>
              <a:rPr sz="3600" b="1" spc="-85" dirty="0">
                <a:solidFill>
                  <a:srgbClr val="FDFDFD"/>
                </a:solidFill>
                <a:latin typeface="Gothic Uralic"/>
                <a:cs typeface="Gothic Uralic"/>
              </a:rPr>
              <a:t> </a:t>
            </a: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8</a:t>
            </a:r>
            <a:endParaRPr sz="3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898" y="1872488"/>
            <a:ext cx="86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DoME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898" y="2816098"/>
            <a:ext cx="1760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Video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class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4800" y="1479803"/>
            <a:ext cx="7655559" cy="50780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7780" rIns="0" bIns="0" rtlCol="0">
            <a:spAutoFit/>
          </a:bodyPr>
          <a:lstStyle/>
          <a:p>
            <a:pPr marL="92075" marR="4823460">
              <a:lnSpc>
                <a:spcPct val="100000"/>
              </a:lnSpc>
              <a:spcBef>
                <a:spcPts val="140"/>
              </a:spcBef>
            </a:pPr>
            <a:r>
              <a:rPr sz="1800" b="1" spc="-10" dirty="0">
                <a:latin typeface="Courier New"/>
                <a:cs typeface="Courier New"/>
              </a:rPr>
              <a:t>#include &lt;iostream&gt;  #include &lt;string&gt;  using namespace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class Video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80795" marR="4592955" indent="-2743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private:  string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title;</a:t>
            </a:r>
            <a:endParaRPr sz="1800">
              <a:latin typeface="Courier New"/>
              <a:cs typeface="Courier New"/>
            </a:endParaRPr>
          </a:p>
          <a:p>
            <a:pPr marL="1280795" marR="4142104" indent="406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string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director;  int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rating;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public:</a:t>
            </a:r>
            <a:endParaRPr sz="1800">
              <a:latin typeface="Courier New"/>
              <a:cs typeface="Courier New"/>
            </a:endParaRPr>
          </a:p>
          <a:p>
            <a:pPr marL="1006475" marR="472821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constructor  Video()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getters </a:t>
            </a:r>
            <a:r>
              <a:rPr sz="1800" b="1" spc="-5" dirty="0">
                <a:latin typeface="Courier New"/>
                <a:cs typeface="Courier New"/>
              </a:rPr>
              <a:t>and </a:t>
            </a:r>
            <a:r>
              <a:rPr sz="1800" b="1" spc="-10" dirty="0">
                <a:latin typeface="Courier New"/>
                <a:cs typeface="Courier New"/>
              </a:rPr>
              <a:t>setters,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e.g.</a:t>
            </a:r>
            <a:endParaRPr sz="1800">
              <a:latin typeface="Courier New"/>
              <a:cs typeface="Courier New"/>
            </a:endParaRPr>
          </a:p>
          <a:p>
            <a:pPr marL="128079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 getRating() {}</a:t>
            </a:r>
            <a:endParaRPr sz="1800">
              <a:latin typeface="Courier New"/>
              <a:cs typeface="Courier New"/>
            </a:endParaRPr>
          </a:p>
          <a:p>
            <a:pPr marL="1280795" marR="4319905" indent="-2743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print info  void print()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898" y="1872488"/>
            <a:ext cx="86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DoME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898" y="2816098"/>
            <a:ext cx="225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Database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class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8703" y="1479803"/>
            <a:ext cx="7655559" cy="50780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7780" rIns="0" bIns="0" rtlCol="0">
            <a:spAutoFit/>
          </a:bodyPr>
          <a:lstStyle/>
          <a:p>
            <a:pPr marL="91440" marR="4824730">
              <a:lnSpc>
                <a:spcPct val="100000"/>
              </a:lnSpc>
              <a:spcBef>
                <a:spcPts val="140"/>
              </a:spcBef>
            </a:pPr>
            <a:r>
              <a:rPr sz="1800" b="1" spc="-10" dirty="0">
                <a:latin typeface="Courier New"/>
                <a:cs typeface="Courier New"/>
              </a:rPr>
              <a:t>#include &lt;iostream&gt;  using namespace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class Database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private:</a:t>
            </a:r>
            <a:endParaRPr sz="1800">
              <a:latin typeface="Courier New"/>
              <a:cs typeface="Courier New"/>
            </a:endParaRPr>
          </a:p>
          <a:p>
            <a:pPr marL="911860" marR="2136775" indent="9398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collections for CDs and Videos  vector&lt;CD&gt;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cds;</a:t>
            </a:r>
            <a:endParaRPr sz="1800">
              <a:latin typeface="Courier New"/>
              <a:cs typeface="Courier New"/>
            </a:endParaRPr>
          </a:p>
          <a:p>
            <a:pPr marL="91186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vector&lt;Video&gt;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videos;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public:</a:t>
            </a:r>
            <a:endParaRPr sz="1800">
              <a:latin typeface="Courier New"/>
              <a:cs typeface="Courier New"/>
            </a:endParaRPr>
          </a:p>
          <a:p>
            <a:pPr marL="911860" marR="500380" indent="9398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function </a:t>
            </a:r>
            <a:r>
              <a:rPr sz="1800" b="1" spc="-5" dirty="0">
                <a:latin typeface="Courier New"/>
                <a:cs typeface="Courier New"/>
              </a:rPr>
              <a:t>to </a:t>
            </a:r>
            <a:r>
              <a:rPr sz="1800" b="1" spc="-10" dirty="0">
                <a:latin typeface="Courier New"/>
                <a:cs typeface="Courier New"/>
              </a:rPr>
              <a:t>list all items </a:t>
            </a:r>
            <a:r>
              <a:rPr sz="1800" b="1" spc="-5" dirty="0">
                <a:latin typeface="Courier New"/>
                <a:cs typeface="Courier New"/>
              </a:rPr>
              <a:t>in the </a:t>
            </a:r>
            <a:r>
              <a:rPr sz="1800" b="1" spc="-10" dirty="0">
                <a:latin typeface="Courier New"/>
                <a:cs typeface="Courier New"/>
              </a:rPr>
              <a:t>database  void list()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32143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for(int i=0; </a:t>
            </a:r>
            <a:r>
              <a:rPr sz="1800" b="1" spc="-5" dirty="0">
                <a:latin typeface="Courier New"/>
                <a:cs typeface="Courier New"/>
              </a:rPr>
              <a:t>i&lt; </a:t>
            </a:r>
            <a:r>
              <a:rPr sz="1800" b="1" spc="-10" dirty="0">
                <a:latin typeface="Courier New"/>
                <a:cs typeface="Courier New"/>
              </a:rPr>
              <a:t>cds.size();i++)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9634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cds[i].print();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920875" marR="1412875" indent="-5994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for(int i=0; </a:t>
            </a:r>
            <a:r>
              <a:rPr sz="1800" b="1" spc="-5" dirty="0">
                <a:latin typeface="Courier New"/>
                <a:cs typeface="Courier New"/>
              </a:rPr>
              <a:t>i&lt; </a:t>
            </a:r>
            <a:r>
              <a:rPr sz="1800" b="1" spc="-10" dirty="0">
                <a:latin typeface="Courier New"/>
                <a:cs typeface="Courier New"/>
              </a:rPr>
              <a:t>videos.size();i++) </a:t>
            </a:r>
            <a:r>
              <a:rPr sz="1800" b="1" dirty="0">
                <a:latin typeface="Courier New"/>
                <a:cs typeface="Courier New"/>
              </a:rPr>
              <a:t>{  </a:t>
            </a:r>
            <a:r>
              <a:rPr sz="1800" b="1" spc="-10" dirty="0">
                <a:latin typeface="Courier New"/>
                <a:cs typeface="Courier New"/>
              </a:rPr>
              <a:t>videos[i].print();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5400" y="1905000"/>
            <a:ext cx="941006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 err="1">
                <a:solidFill>
                  <a:srgbClr val="252525"/>
                </a:solidFill>
                <a:latin typeface="TeXGyreAdventor"/>
                <a:cs typeface="TeXGyreAdventor"/>
              </a:rPr>
              <a:t>DoME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-</a:t>
            </a:r>
            <a:r>
              <a:rPr sz="2400" b="1" i="1" spc="10" dirty="0" smtClean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Criticisms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 smtClean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code duplication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Video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largely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identical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 makes maintenance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difficult and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laborious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Introduces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danger 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bugs through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incorrect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maintenance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Code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duplication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continues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Database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class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898" y="1872488"/>
            <a:ext cx="4894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Improving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DoME with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Inheritance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898" y="2669162"/>
            <a:ext cx="5384165" cy="88455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superclass :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Item</a:t>
            </a:r>
            <a:endParaRPr sz="20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superclass defines common</a:t>
            </a:r>
            <a:r>
              <a:rPr sz="18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Gothic Uralic"/>
                <a:cs typeface="Gothic Uralic"/>
              </a:rPr>
              <a:t>attributes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898" y="3922271"/>
            <a:ext cx="5813425" cy="128968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 subclasses 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CD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Video</a:t>
            </a:r>
            <a:endParaRPr sz="20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subclasses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inherit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superclass</a:t>
            </a:r>
            <a:r>
              <a:rPr sz="18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45" dirty="0">
                <a:solidFill>
                  <a:srgbClr val="252525"/>
                </a:solidFill>
                <a:latin typeface="Gothic Uralic"/>
                <a:cs typeface="Gothic Uralic"/>
              </a:rPr>
              <a:t>attributes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subclasses can add their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own</a:t>
            </a:r>
            <a:r>
              <a:rPr sz="18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attributes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6411" y="1810523"/>
            <a:ext cx="4582239" cy="4539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86041" y="1839848"/>
            <a:ext cx="117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Sup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rc</a:t>
            </a:r>
            <a:r>
              <a:rPr sz="1800" spc="5" dirty="0">
                <a:solidFill>
                  <a:srgbClr val="C00000"/>
                </a:solidFill>
                <a:latin typeface="Gothic Uralic"/>
                <a:cs typeface="Gothic Uralic"/>
              </a:rPr>
              <a:t>l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a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6041" y="4742815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Subc</a:t>
            </a:r>
            <a:r>
              <a:rPr sz="1800" spc="5" dirty="0">
                <a:solidFill>
                  <a:srgbClr val="C00000"/>
                </a:solidFill>
                <a:latin typeface="Gothic Uralic"/>
                <a:cs typeface="Gothic Uralic"/>
              </a:rPr>
              <a:t>l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a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26979" y="4837303"/>
            <a:ext cx="962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Subclass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1861" y="4588255"/>
            <a:ext cx="1146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C00000"/>
                </a:solidFill>
                <a:latin typeface="TeXGyreAdventor"/>
                <a:cs typeface="TeXGyreAdventor"/>
              </a:rPr>
              <a:t>Inheritance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8600" y="1981200"/>
            <a:ext cx="5661025" cy="2208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How do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Inheritance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Hierarchies</a:t>
            </a:r>
            <a:r>
              <a:rPr sz="2400" b="1" i="1" spc="-6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Work?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Similar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taxonomies</a:t>
            </a:r>
            <a:endParaRPr sz="2000" dirty="0">
              <a:latin typeface="Gothic Uralic"/>
              <a:cs typeface="Gothic Uralic"/>
            </a:endParaRPr>
          </a:p>
          <a:p>
            <a:pPr marL="355600" marR="2503805" indent="-3429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Inheritance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establishes  </a:t>
            </a:r>
            <a:r>
              <a:rPr lang="en-US" sz="2000" spc="-60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is-a relationship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between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37532" y="2500866"/>
            <a:ext cx="7012922" cy="3849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514344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82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Inheritance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03191" y="2828544"/>
            <a:ext cx="3693160" cy="12014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/>
                <a:cs typeface="Courier New"/>
              </a:rPr>
              <a:t>class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Item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9244" y="4824984"/>
            <a:ext cx="4415155" cy="1201420"/>
          </a:xfrm>
          <a:custGeom>
            <a:avLst/>
            <a:gdLst/>
            <a:ahLst/>
            <a:cxnLst/>
            <a:rect l="l" t="t" r="r" b="b"/>
            <a:pathLst>
              <a:path w="4415155" h="1201420">
                <a:moveTo>
                  <a:pt x="4415028" y="0"/>
                </a:moveTo>
                <a:lnTo>
                  <a:pt x="0" y="0"/>
                </a:lnTo>
                <a:lnTo>
                  <a:pt x="0" y="1200911"/>
                </a:lnTo>
                <a:lnTo>
                  <a:pt x="4415028" y="1200911"/>
                </a:lnTo>
                <a:lnTo>
                  <a:pt x="44150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8898" y="4831460"/>
            <a:ext cx="3028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class </a:t>
            </a:r>
            <a:r>
              <a:rPr sz="1800" b="1" spc="-5" dirty="0">
                <a:latin typeface="Courier New"/>
                <a:cs typeface="Courier New"/>
              </a:rPr>
              <a:t>CD </a:t>
            </a:r>
            <a:r>
              <a:rPr sz="1800" b="1" dirty="0">
                <a:latin typeface="Courier New"/>
                <a:cs typeface="Courier New"/>
              </a:rPr>
              <a:t>: </a:t>
            </a:r>
            <a:r>
              <a:rPr sz="1800" b="1" spc="-10" dirty="0">
                <a:latin typeface="Courier New"/>
                <a:cs typeface="Courier New"/>
              </a:rPr>
              <a:t>public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Item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88480" y="4824984"/>
            <a:ext cx="4646930" cy="923925"/>
          </a:xfrm>
          <a:custGeom>
            <a:avLst/>
            <a:gdLst/>
            <a:ahLst/>
            <a:cxnLst/>
            <a:rect l="l" t="t" r="r" b="b"/>
            <a:pathLst>
              <a:path w="4646930" h="923925">
                <a:moveTo>
                  <a:pt x="4646676" y="0"/>
                </a:moveTo>
                <a:lnTo>
                  <a:pt x="0" y="0"/>
                </a:lnTo>
                <a:lnTo>
                  <a:pt x="0" y="923543"/>
                </a:lnTo>
                <a:lnTo>
                  <a:pt x="4646676" y="923543"/>
                </a:lnTo>
                <a:lnTo>
                  <a:pt x="46466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68490" y="4831842"/>
            <a:ext cx="37115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class Video </a:t>
            </a:r>
            <a:r>
              <a:rPr sz="1800" b="1" dirty="0">
                <a:latin typeface="Courier New"/>
                <a:cs typeface="Courier New"/>
              </a:rPr>
              <a:t>: </a:t>
            </a:r>
            <a:r>
              <a:rPr sz="1800" b="1" spc="-10" dirty="0">
                <a:latin typeface="Courier New"/>
                <a:cs typeface="Courier New"/>
              </a:rPr>
              <a:t>public Item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611" y="4355972"/>
            <a:ext cx="148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Derived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class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1289" y="4355972"/>
            <a:ext cx="148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Derived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class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18282" y="4019041"/>
            <a:ext cx="2155825" cy="816610"/>
          </a:xfrm>
          <a:custGeom>
            <a:avLst/>
            <a:gdLst/>
            <a:ahLst/>
            <a:cxnLst/>
            <a:rect l="l" t="t" r="r" b="b"/>
            <a:pathLst>
              <a:path w="2155825" h="816610">
                <a:moveTo>
                  <a:pt x="58166" y="744727"/>
                </a:moveTo>
                <a:lnTo>
                  <a:pt x="0" y="806957"/>
                </a:lnTo>
                <a:lnTo>
                  <a:pt x="84709" y="816101"/>
                </a:lnTo>
                <a:lnTo>
                  <a:pt x="77246" y="796035"/>
                </a:lnTo>
                <a:lnTo>
                  <a:pt x="57785" y="796035"/>
                </a:lnTo>
                <a:lnTo>
                  <a:pt x="52197" y="793368"/>
                </a:lnTo>
                <a:lnTo>
                  <a:pt x="48387" y="783208"/>
                </a:lnTo>
                <a:lnTo>
                  <a:pt x="50926" y="777493"/>
                </a:lnTo>
                <a:lnTo>
                  <a:pt x="68004" y="771183"/>
                </a:lnTo>
                <a:lnTo>
                  <a:pt x="58166" y="744727"/>
                </a:lnTo>
                <a:close/>
              </a:path>
              <a:path w="2155825" h="816610">
                <a:moveTo>
                  <a:pt x="68004" y="771183"/>
                </a:moveTo>
                <a:lnTo>
                  <a:pt x="50926" y="777493"/>
                </a:lnTo>
                <a:lnTo>
                  <a:pt x="48387" y="783208"/>
                </a:lnTo>
                <a:lnTo>
                  <a:pt x="52197" y="793368"/>
                </a:lnTo>
                <a:lnTo>
                  <a:pt x="57785" y="796035"/>
                </a:lnTo>
                <a:lnTo>
                  <a:pt x="74895" y="789713"/>
                </a:lnTo>
                <a:lnTo>
                  <a:pt x="68004" y="771183"/>
                </a:lnTo>
                <a:close/>
              </a:path>
              <a:path w="2155825" h="816610">
                <a:moveTo>
                  <a:pt x="74895" y="789713"/>
                </a:moveTo>
                <a:lnTo>
                  <a:pt x="57785" y="796035"/>
                </a:lnTo>
                <a:lnTo>
                  <a:pt x="77246" y="796035"/>
                </a:lnTo>
                <a:lnTo>
                  <a:pt x="74895" y="789713"/>
                </a:lnTo>
                <a:close/>
              </a:path>
              <a:path w="2155825" h="816610">
                <a:moveTo>
                  <a:pt x="2145792" y="0"/>
                </a:moveTo>
                <a:lnTo>
                  <a:pt x="68004" y="771183"/>
                </a:lnTo>
                <a:lnTo>
                  <a:pt x="74895" y="789713"/>
                </a:lnTo>
                <a:lnTo>
                  <a:pt x="2152650" y="18541"/>
                </a:lnTo>
                <a:lnTo>
                  <a:pt x="2155317" y="12826"/>
                </a:lnTo>
                <a:lnTo>
                  <a:pt x="2153412" y="7746"/>
                </a:lnTo>
                <a:lnTo>
                  <a:pt x="2151507" y="2539"/>
                </a:lnTo>
                <a:lnTo>
                  <a:pt x="214579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78066" y="4019041"/>
            <a:ext cx="2334260" cy="819150"/>
          </a:xfrm>
          <a:custGeom>
            <a:avLst/>
            <a:gdLst/>
            <a:ahLst/>
            <a:cxnLst/>
            <a:rect l="l" t="t" r="r" b="b"/>
            <a:pathLst>
              <a:path w="2334259" h="819150">
                <a:moveTo>
                  <a:pt x="2258685" y="791897"/>
                </a:moveTo>
                <a:lnTo>
                  <a:pt x="2249551" y="818641"/>
                </a:lnTo>
                <a:lnTo>
                  <a:pt x="2334005" y="807211"/>
                </a:lnTo>
                <a:lnTo>
                  <a:pt x="2324745" y="797813"/>
                </a:lnTo>
                <a:lnTo>
                  <a:pt x="2275839" y="797813"/>
                </a:lnTo>
                <a:lnTo>
                  <a:pt x="2258685" y="791897"/>
                </a:lnTo>
                <a:close/>
              </a:path>
              <a:path w="2334259" h="819150">
                <a:moveTo>
                  <a:pt x="2265099" y="773117"/>
                </a:moveTo>
                <a:lnTo>
                  <a:pt x="2258685" y="791897"/>
                </a:lnTo>
                <a:lnTo>
                  <a:pt x="2275839" y="797813"/>
                </a:lnTo>
                <a:lnTo>
                  <a:pt x="2281554" y="795019"/>
                </a:lnTo>
                <a:lnTo>
                  <a:pt x="2283332" y="789939"/>
                </a:lnTo>
                <a:lnTo>
                  <a:pt x="2285110" y="784732"/>
                </a:lnTo>
                <a:lnTo>
                  <a:pt x="2282316" y="779017"/>
                </a:lnTo>
                <a:lnTo>
                  <a:pt x="2265099" y="773117"/>
                </a:lnTo>
                <a:close/>
              </a:path>
              <a:path w="2334259" h="819150">
                <a:moveTo>
                  <a:pt x="2274188" y="746505"/>
                </a:moveTo>
                <a:lnTo>
                  <a:pt x="2265099" y="773117"/>
                </a:lnTo>
                <a:lnTo>
                  <a:pt x="2282316" y="779017"/>
                </a:lnTo>
                <a:lnTo>
                  <a:pt x="2285110" y="784732"/>
                </a:lnTo>
                <a:lnTo>
                  <a:pt x="2283332" y="789939"/>
                </a:lnTo>
                <a:lnTo>
                  <a:pt x="2281554" y="795019"/>
                </a:lnTo>
                <a:lnTo>
                  <a:pt x="2275839" y="797813"/>
                </a:lnTo>
                <a:lnTo>
                  <a:pt x="2324745" y="797813"/>
                </a:lnTo>
                <a:lnTo>
                  <a:pt x="2274188" y="746505"/>
                </a:lnTo>
                <a:close/>
              </a:path>
              <a:path w="2334259" h="819150">
                <a:moveTo>
                  <a:pt x="9270" y="0"/>
                </a:moveTo>
                <a:lnTo>
                  <a:pt x="3555" y="2793"/>
                </a:lnTo>
                <a:lnTo>
                  <a:pt x="1777" y="8000"/>
                </a:lnTo>
                <a:lnTo>
                  <a:pt x="0" y="13080"/>
                </a:lnTo>
                <a:lnTo>
                  <a:pt x="2793" y="18795"/>
                </a:lnTo>
                <a:lnTo>
                  <a:pt x="2258685" y="791897"/>
                </a:lnTo>
                <a:lnTo>
                  <a:pt x="2265099" y="773117"/>
                </a:lnTo>
                <a:lnTo>
                  <a:pt x="927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96661" y="4088638"/>
            <a:ext cx="128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C00000"/>
                </a:solidFill>
                <a:latin typeface="TeXGyreAdventor"/>
                <a:cs typeface="TeXGyreAdventor"/>
              </a:rPr>
              <a:t>Inheritance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8898" y="1860295"/>
            <a:ext cx="8215630" cy="83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derived classes “inherit” data and behaviour of the base class.</a:t>
            </a:r>
            <a:endParaRPr sz="2000">
              <a:latin typeface="TeXGyreAdventor"/>
              <a:cs typeface="TeXGyreAdventor"/>
            </a:endParaRPr>
          </a:p>
          <a:p>
            <a:pPr marL="4543425">
              <a:lnSpc>
                <a:spcPct val="100000"/>
              </a:lnSpc>
              <a:spcBef>
                <a:spcPts val="1835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Base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class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82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Inheritance</a:t>
            </a:r>
          </a:p>
        </p:txBody>
      </p:sp>
      <p:sp>
        <p:nvSpPr>
          <p:cNvPr id="4" name="object 4"/>
          <p:cNvSpPr/>
          <p:nvPr/>
        </p:nvSpPr>
        <p:spPr>
          <a:xfrm>
            <a:off x="592836" y="2033016"/>
            <a:ext cx="5128260" cy="4247515"/>
          </a:xfrm>
          <a:custGeom>
            <a:avLst/>
            <a:gdLst/>
            <a:ahLst/>
            <a:cxnLst/>
            <a:rect l="l" t="t" r="r" b="b"/>
            <a:pathLst>
              <a:path w="5128260" h="4247515">
                <a:moveTo>
                  <a:pt x="5128260" y="0"/>
                </a:moveTo>
                <a:lnTo>
                  <a:pt x="0" y="0"/>
                </a:lnTo>
                <a:lnTo>
                  <a:pt x="0" y="4247388"/>
                </a:lnTo>
                <a:lnTo>
                  <a:pt x="5128260" y="4247388"/>
                </a:lnTo>
                <a:lnTo>
                  <a:pt x="512826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228601" y="1418336"/>
            <a:ext cx="5204536" cy="4753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7432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Base</a:t>
            </a:r>
            <a:r>
              <a:rPr spc="-15" dirty="0"/>
              <a:t> </a:t>
            </a:r>
            <a:r>
              <a:rPr spc="-5" dirty="0"/>
              <a:t>class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/>
          </a:p>
          <a:p>
            <a:pPr marL="12700" marR="2010410">
              <a:lnSpc>
                <a:spcPct val="100000"/>
              </a:lnSpc>
            </a:pP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#include &lt;iostream&gt;  #include &lt;string&gt;  using namespace</a:t>
            </a:r>
            <a:r>
              <a:rPr sz="1800" i="0" spc="-7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std;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class Item</a:t>
            </a:r>
            <a:r>
              <a:rPr sz="1800" i="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private:</a:t>
            </a:r>
            <a:endParaRPr sz="1800" dirty="0">
              <a:latin typeface="Courier New"/>
              <a:cs typeface="Courier New"/>
            </a:endParaRPr>
          </a:p>
          <a:p>
            <a:pPr marL="1337310" marR="1601470" indent="40640">
              <a:lnSpc>
                <a:spcPct val="100000"/>
              </a:lnSpc>
            </a:pP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  <a:r>
              <a:rPr sz="1800" i="0" spc="-9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title;  int</a:t>
            </a:r>
            <a:r>
              <a:rPr sz="1800" i="0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rating;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public:</a:t>
            </a:r>
            <a:endParaRPr sz="1800" dirty="0">
              <a:latin typeface="Courier New"/>
              <a:cs typeface="Courier New"/>
            </a:endParaRPr>
          </a:p>
          <a:p>
            <a:pPr marL="927100" marR="1913889">
              <a:lnSpc>
                <a:spcPct val="100000"/>
              </a:lnSpc>
            </a:pPr>
            <a:r>
              <a:rPr lang="en-US" sz="1800" i="0" spc="-5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sz="1800" i="0" spc="-5" dirty="0" smtClean="0">
                <a:solidFill>
                  <a:srgbClr val="000000"/>
                </a:solidFill>
                <a:latin typeface="Courier New"/>
                <a:cs typeface="Courier New"/>
              </a:rPr>
              <a:t>//</a:t>
            </a:r>
            <a:r>
              <a:rPr sz="1800" i="0" spc="-95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constructor </a:t>
            </a:r>
            <a:endParaRPr lang="en-US" sz="1800" i="0" spc="-1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927100" marR="1913889">
              <a:lnSpc>
                <a:spcPct val="100000"/>
              </a:lnSpc>
            </a:pPr>
            <a:r>
              <a:rPr sz="1800" i="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i="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sz="1800" i="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Item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sz="1800" i="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{}</a:t>
            </a:r>
            <a:endParaRPr sz="1800" dirty="0">
              <a:latin typeface="Courier New"/>
              <a:cs typeface="Courier New"/>
            </a:endParaRPr>
          </a:p>
          <a:p>
            <a:pPr marL="1337310" marR="5080" indent="-410209">
              <a:lnSpc>
                <a:spcPct val="100000"/>
              </a:lnSpc>
            </a:pPr>
            <a:r>
              <a:rPr lang="en-US" sz="1800" i="0" spc="-5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sz="1800" i="0" spc="-5" dirty="0" smtClean="0">
                <a:solidFill>
                  <a:srgbClr val="000000"/>
                </a:solidFill>
                <a:latin typeface="Courier New"/>
                <a:cs typeface="Courier New"/>
              </a:rPr>
              <a:t>//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getters </a:t>
            </a:r>
            <a:r>
              <a:rPr sz="1800" i="0" spc="-5" dirty="0">
                <a:solidFill>
                  <a:srgbClr val="000000"/>
                </a:solidFill>
                <a:latin typeface="Courier New"/>
                <a:cs typeface="Courier New"/>
              </a:rPr>
              <a:t>and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setters,</a:t>
            </a:r>
            <a:r>
              <a:rPr sz="1800" i="0" spc="-10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e.g</a:t>
            </a:r>
            <a:endParaRPr lang="en-US" sz="1800" i="0" spc="-1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337310" marR="5080" indent="-410209">
              <a:lnSpc>
                <a:spcPct val="100000"/>
              </a:lnSpc>
            </a:pPr>
            <a:r>
              <a:rPr lang="en-US" sz="1800" i="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sz="1800" i="0" spc="-1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sz="1800" i="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getTitle() {}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i="0" spc="-5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4347" y="2033016"/>
            <a:ext cx="5130165" cy="3139440"/>
          </a:xfrm>
          <a:custGeom>
            <a:avLst/>
            <a:gdLst/>
            <a:ahLst/>
            <a:cxnLst/>
            <a:rect l="l" t="t" r="r" b="b"/>
            <a:pathLst>
              <a:path w="5130165" h="3139440">
                <a:moveTo>
                  <a:pt x="5129784" y="0"/>
                </a:moveTo>
                <a:lnTo>
                  <a:pt x="0" y="0"/>
                </a:lnTo>
                <a:lnTo>
                  <a:pt x="0" y="3139439"/>
                </a:lnTo>
                <a:lnTo>
                  <a:pt x="5129784" y="3139439"/>
                </a:lnTo>
                <a:lnTo>
                  <a:pt x="512978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xfrm>
            <a:off x="6673977" y="1418336"/>
            <a:ext cx="4216400" cy="3629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054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Derived</a:t>
            </a:r>
            <a:r>
              <a:rPr spc="-25" dirty="0"/>
              <a:t> </a:t>
            </a:r>
            <a:r>
              <a:rPr spc="-5" dirty="0" smtClean="0"/>
              <a:t>class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 smtClean="0"/>
          </a:p>
          <a:p>
            <a:pPr marL="12700" marR="1464945">
              <a:lnSpc>
                <a:spcPct val="100000"/>
              </a:lnSpc>
            </a:pPr>
            <a:r>
              <a:rPr sz="1800" i="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#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include &lt;iostream&gt;  #include &lt;string&gt;  using namespace</a:t>
            </a:r>
            <a:r>
              <a:rPr sz="1800" i="0" spc="-7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std;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class </a:t>
            </a:r>
            <a:r>
              <a:rPr sz="1800" i="0" spc="-5" dirty="0">
                <a:solidFill>
                  <a:srgbClr val="000000"/>
                </a:solidFill>
                <a:latin typeface="Courier New"/>
                <a:cs typeface="Courier New"/>
              </a:rPr>
              <a:t>CD </a:t>
            </a:r>
            <a:r>
              <a:rPr sz="1800" i="0" dirty="0">
                <a:solidFill>
                  <a:srgbClr val="000000"/>
                </a:solidFill>
                <a:latin typeface="Courier New"/>
                <a:cs typeface="Courier New"/>
              </a:rPr>
              <a:t>: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public Item</a:t>
            </a:r>
            <a:r>
              <a:rPr sz="1800" i="0" spc="-7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private:</a:t>
            </a:r>
            <a:endParaRPr sz="1800" dirty="0">
              <a:latin typeface="Courier New"/>
              <a:cs typeface="Courier New"/>
            </a:endParaRPr>
          </a:p>
          <a:p>
            <a:pPr marL="927100" marR="960755" indent="409575">
              <a:lnSpc>
                <a:spcPct val="100000"/>
              </a:lnSpc>
            </a:pP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string</a:t>
            </a:r>
            <a:r>
              <a:rPr sz="1800" i="0" spc="-9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artist;  public:</a:t>
            </a:r>
            <a:endParaRPr sz="1800" dirty="0">
              <a:latin typeface="Courier New"/>
              <a:cs typeface="Courier New"/>
            </a:endParaRPr>
          </a:p>
          <a:p>
            <a:pPr marL="1336675" marR="5080" indent="-410209">
              <a:lnSpc>
                <a:spcPct val="100000"/>
              </a:lnSpc>
            </a:pPr>
            <a:r>
              <a:rPr sz="1800" i="0" spc="-5" dirty="0">
                <a:solidFill>
                  <a:srgbClr val="000000"/>
                </a:solidFill>
                <a:latin typeface="Courier New"/>
                <a:cs typeface="Courier New"/>
              </a:rPr>
              <a:t>//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class-spec. </a:t>
            </a:r>
            <a:r>
              <a:rPr sz="1800" i="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functions</a:t>
            </a:r>
            <a:endParaRPr lang="en-US" sz="1800" i="0" spc="-1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336675" marR="5080" indent="-410209">
              <a:lnSpc>
                <a:spcPct val="100000"/>
              </a:lnSpc>
            </a:pPr>
            <a:r>
              <a:rPr lang="en-US" sz="1800" i="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sz="1800" i="0" spc="-10" dirty="0" smtClean="0">
                <a:solidFill>
                  <a:srgbClr val="000000"/>
                </a:solidFill>
                <a:latin typeface="Courier New"/>
                <a:cs typeface="Courier New"/>
              </a:rPr>
              <a:t>void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getTracks()</a:t>
            </a:r>
            <a:r>
              <a:rPr sz="1800" i="0" spc="-4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i="0" spc="-10" dirty="0">
                <a:solidFill>
                  <a:srgbClr val="000000"/>
                </a:solidFill>
                <a:latin typeface="Courier New"/>
                <a:cs typeface="Courier New"/>
              </a:rPr>
              <a:t>{}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0" spc="-5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3977" y="5747105"/>
            <a:ext cx="4455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derived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class can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directly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access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all 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non-private elements of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base</a:t>
            </a:r>
            <a:r>
              <a:rPr sz="1800" spc="5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class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88152" y="3660647"/>
            <a:ext cx="741045" cy="364490"/>
            <a:chOff x="5788152" y="3660647"/>
            <a:chExt cx="741045" cy="364490"/>
          </a:xfrm>
        </p:grpSpPr>
        <p:sp>
          <p:nvSpPr>
            <p:cNvPr id="10" name="object 10"/>
            <p:cNvSpPr/>
            <p:nvPr/>
          </p:nvSpPr>
          <p:spPr>
            <a:xfrm>
              <a:off x="5795772" y="3668267"/>
              <a:ext cx="725805" cy="349250"/>
            </a:xfrm>
            <a:custGeom>
              <a:avLst/>
              <a:gdLst/>
              <a:ahLst/>
              <a:cxnLst/>
              <a:rect l="l" t="t" r="r" b="b"/>
              <a:pathLst>
                <a:path w="725804" h="349250">
                  <a:moveTo>
                    <a:pt x="224916" y="0"/>
                  </a:moveTo>
                  <a:lnTo>
                    <a:pt x="0" y="174497"/>
                  </a:lnTo>
                  <a:lnTo>
                    <a:pt x="224916" y="348995"/>
                  </a:lnTo>
                  <a:lnTo>
                    <a:pt x="224916" y="261746"/>
                  </a:lnTo>
                  <a:lnTo>
                    <a:pt x="725424" y="261746"/>
                  </a:lnTo>
                  <a:lnTo>
                    <a:pt x="725424" y="87248"/>
                  </a:lnTo>
                  <a:lnTo>
                    <a:pt x="224916" y="87248"/>
                  </a:lnTo>
                  <a:lnTo>
                    <a:pt x="22491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5772" y="3668267"/>
              <a:ext cx="725805" cy="349250"/>
            </a:xfrm>
            <a:custGeom>
              <a:avLst/>
              <a:gdLst/>
              <a:ahLst/>
              <a:cxnLst/>
              <a:rect l="l" t="t" r="r" b="b"/>
              <a:pathLst>
                <a:path w="725804" h="349250">
                  <a:moveTo>
                    <a:pt x="224916" y="0"/>
                  </a:moveTo>
                  <a:lnTo>
                    <a:pt x="224916" y="87248"/>
                  </a:lnTo>
                  <a:lnTo>
                    <a:pt x="725424" y="87248"/>
                  </a:lnTo>
                  <a:lnTo>
                    <a:pt x="725424" y="261746"/>
                  </a:lnTo>
                  <a:lnTo>
                    <a:pt x="224916" y="261746"/>
                  </a:lnTo>
                  <a:lnTo>
                    <a:pt x="224916" y="348995"/>
                  </a:lnTo>
                  <a:lnTo>
                    <a:pt x="0" y="174497"/>
                  </a:lnTo>
                  <a:lnTo>
                    <a:pt x="224916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165354"/>
            <a:ext cx="282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DFDFD"/>
                </a:solidFill>
                <a:latin typeface="Gothic Uralic"/>
                <a:cs typeface="Gothic Uralic"/>
              </a:rPr>
              <a:t>Inheritance</a:t>
            </a:r>
            <a:endParaRPr sz="4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1828800"/>
            <a:ext cx="3037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Adding more</a:t>
            </a:r>
            <a:r>
              <a:rPr sz="2000" b="1" i="1" spc="-8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subclasses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8423" y="2641051"/>
            <a:ext cx="7989548" cy="380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165354"/>
            <a:ext cx="282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DFDFD"/>
                </a:solidFill>
                <a:latin typeface="Gothic Uralic"/>
                <a:cs typeface="Gothic Uralic"/>
              </a:rPr>
              <a:t>Inheritance</a:t>
            </a:r>
            <a:endParaRPr sz="4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828800"/>
            <a:ext cx="2387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Deeper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Hierarchies</a:t>
            </a:r>
            <a:endParaRPr sz="2000" dirty="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7828" y="1769345"/>
            <a:ext cx="7812085" cy="4754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514344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828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Inheritance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3000" y="1905000"/>
            <a:ext cx="9396095" cy="342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Inheritance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– Key</a:t>
            </a:r>
            <a:r>
              <a:rPr sz="2000" b="1" i="1" spc="-4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points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Allows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definition 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derived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(sub-)classes 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extensions of other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classes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Implements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“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Sub-object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is-a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Super </a:t>
            </a:r>
            <a:r>
              <a:rPr sz="2000" i="1" spc="5" dirty="0">
                <a:solidFill>
                  <a:srgbClr val="252525"/>
                </a:solidFill>
                <a:latin typeface="TeXGyreAdventor"/>
                <a:cs typeface="TeXGyreAdventor"/>
              </a:rPr>
              <a:t>object“</a:t>
            </a:r>
            <a:r>
              <a:rPr sz="2000" i="1" spc="-18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relationship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Structures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code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effectively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Avoids code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duplication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Allows code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reuse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Simplifies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maintenance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157728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471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Previously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1524000"/>
            <a:ext cx="7552690" cy="429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From C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to</a:t>
            </a:r>
            <a:r>
              <a:rPr sz="2400" b="1" i="1" spc="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C++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Some fundamental concepts in</a:t>
            </a:r>
            <a:r>
              <a:rPr sz="2000" b="1" i="1" spc="-10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Object-orientation</a:t>
            </a:r>
            <a:endParaRPr sz="20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Abstraction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18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Modularisation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itchFamily="34" charset="0"/>
              <a:buChar char="•"/>
            </a:pPr>
            <a:r>
              <a:rPr sz="1800" spc="335" dirty="0" smtClean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Information hiding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18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encapsulation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Interface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18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implementation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Designing</a:t>
            </a:r>
            <a:r>
              <a:rPr sz="20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programs</a:t>
            </a:r>
            <a:endParaRPr sz="20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7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-185" dirty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“linguistic” method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finding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methods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-175" dirty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Setting up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requirements specification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163567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475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Polymorphism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898" y="1860295"/>
            <a:ext cx="8856345" cy="2008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Objects defined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within 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class hierarchy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may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exhibit different</a:t>
            </a:r>
            <a:r>
              <a:rPr sz="20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behaviour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</a:pPr>
            <a:endParaRPr sz="2250" dirty="0">
              <a:latin typeface="TeXGyreAdventor"/>
              <a:cs typeface="TeXGyreAdventor"/>
            </a:endParaRPr>
          </a:p>
          <a:p>
            <a:pPr marL="469265" marR="5058410" indent="-457200">
              <a:lnSpc>
                <a:spcPct val="145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When we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compile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code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or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During</a:t>
            </a:r>
            <a:r>
              <a:rPr sz="2000" b="1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runtime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163567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475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Polymorphism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52598" y="4108450"/>
            <a:ext cx="20732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public: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constructors  Item()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898" y="5206110"/>
            <a:ext cx="817816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604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Item(string title)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{}</a:t>
            </a:r>
            <a:endParaRPr sz="1800" dirty="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constructor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used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decided during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compile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time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0692" y="3279647"/>
            <a:ext cx="4753610" cy="2032000"/>
          </a:xfrm>
          <a:custGeom>
            <a:avLst/>
            <a:gdLst/>
            <a:ahLst/>
            <a:cxnLst/>
            <a:rect l="l" t="t" r="r" b="b"/>
            <a:pathLst>
              <a:path w="4753609" h="2032000">
                <a:moveTo>
                  <a:pt x="4753356" y="0"/>
                </a:moveTo>
                <a:lnTo>
                  <a:pt x="0" y="0"/>
                </a:lnTo>
                <a:lnTo>
                  <a:pt x="0" y="2031491"/>
                </a:lnTo>
                <a:lnTo>
                  <a:pt x="4753356" y="2031491"/>
                </a:lnTo>
                <a:lnTo>
                  <a:pt x="475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8898" y="1860295"/>
            <a:ext cx="10298430" cy="21576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An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example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compile-time polymorphism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is the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“</a:t>
            </a:r>
            <a:r>
              <a:rPr sz="2000" b="1" i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eXGyreAdventor"/>
                <a:cs typeface="TeXGyreAdventor"/>
              </a:rPr>
              <a:t>overloading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” of</a:t>
            </a:r>
            <a:r>
              <a:rPr sz="2000" b="1" i="1" spc="-12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functions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two functions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same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 but with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parameter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lists</a:t>
            </a:r>
            <a:endParaRPr sz="2000" dirty="0">
              <a:latin typeface="Gothic Uralic"/>
              <a:cs typeface="Gothic Uralic"/>
            </a:endParaRPr>
          </a:p>
          <a:p>
            <a:pPr marL="461645">
              <a:lnSpc>
                <a:spcPct val="100000"/>
              </a:lnSpc>
              <a:spcBef>
                <a:spcPts val="1870"/>
              </a:spcBef>
              <a:tabLst>
                <a:tab pos="6263640" algn="l"/>
              </a:tabLst>
            </a:pPr>
            <a:r>
              <a:rPr sz="1800" b="1" spc="-10" dirty="0">
                <a:latin typeface="Courier New"/>
                <a:cs typeface="Courier New"/>
              </a:rPr>
              <a:t>class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Item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main()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37604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&lt;data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members&gt;</a:t>
            </a:r>
            <a:endParaRPr sz="1800" dirty="0">
              <a:latin typeface="Courier New"/>
              <a:cs typeface="Courier New"/>
            </a:endParaRPr>
          </a:p>
          <a:p>
            <a:pPr marL="71780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Item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54720" y="4382770"/>
            <a:ext cx="343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Item i2(“Greatest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hits”);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40067" y="493179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0532" y="4125467"/>
            <a:ext cx="6758305" cy="1492250"/>
            <a:chOff x="1970532" y="4125467"/>
            <a:chExt cx="6758305" cy="1492250"/>
          </a:xfrm>
        </p:grpSpPr>
        <p:sp>
          <p:nvSpPr>
            <p:cNvPr id="17" name="object 17"/>
            <p:cNvSpPr/>
            <p:nvPr/>
          </p:nvSpPr>
          <p:spPr>
            <a:xfrm>
              <a:off x="1978152" y="4675631"/>
              <a:ext cx="1964689" cy="363220"/>
            </a:xfrm>
            <a:custGeom>
              <a:avLst/>
              <a:gdLst/>
              <a:ahLst/>
              <a:cxnLst/>
              <a:rect l="l" t="t" r="r" b="b"/>
              <a:pathLst>
                <a:path w="1964689" h="363220">
                  <a:moveTo>
                    <a:pt x="0" y="181356"/>
                  </a:moveTo>
                  <a:lnTo>
                    <a:pt x="25943" y="222952"/>
                  </a:lnTo>
                  <a:lnTo>
                    <a:pt x="70244" y="248851"/>
                  </a:lnTo>
                  <a:lnTo>
                    <a:pt x="134111" y="272908"/>
                  </a:lnTo>
                  <a:lnTo>
                    <a:pt x="172836" y="284146"/>
                  </a:lnTo>
                  <a:lnTo>
                    <a:pt x="215797" y="294802"/>
                  </a:lnTo>
                  <a:lnTo>
                    <a:pt x="262775" y="304838"/>
                  </a:lnTo>
                  <a:lnTo>
                    <a:pt x="313552" y="314211"/>
                  </a:lnTo>
                  <a:lnTo>
                    <a:pt x="367910" y="322883"/>
                  </a:lnTo>
                  <a:lnTo>
                    <a:pt x="425630" y="330813"/>
                  </a:lnTo>
                  <a:lnTo>
                    <a:pt x="486494" y="337961"/>
                  </a:lnTo>
                  <a:lnTo>
                    <a:pt x="550283" y="344286"/>
                  </a:lnTo>
                  <a:lnTo>
                    <a:pt x="616780" y="349748"/>
                  </a:lnTo>
                  <a:lnTo>
                    <a:pt x="685764" y="354308"/>
                  </a:lnTo>
                  <a:lnTo>
                    <a:pt x="757019" y="357924"/>
                  </a:lnTo>
                  <a:lnTo>
                    <a:pt x="830325" y="360557"/>
                  </a:lnTo>
                  <a:lnTo>
                    <a:pt x="905464" y="362166"/>
                  </a:lnTo>
                  <a:lnTo>
                    <a:pt x="982218" y="362712"/>
                  </a:lnTo>
                  <a:lnTo>
                    <a:pt x="1058971" y="362166"/>
                  </a:lnTo>
                  <a:lnTo>
                    <a:pt x="1134110" y="360557"/>
                  </a:lnTo>
                  <a:lnTo>
                    <a:pt x="1207416" y="357924"/>
                  </a:lnTo>
                  <a:lnTo>
                    <a:pt x="1278671" y="354308"/>
                  </a:lnTo>
                  <a:lnTo>
                    <a:pt x="1347655" y="349748"/>
                  </a:lnTo>
                  <a:lnTo>
                    <a:pt x="1414152" y="344286"/>
                  </a:lnTo>
                  <a:lnTo>
                    <a:pt x="1477941" y="337961"/>
                  </a:lnTo>
                  <a:lnTo>
                    <a:pt x="1538805" y="330813"/>
                  </a:lnTo>
                  <a:lnTo>
                    <a:pt x="1596525" y="322883"/>
                  </a:lnTo>
                  <a:lnTo>
                    <a:pt x="1650883" y="314211"/>
                  </a:lnTo>
                  <a:lnTo>
                    <a:pt x="1701660" y="304838"/>
                  </a:lnTo>
                  <a:lnTo>
                    <a:pt x="1748638" y="294802"/>
                  </a:lnTo>
                  <a:lnTo>
                    <a:pt x="1791599" y="284146"/>
                  </a:lnTo>
                  <a:lnTo>
                    <a:pt x="1830324" y="272908"/>
                  </a:lnTo>
                  <a:lnTo>
                    <a:pt x="1894191" y="248851"/>
                  </a:lnTo>
                  <a:lnTo>
                    <a:pt x="1938492" y="222952"/>
                  </a:lnTo>
                  <a:lnTo>
                    <a:pt x="1964436" y="181356"/>
                  </a:lnTo>
                  <a:lnTo>
                    <a:pt x="1961480" y="167177"/>
                  </a:lnTo>
                  <a:lnTo>
                    <a:pt x="1918896" y="126599"/>
                  </a:lnTo>
                  <a:lnTo>
                    <a:pt x="1864594" y="101581"/>
                  </a:lnTo>
                  <a:lnTo>
                    <a:pt x="1791599" y="78565"/>
                  </a:lnTo>
                  <a:lnTo>
                    <a:pt x="1748638" y="67909"/>
                  </a:lnTo>
                  <a:lnTo>
                    <a:pt x="1701660" y="57873"/>
                  </a:lnTo>
                  <a:lnTo>
                    <a:pt x="1650883" y="48500"/>
                  </a:lnTo>
                  <a:lnTo>
                    <a:pt x="1596525" y="39828"/>
                  </a:lnTo>
                  <a:lnTo>
                    <a:pt x="1538805" y="31898"/>
                  </a:lnTo>
                  <a:lnTo>
                    <a:pt x="1477941" y="24750"/>
                  </a:lnTo>
                  <a:lnTo>
                    <a:pt x="1414152" y="18425"/>
                  </a:lnTo>
                  <a:lnTo>
                    <a:pt x="1347655" y="12963"/>
                  </a:lnTo>
                  <a:lnTo>
                    <a:pt x="1278671" y="8403"/>
                  </a:lnTo>
                  <a:lnTo>
                    <a:pt x="1207416" y="4787"/>
                  </a:lnTo>
                  <a:lnTo>
                    <a:pt x="1134110" y="2154"/>
                  </a:lnTo>
                  <a:lnTo>
                    <a:pt x="1058971" y="545"/>
                  </a:lnTo>
                  <a:lnTo>
                    <a:pt x="982218" y="0"/>
                  </a:lnTo>
                  <a:lnTo>
                    <a:pt x="905464" y="545"/>
                  </a:lnTo>
                  <a:lnTo>
                    <a:pt x="830325" y="2154"/>
                  </a:lnTo>
                  <a:lnTo>
                    <a:pt x="757019" y="4787"/>
                  </a:lnTo>
                  <a:lnTo>
                    <a:pt x="685764" y="8403"/>
                  </a:lnTo>
                  <a:lnTo>
                    <a:pt x="616780" y="12963"/>
                  </a:lnTo>
                  <a:lnTo>
                    <a:pt x="550283" y="18425"/>
                  </a:lnTo>
                  <a:lnTo>
                    <a:pt x="486494" y="24750"/>
                  </a:lnTo>
                  <a:lnTo>
                    <a:pt x="425630" y="31898"/>
                  </a:lnTo>
                  <a:lnTo>
                    <a:pt x="367910" y="39828"/>
                  </a:lnTo>
                  <a:lnTo>
                    <a:pt x="313552" y="48500"/>
                  </a:lnTo>
                  <a:lnTo>
                    <a:pt x="262775" y="57873"/>
                  </a:lnTo>
                  <a:lnTo>
                    <a:pt x="215797" y="67909"/>
                  </a:lnTo>
                  <a:lnTo>
                    <a:pt x="172836" y="78565"/>
                  </a:lnTo>
                  <a:lnTo>
                    <a:pt x="134112" y="89803"/>
                  </a:lnTo>
                  <a:lnTo>
                    <a:pt x="70244" y="113860"/>
                  </a:lnTo>
                  <a:lnTo>
                    <a:pt x="25943" y="139759"/>
                  </a:lnTo>
                  <a:lnTo>
                    <a:pt x="0" y="181356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4552" y="4130039"/>
              <a:ext cx="4528185" cy="598805"/>
            </a:xfrm>
            <a:custGeom>
              <a:avLst/>
              <a:gdLst/>
              <a:ahLst/>
              <a:cxnLst/>
              <a:rect l="l" t="t" r="r" b="b"/>
              <a:pathLst>
                <a:path w="4528184" h="598804">
                  <a:moveTo>
                    <a:pt x="4527804" y="0"/>
                  </a:moveTo>
                  <a:lnTo>
                    <a:pt x="0" y="5984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8152" y="5163311"/>
              <a:ext cx="3554095" cy="447040"/>
            </a:xfrm>
            <a:custGeom>
              <a:avLst/>
              <a:gdLst/>
              <a:ahLst/>
              <a:cxnLst/>
              <a:rect l="l" t="t" r="r" b="b"/>
              <a:pathLst>
                <a:path w="3554095" h="447039">
                  <a:moveTo>
                    <a:pt x="0" y="223265"/>
                  </a:moveTo>
                  <a:lnTo>
                    <a:pt x="25733" y="261342"/>
                  </a:lnTo>
                  <a:lnTo>
                    <a:pt x="77174" y="288557"/>
                  </a:lnTo>
                  <a:lnTo>
                    <a:pt x="125774" y="305936"/>
                  </a:lnTo>
                  <a:lnTo>
                    <a:pt x="185197" y="322625"/>
                  </a:lnTo>
                  <a:lnTo>
                    <a:pt x="254908" y="338557"/>
                  </a:lnTo>
                  <a:lnTo>
                    <a:pt x="293456" y="346218"/>
                  </a:lnTo>
                  <a:lnTo>
                    <a:pt x="334376" y="353665"/>
                  </a:lnTo>
                  <a:lnTo>
                    <a:pt x="377601" y="360889"/>
                  </a:lnTo>
                  <a:lnTo>
                    <a:pt x="423066" y="367883"/>
                  </a:lnTo>
                  <a:lnTo>
                    <a:pt x="470703" y="374636"/>
                  </a:lnTo>
                  <a:lnTo>
                    <a:pt x="520445" y="381142"/>
                  </a:lnTo>
                  <a:lnTo>
                    <a:pt x="572227" y="387392"/>
                  </a:lnTo>
                  <a:lnTo>
                    <a:pt x="625981" y="393377"/>
                  </a:lnTo>
                  <a:lnTo>
                    <a:pt x="681641" y="399090"/>
                  </a:lnTo>
                  <a:lnTo>
                    <a:pt x="739140" y="404520"/>
                  </a:lnTo>
                  <a:lnTo>
                    <a:pt x="798411" y="409662"/>
                  </a:lnTo>
                  <a:lnTo>
                    <a:pt x="859388" y="414505"/>
                  </a:lnTo>
                  <a:lnTo>
                    <a:pt x="922004" y="419042"/>
                  </a:lnTo>
                  <a:lnTo>
                    <a:pt x="986193" y="423263"/>
                  </a:lnTo>
                  <a:lnTo>
                    <a:pt x="1051887" y="427162"/>
                  </a:lnTo>
                  <a:lnTo>
                    <a:pt x="1119020" y="430729"/>
                  </a:lnTo>
                  <a:lnTo>
                    <a:pt x="1187526" y="433956"/>
                  </a:lnTo>
                  <a:lnTo>
                    <a:pt x="1257338" y="436835"/>
                  </a:lnTo>
                  <a:lnTo>
                    <a:pt x="1328389" y="439358"/>
                  </a:lnTo>
                  <a:lnTo>
                    <a:pt x="1400612" y="441515"/>
                  </a:lnTo>
                  <a:lnTo>
                    <a:pt x="1473941" y="443298"/>
                  </a:lnTo>
                  <a:lnTo>
                    <a:pt x="1548310" y="444700"/>
                  </a:lnTo>
                  <a:lnTo>
                    <a:pt x="1623651" y="445712"/>
                  </a:lnTo>
                  <a:lnTo>
                    <a:pt x="1699898" y="446325"/>
                  </a:lnTo>
                  <a:lnTo>
                    <a:pt x="1776984" y="446531"/>
                  </a:lnTo>
                  <a:lnTo>
                    <a:pt x="1854069" y="446325"/>
                  </a:lnTo>
                  <a:lnTo>
                    <a:pt x="1930316" y="445712"/>
                  </a:lnTo>
                  <a:lnTo>
                    <a:pt x="2005657" y="444700"/>
                  </a:lnTo>
                  <a:lnTo>
                    <a:pt x="2080026" y="443298"/>
                  </a:lnTo>
                  <a:lnTo>
                    <a:pt x="2153355" y="441515"/>
                  </a:lnTo>
                  <a:lnTo>
                    <a:pt x="2225578" y="439358"/>
                  </a:lnTo>
                  <a:lnTo>
                    <a:pt x="2296629" y="436835"/>
                  </a:lnTo>
                  <a:lnTo>
                    <a:pt x="2366441" y="433956"/>
                  </a:lnTo>
                  <a:lnTo>
                    <a:pt x="2434947" y="430729"/>
                  </a:lnTo>
                  <a:lnTo>
                    <a:pt x="2502080" y="427162"/>
                  </a:lnTo>
                  <a:lnTo>
                    <a:pt x="2567774" y="423263"/>
                  </a:lnTo>
                  <a:lnTo>
                    <a:pt x="2631963" y="419042"/>
                  </a:lnTo>
                  <a:lnTo>
                    <a:pt x="2694579" y="414505"/>
                  </a:lnTo>
                  <a:lnTo>
                    <a:pt x="2755556" y="409662"/>
                  </a:lnTo>
                  <a:lnTo>
                    <a:pt x="2814827" y="404520"/>
                  </a:lnTo>
                  <a:lnTo>
                    <a:pt x="2872326" y="399090"/>
                  </a:lnTo>
                  <a:lnTo>
                    <a:pt x="2927986" y="393377"/>
                  </a:lnTo>
                  <a:lnTo>
                    <a:pt x="2981740" y="387392"/>
                  </a:lnTo>
                  <a:lnTo>
                    <a:pt x="3033522" y="381142"/>
                  </a:lnTo>
                  <a:lnTo>
                    <a:pt x="3083264" y="374636"/>
                  </a:lnTo>
                  <a:lnTo>
                    <a:pt x="3130901" y="367883"/>
                  </a:lnTo>
                  <a:lnTo>
                    <a:pt x="3176366" y="360889"/>
                  </a:lnTo>
                  <a:lnTo>
                    <a:pt x="3219591" y="353665"/>
                  </a:lnTo>
                  <a:lnTo>
                    <a:pt x="3260511" y="346218"/>
                  </a:lnTo>
                  <a:lnTo>
                    <a:pt x="3299059" y="338557"/>
                  </a:lnTo>
                  <a:lnTo>
                    <a:pt x="3368770" y="322625"/>
                  </a:lnTo>
                  <a:lnTo>
                    <a:pt x="3428193" y="305936"/>
                  </a:lnTo>
                  <a:lnTo>
                    <a:pt x="3476793" y="288557"/>
                  </a:lnTo>
                  <a:lnTo>
                    <a:pt x="3514037" y="270555"/>
                  </a:lnTo>
                  <a:lnTo>
                    <a:pt x="3547445" y="242531"/>
                  </a:lnTo>
                  <a:lnTo>
                    <a:pt x="3553968" y="223265"/>
                  </a:lnTo>
                  <a:lnTo>
                    <a:pt x="3552326" y="213580"/>
                  </a:lnTo>
                  <a:lnTo>
                    <a:pt x="3514037" y="175976"/>
                  </a:lnTo>
                  <a:lnTo>
                    <a:pt x="3476793" y="157974"/>
                  </a:lnTo>
                  <a:lnTo>
                    <a:pt x="3428193" y="140595"/>
                  </a:lnTo>
                  <a:lnTo>
                    <a:pt x="3368770" y="123906"/>
                  </a:lnTo>
                  <a:lnTo>
                    <a:pt x="3299059" y="107974"/>
                  </a:lnTo>
                  <a:lnTo>
                    <a:pt x="3260511" y="100313"/>
                  </a:lnTo>
                  <a:lnTo>
                    <a:pt x="3219591" y="92866"/>
                  </a:lnTo>
                  <a:lnTo>
                    <a:pt x="3176366" y="85642"/>
                  </a:lnTo>
                  <a:lnTo>
                    <a:pt x="3130901" y="78648"/>
                  </a:lnTo>
                  <a:lnTo>
                    <a:pt x="3083264" y="71895"/>
                  </a:lnTo>
                  <a:lnTo>
                    <a:pt x="3033522" y="65389"/>
                  </a:lnTo>
                  <a:lnTo>
                    <a:pt x="2981740" y="59139"/>
                  </a:lnTo>
                  <a:lnTo>
                    <a:pt x="2927986" y="53154"/>
                  </a:lnTo>
                  <a:lnTo>
                    <a:pt x="2872326" y="47441"/>
                  </a:lnTo>
                  <a:lnTo>
                    <a:pt x="2814827" y="42011"/>
                  </a:lnTo>
                  <a:lnTo>
                    <a:pt x="2755556" y="36869"/>
                  </a:lnTo>
                  <a:lnTo>
                    <a:pt x="2694579" y="32026"/>
                  </a:lnTo>
                  <a:lnTo>
                    <a:pt x="2631963" y="27489"/>
                  </a:lnTo>
                  <a:lnTo>
                    <a:pt x="2567774" y="23268"/>
                  </a:lnTo>
                  <a:lnTo>
                    <a:pt x="2502080" y="19369"/>
                  </a:lnTo>
                  <a:lnTo>
                    <a:pt x="2434947" y="15802"/>
                  </a:lnTo>
                  <a:lnTo>
                    <a:pt x="2366441" y="12575"/>
                  </a:lnTo>
                  <a:lnTo>
                    <a:pt x="2296629" y="9696"/>
                  </a:lnTo>
                  <a:lnTo>
                    <a:pt x="2225578" y="7173"/>
                  </a:lnTo>
                  <a:lnTo>
                    <a:pt x="2153355" y="5016"/>
                  </a:lnTo>
                  <a:lnTo>
                    <a:pt x="2080026" y="3233"/>
                  </a:lnTo>
                  <a:lnTo>
                    <a:pt x="2005657" y="1831"/>
                  </a:lnTo>
                  <a:lnTo>
                    <a:pt x="1930316" y="819"/>
                  </a:lnTo>
                  <a:lnTo>
                    <a:pt x="1854069" y="206"/>
                  </a:lnTo>
                  <a:lnTo>
                    <a:pt x="1776984" y="0"/>
                  </a:lnTo>
                  <a:lnTo>
                    <a:pt x="1699898" y="206"/>
                  </a:lnTo>
                  <a:lnTo>
                    <a:pt x="1623651" y="819"/>
                  </a:lnTo>
                  <a:lnTo>
                    <a:pt x="1548310" y="1831"/>
                  </a:lnTo>
                  <a:lnTo>
                    <a:pt x="1473941" y="3233"/>
                  </a:lnTo>
                  <a:lnTo>
                    <a:pt x="1400612" y="5016"/>
                  </a:lnTo>
                  <a:lnTo>
                    <a:pt x="1328389" y="7173"/>
                  </a:lnTo>
                  <a:lnTo>
                    <a:pt x="1257338" y="9696"/>
                  </a:lnTo>
                  <a:lnTo>
                    <a:pt x="1187526" y="12575"/>
                  </a:lnTo>
                  <a:lnTo>
                    <a:pt x="1119020" y="15802"/>
                  </a:lnTo>
                  <a:lnTo>
                    <a:pt x="1051887" y="19369"/>
                  </a:lnTo>
                  <a:lnTo>
                    <a:pt x="986193" y="23268"/>
                  </a:lnTo>
                  <a:lnTo>
                    <a:pt x="922004" y="27489"/>
                  </a:lnTo>
                  <a:lnTo>
                    <a:pt x="859388" y="32026"/>
                  </a:lnTo>
                  <a:lnTo>
                    <a:pt x="798411" y="36869"/>
                  </a:lnTo>
                  <a:lnTo>
                    <a:pt x="739140" y="42011"/>
                  </a:lnTo>
                  <a:lnTo>
                    <a:pt x="681641" y="47441"/>
                  </a:lnTo>
                  <a:lnTo>
                    <a:pt x="625981" y="53154"/>
                  </a:lnTo>
                  <a:lnTo>
                    <a:pt x="572227" y="59139"/>
                  </a:lnTo>
                  <a:lnTo>
                    <a:pt x="520446" y="65389"/>
                  </a:lnTo>
                  <a:lnTo>
                    <a:pt x="470703" y="71895"/>
                  </a:lnTo>
                  <a:lnTo>
                    <a:pt x="423066" y="78648"/>
                  </a:lnTo>
                  <a:lnTo>
                    <a:pt x="377601" y="85642"/>
                  </a:lnTo>
                  <a:lnTo>
                    <a:pt x="334376" y="92866"/>
                  </a:lnTo>
                  <a:lnTo>
                    <a:pt x="293456" y="100313"/>
                  </a:lnTo>
                  <a:lnTo>
                    <a:pt x="254908" y="107974"/>
                  </a:lnTo>
                  <a:lnTo>
                    <a:pt x="185197" y="123906"/>
                  </a:lnTo>
                  <a:lnTo>
                    <a:pt x="125774" y="140595"/>
                  </a:lnTo>
                  <a:lnTo>
                    <a:pt x="77174" y="157974"/>
                  </a:lnTo>
                  <a:lnTo>
                    <a:pt x="39930" y="175976"/>
                  </a:lnTo>
                  <a:lnTo>
                    <a:pt x="6522" y="204000"/>
                  </a:lnTo>
                  <a:lnTo>
                    <a:pt x="0" y="223265"/>
                  </a:lnTo>
                  <a:close/>
                </a:path>
              </a:pathLst>
            </a:custGeom>
            <a:ln w="1523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10911" y="4751831"/>
              <a:ext cx="3713479" cy="476250"/>
            </a:xfrm>
            <a:custGeom>
              <a:avLst/>
              <a:gdLst/>
              <a:ahLst/>
              <a:cxnLst/>
              <a:rect l="l" t="t" r="r" b="b"/>
              <a:pathLst>
                <a:path w="3713479" h="476250">
                  <a:moveTo>
                    <a:pt x="3713226" y="0"/>
                  </a:moveTo>
                  <a:lnTo>
                    <a:pt x="0" y="476250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163567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475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Polymorphism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898" y="1860295"/>
            <a:ext cx="9157335" cy="139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An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example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 run-time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polymorphism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is the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“</a:t>
            </a:r>
            <a:r>
              <a:rPr sz="2000" b="1" i="1" u="heavy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eXGyreAdventor"/>
                <a:cs typeface="TeXGyreAdventor"/>
              </a:rPr>
              <a:t>overriding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” of</a:t>
            </a:r>
            <a:r>
              <a:rPr sz="2000" b="1" i="1" spc="-1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functions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000" spc="-15" dirty="0" smtClean="0">
                <a:solidFill>
                  <a:srgbClr val="252525"/>
                </a:solidFill>
                <a:latin typeface="Gothic Uralic"/>
                <a:cs typeface="Gothic Uralic"/>
              </a:rPr>
              <a:t>When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two functions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same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that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</a:t>
            </a:r>
            <a:r>
              <a:rPr sz="20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65" dirty="0">
                <a:solidFill>
                  <a:srgbClr val="252525"/>
                </a:solidFill>
                <a:latin typeface="Gothic Uralic"/>
                <a:cs typeface="Gothic Uralic"/>
              </a:rPr>
              <a:t>an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inheritance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relationship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5105400"/>
            <a:ext cx="1029335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create a CD object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cd)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 call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cd.print()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during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runtime 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defined 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derived class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executed over 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base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class.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call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base class,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need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scope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operator</a:t>
            </a:r>
            <a:r>
              <a:rPr sz="2000" spc="-3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othic Uralic"/>
                <a:cs typeface="Gothic Uralic"/>
              </a:rPr>
              <a:t>(::)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824" y="3534155"/>
            <a:ext cx="4498975" cy="14770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/>
                <a:cs typeface="Courier New"/>
              </a:rPr>
              <a:t>class Item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06475" marR="1163955">
              <a:lnSpc>
                <a:spcPct val="100000"/>
              </a:lnSpc>
              <a:tabLst>
                <a:tab pos="2620010" algn="l"/>
              </a:tabLst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&lt;data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members&gt;  publ</a:t>
            </a:r>
            <a:r>
              <a:rPr sz="1800" b="1" u="heavy" spc="-10" dirty="0">
                <a:uFill>
                  <a:solidFill>
                    <a:srgbClr val="C00000"/>
                  </a:solidFill>
                </a:uFill>
                <a:latin typeface="Courier New"/>
                <a:cs typeface="Courier New"/>
              </a:rPr>
              <a:t>ic: 	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void print()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07023" y="3534155"/>
            <a:ext cx="5607050" cy="1477010"/>
          </a:xfrm>
          <a:custGeom>
            <a:avLst/>
            <a:gdLst/>
            <a:ahLst/>
            <a:cxnLst/>
            <a:rect l="l" t="t" r="r" b="b"/>
            <a:pathLst>
              <a:path w="5607050" h="1477010">
                <a:moveTo>
                  <a:pt x="5606796" y="0"/>
                </a:moveTo>
                <a:lnTo>
                  <a:pt x="0" y="0"/>
                </a:lnTo>
                <a:lnTo>
                  <a:pt x="0" y="1476756"/>
                </a:lnTo>
                <a:lnTo>
                  <a:pt x="5606796" y="1476756"/>
                </a:lnTo>
                <a:lnTo>
                  <a:pt x="56067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07023" y="3534155"/>
            <a:ext cx="5607050" cy="14770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/>
                <a:cs typeface="Courier New"/>
              </a:rPr>
              <a:t>class </a:t>
            </a:r>
            <a:r>
              <a:rPr sz="1800" b="1" spc="-5" dirty="0">
                <a:latin typeface="Courier New"/>
                <a:cs typeface="Courier New"/>
              </a:rPr>
              <a:t>CD </a:t>
            </a:r>
            <a:r>
              <a:rPr sz="1800" b="1" dirty="0">
                <a:latin typeface="Courier New"/>
                <a:cs typeface="Courier New"/>
              </a:rPr>
              <a:t>: </a:t>
            </a:r>
            <a:r>
              <a:rPr sz="1800" b="1" spc="-10" dirty="0">
                <a:latin typeface="Courier New"/>
                <a:cs typeface="Courier New"/>
              </a:rPr>
              <a:t>public Item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06475" marR="227139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&lt;data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members&gt;  public: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void print()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07480" y="4349496"/>
            <a:ext cx="2738755" cy="387350"/>
          </a:xfrm>
          <a:custGeom>
            <a:avLst/>
            <a:gdLst/>
            <a:ahLst/>
            <a:cxnLst/>
            <a:rect l="l" t="t" r="r" b="b"/>
            <a:pathLst>
              <a:path w="2738754" h="387350">
                <a:moveTo>
                  <a:pt x="0" y="193547"/>
                </a:moveTo>
                <a:lnTo>
                  <a:pt x="33755" y="236462"/>
                </a:lnTo>
                <a:lnTo>
                  <a:pt x="74563" y="256724"/>
                </a:lnTo>
                <a:lnTo>
                  <a:pt x="130092" y="276014"/>
                </a:lnTo>
                <a:lnTo>
                  <a:pt x="199416" y="294202"/>
                </a:lnTo>
                <a:lnTo>
                  <a:pt x="238963" y="302842"/>
                </a:lnTo>
                <a:lnTo>
                  <a:pt x="281613" y="311158"/>
                </a:lnTo>
                <a:lnTo>
                  <a:pt x="327248" y="319133"/>
                </a:lnTo>
                <a:lnTo>
                  <a:pt x="375756" y="326752"/>
                </a:lnTo>
                <a:lnTo>
                  <a:pt x="427018" y="333997"/>
                </a:lnTo>
                <a:lnTo>
                  <a:pt x="480921" y="340852"/>
                </a:lnTo>
                <a:lnTo>
                  <a:pt x="537348" y="347301"/>
                </a:lnTo>
                <a:lnTo>
                  <a:pt x="596184" y="353328"/>
                </a:lnTo>
                <a:lnTo>
                  <a:pt x="657313" y="358917"/>
                </a:lnTo>
                <a:lnTo>
                  <a:pt x="720620" y="364051"/>
                </a:lnTo>
                <a:lnTo>
                  <a:pt x="785990" y="368713"/>
                </a:lnTo>
                <a:lnTo>
                  <a:pt x="853306" y="372888"/>
                </a:lnTo>
                <a:lnTo>
                  <a:pt x="922452" y="376560"/>
                </a:lnTo>
                <a:lnTo>
                  <a:pt x="993315" y="379711"/>
                </a:lnTo>
                <a:lnTo>
                  <a:pt x="1065777" y="382326"/>
                </a:lnTo>
                <a:lnTo>
                  <a:pt x="1139724" y="384388"/>
                </a:lnTo>
                <a:lnTo>
                  <a:pt x="1215039" y="385881"/>
                </a:lnTo>
                <a:lnTo>
                  <a:pt x="1291607" y="386789"/>
                </a:lnTo>
                <a:lnTo>
                  <a:pt x="1369314" y="387095"/>
                </a:lnTo>
                <a:lnTo>
                  <a:pt x="1447020" y="386789"/>
                </a:lnTo>
                <a:lnTo>
                  <a:pt x="1523588" y="385881"/>
                </a:lnTo>
                <a:lnTo>
                  <a:pt x="1598903" y="384388"/>
                </a:lnTo>
                <a:lnTo>
                  <a:pt x="1672850" y="382326"/>
                </a:lnTo>
                <a:lnTo>
                  <a:pt x="1745312" y="379711"/>
                </a:lnTo>
                <a:lnTo>
                  <a:pt x="1816175" y="376560"/>
                </a:lnTo>
                <a:lnTo>
                  <a:pt x="1885321" y="372888"/>
                </a:lnTo>
                <a:lnTo>
                  <a:pt x="1952637" y="368713"/>
                </a:lnTo>
                <a:lnTo>
                  <a:pt x="2018007" y="364051"/>
                </a:lnTo>
                <a:lnTo>
                  <a:pt x="2081314" y="358917"/>
                </a:lnTo>
                <a:lnTo>
                  <a:pt x="2142443" y="353328"/>
                </a:lnTo>
                <a:lnTo>
                  <a:pt x="2201279" y="347301"/>
                </a:lnTo>
                <a:lnTo>
                  <a:pt x="2257706" y="340852"/>
                </a:lnTo>
                <a:lnTo>
                  <a:pt x="2311609" y="333997"/>
                </a:lnTo>
                <a:lnTo>
                  <a:pt x="2362871" y="326752"/>
                </a:lnTo>
                <a:lnTo>
                  <a:pt x="2411379" y="319133"/>
                </a:lnTo>
                <a:lnTo>
                  <a:pt x="2457014" y="311158"/>
                </a:lnTo>
                <a:lnTo>
                  <a:pt x="2499664" y="302842"/>
                </a:lnTo>
                <a:lnTo>
                  <a:pt x="2539211" y="294202"/>
                </a:lnTo>
                <a:lnTo>
                  <a:pt x="2608535" y="276014"/>
                </a:lnTo>
                <a:lnTo>
                  <a:pt x="2664064" y="256724"/>
                </a:lnTo>
                <a:lnTo>
                  <a:pt x="2704872" y="236462"/>
                </a:lnTo>
                <a:lnTo>
                  <a:pt x="2736460" y="204534"/>
                </a:lnTo>
                <a:lnTo>
                  <a:pt x="2738628" y="193547"/>
                </a:lnTo>
                <a:lnTo>
                  <a:pt x="2736460" y="182561"/>
                </a:lnTo>
                <a:lnTo>
                  <a:pt x="2704872" y="150633"/>
                </a:lnTo>
                <a:lnTo>
                  <a:pt x="2664064" y="130371"/>
                </a:lnTo>
                <a:lnTo>
                  <a:pt x="2608535" y="111081"/>
                </a:lnTo>
                <a:lnTo>
                  <a:pt x="2539211" y="92893"/>
                </a:lnTo>
                <a:lnTo>
                  <a:pt x="2499664" y="84253"/>
                </a:lnTo>
                <a:lnTo>
                  <a:pt x="2457014" y="75937"/>
                </a:lnTo>
                <a:lnTo>
                  <a:pt x="2411379" y="67962"/>
                </a:lnTo>
                <a:lnTo>
                  <a:pt x="2362871" y="60343"/>
                </a:lnTo>
                <a:lnTo>
                  <a:pt x="2311609" y="53098"/>
                </a:lnTo>
                <a:lnTo>
                  <a:pt x="2257706" y="46243"/>
                </a:lnTo>
                <a:lnTo>
                  <a:pt x="2201279" y="39794"/>
                </a:lnTo>
                <a:lnTo>
                  <a:pt x="2142443" y="33767"/>
                </a:lnTo>
                <a:lnTo>
                  <a:pt x="2081314" y="28178"/>
                </a:lnTo>
                <a:lnTo>
                  <a:pt x="2018007" y="23044"/>
                </a:lnTo>
                <a:lnTo>
                  <a:pt x="1952637" y="18382"/>
                </a:lnTo>
                <a:lnTo>
                  <a:pt x="1885321" y="14207"/>
                </a:lnTo>
                <a:lnTo>
                  <a:pt x="1816175" y="10535"/>
                </a:lnTo>
                <a:lnTo>
                  <a:pt x="1745312" y="7384"/>
                </a:lnTo>
                <a:lnTo>
                  <a:pt x="1672850" y="4769"/>
                </a:lnTo>
                <a:lnTo>
                  <a:pt x="1598903" y="2707"/>
                </a:lnTo>
                <a:lnTo>
                  <a:pt x="1523588" y="1214"/>
                </a:lnTo>
                <a:lnTo>
                  <a:pt x="1447020" y="306"/>
                </a:lnTo>
                <a:lnTo>
                  <a:pt x="1369314" y="0"/>
                </a:lnTo>
                <a:lnTo>
                  <a:pt x="1291607" y="306"/>
                </a:lnTo>
                <a:lnTo>
                  <a:pt x="1215039" y="1214"/>
                </a:lnTo>
                <a:lnTo>
                  <a:pt x="1139724" y="2707"/>
                </a:lnTo>
                <a:lnTo>
                  <a:pt x="1065777" y="4769"/>
                </a:lnTo>
                <a:lnTo>
                  <a:pt x="993315" y="7384"/>
                </a:lnTo>
                <a:lnTo>
                  <a:pt x="922452" y="10535"/>
                </a:lnTo>
                <a:lnTo>
                  <a:pt x="853306" y="14207"/>
                </a:lnTo>
                <a:lnTo>
                  <a:pt x="785990" y="18382"/>
                </a:lnTo>
                <a:lnTo>
                  <a:pt x="720620" y="23044"/>
                </a:lnTo>
                <a:lnTo>
                  <a:pt x="657313" y="28178"/>
                </a:lnTo>
                <a:lnTo>
                  <a:pt x="596184" y="33767"/>
                </a:lnTo>
                <a:lnTo>
                  <a:pt x="537348" y="39794"/>
                </a:lnTo>
                <a:lnTo>
                  <a:pt x="480921" y="46243"/>
                </a:lnTo>
                <a:lnTo>
                  <a:pt x="427018" y="53098"/>
                </a:lnTo>
                <a:lnTo>
                  <a:pt x="375756" y="60343"/>
                </a:lnTo>
                <a:lnTo>
                  <a:pt x="327248" y="67962"/>
                </a:lnTo>
                <a:lnTo>
                  <a:pt x="281613" y="75937"/>
                </a:lnTo>
                <a:lnTo>
                  <a:pt x="238963" y="84253"/>
                </a:lnTo>
                <a:lnTo>
                  <a:pt x="199416" y="92893"/>
                </a:lnTo>
                <a:lnTo>
                  <a:pt x="130092" y="111081"/>
                </a:lnTo>
                <a:lnTo>
                  <a:pt x="74563" y="130371"/>
                </a:lnTo>
                <a:lnTo>
                  <a:pt x="33755" y="150633"/>
                </a:lnTo>
                <a:lnTo>
                  <a:pt x="2167" y="182561"/>
                </a:lnTo>
                <a:lnTo>
                  <a:pt x="0" y="193547"/>
                </a:lnTo>
                <a:close/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026663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33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432" y="1915160"/>
            <a:ext cx="10807065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Polymorphism – Key</a:t>
            </a:r>
            <a:r>
              <a:rPr sz="2000" b="1" i="1" spc="-9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points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Polymorphism allows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effective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modularisation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code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Helps avoid code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duplication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Allows code reuse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(base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class)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Simplifies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maintenance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Inheritance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polymorphism are important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object-oriented modelling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mechanisms</a:t>
            </a:r>
            <a:endParaRPr sz="2000" dirty="0">
              <a:latin typeface="Gothic Uralic"/>
              <a:cs typeface="Gothic Uralic"/>
            </a:endParaRPr>
          </a:p>
          <a:p>
            <a:pPr marL="355600" marR="957580" indent="-343535">
              <a:lnSpc>
                <a:spcPct val="100000"/>
              </a:lnSpc>
              <a:spcBef>
                <a:spcPts val="1075"/>
              </a:spcBef>
              <a:buFont typeface="Arial" pitchFamily="34" charset="0"/>
              <a:buChar char="•"/>
            </a:pPr>
            <a:r>
              <a:rPr lang="en-US" sz="2000" spc="380" dirty="0" smtClean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many more aspects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 concepts that we cannot cover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this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module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multiple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inheritance,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sub-typing,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abstract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classes,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etc.)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279391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59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Number</a:t>
            </a:r>
            <a:r>
              <a:rPr spc="-45" dirty="0"/>
              <a:t> </a:t>
            </a:r>
            <a:r>
              <a:rPr spc="-10" dirty="0"/>
              <a:t>bases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432" y="1473200"/>
            <a:ext cx="10898505" cy="473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Different number bases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–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why?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Let’s look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at different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hierarchy levels of a computer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system: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higher-level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languages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using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alpha-numerical</a:t>
            </a:r>
            <a:r>
              <a:rPr sz="18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symbols.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any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maths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involved, </a:t>
            </a:r>
            <a:r>
              <a:rPr sz="1800" spc="-2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tend to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express real-world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tasks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and problems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r>
              <a:rPr sz="1800" spc="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endParaRPr sz="18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number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system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we’re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most familiar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with:</a:t>
            </a:r>
            <a:r>
              <a:rPr sz="1800" spc="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decimal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Ultimately,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all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programs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all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are represented as </a:t>
            </a:r>
            <a:r>
              <a:rPr sz="18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binary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bit</a:t>
            </a:r>
            <a:r>
              <a:rPr sz="1800" b="1" i="1" spc="-8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patterns</a:t>
            </a:r>
            <a:endParaRPr sz="180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and programs are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memory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8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binary</a:t>
            </a:r>
            <a:r>
              <a:rPr sz="1800" i="1" spc="-19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format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CPU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information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processing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performed by </a:t>
            </a:r>
            <a:r>
              <a:rPr sz="18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binary</a:t>
            </a:r>
            <a:r>
              <a:rPr sz="1800" i="1" spc="-2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operations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Memory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addresses and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large binary numbers are often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expressed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18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hexadecimal</a:t>
            </a:r>
            <a:r>
              <a:rPr sz="1800" i="1" spc="12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Gothic Uralic"/>
                <a:cs typeface="Gothic Uralic"/>
              </a:rPr>
              <a:t>numbers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itchFamily="34" charset="0"/>
              <a:buChar char="•"/>
              <a:tabLst>
                <a:tab pos="1105535" algn="l"/>
              </a:tabLst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365" dirty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	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good programmer,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using and converting between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bases is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essential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skill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279391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59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Number</a:t>
            </a:r>
            <a:r>
              <a:rPr spc="-45" dirty="0"/>
              <a:t> </a:t>
            </a:r>
            <a:r>
              <a:rPr spc="-10" dirty="0"/>
              <a:t>bases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432" y="1474723"/>
            <a:ext cx="9580245" cy="1759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Bit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patterns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bit?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 pitchFamily="34" charset="0"/>
              <a:buChar char="•"/>
            </a:pP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Consider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beads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 a frame.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Each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bead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one of two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states: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up or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down.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0637" y="5466689"/>
            <a:ext cx="90170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This frame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has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8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beads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in a fixed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pattern.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can store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8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bits of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information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.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states can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in?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6196" y="3515867"/>
            <a:ext cx="3415284" cy="1772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279391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59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Number</a:t>
            </a:r>
            <a:r>
              <a:rPr spc="-45" dirty="0"/>
              <a:t> </a:t>
            </a:r>
            <a:r>
              <a:rPr spc="-10" dirty="0"/>
              <a:t>bases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1447800"/>
            <a:ext cx="5421630" cy="491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Binary</a:t>
            </a:r>
            <a:r>
              <a:rPr sz="24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numbers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</a:pPr>
            <a:endParaRPr sz="2800" dirty="0">
              <a:latin typeface="TeXGyreAdventor"/>
              <a:cs typeface="TeXGyreAdventor"/>
            </a:endParaRPr>
          </a:p>
          <a:p>
            <a:pPr marL="393700" marR="962025" indent="-343535">
              <a:lnSpc>
                <a:spcPct val="90000"/>
              </a:lnSpc>
              <a:buFont typeface="Arial" pitchFamily="34" charset="0"/>
              <a:buChar char="•"/>
            </a:pP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All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binary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 represent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increasing powers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b="1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5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,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starting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r>
              <a:rPr sz="2100" b="1" baseline="33730" dirty="0">
                <a:solidFill>
                  <a:srgbClr val="252525"/>
                </a:solidFill>
                <a:latin typeface="Gothic Uralic"/>
                <a:cs typeface="Gothic Uralic"/>
              </a:rPr>
              <a:t>0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right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3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left</a:t>
            </a:r>
            <a:endParaRPr sz="2000" dirty="0">
              <a:latin typeface="Gothic Uralic"/>
              <a:cs typeface="Gothic Uralic"/>
            </a:endParaRPr>
          </a:p>
          <a:p>
            <a:pPr marL="393700" marR="1172845" indent="-343535">
              <a:lnSpc>
                <a:spcPts val="2160"/>
              </a:lnSpc>
              <a:spcBef>
                <a:spcPts val="1110"/>
              </a:spcBef>
              <a:buFont typeface="Arial" pitchFamily="34" charset="0"/>
              <a:buChar char="•"/>
            </a:pPr>
            <a:r>
              <a:rPr sz="2000" spc="-30" dirty="0" smtClean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convert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patterns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to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decimal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numbers,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e.g.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8-bit  number 11111111 could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interpreted like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this:</a:t>
            </a:r>
            <a:endParaRPr sz="2000" dirty="0">
              <a:latin typeface="Gothic Uralic"/>
              <a:cs typeface="Gothic Uralic"/>
            </a:endParaRPr>
          </a:p>
          <a:p>
            <a:pPr marL="393700" marR="838200" indent="-343535">
              <a:lnSpc>
                <a:spcPts val="2160"/>
              </a:lnSpc>
              <a:spcBef>
                <a:spcPts val="1085"/>
              </a:spcBef>
              <a:buFont typeface="Arial" pitchFamily="34" charset="0"/>
              <a:buChar char="•"/>
            </a:pP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switched “on”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(1),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value that this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represents  counts towards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total  represented by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entire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pattern.</a:t>
            </a:r>
            <a:endParaRPr sz="2000" dirty="0">
              <a:latin typeface="Gothic Uralic"/>
              <a:cs typeface="Gothic Uralic"/>
            </a:endParaRPr>
          </a:p>
          <a:p>
            <a:pPr marL="50800">
              <a:lnSpc>
                <a:spcPts val="2280"/>
              </a:lnSpc>
              <a:spcBef>
                <a:spcPts val="810"/>
              </a:spcBef>
              <a:buFont typeface="Arial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b="1" dirty="0" smtClean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r>
              <a:rPr sz="2400" b="1" baseline="24305" dirty="0" smtClean="0">
                <a:solidFill>
                  <a:srgbClr val="252525"/>
                </a:solidFill>
                <a:latin typeface="Gothic Uralic"/>
                <a:cs typeface="Gothic Uralic"/>
              </a:rPr>
              <a:t>bits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=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states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,</a:t>
            </a:r>
            <a:r>
              <a:rPr sz="2000" spc="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e.g.:</a:t>
            </a:r>
            <a:endParaRPr sz="2000" dirty="0">
              <a:latin typeface="Gothic Uralic"/>
              <a:cs typeface="Gothic Uralic"/>
            </a:endParaRPr>
          </a:p>
          <a:p>
            <a:pPr marL="393700">
              <a:lnSpc>
                <a:spcPts val="228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r>
              <a:rPr sz="2400" baseline="24305" dirty="0">
                <a:solidFill>
                  <a:srgbClr val="252525"/>
                </a:solidFill>
                <a:latin typeface="Gothic Uralic"/>
                <a:cs typeface="Gothic Uralic"/>
              </a:rPr>
              <a:t>8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=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2*2*2*2*2*2*2*2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= 256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possible</a:t>
            </a:r>
            <a:r>
              <a:rPr sz="2000" spc="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states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16167" y="1853171"/>
            <a:ext cx="6038104" cy="3826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279391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59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Number</a:t>
            </a:r>
            <a:r>
              <a:rPr spc="-45" dirty="0"/>
              <a:t> </a:t>
            </a:r>
            <a:r>
              <a:rPr spc="-10" dirty="0"/>
              <a:t>bases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432" y="1474723"/>
            <a:ext cx="9986010" cy="1759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Decimal numbers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decimal,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organise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our numbers into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powers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ten,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i.e.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units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ones,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tens,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hundreds, and so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on.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For example,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5" dirty="0">
                <a:solidFill>
                  <a:srgbClr val="252525"/>
                </a:solidFill>
                <a:latin typeface="Gothic Uralic"/>
                <a:cs typeface="Gothic Uralic"/>
              </a:rPr>
              <a:t>5617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: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1216" y="5679744"/>
            <a:ext cx="38887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5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1000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6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100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10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7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1</a:t>
            </a:r>
            <a:endParaRPr sz="2000">
              <a:latin typeface="Gothic Uralic"/>
              <a:cs typeface="Gothic Ural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25650" y="3669919"/>
          <a:ext cx="8128000" cy="1680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681989">
                <a:tc>
                  <a:txBody>
                    <a:bodyPr/>
                    <a:lstStyle/>
                    <a:p>
                      <a:pPr marL="661670" marR="381000" indent="-2743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Thousands  1000s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737235" marR="438784" indent="-2882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Hundreds  100s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749300" marR="7397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ens  10s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723900" marR="7150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Ones 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950" b="1" spc="7" baseline="25641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950" baseline="25641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950" b="1" spc="7" baseline="25641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950" baseline="25641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950" b="1" spc="7" baseline="25641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950" baseline="25641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950" b="1" spc="7" baseline="25641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950" baseline="25641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5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6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279391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59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Number</a:t>
            </a:r>
            <a:r>
              <a:rPr spc="-45" dirty="0"/>
              <a:t> </a:t>
            </a:r>
            <a:r>
              <a:rPr spc="-10" dirty="0"/>
              <a:t>bases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9332" y="1438147"/>
            <a:ext cx="10365105" cy="1795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Binary</a:t>
            </a:r>
            <a:r>
              <a:rPr sz="24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numbers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 dirty="0">
              <a:latin typeface="TeXGyreAdventor"/>
              <a:cs typeface="TeXGyreAdventor"/>
            </a:endParaRPr>
          </a:p>
          <a:p>
            <a:pPr marL="50800">
              <a:lnSpc>
                <a:spcPct val="100000"/>
              </a:lnSpc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binary,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</a:t>
            </a:r>
            <a:r>
              <a:rPr sz="2000" b="1" spc="5" dirty="0">
                <a:solidFill>
                  <a:srgbClr val="252525"/>
                </a:solidFill>
                <a:latin typeface="Gothic Uralic"/>
                <a:cs typeface="Gothic Uralic"/>
              </a:rPr>
              <a:t>5617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translates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1 0 1 0 1 1 1 1 1 0 0 0</a:t>
            </a:r>
            <a:r>
              <a:rPr sz="2000" b="1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</a:t>
            </a:r>
            <a:endParaRPr sz="2000" dirty="0">
              <a:latin typeface="Gothic Uralic"/>
              <a:cs typeface="Gothic Uralic"/>
            </a:endParaRPr>
          </a:p>
          <a:p>
            <a:pPr marL="50800">
              <a:lnSpc>
                <a:spcPts val="2280"/>
              </a:lnSpc>
              <a:spcBef>
                <a:spcPts val="840"/>
              </a:spcBef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All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bits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binary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represent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increasing decimal powers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b="1" spc="5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starting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othic Uralic"/>
                <a:cs typeface="Gothic Uralic"/>
              </a:rPr>
              <a:t>with</a:t>
            </a:r>
            <a:endParaRPr sz="2000" dirty="0">
              <a:latin typeface="Gothic Uralic"/>
              <a:cs typeface="Gothic Uralic"/>
            </a:endParaRPr>
          </a:p>
          <a:p>
            <a:pPr marL="393700">
              <a:lnSpc>
                <a:spcPts val="2280"/>
              </a:lnSpc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r>
              <a:rPr sz="2100" b="1" baseline="33730" dirty="0">
                <a:solidFill>
                  <a:srgbClr val="252525"/>
                </a:solidFill>
                <a:latin typeface="Gothic Uralic"/>
                <a:cs typeface="Gothic Uralic"/>
              </a:rPr>
              <a:t>0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right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least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significant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bit)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to left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(towards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significant</a:t>
            </a:r>
            <a:r>
              <a:rPr sz="2000" spc="-3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bit)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7432" y="5475833"/>
            <a:ext cx="10337165" cy="101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4096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0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2048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1024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0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512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256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128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64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32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16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0</a:t>
            </a:r>
            <a:r>
              <a:rPr sz="2000" b="1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8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0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4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0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2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1, or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short: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4096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+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1024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+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256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+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128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+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64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+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32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+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16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+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1</a:t>
            </a:r>
            <a:endParaRPr sz="2000">
              <a:latin typeface="Gothic Uralic"/>
              <a:cs typeface="Gothic Ural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12368" y="3646423"/>
          <a:ext cx="10866118" cy="1375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25"/>
                <a:gridCol w="860425"/>
                <a:gridCol w="860425"/>
                <a:gridCol w="860425"/>
                <a:gridCol w="860425"/>
                <a:gridCol w="860425"/>
                <a:gridCol w="860425"/>
                <a:gridCol w="860425"/>
                <a:gridCol w="860425"/>
                <a:gridCol w="754379"/>
                <a:gridCol w="777240"/>
                <a:gridCol w="853440"/>
                <a:gridCol w="737234"/>
              </a:tblGrid>
              <a:tr h="377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4096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2048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1024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512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256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5"/>
                        </a:lnSpc>
                      </a:pPr>
                      <a:r>
                        <a:rPr sz="3000" b="1" spc="15" baseline="-16666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300" b="1" spc="10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279391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59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Number</a:t>
            </a:r>
            <a:r>
              <a:rPr spc="-45" dirty="0"/>
              <a:t> </a:t>
            </a:r>
            <a:r>
              <a:rPr spc="-10" dirty="0"/>
              <a:t>bases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9332" y="1474723"/>
            <a:ext cx="10146030" cy="190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Hexadecimal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Each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hex-digit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represents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4-bit binary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(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0000</a:t>
            </a:r>
            <a:r>
              <a:rPr sz="1950" b="1" baseline="-21367" dirty="0">
                <a:solidFill>
                  <a:srgbClr val="252525"/>
                </a:solidFill>
                <a:latin typeface="Gothic Uralic"/>
                <a:cs typeface="Gothic Uralic"/>
              </a:rPr>
              <a:t>2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b="1" spc="5" dirty="0">
                <a:solidFill>
                  <a:srgbClr val="252525"/>
                </a:solidFill>
                <a:latin typeface="Gothic Uralic"/>
                <a:cs typeface="Gothic Uralic"/>
              </a:rPr>
              <a:t>1111</a:t>
            </a:r>
            <a:r>
              <a:rPr sz="1950" b="1" spc="7" baseline="-21367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)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3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decimal</a:t>
            </a:r>
            <a:endParaRPr sz="2000" dirty="0">
              <a:latin typeface="Gothic Uralic"/>
              <a:cs typeface="Gothic Uralic"/>
            </a:endParaRPr>
          </a:p>
          <a:p>
            <a:pPr marL="393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numbers 0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16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(decimal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values 10 - 16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mapped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letters A -</a:t>
            </a:r>
            <a:r>
              <a:rPr sz="2000" spc="-2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F)</a:t>
            </a:r>
            <a:endParaRPr sz="2000" dirty="0">
              <a:latin typeface="Gothic Uralic"/>
              <a:cs typeface="Gothic Uralic"/>
            </a:endParaRPr>
          </a:p>
          <a:p>
            <a:pPr marL="508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hexadecimal,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</a:t>
            </a:r>
            <a:r>
              <a:rPr sz="2000" b="1" spc="10" dirty="0">
                <a:solidFill>
                  <a:srgbClr val="252525"/>
                </a:solidFill>
                <a:latin typeface="Gothic Uralic"/>
                <a:cs typeface="Gothic Uralic"/>
              </a:rPr>
              <a:t>5617</a:t>
            </a:r>
            <a:r>
              <a:rPr sz="1950" b="1" spc="15" baseline="-21367" dirty="0">
                <a:solidFill>
                  <a:srgbClr val="252525"/>
                </a:solidFill>
                <a:latin typeface="Gothic Uralic"/>
                <a:cs typeface="Gothic Uralic"/>
              </a:rPr>
              <a:t>10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(or </a:t>
            </a:r>
            <a:r>
              <a:rPr sz="2000" b="1" spc="5" dirty="0">
                <a:solidFill>
                  <a:srgbClr val="252525"/>
                </a:solidFill>
                <a:latin typeface="Gothic Uralic"/>
                <a:cs typeface="Gothic Uralic"/>
              </a:rPr>
              <a:t>1010111110001</a:t>
            </a:r>
            <a:r>
              <a:rPr sz="1950" b="1" spc="7" baseline="-21367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translates</a:t>
            </a:r>
            <a:r>
              <a:rPr sz="2000" spc="-3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to: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5816" y="5817514"/>
            <a:ext cx="4731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4096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5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256 +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F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(=15</a:t>
            </a:r>
            <a:r>
              <a:rPr sz="1950" b="1" spc="-7" baseline="-21367" dirty="0">
                <a:solidFill>
                  <a:srgbClr val="252525"/>
                </a:solidFill>
                <a:latin typeface="Gothic Uralic"/>
                <a:cs typeface="Gothic Uralic"/>
              </a:rPr>
              <a:t>10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16 +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1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1</a:t>
            </a:r>
            <a:endParaRPr sz="2000">
              <a:latin typeface="Gothic Uralic"/>
              <a:cs typeface="Gothic Ural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25650" y="3919854"/>
          <a:ext cx="8128000" cy="1375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71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4096s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256s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16s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sz="1950" b="1" spc="7" baseline="25641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950" baseline="25641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sz="1950" b="1" spc="7" baseline="25641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950" baseline="25641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sz="1950" b="1" spc="7" baseline="25641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950" baseline="25641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5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sz="1950" b="1" spc="7" baseline="25641" dirty="0">
                          <a:solidFill>
                            <a:srgbClr val="585858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950" baseline="25641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5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F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60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21437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528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Today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432" y="1781657"/>
            <a:ext cx="7120255" cy="26746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More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object-oriented</a:t>
            </a:r>
            <a:r>
              <a:rPr sz="20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modelling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quick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look into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inheritance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polymorphism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C++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Number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bases and bitwise</a:t>
            </a:r>
            <a:r>
              <a:rPr sz="2000" b="1" i="1" spc="-4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operations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Binary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vs.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decimal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vs.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hexadecimal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Bitwise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operations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/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operators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96240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432" y="1474723"/>
            <a:ext cx="9965690" cy="188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Binary</a:t>
            </a:r>
            <a:r>
              <a:rPr sz="24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numbers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takes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input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binary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of 8 bits</a:t>
            </a:r>
            <a:r>
              <a:rPr sz="2000" spc="-25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length.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output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should be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unsigned decimal integer equivalent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51130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2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Bitwise operations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8200" y="1752600"/>
            <a:ext cx="5338445" cy="1759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Bitwise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operations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Knowing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binary,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can manipulate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patterns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directly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perform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certain types of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computation</a:t>
            </a:r>
            <a:endParaRPr sz="2000" dirty="0">
              <a:latin typeface="Gothic Uralic"/>
              <a:cs typeface="Gothic Ural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59320" y="1115694"/>
          <a:ext cx="4607559" cy="560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170"/>
                <a:gridCol w="1514475"/>
                <a:gridCol w="1859914"/>
              </a:tblGrid>
              <a:tr h="340359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Hexade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8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8419" algn="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16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8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010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51130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2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Bitwise operations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8200" y="1905000"/>
            <a:ext cx="5407660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Multiplication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355600" marR="74295" indent="-343535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Knowing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binary,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can manipulate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patterns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directly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perform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certain types of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computation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-10" dirty="0" smtClean="0">
                <a:solidFill>
                  <a:srgbClr val="252525"/>
                </a:solidFill>
                <a:latin typeface="Gothic Uralic"/>
                <a:cs typeface="Gothic Uralic"/>
              </a:rPr>
              <a:t>E.g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.,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tabLst>
                <a:tab pos="3670300" algn="l"/>
              </a:tabLst>
            </a:pPr>
            <a:r>
              <a:rPr sz="2000" spc="-5" dirty="0">
                <a:solidFill>
                  <a:srgbClr val="C00000"/>
                </a:solidFill>
                <a:latin typeface="Gothic Uralic"/>
                <a:cs typeface="Gothic Uralic"/>
              </a:rPr>
              <a:t>Shifting </a:t>
            </a:r>
            <a:r>
              <a:rPr sz="2000" dirty="0">
                <a:solidFill>
                  <a:srgbClr val="C00000"/>
                </a:solidFill>
                <a:latin typeface="Gothic Uralic"/>
                <a:cs typeface="Gothic Uralic"/>
              </a:rPr>
              <a:t>bits </a:t>
            </a:r>
            <a:r>
              <a:rPr sz="2000" spc="5" dirty="0">
                <a:solidFill>
                  <a:srgbClr val="C00000"/>
                </a:solidFill>
                <a:latin typeface="Gothic Uralic"/>
                <a:cs typeface="Gothic Uralic"/>
              </a:rPr>
              <a:t>to</a:t>
            </a:r>
            <a:r>
              <a:rPr sz="2000" spc="-4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Gothic Uralic"/>
                <a:cs typeface="Gothic Uralic"/>
              </a:rPr>
              <a:t>the</a:t>
            </a:r>
            <a:r>
              <a:rPr sz="2000" spc="-2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C00000"/>
                </a:solidFill>
                <a:latin typeface="Gothic Uralic"/>
                <a:cs typeface="Gothic Uralic"/>
              </a:rPr>
              <a:t>left:	multiply with</a:t>
            </a:r>
            <a:r>
              <a:rPr sz="2000" spc="-13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2000" dirty="0">
              <a:latin typeface="Gothic Uralic"/>
              <a:cs typeface="Gothic Ural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59320" y="1115694"/>
          <a:ext cx="4607559" cy="560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170"/>
                <a:gridCol w="1514475"/>
                <a:gridCol w="1859914"/>
              </a:tblGrid>
              <a:tr h="340359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Hexade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8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8419" algn="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16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8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010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51130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2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Bitwise operations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8200" y="1676400"/>
            <a:ext cx="540766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Division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355600" marR="74295" indent="-343535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Knowing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binary,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can manipulate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patterns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directly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perform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certain types of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computation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355" dirty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E.g.,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tabLst>
                <a:tab pos="36703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Shifting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bits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left:	multiply with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tabLst>
                <a:tab pos="3670300" algn="l"/>
              </a:tabLst>
            </a:pPr>
            <a:r>
              <a:rPr sz="2000" spc="-5" dirty="0">
                <a:solidFill>
                  <a:srgbClr val="C00000"/>
                </a:solidFill>
                <a:latin typeface="Gothic Uralic"/>
                <a:cs typeface="Gothic Uralic"/>
              </a:rPr>
              <a:t>Shifting </a:t>
            </a:r>
            <a:r>
              <a:rPr sz="2000" dirty="0">
                <a:solidFill>
                  <a:srgbClr val="C00000"/>
                </a:solidFill>
                <a:latin typeface="Gothic Uralic"/>
                <a:cs typeface="Gothic Uralic"/>
              </a:rPr>
              <a:t>bits </a:t>
            </a:r>
            <a:r>
              <a:rPr sz="2000" spc="5" dirty="0">
                <a:solidFill>
                  <a:srgbClr val="C00000"/>
                </a:solidFill>
                <a:latin typeface="Gothic Uralic"/>
                <a:cs typeface="Gothic Uralic"/>
              </a:rPr>
              <a:t>to</a:t>
            </a:r>
            <a:r>
              <a:rPr sz="2000" spc="-5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Gothic Uralic"/>
                <a:cs typeface="Gothic Uralic"/>
              </a:rPr>
              <a:t>the</a:t>
            </a:r>
            <a:r>
              <a:rPr sz="2000" spc="-3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C00000"/>
                </a:solidFill>
                <a:latin typeface="Gothic Uralic"/>
                <a:cs typeface="Gothic Uralic"/>
              </a:rPr>
              <a:t>right:	</a:t>
            </a:r>
            <a:r>
              <a:rPr sz="2000" spc="-5" dirty="0">
                <a:solidFill>
                  <a:srgbClr val="C00000"/>
                </a:solidFill>
                <a:latin typeface="Gothic Uralic"/>
                <a:cs typeface="Gothic Uralic"/>
              </a:rPr>
              <a:t>divide </a:t>
            </a:r>
            <a:r>
              <a:rPr sz="2000" dirty="0">
                <a:solidFill>
                  <a:srgbClr val="C00000"/>
                </a:solidFill>
                <a:latin typeface="Gothic Uralic"/>
                <a:cs typeface="Gothic Uralic"/>
              </a:rPr>
              <a:t>by</a:t>
            </a:r>
            <a:r>
              <a:rPr sz="2000" spc="-1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2000" dirty="0">
              <a:latin typeface="Gothic Uralic"/>
              <a:cs typeface="Gothic Ural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59320" y="1115694"/>
          <a:ext cx="4607559" cy="560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170"/>
                <a:gridCol w="1514475"/>
                <a:gridCol w="1859914"/>
              </a:tblGrid>
              <a:tr h="340359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Hexade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8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8419" algn="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16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8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010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51130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2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Bitwise operations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8200" y="1828800"/>
            <a:ext cx="5407660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Logic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 operations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355600" marR="74295" indent="-343535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Knowing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binary,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can manipulate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patterns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directly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perform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certain types of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computation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355" dirty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E.g.,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tabLst>
                <a:tab pos="36703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Shifting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bits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left:	multiply with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tabLst>
                <a:tab pos="36703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Shifting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bits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right:	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divide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by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00000"/>
                </a:solidFill>
                <a:latin typeface="Gothic Uralic"/>
                <a:cs typeface="Gothic Uralic"/>
              </a:rPr>
              <a:t>Logic </a:t>
            </a:r>
            <a:r>
              <a:rPr sz="2000" dirty="0">
                <a:solidFill>
                  <a:srgbClr val="C00000"/>
                </a:solidFill>
                <a:latin typeface="Gothic Uralic"/>
                <a:cs typeface="Gothic Uralic"/>
              </a:rPr>
              <a:t>operations: XOR, </a:t>
            </a:r>
            <a:r>
              <a:rPr sz="2000" spc="-5" dirty="0">
                <a:solidFill>
                  <a:srgbClr val="C00000"/>
                </a:solidFill>
                <a:latin typeface="Gothic Uralic"/>
                <a:cs typeface="Gothic Uralic"/>
              </a:rPr>
              <a:t>AND,</a:t>
            </a:r>
            <a:r>
              <a:rPr sz="20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Gothic Uralic"/>
                <a:cs typeface="Gothic Uralic"/>
              </a:rPr>
              <a:t>OR…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(may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two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numbers as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input)</a:t>
            </a:r>
            <a:endParaRPr sz="2000" dirty="0">
              <a:latin typeface="Gothic Uralic"/>
              <a:cs typeface="Gothic Ural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59320" y="1115694"/>
          <a:ext cx="4607559" cy="5608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170"/>
                <a:gridCol w="1514475"/>
                <a:gridCol w="1859914"/>
              </a:tblGrid>
              <a:tr h="340359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Hexade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8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R="58419" algn="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16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8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19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8419" algn="r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010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890" dirty="0">
                          <a:latin typeface="Courier New"/>
                          <a:cs typeface="Courier New"/>
                        </a:rPr>
                        <a:t> 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51130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23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Bitwise operations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6800" y="1447800"/>
            <a:ext cx="5470525" cy="426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Logic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 operations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Logic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operations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carried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by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bit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right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left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yield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1 only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both inputs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1.</a:t>
            </a:r>
            <a:endParaRPr sz="2000" dirty="0">
              <a:latin typeface="Gothic Uralic"/>
              <a:cs typeface="Gothic Uralic"/>
            </a:endParaRPr>
          </a:p>
          <a:p>
            <a:pPr marL="355600" marR="1492250" indent="-343535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OR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yield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1 only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either of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inputs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1,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or both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</a:t>
            </a:r>
            <a:r>
              <a:rPr sz="2000" spc="-2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1</a:t>
            </a:r>
            <a:endParaRPr sz="2000" dirty="0">
              <a:latin typeface="Gothic Uralic"/>
              <a:cs typeface="Gothic Uralic"/>
            </a:endParaRPr>
          </a:p>
          <a:p>
            <a:pPr marL="355600" marR="1423035" indent="-343535">
              <a:lnSpc>
                <a:spcPct val="100000"/>
              </a:lnSpc>
              <a:spcBef>
                <a:spcPts val="1085"/>
              </a:spcBef>
              <a:buFont typeface="Arial" pitchFamily="34" charset="0"/>
              <a:buChar char="•"/>
            </a:pP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XOR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yield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1 only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either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85" dirty="0">
                <a:solidFill>
                  <a:srgbClr val="252525"/>
                </a:solidFill>
                <a:latin typeface="Gothic Uralic"/>
                <a:cs typeface="Gothic Uralic"/>
              </a:rPr>
              <a:t>of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inputs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1,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but not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both</a:t>
            </a:r>
            <a:endParaRPr sz="2000" dirty="0">
              <a:latin typeface="Gothic Uralic"/>
              <a:cs typeface="Gothic Uralic"/>
            </a:endParaRPr>
          </a:p>
          <a:p>
            <a:pPr marL="355600" marR="1423035" indent="-343535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NOT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simply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negate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current truth value of each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</a:t>
            </a:r>
            <a:endParaRPr sz="2000" dirty="0">
              <a:latin typeface="Gothic Uralic"/>
              <a:cs typeface="Gothic Ural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046211" y="1674495"/>
          <a:ext cx="2692400" cy="1269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405"/>
                <a:gridCol w="1483995"/>
              </a:tblGrid>
              <a:tr h="340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8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L="729615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AND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634101" y="3900804"/>
          <a:ext cx="2692400" cy="126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405"/>
                <a:gridCol w="1483995"/>
              </a:tblGrid>
              <a:tr h="340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L="728980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XOR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09380" y="3455161"/>
          <a:ext cx="2692400" cy="126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405"/>
                <a:gridCol w="1483995"/>
              </a:tblGrid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R="59690" algn="r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0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682608" y="5294503"/>
          <a:ext cx="2692400" cy="960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405"/>
                <a:gridCol w="1483995"/>
              </a:tblGrid>
              <a:tr h="340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09879">
                <a:tc>
                  <a:txBody>
                    <a:bodyPr/>
                    <a:lstStyle/>
                    <a:p>
                      <a:pPr marL="729615">
                        <a:lnSpc>
                          <a:spcPts val="20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NOT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000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09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095"/>
                        </a:lnSpc>
                      </a:pPr>
                      <a:r>
                        <a:rPr sz="1800" b="1" spc="19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111</a:t>
                      </a:r>
                      <a:r>
                        <a:rPr sz="1800" b="1" spc="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9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4471415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783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</a:t>
            </a:r>
            <a:r>
              <a:rPr spc="-35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432" y="1474723"/>
            <a:ext cx="3172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Bitwise operators in</a:t>
            </a:r>
            <a:r>
              <a:rPr sz="2400" b="1" i="1" spc="-4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</a:t>
            </a:r>
            <a:endParaRPr sz="2400">
              <a:latin typeface="TeXGyreAdventor"/>
              <a:cs typeface="TeXGyreAdventor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98346" y="2246376"/>
          <a:ext cx="9782809" cy="4019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980"/>
                <a:gridCol w="3930015"/>
                <a:gridCol w="3091814"/>
              </a:tblGrid>
              <a:tr h="574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Expression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What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does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do?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Example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574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&amp;</a:t>
                      </a:r>
                      <a:r>
                        <a:rPr sz="1800" b="1" spc="-2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Logical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bitwise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AND</a:t>
                      </a:r>
                      <a:r>
                        <a:rPr sz="1800" b="1" spc="-2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1010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&amp;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0110 </a:t>
                      </a:r>
                      <a:r>
                        <a:rPr lang="en-US" sz="1800" b="1" spc="-5" dirty="0" smtClean="0">
                          <a:latin typeface="Gothic Uralic"/>
                          <a:cs typeface="Gothic Uralic"/>
                        </a:rPr>
                        <a:t>-&gt;</a:t>
                      </a:r>
                      <a:r>
                        <a:rPr sz="1800" spc="4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0010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57416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|</a:t>
                      </a:r>
                      <a:r>
                        <a:rPr sz="1800" b="1" spc="-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Logical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bitwise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x OR</a:t>
                      </a:r>
                      <a:r>
                        <a:rPr sz="1800" b="1" spc="-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1010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|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0110 </a:t>
                      </a:r>
                      <a:r>
                        <a:rPr lang="en-US" sz="1800" b="1" spc="-5" dirty="0" smtClean="0">
                          <a:latin typeface="Gothic Uralic"/>
                          <a:cs typeface="Gothic Uralic"/>
                        </a:rPr>
                        <a:t>  </a:t>
                      </a:r>
                      <a:r>
                        <a:rPr lang="en-US" altLang="zh-CN" sz="1800" b="1" spc="-5" dirty="0" smtClean="0">
                          <a:latin typeface="Gothic Uralic"/>
                          <a:cs typeface="Gothic Uralic"/>
                        </a:rPr>
                        <a:t>-&gt;</a:t>
                      </a:r>
                      <a:r>
                        <a:rPr sz="1800" spc="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1110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57416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^</a:t>
                      </a:r>
                      <a:r>
                        <a:rPr sz="1800" b="1" spc="-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Logical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bitwise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XOR</a:t>
                      </a:r>
                      <a:r>
                        <a:rPr sz="1800" b="1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1010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^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0110 </a:t>
                      </a:r>
                      <a:r>
                        <a:rPr lang="en-US" altLang="zh-CN" sz="1800" b="1" spc="-5" dirty="0" smtClean="0">
                          <a:latin typeface="Gothic Uralic"/>
                          <a:cs typeface="Gothic Uralic"/>
                        </a:rPr>
                        <a:t>-&gt;</a:t>
                      </a:r>
                      <a:r>
                        <a:rPr sz="1800" spc="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1100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574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~</a:t>
                      </a:r>
                      <a:r>
                        <a:rPr sz="1800" b="1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Logical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bitwise NOT</a:t>
                      </a:r>
                      <a:r>
                        <a:rPr sz="1800" b="1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441450" algn="l"/>
                        </a:tabLst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~</a:t>
                      </a:r>
                      <a:r>
                        <a:rPr sz="1800" b="1" spc="-5" dirty="0" smtClean="0">
                          <a:latin typeface="Gothic Uralic"/>
                          <a:cs typeface="Gothic Uralic"/>
                        </a:rPr>
                        <a:t>1010</a:t>
                      </a:r>
                      <a:r>
                        <a:rPr lang="en-US" sz="1800" b="1" spc="-5" dirty="0" smtClean="0">
                          <a:latin typeface="Gothic Uralic"/>
                          <a:cs typeface="Gothic Uralic"/>
                        </a:rPr>
                        <a:t>          </a:t>
                      </a:r>
                      <a:r>
                        <a:rPr lang="en-US" altLang="zh-CN" sz="1800" b="1" spc="-5" dirty="0" smtClean="0">
                          <a:latin typeface="Gothic Uralic"/>
                          <a:cs typeface="Gothic Uralic"/>
                        </a:rPr>
                        <a:t>-&gt;</a:t>
                      </a:r>
                      <a:r>
                        <a:rPr sz="1800" spc="3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0101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5741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&lt;&lt;</a:t>
                      </a:r>
                      <a:r>
                        <a:rPr sz="1800" b="1" spc="-3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Bitwise left-shift by </a:t>
                      </a:r>
                      <a:r>
                        <a:rPr sz="1800" b="1" i="1" dirty="0">
                          <a:latin typeface="TeXGyreAdventor"/>
                          <a:cs typeface="TeXGyreAdventor"/>
                        </a:rPr>
                        <a:t>n</a:t>
                      </a:r>
                      <a:r>
                        <a:rPr sz="1800" b="1" i="1" spc="-25" dirty="0">
                          <a:latin typeface="TeXGyreAdventor"/>
                          <a:cs typeface="TeXGyreAdventor"/>
                        </a:rPr>
                        <a:t> </a:t>
                      </a:r>
                      <a:r>
                        <a:rPr sz="1800" b="1" spc="-10" dirty="0">
                          <a:latin typeface="Gothic Uralic"/>
                          <a:cs typeface="Gothic Uralic"/>
                        </a:rPr>
                        <a:t>bits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453515" algn="l"/>
                        </a:tabLst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0110</a:t>
                      </a:r>
                      <a:r>
                        <a:rPr sz="1800" b="1" spc="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&lt;&lt;</a:t>
                      </a:r>
                      <a:r>
                        <a:rPr sz="1800" b="1" spc="-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 smtClean="0">
                          <a:latin typeface="Gothic Uralic"/>
                          <a:cs typeface="Gothic Uralic"/>
                        </a:rPr>
                        <a:t>1</a:t>
                      </a:r>
                      <a:r>
                        <a:rPr lang="en-US" sz="1800" b="1" dirty="0" smtClean="0">
                          <a:latin typeface="Gothic Uralic"/>
                          <a:cs typeface="Gothic Uralic"/>
                        </a:rPr>
                        <a:t>    </a:t>
                      </a:r>
                      <a:r>
                        <a:rPr lang="en-US" altLang="zh-CN" sz="1800" b="1" spc="-5" dirty="0" smtClean="0">
                          <a:latin typeface="Gothic Uralic"/>
                          <a:cs typeface="Gothic Uralic"/>
                        </a:rPr>
                        <a:t>-&gt;</a:t>
                      </a:r>
                      <a:r>
                        <a:rPr sz="1800" spc="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1100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574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&gt;&gt;</a:t>
                      </a:r>
                      <a:r>
                        <a:rPr sz="1800" b="1" spc="-3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Bitwise right-shift by </a:t>
                      </a:r>
                      <a:r>
                        <a:rPr sz="1800" b="1" i="1" dirty="0">
                          <a:latin typeface="TeXGyreAdventor"/>
                          <a:cs typeface="TeXGyreAdventor"/>
                        </a:rPr>
                        <a:t>n</a:t>
                      </a:r>
                      <a:r>
                        <a:rPr sz="1800" b="1" i="1" spc="-25" dirty="0">
                          <a:latin typeface="TeXGyreAdventor"/>
                          <a:cs typeface="TeXGyreAdventor"/>
                        </a:rPr>
                        <a:t> </a:t>
                      </a:r>
                      <a:r>
                        <a:rPr sz="1800" b="1" spc="-10" dirty="0">
                          <a:latin typeface="Gothic Uralic"/>
                          <a:cs typeface="Gothic Uralic"/>
                        </a:rPr>
                        <a:t>bits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453515" algn="l"/>
                        </a:tabLst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0110</a:t>
                      </a:r>
                      <a:r>
                        <a:rPr sz="1800" b="1" spc="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&gt;&gt;</a:t>
                      </a:r>
                      <a:r>
                        <a:rPr sz="1800" b="1" spc="-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 smtClean="0">
                          <a:latin typeface="Gothic Uralic"/>
                          <a:cs typeface="Gothic Uralic"/>
                        </a:rPr>
                        <a:t>1</a:t>
                      </a:r>
                      <a:r>
                        <a:rPr lang="en-US" sz="1800" b="1" dirty="0" smtClean="0">
                          <a:latin typeface="Gothic Uralic"/>
                          <a:cs typeface="Gothic Uralic"/>
                        </a:rPr>
                        <a:t>    </a:t>
                      </a:r>
                      <a:r>
                        <a:rPr lang="en-US" altLang="zh-CN" sz="1800" b="1" spc="-5" dirty="0" smtClean="0">
                          <a:latin typeface="Gothic Uralic"/>
                          <a:cs typeface="Gothic Uralic"/>
                        </a:rPr>
                        <a:t>-&gt;</a:t>
                      </a:r>
                      <a:r>
                        <a:rPr sz="1800" spc="25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0011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96240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432" y="1474723"/>
            <a:ext cx="10287000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Bitwise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operations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 simple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takes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input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decimal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stores this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integer variable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x.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 use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correct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bit</a:t>
            </a:r>
            <a:r>
              <a:rPr lang="en-US"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shift </a:t>
            </a:r>
            <a:r>
              <a:rPr lang="en-US" sz="20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operators</a:t>
            </a:r>
            <a:r>
              <a:rPr sz="2000" spc="-150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spc="-150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endParaRPr sz="2000" dirty="0">
              <a:latin typeface="Gothic Uralic"/>
              <a:cs typeface="Gothic Uralic"/>
            </a:endParaRPr>
          </a:p>
          <a:p>
            <a:pPr marL="807085" indent="-337820">
              <a:lnSpc>
                <a:spcPct val="100000"/>
              </a:lnSpc>
              <a:spcBef>
                <a:spcPts val="1085"/>
              </a:spcBef>
              <a:buAutoNum type="alphaLcParenR"/>
              <a:tabLst>
                <a:tab pos="80772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multiply x by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8</a:t>
            </a:r>
            <a:endParaRPr sz="2000" dirty="0">
              <a:latin typeface="Gothic Uralic"/>
              <a:cs typeface="Gothic Uralic"/>
            </a:endParaRPr>
          </a:p>
          <a:p>
            <a:pPr marL="807085" indent="-337820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80772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divide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x by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2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output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numbers on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screen.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88798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200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Next</a:t>
            </a:r>
            <a:r>
              <a:rPr spc="-40" dirty="0"/>
              <a:t> </a:t>
            </a:r>
            <a:r>
              <a:rPr spc="-5" dirty="0"/>
              <a:t>Lab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6800" y="1981200"/>
            <a:ext cx="6398260" cy="18370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Basics of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low-level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programming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  <a:tabLst>
                <a:tab pos="355600" algn="l"/>
              </a:tabLst>
            </a:pPr>
            <a:r>
              <a:rPr sz="1800" spc="340" dirty="0" smtClean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Introduction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to computer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architectures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sz="1800" spc="335" dirty="0" smtClean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1800" dirty="0" smtClean="0">
                <a:solidFill>
                  <a:srgbClr val="252525"/>
                </a:solidFill>
                <a:latin typeface="Gothic Uralic"/>
                <a:cs typeface="Gothic Uralic"/>
              </a:rPr>
              <a:t>Machine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language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programming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sz="1800" spc="335" dirty="0" smtClean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brief glance at assembly language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(time</a:t>
            </a:r>
            <a:r>
              <a:rPr sz="1800" spc="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permitting)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1905000"/>
            <a:ext cx="763460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Inheritance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concept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object-oriented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programming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Used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 relationships between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(is-a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structure)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Allows 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effective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code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reuse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Makes extending existing code much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easier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1905000"/>
            <a:ext cx="7228205" cy="3254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Inheritance:</a:t>
            </a:r>
            <a:r>
              <a:rPr sz="24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Example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Database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Multimedia Entertainment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(DoME)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buFont typeface="Arial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Stores details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about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CDs and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videos</a:t>
            </a:r>
            <a:endParaRPr sz="20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CD: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title, artist,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tracks,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playing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time, got-it,</a:t>
            </a:r>
            <a:r>
              <a:rPr sz="18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comment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  <a:buFont typeface="Arial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Video: title, director, playing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time, got-it,</a:t>
            </a:r>
            <a:r>
              <a:rPr sz="18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comment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buFont typeface="Arial" pitchFamily="34" charset="0"/>
              <a:buChar char="•"/>
              <a:tabLst>
                <a:tab pos="354965" algn="l"/>
              </a:tabLst>
            </a:pPr>
            <a:r>
              <a:rPr sz="1800" spc="335" dirty="0" smtClean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lang="en-US" sz="1800" spc="335" dirty="0" smtClean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1800" spc="-10" dirty="0" smtClean="0">
                <a:solidFill>
                  <a:srgbClr val="252525"/>
                </a:solidFill>
                <a:latin typeface="Gothic Uralic"/>
                <a:cs typeface="Gothic Uralic"/>
              </a:rPr>
              <a:t>Later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should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allow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users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search for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information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or print</a:t>
            </a:r>
            <a:r>
              <a:rPr sz="1800" spc="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lists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898" y="1872488"/>
            <a:ext cx="1332230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DoME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275" dirty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Objects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0271" y="2744686"/>
            <a:ext cx="6735687" cy="3563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898" y="1872488"/>
            <a:ext cx="126428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DoME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</a:t>
            </a:r>
            <a:r>
              <a:rPr sz="2000" spc="270" dirty="0">
                <a:solidFill>
                  <a:srgbClr val="4966AC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Classes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4928" y="2732495"/>
            <a:ext cx="8145243" cy="3618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898" y="1872488"/>
            <a:ext cx="2137410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DoME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Diagram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1247" y="2625752"/>
            <a:ext cx="6707387" cy="372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28472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Object-oriented</a:t>
            </a:r>
            <a:r>
              <a:rPr spc="-40" dirty="0"/>
              <a:t> </a:t>
            </a:r>
            <a:r>
              <a:rPr spc="-5" dirty="0"/>
              <a:t>modelling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8898" y="1872488"/>
            <a:ext cx="86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DoME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898" y="2816098"/>
            <a:ext cx="1421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/>
                <a:cs typeface="Arial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CD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class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4800" y="1479803"/>
            <a:ext cx="7655559" cy="50780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7780" rIns="0" bIns="0" rtlCol="0">
            <a:spAutoFit/>
          </a:bodyPr>
          <a:lstStyle/>
          <a:p>
            <a:pPr marL="92075" marR="4823460">
              <a:lnSpc>
                <a:spcPct val="100000"/>
              </a:lnSpc>
              <a:spcBef>
                <a:spcPts val="140"/>
              </a:spcBef>
            </a:pPr>
            <a:r>
              <a:rPr sz="1800" b="1" spc="-10" dirty="0">
                <a:latin typeface="Courier New"/>
                <a:cs typeface="Courier New"/>
              </a:rPr>
              <a:t>#include &lt;iostream&gt;  #include &lt;string&gt;  using namespace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class </a:t>
            </a:r>
            <a:r>
              <a:rPr sz="1800" b="1" spc="-5" dirty="0">
                <a:latin typeface="Courier New"/>
                <a:cs typeface="Courier New"/>
              </a:rPr>
              <a:t>CD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80795" marR="4592955" indent="-2743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private:  string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title;</a:t>
            </a:r>
            <a:endParaRPr sz="1800">
              <a:latin typeface="Courier New"/>
              <a:cs typeface="Courier New"/>
            </a:endParaRPr>
          </a:p>
          <a:p>
            <a:pPr marL="1280795" marR="4416425" indent="406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string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artist;  int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rating;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public:</a:t>
            </a:r>
            <a:endParaRPr sz="1800">
              <a:latin typeface="Courier New"/>
              <a:cs typeface="Courier New"/>
            </a:endParaRPr>
          </a:p>
          <a:p>
            <a:pPr marL="1006475" marR="472821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constructor  CD()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getters </a:t>
            </a:r>
            <a:r>
              <a:rPr sz="1800" b="1" spc="-5" dirty="0">
                <a:latin typeface="Courier New"/>
                <a:cs typeface="Courier New"/>
              </a:rPr>
              <a:t>and </a:t>
            </a:r>
            <a:r>
              <a:rPr sz="1800" b="1" spc="-10" dirty="0">
                <a:latin typeface="Courier New"/>
                <a:cs typeface="Courier New"/>
              </a:rPr>
              <a:t>setters,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e.g.</a:t>
            </a:r>
            <a:endParaRPr sz="1800">
              <a:latin typeface="Courier New"/>
              <a:cs typeface="Courier New"/>
            </a:endParaRPr>
          </a:p>
          <a:p>
            <a:pPr marL="128079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int getRating() {}</a:t>
            </a:r>
            <a:endParaRPr sz="1800">
              <a:latin typeface="Courier New"/>
              <a:cs typeface="Courier New"/>
            </a:endParaRPr>
          </a:p>
          <a:p>
            <a:pPr marL="1280795" marR="4319905" indent="-2743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latin typeface="Courier New"/>
                <a:cs typeface="Courier New"/>
              </a:rPr>
              <a:t>print info  void print()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2160</Words>
  <Application>Microsoft Office PowerPoint</Application>
  <PresentationFormat>自定义</PresentationFormat>
  <Paragraphs>653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Theme</vt:lpstr>
      <vt:lpstr>Programming for Engineers</vt:lpstr>
      <vt:lpstr>Previously</vt:lpstr>
      <vt:lpstr>Today</vt:lpstr>
      <vt:lpstr>Object-oriented modelling</vt:lpstr>
      <vt:lpstr>Object-oriented modelling</vt:lpstr>
      <vt:lpstr>Object-oriented modelling</vt:lpstr>
      <vt:lpstr>Object-oriented modelling</vt:lpstr>
      <vt:lpstr>Object-oriented modelling</vt:lpstr>
      <vt:lpstr>Object-oriented modelling</vt:lpstr>
      <vt:lpstr>Object-oriented modelling</vt:lpstr>
      <vt:lpstr>Object-oriented modelling</vt:lpstr>
      <vt:lpstr>Object-oriented modelling</vt:lpstr>
      <vt:lpstr>Object-oriented modelling</vt:lpstr>
      <vt:lpstr>Object-oriented modelling</vt:lpstr>
      <vt:lpstr>Inheritance</vt:lpstr>
      <vt:lpstr>Inheritance</vt:lpstr>
      <vt:lpstr>幻灯片 17</vt:lpstr>
      <vt:lpstr>幻灯片 18</vt:lpstr>
      <vt:lpstr>Inheritance</vt:lpstr>
      <vt:lpstr>Polymorphism</vt:lpstr>
      <vt:lpstr>Polymorphism</vt:lpstr>
      <vt:lpstr>Polymorphism</vt:lpstr>
      <vt:lpstr>Summary</vt:lpstr>
      <vt:lpstr>Number bases</vt:lpstr>
      <vt:lpstr>Number bases</vt:lpstr>
      <vt:lpstr>Number bases</vt:lpstr>
      <vt:lpstr>Number bases</vt:lpstr>
      <vt:lpstr>Number bases</vt:lpstr>
      <vt:lpstr>Number bases</vt:lpstr>
      <vt:lpstr>Practice time</vt:lpstr>
      <vt:lpstr>Bitwise operations</vt:lpstr>
      <vt:lpstr>Bitwise operations</vt:lpstr>
      <vt:lpstr>Bitwise operations</vt:lpstr>
      <vt:lpstr>Bitwise operations</vt:lpstr>
      <vt:lpstr>Bitwise operations</vt:lpstr>
      <vt:lpstr>More operators</vt:lpstr>
      <vt:lpstr>Practice time</vt:lpstr>
      <vt:lpstr>Next 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creator>Ronald Grau</dc:creator>
  <cp:lastModifiedBy>DELL</cp:lastModifiedBy>
  <cp:revision>6</cp:revision>
  <dcterms:created xsi:type="dcterms:W3CDTF">2020-09-02T01:31:42Z</dcterms:created>
  <dcterms:modified xsi:type="dcterms:W3CDTF">2020-10-09T08:41:57Z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2020-09-02T00:00:00Z</vt:filetime>
  </property>
</Properties>
</file>