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5" r:id="rId59"/>
    <p:sldId id="313" r:id="rId60"/>
    <p:sldId id="314" r:id="rId61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0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14BA1-D883-450E-BADC-C8580A1748D1}" type="datetimeFigureOut">
              <a:rPr lang="zh-CN" altLang="en-US" smtClean="0"/>
              <a:pPr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446A6-588E-4DC4-9619-3D8F9B94A3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446A6-588E-4DC4-9619-3D8F9B94A37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167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167765"/>
          </a:xfrm>
          <a:custGeom>
            <a:avLst/>
            <a:gdLst/>
            <a:ahLst/>
            <a:cxnLst/>
            <a:rect l="l" t="t" r="r" b="b"/>
            <a:pathLst>
              <a:path w="12192000" h="1167765">
                <a:moveTo>
                  <a:pt x="12192000" y="0"/>
                </a:moveTo>
                <a:lnTo>
                  <a:pt x="0" y="0"/>
                </a:lnTo>
                <a:lnTo>
                  <a:pt x="0" y="1007999"/>
                </a:lnTo>
                <a:lnTo>
                  <a:pt x="1996058" y="1007999"/>
                </a:lnTo>
                <a:lnTo>
                  <a:pt x="2377059" y="1160652"/>
                </a:lnTo>
                <a:lnTo>
                  <a:pt x="2385441" y="1162303"/>
                </a:lnTo>
                <a:lnTo>
                  <a:pt x="2398141" y="1164844"/>
                </a:lnTo>
                <a:lnTo>
                  <a:pt x="2410841" y="1167384"/>
                </a:lnTo>
                <a:lnTo>
                  <a:pt x="2421509" y="1167384"/>
                </a:lnTo>
                <a:lnTo>
                  <a:pt x="2434209" y="1167384"/>
                </a:lnTo>
                <a:lnTo>
                  <a:pt x="2444750" y="1164844"/>
                </a:lnTo>
                <a:lnTo>
                  <a:pt x="2457450" y="1162303"/>
                </a:lnTo>
                <a:lnTo>
                  <a:pt x="2465959" y="1160652"/>
                </a:lnTo>
                <a:lnTo>
                  <a:pt x="2846959" y="1007999"/>
                </a:lnTo>
                <a:lnTo>
                  <a:pt x="12192000" y="1007999"/>
                </a:lnTo>
                <a:lnTo>
                  <a:pt x="12192000" y="0"/>
                </a:lnTo>
                <a:close/>
              </a:path>
            </a:pathLst>
          </a:custGeom>
          <a:ln w="9144">
            <a:solidFill>
              <a:srgbClr val="4966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898" y="165354"/>
            <a:ext cx="10414203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DFDFD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853" y="1474724"/>
            <a:ext cx="11496293" cy="1583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rgbClr val="252525"/>
                </a:solidFill>
                <a:latin typeface="TeXGyreAdventor"/>
                <a:cs typeface="TeXGyreAdvento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11/12/2020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5210810"/>
            <a:chOff x="-4572" y="0"/>
            <a:chExt cx="12201525" cy="52108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52014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5201920"/>
            </a:xfrm>
            <a:custGeom>
              <a:avLst/>
              <a:gdLst/>
              <a:ahLst/>
              <a:cxnLst/>
              <a:rect l="l" t="t" r="r" b="b"/>
              <a:pathLst>
                <a:path w="12192000" h="5201920">
                  <a:moveTo>
                    <a:pt x="0" y="0"/>
                  </a:moveTo>
                  <a:lnTo>
                    <a:pt x="0" y="4902962"/>
                  </a:lnTo>
                  <a:lnTo>
                    <a:pt x="1996058" y="4902962"/>
                  </a:lnTo>
                  <a:lnTo>
                    <a:pt x="2377059" y="5188712"/>
                  </a:lnTo>
                  <a:lnTo>
                    <a:pt x="2385441" y="5191887"/>
                  </a:lnTo>
                  <a:lnTo>
                    <a:pt x="2398141" y="5196586"/>
                  </a:lnTo>
                  <a:lnTo>
                    <a:pt x="2410841" y="5201412"/>
                  </a:lnTo>
                  <a:lnTo>
                    <a:pt x="2421509" y="5201412"/>
                  </a:lnTo>
                  <a:lnTo>
                    <a:pt x="2434209" y="5201412"/>
                  </a:lnTo>
                  <a:lnTo>
                    <a:pt x="2444750" y="5196586"/>
                  </a:lnTo>
                  <a:lnTo>
                    <a:pt x="2457450" y="5191887"/>
                  </a:lnTo>
                  <a:lnTo>
                    <a:pt x="2465959" y="5188712"/>
                  </a:lnTo>
                  <a:lnTo>
                    <a:pt x="2846959" y="4902962"/>
                  </a:lnTo>
                  <a:lnTo>
                    <a:pt x="12192000" y="4902962"/>
                  </a:lnTo>
                  <a:lnTo>
                    <a:pt x="12192000" y="0"/>
                  </a:lnTo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864" y="1920239"/>
              <a:ext cx="9840468" cy="2776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2155393"/>
            <a:ext cx="89408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Programming </a:t>
            </a:r>
            <a:r>
              <a:rPr sz="5400" dirty="0"/>
              <a:t>for</a:t>
            </a:r>
            <a:r>
              <a:rPr sz="5400" spc="-65" dirty="0"/>
              <a:t> </a:t>
            </a:r>
            <a:r>
              <a:rPr sz="5400" spc="-5" dirty="0"/>
              <a:t>Engineers</a:t>
            </a:r>
            <a:endParaRPr sz="5400"/>
          </a:p>
        </p:txBody>
      </p:sp>
      <p:sp>
        <p:nvSpPr>
          <p:cNvPr id="8" name="object 8"/>
          <p:cNvSpPr txBox="1"/>
          <p:nvPr/>
        </p:nvSpPr>
        <p:spPr>
          <a:xfrm>
            <a:off x="888898" y="3806444"/>
            <a:ext cx="244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DFDFD"/>
                </a:solidFill>
                <a:latin typeface="Gothic Uralic"/>
                <a:cs typeface="Gothic Uralic"/>
              </a:rPr>
              <a:t>Lab </a:t>
            </a:r>
            <a:r>
              <a:rPr sz="3600" b="1" spc="-5" dirty="0">
                <a:solidFill>
                  <a:srgbClr val="FDFDFD"/>
                </a:solidFill>
                <a:latin typeface="Gothic Uralic"/>
                <a:cs typeface="Gothic Uralic"/>
              </a:rPr>
              <a:t>class</a:t>
            </a:r>
            <a:r>
              <a:rPr sz="3600" b="1" spc="-85" dirty="0">
                <a:solidFill>
                  <a:srgbClr val="FDFDFD"/>
                </a:solidFill>
                <a:latin typeface="Gothic Uralic"/>
                <a:cs typeface="Gothic Uralic"/>
              </a:rPr>
              <a:t> </a:t>
            </a:r>
            <a:r>
              <a:rPr sz="3600" b="1" dirty="0">
                <a:solidFill>
                  <a:srgbClr val="FDFDFD"/>
                </a:solidFill>
                <a:latin typeface="Gothic Uralic"/>
                <a:cs typeface="Gothic Uralic"/>
              </a:rPr>
              <a:t>2</a:t>
            </a:r>
            <a:endParaRPr sz="36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7244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038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Making</a:t>
            </a:r>
            <a:r>
              <a:rPr spc="-45" dirty="0"/>
              <a:t> </a:t>
            </a:r>
            <a:r>
              <a:rPr spc="-5" dirty="0"/>
              <a:t>Choices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1447800"/>
            <a:ext cx="5549900" cy="1177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Control Structures: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Conditional</a:t>
            </a:r>
            <a:r>
              <a:rPr sz="2000" b="1" i="1" spc="-8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Statement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if –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else 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– if –</a:t>
            </a:r>
            <a:r>
              <a:rPr sz="1800" b="1" spc="-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else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2244" y="3165348"/>
            <a:ext cx="8209915" cy="32937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if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b="1" i="1" spc="-5" dirty="0">
                <a:latin typeface="Courier New" panose="02070309020205020404"/>
                <a:cs typeface="Courier New" panose="02070309020205020404"/>
              </a:rPr>
              <a:t>money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12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2776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printf("Insufficient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funds");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else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if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b="1" i="1" dirty="0">
                <a:latin typeface="Courier New" panose="02070309020205020404"/>
                <a:cs typeface="Courier New" panose="02070309020205020404"/>
              </a:rPr>
              <a:t>money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&gt;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12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2776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printf("That is very generous of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you!");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else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2776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printf("Thank you!");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8567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168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Useful </a:t>
            </a:r>
            <a:r>
              <a:rPr spc="-5" dirty="0"/>
              <a:t>Operators in</a:t>
            </a:r>
            <a:r>
              <a:rPr spc="15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447800"/>
            <a:ext cx="5977890" cy="1213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Relational</a:t>
            </a:r>
            <a:r>
              <a:rPr sz="20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operators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Two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operands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x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are directly</a:t>
            </a:r>
            <a:r>
              <a:rPr sz="2000" spc="-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Gothic Uralic"/>
                <a:cs typeface="Gothic Uralic"/>
              </a:rPr>
              <a:t>compared</a:t>
            </a:r>
            <a:endParaRPr sz="2000" dirty="0">
              <a:latin typeface="Gothic Uralic"/>
              <a:cs typeface="Gothic Ural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46720" y="3025775"/>
          <a:ext cx="8986518" cy="2595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/>
                <a:gridCol w="7247254"/>
              </a:tblGrid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Expression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What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does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it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do?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==</a:t>
                      </a:r>
                      <a:r>
                        <a:rPr sz="1800" b="1" spc="-4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Checks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and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y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are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equal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and returns </a:t>
                      </a:r>
                      <a:r>
                        <a:rPr sz="1800" i="1" dirty="0">
                          <a:latin typeface="TeXGyreAdventor"/>
                          <a:cs typeface="TeXGyreAdventor"/>
                        </a:rPr>
                        <a:t>true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they</a:t>
                      </a:r>
                      <a:r>
                        <a:rPr sz="1800" spc="5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are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x &gt;</a:t>
                      </a:r>
                      <a:r>
                        <a:rPr sz="1800" b="1" spc="-4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Checks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is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greater than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y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and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returns </a:t>
                      </a:r>
                      <a:r>
                        <a:rPr sz="1800" i="1" dirty="0">
                          <a:latin typeface="TeXGyreAdventor"/>
                          <a:cs typeface="TeXGyreAdventor"/>
                        </a:rPr>
                        <a:t>true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it</a:t>
                      </a:r>
                      <a:r>
                        <a:rPr sz="1800" spc="-8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x &lt;</a:t>
                      </a:r>
                      <a:r>
                        <a:rPr sz="1800" b="1" spc="-4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Checks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is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less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than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y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and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returns </a:t>
                      </a:r>
                      <a:r>
                        <a:rPr sz="1800" i="1" dirty="0">
                          <a:latin typeface="TeXGyreAdventor"/>
                          <a:cs typeface="TeXGyreAdventor"/>
                        </a:rPr>
                        <a:t>true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it</a:t>
                      </a:r>
                      <a:r>
                        <a:rPr sz="1800" spc="-10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&gt;=</a:t>
                      </a:r>
                      <a:r>
                        <a:rPr sz="1800" b="1" spc="-4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Checks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is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greater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than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or equal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to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y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and returns </a:t>
                      </a:r>
                      <a:r>
                        <a:rPr sz="1800" i="1" dirty="0">
                          <a:latin typeface="TeXGyreAdventor"/>
                          <a:cs typeface="TeXGyreAdventor"/>
                        </a:rPr>
                        <a:t>true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it</a:t>
                      </a:r>
                      <a:r>
                        <a:rPr sz="1800" spc="-114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&lt;=</a:t>
                      </a:r>
                      <a:r>
                        <a:rPr sz="1800" b="1" spc="-4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Checks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is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less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than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or equal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to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y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and returns </a:t>
                      </a:r>
                      <a:r>
                        <a:rPr sz="1800" i="1" dirty="0">
                          <a:latin typeface="TeXGyreAdventor"/>
                          <a:cs typeface="TeXGyreAdventor"/>
                        </a:rPr>
                        <a:t>true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it</a:t>
                      </a:r>
                      <a:r>
                        <a:rPr sz="1800" spc="-9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is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!=</a:t>
                      </a:r>
                      <a:r>
                        <a:rPr sz="1800" b="1" spc="-4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Checks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and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y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are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equal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and returns </a:t>
                      </a:r>
                      <a:r>
                        <a:rPr sz="1800" i="1" dirty="0">
                          <a:latin typeface="TeXGyreAdventor"/>
                          <a:cs typeface="TeXGyreAdventor"/>
                        </a:rPr>
                        <a:t>true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they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are</a:t>
                      </a:r>
                      <a:r>
                        <a:rPr sz="1800" spc="8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not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85673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168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Useful </a:t>
            </a:r>
            <a:r>
              <a:rPr spc="-5" dirty="0"/>
              <a:t>Operators in</a:t>
            </a:r>
            <a:r>
              <a:rPr spc="15" dirty="0"/>
              <a:t> </a:t>
            </a:r>
            <a:r>
              <a:rPr spc="-5" dirty="0"/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524000"/>
            <a:ext cx="2164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Logical</a:t>
            </a:r>
            <a:r>
              <a:rPr sz="20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operators</a:t>
            </a:r>
            <a:endParaRPr sz="2000" dirty="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791" y="4125595"/>
            <a:ext cx="2421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Related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truth</a:t>
            </a:r>
            <a:r>
              <a:rPr sz="2000" b="1" i="1" spc="-1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tables</a:t>
            </a:r>
            <a:endParaRPr sz="2000">
              <a:latin typeface="TeXGyreAdventor"/>
              <a:cs typeface="TeXGyreAdventor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42148" y="2286000"/>
          <a:ext cx="10133965" cy="1500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3695"/>
                <a:gridCol w="2670810"/>
                <a:gridCol w="5839460"/>
              </a:tblGrid>
              <a:tr h="3881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Expression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How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many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operands?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What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does it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do?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!x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Gothic Uralic"/>
                          <a:cs typeface="Gothic Uralic"/>
                        </a:rPr>
                        <a:t>One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Performs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logical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NOT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(negates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current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truth</a:t>
                      </a:r>
                      <a:r>
                        <a:rPr sz="1800" spc="10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value)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&amp;&amp;</a:t>
                      </a:r>
                      <a:r>
                        <a:rPr sz="1800" b="1" spc="-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0" dirty="0">
                          <a:latin typeface="Gothic Uralic"/>
                          <a:cs typeface="Gothic Uralic"/>
                        </a:rPr>
                        <a:t>Two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or</a:t>
                      </a:r>
                      <a:r>
                        <a:rPr sz="1800" spc="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more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Performs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logical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AND </a:t>
                      </a:r>
                      <a:r>
                        <a:rPr sz="1800" spc="-15" dirty="0">
                          <a:latin typeface="Gothic Uralic"/>
                          <a:cs typeface="Gothic Uralic"/>
                        </a:rPr>
                        <a:t>(true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both</a:t>
                      </a:r>
                      <a:r>
                        <a:rPr sz="1800" spc="15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true)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x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||</a:t>
                      </a:r>
                      <a:r>
                        <a:rPr sz="1800" b="1" spc="-4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0" dirty="0">
                          <a:latin typeface="Gothic Uralic"/>
                          <a:cs typeface="Gothic Uralic"/>
                        </a:rPr>
                        <a:t>Two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or</a:t>
                      </a:r>
                      <a:r>
                        <a:rPr sz="1800" spc="3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more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Performs </a:t>
                      </a:r>
                      <a:r>
                        <a:rPr sz="1800" dirty="0">
                          <a:latin typeface="Gothic Uralic"/>
                          <a:cs typeface="Gothic Uralic"/>
                        </a:rPr>
                        <a:t>logical </a:t>
                      </a:r>
                      <a:r>
                        <a:rPr sz="1800" b="1" spc="-5" dirty="0">
                          <a:latin typeface="Gothic Uralic"/>
                          <a:cs typeface="Gothic Uralic"/>
                        </a:rPr>
                        <a:t>OR </a:t>
                      </a:r>
                      <a:r>
                        <a:rPr sz="1800" spc="-15" dirty="0">
                          <a:latin typeface="Gothic Uralic"/>
                          <a:cs typeface="Gothic Uralic"/>
                        </a:rPr>
                        <a:t>(true 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if </a:t>
                      </a:r>
                      <a:r>
                        <a:rPr sz="1800" spc="-5" dirty="0">
                          <a:latin typeface="Gothic Uralic"/>
                          <a:cs typeface="Gothic Uralic"/>
                        </a:rPr>
                        <a:t>at least one</a:t>
                      </a:r>
                      <a:r>
                        <a:rPr sz="1800" spc="10" dirty="0"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spc="-10" dirty="0">
                          <a:latin typeface="Gothic Uralic"/>
                          <a:cs typeface="Gothic Uralic"/>
                        </a:rPr>
                        <a:t>true)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7911" y="5225288"/>
          <a:ext cx="1607819" cy="1112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6450"/>
                <a:gridCol w="801369"/>
              </a:tblGrid>
              <a:tr h="370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result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100577" y="4750054"/>
            <a:ext cx="4832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NOT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711190" y="4650485"/>
          <a:ext cx="1555749" cy="1854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/>
                <a:gridCol w="372110"/>
                <a:gridCol w="823594"/>
              </a:tblGrid>
              <a:tr h="370839"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result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90"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168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228334" y="4235577"/>
            <a:ext cx="52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AND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077452" y="4630673"/>
          <a:ext cx="1555749" cy="1854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5"/>
                <a:gridCol w="372110"/>
                <a:gridCol w="823594"/>
              </a:tblGrid>
              <a:tr h="3708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x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y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result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2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9674732" y="4215206"/>
            <a:ext cx="350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Gothic Uralic"/>
                <a:cs typeface="Gothic Uralic"/>
              </a:rPr>
              <a:t>OR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9624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275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1447800"/>
            <a:ext cx="10470515" cy="477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Create a number-guessing</a:t>
            </a:r>
            <a:r>
              <a:rPr sz="1900" b="1" i="1" spc="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9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game</a:t>
            </a:r>
            <a:endParaRPr sz="1900" dirty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spcBef>
                <a:spcPts val="1945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900" spc="-15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a constant </a:t>
            </a:r>
            <a:r>
              <a:rPr sz="1900" b="1" spc="-5" dirty="0">
                <a:solidFill>
                  <a:srgbClr val="252525"/>
                </a:solidFill>
                <a:latin typeface="Gothic Uralic"/>
                <a:cs typeface="Gothic Uralic"/>
              </a:rPr>
              <a:t>int target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your code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to define the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number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should be</a:t>
            </a:r>
            <a:r>
              <a:rPr sz="1900" spc="3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guessed.</a:t>
            </a:r>
            <a:endParaRPr sz="19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825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Ask the user </a:t>
            </a:r>
            <a:r>
              <a:rPr sz="1900" spc="-15" dirty="0">
                <a:solidFill>
                  <a:srgbClr val="252525"/>
                </a:solidFill>
                <a:latin typeface="Gothic Uralic"/>
                <a:cs typeface="Gothic Uralic"/>
              </a:rPr>
              <a:t>(your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desk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neighbour) to enter an </a:t>
            </a:r>
            <a:r>
              <a:rPr sz="1900" b="1" spc="-5" dirty="0">
                <a:solidFill>
                  <a:srgbClr val="252525"/>
                </a:solidFill>
                <a:latin typeface="Gothic Uralic"/>
                <a:cs typeface="Gothic Uralic"/>
              </a:rPr>
              <a:t>int</a:t>
            </a:r>
            <a:r>
              <a:rPr sz="1900" b="1" spc="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00" b="1" spc="-5" dirty="0">
                <a:solidFill>
                  <a:srgbClr val="252525"/>
                </a:solidFill>
                <a:latin typeface="Gothic Uralic"/>
                <a:cs typeface="Gothic Uralic"/>
              </a:rPr>
              <a:t>number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.</a:t>
            </a:r>
            <a:endParaRPr sz="19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830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900" spc="-15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relational operators / conditional statements to compare the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number and</a:t>
            </a:r>
            <a:r>
              <a:rPr sz="1900" spc="3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target.</a:t>
            </a:r>
            <a:endParaRPr sz="19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830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Determine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how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far the user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from the target,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whether they guessed</a:t>
            </a:r>
            <a:r>
              <a:rPr sz="1900" spc="2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high/low.</a:t>
            </a:r>
            <a:endParaRPr sz="19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825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Display a verbal description to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give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the user a useful</a:t>
            </a:r>
            <a:r>
              <a:rPr sz="1900" spc="-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hint.</a:t>
            </a:r>
            <a:endParaRPr sz="19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835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Congratulate the user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they guessed</a:t>
            </a:r>
            <a:r>
              <a:rPr sz="1900" spc="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correctly.</a:t>
            </a:r>
            <a:endParaRPr sz="19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825"/>
              </a:spcBef>
            </a:pP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(Tip: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1900" b="1" spc="-5" dirty="0">
                <a:solidFill>
                  <a:srgbClr val="252525"/>
                </a:solidFill>
                <a:latin typeface="Gothic Uralic"/>
                <a:cs typeface="Gothic Uralic"/>
              </a:rPr>
              <a:t>while(target != </a:t>
            </a:r>
            <a:r>
              <a:rPr sz="1900" b="1" spc="-10" dirty="0">
                <a:solidFill>
                  <a:srgbClr val="252525"/>
                </a:solidFill>
                <a:latin typeface="Gothic Uralic"/>
                <a:cs typeface="Gothic Uralic"/>
              </a:rPr>
              <a:t>number)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to keep asking </a:t>
            </a:r>
            <a:r>
              <a:rPr sz="1900" spc="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the number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is</a:t>
            </a:r>
            <a:r>
              <a:rPr sz="1900" spc="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wrong)</a:t>
            </a:r>
            <a:endParaRPr sz="19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9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Extension</a:t>
            </a:r>
            <a:endParaRPr sz="1900" dirty="0">
              <a:latin typeface="TeXGyreAdventor"/>
              <a:cs typeface="TeXGyreAdventor"/>
            </a:endParaRPr>
          </a:p>
          <a:p>
            <a:pPr marL="469900" marR="657225" indent="-457835">
              <a:lnSpc>
                <a:spcPts val="2050"/>
              </a:lnSpc>
              <a:spcBef>
                <a:spcPts val="1080"/>
              </a:spcBef>
              <a:tabLst>
                <a:tab pos="469265" algn="l"/>
              </a:tabLst>
            </a:pPr>
            <a:r>
              <a:rPr sz="1900" dirty="0">
                <a:solidFill>
                  <a:srgbClr val="4966AC"/>
                </a:solidFill>
                <a:latin typeface="Gothic Uralic"/>
                <a:cs typeface="Gothic Uralic"/>
              </a:rPr>
              <a:t>1.	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Have the user guess two numbers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use logical operators to create a general 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response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to each combined</a:t>
            </a:r>
            <a:r>
              <a:rPr sz="1900" spc="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guess.</a:t>
            </a:r>
            <a:endParaRPr sz="1900" dirty="0">
              <a:latin typeface="Gothic Uralic"/>
              <a:cs typeface="Gothic Uralic"/>
            </a:endParaRPr>
          </a:p>
          <a:p>
            <a:pPr marL="469900">
              <a:lnSpc>
                <a:spcPts val="2025"/>
              </a:lnSpc>
            </a:pPr>
            <a:r>
              <a:rPr sz="1900" spc="-15" dirty="0">
                <a:solidFill>
                  <a:srgbClr val="252525"/>
                </a:solidFill>
                <a:latin typeface="Gothic Uralic"/>
                <a:cs typeface="Gothic Uralic"/>
              </a:rPr>
              <a:t>(e.g.,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"one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far too high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the other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a little </a:t>
            </a:r>
            <a:r>
              <a:rPr sz="1900" dirty="0">
                <a:solidFill>
                  <a:srgbClr val="252525"/>
                </a:solidFill>
                <a:latin typeface="Gothic Uralic"/>
                <a:cs typeface="Gothic Uralic"/>
              </a:rPr>
              <a:t>bit </a:t>
            </a:r>
            <a:r>
              <a:rPr sz="1900" spc="-5" dirty="0">
                <a:solidFill>
                  <a:srgbClr val="252525"/>
                </a:solidFill>
                <a:latin typeface="Gothic Uralic"/>
                <a:cs typeface="Gothic Uralic"/>
              </a:rPr>
              <a:t>too</a:t>
            </a:r>
            <a:r>
              <a:rPr sz="1900" spc="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Gothic Uralic"/>
                <a:cs typeface="Gothic Uralic"/>
              </a:rPr>
              <a:t>low")</a:t>
            </a:r>
            <a:endParaRPr sz="19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7244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038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Making</a:t>
            </a:r>
            <a:r>
              <a:rPr spc="-45" dirty="0"/>
              <a:t> </a:t>
            </a:r>
            <a:r>
              <a:rPr spc="-5" dirty="0"/>
              <a:t>Choices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524000"/>
            <a:ext cx="5549900" cy="1177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Control Structures: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Conditional</a:t>
            </a:r>
            <a:r>
              <a:rPr sz="2000" b="1" i="1" spc="-8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Statement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switch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2244" y="3165348"/>
            <a:ext cx="8209915" cy="3048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switch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b="1" i="1" spc="-5" dirty="0">
                <a:latin typeface="Courier New" panose="02070309020205020404"/>
                <a:cs typeface="Courier New" panose="02070309020205020404"/>
              </a:rPr>
              <a:t>any expression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600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058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case constant result1: instruction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run;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058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break;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05840" marR="207137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case constant result2: instruction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to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run; 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break;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058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058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058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058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default: instruction to run if none of the above</a:t>
            </a:r>
            <a:r>
              <a:rPr sz="1600" spc="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fire;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7244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038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Making</a:t>
            </a:r>
            <a:r>
              <a:rPr spc="-45" dirty="0"/>
              <a:t> </a:t>
            </a:r>
            <a:r>
              <a:rPr spc="-5" dirty="0"/>
              <a:t>Choices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1600" y="1524000"/>
            <a:ext cx="5549900" cy="1177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Control Structures: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Conditional</a:t>
            </a:r>
            <a:r>
              <a:rPr sz="2000" b="1" i="1" spc="-8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Statement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switch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791" y="6001918"/>
            <a:ext cx="845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need to break 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flow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execution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one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expressions</a:t>
            </a:r>
            <a:r>
              <a:rPr sz="1800" spc="3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fires!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2244" y="3165348"/>
            <a:ext cx="8209915" cy="23088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switch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money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058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case 0 : printf("No money</a:t>
            </a:r>
            <a:r>
              <a:rPr sz="1600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given!");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0584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break;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058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case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12: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printf("Thank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you!");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0584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break;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058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default: printf("That’s not the right</a:t>
            </a:r>
            <a:r>
              <a:rPr sz="1600" spc="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amount!");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396240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275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2000" y="1371600"/>
            <a:ext cx="10608945" cy="2277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Create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 simple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calculator</a:t>
            </a:r>
            <a:r>
              <a:rPr sz="20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eXGyreAdventor"/>
              <a:cs typeface="TeXGyreAdventor"/>
            </a:endParaRPr>
          </a:p>
          <a:p>
            <a:pPr marL="469900" marR="817880" indent="-457835" algn="just">
              <a:lnSpc>
                <a:spcPct val="100000"/>
              </a:lnSpc>
              <a:buClr>
                <a:srgbClr val="4966AC"/>
              </a:buClr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 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asks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enter two integers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character.  The numbers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will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operands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character should be either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+,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-,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/,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or</a:t>
            </a:r>
            <a:r>
              <a:rPr sz="2000" spc="-2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* 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(addition,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subtraction,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division,</a:t>
            </a:r>
            <a:r>
              <a:rPr sz="2000" spc="-3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multiplication)</a:t>
            </a:r>
            <a:endParaRPr sz="2000" dirty="0">
              <a:latin typeface="Gothic Uralic"/>
              <a:cs typeface="Gothic Uralic"/>
            </a:endParaRPr>
          </a:p>
          <a:p>
            <a:pPr marL="469900" marR="5080" indent="-457835" algn="just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900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b="1" dirty="0">
                <a:solidFill>
                  <a:srgbClr val="252525"/>
                </a:solidFill>
                <a:latin typeface="Gothic Uralic"/>
                <a:cs typeface="Gothic Uralic"/>
              </a:rPr>
              <a:t>switch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statement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process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arithmetic equation resulting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from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inputs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print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result on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console.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659739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909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</a:t>
            </a:r>
            <a:r>
              <a:rPr spc="-10" dirty="0"/>
              <a:t>data </a:t>
            </a:r>
            <a:r>
              <a:rPr spc="-5" dirty="0"/>
              <a:t>types:</a:t>
            </a:r>
            <a:r>
              <a:rPr spc="10" dirty="0"/>
              <a:t> </a:t>
            </a:r>
            <a:r>
              <a:rPr spc="-5" dirty="0"/>
              <a:t>Arrays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12264" y="4669535"/>
          <a:ext cx="2835910" cy="710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660"/>
                <a:gridCol w="708660"/>
                <a:gridCol w="709930"/>
                <a:gridCol w="708660"/>
              </a:tblGrid>
              <a:tr h="710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313676" y="4212335"/>
          <a:ext cx="2127249" cy="2125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/>
                <a:gridCol w="708659"/>
                <a:gridCol w="708660"/>
              </a:tblGrid>
              <a:tr h="708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  <a:tr h="70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371600" y="1905000"/>
            <a:ext cx="8583930" cy="2503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What is an</a:t>
            </a:r>
            <a:r>
              <a:rPr sz="2000" b="1" i="1" spc="-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array?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5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array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grouping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data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same</a:t>
            </a:r>
            <a:r>
              <a:rPr sz="18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type.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Arrays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can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have multiple</a:t>
            </a:r>
            <a:r>
              <a:rPr sz="18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dimensions</a:t>
            </a:r>
            <a:endParaRPr sz="1800" dirty="0">
              <a:latin typeface="Gothic Uralic"/>
              <a:cs typeface="Gothic Uralic"/>
            </a:endParaRPr>
          </a:p>
          <a:p>
            <a:pPr marR="5080" algn="r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2-dimensional</a:t>
            </a:r>
            <a:r>
              <a:rPr sz="1800" spc="-4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array</a:t>
            </a:r>
            <a:endParaRPr sz="1800" dirty="0">
              <a:latin typeface="Gothic Uralic"/>
              <a:cs typeface="Gothic Uralic"/>
            </a:endParaRPr>
          </a:p>
          <a:p>
            <a:pPr marL="1429385">
              <a:lnSpc>
                <a:spcPct val="100000"/>
              </a:lnSpc>
              <a:spcBef>
                <a:spcPts val="145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1-dimensional</a:t>
            </a:r>
            <a:r>
              <a:rPr sz="1800" spc="-1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array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659739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909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</a:t>
            </a:r>
            <a:r>
              <a:rPr spc="-10" dirty="0"/>
              <a:t>data </a:t>
            </a:r>
            <a:r>
              <a:rPr spc="-5" dirty="0"/>
              <a:t>types:</a:t>
            </a:r>
            <a:r>
              <a:rPr spc="10" dirty="0"/>
              <a:t> </a:t>
            </a:r>
            <a:r>
              <a:rPr spc="-5" dirty="0"/>
              <a:t>Arrays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898" y="1859991"/>
            <a:ext cx="26035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How do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arrays</a:t>
            </a:r>
            <a:r>
              <a:rPr sz="2000" b="1" i="1" spc="-9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work?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072" y="2607788"/>
            <a:ext cx="6005830" cy="836294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5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array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stores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fixed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number of</a:t>
            </a:r>
            <a:r>
              <a:rPr sz="1800" b="1" spc="-2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elements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Elements can be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addressed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using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index</a:t>
            </a:r>
            <a:r>
              <a:rPr sz="1800" b="1" spc="-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spc="-70" dirty="0">
                <a:solidFill>
                  <a:srgbClr val="252525"/>
                </a:solidFill>
                <a:latin typeface="Gothic Uralic"/>
                <a:cs typeface="Gothic Uralic"/>
              </a:rPr>
              <a:t>number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33004" y="3142488"/>
          <a:ext cx="2835909" cy="710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/>
                <a:gridCol w="708659"/>
                <a:gridCol w="708660"/>
                <a:gridCol w="708660"/>
              </a:tblGrid>
              <a:tr h="7101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319261" y="406095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8556" y="406095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37852" y="406095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47146" y="406095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043416" y="4479035"/>
            <a:ext cx="1494155" cy="1142365"/>
          </a:xfrm>
          <a:custGeom>
            <a:avLst/>
            <a:gdLst/>
            <a:ahLst/>
            <a:cxnLst/>
            <a:rect l="l" t="t" r="r" b="b"/>
            <a:pathLst>
              <a:path w="1494154" h="1142364">
                <a:moveTo>
                  <a:pt x="1494027" y="0"/>
                </a:moveTo>
                <a:lnTo>
                  <a:pt x="0" y="1141755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21269" y="5650788"/>
            <a:ext cx="281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Maximum </a:t>
            </a:r>
            <a:r>
              <a:rPr sz="1800" b="1" dirty="0">
                <a:solidFill>
                  <a:srgbClr val="C00000"/>
                </a:solidFill>
                <a:latin typeface="Gothic Uralic"/>
                <a:cs typeface="Gothic Uralic"/>
              </a:rPr>
              <a:t>index = </a:t>
            </a:r>
            <a:r>
              <a:rPr sz="1800" b="1" spc="-5" dirty="0">
                <a:solidFill>
                  <a:srgbClr val="C00000"/>
                </a:solidFill>
                <a:latin typeface="Gothic Uralic"/>
                <a:cs typeface="Gothic Uralic"/>
              </a:rPr>
              <a:t>size -</a:t>
            </a:r>
            <a:r>
              <a:rPr sz="1800" b="1" spc="-12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C0000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95559" y="4003547"/>
            <a:ext cx="681355" cy="475615"/>
          </a:xfrm>
          <a:custGeom>
            <a:avLst/>
            <a:gdLst/>
            <a:ahLst/>
            <a:cxnLst/>
            <a:rect l="l" t="t" r="r" b="b"/>
            <a:pathLst>
              <a:path w="681354" h="475614">
                <a:moveTo>
                  <a:pt x="0" y="237744"/>
                </a:moveTo>
                <a:lnTo>
                  <a:pt x="4458" y="199176"/>
                </a:lnTo>
                <a:lnTo>
                  <a:pt x="17367" y="162592"/>
                </a:lnTo>
                <a:lnTo>
                  <a:pt x="38024" y="128480"/>
                </a:lnTo>
                <a:lnTo>
                  <a:pt x="65727" y="97328"/>
                </a:lnTo>
                <a:lnTo>
                  <a:pt x="99774" y="69627"/>
                </a:lnTo>
                <a:lnTo>
                  <a:pt x="139464" y="45866"/>
                </a:lnTo>
                <a:lnTo>
                  <a:pt x="184095" y="26533"/>
                </a:lnTo>
                <a:lnTo>
                  <a:pt x="232964" y="12118"/>
                </a:lnTo>
                <a:lnTo>
                  <a:pt x="285371" y="3111"/>
                </a:lnTo>
                <a:lnTo>
                  <a:pt x="340614" y="0"/>
                </a:lnTo>
                <a:lnTo>
                  <a:pt x="395856" y="3111"/>
                </a:lnTo>
                <a:lnTo>
                  <a:pt x="448263" y="12118"/>
                </a:lnTo>
                <a:lnTo>
                  <a:pt x="497132" y="26533"/>
                </a:lnTo>
                <a:lnTo>
                  <a:pt x="541763" y="45866"/>
                </a:lnTo>
                <a:lnTo>
                  <a:pt x="581453" y="69627"/>
                </a:lnTo>
                <a:lnTo>
                  <a:pt x="615500" y="97328"/>
                </a:lnTo>
                <a:lnTo>
                  <a:pt x="643203" y="128480"/>
                </a:lnTo>
                <a:lnTo>
                  <a:pt x="663860" y="162592"/>
                </a:lnTo>
                <a:lnTo>
                  <a:pt x="676769" y="199176"/>
                </a:lnTo>
                <a:lnTo>
                  <a:pt x="681228" y="237744"/>
                </a:lnTo>
                <a:lnTo>
                  <a:pt x="676769" y="276311"/>
                </a:lnTo>
                <a:lnTo>
                  <a:pt x="663860" y="312895"/>
                </a:lnTo>
                <a:lnTo>
                  <a:pt x="643203" y="347007"/>
                </a:lnTo>
                <a:lnTo>
                  <a:pt x="615500" y="378159"/>
                </a:lnTo>
                <a:lnTo>
                  <a:pt x="581453" y="405860"/>
                </a:lnTo>
                <a:lnTo>
                  <a:pt x="541763" y="429621"/>
                </a:lnTo>
                <a:lnTo>
                  <a:pt x="497132" y="448954"/>
                </a:lnTo>
                <a:lnTo>
                  <a:pt x="448263" y="463369"/>
                </a:lnTo>
                <a:lnTo>
                  <a:pt x="395856" y="472376"/>
                </a:lnTo>
                <a:lnTo>
                  <a:pt x="340614" y="475488"/>
                </a:lnTo>
                <a:lnTo>
                  <a:pt x="285371" y="472376"/>
                </a:lnTo>
                <a:lnTo>
                  <a:pt x="232964" y="463369"/>
                </a:lnTo>
                <a:lnTo>
                  <a:pt x="184095" y="448954"/>
                </a:lnTo>
                <a:lnTo>
                  <a:pt x="139464" y="429621"/>
                </a:lnTo>
                <a:lnTo>
                  <a:pt x="99774" y="405860"/>
                </a:lnTo>
                <a:lnTo>
                  <a:pt x="65727" y="378159"/>
                </a:lnTo>
                <a:lnTo>
                  <a:pt x="38024" y="347007"/>
                </a:lnTo>
                <a:lnTo>
                  <a:pt x="17367" y="312895"/>
                </a:lnTo>
                <a:lnTo>
                  <a:pt x="4458" y="276311"/>
                </a:lnTo>
                <a:lnTo>
                  <a:pt x="0" y="237744"/>
                </a:lnTo>
                <a:close/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40623" y="2791967"/>
            <a:ext cx="2836545" cy="230504"/>
          </a:xfrm>
          <a:custGeom>
            <a:avLst/>
            <a:gdLst/>
            <a:ahLst/>
            <a:cxnLst/>
            <a:rect l="l" t="t" r="r" b="b"/>
            <a:pathLst>
              <a:path w="2836545" h="230505">
                <a:moveTo>
                  <a:pt x="0" y="230124"/>
                </a:moveTo>
                <a:lnTo>
                  <a:pt x="1514" y="185356"/>
                </a:lnTo>
                <a:lnTo>
                  <a:pt x="5635" y="148780"/>
                </a:lnTo>
                <a:lnTo>
                  <a:pt x="11733" y="124110"/>
                </a:lnTo>
                <a:lnTo>
                  <a:pt x="19176" y="115062"/>
                </a:lnTo>
                <a:lnTo>
                  <a:pt x="1398904" y="115062"/>
                </a:lnTo>
                <a:lnTo>
                  <a:pt x="1406348" y="106013"/>
                </a:lnTo>
                <a:lnTo>
                  <a:pt x="1412446" y="81343"/>
                </a:lnTo>
                <a:lnTo>
                  <a:pt x="1416567" y="44767"/>
                </a:lnTo>
                <a:lnTo>
                  <a:pt x="1418081" y="0"/>
                </a:lnTo>
                <a:lnTo>
                  <a:pt x="1419596" y="44767"/>
                </a:lnTo>
                <a:lnTo>
                  <a:pt x="1423717" y="81343"/>
                </a:lnTo>
                <a:lnTo>
                  <a:pt x="1429815" y="106013"/>
                </a:lnTo>
                <a:lnTo>
                  <a:pt x="1437258" y="115062"/>
                </a:lnTo>
                <a:lnTo>
                  <a:pt x="2816986" y="115062"/>
                </a:lnTo>
                <a:lnTo>
                  <a:pt x="2824430" y="124110"/>
                </a:lnTo>
                <a:lnTo>
                  <a:pt x="2830528" y="148780"/>
                </a:lnTo>
                <a:lnTo>
                  <a:pt x="2834649" y="185356"/>
                </a:lnTo>
                <a:lnTo>
                  <a:pt x="2836164" y="230124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67343" y="2433320"/>
            <a:ext cx="82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Gothic Uralic"/>
                <a:cs typeface="Gothic Uralic"/>
              </a:rPr>
              <a:t>size </a:t>
            </a:r>
            <a:r>
              <a:rPr sz="1800" b="1" dirty="0">
                <a:solidFill>
                  <a:srgbClr val="C00000"/>
                </a:solidFill>
                <a:latin typeface="Gothic Uralic"/>
                <a:cs typeface="Gothic Uralic"/>
              </a:rPr>
              <a:t>=</a:t>
            </a:r>
            <a:r>
              <a:rPr sz="1800" b="1" spc="-9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C00000"/>
                </a:solidFill>
                <a:latin typeface="Gothic Uralic"/>
                <a:cs typeface="Gothic Uralic"/>
              </a:rPr>
              <a:t>4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659739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909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</a:t>
            </a:r>
            <a:r>
              <a:rPr spc="-10" dirty="0"/>
              <a:t>data </a:t>
            </a:r>
            <a:r>
              <a:rPr spc="-5" dirty="0"/>
              <a:t>types:</a:t>
            </a:r>
            <a:r>
              <a:rPr spc="10" dirty="0"/>
              <a:t> </a:t>
            </a:r>
            <a:r>
              <a:rPr spc="-5" dirty="0"/>
              <a:t>Arrays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600200"/>
            <a:ext cx="2075814" cy="88201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Syntax</a:t>
            </a:r>
            <a:endParaRPr sz="20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13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solidFill>
                  <a:srgbClr val="252525"/>
                </a:solidFill>
                <a:latin typeface="Gothic Uralic"/>
                <a:cs typeface="Gothic Uralic"/>
              </a:rPr>
              <a:t>Declaration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585" y="3119373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e</a:t>
            </a:r>
            <a:r>
              <a:rPr sz="1800" spc="-25" dirty="0">
                <a:solidFill>
                  <a:srgbClr val="252525"/>
                </a:solidFill>
                <a:latin typeface="Gothic Uralic"/>
                <a:cs typeface="Gothic Uralic"/>
              </a:rPr>
              <a:t>.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g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.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,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33004" y="3142488"/>
          <a:ext cx="2835909" cy="710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/>
                <a:gridCol w="708659"/>
                <a:gridCol w="708660"/>
                <a:gridCol w="708660"/>
              </a:tblGrid>
              <a:tr h="7101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319261" y="406095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8556" y="406095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37852" y="406095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47146" y="406095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40623" y="2791967"/>
            <a:ext cx="2836545" cy="230504"/>
          </a:xfrm>
          <a:custGeom>
            <a:avLst/>
            <a:gdLst/>
            <a:ahLst/>
            <a:cxnLst/>
            <a:rect l="l" t="t" r="r" b="b"/>
            <a:pathLst>
              <a:path w="2836545" h="230505">
                <a:moveTo>
                  <a:pt x="0" y="230124"/>
                </a:moveTo>
                <a:lnTo>
                  <a:pt x="1514" y="185356"/>
                </a:lnTo>
                <a:lnTo>
                  <a:pt x="5635" y="148780"/>
                </a:lnTo>
                <a:lnTo>
                  <a:pt x="11733" y="124110"/>
                </a:lnTo>
                <a:lnTo>
                  <a:pt x="19176" y="115062"/>
                </a:lnTo>
                <a:lnTo>
                  <a:pt x="1398904" y="115062"/>
                </a:lnTo>
                <a:lnTo>
                  <a:pt x="1406348" y="106013"/>
                </a:lnTo>
                <a:lnTo>
                  <a:pt x="1412446" y="81343"/>
                </a:lnTo>
                <a:lnTo>
                  <a:pt x="1416567" y="44767"/>
                </a:lnTo>
                <a:lnTo>
                  <a:pt x="1418081" y="0"/>
                </a:lnTo>
                <a:lnTo>
                  <a:pt x="1419596" y="44767"/>
                </a:lnTo>
                <a:lnTo>
                  <a:pt x="1423717" y="81343"/>
                </a:lnTo>
                <a:lnTo>
                  <a:pt x="1429815" y="106013"/>
                </a:lnTo>
                <a:lnTo>
                  <a:pt x="1437258" y="115062"/>
                </a:lnTo>
                <a:lnTo>
                  <a:pt x="2816986" y="115062"/>
                </a:lnTo>
                <a:lnTo>
                  <a:pt x="2824430" y="124110"/>
                </a:lnTo>
                <a:lnTo>
                  <a:pt x="2830528" y="148780"/>
                </a:lnTo>
                <a:lnTo>
                  <a:pt x="2834649" y="185356"/>
                </a:lnTo>
                <a:lnTo>
                  <a:pt x="2836164" y="230124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59635" y="2706623"/>
            <a:ext cx="366839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sz="1600" i="1" spc="-5" dirty="0">
                <a:latin typeface="Courier New" panose="02070309020205020404"/>
                <a:cs typeface="Courier New" panose="02070309020205020404"/>
              </a:rPr>
              <a:t>data_type</a:t>
            </a:r>
            <a:r>
              <a:rPr sz="1600" i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identifier[</a:t>
            </a:r>
            <a:r>
              <a:rPr sz="1600" i="1" spc="-5" dirty="0">
                <a:latin typeface="Courier New" panose="02070309020205020404"/>
                <a:cs typeface="Courier New" panose="02070309020205020404"/>
              </a:rPr>
              <a:t>size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];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59635" y="3531108"/>
            <a:ext cx="3668395" cy="338455"/>
          </a:xfrm>
          <a:custGeom>
            <a:avLst/>
            <a:gdLst/>
            <a:ahLst/>
            <a:cxnLst/>
            <a:rect l="l" t="t" r="r" b="b"/>
            <a:pathLst>
              <a:path w="3668395" h="338454">
                <a:moveTo>
                  <a:pt x="3668267" y="0"/>
                </a:moveTo>
                <a:lnTo>
                  <a:pt x="0" y="0"/>
                </a:lnTo>
                <a:lnTo>
                  <a:pt x="0" y="338327"/>
                </a:lnTo>
                <a:lnTo>
                  <a:pt x="3668267" y="338327"/>
                </a:lnTo>
                <a:lnTo>
                  <a:pt x="36682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59635" y="3531108"/>
            <a:ext cx="3668395" cy="3384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numbers[4];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67343" y="2433320"/>
            <a:ext cx="82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Gothic Uralic"/>
                <a:cs typeface="Gothic Uralic"/>
              </a:rPr>
              <a:t>size </a:t>
            </a:r>
            <a:r>
              <a:rPr sz="1800" b="1" dirty="0">
                <a:solidFill>
                  <a:srgbClr val="C00000"/>
                </a:solidFill>
                <a:latin typeface="Gothic Uralic"/>
                <a:cs typeface="Gothic Uralic"/>
              </a:rPr>
              <a:t>=</a:t>
            </a:r>
            <a:r>
              <a:rPr sz="1800" b="1" spc="-9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C00000"/>
                </a:solidFill>
                <a:latin typeface="Gothic Uralic"/>
                <a:cs typeface="Gothic Uralic"/>
              </a:rPr>
              <a:t>4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43416" y="4479035"/>
            <a:ext cx="1494155" cy="1142365"/>
          </a:xfrm>
          <a:custGeom>
            <a:avLst/>
            <a:gdLst/>
            <a:ahLst/>
            <a:cxnLst/>
            <a:rect l="l" t="t" r="r" b="b"/>
            <a:pathLst>
              <a:path w="1494154" h="1142364">
                <a:moveTo>
                  <a:pt x="1494027" y="0"/>
                </a:moveTo>
                <a:lnTo>
                  <a:pt x="0" y="1141755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21269" y="5650788"/>
            <a:ext cx="281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Maximum </a:t>
            </a:r>
            <a:r>
              <a:rPr sz="1800" b="1" dirty="0">
                <a:solidFill>
                  <a:srgbClr val="C00000"/>
                </a:solidFill>
                <a:latin typeface="Gothic Uralic"/>
                <a:cs typeface="Gothic Uralic"/>
              </a:rPr>
              <a:t>index = </a:t>
            </a:r>
            <a:r>
              <a:rPr sz="1800" b="1" spc="-5" dirty="0">
                <a:solidFill>
                  <a:srgbClr val="C00000"/>
                </a:solidFill>
                <a:latin typeface="Gothic Uralic"/>
                <a:cs typeface="Gothic Uralic"/>
              </a:rPr>
              <a:t>size -</a:t>
            </a:r>
            <a:r>
              <a:rPr sz="1800" b="1" spc="-12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C0000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195559" y="4003547"/>
            <a:ext cx="681355" cy="475615"/>
          </a:xfrm>
          <a:custGeom>
            <a:avLst/>
            <a:gdLst/>
            <a:ahLst/>
            <a:cxnLst/>
            <a:rect l="l" t="t" r="r" b="b"/>
            <a:pathLst>
              <a:path w="681354" h="475614">
                <a:moveTo>
                  <a:pt x="0" y="237744"/>
                </a:moveTo>
                <a:lnTo>
                  <a:pt x="4458" y="199176"/>
                </a:lnTo>
                <a:lnTo>
                  <a:pt x="17367" y="162592"/>
                </a:lnTo>
                <a:lnTo>
                  <a:pt x="38024" y="128480"/>
                </a:lnTo>
                <a:lnTo>
                  <a:pt x="65727" y="97328"/>
                </a:lnTo>
                <a:lnTo>
                  <a:pt x="99774" y="69627"/>
                </a:lnTo>
                <a:lnTo>
                  <a:pt x="139464" y="45866"/>
                </a:lnTo>
                <a:lnTo>
                  <a:pt x="184095" y="26533"/>
                </a:lnTo>
                <a:lnTo>
                  <a:pt x="232964" y="12118"/>
                </a:lnTo>
                <a:lnTo>
                  <a:pt x="285371" y="3111"/>
                </a:lnTo>
                <a:lnTo>
                  <a:pt x="340614" y="0"/>
                </a:lnTo>
                <a:lnTo>
                  <a:pt x="395856" y="3111"/>
                </a:lnTo>
                <a:lnTo>
                  <a:pt x="448263" y="12118"/>
                </a:lnTo>
                <a:lnTo>
                  <a:pt x="497132" y="26533"/>
                </a:lnTo>
                <a:lnTo>
                  <a:pt x="541763" y="45866"/>
                </a:lnTo>
                <a:lnTo>
                  <a:pt x="581453" y="69627"/>
                </a:lnTo>
                <a:lnTo>
                  <a:pt x="615500" y="97328"/>
                </a:lnTo>
                <a:lnTo>
                  <a:pt x="643203" y="128480"/>
                </a:lnTo>
                <a:lnTo>
                  <a:pt x="663860" y="162592"/>
                </a:lnTo>
                <a:lnTo>
                  <a:pt x="676769" y="199176"/>
                </a:lnTo>
                <a:lnTo>
                  <a:pt x="681228" y="237744"/>
                </a:lnTo>
                <a:lnTo>
                  <a:pt x="676769" y="276311"/>
                </a:lnTo>
                <a:lnTo>
                  <a:pt x="663860" y="312895"/>
                </a:lnTo>
                <a:lnTo>
                  <a:pt x="643203" y="347007"/>
                </a:lnTo>
                <a:lnTo>
                  <a:pt x="615500" y="378159"/>
                </a:lnTo>
                <a:lnTo>
                  <a:pt x="581453" y="405860"/>
                </a:lnTo>
                <a:lnTo>
                  <a:pt x="541763" y="429621"/>
                </a:lnTo>
                <a:lnTo>
                  <a:pt x="497132" y="448954"/>
                </a:lnTo>
                <a:lnTo>
                  <a:pt x="448263" y="463369"/>
                </a:lnTo>
                <a:lnTo>
                  <a:pt x="395856" y="472376"/>
                </a:lnTo>
                <a:lnTo>
                  <a:pt x="340614" y="475488"/>
                </a:lnTo>
                <a:lnTo>
                  <a:pt x="285371" y="472376"/>
                </a:lnTo>
                <a:lnTo>
                  <a:pt x="232964" y="463369"/>
                </a:lnTo>
                <a:lnTo>
                  <a:pt x="184095" y="448954"/>
                </a:lnTo>
                <a:lnTo>
                  <a:pt x="139464" y="429621"/>
                </a:lnTo>
                <a:lnTo>
                  <a:pt x="99774" y="405860"/>
                </a:lnTo>
                <a:lnTo>
                  <a:pt x="65727" y="378159"/>
                </a:lnTo>
                <a:lnTo>
                  <a:pt x="38024" y="347007"/>
                </a:lnTo>
                <a:lnTo>
                  <a:pt x="17367" y="312895"/>
                </a:lnTo>
                <a:lnTo>
                  <a:pt x="4458" y="276311"/>
                </a:lnTo>
                <a:lnTo>
                  <a:pt x="0" y="237744"/>
                </a:lnTo>
                <a:close/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78708" y="3938015"/>
            <a:ext cx="452120" cy="1549400"/>
          </a:xfrm>
          <a:custGeom>
            <a:avLst/>
            <a:gdLst/>
            <a:ahLst/>
            <a:cxnLst/>
            <a:rect l="l" t="t" r="r" b="b"/>
            <a:pathLst>
              <a:path w="452120" h="1549400">
                <a:moveTo>
                  <a:pt x="0" y="0"/>
                </a:moveTo>
                <a:lnTo>
                  <a:pt x="451738" y="1549018"/>
                </a:lnTo>
              </a:path>
            </a:pathLst>
          </a:custGeom>
          <a:ln w="1219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04617" y="5517286"/>
            <a:ext cx="282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C00000"/>
                </a:solidFill>
                <a:latin typeface="Gothic Uralic"/>
                <a:cs typeface="Gothic Uralic"/>
              </a:rPr>
              <a:t>Use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square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brackets</a:t>
            </a:r>
            <a:r>
              <a:rPr sz="1800" spc="3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here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38855" y="3462528"/>
            <a:ext cx="681355" cy="475615"/>
          </a:xfrm>
          <a:custGeom>
            <a:avLst/>
            <a:gdLst/>
            <a:ahLst/>
            <a:cxnLst/>
            <a:rect l="l" t="t" r="r" b="b"/>
            <a:pathLst>
              <a:path w="681354" h="475614">
                <a:moveTo>
                  <a:pt x="0" y="237744"/>
                </a:moveTo>
                <a:lnTo>
                  <a:pt x="4458" y="199176"/>
                </a:lnTo>
                <a:lnTo>
                  <a:pt x="17367" y="162592"/>
                </a:lnTo>
                <a:lnTo>
                  <a:pt x="38024" y="128480"/>
                </a:lnTo>
                <a:lnTo>
                  <a:pt x="65727" y="97328"/>
                </a:lnTo>
                <a:lnTo>
                  <a:pt x="99774" y="69627"/>
                </a:lnTo>
                <a:lnTo>
                  <a:pt x="139464" y="45866"/>
                </a:lnTo>
                <a:lnTo>
                  <a:pt x="184095" y="26533"/>
                </a:lnTo>
                <a:lnTo>
                  <a:pt x="232964" y="12118"/>
                </a:lnTo>
                <a:lnTo>
                  <a:pt x="285371" y="3111"/>
                </a:lnTo>
                <a:lnTo>
                  <a:pt x="340614" y="0"/>
                </a:lnTo>
                <a:lnTo>
                  <a:pt x="395856" y="3111"/>
                </a:lnTo>
                <a:lnTo>
                  <a:pt x="448263" y="12118"/>
                </a:lnTo>
                <a:lnTo>
                  <a:pt x="497132" y="26533"/>
                </a:lnTo>
                <a:lnTo>
                  <a:pt x="541763" y="45866"/>
                </a:lnTo>
                <a:lnTo>
                  <a:pt x="581453" y="69627"/>
                </a:lnTo>
                <a:lnTo>
                  <a:pt x="615500" y="97328"/>
                </a:lnTo>
                <a:lnTo>
                  <a:pt x="643203" y="128480"/>
                </a:lnTo>
                <a:lnTo>
                  <a:pt x="663860" y="162592"/>
                </a:lnTo>
                <a:lnTo>
                  <a:pt x="676769" y="199176"/>
                </a:lnTo>
                <a:lnTo>
                  <a:pt x="681228" y="237744"/>
                </a:lnTo>
                <a:lnTo>
                  <a:pt x="676769" y="276311"/>
                </a:lnTo>
                <a:lnTo>
                  <a:pt x="663860" y="312895"/>
                </a:lnTo>
                <a:lnTo>
                  <a:pt x="643203" y="347007"/>
                </a:lnTo>
                <a:lnTo>
                  <a:pt x="615500" y="378159"/>
                </a:lnTo>
                <a:lnTo>
                  <a:pt x="581453" y="405860"/>
                </a:lnTo>
                <a:lnTo>
                  <a:pt x="541763" y="429621"/>
                </a:lnTo>
                <a:lnTo>
                  <a:pt x="497132" y="448954"/>
                </a:lnTo>
                <a:lnTo>
                  <a:pt x="448263" y="463369"/>
                </a:lnTo>
                <a:lnTo>
                  <a:pt x="395856" y="472376"/>
                </a:lnTo>
                <a:lnTo>
                  <a:pt x="340614" y="475488"/>
                </a:lnTo>
                <a:lnTo>
                  <a:pt x="285371" y="472376"/>
                </a:lnTo>
                <a:lnTo>
                  <a:pt x="232964" y="463369"/>
                </a:lnTo>
                <a:lnTo>
                  <a:pt x="184095" y="448954"/>
                </a:lnTo>
                <a:lnTo>
                  <a:pt x="139464" y="429621"/>
                </a:lnTo>
                <a:lnTo>
                  <a:pt x="99774" y="405860"/>
                </a:lnTo>
                <a:lnTo>
                  <a:pt x="65727" y="378159"/>
                </a:lnTo>
                <a:lnTo>
                  <a:pt x="38024" y="347007"/>
                </a:lnTo>
                <a:lnTo>
                  <a:pt x="17367" y="312895"/>
                </a:lnTo>
                <a:lnTo>
                  <a:pt x="4458" y="276311"/>
                </a:lnTo>
                <a:lnTo>
                  <a:pt x="0" y="237744"/>
                </a:lnTo>
                <a:close/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1379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2453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Last</a:t>
            </a:r>
            <a:r>
              <a:rPr spc="-85" dirty="0"/>
              <a:t> </a:t>
            </a:r>
            <a:r>
              <a:rPr spc="-5" dirty="0"/>
              <a:t>week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474723"/>
            <a:ext cx="1557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</a:t>
            </a:r>
            <a:r>
              <a:rPr sz="24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basics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2438400"/>
            <a:ext cx="5257800" cy="137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b="1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Basic </a:t>
            </a:r>
            <a:r>
              <a:rPr sz="1800" b="1" spc="-10" dirty="0">
                <a:solidFill>
                  <a:srgbClr val="252525"/>
                </a:solidFill>
                <a:latin typeface="Gothic Uralic"/>
                <a:cs typeface="Gothic Uralic"/>
              </a:rPr>
              <a:t>concepts</a:t>
            </a:r>
            <a:r>
              <a:rPr sz="1800" b="1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of</a:t>
            </a:r>
            <a:endParaRPr sz="1800" b="1" dirty="0">
              <a:latin typeface="Gothic Uralic"/>
              <a:cs typeface="Gothic Uralic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lang="en-US" sz="1800" b="1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     </a:t>
            </a:r>
            <a:r>
              <a:rPr sz="1800" b="1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computing </a:t>
            </a:r>
            <a:r>
              <a:rPr sz="1800" b="1" spc="-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programming</a:t>
            </a:r>
            <a:endParaRPr sz="1800" b="1" dirty="0">
              <a:latin typeface="Gothic Uralic"/>
              <a:cs typeface="Gothic Uralic"/>
            </a:endParaRPr>
          </a:p>
          <a:p>
            <a:pPr marL="299085" marR="1117600" indent="-287020">
              <a:lnSpc>
                <a:spcPct val="10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sz="1800" b="1" spc="335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Variables,</a:t>
            </a:r>
            <a:r>
              <a:rPr sz="1800" b="1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spc="-70" dirty="0">
                <a:solidFill>
                  <a:srgbClr val="252525"/>
                </a:solidFill>
                <a:latin typeface="Gothic Uralic"/>
                <a:cs typeface="Gothic Uralic"/>
              </a:rPr>
              <a:t>constants  </a:t>
            </a:r>
            <a:r>
              <a:rPr sz="1800" b="1" spc="-10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1800" b="1" spc="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z="1800" b="1" spc="10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altLang="zh-CN" sz="1800" b="1" spc="10" dirty="0" smtClean="0">
                <a:solidFill>
                  <a:srgbClr val="252525"/>
                </a:solidFill>
                <a:latin typeface="Gothic Uralic"/>
                <a:cs typeface="Gothic Uralic"/>
              </a:rPr>
              <a:t>Ope</a:t>
            </a:r>
            <a:r>
              <a:rPr sz="1800" b="1" spc="-10" dirty="0" smtClean="0">
                <a:solidFill>
                  <a:srgbClr val="252525"/>
                </a:solidFill>
                <a:latin typeface="Gothic Uralic"/>
                <a:cs typeface="Gothic Uralic"/>
              </a:rPr>
              <a:t>rators</a:t>
            </a:r>
            <a:endParaRPr sz="1800" b="1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  <a:buFont typeface="Arial" panose="020B0604020202020204" pitchFamily="34" charset="0"/>
              <a:buChar char="•"/>
            </a:pPr>
            <a:r>
              <a:rPr sz="1800" b="1" spc="34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b="1" dirty="0" smtClean="0">
                <a:solidFill>
                  <a:srgbClr val="252525"/>
                </a:solidFill>
                <a:latin typeface="Gothic Uralic"/>
                <a:cs typeface="Gothic Uralic"/>
              </a:rPr>
              <a:t>Basic</a:t>
            </a:r>
            <a:r>
              <a:rPr sz="1800" b="1" spc="-215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spc="-10" dirty="0">
                <a:solidFill>
                  <a:srgbClr val="252525"/>
                </a:solidFill>
                <a:latin typeface="Gothic Uralic"/>
                <a:cs typeface="Gothic Uralic"/>
              </a:rPr>
              <a:t>datatypes</a:t>
            </a:r>
            <a:endParaRPr sz="1800" b="1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800" y="3886200"/>
            <a:ext cx="1624330" cy="2288447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85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-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Gothic Uralic"/>
                <a:cs typeface="Gothic Uralic"/>
              </a:rPr>
              <a:t>int</a:t>
            </a:r>
            <a:endParaRPr sz="1600" b="1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1600" b="1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b="1" spc="-16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 smtClean="0">
                <a:solidFill>
                  <a:srgbClr val="252525"/>
                </a:solidFill>
                <a:latin typeface="Gothic Uralic"/>
                <a:cs typeface="Gothic Uralic"/>
              </a:rPr>
              <a:t>float</a:t>
            </a:r>
            <a:endParaRPr lang="en-US" sz="1600" b="1" dirty="0" smtClean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lang="en-US" sz="1600" b="1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z="1600" b="1" dirty="0" smtClean="0">
                <a:solidFill>
                  <a:srgbClr val="252525"/>
                </a:solidFill>
                <a:latin typeface="Gothic Uralic"/>
                <a:cs typeface="Gothic Uralic"/>
              </a:rPr>
              <a:t>    </a:t>
            </a:r>
            <a:r>
              <a:rPr lang="en-US" altLang="zh-CN" sz="1600" b="1" dirty="0" smtClean="0">
                <a:solidFill>
                  <a:srgbClr val="252525"/>
                </a:solidFill>
                <a:latin typeface="Gothic Uralic"/>
                <a:cs typeface="Gothic Uralic"/>
              </a:rPr>
              <a:t>double</a:t>
            </a:r>
            <a:endParaRPr sz="1600" b="1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600" b="1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b="1" spc="-16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solidFill>
                  <a:srgbClr val="252525"/>
                </a:solidFill>
                <a:latin typeface="Gothic Uralic"/>
                <a:cs typeface="Gothic Uralic"/>
              </a:rPr>
              <a:t>char</a:t>
            </a:r>
            <a:endParaRPr sz="1600" b="1" dirty="0">
              <a:latin typeface="Gothic Uralic"/>
              <a:cs typeface="Gothic Uralic"/>
            </a:endParaRPr>
          </a:p>
          <a:p>
            <a:pPr marR="19685" algn="ctr">
              <a:lnSpc>
                <a:spcPct val="100000"/>
              </a:lnSpc>
              <a:spcBef>
                <a:spcPts val="985"/>
              </a:spcBef>
            </a:pPr>
            <a:r>
              <a:rPr sz="1600" b="1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b="1" spc="-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dirty="0">
                <a:solidFill>
                  <a:srgbClr val="252525"/>
                </a:solidFill>
                <a:latin typeface="Gothic Uralic"/>
                <a:cs typeface="Gothic Uralic"/>
              </a:rPr>
              <a:t>void</a:t>
            </a:r>
            <a:endParaRPr sz="1600" b="1" dirty="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  <a:spcBef>
                <a:spcPts val="1040"/>
              </a:spcBef>
            </a:pPr>
            <a:r>
              <a:rPr sz="1800" spc="335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39583" y="1446275"/>
            <a:ext cx="1519555" cy="2828925"/>
          </a:xfrm>
          <a:custGeom>
            <a:avLst/>
            <a:gdLst/>
            <a:ahLst/>
            <a:cxnLst/>
            <a:rect l="l" t="t" r="r" b="b"/>
            <a:pathLst>
              <a:path w="1519554" h="2828925">
                <a:moveTo>
                  <a:pt x="0" y="2828544"/>
                </a:moveTo>
                <a:lnTo>
                  <a:pt x="1519427" y="2828544"/>
                </a:lnTo>
                <a:lnTo>
                  <a:pt x="1519427" y="0"/>
                </a:lnTo>
                <a:lnTo>
                  <a:pt x="0" y="0"/>
                </a:lnTo>
                <a:lnTo>
                  <a:pt x="0" y="2828544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39583" y="1446275"/>
            <a:ext cx="1519555" cy="429895"/>
          </a:xfrm>
          <a:prstGeom prst="rect">
            <a:avLst/>
          </a:prstGeom>
          <a:solidFill>
            <a:srgbClr val="4966AC"/>
          </a:solidFill>
          <a:ln w="15240">
            <a:solidFill>
              <a:srgbClr val="34487C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499110">
              <a:lnSpc>
                <a:spcPct val="100000"/>
              </a:lnSpc>
              <a:spcBef>
                <a:spcPts val="575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RAM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346692" y="1446275"/>
            <a:ext cx="2036445" cy="1877695"/>
          </a:xfrm>
          <a:custGeom>
            <a:avLst/>
            <a:gdLst/>
            <a:ahLst/>
            <a:cxnLst/>
            <a:rect l="l" t="t" r="r" b="b"/>
            <a:pathLst>
              <a:path w="2036445" h="1877695">
                <a:moveTo>
                  <a:pt x="0" y="1877568"/>
                </a:moveTo>
                <a:lnTo>
                  <a:pt x="2036063" y="1877568"/>
                </a:lnTo>
                <a:lnTo>
                  <a:pt x="2036063" y="0"/>
                </a:lnTo>
                <a:lnTo>
                  <a:pt x="0" y="0"/>
                </a:lnTo>
                <a:lnTo>
                  <a:pt x="0" y="1877568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46692" y="1446275"/>
            <a:ext cx="2036445" cy="429895"/>
          </a:xfrm>
          <a:prstGeom prst="rect">
            <a:avLst/>
          </a:prstGeom>
          <a:solidFill>
            <a:srgbClr val="4966AC"/>
          </a:solidFill>
          <a:ln w="15240">
            <a:solidFill>
              <a:srgbClr val="34487C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CPU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31964" y="1868423"/>
            <a:ext cx="1534795" cy="727075"/>
            <a:chOff x="7331964" y="1868423"/>
            <a:chExt cx="1534795" cy="727075"/>
          </a:xfrm>
        </p:grpSpPr>
        <p:sp>
          <p:nvSpPr>
            <p:cNvPr id="13" name="object 13"/>
            <p:cNvSpPr/>
            <p:nvPr/>
          </p:nvSpPr>
          <p:spPr>
            <a:xfrm>
              <a:off x="7339584" y="2296667"/>
              <a:ext cx="1519555" cy="291465"/>
            </a:xfrm>
            <a:custGeom>
              <a:avLst/>
              <a:gdLst/>
              <a:ahLst/>
              <a:cxnLst/>
              <a:rect l="l" t="t" r="r" b="b"/>
              <a:pathLst>
                <a:path w="1519554" h="291464">
                  <a:moveTo>
                    <a:pt x="1470914" y="0"/>
                  </a:moveTo>
                  <a:lnTo>
                    <a:pt x="48514" y="0"/>
                  </a:lnTo>
                  <a:lnTo>
                    <a:pt x="29628" y="3811"/>
                  </a:lnTo>
                  <a:lnTo>
                    <a:pt x="14208" y="14208"/>
                  </a:lnTo>
                  <a:lnTo>
                    <a:pt x="3811" y="29628"/>
                  </a:lnTo>
                  <a:lnTo>
                    <a:pt x="0" y="48514"/>
                  </a:lnTo>
                  <a:lnTo>
                    <a:pt x="0" y="242570"/>
                  </a:lnTo>
                  <a:lnTo>
                    <a:pt x="3811" y="261455"/>
                  </a:lnTo>
                  <a:lnTo>
                    <a:pt x="14208" y="276875"/>
                  </a:lnTo>
                  <a:lnTo>
                    <a:pt x="29628" y="287272"/>
                  </a:lnTo>
                  <a:lnTo>
                    <a:pt x="48514" y="291084"/>
                  </a:lnTo>
                  <a:lnTo>
                    <a:pt x="1470914" y="291084"/>
                  </a:lnTo>
                  <a:lnTo>
                    <a:pt x="1489799" y="287272"/>
                  </a:lnTo>
                  <a:lnTo>
                    <a:pt x="1505219" y="276875"/>
                  </a:lnTo>
                  <a:lnTo>
                    <a:pt x="1515616" y="261455"/>
                  </a:lnTo>
                  <a:lnTo>
                    <a:pt x="1519427" y="242570"/>
                  </a:lnTo>
                  <a:lnTo>
                    <a:pt x="1519427" y="48514"/>
                  </a:lnTo>
                  <a:lnTo>
                    <a:pt x="1515616" y="29628"/>
                  </a:lnTo>
                  <a:lnTo>
                    <a:pt x="1505219" y="14208"/>
                  </a:lnTo>
                  <a:lnTo>
                    <a:pt x="1489799" y="3811"/>
                  </a:lnTo>
                  <a:lnTo>
                    <a:pt x="147091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39584" y="2296667"/>
              <a:ext cx="1519555" cy="291465"/>
            </a:xfrm>
            <a:custGeom>
              <a:avLst/>
              <a:gdLst/>
              <a:ahLst/>
              <a:cxnLst/>
              <a:rect l="l" t="t" r="r" b="b"/>
              <a:pathLst>
                <a:path w="1519554" h="291464">
                  <a:moveTo>
                    <a:pt x="0" y="48514"/>
                  </a:moveTo>
                  <a:lnTo>
                    <a:pt x="3811" y="29628"/>
                  </a:lnTo>
                  <a:lnTo>
                    <a:pt x="14208" y="14208"/>
                  </a:lnTo>
                  <a:lnTo>
                    <a:pt x="29628" y="3811"/>
                  </a:lnTo>
                  <a:lnTo>
                    <a:pt x="48514" y="0"/>
                  </a:lnTo>
                  <a:lnTo>
                    <a:pt x="1470914" y="0"/>
                  </a:lnTo>
                  <a:lnTo>
                    <a:pt x="1489799" y="3811"/>
                  </a:lnTo>
                  <a:lnTo>
                    <a:pt x="1505219" y="14208"/>
                  </a:lnTo>
                  <a:lnTo>
                    <a:pt x="1515616" y="29628"/>
                  </a:lnTo>
                  <a:lnTo>
                    <a:pt x="1519427" y="48514"/>
                  </a:lnTo>
                  <a:lnTo>
                    <a:pt x="1519427" y="242570"/>
                  </a:lnTo>
                  <a:lnTo>
                    <a:pt x="1515616" y="261455"/>
                  </a:lnTo>
                  <a:lnTo>
                    <a:pt x="1505219" y="276875"/>
                  </a:lnTo>
                  <a:lnTo>
                    <a:pt x="1489799" y="287272"/>
                  </a:lnTo>
                  <a:lnTo>
                    <a:pt x="1470914" y="291084"/>
                  </a:lnTo>
                  <a:lnTo>
                    <a:pt x="48514" y="291084"/>
                  </a:lnTo>
                  <a:lnTo>
                    <a:pt x="29628" y="287272"/>
                  </a:lnTo>
                  <a:lnTo>
                    <a:pt x="14208" y="276875"/>
                  </a:lnTo>
                  <a:lnTo>
                    <a:pt x="3811" y="261455"/>
                  </a:lnTo>
                  <a:lnTo>
                    <a:pt x="0" y="242570"/>
                  </a:lnTo>
                  <a:lnTo>
                    <a:pt x="0" y="48514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39584" y="1876043"/>
              <a:ext cx="1519555" cy="421005"/>
            </a:xfrm>
            <a:custGeom>
              <a:avLst/>
              <a:gdLst/>
              <a:ahLst/>
              <a:cxnLst/>
              <a:rect l="l" t="t" r="r" b="b"/>
              <a:pathLst>
                <a:path w="1519554" h="421005">
                  <a:moveTo>
                    <a:pt x="1449324" y="0"/>
                  </a:moveTo>
                  <a:lnTo>
                    <a:pt x="70104" y="0"/>
                  </a:lnTo>
                  <a:lnTo>
                    <a:pt x="42808" y="5506"/>
                  </a:lnTo>
                  <a:lnTo>
                    <a:pt x="20526" y="20526"/>
                  </a:lnTo>
                  <a:lnTo>
                    <a:pt x="5506" y="42808"/>
                  </a:lnTo>
                  <a:lnTo>
                    <a:pt x="0" y="70103"/>
                  </a:lnTo>
                  <a:lnTo>
                    <a:pt x="0" y="350519"/>
                  </a:lnTo>
                  <a:lnTo>
                    <a:pt x="5506" y="377815"/>
                  </a:lnTo>
                  <a:lnTo>
                    <a:pt x="20526" y="400097"/>
                  </a:lnTo>
                  <a:lnTo>
                    <a:pt x="42808" y="415117"/>
                  </a:lnTo>
                  <a:lnTo>
                    <a:pt x="70104" y="420623"/>
                  </a:lnTo>
                  <a:lnTo>
                    <a:pt x="1449324" y="420623"/>
                  </a:lnTo>
                  <a:lnTo>
                    <a:pt x="1476619" y="415117"/>
                  </a:lnTo>
                  <a:lnTo>
                    <a:pt x="1498901" y="400097"/>
                  </a:lnTo>
                  <a:lnTo>
                    <a:pt x="1513921" y="377815"/>
                  </a:lnTo>
                  <a:lnTo>
                    <a:pt x="1519427" y="350519"/>
                  </a:lnTo>
                  <a:lnTo>
                    <a:pt x="1519427" y="70103"/>
                  </a:lnTo>
                  <a:lnTo>
                    <a:pt x="1513921" y="42808"/>
                  </a:lnTo>
                  <a:lnTo>
                    <a:pt x="1498901" y="20526"/>
                  </a:lnTo>
                  <a:lnTo>
                    <a:pt x="1476619" y="5506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39584" y="1876043"/>
              <a:ext cx="1519555" cy="421005"/>
            </a:xfrm>
            <a:custGeom>
              <a:avLst/>
              <a:gdLst/>
              <a:ahLst/>
              <a:cxnLst/>
              <a:rect l="l" t="t" r="r" b="b"/>
              <a:pathLst>
                <a:path w="1519554" h="421005">
                  <a:moveTo>
                    <a:pt x="0" y="70103"/>
                  </a:moveTo>
                  <a:lnTo>
                    <a:pt x="5506" y="42808"/>
                  </a:lnTo>
                  <a:lnTo>
                    <a:pt x="20526" y="20526"/>
                  </a:lnTo>
                  <a:lnTo>
                    <a:pt x="42808" y="5506"/>
                  </a:lnTo>
                  <a:lnTo>
                    <a:pt x="70104" y="0"/>
                  </a:lnTo>
                  <a:lnTo>
                    <a:pt x="1449324" y="0"/>
                  </a:lnTo>
                  <a:lnTo>
                    <a:pt x="1476619" y="5506"/>
                  </a:lnTo>
                  <a:lnTo>
                    <a:pt x="1498901" y="20526"/>
                  </a:lnTo>
                  <a:lnTo>
                    <a:pt x="1513921" y="42808"/>
                  </a:lnTo>
                  <a:lnTo>
                    <a:pt x="1519427" y="70103"/>
                  </a:lnTo>
                  <a:lnTo>
                    <a:pt x="1519427" y="350519"/>
                  </a:lnTo>
                  <a:lnTo>
                    <a:pt x="1513921" y="377815"/>
                  </a:lnTo>
                  <a:lnTo>
                    <a:pt x="1498901" y="400097"/>
                  </a:lnTo>
                  <a:lnTo>
                    <a:pt x="1476619" y="415117"/>
                  </a:lnTo>
                  <a:lnTo>
                    <a:pt x="1449324" y="420623"/>
                  </a:lnTo>
                  <a:lnTo>
                    <a:pt x="70104" y="420623"/>
                  </a:lnTo>
                  <a:lnTo>
                    <a:pt x="42808" y="415117"/>
                  </a:lnTo>
                  <a:lnTo>
                    <a:pt x="20526" y="400097"/>
                  </a:lnTo>
                  <a:lnTo>
                    <a:pt x="5506" y="377815"/>
                  </a:lnTo>
                  <a:lnTo>
                    <a:pt x="0" y="350519"/>
                  </a:lnTo>
                  <a:lnTo>
                    <a:pt x="0" y="70103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349957" y="1888363"/>
            <a:ext cx="1499235" cy="655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Gothic Uralic"/>
                <a:cs typeface="Gothic Uralic"/>
              </a:rPr>
              <a:t>Program</a:t>
            </a:r>
            <a:endParaRPr sz="120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  <a:tabLst>
                <a:tab pos="342265" algn="l"/>
                <a:tab pos="1490345" algn="l"/>
              </a:tabLst>
            </a:pPr>
            <a:r>
              <a:rPr sz="1200" u="heavy" spc="-5" dirty="0">
                <a:uFill>
                  <a:solidFill>
                    <a:srgbClr val="34487C"/>
                  </a:solidFill>
                </a:uFill>
                <a:latin typeface="Gothic Uralic"/>
                <a:cs typeface="Gothic Uralic"/>
              </a:rPr>
              <a:t> 	Instructions	</a:t>
            </a:r>
            <a:endParaRPr sz="1200">
              <a:latin typeface="Gothic Uralic"/>
              <a:cs typeface="Gothic Uralic"/>
            </a:endParaRPr>
          </a:p>
          <a:p>
            <a:pPr marL="1905" algn="ctr">
              <a:lnSpc>
                <a:spcPct val="100000"/>
              </a:lnSpc>
              <a:spcBef>
                <a:spcPts val="640"/>
              </a:spcBef>
            </a:pPr>
            <a:r>
              <a:rPr sz="1200" spc="-5" dirty="0">
                <a:latin typeface="Gothic Uralic"/>
                <a:cs typeface="Gothic Uralic"/>
              </a:rPr>
              <a:t>Program</a:t>
            </a:r>
            <a:r>
              <a:rPr sz="1200" spc="20" dirty="0">
                <a:latin typeface="Gothic Uralic"/>
                <a:cs typeface="Gothic Uralic"/>
              </a:rPr>
              <a:t> </a:t>
            </a:r>
            <a:r>
              <a:rPr sz="1200" spc="-10" dirty="0">
                <a:latin typeface="Gothic Uralic"/>
                <a:cs typeface="Gothic Uralic"/>
              </a:rPr>
              <a:t>Data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833104" y="2154935"/>
            <a:ext cx="515620" cy="771525"/>
            <a:chOff x="8833104" y="2154935"/>
            <a:chExt cx="515620" cy="771525"/>
          </a:xfrm>
        </p:grpSpPr>
        <p:sp>
          <p:nvSpPr>
            <p:cNvPr id="19" name="object 19"/>
            <p:cNvSpPr/>
            <p:nvPr/>
          </p:nvSpPr>
          <p:spPr>
            <a:xfrm>
              <a:off x="8865108" y="2162555"/>
              <a:ext cx="475615" cy="251460"/>
            </a:xfrm>
            <a:custGeom>
              <a:avLst/>
              <a:gdLst/>
              <a:ahLst/>
              <a:cxnLst/>
              <a:rect l="l" t="t" r="r" b="b"/>
              <a:pathLst>
                <a:path w="475615" h="251460">
                  <a:moveTo>
                    <a:pt x="349758" y="0"/>
                  </a:moveTo>
                  <a:lnTo>
                    <a:pt x="349758" y="62865"/>
                  </a:lnTo>
                  <a:lnTo>
                    <a:pt x="0" y="62865"/>
                  </a:lnTo>
                  <a:lnTo>
                    <a:pt x="0" y="188595"/>
                  </a:lnTo>
                  <a:lnTo>
                    <a:pt x="349758" y="188595"/>
                  </a:lnTo>
                  <a:lnTo>
                    <a:pt x="349758" y="251460"/>
                  </a:lnTo>
                  <a:lnTo>
                    <a:pt x="475488" y="125730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65108" y="2162555"/>
              <a:ext cx="475615" cy="251460"/>
            </a:xfrm>
            <a:custGeom>
              <a:avLst/>
              <a:gdLst/>
              <a:ahLst/>
              <a:cxnLst/>
              <a:rect l="l" t="t" r="r" b="b"/>
              <a:pathLst>
                <a:path w="475615" h="251460">
                  <a:moveTo>
                    <a:pt x="0" y="62865"/>
                  </a:moveTo>
                  <a:lnTo>
                    <a:pt x="349758" y="62865"/>
                  </a:lnTo>
                  <a:lnTo>
                    <a:pt x="349758" y="0"/>
                  </a:lnTo>
                  <a:lnTo>
                    <a:pt x="475488" y="125730"/>
                  </a:lnTo>
                  <a:lnTo>
                    <a:pt x="349758" y="251460"/>
                  </a:lnTo>
                  <a:lnTo>
                    <a:pt x="349758" y="188595"/>
                  </a:lnTo>
                  <a:lnTo>
                    <a:pt x="0" y="188595"/>
                  </a:lnTo>
                  <a:lnTo>
                    <a:pt x="0" y="62865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40724" y="2666999"/>
              <a:ext cx="500380" cy="251460"/>
            </a:xfrm>
            <a:custGeom>
              <a:avLst/>
              <a:gdLst/>
              <a:ahLst/>
              <a:cxnLst/>
              <a:rect l="l" t="t" r="r" b="b"/>
              <a:pathLst>
                <a:path w="500379" h="251460">
                  <a:moveTo>
                    <a:pt x="125729" y="0"/>
                  </a:moveTo>
                  <a:lnTo>
                    <a:pt x="0" y="125729"/>
                  </a:lnTo>
                  <a:lnTo>
                    <a:pt x="125729" y="251460"/>
                  </a:lnTo>
                  <a:lnTo>
                    <a:pt x="125729" y="188595"/>
                  </a:lnTo>
                  <a:lnTo>
                    <a:pt x="499872" y="188595"/>
                  </a:lnTo>
                  <a:lnTo>
                    <a:pt x="499872" y="62864"/>
                  </a:lnTo>
                  <a:lnTo>
                    <a:pt x="125729" y="62864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40724" y="2666999"/>
              <a:ext cx="500380" cy="251460"/>
            </a:xfrm>
            <a:custGeom>
              <a:avLst/>
              <a:gdLst/>
              <a:ahLst/>
              <a:cxnLst/>
              <a:rect l="l" t="t" r="r" b="b"/>
              <a:pathLst>
                <a:path w="500379" h="251460">
                  <a:moveTo>
                    <a:pt x="499872" y="188595"/>
                  </a:moveTo>
                  <a:lnTo>
                    <a:pt x="125729" y="188595"/>
                  </a:lnTo>
                  <a:lnTo>
                    <a:pt x="125729" y="251460"/>
                  </a:lnTo>
                  <a:lnTo>
                    <a:pt x="0" y="125729"/>
                  </a:lnTo>
                  <a:lnTo>
                    <a:pt x="125729" y="0"/>
                  </a:lnTo>
                  <a:lnTo>
                    <a:pt x="125729" y="62864"/>
                  </a:lnTo>
                  <a:lnTo>
                    <a:pt x="499872" y="62864"/>
                  </a:lnTo>
                  <a:lnTo>
                    <a:pt x="499872" y="188595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859523" y="2168651"/>
            <a:ext cx="2007235" cy="1452880"/>
            <a:chOff x="6859523" y="2168651"/>
            <a:chExt cx="2007235" cy="1452880"/>
          </a:xfrm>
        </p:grpSpPr>
        <p:sp>
          <p:nvSpPr>
            <p:cNvPr id="24" name="object 24"/>
            <p:cNvSpPr/>
            <p:nvPr/>
          </p:nvSpPr>
          <p:spPr>
            <a:xfrm>
              <a:off x="6867143" y="2176271"/>
              <a:ext cx="466725" cy="238125"/>
            </a:xfrm>
            <a:custGeom>
              <a:avLst/>
              <a:gdLst/>
              <a:ahLst/>
              <a:cxnLst/>
              <a:rect l="l" t="t" r="r" b="b"/>
              <a:pathLst>
                <a:path w="466725" h="238125">
                  <a:moveTo>
                    <a:pt x="347472" y="0"/>
                  </a:moveTo>
                  <a:lnTo>
                    <a:pt x="347472" y="59436"/>
                  </a:lnTo>
                  <a:lnTo>
                    <a:pt x="0" y="59436"/>
                  </a:lnTo>
                  <a:lnTo>
                    <a:pt x="0" y="178307"/>
                  </a:lnTo>
                  <a:lnTo>
                    <a:pt x="347472" y="178307"/>
                  </a:lnTo>
                  <a:lnTo>
                    <a:pt x="347472" y="237743"/>
                  </a:lnTo>
                  <a:lnTo>
                    <a:pt x="466344" y="118872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67143" y="2176271"/>
              <a:ext cx="466725" cy="238125"/>
            </a:xfrm>
            <a:custGeom>
              <a:avLst/>
              <a:gdLst/>
              <a:ahLst/>
              <a:cxnLst/>
              <a:rect l="l" t="t" r="r" b="b"/>
              <a:pathLst>
                <a:path w="466725" h="238125">
                  <a:moveTo>
                    <a:pt x="0" y="59436"/>
                  </a:moveTo>
                  <a:lnTo>
                    <a:pt x="347472" y="59436"/>
                  </a:lnTo>
                  <a:lnTo>
                    <a:pt x="347472" y="0"/>
                  </a:lnTo>
                  <a:lnTo>
                    <a:pt x="466344" y="118872"/>
                  </a:lnTo>
                  <a:lnTo>
                    <a:pt x="347472" y="237743"/>
                  </a:lnTo>
                  <a:lnTo>
                    <a:pt x="347472" y="178307"/>
                  </a:lnTo>
                  <a:lnTo>
                    <a:pt x="0" y="178307"/>
                  </a:lnTo>
                  <a:lnTo>
                    <a:pt x="0" y="59436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67143" y="2839211"/>
              <a:ext cx="455930" cy="248920"/>
            </a:xfrm>
            <a:custGeom>
              <a:avLst/>
              <a:gdLst/>
              <a:ahLst/>
              <a:cxnLst/>
              <a:rect l="l" t="t" r="r" b="b"/>
              <a:pathLst>
                <a:path w="455929" h="248919">
                  <a:moveTo>
                    <a:pt x="124205" y="0"/>
                  </a:moveTo>
                  <a:lnTo>
                    <a:pt x="0" y="124205"/>
                  </a:lnTo>
                  <a:lnTo>
                    <a:pt x="124205" y="248412"/>
                  </a:lnTo>
                  <a:lnTo>
                    <a:pt x="124205" y="186309"/>
                  </a:lnTo>
                  <a:lnTo>
                    <a:pt x="455675" y="186309"/>
                  </a:lnTo>
                  <a:lnTo>
                    <a:pt x="455675" y="62102"/>
                  </a:lnTo>
                  <a:lnTo>
                    <a:pt x="124205" y="62102"/>
                  </a:lnTo>
                  <a:lnTo>
                    <a:pt x="12420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67143" y="2839211"/>
              <a:ext cx="455930" cy="248920"/>
            </a:xfrm>
            <a:custGeom>
              <a:avLst/>
              <a:gdLst/>
              <a:ahLst/>
              <a:cxnLst/>
              <a:rect l="l" t="t" r="r" b="b"/>
              <a:pathLst>
                <a:path w="455929" h="248919">
                  <a:moveTo>
                    <a:pt x="455675" y="186309"/>
                  </a:moveTo>
                  <a:lnTo>
                    <a:pt x="124205" y="186309"/>
                  </a:lnTo>
                  <a:lnTo>
                    <a:pt x="124205" y="248412"/>
                  </a:lnTo>
                  <a:lnTo>
                    <a:pt x="0" y="124205"/>
                  </a:lnTo>
                  <a:lnTo>
                    <a:pt x="124205" y="0"/>
                  </a:lnTo>
                  <a:lnTo>
                    <a:pt x="124205" y="62102"/>
                  </a:lnTo>
                  <a:lnTo>
                    <a:pt x="455675" y="62102"/>
                  </a:lnTo>
                  <a:lnTo>
                    <a:pt x="455675" y="186309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39583" y="2587751"/>
              <a:ext cx="1519555" cy="1026160"/>
            </a:xfrm>
            <a:custGeom>
              <a:avLst/>
              <a:gdLst/>
              <a:ahLst/>
              <a:cxnLst/>
              <a:rect l="l" t="t" r="r" b="b"/>
              <a:pathLst>
                <a:path w="1519554" h="1026160">
                  <a:moveTo>
                    <a:pt x="1348486" y="0"/>
                  </a:moveTo>
                  <a:lnTo>
                    <a:pt x="170942" y="0"/>
                  </a:lnTo>
                  <a:lnTo>
                    <a:pt x="125515" y="6109"/>
                  </a:lnTo>
                  <a:lnTo>
                    <a:pt x="84685" y="23349"/>
                  </a:lnTo>
                  <a:lnTo>
                    <a:pt x="50085" y="50085"/>
                  </a:lnTo>
                  <a:lnTo>
                    <a:pt x="23349" y="84685"/>
                  </a:lnTo>
                  <a:lnTo>
                    <a:pt x="6109" y="125515"/>
                  </a:lnTo>
                  <a:lnTo>
                    <a:pt x="0" y="170942"/>
                  </a:lnTo>
                  <a:lnTo>
                    <a:pt x="0" y="854710"/>
                  </a:lnTo>
                  <a:lnTo>
                    <a:pt x="6109" y="900136"/>
                  </a:lnTo>
                  <a:lnTo>
                    <a:pt x="23349" y="940966"/>
                  </a:lnTo>
                  <a:lnTo>
                    <a:pt x="50085" y="975566"/>
                  </a:lnTo>
                  <a:lnTo>
                    <a:pt x="84685" y="1002302"/>
                  </a:lnTo>
                  <a:lnTo>
                    <a:pt x="125515" y="1019542"/>
                  </a:lnTo>
                  <a:lnTo>
                    <a:pt x="170942" y="1025652"/>
                  </a:lnTo>
                  <a:lnTo>
                    <a:pt x="1348486" y="1025652"/>
                  </a:lnTo>
                  <a:lnTo>
                    <a:pt x="1393912" y="1019542"/>
                  </a:lnTo>
                  <a:lnTo>
                    <a:pt x="1434742" y="1002302"/>
                  </a:lnTo>
                  <a:lnTo>
                    <a:pt x="1469342" y="975566"/>
                  </a:lnTo>
                  <a:lnTo>
                    <a:pt x="1496078" y="940966"/>
                  </a:lnTo>
                  <a:lnTo>
                    <a:pt x="1513318" y="900136"/>
                  </a:lnTo>
                  <a:lnTo>
                    <a:pt x="1519427" y="854710"/>
                  </a:lnTo>
                  <a:lnTo>
                    <a:pt x="1519427" y="170942"/>
                  </a:lnTo>
                  <a:lnTo>
                    <a:pt x="1513318" y="125515"/>
                  </a:lnTo>
                  <a:lnTo>
                    <a:pt x="1496078" y="84685"/>
                  </a:lnTo>
                  <a:lnTo>
                    <a:pt x="1469342" y="50085"/>
                  </a:lnTo>
                  <a:lnTo>
                    <a:pt x="1434742" y="23349"/>
                  </a:lnTo>
                  <a:lnTo>
                    <a:pt x="1393912" y="6109"/>
                  </a:lnTo>
                  <a:lnTo>
                    <a:pt x="1348486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39583" y="2587751"/>
              <a:ext cx="1519555" cy="1026160"/>
            </a:xfrm>
            <a:custGeom>
              <a:avLst/>
              <a:gdLst/>
              <a:ahLst/>
              <a:cxnLst/>
              <a:rect l="l" t="t" r="r" b="b"/>
              <a:pathLst>
                <a:path w="1519554" h="1026160">
                  <a:moveTo>
                    <a:pt x="0" y="170942"/>
                  </a:moveTo>
                  <a:lnTo>
                    <a:pt x="6109" y="125515"/>
                  </a:lnTo>
                  <a:lnTo>
                    <a:pt x="23349" y="84685"/>
                  </a:lnTo>
                  <a:lnTo>
                    <a:pt x="50085" y="50085"/>
                  </a:lnTo>
                  <a:lnTo>
                    <a:pt x="84685" y="23349"/>
                  </a:lnTo>
                  <a:lnTo>
                    <a:pt x="125515" y="6109"/>
                  </a:lnTo>
                  <a:lnTo>
                    <a:pt x="170942" y="0"/>
                  </a:lnTo>
                  <a:lnTo>
                    <a:pt x="1348486" y="0"/>
                  </a:lnTo>
                  <a:lnTo>
                    <a:pt x="1393912" y="6109"/>
                  </a:lnTo>
                  <a:lnTo>
                    <a:pt x="1434742" y="23349"/>
                  </a:lnTo>
                  <a:lnTo>
                    <a:pt x="1469342" y="50085"/>
                  </a:lnTo>
                  <a:lnTo>
                    <a:pt x="1496078" y="84685"/>
                  </a:lnTo>
                  <a:lnTo>
                    <a:pt x="1513318" y="125515"/>
                  </a:lnTo>
                  <a:lnTo>
                    <a:pt x="1519427" y="170942"/>
                  </a:lnTo>
                  <a:lnTo>
                    <a:pt x="1519427" y="854710"/>
                  </a:lnTo>
                  <a:lnTo>
                    <a:pt x="1513318" y="900136"/>
                  </a:lnTo>
                  <a:lnTo>
                    <a:pt x="1496078" y="940966"/>
                  </a:lnTo>
                  <a:lnTo>
                    <a:pt x="1469342" y="975566"/>
                  </a:lnTo>
                  <a:lnTo>
                    <a:pt x="1434742" y="1002302"/>
                  </a:lnTo>
                  <a:lnTo>
                    <a:pt x="1393912" y="1019542"/>
                  </a:lnTo>
                  <a:lnTo>
                    <a:pt x="1348486" y="1025652"/>
                  </a:lnTo>
                  <a:lnTo>
                    <a:pt x="170942" y="1025652"/>
                  </a:lnTo>
                  <a:lnTo>
                    <a:pt x="125515" y="1019542"/>
                  </a:lnTo>
                  <a:lnTo>
                    <a:pt x="84685" y="1002302"/>
                  </a:lnTo>
                  <a:lnTo>
                    <a:pt x="50085" y="975566"/>
                  </a:lnTo>
                  <a:lnTo>
                    <a:pt x="23349" y="940966"/>
                  </a:lnTo>
                  <a:lnTo>
                    <a:pt x="6109" y="900136"/>
                  </a:lnTo>
                  <a:lnTo>
                    <a:pt x="0" y="854710"/>
                  </a:lnTo>
                  <a:lnTo>
                    <a:pt x="0" y="170942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331964" y="3605784"/>
            <a:ext cx="1534795" cy="676910"/>
            <a:chOff x="7331964" y="3605784"/>
            <a:chExt cx="1534795" cy="676910"/>
          </a:xfrm>
        </p:grpSpPr>
        <p:sp>
          <p:nvSpPr>
            <p:cNvPr id="31" name="object 31"/>
            <p:cNvSpPr/>
            <p:nvPr/>
          </p:nvSpPr>
          <p:spPr>
            <a:xfrm>
              <a:off x="7339584" y="3613404"/>
              <a:ext cx="1519555" cy="661670"/>
            </a:xfrm>
            <a:custGeom>
              <a:avLst/>
              <a:gdLst/>
              <a:ahLst/>
              <a:cxnLst/>
              <a:rect l="l" t="t" r="r" b="b"/>
              <a:pathLst>
                <a:path w="1519554" h="661670">
                  <a:moveTo>
                    <a:pt x="1409192" y="0"/>
                  </a:moveTo>
                  <a:lnTo>
                    <a:pt x="110236" y="0"/>
                  </a:lnTo>
                  <a:lnTo>
                    <a:pt x="67347" y="8669"/>
                  </a:lnTo>
                  <a:lnTo>
                    <a:pt x="32305" y="32305"/>
                  </a:lnTo>
                  <a:lnTo>
                    <a:pt x="8669" y="67347"/>
                  </a:lnTo>
                  <a:lnTo>
                    <a:pt x="0" y="110236"/>
                  </a:lnTo>
                  <a:lnTo>
                    <a:pt x="0" y="551180"/>
                  </a:lnTo>
                  <a:lnTo>
                    <a:pt x="8669" y="594068"/>
                  </a:lnTo>
                  <a:lnTo>
                    <a:pt x="32305" y="629110"/>
                  </a:lnTo>
                  <a:lnTo>
                    <a:pt x="67347" y="652746"/>
                  </a:lnTo>
                  <a:lnTo>
                    <a:pt x="110236" y="661416"/>
                  </a:lnTo>
                  <a:lnTo>
                    <a:pt x="1409192" y="661416"/>
                  </a:lnTo>
                  <a:lnTo>
                    <a:pt x="1452080" y="652746"/>
                  </a:lnTo>
                  <a:lnTo>
                    <a:pt x="1487122" y="629110"/>
                  </a:lnTo>
                  <a:lnTo>
                    <a:pt x="1510758" y="594068"/>
                  </a:lnTo>
                  <a:lnTo>
                    <a:pt x="1519427" y="551180"/>
                  </a:lnTo>
                  <a:lnTo>
                    <a:pt x="1519427" y="110236"/>
                  </a:lnTo>
                  <a:lnTo>
                    <a:pt x="1510758" y="67347"/>
                  </a:lnTo>
                  <a:lnTo>
                    <a:pt x="1487122" y="32305"/>
                  </a:lnTo>
                  <a:lnTo>
                    <a:pt x="1452080" y="8669"/>
                  </a:lnTo>
                  <a:lnTo>
                    <a:pt x="1409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339584" y="3613404"/>
              <a:ext cx="1519555" cy="661670"/>
            </a:xfrm>
            <a:custGeom>
              <a:avLst/>
              <a:gdLst/>
              <a:ahLst/>
              <a:cxnLst/>
              <a:rect l="l" t="t" r="r" b="b"/>
              <a:pathLst>
                <a:path w="1519554" h="661670">
                  <a:moveTo>
                    <a:pt x="0" y="110236"/>
                  </a:moveTo>
                  <a:lnTo>
                    <a:pt x="8669" y="67347"/>
                  </a:lnTo>
                  <a:lnTo>
                    <a:pt x="32305" y="32305"/>
                  </a:lnTo>
                  <a:lnTo>
                    <a:pt x="67347" y="8669"/>
                  </a:lnTo>
                  <a:lnTo>
                    <a:pt x="110236" y="0"/>
                  </a:lnTo>
                  <a:lnTo>
                    <a:pt x="1409192" y="0"/>
                  </a:lnTo>
                  <a:lnTo>
                    <a:pt x="1452080" y="8669"/>
                  </a:lnTo>
                  <a:lnTo>
                    <a:pt x="1487122" y="32305"/>
                  </a:lnTo>
                  <a:lnTo>
                    <a:pt x="1510758" y="67347"/>
                  </a:lnTo>
                  <a:lnTo>
                    <a:pt x="1519427" y="110236"/>
                  </a:lnTo>
                  <a:lnTo>
                    <a:pt x="1519427" y="551180"/>
                  </a:lnTo>
                  <a:lnTo>
                    <a:pt x="1510758" y="594068"/>
                  </a:lnTo>
                  <a:lnTo>
                    <a:pt x="1487122" y="629110"/>
                  </a:lnTo>
                  <a:lnTo>
                    <a:pt x="1452080" y="652746"/>
                  </a:lnTo>
                  <a:lnTo>
                    <a:pt x="1409192" y="661416"/>
                  </a:lnTo>
                  <a:lnTo>
                    <a:pt x="110236" y="661416"/>
                  </a:lnTo>
                  <a:lnTo>
                    <a:pt x="67347" y="652746"/>
                  </a:lnTo>
                  <a:lnTo>
                    <a:pt x="32305" y="629110"/>
                  </a:lnTo>
                  <a:lnTo>
                    <a:pt x="8669" y="594068"/>
                  </a:lnTo>
                  <a:lnTo>
                    <a:pt x="0" y="551180"/>
                  </a:lnTo>
                  <a:lnTo>
                    <a:pt x="0" y="110236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9456419" y="1985772"/>
          <a:ext cx="1859279" cy="1276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"/>
                <a:gridCol w="559434"/>
                <a:gridCol w="91440"/>
                <a:gridCol w="142240"/>
                <a:gridCol w="335915"/>
                <a:gridCol w="388620"/>
              </a:tblGrid>
              <a:tr h="553212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61315" marR="19685" indent="-24130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Ari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h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e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t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ic  Unit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127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28575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28575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</a:tr>
              <a:tr h="170688"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27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28575">
                      <a:solidFill>
                        <a:srgbClr val="34487C"/>
                      </a:solidFill>
                      <a:prstDash val="solid"/>
                    </a:lnT>
                    <a:solidFill>
                      <a:srgbClr val="7E7E7E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15900" marR="97155" indent="-1358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C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o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n</a:t>
                      </a:r>
                      <a:r>
                        <a:rPr sz="1200" spc="-2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r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o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l 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Unit</a:t>
                      </a:r>
                      <a:endParaRPr sz="1200">
                        <a:latin typeface="Gothic Uralic"/>
                        <a:cs typeface="Gothic Uralic"/>
                      </a:endParaRPr>
                    </a:p>
                  </a:txBody>
                  <a:tcPr marL="0" marR="0" marT="508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  <a:tr h="203453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 cap="flat" cmpd="sng" algn="ctr">
                      <a:solidFill>
                        <a:srgbClr val="344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508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  <a:tr h="16840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508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  <a:tr h="1805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508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5791200" y="2107692"/>
            <a:ext cx="1066800" cy="431800"/>
          </a:xfrm>
          <a:prstGeom prst="rect">
            <a:avLst/>
          </a:prstGeom>
          <a:solidFill>
            <a:srgbClr val="D9D9D9"/>
          </a:solidFill>
          <a:ln w="15240">
            <a:solidFill>
              <a:srgbClr val="34487C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585"/>
              </a:spcBef>
            </a:pPr>
            <a:r>
              <a:rPr sz="1800" spc="-5" dirty="0">
                <a:latin typeface="Gothic Uralic"/>
                <a:cs typeface="Gothic Uralic"/>
              </a:rPr>
              <a:t>Inputs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91200" y="2763011"/>
            <a:ext cx="1066800" cy="431800"/>
          </a:xfrm>
          <a:prstGeom prst="rect">
            <a:avLst/>
          </a:prstGeom>
          <a:solidFill>
            <a:srgbClr val="D9D9D9"/>
          </a:solidFill>
          <a:ln w="15240">
            <a:solidFill>
              <a:srgbClr val="34487C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585"/>
              </a:spcBef>
            </a:pPr>
            <a:r>
              <a:rPr sz="1800" spc="-10" dirty="0">
                <a:latin typeface="Gothic Uralic"/>
                <a:cs typeface="Gothic Uralic"/>
              </a:rPr>
              <a:t>Outputs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30718" y="2811017"/>
            <a:ext cx="1149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Gothic Uralic"/>
                <a:cs typeface="Gothic Uralic"/>
              </a:rPr>
              <a:t>Operating  System </a:t>
            </a:r>
            <a:r>
              <a:rPr sz="1200" spc="-5" dirty="0">
                <a:latin typeface="Gothic Uralic"/>
                <a:cs typeface="Gothic Uralic"/>
              </a:rPr>
              <a:t>and  </a:t>
            </a:r>
            <a:r>
              <a:rPr sz="1200" spc="-10" dirty="0">
                <a:latin typeface="Gothic Uralic"/>
                <a:cs typeface="Gothic Uralic"/>
              </a:rPr>
              <a:t>other</a:t>
            </a:r>
            <a:r>
              <a:rPr sz="1200" spc="-30" dirty="0">
                <a:latin typeface="Gothic Uralic"/>
                <a:cs typeface="Gothic Uralic"/>
              </a:rPr>
              <a:t> </a:t>
            </a:r>
            <a:r>
              <a:rPr sz="1200" spc="-5" dirty="0">
                <a:latin typeface="Gothic Uralic"/>
                <a:cs typeface="Gothic Uralic"/>
              </a:rPr>
              <a:t>programs</a:t>
            </a:r>
            <a:endParaRPr sz="1200">
              <a:latin typeface="Gothic Uralic"/>
              <a:cs typeface="Gothic Ural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41564" y="3837813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Gothic Uralic"/>
                <a:cs typeface="Gothic Uralic"/>
              </a:rPr>
              <a:t>F</a:t>
            </a:r>
            <a:r>
              <a:rPr sz="1200" spc="-5" dirty="0">
                <a:latin typeface="Gothic Uralic"/>
                <a:cs typeface="Gothic Uralic"/>
              </a:rPr>
              <a:t>ree</a:t>
            </a:r>
            <a:endParaRPr sz="1200">
              <a:latin typeface="Gothic Uralic"/>
              <a:cs typeface="Gothic Uralic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339583" y="4639055"/>
            <a:ext cx="1533525" cy="1803400"/>
            <a:chOff x="7339583" y="4639055"/>
            <a:chExt cx="1533525" cy="1803400"/>
          </a:xfrm>
        </p:grpSpPr>
        <p:sp>
          <p:nvSpPr>
            <p:cNvPr id="39" name="object 39"/>
            <p:cNvSpPr/>
            <p:nvPr/>
          </p:nvSpPr>
          <p:spPr>
            <a:xfrm>
              <a:off x="7347203" y="4646675"/>
              <a:ext cx="1518285" cy="1788160"/>
            </a:xfrm>
            <a:custGeom>
              <a:avLst/>
              <a:gdLst/>
              <a:ahLst/>
              <a:cxnLst/>
              <a:rect l="l" t="t" r="r" b="b"/>
              <a:pathLst>
                <a:path w="1518284" h="1788160">
                  <a:moveTo>
                    <a:pt x="0" y="1787652"/>
                  </a:moveTo>
                  <a:lnTo>
                    <a:pt x="1517903" y="1787652"/>
                  </a:lnTo>
                  <a:lnTo>
                    <a:pt x="1517903" y="0"/>
                  </a:lnTo>
                  <a:lnTo>
                    <a:pt x="0" y="0"/>
                  </a:lnTo>
                  <a:lnTo>
                    <a:pt x="0" y="1787652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47203" y="4646675"/>
              <a:ext cx="1518285" cy="289560"/>
            </a:xfrm>
            <a:custGeom>
              <a:avLst/>
              <a:gdLst/>
              <a:ahLst/>
              <a:cxnLst/>
              <a:rect l="l" t="t" r="r" b="b"/>
              <a:pathLst>
                <a:path w="1518284" h="289560">
                  <a:moveTo>
                    <a:pt x="1517903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1517903" y="289560"/>
                  </a:lnTo>
                  <a:lnTo>
                    <a:pt x="1517903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347204" y="4646676"/>
            <a:ext cx="1518285" cy="289560"/>
          </a:xfrm>
          <a:prstGeom prst="rect">
            <a:avLst/>
          </a:prstGeom>
          <a:ln w="15240">
            <a:solidFill>
              <a:srgbClr val="34487C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30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RAM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04176" y="4995671"/>
            <a:ext cx="1205865" cy="172720"/>
          </a:xfrm>
          <a:prstGeom prst="rect">
            <a:avLst/>
          </a:prstGeom>
          <a:solidFill>
            <a:srgbClr val="FFC000"/>
          </a:solidFill>
          <a:ln w="15240">
            <a:solidFill>
              <a:srgbClr val="3448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355"/>
              </a:lnSpc>
            </a:pPr>
            <a:r>
              <a:rPr sz="1400" dirty="0">
                <a:latin typeface="Gothic Uralic"/>
                <a:cs typeface="Gothic Uralic"/>
              </a:rPr>
              <a:t>33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76115" y="4163567"/>
            <a:ext cx="2811780" cy="23075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21399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6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number;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1700">
              <a:latin typeface="Courier New" panose="02070309020205020404"/>
              <a:cs typeface="Courier New" panose="02070309020205020404"/>
            </a:endParaRPr>
          </a:p>
          <a:p>
            <a:pPr marL="21399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number =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20;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213995" marR="144780">
              <a:lnSpc>
                <a:spcPts val="3840"/>
              </a:lnSpc>
              <a:spcBef>
                <a:spcPts val="44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number = 20 + 5;  number =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number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8;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079747" y="4296155"/>
            <a:ext cx="3425190" cy="791845"/>
            <a:chOff x="4079747" y="4296155"/>
            <a:chExt cx="3425190" cy="791845"/>
          </a:xfrm>
        </p:grpSpPr>
        <p:sp>
          <p:nvSpPr>
            <p:cNvPr id="45" name="object 45"/>
            <p:cNvSpPr/>
            <p:nvPr/>
          </p:nvSpPr>
          <p:spPr>
            <a:xfrm>
              <a:off x="5607430" y="4580254"/>
              <a:ext cx="1897380" cy="508000"/>
            </a:xfrm>
            <a:custGeom>
              <a:avLst/>
              <a:gdLst/>
              <a:ahLst/>
              <a:cxnLst/>
              <a:rect l="l" t="t" r="r" b="b"/>
              <a:pathLst>
                <a:path w="1897379" h="508000">
                  <a:moveTo>
                    <a:pt x="1821579" y="476918"/>
                  </a:moveTo>
                  <a:lnTo>
                    <a:pt x="1813687" y="507746"/>
                  </a:lnTo>
                  <a:lnTo>
                    <a:pt x="1896999" y="489585"/>
                  </a:lnTo>
                  <a:lnTo>
                    <a:pt x="1887025" y="480949"/>
                  </a:lnTo>
                  <a:lnTo>
                    <a:pt x="1837309" y="480949"/>
                  </a:lnTo>
                  <a:lnTo>
                    <a:pt x="1821579" y="476918"/>
                  </a:lnTo>
                  <a:close/>
                </a:path>
                <a:path w="1897379" h="508000">
                  <a:moveTo>
                    <a:pt x="1824734" y="464595"/>
                  </a:moveTo>
                  <a:lnTo>
                    <a:pt x="1821579" y="476918"/>
                  </a:lnTo>
                  <a:lnTo>
                    <a:pt x="1837309" y="480949"/>
                  </a:lnTo>
                  <a:lnTo>
                    <a:pt x="1840738" y="478917"/>
                  </a:lnTo>
                  <a:lnTo>
                    <a:pt x="1842516" y="472059"/>
                  </a:lnTo>
                  <a:lnTo>
                    <a:pt x="1840357" y="468630"/>
                  </a:lnTo>
                  <a:lnTo>
                    <a:pt x="1837054" y="467741"/>
                  </a:lnTo>
                  <a:lnTo>
                    <a:pt x="1824734" y="464595"/>
                  </a:lnTo>
                  <a:close/>
                </a:path>
                <a:path w="1897379" h="508000">
                  <a:moveTo>
                    <a:pt x="1832610" y="433832"/>
                  </a:moveTo>
                  <a:lnTo>
                    <a:pt x="1824734" y="464595"/>
                  </a:lnTo>
                  <a:lnTo>
                    <a:pt x="1837054" y="467741"/>
                  </a:lnTo>
                  <a:lnTo>
                    <a:pt x="1840357" y="468630"/>
                  </a:lnTo>
                  <a:lnTo>
                    <a:pt x="1842516" y="472059"/>
                  </a:lnTo>
                  <a:lnTo>
                    <a:pt x="1840738" y="478917"/>
                  </a:lnTo>
                  <a:lnTo>
                    <a:pt x="1837309" y="480949"/>
                  </a:lnTo>
                  <a:lnTo>
                    <a:pt x="1887025" y="480949"/>
                  </a:lnTo>
                  <a:lnTo>
                    <a:pt x="1832610" y="433832"/>
                  </a:lnTo>
                  <a:close/>
                </a:path>
                <a:path w="1897379" h="508000">
                  <a:moveTo>
                    <a:pt x="5207" y="0"/>
                  </a:moveTo>
                  <a:lnTo>
                    <a:pt x="1651" y="2032"/>
                  </a:lnTo>
                  <a:lnTo>
                    <a:pt x="889" y="5461"/>
                  </a:lnTo>
                  <a:lnTo>
                    <a:pt x="0" y="8763"/>
                  </a:lnTo>
                  <a:lnTo>
                    <a:pt x="2032" y="12319"/>
                  </a:lnTo>
                  <a:lnTo>
                    <a:pt x="5461" y="13081"/>
                  </a:lnTo>
                  <a:lnTo>
                    <a:pt x="1821579" y="476918"/>
                  </a:lnTo>
                  <a:lnTo>
                    <a:pt x="1824734" y="464595"/>
                  </a:lnTo>
                  <a:lnTo>
                    <a:pt x="8509" y="889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87367" y="4303775"/>
              <a:ext cx="1541145" cy="487680"/>
            </a:xfrm>
            <a:custGeom>
              <a:avLst/>
              <a:gdLst/>
              <a:ahLst/>
              <a:cxnLst/>
              <a:rect l="l" t="t" r="r" b="b"/>
              <a:pathLst>
                <a:path w="1541145" h="487679">
                  <a:moveTo>
                    <a:pt x="0" y="243840"/>
                  </a:moveTo>
                  <a:lnTo>
                    <a:pt x="12412" y="200022"/>
                  </a:lnTo>
                  <a:lnTo>
                    <a:pt x="48199" y="158776"/>
                  </a:lnTo>
                  <a:lnTo>
                    <a:pt x="105184" y="120791"/>
                  </a:lnTo>
                  <a:lnTo>
                    <a:pt x="140945" y="103237"/>
                  </a:lnTo>
                  <a:lnTo>
                    <a:pt x="181190" y="86757"/>
                  </a:lnTo>
                  <a:lnTo>
                    <a:pt x="225647" y="71437"/>
                  </a:lnTo>
                  <a:lnTo>
                    <a:pt x="274043" y="57364"/>
                  </a:lnTo>
                  <a:lnTo>
                    <a:pt x="326106" y="44623"/>
                  </a:lnTo>
                  <a:lnTo>
                    <a:pt x="381564" y="33302"/>
                  </a:lnTo>
                  <a:lnTo>
                    <a:pt x="440146" y="23485"/>
                  </a:lnTo>
                  <a:lnTo>
                    <a:pt x="501578" y="15260"/>
                  </a:lnTo>
                  <a:lnTo>
                    <a:pt x="565590" y="8713"/>
                  </a:lnTo>
                  <a:lnTo>
                    <a:pt x="631910" y="3930"/>
                  </a:lnTo>
                  <a:lnTo>
                    <a:pt x="700264" y="996"/>
                  </a:lnTo>
                  <a:lnTo>
                    <a:pt x="770382" y="0"/>
                  </a:lnTo>
                  <a:lnTo>
                    <a:pt x="840499" y="996"/>
                  </a:lnTo>
                  <a:lnTo>
                    <a:pt x="908853" y="3930"/>
                  </a:lnTo>
                  <a:lnTo>
                    <a:pt x="975173" y="8713"/>
                  </a:lnTo>
                  <a:lnTo>
                    <a:pt x="1039185" y="15260"/>
                  </a:lnTo>
                  <a:lnTo>
                    <a:pt x="1100617" y="23485"/>
                  </a:lnTo>
                  <a:lnTo>
                    <a:pt x="1159199" y="33302"/>
                  </a:lnTo>
                  <a:lnTo>
                    <a:pt x="1214657" y="44623"/>
                  </a:lnTo>
                  <a:lnTo>
                    <a:pt x="1266720" y="57364"/>
                  </a:lnTo>
                  <a:lnTo>
                    <a:pt x="1315116" y="71437"/>
                  </a:lnTo>
                  <a:lnTo>
                    <a:pt x="1359573" y="86757"/>
                  </a:lnTo>
                  <a:lnTo>
                    <a:pt x="1399818" y="103237"/>
                  </a:lnTo>
                  <a:lnTo>
                    <a:pt x="1435579" y="120791"/>
                  </a:lnTo>
                  <a:lnTo>
                    <a:pt x="1492564" y="158776"/>
                  </a:lnTo>
                  <a:lnTo>
                    <a:pt x="1528351" y="200022"/>
                  </a:lnTo>
                  <a:lnTo>
                    <a:pt x="1540764" y="243840"/>
                  </a:lnTo>
                  <a:lnTo>
                    <a:pt x="1537615" y="266027"/>
                  </a:lnTo>
                  <a:lnTo>
                    <a:pt x="1513243" y="308645"/>
                  </a:lnTo>
                  <a:lnTo>
                    <a:pt x="1466585" y="348347"/>
                  </a:lnTo>
                  <a:lnTo>
                    <a:pt x="1399818" y="384442"/>
                  </a:lnTo>
                  <a:lnTo>
                    <a:pt x="1359573" y="400922"/>
                  </a:lnTo>
                  <a:lnTo>
                    <a:pt x="1315116" y="416242"/>
                  </a:lnTo>
                  <a:lnTo>
                    <a:pt x="1266720" y="430315"/>
                  </a:lnTo>
                  <a:lnTo>
                    <a:pt x="1214657" y="443056"/>
                  </a:lnTo>
                  <a:lnTo>
                    <a:pt x="1159199" y="454377"/>
                  </a:lnTo>
                  <a:lnTo>
                    <a:pt x="1100617" y="464194"/>
                  </a:lnTo>
                  <a:lnTo>
                    <a:pt x="1039185" y="472419"/>
                  </a:lnTo>
                  <a:lnTo>
                    <a:pt x="975173" y="478966"/>
                  </a:lnTo>
                  <a:lnTo>
                    <a:pt x="908853" y="483749"/>
                  </a:lnTo>
                  <a:lnTo>
                    <a:pt x="840499" y="486683"/>
                  </a:lnTo>
                  <a:lnTo>
                    <a:pt x="770382" y="487680"/>
                  </a:lnTo>
                  <a:lnTo>
                    <a:pt x="700264" y="486683"/>
                  </a:lnTo>
                  <a:lnTo>
                    <a:pt x="631910" y="483749"/>
                  </a:lnTo>
                  <a:lnTo>
                    <a:pt x="565590" y="478966"/>
                  </a:lnTo>
                  <a:lnTo>
                    <a:pt x="501578" y="472419"/>
                  </a:lnTo>
                  <a:lnTo>
                    <a:pt x="440146" y="464194"/>
                  </a:lnTo>
                  <a:lnTo>
                    <a:pt x="381564" y="454377"/>
                  </a:lnTo>
                  <a:lnTo>
                    <a:pt x="326106" y="443056"/>
                  </a:lnTo>
                  <a:lnTo>
                    <a:pt x="274043" y="430315"/>
                  </a:lnTo>
                  <a:lnTo>
                    <a:pt x="225647" y="416242"/>
                  </a:lnTo>
                  <a:lnTo>
                    <a:pt x="181190" y="400922"/>
                  </a:lnTo>
                  <a:lnTo>
                    <a:pt x="140945" y="384442"/>
                  </a:lnTo>
                  <a:lnTo>
                    <a:pt x="105184" y="366888"/>
                  </a:lnTo>
                  <a:lnTo>
                    <a:pt x="48199" y="328903"/>
                  </a:lnTo>
                  <a:lnTo>
                    <a:pt x="12412" y="287657"/>
                  </a:lnTo>
                  <a:lnTo>
                    <a:pt x="0" y="243840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659739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909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</a:t>
            </a:r>
            <a:r>
              <a:rPr spc="-10" dirty="0"/>
              <a:t>data </a:t>
            </a:r>
            <a:r>
              <a:rPr spc="-5" dirty="0"/>
              <a:t>types:</a:t>
            </a:r>
            <a:r>
              <a:rPr spc="10" dirty="0"/>
              <a:t> </a:t>
            </a:r>
            <a:r>
              <a:rPr spc="-5" dirty="0"/>
              <a:t>Arrays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1371600"/>
            <a:ext cx="2075814" cy="88201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Syntax</a:t>
            </a:r>
            <a:endParaRPr sz="20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13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0" dirty="0">
                <a:solidFill>
                  <a:srgbClr val="252525"/>
                </a:solidFill>
                <a:latin typeface="Gothic Uralic"/>
                <a:cs typeface="Gothic Uralic"/>
              </a:rPr>
              <a:t>Declaration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585" y="3119373"/>
            <a:ext cx="514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e</a:t>
            </a:r>
            <a:r>
              <a:rPr sz="1800" spc="-25" dirty="0">
                <a:solidFill>
                  <a:srgbClr val="252525"/>
                </a:solidFill>
                <a:latin typeface="Gothic Uralic"/>
                <a:cs typeface="Gothic Uralic"/>
              </a:rPr>
              <a:t>.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g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.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,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6072" y="4335907"/>
            <a:ext cx="396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Declaration &amp; instant</a:t>
            </a:r>
            <a:r>
              <a:rPr sz="18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30" dirty="0">
                <a:solidFill>
                  <a:srgbClr val="252525"/>
                </a:solidFill>
                <a:latin typeface="Gothic Uralic"/>
                <a:cs typeface="Gothic Uralic"/>
              </a:rPr>
              <a:t>initialisation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33004" y="3142488"/>
          <a:ext cx="2835909" cy="7101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/>
                <a:gridCol w="708659"/>
                <a:gridCol w="708660"/>
                <a:gridCol w="708660"/>
              </a:tblGrid>
              <a:tr h="71018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4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12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3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1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995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319261" y="406095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8556" y="406095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37852" y="406095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47146" y="406095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9635" y="2706623"/>
            <a:ext cx="366839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sz="1600" i="1" spc="-5" dirty="0">
                <a:latin typeface="Courier New" panose="02070309020205020404"/>
                <a:cs typeface="Courier New" panose="02070309020205020404"/>
              </a:rPr>
              <a:t>data_type</a:t>
            </a:r>
            <a:r>
              <a:rPr sz="1600" i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identifier[</a:t>
            </a:r>
            <a:r>
              <a:rPr sz="1600" i="1" spc="-5" dirty="0">
                <a:latin typeface="Courier New" panose="02070309020205020404"/>
                <a:cs typeface="Courier New" panose="02070309020205020404"/>
              </a:rPr>
              <a:t>size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];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59635" y="3531108"/>
            <a:ext cx="366839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numbers[4];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59635" y="4881371"/>
            <a:ext cx="3668395" cy="338455"/>
          </a:xfrm>
          <a:custGeom>
            <a:avLst/>
            <a:gdLst/>
            <a:ahLst/>
            <a:cxnLst/>
            <a:rect l="l" t="t" r="r" b="b"/>
            <a:pathLst>
              <a:path w="3668395" h="338454">
                <a:moveTo>
                  <a:pt x="3668267" y="0"/>
                </a:moveTo>
                <a:lnTo>
                  <a:pt x="0" y="0"/>
                </a:lnTo>
                <a:lnTo>
                  <a:pt x="0" y="338327"/>
                </a:lnTo>
                <a:lnTo>
                  <a:pt x="3668267" y="338327"/>
                </a:lnTo>
                <a:lnTo>
                  <a:pt x="366826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59635" y="4881371"/>
            <a:ext cx="3668395" cy="3384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numbers[4] =</a:t>
            </a:r>
            <a:r>
              <a:rPr sz="16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{4,12,3,1};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75501" y="3375482"/>
            <a:ext cx="570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d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a</a:t>
            </a:r>
            <a:r>
              <a:rPr sz="1800" spc="-15" dirty="0">
                <a:solidFill>
                  <a:srgbClr val="C00000"/>
                </a:solidFill>
                <a:latin typeface="Gothic Uralic"/>
                <a:cs typeface="Gothic Uralic"/>
              </a:rPr>
              <a:t>t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a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80707" y="4059173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index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25614" y="3493008"/>
            <a:ext cx="588010" cy="76200"/>
          </a:xfrm>
          <a:custGeom>
            <a:avLst/>
            <a:gdLst/>
            <a:ahLst/>
            <a:cxnLst/>
            <a:rect l="l" t="t" r="r" b="b"/>
            <a:pathLst>
              <a:path w="588009" h="76200">
                <a:moveTo>
                  <a:pt x="511809" y="0"/>
                </a:moveTo>
                <a:lnTo>
                  <a:pt x="511809" y="76200"/>
                </a:lnTo>
                <a:lnTo>
                  <a:pt x="575309" y="44450"/>
                </a:lnTo>
                <a:lnTo>
                  <a:pt x="528065" y="44450"/>
                </a:lnTo>
                <a:lnTo>
                  <a:pt x="530859" y="41655"/>
                </a:lnTo>
                <a:lnTo>
                  <a:pt x="530859" y="34543"/>
                </a:lnTo>
                <a:lnTo>
                  <a:pt x="528065" y="31750"/>
                </a:lnTo>
                <a:lnTo>
                  <a:pt x="575309" y="31750"/>
                </a:lnTo>
                <a:lnTo>
                  <a:pt x="511809" y="0"/>
                </a:lnTo>
                <a:close/>
              </a:path>
              <a:path w="588009" h="76200">
                <a:moveTo>
                  <a:pt x="511809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41655"/>
                </a:lnTo>
                <a:lnTo>
                  <a:pt x="2793" y="44450"/>
                </a:lnTo>
                <a:lnTo>
                  <a:pt x="511809" y="44450"/>
                </a:lnTo>
                <a:lnTo>
                  <a:pt x="511809" y="31750"/>
                </a:lnTo>
                <a:close/>
              </a:path>
              <a:path w="588009" h="76200">
                <a:moveTo>
                  <a:pt x="575309" y="31750"/>
                </a:moveTo>
                <a:lnTo>
                  <a:pt x="528065" y="31750"/>
                </a:lnTo>
                <a:lnTo>
                  <a:pt x="530859" y="34543"/>
                </a:lnTo>
                <a:lnTo>
                  <a:pt x="530859" y="41655"/>
                </a:lnTo>
                <a:lnTo>
                  <a:pt x="528065" y="44450"/>
                </a:lnTo>
                <a:lnTo>
                  <a:pt x="575309" y="44450"/>
                </a:lnTo>
                <a:lnTo>
                  <a:pt x="588009" y="38100"/>
                </a:lnTo>
                <a:lnTo>
                  <a:pt x="575309" y="317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25614" y="4175759"/>
            <a:ext cx="588010" cy="76200"/>
          </a:xfrm>
          <a:custGeom>
            <a:avLst/>
            <a:gdLst/>
            <a:ahLst/>
            <a:cxnLst/>
            <a:rect l="l" t="t" r="r" b="b"/>
            <a:pathLst>
              <a:path w="588009" h="76200">
                <a:moveTo>
                  <a:pt x="511809" y="0"/>
                </a:moveTo>
                <a:lnTo>
                  <a:pt x="511809" y="76200"/>
                </a:lnTo>
                <a:lnTo>
                  <a:pt x="575309" y="44450"/>
                </a:lnTo>
                <a:lnTo>
                  <a:pt x="528065" y="44450"/>
                </a:lnTo>
                <a:lnTo>
                  <a:pt x="530859" y="41656"/>
                </a:lnTo>
                <a:lnTo>
                  <a:pt x="530859" y="34543"/>
                </a:lnTo>
                <a:lnTo>
                  <a:pt x="528065" y="31750"/>
                </a:lnTo>
                <a:lnTo>
                  <a:pt x="575309" y="31750"/>
                </a:lnTo>
                <a:lnTo>
                  <a:pt x="511809" y="0"/>
                </a:lnTo>
                <a:close/>
              </a:path>
              <a:path w="588009" h="76200">
                <a:moveTo>
                  <a:pt x="511809" y="31750"/>
                </a:moveTo>
                <a:lnTo>
                  <a:pt x="2793" y="31750"/>
                </a:lnTo>
                <a:lnTo>
                  <a:pt x="0" y="34543"/>
                </a:lnTo>
                <a:lnTo>
                  <a:pt x="0" y="41656"/>
                </a:lnTo>
                <a:lnTo>
                  <a:pt x="2793" y="44450"/>
                </a:lnTo>
                <a:lnTo>
                  <a:pt x="511809" y="44450"/>
                </a:lnTo>
                <a:lnTo>
                  <a:pt x="511809" y="31750"/>
                </a:lnTo>
                <a:close/>
              </a:path>
              <a:path w="588009" h="76200">
                <a:moveTo>
                  <a:pt x="575309" y="31750"/>
                </a:moveTo>
                <a:lnTo>
                  <a:pt x="528065" y="31750"/>
                </a:lnTo>
                <a:lnTo>
                  <a:pt x="530859" y="34543"/>
                </a:lnTo>
                <a:lnTo>
                  <a:pt x="530859" y="41656"/>
                </a:lnTo>
                <a:lnTo>
                  <a:pt x="528065" y="44450"/>
                </a:lnTo>
                <a:lnTo>
                  <a:pt x="575309" y="44450"/>
                </a:lnTo>
                <a:lnTo>
                  <a:pt x="588009" y="38100"/>
                </a:lnTo>
                <a:lnTo>
                  <a:pt x="575309" y="317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97323" y="5340096"/>
            <a:ext cx="3170555" cy="492759"/>
          </a:xfrm>
          <a:custGeom>
            <a:avLst/>
            <a:gdLst/>
            <a:ahLst/>
            <a:cxnLst/>
            <a:rect l="l" t="t" r="r" b="b"/>
            <a:pathLst>
              <a:path w="3170554" h="492760">
                <a:moveTo>
                  <a:pt x="0" y="0"/>
                </a:moveTo>
                <a:lnTo>
                  <a:pt x="3170174" y="492315"/>
                </a:lnTo>
              </a:path>
            </a:pathLst>
          </a:custGeom>
          <a:ln w="1219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09817" y="5861710"/>
            <a:ext cx="3394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Note: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use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"curly"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brackets</a:t>
            </a:r>
            <a:r>
              <a:rPr sz="1800" spc="5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here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44467" y="4744211"/>
            <a:ext cx="1504315" cy="596265"/>
          </a:xfrm>
          <a:custGeom>
            <a:avLst/>
            <a:gdLst/>
            <a:ahLst/>
            <a:cxnLst/>
            <a:rect l="l" t="t" r="r" b="b"/>
            <a:pathLst>
              <a:path w="1504314" h="596264">
                <a:moveTo>
                  <a:pt x="0" y="297942"/>
                </a:moveTo>
                <a:lnTo>
                  <a:pt x="10890" y="247123"/>
                </a:lnTo>
                <a:lnTo>
                  <a:pt x="42359" y="199095"/>
                </a:lnTo>
                <a:lnTo>
                  <a:pt x="92600" y="154574"/>
                </a:lnTo>
                <a:lnTo>
                  <a:pt x="159809" y="114274"/>
                </a:lnTo>
                <a:lnTo>
                  <a:pt x="199212" y="95930"/>
                </a:lnTo>
                <a:lnTo>
                  <a:pt x="242181" y="78909"/>
                </a:lnTo>
                <a:lnTo>
                  <a:pt x="288489" y="63300"/>
                </a:lnTo>
                <a:lnTo>
                  <a:pt x="337910" y="49194"/>
                </a:lnTo>
                <a:lnTo>
                  <a:pt x="390220" y="36678"/>
                </a:lnTo>
                <a:lnTo>
                  <a:pt x="445192" y="25843"/>
                </a:lnTo>
                <a:lnTo>
                  <a:pt x="502601" y="16777"/>
                </a:lnTo>
                <a:lnTo>
                  <a:pt x="562222" y="9571"/>
                </a:lnTo>
                <a:lnTo>
                  <a:pt x="623827" y="4313"/>
                </a:lnTo>
                <a:lnTo>
                  <a:pt x="687193" y="1093"/>
                </a:lnTo>
                <a:lnTo>
                  <a:pt x="752094" y="0"/>
                </a:lnTo>
                <a:lnTo>
                  <a:pt x="816994" y="1093"/>
                </a:lnTo>
                <a:lnTo>
                  <a:pt x="880360" y="4313"/>
                </a:lnTo>
                <a:lnTo>
                  <a:pt x="941965" y="9571"/>
                </a:lnTo>
                <a:lnTo>
                  <a:pt x="1001586" y="16777"/>
                </a:lnTo>
                <a:lnTo>
                  <a:pt x="1058995" y="25843"/>
                </a:lnTo>
                <a:lnTo>
                  <a:pt x="1113967" y="36678"/>
                </a:lnTo>
                <a:lnTo>
                  <a:pt x="1166277" y="49194"/>
                </a:lnTo>
                <a:lnTo>
                  <a:pt x="1215698" y="63300"/>
                </a:lnTo>
                <a:lnTo>
                  <a:pt x="1262006" y="78909"/>
                </a:lnTo>
                <a:lnTo>
                  <a:pt x="1304975" y="95930"/>
                </a:lnTo>
                <a:lnTo>
                  <a:pt x="1344378" y="114274"/>
                </a:lnTo>
                <a:lnTo>
                  <a:pt x="1379991" y="133852"/>
                </a:lnTo>
                <a:lnTo>
                  <a:pt x="1438941" y="176352"/>
                </a:lnTo>
                <a:lnTo>
                  <a:pt x="1480022" y="222715"/>
                </a:lnTo>
                <a:lnTo>
                  <a:pt x="1501427" y="272228"/>
                </a:lnTo>
                <a:lnTo>
                  <a:pt x="1504188" y="297942"/>
                </a:lnTo>
                <a:lnTo>
                  <a:pt x="1501427" y="323655"/>
                </a:lnTo>
                <a:lnTo>
                  <a:pt x="1480022" y="373168"/>
                </a:lnTo>
                <a:lnTo>
                  <a:pt x="1438941" y="419531"/>
                </a:lnTo>
                <a:lnTo>
                  <a:pt x="1379991" y="462031"/>
                </a:lnTo>
                <a:lnTo>
                  <a:pt x="1344378" y="481609"/>
                </a:lnTo>
                <a:lnTo>
                  <a:pt x="1304975" y="499953"/>
                </a:lnTo>
                <a:lnTo>
                  <a:pt x="1262006" y="516974"/>
                </a:lnTo>
                <a:lnTo>
                  <a:pt x="1215698" y="532583"/>
                </a:lnTo>
                <a:lnTo>
                  <a:pt x="1166277" y="546689"/>
                </a:lnTo>
                <a:lnTo>
                  <a:pt x="1113967" y="559205"/>
                </a:lnTo>
                <a:lnTo>
                  <a:pt x="1058995" y="570040"/>
                </a:lnTo>
                <a:lnTo>
                  <a:pt x="1001586" y="579106"/>
                </a:lnTo>
                <a:lnTo>
                  <a:pt x="941965" y="586312"/>
                </a:lnTo>
                <a:lnTo>
                  <a:pt x="880360" y="591570"/>
                </a:lnTo>
                <a:lnTo>
                  <a:pt x="816994" y="594790"/>
                </a:lnTo>
                <a:lnTo>
                  <a:pt x="752094" y="595884"/>
                </a:lnTo>
                <a:lnTo>
                  <a:pt x="687193" y="594790"/>
                </a:lnTo>
                <a:lnTo>
                  <a:pt x="623827" y="591570"/>
                </a:lnTo>
                <a:lnTo>
                  <a:pt x="562222" y="586312"/>
                </a:lnTo>
                <a:lnTo>
                  <a:pt x="502601" y="579106"/>
                </a:lnTo>
                <a:lnTo>
                  <a:pt x="445192" y="570040"/>
                </a:lnTo>
                <a:lnTo>
                  <a:pt x="390220" y="559205"/>
                </a:lnTo>
                <a:lnTo>
                  <a:pt x="337910" y="546689"/>
                </a:lnTo>
                <a:lnTo>
                  <a:pt x="288489" y="532583"/>
                </a:lnTo>
                <a:lnTo>
                  <a:pt x="242181" y="516974"/>
                </a:lnTo>
                <a:lnTo>
                  <a:pt x="199212" y="499953"/>
                </a:lnTo>
                <a:lnTo>
                  <a:pt x="159809" y="481609"/>
                </a:lnTo>
                <a:lnTo>
                  <a:pt x="124196" y="462031"/>
                </a:lnTo>
                <a:lnTo>
                  <a:pt x="65246" y="419531"/>
                </a:lnTo>
                <a:lnTo>
                  <a:pt x="24165" y="373168"/>
                </a:lnTo>
                <a:lnTo>
                  <a:pt x="2760" y="323655"/>
                </a:lnTo>
                <a:lnTo>
                  <a:pt x="0" y="297942"/>
                </a:lnTo>
                <a:close/>
              </a:path>
            </a:pathLst>
          </a:custGeom>
          <a:ln w="1524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659739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909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</a:t>
            </a:r>
            <a:r>
              <a:rPr spc="-10" dirty="0"/>
              <a:t>data </a:t>
            </a:r>
            <a:r>
              <a:rPr spc="-5" dirty="0"/>
              <a:t>types:</a:t>
            </a:r>
            <a:r>
              <a:rPr spc="10" dirty="0"/>
              <a:t> </a:t>
            </a:r>
            <a:r>
              <a:rPr spc="-5" dirty="0"/>
              <a:t>Arrays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828800"/>
            <a:ext cx="1862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Code</a:t>
            </a:r>
            <a:r>
              <a:rPr sz="20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Example</a:t>
            </a:r>
            <a:endParaRPr sz="2000" dirty="0">
              <a:latin typeface="TeXGyreAdventor"/>
              <a:cs typeface="TeXGyreAdvento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94804" y="2596895"/>
          <a:ext cx="2835909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/>
                <a:gridCol w="708659"/>
                <a:gridCol w="708660"/>
                <a:gridCol w="708660"/>
              </a:tblGrid>
              <a:tr h="70866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81061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0356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9397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08566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3544" y="2683764"/>
            <a:ext cx="4358640" cy="8305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numbers[4] = { 0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};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659739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909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</a:t>
            </a:r>
            <a:r>
              <a:rPr spc="-10" dirty="0"/>
              <a:t>data </a:t>
            </a:r>
            <a:r>
              <a:rPr spc="-5" dirty="0"/>
              <a:t>types:</a:t>
            </a:r>
            <a:r>
              <a:rPr spc="10" dirty="0"/>
              <a:t> </a:t>
            </a:r>
            <a:r>
              <a:rPr spc="-5" dirty="0"/>
              <a:t>Arrays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6800" y="1752600"/>
            <a:ext cx="1862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Code</a:t>
            </a:r>
            <a:r>
              <a:rPr sz="20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Example</a:t>
            </a:r>
            <a:endParaRPr sz="2000" dirty="0">
              <a:latin typeface="TeXGyreAdventor"/>
              <a:cs typeface="TeXGyreAdventor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194804" y="2596895"/>
          <a:ext cx="2835909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/>
                <a:gridCol w="708659"/>
                <a:gridCol w="708660"/>
                <a:gridCol w="708660"/>
              </a:tblGrid>
              <a:tr h="708660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10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45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481061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90356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99397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08566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1352" y="2682239"/>
            <a:ext cx="4360545" cy="20624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 marR="2308860">
              <a:lnSpc>
                <a:spcPct val="200000"/>
              </a:lnSpc>
              <a:spcBef>
                <a:spcPts val="18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numbers[4];  numbers[0] =</a:t>
            </a:r>
            <a:r>
              <a:rPr sz="16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10;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numbers[1] =</a:t>
            </a:r>
            <a:r>
              <a:rPr sz="16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45;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6597396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909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</a:t>
            </a:r>
            <a:r>
              <a:rPr spc="-10" dirty="0"/>
              <a:t>data </a:t>
            </a:r>
            <a:r>
              <a:rPr spc="-5" dirty="0"/>
              <a:t>types:</a:t>
            </a:r>
            <a:r>
              <a:rPr spc="10" dirty="0"/>
              <a:t> </a:t>
            </a:r>
            <a:r>
              <a:rPr spc="-5" dirty="0"/>
              <a:t>Arrays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4400" y="1752600"/>
            <a:ext cx="1862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Code</a:t>
            </a:r>
            <a:r>
              <a:rPr sz="20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Example</a:t>
            </a:r>
            <a:endParaRPr sz="2000" dirty="0">
              <a:latin typeface="TeXGyreAdventor"/>
              <a:cs typeface="TeXGyreAdventor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194804" y="2596895"/>
          <a:ext cx="2835909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/>
                <a:gridCol w="708659"/>
                <a:gridCol w="708660"/>
                <a:gridCol w="708660"/>
              </a:tblGrid>
              <a:tr h="708660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10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45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481061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90356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99397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08566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11570" y="4761357"/>
            <a:ext cx="3473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C00000"/>
                </a:solidFill>
                <a:latin typeface="Gothic Uralic"/>
                <a:cs typeface="Gothic Uralic"/>
              </a:rPr>
              <a:t>What </a:t>
            </a:r>
            <a:r>
              <a:rPr sz="1800" spc="10" dirty="0">
                <a:solidFill>
                  <a:srgbClr val="C00000"/>
                </a:solidFill>
                <a:latin typeface="Gothic Uralic"/>
                <a:cs typeface="Gothic Uralic"/>
              </a:rPr>
              <a:t>is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going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to happen</a:t>
            </a:r>
            <a:r>
              <a:rPr sz="1800" spc="1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here?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1352" y="2682239"/>
            <a:ext cx="4360545" cy="2308860"/>
          </a:xfrm>
          <a:custGeom>
            <a:avLst/>
            <a:gdLst/>
            <a:ahLst/>
            <a:cxnLst/>
            <a:rect l="l" t="t" r="r" b="b"/>
            <a:pathLst>
              <a:path w="4360545" h="2308860">
                <a:moveTo>
                  <a:pt x="4360164" y="0"/>
                </a:moveTo>
                <a:lnTo>
                  <a:pt x="0" y="0"/>
                </a:lnTo>
                <a:lnTo>
                  <a:pt x="0" y="2308860"/>
                </a:lnTo>
                <a:lnTo>
                  <a:pt x="4360164" y="2308860"/>
                </a:lnTo>
                <a:lnTo>
                  <a:pt x="43601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1352" y="2682239"/>
            <a:ext cx="4360545" cy="2308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440" marR="2308860">
              <a:lnSpc>
                <a:spcPct val="200000"/>
              </a:lnSpc>
              <a:spcBef>
                <a:spcPts val="18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numbers[4];  numbers[0] =</a:t>
            </a:r>
            <a:r>
              <a:rPr sz="16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10;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numbers[1] =</a:t>
            </a:r>
            <a:r>
              <a:rPr sz="16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45;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numbers[4] =</a:t>
            </a:r>
            <a:r>
              <a:rPr sz="16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12;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11067" y="4669535"/>
            <a:ext cx="2876550" cy="254000"/>
          </a:xfrm>
          <a:custGeom>
            <a:avLst/>
            <a:gdLst/>
            <a:ahLst/>
            <a:cxnLst/>
            <a:rect l="l" t="t" r="r" b="b"/>
            <a:pathLst>
              <a:path w="2876550" h="254000">
                <a:moveTo>
                  <a:pt x="0" y="0"/>
                </a:moveTo>
                <a:lnTo>
                  <a:pt x="2876549" y="253619"/>
                </a:lnTo>
              </a:path>
            </a:pathLst>
          </a:custGeom>
          <a:ln w="12191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659739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909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</a:t>
            </a:r>
            <a:r>
              <a:rPr spc="-10" dirty="0"/>
              <a:t>data </a:t>
            </a:r>
            <a:r>
              <a:rPr spc="-5" dirty="0"/>
              <a:t>types:</a:t>
            </a:r>
            <a:r>
              <a:rPr spc="10" dirty="0"/>
              <a:t> </a:t>
            </a:r>
            <a:r>
              <a:rPr spc="-5" dirty="0"/>
              <a:t>Arrays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905000"/>
            <a:ext cx="18624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Code</a:t>
            </a:r>
            <a:r>
              <a:rPr sz="20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Example</a:t>
            </a:r>
            <a:endParaRPr sz="2000" dirty="0">
              <a:latin typeface="TeXGyreAdventor"/>
              <a:cs typeface="TeXGyreAdvento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194804" y="2596895"/>
          <a:ext cx="2835909" cy="708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930"/>
                <a:gridCol w="708659"/>
                <a:gridCol w="708660"/>
                <a:gridCol w="708660"/>
              </a:tblGrid>
              <a:tr h="708660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10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spc="-5" dirty="0">
                          <a:latin typeface="Gothic Uralic"/>
                          <a:cs typeface="Gothic Uralic"/>
                        </a:rPr>
                        <a:t>45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481061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0356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9397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08566" y="351447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3081" y="5564530"/>
            <a:ext cx="8406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Index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out of defined</a:t>
            </a:r>
            <a:r>
              <a:rPr sz="1800" spc="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bounds!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This can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have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unpredictable effects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-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make sure only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valid indices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are</a:t>
            </a:r>
            <a:r>
              <a:rPr sz="1800" spc="3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used!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1352" y="2682239"/>
            <a:ext cx="4360545" cy="2308860"/>
          </a:xfrm>
          <a:custGeom>
            <a:avLst/>
            <a:gdLst/>
            <a:ahLst/>
            <a:cxnLst/>
            <a:rect l="l" t="t" r="r" b="b"/>
            <a:pathLst>
              <a:path w="4360545" h="2308860">
                <a:moveTo>
                  <a:pt x="4360164" y="0"/>
                </a:moveTo>
                <a:lnTo>
                  <a:pt x="0" y="0"/>
                </a:lnTo>
                <a:lnTo>
                  <a:pt x="0" y="2308860"/>
                </a:lnTo>
                <a:lnTo>
                  <a:pt x="4360164" y="2308860"/>
                </a:lnTo>
                <a:lnTo>
                  <a:pt x="43601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0396" y="2936874"/>
            <a:ext cx="1856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</a:t>
            </a:r>
            <a:r>
              <a:rPr sz="16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numbers[4];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0396" y="3424554"/>
            <a:ext cx="19773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numbers[0] =</a:t>
            </a:r>
            <a:r>
              <a:rPr sz="16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10;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0396" y="3912489"/>
            <a:ext cx="197738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numbers[1] =</a:t>
            </a:r>
            <a:r>
              <a:rPr sz="160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45;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numbers[4] =</a:t>
            </a:r>
            <a:r>
              <a:rPr sz="1600" b="1" spc="-5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12;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31135" y="4789932"/>
            <a:ext cx="396240" cy="562610"/>
            <a:chOff x="2231135" y="4789932"/>
            <a:chExt cx="396240" cy="562610"/>
          </a:xfrm>
        </p:grpSpPr>
        <p:sp>
          <p:nvSpPr>
            <p:cNvPr id="17" name="object 17"/>
            <p:cNvSpPr/>
            <p:nvPr/>
          </p:nvSpPr>
          <p:spPr>
            <a:xfrm>
              <a:off x="2238755" y="4797552"/>
              <a:ext cx="381000" cy="547370"/>
            </a:xfrm>
            <a:custGeom>
              <a:avLst/>
              <a:gdLst/>
              <a:ahLst/>
              <a:cxnLst/>
              <a:rect l="l" t="t" r="r" b="b"/>
              <a:pathLst>
                <a:path w="381000" h="547370">
                  <a:moveTo>
                    <a:pt x="285750" y="0"/>
                  </a:moveTo>
                  <a:lnTo>
                    <a:pt x="95250" y="0"/>
                  </a:lnTo>
                  <a:lnTo>
                    <a:pt x="95250" y="356616"/>
                  </a:lnTo>
                  <a:lnTo>
                    <a:pt x="0" y="356616"/>
                  </a:lnTo>
                  <a:lnTo>
                    <a:pt x="190500" y="547116"/>
                  </a:lnTo>
                  <a:lnTo>
                    <a:pt x="381000" y="356616"/>
                  </a:lnTo>
                  <a:lnTo>
                    <a:pt x="285750" y="356616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38755" y="4797552"/>
              <a:ext cx="381000" cy="547370"/>
            </a:xfrm>
            <a:custGeom>
              <a:avLst/>
              <a:gdLst/>
              <a:ahLst/>
              <a:cxnLst/>
              <a:rect l="l" t="t" r="r" b="b"/>
              <a:pathLst>
                <a:path w="381000" h="547370">
                  <a:moveTo>
                    <a:pt x="0" y="356616"/>
                  </a:moveTo>
                  <a:lnTo>
                    <a:pt x="95250" y="356616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356616"/>
                  </a:lnTo>
                  <a:lnTo>
                    <a:pt x="381000" y="356616"/>
                  </a:lnTo>
                  <a:lnTo>
                    <a:pt x="190500" y="547116"/>
                  </a:lnTo>
                  <a:lnTo>
                    <a:pt x="0" y="356616"/>
                  </a:lnTo>
                  <a:close/>
                </a:path>
              </a:pathLst>
            </a:custGeom>
            <a:ln w="1523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6608064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918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</a:t>
            </a:r>
            <a:r>
              <a:rPr spc="-10" dirty="0"/>
              <a:t>data </a:t>
            </a:r>
            <a:r>
              <a:rPr spc="-5" dirty="0"/>
              <a:t>types:</a:t>
            </a:r>
            <a:r>
              <a:rPr spc="15" dirty="0"/>
              <a:t>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914400" y="1524000"/>
            <a:ext cx="11496293" cy="15836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Working </a:t>
            </a:r>
            <a:r>
              <a:rPr dirty="0"/>
              <a:t>with</a:t>
            </a:r>
            <a:r>
              <a:rPr spc="-25" dirty="0"/>
              <a:t> </a:t>
            </a:r>
            <a:r>
              <a:rPr spc="-5" dirty="0"/>
              <a:t>Strings</a:t>
            </a:r>
          </a:p>
          <a:p>
            <a:pPr marL="527685">
              <a:lnSpc>
                <a:spcPct val="100000"/>
              </a:lnSpc>
              <a:spcBef>
                <a:spcPts val="40"/>
              </a:spcBef>
            </a:pPr>
            <a:endParaRPr sz="2900" dirty="0"/>
          </a:p>
          <a:p>
            <a:pPr marL="540385">
              <a:lnSpc>
                <a:spcPct val="100000"/>
              </a:lnSpc>
              <a:tabLst>
                <a:tab pos="882650" algn="l"/>
              </a:tabLst>
            </a:pPr>
            <a:r>
              <a:rPr sz="1800" b="0" i="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b="0" i="0" spc="-5" dirty="0">
                <a:latin typeface="Gothic Uralic"/>
                <a:cs typeface="Gothic Uralic"/>
              </a:rPr>
              <a:t>Unlike </a:t>
            </a:r>
            <a:r>
              <a:rPr sz="1800" b="0" i="0" spc="-10" dirty="0">
                <a:latin typeface="Gothic Uralic"/>
                <a:cs typeface="Gothic Uralic"/>
              </a:rPr>
              <a:t>other </a:t>
            </a:r>
            <a:r>
              <a:rPr sz="1800" b="0" i="0" dirty="0">
                <a:latin typeface="Gothic Uralic"/>
                <a:cs typeface="Gothic Uralic"/>
              </a:rPr>
              <a:t>programming </a:t>
            </a:r>
            <a:r>
              <a:rPr sz="1800" b="0" i="0" spc="-5" dirty="0">
                <a:latin typeface="Gothic Uralic"/>
                <a:cs typeface="Gothic Uralic"/>
              </a:rPr>
              <a:t>languages, </a:t>
            </a:r>
            <a:r>
              <a:rPr sz="1800" b="0" i="0" dirty="0">
                <a:latin typeface="Gothic Uralic"/>
                <a:cs typeface="Gothic Uralic"/>
              </a:rPr>
              <a:t>C </a:t>
            </a:r>
            <a:r>
              <a:rPr sz="1800" b="0" i="0" spc="-5" dirty="0">
                <a:latin typeface="Gothic Uralic"/>
                <a:cs typeface="Gothic Uralic"/>
              </a:rPr>
              <a:t>does not handle </a:t>
            </a:r>
            <a:r>
              <a:rPr sz="1800" i="0" spc="-5" dirty="0">
                <a:latin typeface="Gothic Uralic"/>
                <a:cs typeface="Gothic Uralic"/>
              </a:rPr>
              <a:t>strings </a:t>
            </a:r>
            <a:r>
              <a:rPr sz="1800" b="0" i="0" dirty="0">
                <a:latin typeface="Gothic Uralic"/>
                <a:cs typeface="Gothic Uralic"/>
              </a:rPr>
              <a:t>of </a:t>
            </a:r>
            <a:r>
              <a:rPr sz="1800" b="0" i="0" spc="-5" dirty="0">
                <a:latin typeface="Gothic Uralic"/>
                <a:cs typeface="Gothic Uralic"/>
              </a:rPr>
              <a:t>text as </a:t>
            </a:r>
            <a:r>
              <a:rPr sz="1800" b="0" i="0" dirty="0">
                <a:latin typeface="Gothic Uralic"/>
                <a:cs typeface="Gothic Uralic"/>
              </a:rPr>
              <a:t>a </a:t>
            </a:r>
            <a:r>
              <a:rPr sz="1800" b="0" i="0" spc="-10" dirty="0">
                <a:latin typeface="Gothic Uralic"/>
                <a:cs typeface="Gothic Uralic"/>
              </a:rPr>
              <a:t>separate data</a:t>
            </a:r>
            <a:r>
              <a:rPr sz="1800" b="0" i="0" spc="180" dirty="0">
                <a:latin typeface="Gothic Uralic"/>
                <a:cs typeface="Gothic Uralic"/>
              </a:rPr>
              <a:t> </a:t>
            </a:r>
            <a:r>
              <a:rPr sz="1800" b="0" i="0" spc="-10" dirty="0">
                <a:latin typeface="Gothic Uralic"/>
                <a:cs typeface="Gothic Uralic"/>
              </a:rPr>
              <a:t>type</a:t>
            </a:r>
            <a:endParaRPr sz="1800" dirty="0">
              <a:latin typeface="Gothic Uralic"/>
              <a:cs typeface="Gothic Uralic"/>
            </a:endParaRPr>
          </a:p>
          <a:p>
            <a:pPr marL="540385">
              <a:lnSpc>
                <a:spcPct val="100000"/>
              </a:lnSpc>
              <a:spcBef>
                <a:spcPts val="1035"/>
              </a:spcBef>
              <a:tabLst>
                <a:tab pos="882650" algn="l"/>
              </a:tabLst>
            </a:pPr>
            <a:r>
              <a:rPr sz="1800" b="0" i="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b="0" i="0" spc="-5" dirty="0">
                <a:latin typeface="Gothic Uralic"/>
                <a:cs typeface="Gothic Uralic"/>
              </a:rPr>
              <a:t>Strings are handled as </a:t>
            </a:r>
            <a:r>
              <a:rPr sz="1800" b="0" i="0" spc="-10" dirty="0">
                <a:latin typeface="Gothic Uralic"/>
                <a:cs typeface="Gothic Uralic"/>
              </a:rPr>
              <a:t>arrays </a:t>
            </a:r>
            <a:r>
              <a:rPr sz="1800" b="0" i="0" spc="-5" dirty="0">
                <a:latin typeface="Gothic Uralic"/>
                <a:cs typeface="Gothic Uralic"/>
              </a:rPr>
              <a:t>of</a:t>
            </a:r>
            <a:r>
              <a:rPr sz="1800" b="0" i="0" spc="30" dirty="0">
                <a:latin typeface="Gothic Uralic"/>
                <a:cs typeface="Gothic Uralic"/>
              </a:rPr>
              <a:t> </a:t>
            </a:r>
            <a:r>
              <a:rPr sz="1800" b="0" i="0" spc="-10" dirty="0">
                <a:latin typeface="Gothic Uralic"/>
                <a:cs typeface="Gothic Uralic"/>
              </a:rPr>
              <a:t>characters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9364" y="3692652"/>
            <a:ext cx="8209915" cy="1324610"/>
          </a:xfrm>
          <a:custGeom>
            <a:avLst/>
            <a:gdLst/>
            <a:ahLst/>
            <a:cxnLst/>
            <a:rect l="l" t="t" r="r" b="b"/>
            <a:pathLst>
              <a:path w="8209915" h="1324610">
                <a:moveTo>
                  <a:pt x="8209788" y="0"/>
                </a:moveTo>
                <a:lnTo>
                  <a:pt x="0" y="0"/>
                </a:lnTo>
                <a:lnTo>
                  <a:pt x="0" y="1324356"/>
                </a:lnTo>
                <a:lnTo>
                  <a:pt x="8209788" y="1324356"/>
                </a:lnTo>
                <a:lnTo>
                  <a:pt x="82097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61692" y="3948176"/>
            <a:ext cx="866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char</a:t>
            </a:r>
            <a:r>
              <a:rPr sz="16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c;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0873" y="3948176"/>
            <a:ext cx="2574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// a single</a:t>
            </a:r>
            <a:r>
              <a:rPr sz="16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character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1692" y="4436109"/>
            <a:ext cx="1353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char</a:t>
            </a:r>
            <a:r>
              <a:rPr sz="16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s[23];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0873" y="4436109"/>
            <a:ext cx="3429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// a string of 23</a:t>
            </a:r>
            <a:r>
              <a:rPr sz="16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characters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6608064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918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</a:t>
            </a:r>
            <a:r>
              <a:rPr spc="-10" dirty="0"/>
              <a:t>data </a:t>
            </a:r>
            <a:r>
              <a:rPr spc="-5" dirty="0"/>
              <a:t>types:</a:t>
            </a:r>
            <a:r>
              <a:rPr spc="15" dirty="0"/>
              <a:t> </a:t>
            </a:r>
            <a:r>
              <a:rPr spc="-10" dirty="0"/>
              <a:t>Strings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Working </a:t>
            </a:r>
            <a:r>
              <a:rPr dirty="0"/>
              <a:t>with</a:t>
            </a:r>
            <a:r>
              <a:rPr spc="-25" dirty="0"/>
              <a:t> </a:t>
            </a:r>
            <a:r>
              <a:rPr spc="-5" dirty="0"/>
              <a:t>Strings</a:t>
            </a:r>
          </a:p>
          <a:p>
            <a:pPr marL="527685">
              <a:lnSpc>
                <a:spcPct val="100000"/>
              </a:lnSpc>
              <a:spcBef>
                <a:spcPts val="40"/>
              </a:spcBef>
            </a:pPr>
            <a:endParaRPr sz="2900" dirty="0"/>
          </a:p>
          <a:p>
            <a:pPr marL="540385">
              <a:lnSpc>
                <a:spcPct val="100000"/>
              </a:lnSpc>
              <a:tabLst>
                <a:tab pos="882650" algn="l"/>
              </a:tabLst>
            </a:pPr>
            <a:r>
              <a:rPr sz="1800" b="0" i="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b="0" i="0" spc="-5" dirty="0">
                <a:latin typeface="Gothic Uralic"/>
                <a:cs typeface="Gothic Uralic"/>
              </a:rPr>
              <a:t>Unlike </a:t>
            </a:r>
            <a:r>
              <a:rPr sz="1800" b="0" i="0" spc="-10" dirty="0">
                <a:latin typeface="Gothic Uralic"/>
                <a:cs typeface="Gothic Uralic"/>
              </a:rPr>
              <a:t>other </a:t>
            </a:r>
            <a:r>
              <a:rPr sz="1800" b="0" i="0" dirty="0">
                <a:latin typeface="Gothic Uralic"/>
                <a:cs typeface="Gothic Uralic"/>
              </a:rPr>
              <a:t>programming </a:t>
            </a:r>
            <a:r>
              <a:rPr sz="1800" b="0" i="0" spc="-5" dirty="0">
                <a:latin typeface="Gothic Uralic"/>
                <a:cs typeface="Gothic Uralic"/>
              </a:rPr>
              <a:t>languages, </a:t>
            </a:r>
            <a:r>
              <a:rPr sz="1800" b="0" i="0" dirty="0">
                <a:latin typeface="Gothic Uralic"/>
                <a:cs typeface="Gothic Uralic"/>
              </a:rPr>
              <a:t>C </a:t>
            </a:r>
            <a:r>
              <a:rPr sz="1800" b="0" i="0" spc="-5" dirty="0">
                <a:latin typeface="Gothic Uralic"/>
                <a:cs typeface="Gothic Uralic"/>
              </a:rPr>
              <a:t>does not handle </a:t>
            </a:r>
            <a:r>
              <a:rPr sz="1800" i="0" spc="-5" dirty="0">
                <a:latin typeface="Gothic Uralic"/>
                <a:cs typeface="Gothic Uralic"/>
              </a:rPr>
              <a:t>strings </a:t>
            </a:r>
            <a:r>
              <a:rPr sz="1800" b="0" i="0" dirty="0">
                <a:latin typeface="Gothic Uralic"/>
                <a:cs typeface="Gothic Uralic"/>
              </a:rPr>
              <a:t>of </a:t>
            </a:r>
            <a:r>
              <a:rPr sz="1800" b="0" i="0" spc="-5" dirty="0">
                <a:latin typeface="Gothic Uralic"/>
                <a:cs typeface="Gothic Uralic"/>
              </a:rPr>
              <a:t>text as </a:t>
            </a:r>
            <a:r>
              <a:rPr sz="1800" b="0" i="0" dirty="0">
                <a:latin typeface="Gothic Uralic"/>
                <a:cs typeface="Gothic Uralic"/>
              </a:rPr>
              <a:t>a </a:t>
            </a:r>
            <a:r>
              <a:rPr sz="1800" b="0" i="0" spc="-10" dirty="0">
                <a:latin typeface="Gothic Uralic"/>
                <a:cs typeface="Gothic Uralic"/>
              </a:rPr>
              <a:t>separate data</a:t>
            </a:r>
            <a:r>
              <a:rPr sz="1800" b="0" i="0" spc="180" dirty="0">
                <a:latin typeface="Gothic Uralic"/>
                <a:cs typeface="Gothic Uralic"/>
              </a:rPr>
              <a:t> </a:t>
            </a:r>
            <a:r>
              <a:rPr sz="1800" b="0" i="0" spc="-10" dirty="0">
                <a:latin typeface="Gothic Uralic"/>
                <a:cs typeface="Gothic Uralic"/>
              </a:rPr>
              <a:t>type</a:t>
            </a:r>
            <a:endParaRPr sz="1800" dirty="0">
              <a:latin typeface="Gothic Uralic"/>
              <a:cs typeface="Gothic Uralic"/>
            </a:endParaRPr>
          </a:p>
          <a:p>
            <a:pPr marL="540385">
              <a:lnSpc>
                <a:spcPct val="100000"/>
              </a:lnSpc>
              <a:spcBef>
                <a:spcPts val="1035"/>
              </a:spcBef>
              <a:tabLst>
                <a:tab pos="882650" algn="l"/>
              </a:tabLst>
            </a:pPr>
            <a:r>
              <a:rPr sz="1800" b="0" i="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b="0" i="0" spc="-5" dirty="0">
                <a:latin typeface="Gothic Uralic"/>
                <a:cs typeface="Gothic Uralic"/>
              </a:rPr>
              <a:t>Strings are handled as </a:t>
            </a:r>
            <a:r>
              <a:rPr sz="1800" b="0" i="0" spc="-10" dirty="0">
                <a:latin typeface="Gothic Uralic"/>
                <a:cs typeface="Gothic Uralic"/>
              </a:rPr>
              <a:t>arrays </a:t>
            </a:r>
            <a:r>
              <a:rPr sz="1800" b="0" i="0" spc="-5" dirty="0">
                <a:latin typeface="Gothic Uralic"/>
                <a:cs typeface="Gothic Uralic"/>
              </a:rPr>
              <a:t>of</a:t>
            </a:r>
            <a:r>
              <a:rPr sz="1800" b="0" i="0" spc="30" dirty="0">
                <a:latin typeface="Gothic Uralic"/>
                <a:cs typeface="Gothic Uralic"/>
              </a:rPr>
              <a:t> </a:t>
            </a:r>
            <a:r>
              <a:rPr sz="1800" b="0" i="0" spc="-10" dirty="0">
                <a:latin typeface="Gothic Uralic"/>
                <a:cs typeface="Gothic Uralic"/>
              </a:rPr>
              <a:t>characters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4252" y="3444240"/>
            <a:ext cx="5811520" cy="2554605"/>
          </a:xfrm>
          <a:custGeom>
            <a:avLst/>
            <a:gdLst/>
            <a:ahLst/>
            <a:cxnLst/>
            <a:rect l="l" t="t" r="r" b="b"/>
            <a:pathLst>
              <a:path w="5811520" h="2554604">
                <a:moveTo>
                  <a:pt x="5811012" y="0"/>
                </a:moveTo>
                <a:lnTo>
                  <a:pt x="0" y="0"/>
                </a:lnTo>
                <a:lnTo>
                  <a:pt x="0" y="2554224"/>
                </a:lnTo>
                <a:lnTo>
                  <a:pt x="5811012" y="2554224"/>
                </a:lnTo>
                <a:lnTo>
                  <a:pt x="58110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14577" y="3745521"/>
          <a:ext cx="5307964" cy="120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710"/>
                <a:gridCol w="548004"/>
                <a:gridCol w="3143250"/>
              </a:tblGrid>
              <a:tr h="358646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char</a:t>
                      </a:r>
                      <a:r>
                        <a:rPr sz="1600" b="1" spc="-1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c;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 single character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</a:tr>
              <a:tr h="4878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char</a:t>
                      </a:r>
                      <a:r>
                        <a:rPr sz="1600" b="1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s[23];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 string of 23</a:t>
                      </a:r>
                      <a:r>
                        <a:rPr sz="1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characters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>
                    <a:solidFill>
                      <a:srgbClr val="F1F1F1"/>
                    </a:solidFill>
                  </a:tcPr>
                </a:tc>
              </a:tr>
              <a:tr h="3587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c =</a:t>
                      </a:r>
                      <a:r>
                        <a:rPr sz="1600" b="1" spc="-2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'A';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single quotation marks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33627" y="5162169"/>
            <a:ext cx="3320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char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s[]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"I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am a</a:t>
            </a:r>
            <a:r>
              <a:rPr sz="16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string";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1861" y="5162169"/>
            <a:ext cx="1733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// note the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""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660806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918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</a:t>
            </a:r>
            <a:r>
              <a:rPr spc="-10" dirty="0"/>
              <a:t>data </a:t>
            </a:r>
            <a:r>
              <a:rPr spc="-5" dirty="0"/>
              <a:t>types:</a:t>
            </a:r>
            <a:r>
              <a:rPr spc="15" dirty="0"/>
              <a:t> </a:t>
            </a:r>
            <a:r>
              <a:rPr spc="-10" dirty="0"/>
              <a:t>Strings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95707" y="1524000"/>
            <a:ext cx="11496293" cy="15836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Working </a:t>
            </a:r>
            <a:r>
              <a:rPr dirty="0"/>
              <a:t>with</a:t>
            </a:r>
            <a:r>
              <a:rPr spc="-25" dirty="0"/>
              <a:t> </a:t>
            </a:r>
            <a:r>
              <a:rPr spc="-5" dirty="0"/>
              <a:t>Strings</a:t>
            </a:r>
          </a:p>
          <a:p>
            <a:pPr marL="527685">
              <a:lnSpc>
                <a:spcPct val="100000"/>
              </a:lnSpc>
              <a:spcBef>
                <a:spcPts val="40"/>
              </a:spcBef>
            </a:pPr>
            <a:endParaRPr sz="2900" dirty="0"/>
          </a:p>
          <a:p>
            <a:pPr marL="540385">
              <a:lnSpc>
                <a:spcPct val="100000"/>
              </a:lnSpc>
              <a:tabLst>
                <a:tab pos="882650" algn="l"/>
              </a:tabLst>
            </a:pPr>
            <a:r>
              <a:rPr sz="1800" b="0" i="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b="0" i="0" spc="-5" dirty="0">
                <a:latin typeface="Gothic Uralic"/>
                <a:cs typeface="Gothic Uralic"/>
              </a:rPr>
              <a:t>Unlike </a:t>
            </a:r>
            <a:r>
              <a:rPr sz="1800" b="0" i="0" spc="-10" dirty="0">
                <a:latin typeface="Gothic Uralic"/>
                <a:cs typeface="Gothic Uralic"/>
              </a:rPr>
              <a:t>other </a:t>
            </a:r>
            <a:r>
              <a:rPr sz="1800" b="0" i="0" dirty="0">
                <a:latin typeface="Gothic Uralic"/>
                <a:cs typeface="Gothic Uralic"/>
              </a:rPr>
              <a:t>programming </a:t>
            </a:r>
            <a:r>
              <a:rPr sz="1800" b="0" i="0" spc="-5" dirty="0">
                <a:latin typeface="Gothic Uralic"/>
                <a:cs typeface="Gothic Uralic"/>
              </a:rPr>
              <a:t>languages, </a:t>
            </a:r>
            <a:r>
              <a:rPr sz="1800" b="0" i="0" dirty="0">
                <a:latin typeface="Gothic Uralic"/>
                <a:cs typeface="Gothic Uralic"/>
              </a:rPr>
              <a:t>C </a:t>
            </a:r>
            <a:r>
              <a:rPr sz="1800" b="0" i="0" spc="-5" dirty="0">
                <a:latin typeface="Gothic Uralic"/>
                <a:cs typeface="Gothic Uralic"/>
              </a:rPr>
              <a:t>does not handle </a:t>
            </a:r>
            <a:r>
              <a:rPr sz="1800" i="0" spc="-5" dirty="0">
                <a:latin typeface="Gothic Uralic"/>
                <a:cs typeface="Gothic Uralic"/>
              </a:rPr>
              <a:t>strings </a:t>
            </a:r>
            <a:r>
              <a:rPr sz="1800" b="0" i="0" dirty="0">
                <a:latin typeface="Gothic Uralic"/>
                <a:cs typeface="Gothic Uralic"/>
              </a:rPr>
              <a:t>of </a:t>
            </a:r>
            <a:r>
              <a:rPr sz="1800" b="0" i="0" spc="-5" dirty="0">
                <a:latin typeface="Gothic Uralic"/>
                <a:cs typeface="Gothic Uralic"/>
              </a:rPr>
              <a:t>text as </a:t>
            </a:r>
            <a:r>
              <a:rPr sz="1800" b="0" i="0" dirty="0">
                <a:latin typeface="Gothic Uralic"/>
                <a:cs typeface="Gothic Uralic"/>
              </a:rPr>
              <a:t>a </a:t>
            </a:r>
            <a:r>
              <a:rPr sz="1800" b="0" i="0" spc="-10" dirty="0">
                <a:latin typeface="Gothic Uralic"/>
                <a:cs typeface="Gothic Uralic"/>
              </a:rPr>
              <a:t>separate data</a:t>
            </a:r>
            <a:r>
              <a:rPr sz="1800" b="0" i="0" spc="180" dirty="0">
                <a:latin typeface="Gothic Uralic"/>
                <a:cs typeface="Gothic Uralic"/>
              </a:rPr>
              <a:t> </a:t>
            </a:r>
            <a:r>
              <a:rPr sz="1800" b="0" i="0" spc="-10" dirty="0">
                <a:latin typeface="Gothic Uralic"/>
                <a:cs typeface="Gothic Uralic"/>
              </a:rPr>
              <a:t>type</a:t>
            </a:r>
            <a:endParaRPr sz="1800" dirty="0">
              <a:latin typeface="Gothic Uralic"/>
              <a:cs typeface="Gothic Uralic"/>
            </a:endParaRPr>
          </a:p>
          <a:p>
            <a:pPr marL="540385">
              <a:lnSpc>
                <a:spcPct val="100000"/>
              </a:lnSpc>
              <a:spcBef>
                <a:spcPts val="1035"/>
              </a:spcBef>
              <a:tabLst>
                <a:tab pos="882650" algn="l"/>
              </a:tabLst>
            </a:pPr>
            <a:r>
              <a:rPr sz="1800" b="0" i="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b="0" i="0" spc="-5" dirty="0">
                <a:latin typeface="Gothic Uralic"/>
                <a:cs typeface="Gothic Uralic"/>
              </a:rPr>
              <a:t>Strings are handled as </a:t>
            </a:r>
            <a:r>
              <a:rPr sz="1800" b="0" i="0" spc="-10" dirty="0">
                <a:latin typeface="Gothic Uralic"/>
                <a:cs typeface="Gothic Uralic"/>
              </a:rPr>
              <a:t>arrays </a:t>
            </a:r>
            <a:r>
              <a:rPr sz="1800" b="0" i="0" spc="-5" dirty="0">
                <a:latin typeface="Gothic Uralic"/>
                <a:cs typeface="Gothic Uralic"/>
              </a:rPr>
              <a:t>of</a:t>
            </a:r>
            <a:r>
              <a:rPr sz="1800" b="0" i="0" spc="30" dirty="0">
                <a:latin typeface="Gothic Uralic"/>
                <a:cs typeface="Gothic Uralic"/>
              </a:rPr>
              <a:t> </a:t>
            </a:r>
            <a:r>
              <a:rPr sz="1800" b="0" i="0" spc="-10" dirty="0">
                <a:latin typeface="Gothic Uralic"/>
                <a:cs typeface="Gothic Uralic"/>
              </a:rPr>
              <a:t>characters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4252" y="3444240"/>
            <a:ext cx="5811520" cy="2554605"/>
          </a:xfrm>
          <a:custGeom>
            <a:avLst/>
            <a:gdLst/>
            <a:ahLst/>
            <a:cxnLst/>
            <a:rect l="l" t="t" r="r" b="b"/>
            <a:pathLst>
              <a:path w="5811520" h="2554604">
                <a:moveTo>
                  <a:pt x="5811012" y="0"/>
                </a:moveTo>
                <a:lnTo>
                  <a:pt x="0" y="0"/>
                </a:lnTo>
                <a:lnTo>
                  <a:pt x="0" y="2554224"/>
                </a:lnTo>
                <a:lnTo>
                  <a:pt x="5811012" y="2554224"/>
                </a:lnTo>
                <a:lnTo>
                  <a:pt x="581101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14577" y="3745521"/>
          <a:ext cx="5307964" cy="120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6710"/>
                <a:gridCol w="548004"/>
                <a:gridCol w="3143250"/>
              </a:tblGrid>
              <a:tr h="358646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char</a:t>
                      </a:r>
                      <a:r>
                        <a:rPr sz="1600" b="1" spc="-1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c;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 single character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</a:tr>
              <a:tr h="48780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char</a:t>
                      </a:r>
                      <a:r>
                        <a:rPr sz="1600" b="1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s[23];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a string of 23</a:t>
                      </a:r>
                      <a:r>
                        <a:rPr sz="1600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characters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>
                    <a:solidFill>
                      <a:srgbClr val="F1F1F1"/>
                    </a:solidFill>
                  </a:tcPr>
                </a:tc>
              </a:tr>
              <a:tr h="3587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c =</a:t>
                      </a:r>
                      <a:r>
                        <a:rPr sz="1600" b="1" spc="-2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600" b="1" spc="-5" dirty="0">
                          <a:latin typeface="Courier New" panose="02070309020205020404"/>
                          <a:cs typeface="Courier New" panose="02070309020205020404"/>
                        </a:rPr>
                        <a:t>'A';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600" spc="-5" dirty="0">
                          <a:latin typeface="Courier New" panose="02070309020205020404"/>
                          <a:cs typeface="Courier New" panose="02070309020205020404"/>
                        </a:rPr>
                        <a:t>single quotation marks</a:t>
                      </a:r>
                      <a:endParaRPr sz="16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94615" marB="0"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33627" y="5162169"/>
            <a:ext cx="33204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char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s[]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"I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am a</a:t>
            </a:r>
            <a:r>
              <a:rPr sz="16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string";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1861" y="5162169"/>
            <a:ext cx="1733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// note the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""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9740" y="4994528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88654" y="4994528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97948" y="4994528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07243" y="4994528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3</a:t>
            </a:r>
            <a:endParaRPr sz="1800">
              <a:latin typeface="Gothic Uralic"/>
              <a:cs typeface="Gothic Uralic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93735" y="4076700"/>
          <a:ext cx="3553459" cy="7086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660"/>
                <a:gridCol w="709929"/>
                <a:gridCol w="708660"/>
                <a:gridCol w="713105"/>
                <a:gridCol w="713105"/>
              </a:tblGrid>
              <a:tr h="708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I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a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m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3360" marB="0">
                    <a:lnL w="19050">
                      <a:solidFill>
                        <a:srgbClr val="34487C"/>
                      </a:solidFill>
                      <a:prstDash val="solid"/>
                    </a:lnL>
                    <a:lnR w="28575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1800" dirty="0">
                          <a:latin typeface="Gothic Uralic"/>
                          <a:cs typeface="Gothic Uralic"/>
                        </a:rPr>
                        <a:t>…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215900" marB="0">
                    <a:lnL w="28575">
                      <a:solidFill>
                        <a:srgbClr val="34487C"/>
                      </a:solidFill>
                      <a:prstDash val="solid"/>
                    </a:lnL>
                    <a:lnR w="19050">
                      <a:solidFill>
                        <a:srgbClr val="34487C"/>
                      </a:solidFill>
                      <a:prstDash val="solid"/>
                    </a:lnR>
                    <a:lnT w="19050">
                      <a:solidFill>
                        <a:srgbClr val="34487C"/>
                      </a:solidFill>
                      <a:prstDash val="solid"/>
                    </a:lnT>
                    <a:lnB w="19050">
                      <a:solidFill>
                        <a:srgbClr val="34487C"/>
                      </a:solidFill>
                      <a:prstDash val="solid"/>
                    </a:lnB>
                    <a:solidFill>
                      <a:srgbClr val="DEDEE5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925047" y="4997322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4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660806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918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</a:t>
            </a:r>
            <a:r>
              <a:rPr spc="-10" dirty="0"/>
              <a:t>data </a:t>
            </a:r>
            <a:r>
              <a:rPr spc="-5" dirty="0"/>
              <a:t>types:</a:t>
            </a:r>
            <a:r>
              <a:rPr spc="15" dirty="0"/>
              <a:t> </a:t>
            </a:r>
            <a:r>
              <a:rPr spc="-10" dirty="0"/>
              <a:t>Strings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9200" y="1600200"/>
            <a:ext cx="9774555" cy="414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Working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with</a:t>
            </a:r>
            <a:r>
              <a:rPr sz="20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Strings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String functions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available by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including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header</a:t>
            </a:r>
            <a:r>
              <a:rPr sz="2000" spc="-1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string.h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Look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up </a:t>
            </a:r>
            <a:r>
              <a:rPr sz="2000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the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header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summary in </a:t>
            </a:r>
            <a:r>
              <a:rPr sz="2000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the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C API </a:t>
            </a:r>
            <a:r>
              <a:rPr sz="20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and </a:t>
            </a:r>
            <a:r>
              <a:rPr sz="2000" i="1" spc="5" dirty="0">
                <a:solidFill>
                  <a:srgbClr val="252525"/>
                </a:solidFill>
                <a:latin typeface="TeXGyreAdventor"/>
                <a:cs typeface="TeXGyreAdventor"/>
              </a:rPr>
              <a:t>find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out how </a:t>
            </a:r>
            <a:r>
              <a:rPr sz="2000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to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use </a:t>
            </a:r>
            <a:r>
              <a:rPr sz="2000" i="1" spc="10" dirty="0">
                <a:solidFill>
                  <a:srgbClr val="252525"/>
                </a:solidFill>
                <a:latin typeface="TeXGyreAdventor"/>
                <a:cs typeface="TeXGyreAdventor"/>
              </a:rPr>
              <a:t>the</a:t>
            </a:r>
            <a:r>
              <a:rPr sz="2000" i="1" spc="-35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following</a:t>
            </a: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252525"/>
                </a:solidFill>
                <a:latin typeface="TeXGyreAdventor"/>
                <a:cs typeface="TeXGyreAdventor"/>
              </a:rPr>
              <a:t>functions</a:t>
            </a:r>
            <a:endParaRPr sz="2000" dirty="0">
              <a:latin typeface="TeXGyreAdventor"/>
              <a:cs typeface="TeXGyreAdventor"/>
            </a:endParaRPr>
          </a:p>
          <a:p>
            <a:pPr marL="774700" indent="-304800">
              <a:lnSpc>
                <a:spcPct val="100000"/>
              </a:lnSpc>
              <a:spcBef>
                <a:spcPts val="890"/>
              </a:spcBef>
              <a:buChar char="-"/>
              <a:tabLst>
                <a:tab pos="774700" algn="l"/>
              </a:tabLst>
            </a:pPr>
            <a:r>
              <a:rPr sz="2000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strcpy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774700" indent="-304800">
              <a:lnSpc>
                <a:spcPct val="100000"/>
              </a:lnSpc>
              <a:spcBef>
                <a:spcPts val="1080"/>
              </a:spcBef>
              <a:buChar char="-"/>
              <a:tabLst>
                <a:tab pos="774700" algn="l"/>
              </a:tabLst>
            </a:pPr>
            <a:r>
              <a:rPr sz="2000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strlen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774700" indent="-304800">
              <a:lnSpc>
                <a:spcPct val="100000"/>
              </a:lnSpc>
              <a:spcBef>
                <a:spcPts val="1080"/>
              </a:spcBef>
              <a:buChar char="-"/>
              <a:tabLst>
                <a:tab pos="774700" algn="l"/>
              </a:tabLst>
            </a:pPr>
            <a:r>
              <a:rPr sz="2000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strchr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774700" indent="-304800">
              <a:lnSpc>
                <a:spcPct val="100000"/>
              </a:lnSpc>
              <a:spcBef>
                <a:spcPts val="1080"/>
              </a:spcBef>
              <a:buChar char="-"/>
              <a:tabLst>
                <a:tab pos="774700" algn="l"/>
              </a:tabLst>
            </a:pPr>
            <a:r>
              <a:rPr sz="2000" spc="-5" dirty="0">
                <a:solidFill>
                  <a:srgbClr val="252525"/>
                </a:solidFill>
                <a:latin typeface="Courier New" panose="02070309020205020404"/>
                <a:cs typeface="Courier New" panose="02070309020205020404"/>
              </a:rPr>
              <a:t>strstr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595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907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Escape </a:t>
            </a:r>
            <a:r>
              <a:rPr spc="-5" dirty="0"/>
              <a:t>sequences in</a:t>
            </a:r>
            <a:r>
              <a:rPr spc="50" dirty="0"/>
              <a:t> </a:t>
            </a:r>
            <a:r>
              <a:rPr spc="-5" dirty="0"/>
              <a:t>strings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447800"/>
            <a:ext cx="8822055" cy="22884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What are escape</a:t>
            </a:r>
            <a:r>
              <a:rPr sz="2000" b="1" i="1" spc="-2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sequences?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</a:pPr>
            <a:endParaRPr sz="295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380" dirty="0">
                <a:solidFill>
                  <a:srgbClr val="4966AC"/>
                </a:solidFill>
                <a:latin typeface="+mj-lt"/>
                <a:cs typeface="Arial" panose="020B0604020202020204"/>
              </a:rPr>
              <a:t>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Special characters inserted within a string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 Get translated into special symbols or functionality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 Start with the back-slash symbol </a:t>
            </a:r>
            <a:r>
              <a:rPr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(</a:t>
            </a:r>
            <a:r>
              <a:rPr lang="en-US" sz="2000" spc="5" dirty="0" smtClean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),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followed by the escape symbol</a:t>
            </a:r>
          </a:p>
          <a:p>
            <a:pPr marL="355600">
              <a:lnSpc>
                <a:spcPct val="100000"/>
              </a:lnSpc>
            </a:pP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e.g. </a:t>
            </a:r>
            <a:r>
              <a:rPr sz="2000" spc="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 creates a new line, as in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5791" y="5314569"/>
            <a:ext cx="102552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2000" spc="380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5" dirty="0" smtClean="0">
                <a:solidFill>
                  <a:srgbClr val="252525"/>
                </a:solidFill>
                <a:latin typeface="Gothic Uralic"/>
                <a:cs typeface="Gothic Uralic"/>
              </a:rPr>
              <a:t>Any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other, ordinary characters around an escape sequence will be displayed as  usual – including “ ” (space) characters!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3772" y="4116323"/>
            <a:ext cx="6873240" cy="92392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printf("Hello\nWorld!");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1379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2453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Last</a:t>
            </a:r>
            <a:r>
              <a:rPr spc="-85" dirty="0"/>
              <a:t> </a:t>
            </a:r>
            <a:r>
              <a:rPr spc="-5" dirty="0"/>
              <a:t>week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474723"/>
            <a:ext cx="239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Making</a:t>
            </a:r>
            <a:r>
              <a:rPr sz="2400" b="1" i="1" spc="-8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choices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9200" y="2209800"/>
            <a:ext cx="5386705" cy="8102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Making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choices: conditional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control</a:t>
            </a:r>
            <a:r>
              <a:rPr sz="18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45" dirty="0">
                <a:solidFill>
                  <a:srgbClr val="252525"/>
                </a:solidFill>
                <a:latin typeface="Gothic Uralic"/>
                <a:cs typeface="Gothic Uralic"/>
              </a:rPr>
              <a:t>structures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-7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252525"/>
                </a:solidFill>
                <a:latin typeface="Gothic Uralic"/>
                <a:cs typeface="Gothic Uralic"/>
              </a:rPr>
              <a:t>If-else</a:t>
            </a:r>
            <a:endParaRPr sz="16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8952" y="2255520"/>
            <a:ext cx="150114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435"/>
              </a:spcBef>
            </a:pPr>
            <a:r>
              <a:rPr sz="1800" b="1" spc="-5" dirty="0">
                <a:latin typeface="Gothic Uralic"/>
                <a:cs typeface="Gothic Uralic"/>
              </a:rPr>
              <a:t>instruction1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01228" y="2912236"/>
            <a:ext cx="2311400" cy="2158365"/>
            <a:chOff x="8301228" y="2912236"/>
            <a:chExt cx="2311400" cy="2158365"/>
          </a:xfrm>
        </p:grpSpPr>
        <p:sp>
          <p:nvSpPr>
            <p:cNvPr id="9" name="object 9"/>
            <p:cNvSpPr/>
            <p:nvPr/>
          </p:nvSpPr>
          <p:spPr>
            <a:xfrm>
              <a:off x="8308848" y="3339083"/>
              <a:ext cx="1591310" cy="1114425"/>
            </a:xfrm>
            <a:custGeom>
              <a:avLst/>
              <a:gdLst/>
              <a:ahLst/>
              <a:cxnLst/>
              <a:rect l="l" t="t" r="r" b="b"/>
              <a:pathLst>
                <a:path w="1591309" h="1114425">
                  <a:moveTo>
                    <a:pt x="0" y="557021"/>
                  </a:moveTo>
                  <a:lnTo>
                    <a:pt x="795527" y="0"/>
                  </a:lnTo>
                  <a:lnTo>
                    <a:pt x="1591055" y="557021"/>
                  </a:lnTo>
                  <a:lnTo>
                    <a:pt x="795527" y="1114043"/>
                  </a:lnTo>
                  <a:lnTo>
                    <a:pt x="0" y="557021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40368" y="2912236"/>
              <a:ext cx="1572260" cy="2158365"/>
            </a:xfrm>
            <a:custGeom>
              <a:avLst/>
              <a:gdLst/>
              <a:ahLst/>
              <a:cxnLst/>
              <a:rect l="l" t="t" r="r" b="b"/>
              <a:pathLst>
                <a:path w="1572259" h="2158365">
                  <a:moveTo>
                    <a:pt x="48387" y="2127872"/>
                  </a:moveTo>
                  <a:lnTo>
                    <a:pt x="44513" y="2120963"/>
                  </a:lnTo>
                  <a:lnTo>
                    <a:pt x="44450" y="2123694"/>
                  </a:lnTo>
                  <a:lnTo>
                    <a:pt x="48387" y="2127872"/>
                  </a:lnTo>
                  <a:close/>
                </a:path>
                <a:path w="1572259" h="2158365">
                  <a:moveTo>
                    <a:pt x="111506" y="2043430"/>
                  </a:moveTo>
                  <a:lnTo>
                    <a:pt x="109982" y="2037334"/>
                  </a:lnTo>
                  <a:lnTo>
                    <a:pt x="105283" y="2034413"/>
                  </a:lnTo>
                  <a:lnTo>
                    <a:pt x="100584" y="2031619"/>
                  </a:lnTo>
                  <a:lnTo>
                    <a:pt x="94488" y="2033143"/>
                  </a:lnTo>
                  <a:lnTo>
                    <a:pt x="91694" y="2037842"/>
                  </a:lnTo>
                  <a:lnTo>
                    <a:pt x="64985" y="2081898"/>
                  </a:lnTo>
                  <a:lnTo>
                    <a:pt x="73914" y="1541780"/>
                  </a:lnTo>
                  <a:lnTo>
                    <a:pt x="74041" y="1536319"/>
                  </a:lnTo>
                  <a:lnTo>
                    <a:pt x="69723" y="1531874"/>
                  </a:lnTo>
                  <a:lnTo>
                    <a:pt x="58801" y="1531620"/>
                  </a:lnTo>
                  <a:lnTo>
                    <a:pt x="54229" y="1536065"/>
                  </a:lnTo>
                  <a:lnTo>
                    <a:pt x="54089" y="1541780"/>
                  </a:lnTo>
                  <a:lnTo>
                    <a:pt x="45173" y="2081568"/>
                  </a:lnTo>
                  <a:lnTo>
                    <a:pt x="19939" y="2036572"/>
                  </a:lnTo>
                  <a:lnTo>
                    <a:pt x="17272" y="2031873"/>
                  </a:lnTo>
                  <a:lnTo>
                    <a:pt x="11176" y="2030095"/>
                  </a:lnTo>
                  <a:lnTo>
                    <a:pt x="6350" y="2032762"/>
                  </a:lnTo>
                  <a:lnTo>
                    <a:pt x="1651" y="2035556"/>
                  </a:lnTo>
                  <a:lnTo>
                    <a:pt x="0" y="2041525"/>
                  </a:lnTo>
                  <a:lnTo>
                    <a:pt x="2667" y="2046351"/>
                  </a:lnTo>
                  <a:lnTo>
                    <a:pt x="44513" y="2120963"/>
                  </a:lnTo>
                  <a:lnTo>
                    <a:pt x="44653" y="2113280"/>
                  </a:lnTo>
                  <a:lnTo>
                    <a:pt x="44627" y="2121166"/>
                  </a:lnTo>
                  <a:lnTo>
                    <a:pt x="48387" y="2127872"/>
                  </a:lnTo>
                  <a:lnTo>
                    <a:pt x="54102" y="2138045"/>
                  </a:lnTo>
                  <a:lnTo>
                    <a:pt x="59944" y="2128393"/>
                  </a:lnTo>
                  <a:lnTo>
                    <a:pt x="60286" y="2127821"/>
                  </a:lnTo>
                  <a:lnTo>
                    <a:pt x="64262" y="2124075"/>
                  </a:lnTo>
                  <a:lnTo>
                    <a:pt x="64325" y="2121166"/>
                  </a:lnTo>
                  <a:lnTo>
                    <a:pt x="64465" y="2113534"/>
                  </a:lnTo>
                  <a:lnTo>
                    <a:pt x="64389" y="2118233"/>
                  </a:lnTo>
                  <a:lnTo>
                    <a:pt x="64325" y="2121166"/>
                  </a:lnTo>
                  <a:lnTo>
                    <a:pt x="108585" y="2048129"/>
                  </a:lnTo>
                  <a:lnTo>
                    <a:pt x="111506" y="2043430"/>
                  </a:lnTo>
                  <a:close/>
                </a:path>
                <a:path w="1572259" h="2158365">
                  <a:moveTo>
                    <a:pt x="131953" y="333248"/>
                  </a:moveTo>
                  <a:lnTo>
                    <a:pt x="130429" y="327152"/>
                  </a:lnTo>
                  <a:lnTo>
                    <a:pt x="125857" y="324358"/>
                  </a:lnTo>
                  <a:lnTo>
                    <a:pt x="121158" y="321437"/>
                  </a:lnTo>
                  <a:lnTo>
                    <a:pt x="115062" y="322834"/>
                  </a:lnTo>
                  <a:lnTo>
                    <a:pt x="112141" y="327533"/>
                  </a:lnTo>
                  <a:lnTo>
                    <a:pt x="85191" y="371360"/>
                  </a:lnTo>
                  <a:lnTo>
                    <a:pt x="93853" y="4826"/>
                  </a:lnTo>
                  <a:lnTo>
                    <a:pt x="89535" y="254"/>
                  </a:lnTo>
                  <a:lnTo>
                    <a:pt x="78613" y="0"/>
                  </a:lnTo>
                  <a:lnTo>
                    <a:pt x="74041" y="4318"/>
                  </a:lnTo>
                  <a:lnTo>
                    <a:pt x="65379" y="371119"/>
                  </a:lnTo>
                  <a:lnTo>
                    <a:pt x="40386" y="325882"/>
                  </a:lnTo>
                  <a:lnTo>
                    <a:pt x="37846" y="321056"/>
                  </a:lnTo>
                  <a:lnTo>
                    <a:pt x="31750" y="319278"/>
                  </a:lnTo>
                  <a:lnTo>
                    <a:pt x="26924" y="321945"/>
                  </a:lnTo>
                  <a:lnTo>
                    <a:pt x="22225" y="324612"/>
                  </a:lnTo>
                  <a:lnTo>
                    <a:pt x="20447" y="330581"/>
                  </a:lnTo>
                  <a:lnTo>
                    <a:pt x="64452" y="410349"/>
                  </a:lnTo>
                  <a:lnTo>
                    <a:pt x="64389" y="413131"/>
                  </a:lnTo>
                  <a:lnTo>
                    <a:pt x="68249" y="417233"/>
                  </a:lnTo>
                  <a:lnTo>
                    <a:pt x="73914" y="427482"/>
                  </a:lnTo>
                  <a:lnTo>
                    <a:pt x="79768" y="417957"/>
                  </a:lnTo>
                  <a:lnTo>
                    <a:pt x="79997" y="417601"/>
                  </a:lnTo>
                  <a:lnTo>
                    <a:pt x="84201" y="413512"/>
                  </a:lnTo>
                  <a:lnTo>
                    <a:pt x="84264" y="410667"/>
                  </a:lnTo>
                  <a:lnTo>
                    <a:pt x="129032" y="337947"/>
                  </a:lnTo>
                  <a:lnTo>
                    <a:pt x="131953" y="333248"/>
                  </a:lnTo>
                  <a:close/>
                </a:path>
                <a:path w="1572259" h="2158365">
                  <a:moveTo>
                    <a:pt x="1526159" y="979932"/>
                  </a:moveTo>
                  <a:lnTo>
                    <a:pt x="1521714" y="975487"/>
                  </a:lnTo>
                  <a:lnTo>
                    <a:pt x="854837" y="975487"/>
                  </a:lnTo>
                  <a:lnTo>
                    <a:pt x="850392" y="979932"/>
                  </a:lnTo>
                  <a:lnTo>
                    <a:pt x="850392" y="990854"/>
                  </a:lnTo>
                  <a:lnTo>
                    <a:pt x="854837" y="995299"/>
                  </a:lnTo>
                  <a:lnTo>
                    <a:pt x="1506347" y="995299"/>
                  </a:lnTo>
                  <a:lnTo>
                    <a:pt x="1506448" y="2102027"/>
                  </a:lnTo>
                  <a:lnTo>
                    <a:pt x="1506347" y="2101824"/>
                  </a:lnTo>
                  <a:lnTo>
                    <a:pt x="1480439" y="2057400"/>
                  </a:lnTo>
                  <a:lnTo>
                    <a:pt x="1477645" y="2052701"/>
                  </a:lnTo>
                  <a:lnTo>
                    <a:pt x="1471549" y="2051050"/>
                  </a:lnTo>
                  <a:lnTo>
                    <a:pt x="1462151" y="2056638"/>
                  </a:lnTo>
                  <a:lnTo>
                    <a:pt x="1460500" y="2062607"/>
                  </a:lnTo>
                  <a:lnTo>
                    <a:pt x="1463294" y="2067433"/>
                  </a:lnTo>
                  <a:lnTo>
                    <a:pt x="1506347" y="2141258"/>
                  </a:lnTo>
                  <a:lnTo>
                    <a:pt x="1506347" y="2144014"/>
                  </a:lnTo>
                  <a:lnTo>
                    <a:pt x="1510207" y="2147887"/>
                  </a:lnTo>
                  <a:lnTo>
                    <a:pt x="1516253" y="2158238"/>
                  </a:lnTo>
                  <a:lnTo>
                    <a:pt x="1521968" y="2148459"/>
                  </a:lnTo>
                  <a:lnTo>
                    <a:pt x="1522323" y="2147849"/>
                  </a:lnTo>
                  <a:lnTo>
                    <a:pt x="1526159" y="2144014"/>
                  </a:lnTo>
                  <a:lnTo>
                    <a:pt x="1526159" y="985393"/>
                  </a:lnTo>
                  <a:lnTo>
                    <a:pt x="1526159" y="979932"/>
                  </a:lnTo>
                  <a:close/>
                </a:path>
                <a:path w="1572259" h="2158365">
                  <a:moveTo>
                    <a:pt x="1572006" y="2062607"/>
                  </a:moveTo>
                  <a:lnTo>
                    <a:pt x="1570482" y="2056638"/>
                  </a:lnTo>
                  <a:lnTo>
                    <a:pt x="1565656" y="2053844"/>
                  </a:lnTo>
                  <a:lnTo>
                    <a:pt x="1560957" y="2051050"/>
                  </a:lnTo>
                  <a:lnTo>
                    <a:pt x="1554988" y="2052701"/>
                  </a:lnTo>
                  <a:lnTo>
                    <a:pt x="1552194" y="2057400"/>
                  </a:lnTo>
                  <a:lnTo>
                    <a:pt x="1526273" y="2101824"/>
                  </a:lnTo>
                  <a:lnTo>
                    <a:pt x="1526159" y="2141296"/>
                  </a:lnTo>
                  <a:lnTo>
                    <a:pt x="1569339" y="2067433"/>
                  </a:lnTo>
                  <a:lnTo>
                    <a:pt x="1572006" y="2062607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71331" y="5062728"/>
            <a:ext cx="150114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435"/>
              </a:spcBef>
            </a:pPr>
            <a:r>
              <a:rPr sz="1800" b="1" spc="-5" dirty="0">
                <a:latin typeface="Gothic Uralic"/>
                <a:cs typeface="Gothic Uralic"/>
              </a:rPr>
              <a:t>instruction2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1259" y="5062728"/>
            <a:ext cx="150114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435"/>
              </a:spcBef>
            </a:pPr>
            <a:r>
              <a:rPr sz="1800" b="1" spc="-5" dirty="0">
                <a:latin typeface="Gothic Uralic"/>
                <a:cs typeface="Gothic Uralic"/>
              </a:rPr>
              <a:t>instruction3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7921" y="3517468"/>
            <a:ext cx="1569720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65"/>
              </a:lnSpc>
              <a:spcBef>
                <a:spcPts val="100"/>
              </a:spcBef>
            </a:pPr>
            <a:r>
              <a:rPr sz="1800" spc="10" dirty="0">
                <a:latin typeface="Gothic Uralic"/>
                <a:cs typeface="Gothic Uralic"/>
              </a:rPr>
              <a:t>Y</a:t>
            </a:r>
            <a:r>
              <a:rPr sz="1800" spc="-1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s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ts val="1965"/>
              </a:lnSpc>
            </a:pPr>
            <a:r>
              <a:rPr sz="1800" b="1" dirty="0">
                <a:latin typeface="Gothic Uralic"/>
                <a:cs typeface="Gothic Uralic"/>
              </a:rPr>
              <a:t>?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>
              <a:latin typeface="Gothic Uralic"/>
              <a:cs typeface="Gothic Uralic"/>
            </a:endParaRPr>
          </a:p>
          <a:p>
            <a:pPr marL="221615">
              <a:lnSpc>
                <a:spcPct val="100000"/>
              </a:lnSpc>
              <a:spcBef>
                <a:spcPts val="1400"/>
              </a:spcBef>
            </a:pPr>
            <a:r>
              <a:rPr sz="1800" spc="-5" dirty="0">
                <a:latin typeface="Gothic Uralic"/>
                <a:cs typeface="Gothic Uralic"/>
              </a:rPr>
              <a:t>No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76055" y="1630552"/>
            <a:ext cx="111760" cy="626745"/>
          </a:xfrm>
          <a:custGeom>
            <a:avLst/>
            <a:gdLst/>
            <a:ahLst/>
            <a:cxnLst/>
            <a:rect l="l" t="t" r="r" b="b"/>
            <a:pathLst>
              <a:path w="111759" h="626744">
                <a:moveTo>
                  <a:pt x="47657" y="615820"/>
                </a:moveTo>
                <a:lnTo>
                  <a:pt x="53467" y="626363"/>
                </a:lnTo>
                <a:lnTo>
                  <a:pt x="59414" y="616712"/>
                </a:lnTo>
                <a:lnTo>
                  <a:pt x="48260" y="616458"/>
                </a:lnTo>
                <a:lnTo>
                  <a:pt x="47657" y="615820"/>
                </a:lnTo>
                <a:close/>
              </a:path>
              <a:path w="111759" h="626744">
                <a:moveTo>
                  <a:pt x="44930" y="569769"/>
                </a:moveTo>
                <a:lnTo>
                  <a:pt x="44005" y="609190"/>
                </a:lnTo>
                <a:lnTo>
                  <a:pt x="47657" y="615820"/>
                </a:lnTo>
                <a:lnTo>
                  <a:pt x="48260" y="616458"/>
                </a:lnTo>
                <a:lnTo>
                  <a:pt x="59181" y="616712"/>
                </a:lnTo>
                <a:lnTo>
                  <a:pt x="59737" y="616187"/>
                </a:lnTo>
                <a:lnTo>
                  <a:pt x="63819" y="609561"/>
                </a:lnTo>
                <a:lnTo>
                  <a:pt x="64000" y="601852"/>
                </a:lnTo>
                <a:lnTo>
                  <a:pt x="62611" y="601852"/>
                </a:lnTo>
                <a:lnTo>
                  <a:pt x="45466" y="601472"/>
                </a:lnTo>
                <a:lnTo>
                  <a:pt x="54408" y="586968"/>
                </a:lnTo>
                <a:lnTo>
                  <a:pt x="44930" y="569769"/>
                </a:lnTo>
                <a:close/>
              </a:path>
              <a:path w="111759" h="626744">
                <a:moveTo>
                  <a:pt x="59737" y="616187"/>
                </a:moveTo>
                <a:lnTo>
                  <a:pt x="59181" y="616712"/>
                </a:lnTo>
                <a:lnTo>
                  <a:pt x="59414" y="616712"/>
                </a:lnTo>
                <a:lnTo>
                  <a:pt x="59737" y="616187"/>
                </a:lnTo>
                <a:close/>
              </a:path>
              <a:path w="111759" h="626744">
                <a:moveTo>
                  <a:pt x="63819" y="609561"/>
                </a:moveTo>
                <a:lnTo>
                  <a:pt x="59737" y="616187"/>
                </a:lnTo>
                <a:lnTo>
                  <a:pt x="63753" y="612394"/>
                </a:lnTo>
                <a:lnTo>
                  <a:pt x="63819" y="609561"/>
                </a:lnTo>
                <a:close/>
              </a:path>
              <a:path w="111759" h="626744">
                <a:moveTo>
                  <a:pt x="44005" y="609190"/>
                </a:moveTo>
                <a:lnTo>
                  <a:pt x="43942" y="611886"/>
                </a:lnTo>
                <a:lnTo>
                  <a:pt x="47657" y="615820"/>
                </a:lnTo>
                <a:lnTo>
                  <a:pt x="44005" y="609190"/>
                </a:lnTo>
                <a:close/>
              </a:path>
              <a:path w="111759" h="626744">
                <a:moveTo>
                  <a:pt x="100711" y="520192"/>
                </a:moveTo>
                <a:lnTo>
                  <a:pt x="94615" y="521716"/>
                </a:lnTo>
                <a:lnTo>
                  <a:pt x="91821" y="526288"/>
                </a:lnTo>
                <a:lnTo>
                  <a:pt x="64743" y="570205"/>
                </a:lnTo>
                <a:lnTo>
                  <a:pt x="63819" y="609561"/>
                </a:lnTo>
                <a:lnTo>
                  <a:pt x="108712" y="536701"/>
                </a:lnTo>
                <a:lnTo>
                  <a:pt x="111505" y="532130"/>
                </a:lnTo>
                <a:lnTo>
                  <a:pt x="110109" y="526034"/>
                </a:lnTo>
                <a:lnTo>
                  <a:pt x="100711" y="520192"/>
                </a:lnTo>
                <a:close/>
              </a:path>
              <a:path w="111759" h="626744">
                <a:moveTo>
                  <a:pt x="11302" y="518033"/>
                </a:moveTo>
                <a:lnTo>
                  <a:pt x="6603" y="520700"/>
                </a:lnTo>
                <a:lnTo>
                  <a:pt x="1777" y="523367"/>
                </a:lnTo>
                <a:lnTo>
                  <a:pt x="0" y="529336"/>
                </a:lnTo>
                <a:lnTo>
                  <a:pt x="44005" y="609190"/>
                </a:lnTo>
                <a:lnTo>
                  <a:pt x="44930" y="569769"/>
                </a:lnTo>
                <a:lnTo>
                  <a:pt x="17399" y="519811"/>
                </a:lnTo>
                <a:lnTo>
                  <a:pt x="11302" y="518033"/>
                </a:lnTo>
                <a:close/>
              </a:path>
              <a:path w="111759" h="626744">
                <a:moveTo>
                  <a:pt x="54408" y="586968"/>
                </a:moveTo>
                <a:lnTo>
                  <a:pt x="45466" y="601472"/>
                </a:lnTo>
                <a:lnTo>
                  <a:pt x="62611" y="601852"/>
                </a:lnTo>
                <a:lnTo>
                  <a:pt x="54408" y="586968"/>
                </a:lnTo>
                <a:close/>
              </a:path>
              <a:path w="111759" h="626744">
                <a:moveTo>
                  <a:pt x="64743" y="570205"/>
                </a:moveTo>
                <a:lnTo>
                  <a:pt x="54408" y="586968"/>
                </a:lnTo>
                <a:lnTo>
                  <a:pt x="62611" y="601852"/>
                </a:lnTo>
                <a:lnTo>
                  <a:pt x="64000" y="601852"/>
                </a:lnTo>
                <a:lnTo>
                  <a:pt x="64743" y="570205"/>
                </a:lnTo>
                <a:close/>
              </a:path>
              <a:path w="111759" h="626744">
                <a:moveTo>
                  <a:pt x="50165" y="537210"/>
                </a:moveTo>
                <a:lnTo>
                  <a:pt x="45593" y="541527"/>
                </a:lnTo>
                <a:lnTo>
                  <a:pt x="44930" y="569769"/>
                </a:lnTo>
                <a:lnTo>
                  <a:pt x="54408" y="586968"/>
                </a:lnTo>
                <a:lnTo>
                  <a:pt x="64743" y="570205"/>
                </a:lnTo>
                <a:lnTo>
                  <a:pt x="65404" y="542036"/>
                </a:lnTo>
                <a:lnTo>
                  <a:pt x="61087" y="537463"/>
                </a:lnTo>
                <a:lnTo>
                  <a:pt x="50165" y="537210"/>
                </a:lnTo>
                <a:close/>
              </a:path>
              <a:path w="111759" h="626744">
                <a:moveTo>
                  <a:pt x="53467" y="398525"/>
                </a:moveTo>
                <a:lnTo>
                  <a:pt x="48895" y="402844"/>
                </a:lnTo>
                <a:lnTo>
                  <a:pt x="47244" y="473201"/>
                </a:lnTo>
                <a:lnTo>
                  <a:pt x="51562" y="477774"/>
                </a:lnTo>
                <a:lnTo>
                  <a:pt x="62484" y="478027"/>
                </a:lnTo>
                <a:lnTo>
                  <a:pt x="67055" y="473710"/>
                </a:lnTo>
                <a:lnTo>
                  <a:pt x="68706" y="403351"/>
                </a:lnTo>
                <a:lnTo>
                  <a:pt x="64389" y="398780"/>
                </a:lnTo>
                <a:lnTo>
                  <a:pt x="53467" y="398525"/>
                </a:lnTo>
                <a:close/>
              </a:path>
              <a:path w="111759" h="626744">
                <a:moveTo>
                  <a:pt x="56896" y="259969"/>
                </a:moveTo>
                <a:lnTo>
                  <a:pt x="52324" y="264287"/>
                </a:lnTo>
                <a:lnTo>
                  <a:pt x="50782" y="329564"/>
                </a:lnTo>
                <a:lnTo>
                  <a:pt x="50546" y="334645"/>
                </a:lnTo>
                <a:lnTo>
                  <a:pt x="54991" y="339089"/>
                </a:lnTo>
                <a:lnTo>
                  <a:pt x="65913" y="339344"/>
                </a:lnTo>
                <a:lnTo>
                  <a:pt x="70358" y="335025"/>
                </a:lnTo>
                <a:lnTo>
                  <a:pt x="72136" y="264668"/>
                </a:lnTo>
                <a:lnTo>
                  <a:pt x="67818" y="260223"/>
                </a:lnTo>
                <a:lnTo>
                  <a:pt x="56896" y="259969"/>
                </a:lnTo>
                <a:close/>
              </a:path>
              <a:path w="111759" h="626744">
                <a:moveTo>
                  <a:pt x="60198" y="121285"/>
                </a:moveTo>
                <a:lnTo>
                  <a:pt x="55625" y="125602"/>
                </a:lnTo>
                <a:lnTo>
                  <a:pt x="53975" y="195961"/>
                </a:lnTo>
                <a:lnTo>
                  <a:pt x="58293" y="200533"/>
                </a:lnTo>
                <a:lnTo>
                  <a:pt x="69215" y="200787"/>
                </a:lnTo>
                <a:lnTo>
                  <a:pt x="73787" y="196469"/>
                </a:lnTo>
                <a:lnTo>
                  <a:pt x="75438" y="126111"/>
                </a:lnTo>
                <a:lnTo>
                  <a:pt x="71120" y="121538"/>
                </a:lnTo>
                <a:lnTo>
                  <a:pt x="60198" y="121285"/>
                </a:lnTo>
                <a:close/>
              </a:path>
              <a:path w="111759" h="626744">
                <a:moveTo>
                  <a:pt x="63119" y="0"/>
                </a:moveTo>
                <a:lnTo>
                  <a:pt x="58547" y="4318"/>
                </a:lnTo>
                <a:lnTo>
                  <a:pt x="57276" y="57276"/>
                </a:lnTo>
                <a:lnTo>
                  <a:pt x="61595" y="61849"/>
                </a:lnTo>
                <a:lnTo>
                  <a:pt x="72644" y="62102"/>
                </a:lnTo>
                <a:lnTo>
                  <a:pt x="77089" y="57785"/>
                </a:lnTo>
                <a:lnTo>
                  <a:pt x="78359" y="4825"/>
                </a:lnTo>
                <a:lnTo>
                  <a:pt x="74041" y="254"/>
                </a:lnTo>
                <a:lnTo>
                  <a:pt x="63119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0334" y="5699633"/>
            <a:ext cx="111760" cy="626745"/>
          </a:xfrm>
          <a:custGeom>
            <a:avLst/>
            <a:gdLst/>
            <a:ahLst/>
            <a:cxnLst/>
            <a:rect l="l" t="t" r="r" b="b"/>
            <a:pathLst>
              <a:path w="111759" h="626745">
                <a:moveTo>
                  <a:pt x="47686" y="615817"/>
                </a:moveTo>
                <a:lnTo>
                  <a:pt x="53467" y="626300"/>
                </a:lnTo>
                <a:lnTo>
                  <a:pt x="59397" y="616686"/>
                </a:lnTo>
                <a:lnTo>
                  <a:pt x="48260" y="616419"/>
                </a:lnTo>
                <a:lnTo>
                  <a:pt x="47686" y="615817"/>
                </a:lnTo>
                <a:close/>
              </a:path>
              <a:path w="111759" h="626745">
                <a:moveTo>
                  <a:pt x="44930" y="569761"/>
                </a:moveTo>
                <a:lnTo>
                  <a:pt x="44006" y="609143"/>
                </a:lnTo>
                <a:lnTo>
                  <a:pt x="47686" y="615817"/>
                </a:lnTo>
                <a:lnTo>
                  <a:pt x="48260" y="616419"/>
                </a:lnTo>
                <a:lnTo>
                  <a:pt x="59182" y="616686"/>
                </a:lnTo>
                <a:lnTo>
                  <a:pt x="59699" y="616196"/>
                </a:lnTo>
                <a:lnTo>
                  <a:pt x="63820" y="609516"/>
                </a:lnTo>
                <a:lnTo>
                  <a:pt x="63999" y="601865"/>
                </a:lnTo>
                <a:lnTo>
                  <a:pt x="62611" y="601865"/>
                </a:lnTo>
                <a:lnTo>
                  <a:pt x="45466" y="601459"/>
                </a:lnTo>
                <a:lnTo>
                  <a:pt x="54408" y="586970"/>
                </a:lnTo>
                <a:lnTo>
                  <a:pt x="44930" y="569761"/>
                </a:lnTo>
                <a:close/>
              </a:path>
              <a:path w="111759" h="626745">
                <a:moveTo>
                  <a:pt x="59699" y="616196"/>
                </a:moveTo>
                <a:lnTo>
                  <a:pt x="59182" y="616686"/>
                </a:lnTo>
                <a:lnTo>
                  <a:pt x="59397" y="616686"/>
                </a:lnTo>
                <a:lnTo>
                  <a:pt x="59699" y="616196"/>
                </a:lnTo>
                <a:close/>
              </a:path>
              <a:path w="111759" h="626745">
                <a:moveTo>
                  <a:pt x="63820" y="609516"/>
                </a:moveTo>
                <a:lnTo>
                  <a:pt x="59699" y="616196"/>
                </a:lnTo>
                <a:lnTo>
                  <a:pt x="63754" y="612355"/>
                </a:lnTo>
                <a:lnTo>
                  <a:pt x="63820" y="609516"/>
                </a:lnTo>
                <a:close/>
              </a:path>
              <a:path w="111759" h="626745">
                <a:moveTo>
                  <a:pt x="44006" y="609143"/>
                </a:moveTo>
                <a:lnTo>
                  <a:pt x="43942" y="611885"/>
                </a:lnTo>
                <a:lnTo>
                  <a:pt x="47686" y="615817"/>
                </a:lnTo>
                <a:lnTo>
                  <a:pt x="44006" y="609143"/>
                </a:lnTo>
                <a:close/>
              </a:path>
              <a:path w="111759" h="626745">
                <a:moveTo>
                  <a:pt x="100711" y="520242"/>
                </a:moveTo>
                <a:lnTo>
                  <a:pt x="94615" y="521690"/>
                </a:lnTo>
                <a:lnTo>
                  <a:pt x="91821" y="526351"/>
                </a:lnTo>
                <a:lnTo>
                  <a:pt x="64742" y="570226"/>
                </a:lnTo>
                <a:lnTo>
                  <a:pt x="63820" y="609516"/>
                </a:lnTo>
                <a:lnTo>
                  <a:pt x="108712" y="536740"/>
                </a:lnTo>
                <a:lnTo>
                  <a:pt x="111506" y="532091"/>
                </a:lnTo>
                <a:lnTo>
                  <a:pt x="110109" y="525983"/>
                </a:lnTo>
                <a:lnTo>
                  <a:pt x="100711" y="520242"/>
                </a:lnTo>
                <a:close/>
              </a:path>
              <a:path w="111759" h="626745">
                <a:moveTo>
                  <a:pt x="11303" y="518083"/>
                </a:moveTo>
                <a:lnTo>
                  <a:pt x="6604" y="520725"/>
                </a:lnTo>
                <a:lnTo>
                  <a:pt x="1778" y="523366"/>
                </a:lnTo>
                <a:lnTo>
                  <a:pt x="0" y="529386"/>
                </a:lnTo>
                <a:lnTo>
                  <a:pt x="2667" y="534174"/>
                </a:lnTo>
                <a:lnTo>
                  <a:pt x="44006" y="609143"/>
                </a:lnTo>
                <a:lnTo>
                  <a:pt x="44930" y="569761"/>
                </a:lnTo>
                <a:lnTo>
                  <a:pt x="20066" y="524611"/>
                </a:lnTo>
                <a:lnTo>
                  <a:pt x="17399" y="519823"/>
                </a:lnTo>
                <a:lnTo>
                  <a:pt x="11303" y="518083"/>
                </a:lnTo>
                <a:close/>
              </a:path>
              <a:path w="111759" h="626745">
                <a:moveTo>
                  <a:pt x="54408" y="586970"/>
                </a:moveTo>
                <a:lnTo>
                  <a:pt x="45466" y="601459"/>
                </a:lnTo>
                <a:lnTo>
                  <a:pt x="62611" y="601865"/>
                </a:lnTo>
                <a:lnTo>
                  <a:pt x="54408" y="586970"/>
                </a:lnTo>
                <a:close/>
              </a:path>
              <a:path w="111759" h="626745">
                <a:moveTo>
                  <a:pt x="64742" y="570226"/>
                </a:moveTo>
                <a:lnTo>
                  <a:pt x="54408" y="586970"/>
                </a:lnTo>
                <a:lnTo>
                  <a:pt x="62611" y="601865"/>
                </a:lnTo>
                <a:lnTo>
                  <a:pt x="63999" y="601865"/>
                </a:lnTo>
                <a:lnTo>
                  <a:pt x="64742" y="570226"/>
                </a:lnTo>
                <a:close/>
              </a:path>
              <a:path w="111759" h="626745">
                <a:moveTo>
                  <a:pt x="50165" y="537197"/>
                </a:moveTo>
                <a:lnTo>
                  <a:pt x="45593" y="541527"/>
                </a:lnTo>
                <a:lnTo>
                  <a:pt x="44930" y="569761"/>
                </a:lnTo>
                <a:lnTo>
                  <a:pt x="54408" y="586970"/>
                </a:lnTo>
                <a:lnTo>
                  <a:pt x="64742" y="570226"/>
                </a:lnTo>
                <a:lnTo>
                  <a:pt x="65405" y="541997"/>
                </a:lnTo>
                <a:lnTo>
                  <a:pt x="61087" y="537463"/>
                </a:lnTo>
                <a:lnTo>
                  <a:pt x="50165" y="537197"/>
                </a:lnTo>
                <a:close/>
              </a:path>
              <a:path w="111759" h="626745">
                <a:moveTo>
                  <a:pt x="53467" y="398551"/>
                </a:moveTo>
                <a:lnTo>
                  <a:pt x="48895" y="402882"/>
                </a:lnTo>
                <a:lnTo>
                  <a:pt x="47244" y="473240"/>
                </a:lnTo>
                <a:lnTo>
                  <a:pt x="51562" y="477773"/>
                </a:lnTo>
                <a:lnTo>
                  <a:pt x="62484" y="478040"/>
                </a:lnTo>
                <a:lnTo>
                  <a:pt x="67056" y="473722"/>
                </a:lnTo>
                <a:lnTo>
                  <a:pt x="68707" y="403364"/>
                </a:lnTo>
                <a:lnTo>
                  <a:pt x="64389" y="398818"/>
                </a:lnTo>
                <a:lnTo>
                  <a:pt x="53467" y="398551"/>
                </a:lnTo>
                <a:close/>
              </a:path>
              <a:path w="111759" h="626745">
                <a:moveTo>
                  <a:pt x="56896" y="259905"/>
                </a:moveTo>
                <a:lnTo>
                  <a:pt x="52324" y="264236"/>
                </a:lnTo>
                <a:lnTo>
                  <a:pt x="50777" y="329603"/>
                </a:lnTo>
                <a:lnTo>
                  <a:pt x="50546" y="334594"/>
                </a:lnTo>
                <a:lnTo>
                  <a:pt x="54991" y="339140"/>
                </a:lnTo>
                <a:lnTo>
                  <a:pt x="65913" y="339394"/>
                </a:lnTo>
                <a:lnTo>
                  <a:pt x="70358" y="335076"/>
                </a:lnTo>
                <a:lnTo>
                  <a:pt x="72136" y="264718"/>
                </a:lnTo>
                <a:lnTo>
                  <a:pt x="67818" y="260172"/>
                </a:lnTo>
                <a:lnTo>
                  <a:pt x="56896" y="259905"/>
                </a:lnTo>
                <a:close/>
              </a:path>
              <a:path w="111759" h="626745">
                <a:moveTo>
                  <a:pt x="60198" y="121272"/>
                </a:moveTo>
                <a:lnTo>
                  <a:pt x="55625" y="125590"/>
                </a:lnTo>
                <a:lnTo>
                  <a:pt x="53975" y="195948"/>
                </a:lnTo>
                <a:lnTo>
                  <a:pt x="58293" y="200494"/>
                </a:lnTo>
                <a:lnTo>
                  <a:pt x="69215" y="200761"/>
                </a:lnTo>
                <a:lnTo>
                  <a:pt x="73787" y="196430"/>
                </a:lnTo>
                <a:lnTo>
                  <a:pt x="75438" y="126072"/>
                </a:lnTo>
                <a:lnTo>
                  <a:pt x="71120" y="121526"/>
                </a:lnTo>
                <a:lnTo>
                  <a:pt x="60198" y="121272"/>
                </a:lnTo>
                <a:close/>
              </a:path>
              <a:path w="111759" h="626745">
                <a:moveTo>
                  <a:pt x="63119" y="0"/>
                </a:moveTo>
                <a:lnTo>
                  <a:pt x="58547" y="4330"/>
                </a:lnTo>
                <a:lnTo>
                  <a:pt x="57276" y="57302"/>
                </a:lnTo>
                <a:lnTo>
                  <a:pt x="61595" y="61848"/>
                </a:lnTo>
                <a:lnTo>
                  <a:pt x="72644" y="62115"/>
                </a:lnTo>
                <a:lnTo>
                  <a:pt x="77089" y="57784"/>
                </a:lnTo>
                <a:lnTo>
                  <a:pt x="78359" y="4800"/>
                </a:lnTo>
                <a:lnTo>
                  <a:pt x="74041" y="266"/>
                </a:lnTo>
                <a:lnTo>
                  <a:pt x="63119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60075" y="5728589"/>
            <a:ext cx="111760" cy="626745"/>
          </a:xfrm>
          <a:custGeom>
            <a:avLst/>
            <a:gdLst/>
            <a:ahLst/>
            <a:cxnLst/>
            <a:rect l="l" t="t" r="r" b="b"/>
            <a:pathLst>
              <a:path w="111759" h="626745">
                <a:moveTo>
                  <a:pt x="47686" y="615817"/>
                </a:moveTo>
                <a:lnTo>
                  <a:pt x="53467" y="626300"/>
                </a:lnTo>
                <a:lnTo>
                  <a:pt x="59397" y="616686"/>
                </a:lnTo>
                <a:lnTo>
                  <a:pt x="48259" y="616419"/>
                </a:lnTo>
                <a:lnTo>
                  <a:pt x="47686" y="615817"/>
                </a:lnTo>
                <a:close/>
              </a:path>
              <a:path w="111759" h="626745">
                <a:moveTo>
                  <a:pt x="44930" y="569761"/>
                </a:moveTo>
                <a:lnTo>
                  <a:pt x="44006" y="609143"/>
                </a:lnTo>
                <a:lnTo>
                  <a:pt x="47686" y="615817"/>
                </a:lnTo>
                <a:lnTo>
                  <a:pt x="48259" y="616419"/>
                </a:lnTo>
                <a:lnTo>
                  <a:pt x="59181" y="616686"/>
                </a:lnTo>
                <a:lnTo>
                  <a:pt x="59699" y="616196"/>
                </a:lnTo>
                <a:lnTo>
                  <a:pt x="63820" y="609516"/>
                </a:lnTo>
                <a:lnTo>
                  <a:pt x="63999" y="601865"/>
                </a:lnTo>
                <a:lnTo>
                  <a:pt x="62610" y="601865"/>
                </a:lnTo>
                <a:lnTo>
                  <a:pt x="45466" y="601459"/>
                </a:lnTo>
                <a:lnTo>
                  <a:pt x="54408" y="586970"/>
                </a:lnTo>
                <a:lnTo>
                  <a:pt x="44930" y="569761"/>
                </a:lnTo>
                <a:close/>
              </a:path>
              <a:path w="111759" h="626745">
                <a:moveTo>
                  <a:pt x="59699" y="616196"/>
                </a:moveTo>
                <a:lnTo>
                  <a:pt x="59181" y="616686"/>
                </a:lnTo>
                <a:lnTo>
                  <a:pt x="59397" y="616686"/>
                </a:lnTo>
                <a:lnTo>
                  <a:pt x="59699" y="616196"/>
                </a:lnTo>
                <a:close/>
              </a:path>
              <a:path w="111759" h="626745">
                <a:moveTo>
                  <a:pt x="63820" y="609516"/>
                </a:moveTo>
                <a:lnTo>
                  <a:pt x="59699" y="616196"/>
                </a:lnTo>
                <a:lnTo>
                  <a:pt x="63753" y="612355"/>
                </a:lnTo>
                <a:lnTo>
                  <a:pt x="63820" y="609516"/>
                </a:lnTo>
                <a:close/>
              </a:path>
              <a:path w="111759" h="626745">
                <a:moveTo>
                  <a:pt x="44006" y="609143"/>
                </a:moveTo>
                <a:lnTo>
                  <a:pt x="43942" y="611886"/>
                </a:lnTo>
                <a:lnTo>
                  <a:pt x="47686" y="615817"/>
                </a:lnTo>
                <a:lnTo>
                  <a:pt x="44006" y="609143"/>
                </a:lnTo>
                <a:close/>
              </a:path>
              <a:path w="111759" h="626745">
                <a:moveTo>
                  <a:pt x="100710" y="520242"/>
                </a:moveTo>
                <a:lnTo>
                  <a:pt x="94615" y="521690"/>
                </a:lnTo>
                <a:lnTo>
                  <a:pt x="91821" y="526351"/>
                </a:lnTo>
                <a:lnTo>
                  <a:pt x="64742" y="570226"/>
                </a:lnTo>
                <a:lnTo>
                  <a:pt x="63820" y="609516"/>
                </a:lnTo>
                <a:lnTo>
                  <a:pt x="108711" y="536740"/>
                </a:lnTo>
                <a:lnTo>
                  <a:pt x="111505" y="532091"/>
                </a:lnTo>
                <a:lnTo>
                  <a:pt x="110108" y="525983"/>
                </a:lnTo>
                <a:lnTo>
                  <a:pt x="100710" y="520242"/>
                </a:lnTo>
                <a:close/>
              </a:path>
              <a:path w="111759" h="626745">
                <a:moveTo>
                  <a:pt x="11302" y="518083"/>
                </a:moveTo>
                <a:lnTo>
                  <a:pt x="6603" y="520725"/>
                </a:lnTo>
                <a:lnTo>
                  <a:pt x="1777" y="523367"/>
                </a:lnTo>
                <a:lnTo>
                  <a:pt x="0" y="529386"/>
                </a:lnTo>
                <a:lnTo>
                  <a:pt x="2667" y="534174"/>
                </a:lnTo>
                <a:lnTo>
                  <a:pt x="44006" y="609143"/>
                </a:lnTo>
                <a:lnTo>
                  <a:pt x="44930" y="569761"/>
                </a:lnTo>
                <a:lnTo>
                  <a:pt x="20066" y="524611"/>
                </a:lnTo>
                <a:lnTo>
                  <a:pt x="17399" y="519823"/>
                </a:lnTo>
                <a:lnTo>
                  <a:pt x="11302" y="518083"/>
                </a:lnTo>
                <a:close/>
              </a:path>
              <a:path w="111759" h="626745">
                <a:moveTo>
                  <a:pt x="54408" y="586970"/>
                </a:moveTo>
                <a:lnTo>
                  <a:pt x="45466" y="601459"/>
                </a:lnTo>
                <a:lnTo>
                  <a:pt x="62610" y="601865"/>
                </a:lnTo>
                <a:lnTo>
                  <a:pt x="54408" y="586970"/>
                </a:lnTo>
                <a:close/>
              </a:path>
              <a:path w="111759" h="626745">
                <a:moveTo>
                  <a:pt x="64742" y="570226"/>
                </a:moveTo>
                <a:lnTo>
                  <a:pt x="54408" y="586970"/>
                </a:lnTo>
                <a:lnTo>
                  <a:pt x="62610" y="601865"/>
                </a:lnTo>
                <a:lnTo>
                  <a:pt x="63999" y="601865"/>
                </a:lnTo>
                <a:lnTo>
                  <a:pt x="64742" y="570226"/>
                </a:lnTo>
                <a:close/>
              </a:path>
              <a:path w="111759" h="626745">
                <a:moveTo>
                  <a:pt x="50165" y="537197"/>
                </a:moveTo>
                <a:lnTo>
                  <a:pt x="45593" y="541528"/>
                </a:lnTo>
                <a:lnTo>
                  <a:pt x="44930" y="569761"/>
                </a:lnTo>
                <a:lnTo>
                  <a:pt x="54408" y="586970"/>
                </a:lnTo>
                <a:lnTo>
                  <a:pt x="64742" y="570226"/>
                </a:lnTo>
                <a:lnTo>
                  <a:pt x="65404" y="541997"/>
                </a:lnTo>
                <a:lnTo>
                  <a:pt x="61086" y="537464"/>
                </a:lnTo>
                <a:lnTo>
                  <a:pt x="50165" y="537197"/>
                </a:lnTo>
                <a:close/>
              </a:path>
              <a:path w="111759" h="626745">
                <a:moveTo>
                  <a:pt x="53467" y="398551"/>
                </a:moveTo>
                <a:lnTo>
                  <a:pt x="48895" y="402882"/>
                </a:lnTo>
                <a:lnTo>
                  <a:pt x="47244" y="473240"/>
                </a:lnTo>
                <a:lnTo>
                  <a:pt x="51561" y="477774"/>
                </a:lnTo>
                <a:lnTo>
                  <a:pt x="62483" y="478040"/>
                </a:lnTo>
                <a:lnTo>
                  <a:pt x="67055" y="473722"/>
                </a:lnTo>
                <a:lnTo>
                  <a:pt x="68706" y="403364"/>
                </a:lnTo>
                <a:lnTo>
                  <a:pt x="64389" y="398818"/>
                </a:lnTo>
                <a:lnTo>
                  <a:pt x="53467" y="398551"/>
                </a:lnTo>
                <a:close/>
              </a:path>
              <a:path w="111759" h="626745">
                <a:moveTo>
                  <a:pt x="56896" y="259905"/>
                </a:moveTo>
                <a:lnTo>
                  <a:pt x="52324" y="264236"/>
                </a:lnTo>
                <a:lnTo>
                  <a:pt x="50777" y="329603"/>
                </a:lnTo>
                <a:lnTo>
                  <a:pt x="50546" y="334594"/>
                </a:lnTo>
                <a:lnTo>
                  <a:pt x="54991" y="339140"/>
                </a:lnTo>
                <a:lnTo>
                  <a:pt x="65913" y="339394"/>
                </a:lnTo>
                <a:lnTo>
                  <a:pt x="70357" y="335076"/>
                </a:lnTo>
                <a:lnTo>
                  <a:pt x="72135" y="264718"/>
                </a:lnTo>
                <a:lnTo>
                  <a:pt x="67818" y="260172"/>
                </a:lnTo>
                <a:lnTo>
                  <a:pt x="56896" y="259905"/>
                </a:lnTo>
                <a:close/>
              </a:path>
              <a:path w="111759" h="626745">
                <a:moveTo>
                  <a:pt x="60198" y="121272"/>
                </a:moveTo>
                <a:lnTo>
                  <a:pt x="55625" y="125590"/>
                </a:lnTo>
                <a:lnTo>
                  <a:pt x="53975" y="195948"/>
                </a:lnTo>
                <a:lnTo>
                  <a:pt x="58293" y="200494"/>
                </a:lnTo>
                <a:lnTo>
                  <a:pt x="69215" y="200761"/>
                </a:lnTo>
                <a:lnTo>
                  <a:pt x="73786" y="196430"/>
                </a:lnTo>
                <a:lnTo>
                  <a:pt x="75438" y="126072"/>
                </a:lnTo>
                <a:lnTo>
                  <a:pt x="71120" y="121526"/>
                </a:lnTo>
                <a:lnTo>
                  <a:pt x="60198" y="121272"/>
                </a:lnTo>
                <a:close/>
              </a:path>
              <a:path w="111759" h="626745">
                <a:moveTo>
                  <a:pt x="63119" y="0"/>
                </a:moveTo>
                <a:lnTo>
                  <a:pt x="58547" y="4330"/>
                </a:lnTo>
                <a:lnTo>
                  <a:pt x="57276" y="57302"/>
                </a:lnTo>
                <a:lnTo>
                  <a:pt x="61595" y="61849"/>
                </a:lnTo>
                <a:lnTo>
                  <a:pt x="72644" y="62115"/>
                </a:lnTo>
                <a:lnTo>
                  <a:pt x="77089" y="57785"/>
                </a:lnTo>
                <a:lnTo>
                  <a:pt x="78358" y="4800"/>
                </a:lnTo>
                <a:lnTo>
                  <a:pt x="74041" y="266"/>
                </a:lnTo>
                <a:lnTo>
                  <a:pt x="63119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75956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6906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Escape </a:t>
            </a:r>
            <a:r>
              <a:rPr spc="-5" dirty="0"/>
              <a:t>sequences in</a:t>
            </a:r>
            <a:r>
              <a:rPr spc="45" dirty="0"/>
              <a:t> </a:t>
            </a:r>
            <a:r>
              <a:rPr spc="-5" dirty="0"/>
              <a:t>strings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1600200"/>
            <a:ext cx="3601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Common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escape</a:t>
            </a:r>
            <a:r>
              <a:rPr sz="2000" b="1" i="1" spc="-9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sequences</a:t>
            </a:r>
            <a:endParaRPr sz="2000" dirty="0">
              <a:latin typeface="TeXGyreAdventor"/>
              <a:cs typeface="TeXGyreAdventor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08620" y="2466975"/>
          <a:ext cx="8986518" cy="33375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64"/>
                <a:gridCol w="724725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Escape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seq.</a:t>
                      </a:r>
                      <a:endParaRPr sz="1800" dirty="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What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does it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Gothic Uralic"/>
                          <a:cs typeface="Gothic Uralic"/>
                        </a:rPr>
                        <a:t>do?</a:t>
                      </a:r>
                      <a:endParaRPr sz="1800">
                        <a:latin typeface="Gothic Uralic"/>
                        <a:cs typeface="Gothic Ural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966A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\a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Beep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sz="18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\t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 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stop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\b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Backspace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\r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Carriage</a:t>
                      </a:r>
                      <a:r>
                        <a:rPr sz="1800" spc="-3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\”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 quotation mark</a:t>
                      </a:r>
                      <a:r>
                        <a:rPr sz="1800" spc="-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\’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quotation mark</a:t>
                      </a:r>
                      <a:r>
                        <a:rPr sz="1800" spc="-3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2E2"/>
                    </a:solidFill>
                  </a:tcPr>
                </a:tc>
              </a:tr>
              <a:tr h="370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\\</a:t>
                      </a:r>
                      <a:endParaRPr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Back-slash</a:t>
                      </a:r>
                      <a:r>
                        <a:rPr sz="1800" spc="-1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A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962400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32753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600200"/>
            <a:ext cx="10287000" cy="4627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Working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with</a:t>
            </a:r>
            <a:r>
              <a:rPr sz="20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Strings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TeXGyreAdventor"/>
              <a:cs typeface="TeXGyreAdventor"/>
            </a:endParaRPr>
          </a:p>
          <a:p>
            <a:pPr marL="469900" indent="-457200">
              <a:lnSpc>
                <a:spcPct val="100000"/>
              </a:lnSpc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 two</a:t>
            </a:r>
            <a:r>
              <a:rPr sz="2000" spc="-8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strings</a:t>
            </a:r>
            <a:endParaRPr sz="2000" dirty="0">
              <a:latin typeface="Gothic Uralic"/>
              <a:cs typeface="Gothic Uralic"/>
            </a:endParaRPr>
          </a:p>
          <a:p>
            <a:pPr marL="469900" marR="28067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Initialise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first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string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copy its contents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other string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(make</a:t>
            </a:r>
            <a:r>
              <a:rPr sz="2000" spc="-2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them 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identical). Display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both strings,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separated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by a line-break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(\n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).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Compute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length of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first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string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print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the</a:t>
            </a:r>
            <a:r>
              <a:rPr sz="2000" spc="-2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screen.</a:t>
            </a:r>
            <a:endParaRPr sz="2000" dirty="0">
              <a:latin typeface="Gothic Uralic"/>
              <a:cs typeface="Gothic Uralic"/>
            </a:endParaRPr>
          </a:p>
          <a:p>
            <a:pPr marL="469900" marR="3905885" indent="-457835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Experiment with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other two functions  </a:t>
            </a:r>
            <a:r>
              <a:rPr sz="2000" spc="-15" dirty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lang="en-US" sz="2000" spc="-15" dirty="0" smtClean="0">
                <a:solidFill>
                  <a:srgbClr val="252525"/>
                </a:solidFill>
                <a:latin typeface="Gothic Uralic"/>
                <a:cs typeface="Gothic Uralic"/>
              </a:rPr>
              <a:t>  </a:t>
            </a:r>
            <a:r>
              <a:rPr sz="2000" dirty="0" smtClean="0">
                <a:solidFill>
                  <a:srgbClr val="252525"/>
                </a:solidFill>
                <a:latin typeface="Gothic Uralic"/>
                <a:cs typeface="Gothic Uralic"/>
              </a:rPr>
              <a:t>do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they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do?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Consult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API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find</a:t>
            </a:r>
            <a:r>
              <a:rPr sz="2000" spc="-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out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Implement an example that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demonstrates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how both</a:t>
            </a:r>
            <a:r>
              <a:rPr sz="2000" spc="-1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work.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Test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example with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different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values,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e.g. what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happens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if you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</a:t>
            </a:r>
            <a:r>
              <a:rPr sz="2000" spc="-19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</a:pP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empty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string?</a:t>
            </a:r>
            <a:endParaRPr sz="2000" dirty="0">
              <a:latin typeface="Gothic Uralic"/>
              <a:cs typeface="Gothic Uralic"/>
            </a:endParaRPr>
          </a:p>
          <a:p>
            <a:pPr marL="469900" marR="5080" indent="-457835">
              <a:lnSpc>
                <a:spcPct val="100000"/>
              </a:lnSpc>
              <a:spcBef>
                <a:spcPts val="1085"/>
              </a:spcBef>
              <a:buClr>
                <a:srgbClr val="4966AC"/>
              </a:buClr>
              <a:buAutoNum type="arabicPeriod" startAt="5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Improve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your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number-guessing game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from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earlier by storing text responses</a:t>
            </a:r>
            <a:r>
              <a:rPr sz="2000" spc="-2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string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variables. </a:t>
            </a: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and/or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concatenate their values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</a:t>
            </a:r>
            <a:r>
              <a:rPr sz="20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required.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94512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257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Grouping of</a:t>
            </a:r>
            <a:r>
              <a:rPr spc="-35" dirty="0"/>
              <a:t> </a:t>
            </a:r>
            <a:r>
              <a:rPr spc="-10"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1828800"/>
            <a:ext cx="4387850" cy="3922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Why would we want to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group</a:t>
            </a:r>
            <a:r>
              <a:rPr sz="2000" b="1" i="1" spc="-7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data?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There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are </a:t>
            </a: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many</a:t>
            </a:r>
            <a:r>
              <a:rPr sz="1800" b="1" i="1" spc="-6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applications</a:t>
            </a:r>
            <a:endParaRPr sz="18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  <a:spcBef>
                <a:spcPts val="108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Library</a:t>
            </a:r>
            <a:r>
              <a:rPr sz="18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catalogue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Online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shopping</a:t>
            </a:r>
            <a:r>
              <a:rPr sz="1800" spc="-2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basket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Phone number</a:t>
            </a:r>
            <a:r>
              <a:rPr sz="1800" spc="-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directory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Address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book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/</a:t>
            </a:r>
            <a:r>
              <a:rPr sz="1800" spc="-2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Diary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Representing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strings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(in</a:t>
            </a:r>
            <a:r>
              <a:rPr sz="18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C)</a:t>
            </a:r>
            <a:endParaRPr sz="1800" dirty="0">
              <a:latin typeface="Gothic Uralic"/>
              <a:cs typeface="Gothic Uralic"/>
            </a:endParaRPr>
          </a:p>
          <a:p>
            <a:pPr marL="756285" marR="322580" indent="-287020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Knowledge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representation</a:t>
            </a:r>
            <a:r>
              <a:rPr sz="1800" spc="-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75" dirty="0">
                <a:solidFill>
                  <a:srgbClr val="252525"/>
                </a:solidFill>
                <a:latin typeface="Gothic Uralic"/>
                <a:cs typeface="Gothic Uralic"/>
              </a:rPr>
              <a:t>for 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Problem-solving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5915" y="1981200"/>
            <a:ext cx="4917947" cy="3688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94512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257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Grouping of</a:t>
            </a:r>
            <a:r>
              <a:rPr spc="-35" dirty="0"/>
              <a:t> </a:t>
            </a:r>
            <a:r>
              <a:rPr spc="-10"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898" y="1859991"/>
            <a:ext cx="4918075" cy="3348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What can we do with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grouped</a:t>
            </a:r>
            <a:r>
              <a:rPr sz="2000" b="1" i="1" spc="-7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data?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</a:pP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Common</a:t>
            </a:r>
            <a:r>
              <a:rPr sz="1800" b="1" i="1" spc="-3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operations</a:t>
            </a:r>
            <a:endParaRPr sz="18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  <a:spcBef>
                <a:spcPts val="102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5" dirty="0">
                <a:solidFill>
                  <a:srgbClr val="252525"/>
                </a:solidFill>
                <a:latin typeface="Gothic Uralic"/>
                <a:cs typeface="Gothic Uralic"/>
              </a:rPr>
              <a:t>Adding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item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1800" spc="-2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group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Retrieving a specific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item 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(read</a:t>
            </a:r>
            <a:r>
              <a:rPr sz="18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90" dirty="0">
                <a:solidFill>
                  <a:srgbClr val="252525"/>
                </a:solidFill>
                <a:latin typeface="Gothic Uralic"/>
                <a:cs typeface="Gothic Uralic"/>
              </a:rPr>
              <a:t>data)</a:t>
            </a:r>
            <a:endParaRPr sz="1800" dirty="0">
              <a:latin typeface="Gothic Uralic"/>
              <a:cs typeface="Gothic Uralic"/>
            </a:endParaRPr>
          </a:p>
          <a:p>
            <a:pPr marL="756285" marR="993140" indent="-287020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Modifying a single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r>
              <a:rPr sz="1800" spc="-2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35" dirty="0">
                <a:solidFill>
                  <a:srgbClr val="252525"/>
                </a:solidFill>
                <a:latin typeface="Gothic Uralic"/>
                <a:cs typeface="Gothic Uralic"/>
              </a:rPr>
              <a:t>item 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or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all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items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1800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group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Removing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data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item /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all</a:t>
            </a:r>
            <a:r>
              <a:rPr sz="18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items</a:t>
            </a:r>
            <a:endParaRPr sz="1800" dirty="0">
              <a:latin typeface="Gothic Uralic"/>
              <a:cs typeface="Gothic Uralic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from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group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85915" y="1981200"/>
            <a:ext cx="4917947" cy="3688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594512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257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Grouping of</a:t>
            </a:r>
            <a:r>
              <a:rPr spc="-35" dirty="0"/>
              <a:t> </a:t>
            </a:r>
            <a:r>
              <a:rPr spc="-10"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88898" y="1859991"/>
            <a:ext cx="45332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What can we do with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grouped</a:t>
            </a:r>
            <a:r>
              <a:rPr sz="2000" b="1" i="1" spc="-9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data?</a:t>
            </a:r>
            <a:endParaRPr sz="20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6072" y="2610834"/>
            <a:ext cx="5664835" cy="1644014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800" b="1" i="1" dirty="0">
                <a:solidFill>
                  <a:srgbClr val="252525"/>
                </a:solidFill>
                <a:latin typeface="TeXGyreAdventor"/>
                <a:cs typeface="TeXGyreAdventor"/>
              </a:rPr>
              <a:t>Common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operations, e.g. in database</a:t>
            </a:r>
            <a:r>
              <a:rPr sz="1800" b="1" i="1" spc="-15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applications</a:t>
            </a:r>
            <a:endParaRPr sz="18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1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252525"/>
                </a:solidFill>
                <a:latin typeface="Gothic Uralic"/>
                <a:cs typeface="Gothic Uralic"/>
              </a:rPr>
              <a:t>C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reate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14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252525"/>
                </a:solidFill>
                <a:latin typeface="Gothic Uralic"/>
                <a:cs typeface="Gothic Uralic"/>
              </a:rPr>
              <a:t>R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ead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14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252525"/>
                </a:solidFill>
                <a:latin typeface="Gothic Uralic"/>
                <a:cs typeface="Gothic Uralic"/>
              </a:rPr>
              <a:t>U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pdate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6072" y="4360291"/>
            <a:ext cx="1040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7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85" dirty="0">
                <a:solidFill>
                  <a:srgbClr val="252525"/>
                </a:solidFill>
                <a:latin typeface="Gothic Uralic"/>
                <a:cs typeface="Gothic Uralic"/>
              </a:rPr>
              <a:t>D</a:t>
            </a:r>
            <a:r>
              <a:rPr sz="1800" spc="-85" dirty="0">
                <a:solidFill>
                  <a:srgbClr val="252525"/>
                </a:solidFill>
                <a:latin typeface="Gothic Uralic"/>
                <a:cs typeface="Gothic Uralic"/>
              </a:rPr>
              <a:t>elete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07680" y="2718816"/>
            <a:ext cx="2155190" cy="2301240"/>
            <a:chOff x="8107680" y="2718816"/>
            <a:chExt cx="2155190" cy="2301240"/>
          </a:xfrm>
        </p:grpSpPr>
        <p:sp>
          <p:nvSpPr>
            <p:cNvPr id="9" name="object 9"/>
            <p:cNvSpPr/>
            <p:nvPr/>
          </p:nvSpPr>
          <p:spPr>
            <a:xfrm>
              <a:off x="8115300" y="2726436"/>
              <a:ext cx="2139950" cy="2286000"/>
            </a:xfrm>
            <a:custGeom>
              <a:avLst/>
              <a:gdLst/>
              <a:ahLst/>
              <a:cxnLst/>
              <a:rect l="l" t="t" r="r" b="b"/>
              <a:pathLst>
                <a:path w="2139950" h="2286000">
                  <a:moveTo>
                    <a:pt x="1069848" y="0"/>
                  </a:moveTo>
                  <a:lnTo>
                    <a:pt x="1002195" y="749"/>
                  </a:lnTo>
                  <a:lnTo>
                    <a:pt x="935659" y="2968"/>
                  </a:lnTo>
                  <a:lnTo>
                    <a:pt x="870366" y="6611"/>
                  </a:lnTo>
                  <a:lnTo>
                    <a:pt x="806442" y="11634"/>
                  </a:lnTo>
                  <a:lnTo>
                    <a:pt x="744011" y="17993"/>
                  </a:lnTo>
                  <a:lnTo>
                    <a:pt x="683198" y="25643"/>
                  </a:lnTo>
                  <a:lnTo>
                    <a:pt x="624130" y="34539"/>
                  </a:lnTo>
                  <a:lnTo>
                    <a:pt x="566932" y="44636"/>
                  </a:lnTo>
                  <a:lnTo>
                    <a:pt x="511728" y="55890"/>
                  </a:lnTo>
                  <a:lnTo>
                    <a:pt x="458645" y="68257"/>
                  </a:lnTo>
                  <a:lnTo>
                    <a:pt x="407808" y="81691"/>
                  </a:lnTo>
                  <a:lnTo>
                    <a:pt x="359342" y="96149"/>
                  </a:lnTo>
                  <a:lnTo>
                    <a:pt x="313372" y="111585"/>
                  </a:lnTo>
                  <a:lnTo>
                    <a:pt x="270024" y="127955"/>
                  </a:lnTo>
                  <a:lnTo>
                    <a:pt x="229424" y="145214"/>
                  </a:lnTo>
                  <a:lnTo>
                    <a:pt x="191696" y="163318"/>
                  </a:lnTo>
                  <a:lnTo>
                    <a:pt x="156966" y="182222"/>
                  </a:lnTo>
                  <a:lnTo>
                    <a:pt x="97003" y="222252"/>
                  </a:lnTo>
                  <a:lnTo>
                    <a:pt x="50536" y="264946"/>
                  </a:lnTo>
                  <a:lnTo>
                    <a:pt x="18569" y="309949"/>
                  </a:lnTo>
                  <a:lnTo>
                    <a:pt x="2105" y="356902"/>
                  </a:lnTo>
                  <a:lnTo>
                    <a:pt x="0" y="381000"/>
                  </a:lnTo>
                  <a:lnTo>
                    <a:pt x="0" y="1905000"/>
                  </a:lnTo>
                  <a:lnTo>
                    <a:pt x="8336" y="1952795"/>
                  </a:lnTo>
                  <a:lnTo>
                    <a:pt x="32677" y="1998818"/>
                  </a:lnTo>
                  <a:lnTo>
                    <a:pt x="72019" y="2042711"/>
                  </a:lnTo>
                  <a:lnTo>
                    <a:pt x="125360" y="2084118"/>
                  </a:lnTo>
                  <a:lnTo>
                    <a:pt x="191696" y="2122681"/>
                  </a:lnTo>
                  <a:lnTo>
                    <a:pt x="229424" y="2140785"/>
                  </a:lnTo>
                  <a:lnTo>
                    <a:pt x="270024" y="2158044"/>
                  </a:lnTo>
                  <a:lnTo>
                    <a:pt x="313372" y="2174414"/>
                  </a:lnTo>
                  <a:lnTo>
                    <a:pt x="359342" y="2189850"/>
                  </a:lnTo>
                  <a:lnTo>
                    <a:pt x="407808" y="2204308"/>
                  </a:lnTo>
                  <a:lnTo>
                    <a:pt x="458645" y="2217742"/>
                  </a:lnTo>
                  <a:lnTo>
                    <a:pt x="511728" y="2230109"/>
                  </a:lnTo>
                  <a:lnTo>
                    <a:pt x="566932" y="2241363"/>
                  </a:lnTo>
                  <a:lnTo>
                    <a:pt x="624130" y="2251460"/>
                  </a:lnTo>
                  <a:lnTo>
                    <a:pt x="683198" y="2260356"/>
                  </a:lnTo>
                  <a:lnTo>
                    <a:pt x="744011" y="2268006"/>
                  </a:lnTo>
                  <a:lnTo>
                    <a:pt x="806442" y="2274365"/>
                  </a:lnTo>
                  <a:lnTo>
                    <a:pt x="870366" y="2279388"/>
                  </a:lnTo>
                  <a:lnTo>
                    <a:pt x="935659" y="2283031"/>
                  </a:lnTo>
                  <a:lnTo>
                    <a:pt x="1002195" y="2285250"/>
                  </a:lnTo>
                  <a:lnTo>
                    <a:pt x="1069848" y="2286000"/>
                  </a:lnTo>
                  <a:lnTo>
                    <a:pt x="1137500" y="2285250"/>
                  </a:lnTo>
                  <a:lnTo>
                    <a:pt x="1204036" y="2283031"/>
                  </a:lnTo>
                  <a:lnTo>
                    <a:pt x="1269329" y="2279388"/>
                  </a:lnTo>
                  <a:lnTo>
                    <a:pt x="1333253" y="2274365"/>
                  </a:lnTo>
                  <a:lnTo>
                    <a:pt x="1395684" y="2268006"/>
                  </a:lnTo>
                  <a:lnTo>
                    <a:pt x="1456497" y="2260356"/>
                  </a:lnTo>
                  <a:lnTo>
                    <a:pt x="1515565" y="2251460"/>
                  </a:lnTo>
                  <a:lnTo>
                    <a:pt x="1572763" y="2241363"/>
                  </a:lnTo>
                  <a:lnTo>
                    <a:pt x="1627967" y="2230109"/>
                  </a:lnTo>
                  <a:lnTo>
                    <a:pt x="1681050" y="2217742"/>
                  </a:lnTo>
                  <a:lnTo>
                    <a:pt x="1731887" y="2204308"/>
                  </a:lnTo>
                  <a:lnTo>
                    <a:pt x="1780353" y="2189850"/>
                  </a:lnTo>
                  <a:lnTo>
                    <a:pt x="1826323" y="2174414"/>
                  </a:lnTo>
                  <a:lnTo>
                    <a:pt x="1869671" y="2158044"/>
                  </a:lnTo>
                  <a:lnTo>
                    <a:pt x="1910271" y="2140785"/>
                  </a:lnTo>
                  <a:lnTo>
                    <a:pt x="1947999" y="2122681"/>
                  </a:lnTo>
                  <a:lnTo>
                    <a:pt x="1982729" y="2103777"/>
                  </a:lnTo>
                  <a:lnTo>
                    <a:pt x="2042692" y="2063747"/>
                  </a:lnTo>
                  <a:lnTo>
                    <a:pt x="2089159" y="2021053"/>
                  </a:lnTo>
                  <a:lnTo>
                    <a:pt x="2121126" y="1976050"/>
                  </a:lnTo>
                  <a:lnTo>
                    <a:pt x="2137590" y="1929097"/>
                  </a:lnTo>
                  <a:lnTo>
                    <a:pt x="2139696" y="1905000"/>
                  </a:lnTo>
                  <a:lnTo>
                    <a:pt x="2139696" y="381000"/>
                  </a:lnTo>
                  <a:lnTo>
                    <a:pt x="2131359" y="333204"/>
                  </a:lnTo>
                  <a:lnTo>
                    <a:pt x="2107018" y="287181"/>
                  </a:lnTo>
                  <a:lnTo>
                    <a:pt x="2067676" y="243288"/>
                  </a:lnTo>
                  <a:lnTo>
                    <a:pt x="2014335" y="201881"/>
                  </a:lnTo>
                  <a:lnTo>
                    <a:pt x="1947999" y="163318"/>
                  </a:lnTo>
                  <a:lnTo>
                    <a:pt x="1910271" y="145214"/>
                  </a:lnTo>
                  <a:lnTo>
                    <a:pt x="1869671" y="127955"/>
                  </a:lnTo>
                  <a:lnTo>
                    <a:pt x="1826323" y="111585"/>
                  </a:lnTo>
                  <a:lnTo>
                    <a:pt x="1780353" y="96149"/>
                  </a:lnTo>
                  <a:lnTo>
                    <a:pt x="1731887" y="81691"/>
                  </a:lnTo>
                  <a:lnTo>
                    <a:pt x="1681050" y="68257"/>
                  </a:lnTo>
                  <a:lnTo>
                    <a:pt x="1627967" y="55890"/>
                  </a:lnTo>
                  <a:lnTo>
                    <a:pt x="1572763" y="44636"/>
                  </a:lnTo>
                  <a:lnTo>
                    <a:pt x="1515565" y="34539"/>
                  </a:lnTo>
                  <a:lnTo>
                    <a:pt x="1456497" y="25643"/>
                  </a:lnTo>
                  <a:lnTo>
                    <a:pt x="1395684" y="17993"/>
                  </a:lnTo>
                  <a:lnTo>
                    <a:pt x="1333253" y="11634"/>
                  </a:lnTo>
                  <a:lnTo>
                    <a:pt x="1269329" y="6611"/>
                  </a:lnTo>
                  <a:lnTo>
                    <a:pt x="1204036" y="2968"/>
                  </a:lnTo>
                  <a:lnTo>
                    <a:pt x="1137500" y="749"/>
                  </a:lnTo>
                  <a:lnTo>
                    <a:pt x="1069848" y="0"/>
                  </a:lnTo>
                  <a:close/>
                </a:path>
              </a:pathLst>
            </a:custGeom>
            <a:solidFill>
              <a:srgbClr val="347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15300" y="2726436"/>
              <a:ext cx="2139950" cy="2286000"/>
            </a:xfrm>
            <a:custGeom>
              <a:avLst/>
              <a:gdLst/>
              <a:ahLst/>
              <a:cxnLst/>
              <a:rect l="l" t="t" r="r" b="b"/>
              <a:pathLst>
                <a:path w="2139950" h="2286000">
                  <a:moveTo>
                    <a:pt x="2139696" y="381000"/>
                  </a:moveTo>
                  <a:lnTo>
                    <a:pt x="2131359" y="428795"/>
                  </a:lnTo>
                  <a:lnTo>
                    <a:pt x="2107018" y="474818"/>
                  </a:lnTo>
                  <a:lnTo>
                    <a:pt x="2067676" y="518711"/>
                  </a:lnTo>
                  <a:lnTo>
                    <a:pt x="2014335" y="560118"/>
                  </a:lnTo>
                  <a:lnTo>
                    <a:pt x="1947999" y="598681"/>
                  </a:lnTo>
                  <a:lnTo>
                    <a:pt x="1910271" y="616785"/>
                  </a:lnTo>
                  <a:lnTo>
                    <a:pt x="1869671" y="634044"/>
                  </a:lnTo>
                  <a:lnTo>
                    <a:pt x="1826323" y="650414"/>
                  </a:lnTo>
                  <a:lnTo>
                    <a:pt x="1780353" y="665850"/>
                  </a:lnTo>
                  <a:lnTo>
                    <a:pt x="1731887" y="680308"/>
                  </a:lnTo>
                  <a:lnTo>
                    <a:pt x="1681050" y="693742"/>
                  </a:lnTo>
                  <a:lnTo>
                    <a:pt x="1627967" y="706109"/>
                  </a:lnTo>
                  <a:lnTo>
                    <a:pt x="1572763" y="717363"/>
                  </a:lnTo>
                  <a:lnTo>
                    <a:pt x="1515565" y="727460"/>
                  </a:lnTo>
                  <a:lnTo>
                    <a:pt x="1456497" y="736356"/>
                  </a:lnTo>
                  <a:lnTo>
                    <a:pt x="1395684" y="744006"/>
                  </a:lnTo>
                  <a:lnTo>
                    <a:pt x="1333253" y="750365"/>
                  </a:lnTo>
                  <a:lnTo>
                    <a:pt x="1269329" y="755388"/>
                  </a:lnTo>
                  <a:lnTo>
                    <a:pt x="1204036" y="759031"/>
                  </a:lnTo>
                  <a:lnTo>
                    <a:pt x="1137500" y="761250"/>
                  </a:lnTo>
                  <a:lnTo>
                    <a:pt x="1069848" y="762000"/>
                  </a:lnTo>
                  <a:lnTo>
                    <a:pt x="1002195" y="761250"/>
                  </a:lnTo>
                  <a:lnTo>
                    <a:pt x="935659" y="759031"/>
                  </a:lnTo>
                  <a:lnTo>
                    <a:pt x="870366" y="755388"/>
                  </a:lnTo>
                  <a:lnTo>
                    <a:pt x="806442" y="750365"/>
                  </a:lnTo>
                  <a:lnTo>
                    <a:pt x="744011" y="744006"/>
                  </a:lnTo>
                  <a:lnTo>
                    <a:pt x="683198" y="736356"/>
                  </a:lnTo>
                  <a:lnTo>
                    <a:pt x="624130" y="727460"/>
                  </a:lnTo>
                  <a:lnTo>
                    <a:pt x="566932" y="717363"/>
                  </a:lnTo>
                  <a:lnTo>
                    <a:pt x="511728" y="706109"/>
                  </a:lnTo>
                  <a:lnTo>
                    <a:pt x="458645" y="693742"/>
                  </a:lnTo>
                  <a:lnTo>
                    <a:pt x="407808" y="680308"/>
                  </a:lnTo>
                  <a:lnTo>
                    <a:pt x="359342" y="665850"/>
                  </a:lnTo>
                  <a:lnTo>
                    <a:pt x="313372" y="650414"/>
                  </a:lnTo>
                  <a:lnTo>
                    <a:pt x="270024" y="634044"/>
                  </a:lnTo>
                  <a:lnTo>
                    <a:pt x="229424" y="616785"/>
                  </a:lnTo>
                  <a:lnTo>
                    <a:pt x="191696" y="598681"/>
                  </a:lnTo>
                  <a:lnTo>
                    <a:pt x="156966" y="579777"/>
                  </a:lnTo>
                  <a:lnTo>
                    <a:pt x="97003" y="539747"/>
                  </a:lnTo>
                  <a:lnTo>
                    <a:pt x="50536" y="497053"/>
                  </a:lnTo>
                  <a:lnTo>
                    <a:pt x="18569" y="452050"/>
                  </a:lnTo>
                  <a:lnTo>
                    <a:pt x="2105" y="405097"/>
                  </a:lnTo>
                  <a:lnTo>
                    <a:pt x="0" y="381000"/>
                  </a:lnTo>
                </a:path>
                <a:path w="2139950" h="2286000">
                  <a:moveTo>
                    <a:pt x="0" y="381000"/>
                  </a:moveTo>
                  <a:lnTo>
                    <a:pt x="8336" y="333204"/>
                  </a:lnTo>
                  <a:lnTo>
                    <a:pt x="32677" y="287181"/>
                  </a:lnTo>
                  <a:lnTo>
                    <a:pt x="72019" y="243288"/>
                  </a:lnTo>
                  <a:lnTo>
                    <a:pt x="125360" y="201881"/>
                  </a:lnTo>
                  <a:lnTo>
                    <a:pt x="191696" y="163318"/>
                  </a:lnTo>
                  <a:lnTo>
                    <a:pt x="229424" y="145214"/>
                  </a:lnTo>
                  <a:lnTo>
                    <a:pt x="270024" y="127955"/>
                  </a:lnTo>
                  <a:lnTo>
                    <a:pt x="313372" y="111585"/>
                  </a:lnTo>
                  <a:lnTo>
                    <a:pt x="359342" y="96149"/>
                  </a:lnTo>
                  <a:lnTo>
                    <a:pt x="407808" y="81691"/>
                  </a:lnTo>
                  <a:lnTo>
                    <a:pt x="458645" y="68257"/>
                  </a:lnTo>
                  <a:lnTo>
                    <a:pt x="511728" y="55890"/>
                  </a:lnTo>
                  <a:lnTo>
                    <a:pt x="566932" y="44636"/>
                  </a:lnTo>
                  <a:lnTo>
                    <a:pt x="624130" y="34539"/>
                  </a:lnTo>
                  <a:lnTo>
                    <a:pt x="683198" y="25643"/>
                  </a:lnTo>
                  <a:lnTo>
                    <a:pt x="744011" y="17993"/>
                  </a:lnTo>
                  <a:lnTo>
                    <a:pt x="806442" y="11634"/>
                  </a:lnTo>
                  <a:lnTo>
                    <a:pt x="870366" y="6611"/>
                  </a:lnTo>
                  <a:lnTo>
                    <a:pt x="935659" y="2968"/>
                  </a:lnTo>
                  <a:lnTo>
                    <a:pt x="1002195" y="749"/>
                  </a:lnTo>
                  <a:lnTo>
                    <a:pt x="1069848" y="0"/>
                  </a:lnTo>
                  <a:lnTo>
                    <a:pt x="1137500" y="749"/>
                  </a:lnTo>
                  <a:lnTo>
                    <a:pt x="1204036" y="2968"/>
                  </a:lnTo>
                  <a:lnTo>
                    <a:pt x="1269329" y="6611"/>
                  </a:lnTo>
                  <a:lnTo>
                    <a:pt x="1333253" y="11634"/>
                  </a:lnTo>
                  <a:lnTo>
                    <a:pt x="1395684" y="17993"/>
                  </a:lnTo>
                  <a:lnTo>
                    <a:pt x="1456497" y="25643"/>
                  </a:lnTo>
                  <a:lnTo>
                    <a:pt x="1515565" y="34539"/>
                  </a:lnTo>
                  <a:lnTo>
                    <a:pt x="1572763" y="44636"/>
                  </a:lnTo>
                  <a:lnTo>
                    <a:pt x="1627967" y="55890"/>
                  </a:lnTo>
                  <a:lnTo>
                    <a:pt x="1681050" y="68257"/>
                  </a:lnTo>
                  <a:lnTo>
                    <a:pt x="1731887" y="81691"/>
                  </a:lnTo>
                  <a:lnTo>
                    <a:pt x="1780353" y="96149"/>
                  </a:lnTo>
                  <a:lnTo>
                    <a:pt x="1826323" y="111585"/>
                  </a:lnTo>
                  <a:lnTo>
                    <a:pt x="1869671" y="127955"/>
                  </a:lnTo>
                  <a:lnTo>
                    <a:pt x="1910271" y="145214"/>
                  </a:lnTo>
                  <a:lnTo>
                    <a:pt x="1947999" y="163318"/>
                  </a:lnTo>
                  <a:lnTo>
                    <a:pt x="1982729" y="182222"/>
                  </a:lnTo>
                  <a:lnTo>
                    <a:pt x="2042692" y="222252"/>
                  </a:lnTo>
                  <a:lnTo>
                    <a:pt x="2089159" y="264946"/>
                  </a:lnTo>
                  <a:lnTo>
                    <a:pt x="2121126" y="309949"/>
                  </a:lnTo>
                  <a:lnTo>
                    <a:pt x="2137590" y="356902"/>
                  </a:lnTo>
                  <a:lnTo>
                    <a:pt x="2139696" y="381000"/>
                  </a:lnTo>
                  <a:lnTo>
                    <a:pt x="2139696" y="1905000"/>
                  </a:lnTo>
                  <a:lnTo>
                    <a:pt x="2131359" y="1952795"/>
                  </a:lnTo>
                  <a:lnTo>
                    <a:pt x="2107018" y="1998818"/>
                  </a:lnTo>
                  <a:lnTo>
                    <a:pt x="2067676" y="2042711"/>
                  </a:lnTo>
                  <a:lnTo>
                    <a:pt x="2014335" y="2084118"/>
                  </a:lnTo>
                  <a:lnTo>
                    <a:pt x="1947999" y="2122681"/>
                  </a:lnTo>
                  <a:lnTo>
                    <a:pt x="1910271" y="2140785"/>
                  </a:lnTo>
                  <a:lnTo>
                    <a:pt x="1869671" y="2158044"/>
                  </a:lnTo>
                  <a:lnTo>
                    <a:pt x="1826323" y="2174414"/>
                  </a:lnTo>
                  <a:lnTo>
                    <a:pt x="1780353" y="2189850"/>
                  </a:lnTo>
                  <a:lnTo>
                    <a:pt x="1731887" y="2204308"/>
                  </a:lnTo>
                  <a:lnTo>
                    <a:pt x="1681050" y="2217742"/>
                  </a:lnTo>
                  <a:lnTo>
                    <a:pt x="1627967" y="2230109"/>
                  </a:lnTo>
                  <a:lnTo>
                    <a:pt x="1572763" y="2241363"/>
                  </a:lnTo>
                  <a:lnTo>
                    <a:pt x="1515565" y="2251460"/>
                  </a:lnTo>
                  <a:lnTo>
                    <a:pt x="1456497" y="2260356"/>
                  </a:lnTo>
                  <a:lnTo>
                    <a:pt x="1395684" y="2268006"/>
                  </a:lnTo>
                  <a:lnTo>
                    <a:pt x="1333253" y="2274365"/>
                  </a:lnTo>
                  <a:lnTo>
                    <a:pt x="1269329" y="2279388"/>
                  </a:lnTo>
                  <a:lnTo>
                    <a:pt x="1204036" y="2283031"/>
                  </a:lnTo>
                  <a:lnTo>
                    <a:pt x="1137500" y="2285250"/>
                  </a:lnTo>
                  <a:lnTo>
                    <a:pt x="1069848" y="2286000"/>
                  </a:lnTo>
                  <a:lnTo>
                    <a:pt x="1002195" y="2285250"/>
                  </a:lnTo>
                  <a:lnTo>
                    <a:pt x="935659" y="2283031"/>
                  </a:lnTo>
                  <a:lnTo>
                    <a:pt x="870366" y="2279388"/>
                  </a:lnTo>
                  <a:lnTo>
                    <a:pt x="806442" y="2274365"/>
                  </a:lnTo>
                  <a:lnTo>
                    <a:pt x="744011" y="2268006"/>
                  </a:lnTo>
                  <a:lnTo>
                    <a:pt x="683198" y="2260356"/>
                  </a:lnTo>
                  <a:lnTo>
                    <a:pt x="624130" y="2251460"/>
                  </a:lnTo>
                  <a:lnTo>
                    <a:pt x="566932" y="2241363"/>
                  </a:lnTo>
                  <a:lnTo>
                    <a:pt x="511728" y="2230109"/>
                  </a:lnTo>
                  <a:lnTo>
                    <a:pt x="458645" y="2217742"/>
                  </a:lnTo>
                  <a:lnTo>
                    <a:pt x="407808" y="2204308"/>
                  </a:lnTo>
                  <a:lnTo>
                    <a:pt x="359342" y="2189850"/>
                  </a:lnTo>
                  <a:lnTo>
                    <a:pt x="313372" y="2174414"/>
                  </a:lnTo>
                  <a:lnTo>
                    <a:pt x="270024" y="2158044"/>
                  </a:lnTo>
                  <a:lnTo>
                    <a:pt x="229424" y="2140785"/>
                  </a:lnTo>
                  <a:lnTo>
                    <a:pt x="191696" y="2122681"/>
                  </a:lnTo>
                  <a:lnTo>
                    <a:pt x="156966" y="2103777"/>
                  </a:lnTo>
                  <a:lnTo>
                    <a:pt x="97003" y="2063747"/>
                  </a:lnTo>
                  <a:lnTo>
                    <a:pt x="50536" y="2021053"/>
                  </a:lnTo>
                  <a:lnTo>
                    <a:pt x="18569" y="1976050"/>
                  </a:lnTo>
                  <a:lnTo>
                    <a:pt x="2105" y="1929097"/>
                  </a:lnTo>
                  <a:lnTo>
                    <a:pt x="0" y="1905000"/>
                  </a:lnTo>
                  <a:lnTo>
                    <a:pt x="0" y="381000"/>
                  </a:lnTo>
                  <a:close/>
                </a:path>
              </a:pathLst>
            </a:custGeom>
            <a:ln w="1524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26602" y="3769309"/>
            <a:ext cx="1119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Gothic Uralic"/>
                <a:cs typeface="Gothic Uralic"/>
              </a:rPr>
              <a:t>I’m</a:t>
            </a:r>
            <a:r>
              <a:rPr sz="1800" spc="-35" dirty="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endParaRPr sz="1800">
              <a:latin typeface="Gothic Uralic"/>
              <a:cs typeface="Gothic Ural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database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9991" y="4495800"/>
            <a:ext cx="1409700" cy="1854835"/>
          </a:xfrm>
          <a:prstGeom prst="rect">
            <a:avLst/>
          </a:prstGeom>
          <a:solidFill>
            <a:srgbClr val="4966AC"/>
          </a:solidFill>
          <a:ln w="15240">
            <a:solidFill>
              <a:srgbClr val="34487C"/>
            </a:solidFill>
          </a:ln>
        </p:spPr>
        <p:txBody>
          <a:bodyPr vert="horz" wrap="square" lIns="0" tIns="238125" rIns="0" bIns="0" rtlCol="0">
            <a:spAutoFit/>
          </a:bodyPr>
          <a:lstStyle/>
          <a:p>
            <a:pPr marL="160020" marR="149225" indent="-635" algn="ctr">
              <a:lnSpc>
                <a:spcPct val="100000"/>
              </a:lnSpc>
              <a:spcBef>
                <a:spcPts val="1875"/>
              </a:spcBef>
            </a:pP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I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am </a:t>
            </a:r>
            <a:r>
              <a:rPr sz="1800" dirty="0">
                <a:solidFill>
                  <a:srgbClr val="FFFFFF"/>
                </a:solidFill>
                <a:latin typeface="Gothic Uralic"/>
                <a:cs typeface="Gothic Uralic"/>
              </a:rPr>
              <a:t>a 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program 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that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uses  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the  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da</a:t>
            </a:r>
            <a:r>
              <a:rPr sz="1800" spc="-15" dirty="0">
                <a:solidFill>
                  <a:srgbClr val="FFFFFF"/>
                </a:solidFill>
                <a:latin typeface="Gothic Uralic"/>
                <a:cs typeface="Gothic Uralic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b</a:t>
            </a:r>
            <a:r>
              <a:rPr sz="1800" spc="-10" dirty="0">
                <a:solidFill>
                  <a:srgbClr val="FFFFFF"/>
                </a:solidFill>
                <a:latin typeface="Gothic Uralic"/>
                <a:cs typeface="Gothic Uralic"/>
              </a:rPr>
              <a:t>a</a:t>
            </a:r>
            <a:r>
              <a:rPr sz="1800" spc="-5" dirty="0">
                <a:solidFill>
                  <a:srgbClr val="FFFFFF"/>
                </a:solidFill>
                <a:latin typeface="Gothic Uralic"/>
                <a:cs typeface="Gothic Uralic"/>
              </a:rPr>
              <a:t>se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55307" y="5012435"/>
            <a:ext cx="2616835" cy="497205"/>
          </a:xfrm>
          <a:custGeom>
            <a:avLst/>
            <a:gdLst/>
            <a:ahLst/>
            <a:cxnLst/>
            <a:rect l="l" t="t" r="r" b="b"/>
            <a:pathLst>
              <a:path w="2616834" h="497204">
                <a:moveTo>
                  <a:pt x="173736" y="323341"/>
                </a:moveTo>
                <a:lnTo>
                  <a:pt x="0" y="410209"/>
                </a:lnTo>
                <a:lnTo>
                  <a:pt x="173736" y="497077"/>
                </a:lnTo>
                <a:lnTo>
                  <a:pt x="173736" y="439166"/>
                </a:lnTo>
                <a:lnTo>
                  <a:pt x="144780" y="439166"/>
                </a:lnTo>
                <a:lnTo>
                  <a:pt x="133504" y="436891"/>
                </a:lnTo>
                <a:lnTo>
                  <a:pt x="124301" y="430688"/>
                </a:lnTo>
                <a:lnTo>
                  <a:pt x="118098" y="421485"/>
                </a:lnTo>
                <a:lnTo>
                  <a:pt x="115824" y="410209"/>
                </a:lnTo>
                <a:lnTo>
                  <a:pt x="118098" y="398934"/>
                </a:lnTo>
                <a:lnTo>
                  <a:pt x="124301" y="389731"/>
                </a:lnTo>
                <a:lnTo>
                  <a:pt x="133504" y="383528"/>
                </a:lnTo>
                <a:lnTo>
                  <a:pt x="144780" y="381253"/>
                </a:lnTo>
                <a:lnTo>
                  <a:pt x="173736" y="381253"/>
                </a:lnTo>
                <a:lnTo>
                  <a:pt x="173736" y="323341"/>
                </a:lnTo>
                <a:close/>
              </a:path>
              <a:path w="2616834" h="497204">
                <a:moveTo>
                  <a:pt x="173736" y="381253"/>
                </a:moveTo>
                <a:lnTo>
                  <a:pt x="144780" y="381253"/>
                </a:lnTo>
                <a:lnTo>
                  <a:pt x="133504" y="383528"/>
                </a:lnTo>
                <a:lnTo>
                  <a:pt x="124301" y="389731"/>
                </a:lnTo>
                <a:lnTo>
                  <a:pt x="118098" y="398934"/>
                </a:lnTo>
                <a:lnTo>
                  <a:pt x="115824" y="410209"/>
                </a:lnTo>
                <a:lnTo>
                  <a:pt x="118098" y="421485"/>
                </a:lnTo>
                <a:lnTo>
                  <a:pt x="124301" y="430688"/>
                </a:lnTo>
                <a:lnTo>
                  <a:pt x="133504" y="436891"/>
                </a:lnTo>
                <a:lnTo>
                  <a:pt x="144780" y="439166"/>
                </a:lnTo>
                <a:lnTo>
                  <a:pt x="173736" y="439166"/>
                </a:lnTo>
                <a:lnTo>
                  <a:pt x="173736" y="381253"/>
                </a:lnTo>
                <a:close/>
              </a:path>
              <a:path w="2616834" h="497204">
                <a:moveTo>
                  <a:pt x="2501011" y="381253"/>
                </a:moveTo>
                <a:lnTo>
                  <a:pt x="173736" y="381253"/>
                </a:lnTo>
                <a:lnTo>
                  <a:pt x="173736" y="439166"/>
                </a:lnTo>
                <a:lnTo>
                  <a:pt x="2529967" y="439166"/>
                </a:lnTo>
                <a:lnTo>
                  <a:pt x="2541242" y="436891"/>
                </a:lnTo>
                <a:lnTo>
                  <a:pt x="2550445" y="430688"/>
                </a:lnTo>
                <a:lnTo>
                  <a:pt x="2556648" y="421485"/>
                </a:lnTo>
                <a:lnTo>
                  <a:pt x="2558923" y="410209"/>
                </a:lnTo>
                <a:lnTo>
                  <a:pt x="2501011" y="410209"/>
                </a:lnTo>
                <a:lnTo>
                  <a:pt x="2501011" y="381253"/>
                </a:lnTo>
                <a:close/>
              </a:path>
              <a:path w="2616834" h="497204">
                <a:moveTo>
                  <a:pt x="2529967" y="115824"/>
                </a:moveTo>
                <a:lnTo>
                  <a:pt x="2518691" y="118098"/>
                </a:lnTo>
                <a:lnTo>
                  <a:pt x="2509488" y="124301"/>
                </a:lnTo>
                <a:lnTo>
                  <a:pt x="2503285" y="133504"/>
                </a:lnTo>
                <a:lnTo>
                  <a:pt x="2501011" y="144780"/>
                </a:lnTo>
                <a:lnTo>
                  <a:pt x="2501011" y="410209"/>
                </a:lnTo>
                <a:lnTo>
                  <a:pt x="2529967" y="381253"/>
                </a:lnTo>
                <a:lnTo>
                  <a:pt x="2558923" y="381253"/>
                </a:lnTo>
                <a:lnTo>
                  <a:pt x="2558923" y="144780"/>
                </a:lnTo>
                <a:lnTo>
                  <a:pt x="2556648" y="133504"/>
                </a:lnTo>
                <a:lnTo>
                  <a:pt x="2550445" y="124301"/>
                </a:lnTo>
                <a:lnTo>
                  <a:pt x="2541242" y="118098"/>
                </a:lnTo>
                <a:lnTo>
                  <a:pt x="2529967" y="115824"/>
                </a:lnTo>
                <a:close/>
              </a:path>
              <a:path w="2616834" h="497204">
                <a:moveTo>
                  <a:pt x="2558923" y="381253"/>
                </a:moveTo>
                <a:lnTo>
                  <a:pt x="2529967" y="381253"/>
                </a:lnTo>
                <a:lnTo>
                  <a:pt x="2501011" y="410209"/>
                </a:lnTo>
                <a:lnTo>
                  <a:pt x="2558923" y="410209"/>
                </a:lnTo>
                <a:lnTo>
                  <a:pt x="2558923" y="381253"/>
                </a:lnTo>
                <a:close/>
              </a:path>
              <a:path w="2616834" h="497204">
                <a:moveTo>
                  <a:pt x="2529967" y="0"/>
                </a:moveTo>
                <a:lnTo>
                  <a:pt x="2443099" y="173736"/>
                </a:lnTo>
                <a:lnTo>
                  <a:pt x="2501011" y="173736"/>
                </a:lnTo>
                <a:lnTo>
                  <a:pt x="2501011" y="144780"/>
                </a:lnTo>
                <a:lnTo>
                  <a:pt x="2503285" y="133504"/>
                </a:lnTo>
                <a:lnTo>
                  <a:pt x="2509488" y="124301"/>
                </a:lnTo>
                <a:lnTo>
                  <a:pt x="2518691" y="118098"/>
                </a:lnTo>
                <a:lnTo>
                  <a:pt x="2529967" y="115824"/>
                </a:lnTo>
                <a:lnTo>
                  <a:pt x="2587879" y="115824"/>
                </a:lnTo>
                <a:lnTo>
                  <a:pt x="2529967" y="0"/>
                </a:lnTo>
                <a:close/>
              </a:path>
              <a:path w="2616834" h="497204">
                <a:moveTo>
                  <a:pt x="2587879" y="115824"/>
                </a:moveTo>
                <a:lnTo>
                  <a:pt x="2529967" y="115824"/>
                </a:lnTo>
                <a:lnTo>
                  <a:pt x="2541242" y="118098"/>
                </a:lnTo>
                <a:lnTo>
                  <a:pt x="2550445" y="124301"/>
                </a:lnTo>
                <a:lnTo>
                  <a:pt x="2556648" y="133504"/>
                </a:lnTo>
                <a:lnTo>
                  <a:pt x="2558923" y="144780"/>
                </a:lnTo>
                <a:lnTo>
                  <a:pt x="2558923" y="173736"/>
                </a:lnTo>
                <a:lnTo>
                  <a:pt x="2616835" y="173736"/>
                </a:lnTo>
                <a:lnTo>
                  <a:pt x="2587879" y="115824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7365" y="0"/>
            <a:ext cx="3989070" cy="1149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590" y="136525"/>
            <a:ext cx="362204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</a:t>
            </a:r>
            <a:r>
              <a:rPr spc="-55" dirty="0"/>
              <a:t> </a:t>
            </a:r>
            <a:r>
              <a:rPr spc="-5" dirty="0"/>
              <a:t>Control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905000"/>
            <a:ext cx="9203690" cy="290957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Loops</a:t>
            </a:r>
            <a:endParaRPr sz="20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often 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want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action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multiple times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Most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programming languages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include loop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statements to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make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this</a:t>
            </a:r>
            <a:r>
              <a:rPr sz="1800" spc="-6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0" dirty="0">
                <a:solidFill>
                  <a:srgbClr val="252525"/>
                </a:solidFill>
                <a:latin typeface="Gothic Uralic"/>
                <a:cs typeface="Gothic Uralic"/>
              </a:rPr>
              <a:t>possible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Basically,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there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are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three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kinds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in</a:t>
            </a:r>
            <a:r>
              <a:rPr sz="18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C:</a:t>
            </a:r>
            <a:endParaRPr sz="1800" dirty="0">
              <a:latin typeface="Gothic Uralic"/>
              <a:cs typeface="Gothic Uralic"/>
            </a:endParaRPr>
          </a:p>
          <a:p>
            <a:pPr marL="926465">
              <a:lnSpc>
                <a:spcPct val="100000"/>
              </a:lnSpc>
              <a:spcBef>
                <a:spcPts val="1035"/>
              </a:spcBef>
            </a:pPr>
            <a:r>
              <a:rPr sz="1800" spc="8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85" dirty="0">
                <a:solidFill>
                  <a:srgbClr val="252525"/>
                </a:solidFill>
                <a:latin typeface="Gothic Uralic"/>
                <a:cs typeface="Gothic Uralic"/>
              </a:rPr>
              <a:t>while</a:t>
            </a:r>
            <a:r>
              <a:rPr sz="1800" spc="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</a:t>
            </a:r>
            <a:endParaRPr sz="1800" dirty="0">
              <a:latin typeface="Gothic Uralic"/>
              <a:cs typeface="Gothic Uralic"/>
            </a:endParaRPr>
          </a:p>
          <a:p>
            <a:pPr marL="926465">
              <a:lnSpc>
                <a:spcPct val="100000"/>
              </a:lnSpc>
              <a:spcBef>
                <a:spcPts val="1035"/>
              </a:spcBef>
            </a:pPr>
            <a:r>
              <a:rPr sz="1800" spc="5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55" dirty="0">
                <a:solidFill>
                  <a:srgbClr val="252525"/>
                </a:solidFill>
                <a:latin typeface="Gothic Uralic"/>
                <a:cs typeface="Gothic Uralic"/>
              </a:rPr>
              <a:t>do-while</a:t>
            </a:r>
            <a:r>
              <a:rPr sz="1800" spc="1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</a:t>
            </a:r>
            <a:endParaRPr sz="1800" dirty="0">
              <a:latin typeface="Gothic Uralic"/>
              <a:cs typeface="Gothic Uralic"/>
            </a:endParaRPr>
          </a:p>
          <a:p>
            <a:pPr marL="926465">
              <a:lnSpc>
                <a:spcPct val="100000"/>
              </a:lnSpc>
              <a:spcBef>
                <a:spcPts val="1030"/>
              </a:spcBef>
            </a:pPr>
            <a:r>
              <a:rPr sz="1800" spc="13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130" dirty="0">
                <a:solidFill>
                  <a:srgbClr val="252525"/>
                </a:solidFill>
                <a:latin typeface="Gothic Uralic"/>
                <a:cs typeface="Gothic Uralic"/>
              </a:rPr>
              <a:t>for</a:t>
            </a:r>
            <a:r>
              <a:rPr sz="1800" spc="-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71600" y="1828800"/>
            <a:ext cx="6628765" cy="1953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While</a:t>
            </a:r>
            <a:r>
              <a:rPr sz="2000" b="1" i="1" spc="-3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explicit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variable, only a</a:t>
            </a:r>
            <a:r>
              <a:rPr sz="18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Danger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infinite loops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never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yields</a:t>
            </a:r>
            <a:r>
              <a:rPr sz="1800" spc="-229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Gothic Uralic"/>
                <a:cs typeface="Gothic Uralic"/>
              </a:rPr>
              <a:t>false!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4026408"/>
            <a:ext cx="8563610" cy="18154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while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(condition)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// instructions to 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be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repeated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// important: include an instruction that affects the</a:t>
            </a:r>
            <a:r>
              <a:rPr sz="1600" spc="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condition!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676400"/>
            <a:ext cx="6628765" cy="1953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While</a:t>
            </a:r>
            <a:r>
              <a:rPr sz="2000" b="1" i="1" spc="-3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explicit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variable, only a</a:t>
            </a:r>
            <a:r>
              <a:rPr sz="18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Danger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infinite loops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never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yields</a:t>
            </a:r>
            <a:r>
              <a:rPr sz="1800" spc="-229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Gothic Uralic"/>
                <a:cs typeface="Gothic Uralic"/>
              </a:rPr>
              <a:t>false!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6196" y="6223508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34727" y="4778451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 =</a:t>
            </a:r>
            <a:r>
              <a:rPr sz="1800" spc="-9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1600" y="4026408"/>
            <a:ext cx="8563610" cy="18154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 marR="6755130">
              <a:lnSpc>
                <a:spcPts val="1920"/>
              </a:lnSpc>
              <a:spcBef>
                <a:spcPts val="24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i = 0; </a:t>
            </a:r>
            <a:r>
              <a:rPr sz="2700" baseline="-5000" dirty="0">
                <a:solidFill>
                  <a:srgbClr val="006FC0"/>
                </a:solidFill>
                <a:latin typeface="Gothic Uralic"/>
                <a:cs typeface="Gothic Uralic"/>
              </a:rPr>
              <a:t>1 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k = 2; 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while( i &lt; k</a:t>
            </a:r>
            <a:r>
              <a:rPr sz="16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1855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79120" marR="540956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printf("Turn %d",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i);  i++;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0" y="1828800"/>
            <a:ext cx="6628765" cy="1953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While</a:t>
            </a:r>
            <a:r>
              <a:rPr sz="2000" b="1" i="1" spc="-3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explicit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variable, only a</a:t>
            </a:r>
            <a:r>
              <a:rPr sz="18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Danger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infinite loops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never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yields</a:t>
            </a:r>
            <a:r>
              <a:rPr sz="1800" spc="-229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Gothic Uralic"/>
                <a:cs typeface="Gothic Uralic"/>
              </a:rPr>
              <a:t>false!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34727" y="4778451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 =</a:t>
            </a:r>
            <a:r>
              <a:rPr sz="1800" spc="-9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1600" y="4026408"/>
            <a:ext cx="8563610" cy="1815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12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 = 0;</a:t>
            </a:r>
            <a:r>
              <a:rPr sz="1600" spc="-5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baseline="-5000" dirty="0">
                <a:solidFill>
                  <a:srgbClr val="006FC0"/>
                </a:solidFill>
                <a:latin typeface="Gothic Uralic"/>
                <a:cs typeface="Gothic Uralic"/>
              </a:rPr>
              <a:t>1</a:t>
            </a:r>
            <a:endParaRPr sz="2700" baseline="-5000">
              <a:latin typeface="Gothic Uralic"/>
              <a:cs typeface="Gothic Uralic"/>
            </a:endParaRPr>
          </a:p>
          <a:p>
            <a:pPr marL="91440">
              <a:lnSpc>
                <a:spcPts val="183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k =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ts val="2040"/>
              </a:lnSpc>
              <a:tabLst>
                <a:tab pos="2212340" algn="l"/>
              </a:tabLst>
            </a:pPr>
            <a:r>
              <a:rPr sz="2400" spc="-7" baseline="2000" dirty="0">
                <a:latin typeface="Courier New" panose="02070309020205020404"/>
                <a:cs typeface="Courier New" panose="02070309020205020404"/>
              </a:rPr>
              <a:t>while( </a:t>
            </a:r>
            <a:r>
              <a:rPr sz="2400" b="1" spc="-7" baseline="2000" dirty="0">
                <a:latin typeface="Courier New" panose="02070309020205020404"/>
                <a:cs typeface="Courier New" panose="02070309020205020404"/>
              </a:rPr>
              <a:t>i &lt; k</a:t>
            </a:r>
            <a:r>
              <a:rPr sz="2400" b="1" spc="75" baseline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7" baseline="20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787" baseline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2	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true</a:t>
            </a:r>
            <a:endParaRPr sz="1800">
              <a:latin typeface="Gothic Uralic"/>
              <a:cs typeface="Gothic Uralic"/>
            </a:endParaRPr>
          </a:p>
          <a:p>
            <a:pPr marL="91440">
              <a:lnSpc>
                <a:spcPts val="187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79120" marR="540956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printf("Turn %d",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i);  i++;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8048" y="4637659"/>
            <a:ext cx="204470" cy="279400"/>
          </a:xfrm>
          <a:custGeom>
            <a:avLst/>
            <a:gdLst/>
            <a:ahLst/>
            <a:cxnLst/>
            <a:rect l="l" t="t" r="r" b="b"/>
            <a:pathLst>
              <a:path w="204470" h="279400">
                <a:moveTo>
                  <a:pt x="64622" y="250007"/>
                </a:moveTo>
                <a:lnTo>
                  <a:pt x="55625" y="255905"/>
                </a:lnTo>
                <a:lnTo>
                  <a:pt x="31368" y="269748"/>
                </a:lnTo>
                <a:lnTo>
                  <a:pt x="28193" y="271272"/>
                </a:lnTo>
                <a:lnTo>
                  <a:pt x="25186" y="272806"/>
                </a:lnTo>
                <a:lnTo>
                  <a:pt x="116712" y="278892"/>
                </a:lnTo>
                <a:lnTo>
                  <a:pt x="122809" y="273558"/>
                </a:lnTo>
                <a:lnTo>
                  <a:pt x="123289" y="266954"/>
                </a:lnTo>
                <a:lnTo>
                  <a:pt x="123698" y="259588"/>
                </a:lnTo>
                <a:lnTo>
                  <a:pt x="118490" y="253492"/>
                </a:lnTo>
                <a:lnTo>
                  <a:pt x="111378" y="253111"/>
                </a:lnTo>
                <a:lnTo>
                  <a:pt x="64622" y="250007"/>
                </a:lnTo>
                <a:close/>
              </a:path>
              <a:path w="204470" h="279400">
                <a:moveTo>
                  <a:pt x="15042" y="272137"/>
                </a:moveTo>
                <a:lnTo>
                  <a:pt x="21971" y="274447"/>
                </a:lnTo>
                <a:lnTo>
                  <a:pt x="25186" y="272806"/>
                </a:lnTo>
                <a:lnTo>
                  <a:pt x="15042" y="272137"/>
                </a:lnTo>
                <a:close/>
              </a:path>
              <a:path w="204470" h="279400">
                <a:moveTo>
                  <a:pt x="63706" y="220352"/>
                </a:moveTo>
                <a:lnTo>
                  <a:pt x="63373" y="220599"/>
                </a:lnTo>
                <a:lnTo>
                  <a:pt x="41783" y="234569"/>
                </a:lnTo>
                <a:lnTo>
                  <a:pt x="18796" y="247650"/>
                </a:lnTo>
                <a:lnTo>
                  <a:pt x="16890" y="248539"/>
                </a:lnTo>
                <a:lnTo>
                  <a:pt x="13794" y="250118"/>
                </a:lnTo>
                <a:lnTo>
                  <a:pt x="8519" y="258159"/>
                </a:lnTo>
                <a:lnTo>
                  <a:pt x="8127" y="259334"/>
                </a:lnTo>
                <a:lnTo>
                  <a:pt x="11175" y="265557"/>
                </a:lnTo>
                <a:lnTo>
                  <a:pt x="14350" y="271907"/>
                </a:lnTo>
                <a:lnTo>
                  <a:pt x="15042" y="272137"/>
                </a:lnTo>
                <a:lnTo>
                  <a:pt x="25186" y="272806"/>
                </a:lnTo>
                <a:lnTo>
                  <a:pt x="28193" y="271272"/>
                </a:lnTo>
                <a:lnTo>
                  <a:pt x="31368" y="269748"/>
                </a:lnTo>
                <a:lnTo>
                  <a:pt x="36264" y="266954"/>
                </a:lnTo>
                <a:lnTo>
                  <a:pt x="33147" y="266954"/>
                </a:lnTo>
                <a:lnTo>
                  <a:pt x="23367" y="247269"/>
                </a:lnTo>
                <a:lnTo>
                  <a:pt x="46055" y="247269"/>
                </a:lnTo>
                <a:lnTo>
                  <a:pt x="63706" y="220352"/>
                </a:lnTo>
                <a:close/>
              </a:path>
              <a:path w="204470" h="279400">
                <a:moveTo>
                  <a:pt x="8519" y="258159"/>
                </a:moveTo>
                <a:lnTo>
                  <a:pt x="0" y="271145"/>
                </a:lnTo>
                <a:lnTo>
                  <a:pt x="15042" y="272137"/>
                </a:lnTo>
                <a:lnTo>
                  <a:pt x="14350" y="271907"/>
                </a:lnTo>
                <a:lnTo>
                  <a:pt x="11175" y="265557"/>
                </a:lnTo>
                <a:lnTo>
                  <a:pt x="8127" y="259334"/>
                </a:lnTo>
                <a:lnTo>
                  <a:pt x="8519" y="258159"/>
                </a:lnTo>
                <a:close/>
              </a:path>
              <a:path w="204470" h="279400">
                <a:moveTo>
                  <a:pt x="23367" y="247269"/>
                </a:moveTo>
                <a:lnTo>
                  <a:pt x="33147" y="266954"/>
                </a:lnTo>
                <a:lnTo>
                  <a:pt x="45109" y="248712"/>
                </a:lnTo>
                <a:lnTo>
                  <a:pt x="23367" y="247269"/>
                </a:lnTo>
                <a:close/>
              </a:path>
              <a:path w="204470" h="279400">
                <a:moveTo>
                  <a:pt x="45109" y="248712"/>
                </a:moveTo>
                <a:lnTo>
                  <a:pt x="33147" y="266954"/>
                </a:lnTo>
                <a:lnTo>
                  <a:pt x="36264" y="266954"/>
                </a:lnTo>
                <a:lnTo>
                  <a:pt x="55625" y="255905"/>
                </a:lnTo>
                <a:lnTo>
                  <a:pt x="64622" y="250007"/>
                </a:lnTo>
                <a:lnTo>
                  <a:pt x="45109" y="248712"/>
                </a:lnTo>
                <a:close/>
              </a:path>
              <a:path w="204470" h="279400">
                <a:moveTo>
                  <a:pt x="13794" y="250118"/>
                </a:moveTo>
                <a:lnTo>
                  <a:pt x="10667" y="251714"/>
                </a:lnTo>
                <a:lnTo>
                  <a:pt x="8519" y="258159"/>
                </a:lnTo>
                <a:lnTo>
                  <a:pt x="13794" y="250118"/>
                </a:lnTo>
                <a:close/>
              </a:path>
              <a:path w="204470" h="279400">
                <a:moveTo>
                  <a:pt x="72009" y="171704"/>
                </a:moveTo>
                <a:lnTo>
                  <a:pt x="64135" y="173355"/>
                </a:lnTo>
                <a:lnTo>
                  <a:pt x="13794" y="250118"/>
                </a:lnTo>
                <a:lnTo>
                  <a:pt x="16890" y="248539"/>
                </a:lnTo>
                <a:lnTo>
                  <a:pt x="18796" y="247650"/>
                </a:lnTo>
                <a:lnTo>
                  <a:pt x="41783" y="234569"/>
                </a:lnTo>
                <a:lnTo>
                  <a:pt x="63373" y="220599"/>
                </a:lnTo>
                <a:lnTo>
                  <a:pt x="63706" y="220352"/>
                </a:lnTo>
                <a:lnTo>
                  <a:pt x="81534" y="193167"/>
                </a:lnTo>
                <a:lnTo>
                  <a:pt x="85471" y="187325"/>
                </a:lnTo>
                <a:lnTo>
                  <a:pt x="83820" y="179451"/>
                </a:lnTo>
                <a:lnTo>
                  <a:pt x="77977" y="175514"/>
                </a:lnTo>
                <a:lnTo>
                  <a:pt x="72009" y="171704"/>
                </a:lnTo>
                <a:close/>
              </a:path>
              <a:path w="204470" h="279400">
                <a:moveTo>
                  <a:pt x="184403" y="0"/>
                </a:moveTo>
                <a:lnTo>
                  <a:pt x="171450" y="5334"/>
                </a:lnTo>
                <a:lnTo>
                  <a:pt x="168275" y="12700"/>
                </a:lnTo>
                <a:lnTo>
                  <a:pt x="170941" y="19177"/>
                </a:lnTo>
                <a:lnTo>
                  <a:pt x="173989" y="26797"/>
                </a:lnTo>
                <a:lnTo>
                  <a:pt x="176022" y="33401"/>
                </a:lnTo>
                <a:lnTo>
                  <a:pt x="177418" y="40132"/>
                </a:lnTo>
                <a:lnTo>
                  <a:pt x="178308" y="47117"/>
                </a:lnTo>
                <a:lnTo>
                  <a:pt x="178562" y="54229"/>
                </a:lnTo>
                <a:lnTo>
                  <a:pt x="178308" y="61722"/>
                </a:lnTo>
                <a:lnTo>
                  <a:pt x="168783" y="100584"/>
                </a:lnTo>
                <a:lnTo>
                  <a:pt x="145668" y="141732"/>
                </a:lnTo>
                <a:lnTo>
                  <a:pt x="118237" y="174371"/>
                </a:lnTo>
                <a:lnTo>
                  <a:pt x="83312" y="205867"/>
                </a:lnTo>
                <a:lnTo>
                  <a:pt x="63706" y="220352"/>
                </a:lnTo>
                <a:lnTo>
                  <a:pt x="45109" y="248712"/>
                </a:lnTo>
                <a:lnTo>
                  <a:pt x="99695" y="225171"/>
                </a:lnTo>
                <a:lnTo>
                  <a:pt x="137033" y="191516"/>
                </a:lnTo>
                <a:lnTo>
                  <a:pt x="167004" y="155575"/>
                </a:lnTo>
                <a:lnTo>
                  <a:pt x="188595" y="118745"/>
                </a:lnTo>
                <a:lnTo>
                  <a:pt x="201167" y="81153"/>
                </a:lnTo>
                <a:lnTo>
                  <a:pt x="203962" y="53086"/>
                </a:lnTo>
                <a:lnTo>
                  <a:pt x="203453" y="43815"/>
                </a:lnTo>
                <a:lnTo>
                  <a:pt x="191770" y="3175"/>
                </a:lnTo>
                <a:lnTo>
                  <a:pt x="184403" y="0"/>
                </a:lnTo>
                <a:close/>
              </a:path>
              <a:path w="204470" h="279400">
                <a:moveTo>
                  <a:pt x="46055" y="247269"/>
                </a:moveTo>
                <a:lnTo>
                  <a:pt x="23367" y="247269"/>
                </a:lnTo>
                <a:lnTo>
                  <a:pt x="45109" y="248712"/>
                </a:lnTo>
                <a:lnTo>
                  <a:pt x="46055" y="24726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86196" y="6223508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026408"/>
            <a:ext cx="8563610" cy="1815464"/>
          </a:xfrm>
          <a:custGeom>
            <a:avLst/>
            <a:gdLst/>
            <a:ahLst/>
            <a:cxnLst/>
            <a:rect l="l" t="t" r="r" b="b"/>
            <a:pathLst>
              <a:path w="8563610" h="1815464">
                <a:moveTo>
                  <a:pt x="8563356" y="0"/>
                </a:moveTo>
                <a:lnTo>
                  <a:pt x="0" y="0"/>
                </a:lnTo>
                <a:lnTo>
                  <a:pt x="0" y="1815083"/>
                </a:lnTo>
                <a:lnTo>
                  <a:pt x="8563356" y="1815083"/>
                </a:lnTo>
                <a:lnTo>
                  <a:pt x="8563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50973" y="5256657"/>
            <a:ext cx="501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294" y="5500522"/>
            <a:ext cx="134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600" y="1828800"/>
            <a:ext cx="6628765" cy="1953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While</a:t>
            </a:r>
            <a:r>
              <a:rPr sz="2000" b="1" i="1" spc="-3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explicit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variable, only a</a:t>
            </a:r>
            <a:r>
              <a:rPr sz="18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Danger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infinite loops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never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yields</a:t>
            </a:r>
            <a:r>
              <a:rPr sz="1800" spc="-229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Gothic Uralic"/>
                <a:cs typeface="Gothic Uralic"/>
              </a:rPr>
              <a:t>false!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34727" y="4778451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 =</a:t>
            </a:r>
            <a:r>
              <a:rPr sz="1800" spc="-9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7376" y="5252161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4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3294" y="4010990"/>
            <a:ext cx="3361690" cy="127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40"/>
              </a:lnSpc>
              <a:spcBef>
                <a:spcPts val="10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 = 0;</a:t>
            </a:r>
            <a:r>
              <a:rPr sz="1600" spc="-60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baseline="-5000" dirty="0">
                <a:solidFill>
                  <a:srgbClr val="006FC0"/>
                </a:solidFill>
                <a:latin typeface="Gothic Uralic"/>
                <a:cs typeface="Gothic Uralic"/>
              </a:rPr>
              <a:t>1</a:t>
            </a:r>
            <a:endParaRPr sz="2700" baseline="-5000">
              <a:latin typeface="Gothic Uralic"/>
              <a:cs typeface="Gothic Uralic"/>
            </a:endParaRPr>
          </a:p>
          <a:p>
            <a:pPr marR="1462405">
              <a:lnSpc>
                <a:spcPct val="94000"/>
              </a:lnSpc>
              <a:spcBef>
                <a:spcPts val="10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k = 2;  </a:t>
            </a:r>
            <a:r>
              <a:rPr sz="2400" spc="-7" baseline="2000" dirty="0">
                <a:latin typeface="Courier New" panose="02070309020205020404"/>
                <a:cs typeface="Courier New" panose="02070309020205020404"/>
              </a:rPr>
              <a:t>while( i &lt; k )</a:t>
            </a:r>
            <a:r>
              <a:rPr sz="2400" spc="-839" baseline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ts val="1715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474345" algn="ctr">
              <a:lnSpc>
                <a:spcPts val="206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printf("Turn %d",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i);</a:t>
            </a:r>
            <a:r>
              <a:rPr sz="1600" b="1" spc="3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baseline="-5000" dirty="0">
                <a:solidFill>
                  <a:srgbClr val="006FC0"/>
                </a:solidFill>
                <a:latin typeface="Gothic Uralic"/>
                <a:cs typeface="Gothic Uralic"/>
              </a:rPr>
              <a:t>3</a:t>
            </a:r>
            <a:endParaRPr sz="2700" baseline="-50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6196" y="6223508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221437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528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Today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474723"/>
            <a:ext cx="637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More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choices, handling of text data, arrays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2286000"/>
            <a:ext cx="5386705" cy="350266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Making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choices: conditional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control</a:t>
            </a:r>
            <a:r>
              <a:rPr sz="1800" spc="-20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45" dirty="0">
                <a:solidFill>
                  <a:srgbClr val="252525"/>
                </a:solidFill>
                <a:latin typeface="Gothic Uralic"/>
                <a:cs typeface="Gothic Uralic"/>
              </a:rPr>
              <a:t>structures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-10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252525"/>
                </a:solidFill>
                <a:latin typeface="Gothic Uralic"/>
                <a:cs typeface="Gothic Uralic"/>
              </a:rPr>
              <a:t>If-else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if, </a:t>
            </a:r>
            <a:r>
              <a:rPr sz="1600" spc="-15" dirty="0">
                <a:solidFill>
                  <a:srgbClr val="252525"/>
                </a:solidFill>
                <a:latin typeface="Gothic Uralic"/>
                <a:cs typeface="Gothic Uralic"/>
              </a:rPr>
              <a:t>switch</a:t>
            </a:r>
            <a:endParaRPr sz="16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More</a:t>
            </a:r>
            <a:r>
              <a:rPr sz="1800" spc="-2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operators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-7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Relational operators</a:t>
            </a:r>
            <a:endParaRPr sz="16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-6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Logical operators</a:t>
            </a:r>
            <a:endParaRPr sz="16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More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r>
              <a:rPr sz="1800" spc="-2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types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0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-7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dirty="0">
                <a:solidFill>
                  <a:srgbClr val="252525"/>
                </a:solidFill>
                <a:latin typeface="Gothic Uralic"/>
                <a:cs typeface="Gothic Uralic"/>
              </a:rPr>
              <a:t>Array</a:t>
            </a:r>
            <a:endParaRPr sz="16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85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600" spc="-3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Strings: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arrays of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characters</a:t>
            </a:r>
            <a:endParaRPr sz="16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Escape</a:t>
            </a:r>
            <a:r>
              <a:rPr sz="1800" spc="-1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sequences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78952" y="2255520"/>
            <a:ext cx="150114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435"/>
              </a:spcBef>
            </a:pPr>
            <a:r>
              <a:rPr sz="1800" b="1" spc="-5" dirty="0">
                <a:latin typeface="Gothic Uralic"/>
                <a:cs typeface="Gothic Uralic"/>
              </a:rPr>
              <a:t>instruction1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08847" y="3339084"/>
            <a:ext cx="1591310" cy="1114425"/>
          </a:xfrm>
          <a:custGeom>
            <a:avLst/>
            <a:gdLst/>
            <a:ahLst/>
            <a:cxnLst/>
            <a:rect l="l" t="t" r="r" b="b"/>
            <a:pathLst>
              <a:path w="1591309" h="1114425">
                <a:moveTo>
                  <a:pt x="0" y="557021"/>
                </a:moveTo>
                <a:lnTo>
                  <a:pt x="795527" y="0"/>
                </a:lnTo>
                <a:lnTo>
                  <a:pt x="1591055" y="557021"/>
                </a:lnTo>
                <a:lnTo>
                  <a:pt x="795527" y="1114043"/>
                </a:lnTo>
                <a:lnTo>
                  <a:pt x="0" y="557021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27921" y="3742690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?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40368" y="2912236"/>
            <a:ext cx="1572260" cy="2158365"/>
          </a:xfrm>
          <a:custGeom>
            <a:avLst/>
            <a:gdLst/>
            <a:ahLst/>
            <a:cxnLst/>
            <a:rect l="l" t="t" r="r" b="b"/>
            <a:pathLst>
              <a:path w="1572259" h="2158365">
                <a:moveTo>
                  <a:pt x="48387" y="2127872"/>
                </a:moveTo>
                <a:lnTo>
                  <a:pt x="44513" y="2120963"/>
                </a:lnTo>
                <a:lnTo>
                  <a:pt x="44450" y="2123694"/>
                </a:lnTo>
                <a:lnTo>
                  <a:pt x="48387" y="2127872"/>
                </a:lnTo>
                <a:close/>
              </a:path>
              <a:path w="1572259" h="2158365">
                <a:moveTo>
                  <a:pt x="111506" y="2043430"/>
                </a:moveTo>
                <a:lnTo>
                  <a:pt x="109982" y="2037334"/>
                </a:lnTo>
                <a:lnTo>
                  <a:pt x="105283" y="2034413"/>
                </a:lnTo>
                <a:lnTo>
                  <a:pt x="100584" y="2031619"/>
                </a:lnTo>
                <a:lnTo>
                  <a:pt x="94488" y="2033143"/>
                </a:lnTo>
                <a:lnTo>
                  <a:pt x="91694" y="2037842"/>
                </a:lnTo>
                <a:lnTo>
                  <a:pt x="64985" y="2081898"/>
                </a:lnTo>
                <a:lnTo>
                  <a:pt x="73914" y="1541780"/>
                </a:lnTo>
                <a:lnTo>
                  <a:pt x="74041" y="1536319"/>
                </a:lnTo>
                <a:lnTo>
                  <a:pt x="69723" y="1531874"/>
                </a:lnTo>
                <a:lnTo>
                  <a:pt x="58801" y="1531620"/>
                </a:lnTo>
                <a:lnTo>
                  <a:pt x="54229" y="1536065"/>
                </a:lnTo>
                <a:lnTo>
                  <a:pt x="54089" y="1541780"/>
                </a:lnTo>
                <a:lnTo>
                  <a:pt x="45173" y="2081568"/>
                </a:lnTo>
                <a:lnTo>
                  <a:pt x="19939" y="2036572"/>
                </a:lnTo>
                <a:lnTo>
                  <a:pt x="17272" y="2031873"/>
                </a:lnTo>
                <a:lnTo>
                  <a:pt x="11176" y="2030095"/>
                </a:lnTo>
                <a:lnTo>
                  <a:pt x="6350" y="2032762"/>
                </a:lnTo>
                <a:lnTo>
                  <a:pt x="1651" y="2035556"/>
                </a:lnTo>
                <a:lnTo>
                  <a:pt x="0" y="2041525"/>
                </a:lnTo>
                <a:lnTo>
                  <a:pt x="2667" y="2046351"/>
                </a:lnTo>
                <a:lnTo>
                  <a:pt x="44513" y="2120963"/>
                </a:lnTo>
                <a:lnTo>
                  <a:pt x="44653" y="2113280"/>
                </a:lnTo>
                <a:lnTo>
                  <a:pt x="44627" y="2121166"/>
                </a:lnTo>
                <a:lnTo>
                  <a:pt x="48387" y="2127872"/>
                </a:lnTo>
                <a:lnTo>
                  <a:pt x="54102" y="2138045"/>
                </a:lnTo>
                <a:lnTo>
                  <a:pt x="59944" y="2128393"/>
                </a:lnTo>
                <a:lnTo>
                  <a:pt x="60286" y="2127821"/>
                </a:lnTo>
                <a:lnTo>
                  <a:pt x="64262" y="2124075"/>
                </a:lnTo>
                <a:lnTo>
                  <a:pt x="64325" y="2121166"/>
                </a:lnTo>
                <a:lnTo>
                  <a:pt x="64465" y="2113534"/>
                </a:lnTo>
                <a:lnTo>
                  <a:pt x="64389" y="2118233"/>
                </a:lnTo>
                <a:lnTo>
                  <a:pt x="64325" y="2121166"/>
                </a:lnTo>
                <a:lnTo>
                  <a:pt x="108585" y="2048129"/>
                </a:lnTo>
                <a:lnTo>
                  <a:pt x="111506" y="2043430"/>
                </a:lnTo>
                <a:close/>
              </a:path>
              <a:path w="1572259" h="2158365">
                <a:moveTo>
                  <a:pt x="131953" y="333248"/>
                </a:moveTo>
                <a:lnTo>
                  <a:pt x="130429" y="327152"/>
                </a:lnTo>
                <a:lnTo>
                  <a:pt x="125857" y="324358"/>
                </a:lnTo>
                <a:lnTo>
                  <a:pt x="121158" y="321437"/>
                </a:lnTo>
                <a:lnTo>
                  <a:pt x="115062" y="322834"/>
                </a:lnTo>
                <a:lnTo>
                  <a:pt x="112141" y="327533"/>
                </a:lnTo>
                <a:lnTo>
                  <a:pt x="85191" y="371360"/>
                </a:lnTo>
                <a:lnTo>
                  <a:pt x="93853" y="4826"/>
                </a:lnTo>
                <a:lnTo>
                  <a:pt x="89535" y="254"/>
                </a:lnTo>
                <a:lnTo>
                  <a:pt x="78613" y="0"/>
                </a:lnTo>
                <a:lnTo>
                  <a:pt x="74041" y="4318"/>
                </a:lnTo>
                <a:lnTo>
                  <a:pt x="65379" y="371119"/>
                </a:lnTo>
                <a:lnTo>
                  <a:pt x="40386" y="325882"/>
                </a:lnTo>
                <a:lnTo>
                  <a:pt x="37846" y="321056"/>
                </a:lnTo>
                <a:lnTo>
                  <a:pt x="31750" y="319278"/>
                </a:lnTo>
                <a:lnTo>
                  <a:pt x="26924" y="321945"/>
                </a:lnTo>
                <a:lnTo>
                  <a:pt x="22225" y="324612"/>
                </a:lnTo>
                <a:lnTo>
                  <a:pt x="20447" y="330581"/>
                </a:lnTo>
                <a:lnTo>
                  <a:pt x="64452" y="410349"/>
                </a:lnTo>
                <a:lnTo>
                  <a:pt x="64389" y="413131"/>
                </a:lnTo>
                <a:lnTo>
                  <a:pt x="68249" y="417233"/>
                </a:lnTo>
                <a:lnTo>
                  <a:pt x="73914" y="427482"/>
                </a:lnTo>
                <a:lnTo>
                  <a:pt x="79768" y="417957"/>
                </a:lnTo>
                <a:lnTo>
                  <a:pt x="79997" y="417601"/>
                </a:lnTo>
                <a:lnTo>
                  <a:pt x="84201" y="413512"/>
                </a:lnTo>
                <a:lnTo>
                  <a:pt x="84264" y="410667"/>
                </a:lnTo>
                <a:lnTo>
                  <a:pt x="129032" y="337947"/>
                </a:lnTo>
                <a:lnTo>
                  <a:pt x="131953" y="333248"/>
                </a:lnTo>
                <a:close/>
              </a:path>
              <a:path w="1572259" h="2158365">
                <a:moveTo>
                  <a:pt x="1526159" y="979932"/>
                </a:moveTo>
                <a:lnTo>
                  <a:pt x="1521714" y="975487"/>
                </a:lnTo>
                <a:lnTo>
                  <a:pt x="854837" y="975487"/>
                </a:lnTo>
                <a:lnTo>
                  <a:pt x="850392" y="979932"/>
                </a:lnTo>
                <a:lnTo>
                  <a:pt x="850392" y="990854"/>
                </a:lnTo>
                <a:lnTo>
                  <a:pt x="854837" y="995299"/>
                </a:lnTo>
                <a:lnTo>
                  <a:pt x="1506347" y="995299"/>
                </a:lnTo>
                <a:lnTo>
                  <a:pt x="1506448" y="2102027"/>
                </a:lnTo>
                <a:lnTo>
                  <a:pt x="1506347" y="2101824"/>
                </a:lnTo>
                <a:lnTo>
                  <a:pt x="1480439" y="2057400"/>
                </a:lnTo>
                <a:lnTo>
                  <a:pt x="1477645" y="2052701"/>
                </a:lnTo>
                <a:lnTo>
                  <a:pt x="1471549" y="2051050"/>
                </a:lnTo>
                <a:lnTo>
                  <a:pt x="1462151" y="2056638"/>
                </a:lnTo>
                <a:lnTo>
                  <a:pt x="1460500" y="2062607"/>
                </a:lnTo>
                <a:lnTo>
                  <a:pt x="1463294" y="2067433"/>
                </a:lnTo>
                <a:lnTo>
                  <a:pt x="1506347" y="2141258"/>
                </a:lnTo>
                <a:lnTo>
                  <a:pt x="1506347" y="2144014"/>
                </a:lnTo>
                <a:lnTo>
                  <a:pt x="1510207" y="2147887"/>
                </a:lnTo>
                <a:lnTo>
                  <a:pt x="1516253" y="2158238"/>
                </a:lnTo>
                <a:lnTo>
                  <a:pt x="1521968" y="2148459"/>
                </a:lnTo>
                <a:lnTo>
                  <a:pt x="1522323" y="2147849"/>
                </a:lnTo>
                <a:lnTo>
                  <a:pt x="1526159" y="2144014"/>
                </a:lnTo>
                <a:lnTo>
                  <a:pt x="1526159" y="985393"/>
                </a:lnTo>
                <a:lnTo>
                  <a:pt x="1526159" y="979932"/>
                </a:lnTo>
                <a:close/>
              </a:path>
              <a:path w="1572259" h="2158365">
                <a:moveTo>
                  <a:pt x="1572006" y="2062607"/>
                </a:moveTo>
                <a:lnTo>
                  <a:pt x="1570482" y="2056638"/>
                </a:lnTo>
                <a:lnTo>
                  <a:pt x="1565656" y="2053844"/>
                </a:lnTo>
                <a:lnTo>
                  <a:pt x="1560957" y="2051050"/>
                </a:lnTo>
                <a:lnTo>
                  <a:pt x="1554988" y="2052701"/>
                </a:lnTo>
                <a:lnTo>
                  <a:pt x="1552194" y="2057400"/>
                </a:lnTo>
                <a:lnTo>
                  <a:pt x="1526273" y="2101824"/>
                </a:lnTo>
                <a:lnTo>
                  <a:pt x="1526159" y="2141296"/>
                </a:lnTo>
                <a:lnTo>
                  <a:pt x="1569339" y="2067433"/>
                </a:lnTo>
                <a:lnTo>
                  <a:pt x="1572006" y="2062607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71331" y="5062728"/>
            <a:ext cx="150114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435"/>
              </a:spcBef>
            </a:pPr>
            <a:r>
              <a:rPr sz="1800" b="1" spc="-5" dirty="0">
                <a:latin typeface="Gothic Uralic"/>
                <a:cs typeface="Gothic Uralic"/>
              </a:rPr>
              <a:t>instruction2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81259" y="5062728"/>
            <a:ext cx="150114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435"/>
              </a:spcBef>
            </a:pPr>
            <a:r>
              <a:rPr sz="1800" b="1" spc="-5" dirty="0">
                <a:latin typeface="Gothic Uralic"/>
                <a:cs typeface="Gothic Uralic"/>
              </a:rPr>
              <a:t>instruction3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98100" y="3517468"/>
            <a:ext cx="399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Gothic Uralic"/>
                <a:cs typeface="Gothic Uralic"/>
              </a:rPr>
              <a:t>Y</a:t>
            </a:r>
            <a:r>
              <a:rPr sz="1800" spc="-10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37344" y="4535170"/>
            <a:ext cx="344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No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76055" y="1630552"/>
            <a:ext cx="111760" cy="626745"/>
          </a:xfrm>
          <a:custGeom>
            <a:avLst/>
            <a:gdLst/>
            <a:ahLst/>
            <a:cxnLst/>
            <a:rect l="l" t="t" r="r" b="b"/>
            <a:pathLst>
              <a:path w="111759" h="626744">
                <a:moveTo>
                  <a:pt x="47657" y="615820"/>
                </a:moveTo>
                <a:lnTo>
                  <a:pt x="53467" y="626363"/>
                </a:lnTo>
                <a:lnTo>
                  <a:pt x="59414" y="616712"/>
                </a:lnTo>
                <a:lnTo>
                  <a:pt x="48260" y="616458"/>
                </a:lnTo>
                <a:lnTo>
                  <a:pt x="47657" y="615820"/>
                </a:lnTo>
                <a:close/>
              </a:path>
              <a:path w="111759" h="626744">
                <a:moveTo>
                  <a:pt x="44930" y="569769"/>
                </a:moveTo>
                <a:lnTo>
                  <a:pt x="44005" y="609190"/>
                </a:lnTo>
                <a:lnTo>
                  <a:pt x="47657" y="615820"/>
                </a:lnTo>
                <a:lnTo>
                  <a:pt x="48260" y="616458"/>
                </a:lnTo>
                <a:lnTo>
                  <a:pt x="59181" y="616712"/>
                </a:lnTo>
                <a:lnTo>
                  <a:pt x="59737" y="616187"/>
                </a:lnTo>
                <a:lnTo>
                  <a:pt x="63819" y="609561"/>
                </a:lnTo>
                <a:lnTo>
                  <a:pt x="64000" y="601852"/>
                </a:lnTo>
                <a:lnTo>
                  <a:pt x="62611" y="601852"/>
                </a:lnTo>
                <a:lnTo>
                  <a:pt x="45466" y="601472"/>
                </a:lnTo>
                <a:lnTo>
                  <a:pt x="54408" y="586968"/>
                </a:lnTo>
                <a:lnTo>
                  <a:pt x="44930" y="569769"/>
                </a:lnTo>
                <a:close/>
              </a:path>
              <a:path w="111759" h="626744">
                <a:moveTo>
                  <a:pt x="59737" y="616187"/>
                </a:moveTo>
                <a:lnTo>
                  <a:pt x="59181" y="616712"/>
                </a:lnTo>
                <a:lnTo>
                  <a:pt x="59414" y="616712"/>
                </a:lnTo>
                <a:lnTo>
                  <a:pt x="59737" y="616187"/>
                </a:lnTo>
                <a:close/>
              </a:path>
              <a:path w="111759" h="626744">
                <a:moveTo>
                  <a:pt x="63819" y="609561"/>
                </a:moveTo>
                <a:lnTo>
                  <a:pt x="59737" y="616187"/>
                </a:lnTo>
                <a:lnTo>
                  <a:pt x="63753" y="612394"/>
                </a:lnTo>
                <a:lnTo>
                  <a:pt x="63819" y="609561"/>
                </a:lnTo>
                <a:close/>
              </a:path>
              <a:path w="111759" h="626744">
                <a:moveTo>
                  <a:pt x="44005" y="609190"/>
                </a:moveTo>
                <a:lnTo>
                  <a:pt x="43942" y="611886"/>
                </a:lnTo>
                <a:lnTo>
                  <a:pt x="47657" y="615820"/>
                </a:lnTo>
                <a:lnTo>
                  <a:pt x="44005" y="609190"/>
                </a:lnTo>
                <a:close/>
              </a:path>
              <a:path w="111759" h="626744">
                <a:moveTo>
                  <a:pt x="100711" y="520192"/>
                </a:moveTo>
                <a:lnTo>
                  <a:pt x="94615" y="521716"/>
                </a:lnTo>
                <a:lnTo>
                  <a:pt x="91821" y="526288"/>
                </a:lnTo>
                <a:lnTo>
                  <a:pt x="64743" y="570205"/>
                </a:lnTo>
                <a:lnTo>
                  <a:pt x="63819" y="609561"/>
                </a:lnTo>
                <a:lnTo>
                  <a:pt x="108712" y="536701"/>
                </a:lnTo>
                <a:lnTo>
                  <a:pt x="111505" y="532130"/>
                </a:lnTo>
                <a:lnTo>
                  <a:pt x="110109" y="526034"/>
                </a:lnTo>
                <a:lnTo>
                  <a:pt x="100711" y="520192"/>
                </a:lnTo>
                <a:close/>
              </a:path>
              <a:path w="111759" h="626744">
                <a:moveTo>
                  <a:pt x="11302" y="518033"/>
                </a:moveTo>
                <a:lnTo>
                  <a:pt x="6603" y="520700"/>
                </a:lnTo>
                <a:lnTo>
                  <a:pt x="1777" y="523367"/>
                </a:lnTo>
                <a:lnTo>
                  <a:pt x="0" y="529336"/>
                </a:lnTo>
                <a:lnTo>
                  <a:pt x="44005" y="609190"/>
                </a:lnTo>
                <a:lnTo>
                  <a:pt x="44930" y="569769"/>
                </a:lnTo>
                <a:lnTo>
                  <a:pt x="17399" y="519811"/>
                </a:lnTo>
                <a:lnTo>
                  <a:pt x="11302" y="518033"/>
                </a:lnTo>
                <a:close/>
              </a:path>
              <a:path w="111759" h="626744">
                <a:moveTo>
                  <a:pt x="54408" y="586968"/>
                </a:moveTo>
                <a:lnTo>
                  <a:pt x="45466" y="601472"/>
                </a:lnTo>
                <a:lnTo>
                  <a:pt x="62611" y="601852"/>
                </a:lnTo>
                <a:lnTo>
                  <a:pt x="54408" y="586968"/>
                </a:lnTo>
                <a:close/>
              </a:path>
              <a:path w="111759" h="626744">
                <a:moveTo>
                  <a:pt x="64743" y="570205"/>
                </a:moveTo>
                <a:lnTo>
                  <a:pt x="54408" y="586968"/>
                </a:lnTo>
                <a:lnTo>
                  <a:pt x="62611" y="601852"/>
                </a:lnTo>
                <a:lnTo>
                  <a:pt x="64000" y="601852"/>
                </a:lnTo>
                <a:lnTo>
                  <a:pt x="64743" y="570205"/>
                </a:lnTo>
                <a:close/>
              </a:path>
              <a:path w="111759" h="626744">
                <a:moveTo>
                  <a:pt x="50165" y="537210"/>
                </a:moveTo>
                <a:lnTo>
                  <a:pt x="45593" y="541527"/>
                </a:lnTo>
                <a:lnTo>
                  <a:pt x="44930" y="569769"/>
                </a:lnTo>
                <a:lnTo>
                  <a:pt x="54408" y="586968"/>
                </a:lnTo>
                <a:lnTo>
                  <a:pt x="64743" y="570205"/>
                </a:lnTo>
                <a:lnTo>
                  <a:pt x="65404" y="542036"/>
                </a:lnTo>
                <a:lnTo>
                  <a:pt x="61087" y="537463"/>
                </a:lnTo>
                <a:lnTo>
                  <a:pt x="50165" y="537210"/>
                </a:lnTo>
                <a:close/>
              </a:path>
              <a:path w="111759" h="626744">
                <a:moveTo>
                  <a:pt x="53467" y="398525"/>
                </a:moveTo>
                <a:lnTo>
                  <a:pt x="48895" y="402844"/>
                </a:lnTo>
                <a:lnTo>
                  <a:pt x="47244" y="473201"/>
                </a:lnTo>
                <a:lnTo>
                  <a:pt x="51562" y="477774"/>
                </a:lnTo>
                <a:lnTo>
                  <a:pt x="62484" y="478027"/>
                </a:lnTo>
                <a:lnTo>
                  <a:pt x="67055" y="473710"/>
                </a:lnTo>
                <a:lnTo>
                  <a:pt x="68706" y="403351"/>
                </a:lnTo>
                <a:lnTo>
                  <a:pt x="64389" y="398780"/>
                </a:lnTo>
                <a:lnTo>
                  <a:pt x="53467" y="398525"/>
                </a:lnTo>
                <a:close/>
              </a:path>
              <a:path w="111759" h="626744">
                <a:moveTo>
                  <a:pt x="56896" y="259969"/>
                </a:moveTo>
                <a:lnTo>
                  <a:pt x="52324" y="264287"/>
                </a:lnTo>
                <a:lnTo>
                  <a:pt x="50782" y="329564"/>
                </a:lnTo>
                <a:lnTo>
                  <a:pt x="50546" y="334645"/>
                </a:lnTo>
                <a:lnTo>
                  <a:pt x="54991" y="339089"/>
                </a:lnTo>
                <a:lnTo>
                  <a:pt x="65913" y="339344"/>
                </a:lnTo>
                <a:lnTo>
                  <a:pt x="70358" y="335025"/>
                </a:lnTo>
                <a:lnTo>
                  <a:pt x="72136" y="264668"/>
                </a:lnTo>
                <a:lnTo>
                  <a:pt x="67818" y="260223"/>
                </a:lnTo>
                <a:lnTo>
                  <a:pt x="56896" y="259969"/>
                </a:lnTo>
                <a:close/>
              </a:path>
              <a:path w="111759" h="626744">
                <a:moveTo>
                  <a:pt x="60198" y="121285"/>
                </a:moveTo>
                <a:lnTo>
                  <a:pt x="55625" y="125602"/>
                </a:lnTo>
                <a:lnTo>
                  <a:pt x="53975" y="195961"/>
                </a:lnTo>
                <a:lnTo>
                  <a:pt x="58293" y="200533"/>
                </a:lnTo>
                <a:lnTo>
                  <a:pt x="69215" y="200787"/>
                </a:lnTo>
                <a:lnTo>
                  <a:pt x="73787" y="196469"/>
                </a:lnTo>
                <a:lnTo>
                  <a:pt x="75438" y="126111"/>
                </a:lnTo>
                <a:lnTo>
                  <a:pt x="71120" y="121538"/>
                </a:lnTo>
                <a:lnTo>
                  <a:pt x="60198" y="121285"/>
                </a:lnTo>
                <a:close/>
              </a:path>
              <a:path w="111759" h="626744">
                <a:moveTo>
                  <a:pt x="63119" y="0"/>
                </a:moveTo>
                <a:lnTo>
                  <a:pt x="58547" y="4318"/>
                </a:lnTo>
                <a:lnTo>
                  <a:pt x="57276" y="57276"/>
                </a:lnTo>
                <a:lnTo>
                  <a:pt x="61595" y="61849"/>
                </a:lnTo>
                <a:lnTo>
                  <a:pt x="72644" y="62102"/>
                </a:lnTo>
                <a:lnTo>
                  <a:pt x="77089" y="57785"/>
                </a:lnTo>
                <a:lnTo>
                  <a:pt x="78359" y="4825"/>
                </a:lnTo>
                <a:lnTo>
                  <a:pt x="74041" y="254"/>
                </a:lnTo>
                <a:lnTo>
                  <a:pt x="63119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0334" y="5699633"/>
            <a:ext cx="111760" cy="626745"/>
          </a:xfrm>
          <a:custGeom>
            <a:avLst/>
            <a:gdLst/>
            <a:ahLst/>
            <a:cxnLst/>
            <a:rect l="l" t="t" r="r" b="b"/>
            <a:pathLst>
              <a:path w="111759" h="626745">
                <a:moveTo>
                  <a:pt x="47686" y="615817"/>
                </a:moveTo>
                <a:lnTo>
                  <a:pt x="53467" y="626300"/>
                </a:lnTo>
                <a:lnTo>
                  <a:pt x="59397" y="616686"/>
                </a:lnTo>
                <a:lnTo>
                  <a:pt x="48260" y="616419"/>
                </a:lnTo>
                <a:lnTo>
                  <a:pt x="47686" y="615817"/>
                </a:lnTo>
                <a:close/>
              </a:path>
              <a:path w="111759" h="626745">
                <a:moveTo>
                  <a:pt x="44930" y="569761"/>
                </a:moveTo>
                <a:lnTo>
                  <a:pt x="44006" y="609143"/>
                </a:lnTo>
                <a:lnTo>
                  <a:pt x="47686" y="615817"/>
                </a:lnTo>
                <a:lnTo>
                  <a:pt x="48260" y="616419"/>
                </a:lnTo>
                <a:lnTo>
                  <a:pt x="59182" y="616686"/>
                </a:lnTo>
                <a:lnTo>
                  <a:pt x="59699" y="616196"/>
                </a:lnTo>
                <a:lnTo>
                  <a:pt x="63820" y="609516"/>
                </a:lnTo>
                <a:lnTo>
                  <a:pt x="63999" y="601865"/>
                </a:lnTo>
                <a:lnTo>
                  <a:pt x="62611" y="601865"/>
                </a:lnTo>
                <a:lnTo>
                  <a:pt x="45466" y="601459"/>
                </a:lnTo>
                <a:lnTo>
                  <a:pt x="54408" y="586970"/>
                </a:lnTo>
                <a:lnTo>
                  <a:pt x="44930" y="569761"/>
                </a:lnTo>
                <a:close/>
              </a:path>
              <a:path w="111759" h="626745">
                <a:moveTo>
                  <a:pt x="59699" y="616196"/>
                </a:moveTo>
                <a:lnTo>
                  <a:pt x="59182" y="616686"/>
                </a:lnTo>
                <a:lnTo>
                  <a:pt x="59397" y="616686"/>
                </a:lnTo>
                <a:lnTo>
                  <a:pt x="59699" y="616196"/>
                </a:lnTo>
                <a:close/>
              </a:path>
              <a:path w="111759" h="626745">
                <a:moveTo>
                  <a:pt x="63820" y="609516"/>
                </a:moveTo>
                <a:lnTo>
                  <a:pt x="59699" y="616196"/>
                </a:lnTo>
                <a:lnTo>
                  <a:pt x="63754" y="612355"/>
                </a:lnTo>
                <a:lnTo>
                  <a:pt x="63820" y="609516"/>
                </a:lnTo>
                <a:close/>
              </a:path>
              <a:path w="111759" h="626745">
                <a:moveTo>
                  <a:pt x="44006" y="609143"/>
                </a:moveTo>
                <a:lnTo>
                  <a:pt x="43942" y="611885"/>
                </a:lnTo>
                <a:lnTo>
                  <a:pt x="47686" y="615817"/>
                </a:lnTo>
                <a:lnTo>
                  <a:pt x="44006" y="609143"/>
                </a:lnTo>
                <a:close/>
              </a:path>
              <a:path w="111759" h="626745">
                <a:moveTo>
                  <a:pt x="100711" y="520242"/>
                </a:moveTo>
                <a:lnTo>
                  <a:pt x="94615" y="521690"/>
                </a:lnTo>
                <a:lnTo>
                  <a:pt x="91821" y="526351"/>
                </a:lnTo>
                <a:lnTo>
                  <a:pt x="64742" y="570226"/>
                </a:lnTo>
                <a:lnTo>
                  <a:pt x="63820" y="609516"/>
                </a:lnTo>
                <a:lnTo>
                  <a:pt x="108712" y="536740"/>
                </a:lnTo>
                <a:lnTo>
                  <a:pt x="111506" y="532091"/>
                </a:lnTo>
                <a:lnTo>
                  <a:pt x="110109" y="525983"/>
                </a:lnTo>
                <a:lnTo>
                  <a:pt x="100711" y="520242"/>
                </a:lnTo>
                <a:close/>
              </a:path>
              <a:path w="111759" h="626745">
                <a:moveTo>
                  <a:pt x="11303" y="518083"/>
                </a:moveTo>
                <a:lnTo>
                  <a:pt x="6604" y="520725"/>
                </a:lnTo>
                <a:lnTo>
                  <a:pt x="1778" y="523366"/>
                </a:lnTo>
                <a:lnTo>
                  <a:pt x="0" y="529386"/>
                </a:lnTo>
                <a:lnTo>
                  <a:pt x="2667" y="534174"/>
                </a:lnTo>
                <a:lnTo>
                  <a:pt x="44006" y="609143"/>
                </a:lnTo>
                <a:lnTo>
                  <a:pt x="44930" y="569761"/>
                </a:lnTo>
                <a:lnTo>
                  <a:pt x="20066" y="524611"/>
                </a:lnTo>
                <a:lnTo>
                  <a:pt x="17399" y="519823"/>
                </a:lnTo>
                <a:lnTo>
                  <a:pt x="11303" y="518083"/>
                </a:lnTo>
                <a:close/>
              </a:path>
              <a:path w="111759" h="626745">
                <a:moveTo>
                  <a:pt x="54408" y="586970"/>
                </a:moveTo>
                <a:lnTo>
                  <a:pt x="45466" y="601459"/>
                </a:lnTo>
                <a:lnTo>
                  <a:pt x="62611" y="601865"/>
                </a:lnTo>
                <a:lnTo>
                  <a:pt x="54408" y="586970"/>
                </a:lnTo>
                <a:close/>
              </a:path>
              <a:path w="111759" h="626745">
                <a:moveTo>
                  <a:pt x="64742" y="570226"/>
                </a:moveTo>
                <a:lnTo>
                  <a:pt x="54408" y="586970"/>
                </a:lnTo>
                <a:lnTo>
                  <a:pt x="62611" y="601865"/>
                </a:lnTo>
                <a:lnTo>
                  <a:pt x="63999" y="601865"/>
                </a:lnTo>
                <a:lnTo>
                  <a:pt x="64742" y="570226"/>
                </a:lnTo>
                <a:close/>
              </a:path>
              <a:path w="111759" h="626745">
                <a:moveTo>
                  <a:pt x="50165" y="537197"/>
                </a:moveTo>
                <a:lnTo>
                  <a:pt x="45593" y="541527"/>
                </a:lnTo>
                <a:lnTo>
                  <a:pt x="44930" y="569761"/>
                </a:lnTo>
                <a:lnTo>
                  <a:pt x="54408" y="586970"/>
                </a:lnTo>
                <a:lnTo>
                  <a:pt x="64742" y="570226"/>
                </a:lnTo>
                <a:lnTo>
                  <a:pt x="65405" y="541997"/>
                </a:lnTo>
                <a:lnTo>
                  <a:pt x="61087" y="537463"/>
                </a:lnTo>
                <a:lnTo>
                  <a:pt x="50165" y="537197"/>
                </a:lnTo>
                <a:close/>
              </a:path>
              <a:path w="111759" h="626745">
                <a:moveTo>
                  <a:pt x="53467" y="398551"/>
                </a:moveTo>
                <a:lnTo>
                  <a:pt x="48895" y="402882"/>
                </a:lnTo>
                <a:lnTo>
                  <a:pt x="47244" y="473240"/>
                </a:lnTo>
                <a:lnTo>
                  <a:pt x="51562" y="477773"/>
                </a:lnTo>
                <a:lnTo>
                  <a:pt x="62484" y="478040"/>
                </a:lnTo>
                <a:lnTo>
                  <a:pt x="67056" y="473722"/>
                </a:lnTo>
                <a:lnTo>
                  <a:pt x="68707" y="403364"/>
                </a:lnTo>
                <a:lnTo>
                  <a:pt x="64389" y="398818"/>
                </a:lnTo>
                <a:lnTo>
                  <a:pt x="53467" y="398551"/>
                </a:lnTo>
                <a:close/>
              </a:path>
              <a:path w="111759" h="626745">
                <a:moveTo>
                  <a:pt x="56896" y="259905"/>
                </a:moveTo>
                <a:lnTo>
                  <a:pt x="52324" y="264236"/>
                </a:lnTo>
                <a:lnTo>
                  <a:pt x="50777" y="329603"/>
                </a:lnTo>
                <a:lnTo>
                  <a:pt x="50546" y="334594"/>
                </a:lnTo>
                <a:lnTo>
                  <a:pt x="54991" y="339140"/>
                </a:lnTo>
                <a:lnTo>
                  <a:pt x="65913" y="339394"/>
                </a:lnTo>
                <a:lnTo>
                  <a:pt x="70358" y="335076"/>
                </a:lnTo>
                <a:lnTo>
                  <a:pt x="72136" y="264718"/>
                </a:lnTo>
                <a:lnTo>
                  <a:pt x="67818" y="260172"/>
                </a:lnTo>
                <a:lnTo>
                  <a:pt x="56896" y="259905"/>
                </a:lnTo>
                <a:close/>
              </a:path>
              <a:path w="111759" h="626745">
                <a:moveTo>
                  <a:pt x="60198" y="121272"/>
                </a:moveTo>
                <a:lnTo>
                  <a:pt x="55625" y="125590"/>
                </a:lnTo>
                <a:lnTo>
                  <a:pt x="53975" y="195948"/>
                </a:lnTo>
                <a:lnTo>
                  <a:pt x="58293" y="200494"/>
                </a:lnTo>
                <a:lnTo>
                  <a:pt x="69215" y="200761"/>
                </a:lnTo>
                <a:lnTo>
                  <a:pt x="73787" y="196430"/>
                </a:lnTo>
                <a:lnTo>
                  <a:pt x="75438" y="126072"/>
                </a:lnTo>
                <a:lnTo>
                  <a:pt x="71120" y="121526"/>
                </a:lnTo>
                <a:lnTo>
                  <a:pt x="60198" y="121272"/>
                </a:lnTo>
                <a:close/>
              </a:path>
              <a:path w="111759" h="626745">
                <a:moveTo>
                  <a:pt x="63119" y="0"/>
                </a:moveTo>
                <a:lnTo>
                  <a:pt x="58547" y="4330"/>
                </a:lnTo>
                <a:lnTo>
                  <a:pt x="57276" y="57302"/>
                </a:lnTo>
                <a:lnTo>
                  <a:pt x="61595" y="61848"/>
                </a:lnTo>
                <a:lnTo>
                  <a:pt x="72644" y="62115"/>
                </a:lnTo>
                <a:lnTo>
                  <a:pt x="77089" y="57784"/>
                </a:lnTo>
                <a:lnTo>
                  <a:pt x="78359" y="4800"/>
                </a:lnTo>
                <a:lnTo>
                  <a:pt x="74041" y="266"/>
                </a:lnTo>
                <a:lnTo>
                  <a:pt x="63119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60075" y="5728589"/>
            <a:ext cx="111760" cy="626745"/>
          </a:xfrm>
          <a:custGeom>
            <a:avLst/>
            <a:gdLst/>
            <a:ahLst/>
            <a:cxnLst/>
            <a:rect l="l" t="t" r="r" b="b"/>
            <a:pathLst>
              <a:path w="111759" h="626745">
                <a:moveTo>
                  <a:pt x="47686" y="615817"/>
                </a:moveTo>
                <a:lnTo>
                  <a:pt x="53467" y="626300"/>
                </a:lnTo>
                <a:lnTo>
                  <a:pt x="59397" y="616686"/>
                </a:lnTo>
                <a:lnTo>
                  <a:pt x="48259" y="616419"/>
                </a:lnTo>
                <a:lnTo>
                  <a:pt x="47686" y="615817"/>
                </a:lnTo>
                <a:close/>
              </a:path>
              <a:path w="111759" h="626745">
                <a:moveTo>
                  <a:pt x="44930" y="569761"/>
                </a:moveTo>
                <a:lnTo>
                  <a:pt x="44006" y="609143"/>
                </a:lnTo>
                <a:lnTo>
                  <a:pt x="47686" y="615817"/>
                </a:lnTo>
                <a:lnTo>
                  <a:pt x="48259" y="616419"/>
                </a:lnTo>
                <a:lnTo>
                  <a:pt x="59181" y="616686"/>
                </a:lnTo>
                <a:lnTo>
                  <a:pt x="59699" y="616196"/>
                </a:lnTo>
                <a:lnTo>
                  <a:pt x="63820" y="609516"/>
                </a:lnTo>
                <a:lnTo>
                  <a:pt x="63999" y="601865"/>
                </a:lnTo>
                <a:lnTo>
                  <a:pt x="62610" y="601865"/>
                </a:lnTo>
                <a:lnTo>
                  <a:pt x="45466" y="601459"/>
                </a:lnTo>
                <a:lnTo>
                  <a:pt x="54408" y="586970"/>
                </a:lnTo>
                <a:lnTo>
                  <a:pt x="44930" y="569761"/>
                </a:lnTo>
                <a:close/>
              </a:path>
              <a:path w="111759" h="626745">
                <a:moveTo>
                  <a:pt x="59699" y="616196"/>
                </a:moveTo>
                <a:lnTo>
                  <a:pt x="59181" y="616686"/>
                </a:lnTo>
                <a:lnTo>
                  <a:pt x="59397" y="616686"/>
                </a:lnTo>
                <a:lnTo>
                  <a:pt x="59699" y="616196"/>
                </a:lnTo>
                <a:close/>
              </a:path>
              <a:path w="111759" h="626745">
                <a:moveTo>
                  <a:pt x="63820" y="609516"/>
                </a:moveTo>
                <a:lnTo>
                  <a:pt x="59699" y="616196"/>
                </a:lnTo>
                <a:lnTo>
                  <a:pt x="63753" y="612355"/>
                </a:lnTo>
                <a:lnTo>
                  <a:pt x="63820" y="609516"/>
                </a:lnTo>
                <a:close/>
              </a:path>
              <a:path w="111759" h="626745">
                <a:moveTo>
                  <a:pt x="44006" y="609143"/>
                </a:moveTo>
                <a:lnTo>
                  <a:pt x="43942" y="611886"/>
                </a:lnTo>
                <a:lnTo>
                  <a:pt x="47686" y="615817"/>
                </a:lnTo>
                <a:lnTo>
                  <a:pt x="44006" y="609143"/>
                </a:lnTo>
                <a:close/>
              </a:path>
              <a:path w="111759" h="626745">
                <a:moveTo>
                  <a:pt x="100710" y="520242"/>
                </a:moveTo>
                <a:lnTo>
                  <a:pt x="94615" y="521690"/>
                </a:lnTo>
                <a:lnTo>
                  <a:pt x="91821" y="526351"/>
                </a:lnTo>
                <a:lnTo>
                  <a:pt x="64742" y="570226"/>
                </a:lnTo>
                <a:lnTo>
                  <a:pt x="63820" y="609516"/>
                </a:lnTo>
                <a:lnTo>
                  <a:pt x="108711" y="536740"/>
                </a:lnTo>
                <a:lnTo>
                  <a:pt x="111505" y="532091"/>
                </a:lnTo>
                <a:lnTo>
                  <a:pt x="110108" y="525983"/>
                </a:lnTo>
                <a:lnTo>
                  <a:pt x="100710" y="520242"/>
                </a:lnTo>
                <a:close/>
              </a:path>
              <a:path w="111759" h="626745">
                <a:moveTo>
                  <a:pt x="11302" y="518083"/>
                </a:moveTo>
                <a:lnTo>
                  <a:pt x="6603" y="520725"/>
                </a:lnTo>
                <a:lnTo>
                  <a:pt x="1777" y="523367"/>
                </a:lnTo>
                <a:lnTo>
                  <a:pt x="0" y="529386"/>
                </a:lnTo>
                <a:lnTo>
                  <a:pt x="2667" y="534174"/>
                </a:lnTo>
                <a:lnTo>
                  <a:pt x="44006" y="609143"/>
                </a:lnTo>
                <a:lnTo>
                  <a:pt x="44930" y="569761"/>
                </a:lnTo>
                <a:lnTo>
                  <a:pt x="20066" y="524611"/>
                </a:lnTo>
                <a:lnTo>
                  <a:pt x="17399" y="519823"/>
                </a:lnTo>
                <a:lnTo>
                  <a:pt x="11302" y="518083"/>
                </a:lnTo>
                <a:close/>
              </a:path>
              <a:path w="111759" h="626745">
                <a:moveTo>
                  <a:pt x="54408" y="586970"/>
                </a:moveTo>
                <a:lnTo>
                  <a:pt x="45466" y="601459"/>
                </a:lnTo>
                <a:lnTo>
                  <a:pt x="62610" y="601865"/>
                </a:lnTo>
                <a:lnTo>
                  <a:pt x="54408" y="586970"/>
                </a:lnTo>
                <a:close/>
              </a:path>
              <a:path w="111759" h="626745">
                <a:moveTo>
                  <a:pt x="64742" y="570226"/>
                </a:moveTo>
                <a:lnTo>
                  <a:pt x="54408" y="586970"/>
                </a:lnTo>
                <a:lnTo>
                  <a:pt x="62610" y="601865"/>
                </a:lnTo>
                <a:lnTo>
                  <a:pt x="63999" y="601865"/>
                </a:lnTo>
                <a:lnTo>
                  <a:pt x="64742" y="570226"/>
                </a:lnTo>
                <a:close/>
              </a:path>
              <a:path w="111759" h="626745">
                <a:moveTo>
                  <a:pt x="50165" y="537197"/>
                </a:moveTo>
                <a:lnTo>
                  <a:pt x="45593" y="541528"/>
                </a:lnTo>
                <a:lnTo>
                  <a:pt x="44930" y="569761"/>
                </a:lnTo>
                <a:lnTo>
                  <a:pt x="54408" y="586970"/>
                </a:lnTo>
                <a:lnTo>
                  <a:pt x="64742" y="570226"/>
                </a:lnTo>
                <a:lnTo>
                  <a:pt x="65404" y="541997"/>
                </a:lnTo>
                <a:lnTo>
                  <a:pt x="61086" y="537464"/>
                </a:lnTo>
                <a:lnTo>
                  <a:pt x="50165" y="537197"/>
                </a:lnTo>
                <a:close/>
              </a:path>
              <a:path w="111759" h="626745">
                <a:moveTo>
                  <a:pt x="53467" y="398551"/>
                </a:moveTo>
                <a:lnTo>
                  <a:pt x="48895" y="402882"/>
                </a:lnTo>
                <a:lnTo>
                  <a:pt x="47244" y="473240"/>
                </a:lnTo>
                <a:lnTo>
                  <a:pt x="51561" y="477774"/>
                </a:lnTo>
                <a:lnTo>
                  <a:pt x="62483" y="478040"/>
                </a:lnTo>
                <a:lnTo>
                  <a:pt x="67055" y="473722"/>
                </a:lnTo>
                <a:lnTo>
                  <a:pt x="68706" y="403364"/>
                </a:lnTo>
                <a:lnTo>
                  <a:pt x="64389" y="398818"/>
                </a:lnTo>
                <a:lnTo>
                  <a:pt x="53467" y="398551"/>
                </a:lnTo>
                <a:close/>
              </a:path>
              <a:path w="111759" h="626745">
                <a:moveTo>
                  <a:pt x="56896" y="259905"/>
                </a:moveTo>
                <a:lnTo>
                  <a:pt x="52324" y="264236"/>
                </a:lnTo>
                <a:lnTo>
                  <a:pt x="50777" y="329603"/>
                </a:lnTo>
                <a:lnTo>
                  <a:pt x="50546" y="334594"/>
                </a:lnTo>
                <a:lnTo>
                  <a:pt x="54991" y="339140"/>
                </a:lnTo>
                <a:lnTo>
                  <a:pt x="65913" y="339394"/>
                </a:lnTo>
                <a:lnTo>
                  <a:pt x="70357" y="335076"/>
                </a:lnTo>
                <a:lnTo>
                  <a:pt x="72135" y="264718"/>
                </a:lnTo>
                <a:lnTo>
                  <a:pt x="67818" y="260172"/>
                </a:lnTo>
                <a:lnTo>
                  <a:pt x="56896" y="259905"/>
                </a:lnTo>
                <a:close/>
              </a:path>
              <a:path w="111759" h="626745">
                <a:moveTo>
                  <a:pt x="60198" y="121272"/>
                </a:moveTo>
                <a:lnTo>
                  <a:pt x="55625" y="125590"/>
                </a:lnTo>
                <a:lnTo>
                  <a:pt x="53975" y="195948"/>
                </a:lnTo>
                <a:lnTo>
                  <a:pt x="58293" y="200494"/>
                </a:lnTo>
                <a:lnTo>
                  <a:pt x="69215" y="200761"/>
                </a:lnTo>
                <a:lnTo>
                  <a:pt x="73786" y="196430"/>
                </a:lnTo>
                <a:lnTo>
                  <a:pt x="75438" y="126072"/>
                </a:lnTo>
                <a:lnTo>
                  <a:pt x="71120" y="121526"/>
                </a:lnTo>
                <a:lnTo>
                  <a:pt x="60198" y="121272"/>
                </a:lnTo>
                <a:close/>
              </a:path>
              <a:path w="111759" h="626745">
                <a:moveTo>
                  <a:pt x="63119" y="0"/>
                </a:moveTo>
                <a:lnTo>
                  <a:pt x="58547" y="4330"/>
                </a:lnTo>
                <a:lnTo>
                  <a:pt x="57276" y="57302"/>
                </a:lnTo>
                <a:lnTo>
                  <a:pt x="61595" y="61849"/>
                </a:lnTo>
                <a:lnTo>
                  <a:pt x="72644" y="62115"/>
                </a:lnTo>
                <a:lnTo>
                  <a:pt x="77089" y="57785"/>
                </a:lnTo>
                <a:lnTo>
                  <a:pt x="78358" y="4800"/>
                </a:lnTo>
                <a:lnTo>
                  <a:pt x="74041" y="266"/>
                </a:lnTo>
                <a:lnTo>
                  <a:pt x="63119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71600" y="4026408"/>
            <a:ext cx="8563610" cy="1815464"/>
          </a:xfrm>
          <a:custGeom>
            <a:avLst/>
            <a:gdLst/>
            <a:ahLst/>
            <a:cxnLst/>
            <a:rect l="l" t="t" r="r" b="b"/>
            <a:pathLst>
              <a:path w="8563610" h="1815464">
                <a:moveTo>
                  <a:pt x="8563356" y="0"/>
                </a:moveTo>
                <a:lnTo>
                  <a:pt x="0" y="0"/>
                </a:lnTo>
                <a:lnTo>
                  <a:pt x="0" y="1815083"/>
                </a:lnTo>
                <a:lnTo>
                  <a:pt x="8563356" y="1815083"/>
                </a:lnTo>
                <a:lnTo>
                  <a:pt x="8563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50973" y="5256657"/>
            <a:ext cx="501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3294" y="5500522"/>
            <a:ext cx="134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34727" y="4778451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 =</a:t>
            </a:r>
            <a:r>
              <a:rPr sz="1800" spc="-9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0973" y="4986908"/>
            <a:ext cx="287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printf("Turn %d",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i);</a:t>
            </a:r>
            <a:r>
              <a:rPr sz="1600" spc="3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baseline="-5000" dirty="0">
                <a:solidFill>
                  <a:srgbClr val="006FC0"/>
                </a:solidFill>
                <a:latin typeface="Gothic Uralic"/>
                <a:cs typeface="Gothic Uralic"/>
              </a:rPr>
              <a:t>3</a:t>
            </a:r>
            <a:endParaRPr sz="2700" baseline="-50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7376" y="5252161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4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3294" y="4010990"/>
            <a:ext cx="1904364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40"/>
              </a:lnSpc>
              <a:spcBef>
                <a:spcPts val="10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 = 0;</a:t>
            </a:r>
            <a:r>
              <a:rPr sz="1600" spc="-6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baseline="-5000" dirty="0">
                <a:solidFill>
                  <a:srgbClr val="006FC0"/>
                </a:solidFill>
                <a:latin typeface="Gothic Uralic"/>
                <a:cs typeface="Gothic Uralic"/>
              </a:rPr>
              <a:t>1</a:t>
            </a:r>
            <a:endParaRPr sz="2700" baseline="-5000">
              <a:latin typeface="Gothic Uralic"/>
              <a:cs typeface="Gothic Uralic"/>
            </a:endParaRPr>
          </a:p>
          <a:p>
            <a:pPr marR="5080">
              <a:lnSpc>
                <a:spcPct val="94000"/>
              </a:lnSpc>
              <a:spcBef>
                <a:spcPts val="10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k = 2;  </a:t>
            </a:r>
            <a:r>
              <a:rPr sz="2400" spc="-7" baseline="2000" dirty="0">
                <a:latin typeface="Courier New" panose="02070309020205020404"/>
                <a:cs typeface="Courier New" panose="02070309020205020404"/>
              </a:rPr>
              <a:t>while( </a:t>
            </a:r>
            <a:r>
              <a:rPr sz="2400" b="1" spc="-7" baseline="2000" dirty="0">
                <a:latin typeface="Courier New" panose="02070309020205020404"/>
                <a:cs typeface="Courier New" panose="02070309020205020404"/>
              </a:rPr>
              <a:t>i &lt; k </a:t>
            </a:r>
            <a:r>
              <a:rPr sz="2400" spc="-7" baseline="20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847" baseline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ts val="1815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8200" y="1905000"/>
            <a:ext cx="6628765" cy="1953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While</a:t>
            </a:r>
            <a:r>
              <a:rPr sz="2000" b="1" i="1" spc="-3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explicit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variable, only a</a:t>
            </a:r>
            <a:r>
              <a:rPr sz="18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Danger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infinite loops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never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yields</a:t>
            </a:r>
            <a:r>
              <a:rPr sz="1800" spc="-229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Gothic Uralic"/>
                <a:cs typeface="Gothic Uralic"/>
              </a:rPr>
              <a:t>false!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8671" y="4505705"/>
            <a:ext cx="692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5</a:t>
            </a:r>
            <a:r>
              <a:rPr sz="1800" spc="355" dirty="0">
                <a:solidFill>
                  <a:srgbClr val="006FC0"/>
                </a:solidFill>
                <a:latin typeface="Gothic Uralic"/>
                <a:cs typeface="Gothic Uralic"/>
              </a:rPr>
              <a:t> </a:t>
            </a:r>
            <a:r>
              <a:rPr sz="2700" spc="-7" baseline="2000" dirty="0">
                <a:solidFill>
                  <a:srgbClr val="C00000"/>
                </a:solidFill>
                <a:latin typeface="Gothic Uralic"/>
                <a:cs typeface="Gothic Uralic"/>
              </a:rPr>
              <a:t>true</a:t>
            </a:r>
            <a:endParaRPr sz="2700" baseline="2000">
              <a:latin typeface="Gothic Uralic"/>
              <a:cs typeface="Gothic Ural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85486" y="4643754"/>
            <a:ext cx="203835" cy="278765"/>
          </a:xfrm>
          <a:custGeom>
            <a:avLst/>
            <a:gdLst/>
            <a:ahLst/>
            <a:cxnLst/>
            <a:rect l="l" t="t" r="r" b="b"/>
            <a:pathLst>
              <a:path w="203835" h="278764">
                <a:moveTo>
                  <a:pt x="64715" y="249886"/>
                </a:moveTo>
                <a:lnTo>
                  <a:pt x="55752" y="255778"/>
                </a:lnTo>
                <a:lnTo>
                  <a:pt x="31368" y="269621"/>
                </a:lnTo>
                <a:lnTo>
                  <a:pt x="28193" y="271145"/>
                </a:lnTo>
                <a:lnTo>
                  <a:pt x="25135" y="272705"/>
                </a:lnTo>
                <a:lnTo>
                  <a:pt x="109727" y="278384"/>
                </a:lnTo>
                <a:lnTo>
                  <a:pt x="116712" y="278765"/>
                </a:lnTo>
                <a:lnTo>
                  <a:pt x="122809" y="273431"/>
                </a:lnTo>
                <a:lnTo>
                  <a:pt x="123289" y="266827"/>
                </a:lnTo>
                <a:lnTo>
                  <a:pt x="123698" y="259461"/>
                </a:lnTo>
                <a:lnTo>
                  <a:pt x="118490" y="253492"/>
                </a:lnTo>
                <a:lnTo>
                  <a:pt x="64715" y="249886"/>
                </a:lnTo>
                <a:close/>
              </a:path>
              <a:path w="203835" h="278764">
                <a:moveTo>
                  <a:pt x="15107" y="272032"/>
                </a:moveTo>
                <a:lnTo>
                  <a:pt x="21971" y="274320"/>
                </a:lnTo>
                <a:lnTo>
                  <a:pt x="25135" y="272705"/>
                </a:lnTo>
                <a:lnTo>
                  <a:pt x="15107" y="272032"/>
                </a:lnTo>
                <a:close/>
              </a:path>
              <a:path w="203835" h="278764">
                <a:moveTo>
                  <a:pt x="63826" y="220043"/>
                </a:moveTo>
                <a:lnTo>
                  <a:pt x="63246" y="220472"/>
                </a:lnTo>
                <a:lnTo>
                  <a:pt x="41783" y="234569"/>
                </a:lnTo>
                <a:lnTo>
                  <a:pt x="18796" y="247523"/>
                </a:lnTo>
                <a:lnTo>
                  <a:pt x="16890" y="248412"/>
                </a:lnTo>
                <a:lnTo>
                  <a:pt x="13794" y="249991"/>
                </a:lnTo>
                <a:lnTo>
                  <a:pt x="8519" y="258032"/>
                </a:lnTo>
                <a:lnTo>
                  <a:pt x="8127" y="259207"/>
                </a:lnTo>
                <a:lnTo>
                  <a:pt x="11175" y="265557"/>
                </a:lnTo>
                <a:lnTo>
                  <a:pt x="14350" y="271780"/>
                </a:lnTo>
                <a:lnTo>
                  <a:pt x="15107" y="272032"/>
                </a:lnTo>
                <a:lnTo>
                  <a:pt x="25135" y="272705"/>
                </a:lnTo>
                <a:lnTo>
                  <a:pt x="28193" y="271145"/>
                </a:lnTo>
                <a:lnTo>
                  <a:pt x="31368" y="269621"/>
                </a:lnTo>
                <a:lnTo>
                  <a:pt x="36290" y="266827"/>
                </a:lnTo>
                <a:lnTo>
                  <a:pt x="33147" y="266827"/>
                </a:lnTo>
                <a:lnTo>
                  <a:pt x="23367" y="247142"/>
                </a:lnTo>
                <a:lnTo>
                  <a:pt x="46055" y="247142"/>
                </a:lnTo>
                <a:lnTo>
                  <a:pt x="63826" y="220043"/>
                </a:lnTo>
                <a:close/>
              </a:path>
              <a:path w="203835" h="278764">
                <a:moveTo>
                  <a:pt x="8519" y="258032"/>
                </a:moveTo>
                <a:lnTo>
                  <a:pt x="0" y="271018"/>
                </a:lnTo>
                <a:lnTo>
                  <a:pt x="15107" y="272032"/>
                </a:lnTo>
                <a:lnTo>
                  <a:pt x="14350" y="271780"/>
                </a:lnTo>
                <a:lnTo>
                  <a:pt x="11175" y="265557"/>
                </a:lnTo>
                <a:lnTo>
                  <a:pt x="8127" y="259207"/>
                </a:lnTo>
                <a:lnTo>
                  <a:pt x="8519" y="258032"/>
                </a:lnTo>
                <a:close/>
              </a:path>
              <a:path w="203835" h="278764">
                <a:moveTo>
                  <a:pt x="23367" y="247142"/>
                </a:moveTo>
                <a:lnTo>
                  <a:pt x="33147" y="266827"/>
                </a:lnTo>
                <a:lnTo>
                  <a:pt x="45109" y="248585"/>
                </a:lnTo>
                <a:lnTo>
                  <a:pt x="23367" y="247142"/>
                </a:lnTo>
                <a:close/>
              </a:path>
              <a:path w="203835" h="278764">
                <a:moveTo>
                  <a:pt x="45109" y="248585"/>
                </a:moveTo>
                <a:lnTo>
                  <a:pt x="33147" y="266827"/>
                </a:lnTo>
                <a:lnTo>
                  <a:pt x="36290" y="266827"/>
                </a:lnTo>
                <a:lnTo>
                  <a:pt x="55752" y="255778"/>
                </a:lnTo>
                <a:lnTo>
                  <a:pt x="64715" y="249886"/>
                </a:lnTo>
                <a:lnTo>
                  <a:pt x="45109" y="248585"/>
                </a:lnTo>
                <a:close/>
              </a:path>
              <a:path w="203835" h="278764">
                <a:moveTo>
                  <a:pt x="13794" y="249991"/>
                </a:moveTo>
                <a:lnTo>
                  <a:pt x="10667" y="251587"/>
                </a:lnTo>
                <a:lnTo>
                  <a:pt x="8519" y="258032"/>
                </a:lnTo>
                <a:lnTo>
                  <a:pt x="13794" y="249991"/>
                </a:lnTo>
                <a:close/>
              </a:path>
              <a:path w="203835" h="278764">
                <a:moveTo>
                  <a:pt x="72009" y="171577"/>
                </a:moveTo>
                <a:lnTo>
                  <a:pt x="64135" y="173228"/>
                </a:lnTo>
                <a:lnTo>
                  <a:pt x="13794" y="249991"/>
                </a:lnTo>
                <a:lnTo>
                  <a:pt x="16890" y="248412"/>
                </a:lnTo>
                <a:lnTo>
                  <a:pt x="18796" y="247523"/>
                </a:lnTo>
                <a:lnTo>
                  <a:pt x="41783" y="234569"/>
                </a:lnTo>
                <a:lnTo>
                  <a:pt x="63246" y="220472"/>
                </a:lnTo>
                <a:lnTo>
                  <a:pt x="63826" y="220043"/>
                </a:lnTo>
                <a:lnTo>
                  <a:pt x="81534" y="193040"/>
                </a:lnTo>
                <a:lnTo>
                  <a:pt x="85471" y="187198"/>
                </a:lnTo>
                <a:lnTo>
                  <a:pt x="83820" y="179324"/>
                </a:lnTo>
                <a:lnTo>
                  <a:pt x="72009" y="171577"/>
                </a:lnTo>
                <a:close/>
              </a:path>
              <a:path w="203835" h="278764">
                <a:moveTo>
                  <a:pt x="184276" y="0"/>
                </a:moveTo>
                <a:lnTo>
                  <a:pt x="177800" y="2540"/>
                </a:lnTo>
                <a:lnTo>
                  <a:pt x="171323" y="5207"/>
                </a:lnTo>
                <a:lnTo>
                  <a:pt x="168148" y="12573"/>
                </a:lnTo>
                <a:lnTo>
                  <a:pt x="173862" y="26670"/>
                </a:lnTo>
                <a:lnTo>
                  <a:pt x="175895" y="33274"/>
                </a:lnTo>
                <a:lnTo>
                  <a:pt x="177291" y="40132"/>
                </a:lnTo>
                <a:lnTo>
                  <a:pt x="178180" y="46990"/>
                </a:lnTo>
                <a:lnTo>
                  <a:pt x="178390" y="52959"/>
                </a:lnTo>
                <a:lnTo>
                  <a:pt x="178308" y="61595"/>
                </a:lnTo>
                <a:lnTo>
                  <a:pt x="168783" y="100457"/>
                </a:lnTo>
                <a:lnTo>
                  <a:pt x="145668" y="141605"/>
                </a:lnTo>
                <a:lnTo>
                  <a:pt x="118110" y="174371"/>
                </a:lnTo>
                <a:lnTo>
                  <a:pt x="83185" y="205740"/>
                </a:lnTo>
                <a:lnTo>
                  <a:pt x="63826" y="220043"/>
                </a:lnTo>
                <a:lnTo>
                  <a:pt x="45109" y="248585"/>
                </a:lnTo>
                <a:lnTo>
                  <a:pt x="99567" y="225171"/>
                </a:lnTo>
                <a:lnTo>
                  <a:pt x="136905" y="191389"/>
                </a:lnTo>
                <a:lnTo>
                  <a:pt x="166877" y="155448"/>
                </a:lnTo>
                <a:lnTo>
                  <a:pt x="188467" y="118618"/>
                </a:lnTo>
                <a:lnTo>
                  <a:pt x="201040" y="81026"/>
                </a:lnTo>
                <a:lnTo>
                  <a:pt x="203835" y="52959"/>
                </a:lnTo>
                <a:lnTo>
                  <a:pt x="203326" y="43815"/>
                </a:lnTo>
                <a:lnTo>
                  <a:pt x="191642" y="3048"/>
                </a:lnTo>
                <a:lnTo>
                  <a:pt x="184276" y="0"/>
                </a:lnTo>
                <a:close/>
              </a:path>
              <a:path w="203835" h="278764">
                <a:moveTo>
                  <a:pt x="46055" y="247142"/>
                </a:moveTo>
                <a:lnTo>
                  <a:pt x="23367" y="247142"/>
                </a:lnTo>
                <a:lnTo>
                  <a:pt x="45109" y="248585"/>
                </a:lnTo>
                <a:lnTo>
                  <a:pt x="46055" y="24714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86196" y="6223508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026408"/>
            <a:ext cx="8563610" cy="1815464"/>
          </a:xfrm>
          <a:custGeom>
            <a:avLst/>
            <a:gdLst/>
            <a:ahLst/>
            <a:cxnLst/>
            <a:rect l="l" t="t" r="r" b="b"/>
            <a:pathLst>
              <a:path w="8563610" h="1815464">
                <a:moveTo>
                  <a:pt x="8563356" y="0"/>
                </a:moveTo>
                <a:lnTo>
                  <a:pt x="0" y="0"/>
                </a:lnTo>
                <a:lnTo>
                  <a:pt x="0" y="1815083"/>
                </a:lnTo>
                <a:lnTo>
                  <a:pt x="8563356" y="1815083"/>
                </a:lnTo>
                <a:lnTo>
                  <a:pt x="8563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50973" y="5256657"/>
            <a:ext cx="501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294" y="5500522"/>
            <a:ext cx="134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34727" y="4778451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 =</a:t>
            </a:r>
            <a:r>
              <a:rPr sz="1800" spc="-9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294" y="4010990"/>
            <a:ext cx="1904364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40"/>
              </a:lnSpc>
              <a:spcBef>
                <a:spcPts val="10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 = 0;</a:t>
            </a:r>
            <a:r>
              <a:rPr sz="1600" spc="-6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baseline="-5000" dirty="0">
                <a:solidFill>
                  <a:srgbClr val="006FC0"/>
                </a:solidFill>
                <a:latin typeface="Gothic Uralic"/>
                <a:cs typeface="Gothic Uralic"/>
              </a:rPr>
              <a:t>1</a:t>
            </a:r>
            <a:endParaRPr sz="2700" baseline="-5000">
              <a:latin typeface="Gothic Uralic"/>
              <a:cs typeface="Gothic Uralic"/>
            </a:endParaRPr>
          </a:p>
          <a:p>
            <a:pPr marR="5080">
              <a:lnSpc>
                <a:spcPct val="94000"/>
              </a:lnSpc>
              <a:spcBef>
                <a:spcPts val="10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k = 2;  </a:t>
            </a:r>
            <a:r>
              <a:rPr sz="2400" spc="-7" baseline="2000" dirty="0">
                <a:latin typeface="Courier New" panose="02070309020205020404"/>
                <a:cs typeface="Courier New" panose="02070309020205020404"/>
              </a:rPr>
              <a:t>while( i &lt; k )</a:t>
            </a:r>
            <a:r>
              <a:rPr sz="2400" spc="-839" baseline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ts val="1815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98671" y="450570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5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19200" y="1752600"/>
            <a:ext cx="6628765" cy="1953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While</a:t>
            </a:r>
            <a:r>
              <a:rPr sz="2000" b="1" i="1" spc="-3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explicit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variable, only a</a:t>
            </a:r>
            <a:r>
              <a:rPr sz="18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Danger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infinite loops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never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yields</a:t>
            </a:r>
            <a:r>
              <a:rPr sz="1800" spc="-229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Gothic Uralic"/>
                <a:cs typeface="Gothic Uralic"/>
              </a:rPr>
              <a:t>false!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0973" y="4986908"/>
            <a:ext cx="309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printf("Turn %d",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i); </a:t>
            </a:r>
            <a:r>
              <a:rPr sz="2700" baseline="-5000" dirty="0">
                <a:solidFill>
                  <a:srgbClr val="006FC0"/>
                </a:solidFill>
                <a:latin typeface="Gothic Uralic"/>
                <a:cs typeface="Gothic Uralic"/>
              </a:rPr>
              <a:t>3</a:t>
            </a:r>
            <a:r>
              <a:rPr sz="2700" spc="60" baseline="-5000" dirty="0">
                <a:solidFill>
                  <a:srgbClr val="006FC0"/>
                </a:solidFill>
                <a:latin typeface="Gothic Uralic"/>
                <a:cs typeface="Gothic Uralic"/>
              </a:rPr>
              <a:t> </a:t>
            </a:r>
            <a:r>
              <a:rPr sz="2700" baseline="-5000" dirty="0">
                <a:solidFill>
                  <a:srgbClr val="006FC0"/>
                </a:solidFill>
                <a:latin typeface="Gothic Uralic"/>
                <a:cs typeface="Gothic Uralic"/>
              </a:rPr>
              <a:t>6</a:t>
            </a:r>
            <a:endParaRPr sz="2700" baseline="-50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7376" y="5252161"/>
            <a:ext cx="404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64795" algn="l"/>
              </a:tabLst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4	7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6196" y="6223508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026408"/>
            <a:ext cx="8563610" cy="1815464"/>
          </a:xfrm>
          <a:custGeom>
            <a:avLst/>
            <a:gdLst/>
            <a:ahLst/>
            <a:cxnLst/>
            <a:rect l="l" t="t" r="r" b="b"/>
            <a:pathLst>
              <a:path w="8563610" h="1815464">
                <a:moveTo>
                  <a:pt x="8563356" y="0"/>
                </a:moveTo>
                <a:lnTo>
                  <a:pt x="0" y="0"/>
                </a:lnTo>
                <a:lnTo>
                  <a:pt x="0" y="1815083"/>
                </a:lnTo>
                <a:lnTo>
                  <a:pt x="8563356" y="1815083"/>
                </a:lnTo>
                <a:lnTo>
                  <a:pt x="8563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50973" y="5012816"/>
            <a:ext cx="2579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printf("Turn %d",</a:t>
            </a:r>
            <a:r>
              <a:rPr sz="16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i);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0973" y="5256657"/>
            <a:ext cx="501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294" y="5500522"/>
            <a:ext cx="134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34727" y="4778451"/>
            <a:ext cx="4641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 =</a:t>
            </a:r>
            <a:r>
              <a:rPr sz="1800" spc="-9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294" y="4010990"/>
            <a:ext cx="1904364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40"/>
              </a:lnSpc>
              <a:spcBef>
                <a:spcPts val="10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 = 0;</a:t>
            </a:r>
            <a:r>
              <a:rPr sz="1600" spc="-6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baseline="-5000" dirty="0">
                <a:solidFill>
                  <a:srgbClr val="006FC0"/>
                </a:solidFill>
                <a:latin typeface="Gothic Uralic"/>
                <a:cs typeface="Gothic Uralic"/>
              </a:rPr>
              <a:t>1</a:t>
            </a:r>
            <a:endParaRPr sz="2700" baseline="-5000">
              <a:latin typeface="Gothic Uralic"/>
              <a:cs typeface="Gothic Uralic"/>
            </a:endParaRPr>
          </a:p>
          <a:p>
            <a:pPr marR="5080">
              <a:lnSpc>
                <a:spcPct val="94000"/>
              </a:lnSpc>
              <a:spcBef>
                <a:spcPts val="10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k = 2;  </a:t>
            </a:r>
            <a:r>
              <a:rPr sz="2400" spc="-7" baseline="2000" dirty="0">
                <a:latin typeface="Courier New" panose="02070309020205020404"/>
                <a:cs typeface="Courier New" panose="02070309020205020404"/>
              </a:rPr>
              <a:t>while( </a:t>
            </a:r>
            <a:r>
              <a:rPr sz="2400" b="1" spc="-7" baseline="2000" dirty="0">
                <a:latin typeface="Courier New" panose="02070309020205020404"/>
                <a:cs typeface="Courier New" panose="02070309020205020404"/>
              </a:rPr>
              <a:t>i &lt; k </a:t>
            </a:r>
            <a:r>
              <a:rPr sz="2400" spc="-7" baseline="200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847" baseline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  <a:p>
            <a:pPr>
              <a:lnSpc>
                <a:spcPts val="1815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8671" y="450570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5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7376" y="5252161"/>
            <a:ext cx="404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64795" algn="l"/>
              </a:tabLst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4	7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66800" y="1676400"/>
            <a:ext cx="6628765" cy="1953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While</a:t>
            </a:r>
            <a:r>
              <a:rPr sz="2000" b="1" i="1" spc="-3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explicit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variable, only a</a:t>
            </a:r>
            <a:r>
              <a:rPr sz="1800" spc="-2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1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Danger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infinite loops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never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yields</a:t>
            </a:r>
            <a:r>
              <a:rPr sz="1800" spc="-229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70" dirty="0">
                <a:solidFill>
                  <a:srgbClr val="252525"/>
                </a:solidFill>
                <a:latin typeface="Gothic Uralic"/>
                <a:cs typeface="Gothic Uralic"/>
              </a:rPr>
              <a:t>false!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3214" y="4510862"/>
            <a:ext cx="756285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8</a:t>
            </a:r>
            <a:r>
              <a:rPr sz="1800" spc="250" dirty="0">
                <a:solidFill>
                  <a:srgbClr val="006FC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false</a:t>
            </a:r>
            <a:endParaRPr sz="1800">
              <a:latin typeface="Gothic Uralic"/>
              <a:cs typeface="Gothic Uralic"/>
            </a:endParaRPr>
          </a:p>
          <a:p>
            <a:pPr marL="52070">
              <a:lnSpc>
                <a:spcPct val="100000"/>
              </a:lnSpc>
              <a:spcBef>
                <a:spcPts val="1730"/>
              </a:spcBef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3</a:t>
            </a:r>
            <a:r>
              <a:rPr sz="1800" spc="185" dirty="0">
                <a:solidFill>
                  <a:srgbClr val="006FC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6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76290" y="4714747"/>
            <a:ext cx="236220" cy="1047115"/>
          </a:xfrm>
          <a:custGeom>
            <a:avLst/>
            <a:gdLst/>
            <a:ahLst/>
            <a:cxnLst/>
            <a:rect l="l" t="t" r="r" b="b"/>
            <a:pathLst>
              <a:path w="236220" h="1047114">
                <a:moveTo>
                  <a:pt x="1894" y="1031922"/>
                </a:moveTo>
                <a:lnTo>
                  <a:pt x="2032" y="1046784"/>
                </a:lnTo>
                <a:lnTo>
                  <a:pt x="14789" y="1039406"/>
                </a:lnTo>
                <a:lnTo>
                  <a:pt x="14224" y="1039406"/>
                </a:lnTo>
                <a:lnTo>
                  <a:pt x="2032" y="1032446"/>
                </a:lnTo>
                <a:lnTo>
                  <a:pt x="1894" y="1031922"/>
                </a:lnTo>
                <a:close/>
              </a:path>
              <a:path w="236220" h="1047114">
                <a:moveTo>
                  <a:pt x="26761" y="976554"/>
                </a:moveTo>
                <a:lnTo>
                  <a:pt x="14605" y="999172"/>
                </a:lnTo>
                <a:lnTo>
                  <a:pt x="3429" y="1018603"/>
                </a:lnTo>
                <a:lnTo>
                  <a:pt x="1798" y="1021496"/>
                </a:lnTo>
                <a:lnTo>
                  <a:pt x="1894" y="1031922"/>
                </a:lnTo>
                <a:lnTo>
                  <a:pt x="2032" y="1032446"/>
                </a:lnTo>
                <a:lnTo>
                  <a:pt x="14224" y="1039406"/>
                </a:lnTo>
                <a:lnTo>
                  <a:pt x="15298" y="1039112"/>
                </a:lnTo>
                <a:lnTo>
                  <a:pt x="23760" y="1034217"/>
                </a:lnTo>
                <a:lnTo>
                  <a:pt x="25526" y="1031189"/>
                </a:lnTo>
                <a:lnTo>
                  <a:pt x="29160" y="1024775"/>
                </a:lnTo>
                <a:lnTo>
                  <a:pt x="27178" y="1024775"/>
                </a:lnTo>
                <a:lnTo>
                  <a:pt x="8128" y="1013904"/>
                </a:lnTo>
                <a:lnTo>
                  <a:pt x="26989" y="1002998"/>
                </a:lnTo>
                <a:lnTo>
                  <a:pt x="26761" y="976554"/>
                </a:lnTo>
                <a:close/>
              </a:path>
              <a:path w="236220" h="1047114">
                <a:moveTo>
                  <a:pt x="15298" y="1039112"/>
                </a:moveTo>
                <a:lnTo>
                  <a:pt x="14224" y="1039406"/>
                </a:lnTo>
                <a:lnTo>
                  <a:pt x="14789" y="1039406"/>
                </a:lnTo>
                <a:lnTo>
                  <a:pt x="15298" y="1039112"/>
                </a:lnTo>
                <a:close/>
              </a:path>
              <a:path w="236220" h="1047114">
                <a:moveTo>
                  <a:pt x="23760" y="1034217"/>
                </a:moveTo>
                <a:lnTo>
                  <a:pt x="15298" y="1039112"/>
                </a:lnTo>
                <a:lnTo>
                  <a:pt x="21971" y="1037285"/>
                </a:lnTo>
                <a:lnTo>
                  <a:pt x="23760" y="1034217"/>
                </a:lnTo>
                <a:close/>
              </a:path>
              <a:path w="236220" h="1047114">
                <a:moveTo>
                  <a:pt x="90550" y="966266"/>
                </a:moveTo>
                <a:lnTo>
                  <a:pt x="47842" y="990941"/>
                </a:lnTo>
                <a:lnTo>
                  <a:pt x="36830" y="1011237"/>
                </a:lnTo>
                <a:lnTo>
                  <a:pt x="25526" y="1031189"/>
                </a:lnTo>
                <a:lnTo>
                  <a:pt x="23760" y="1034217"/>
                </a:lnTo>
                <a:lnTo>
                  <a:pt x="103250" y="988263"/>
                </a:lnTo>
                <a:lnTo>
                  <a:pt x="105410" y="980490"/>
                </a:lnTo>
                <a:lnTo>
                  <a:pt x="98298" y="968349"/>
                </a:lnTo>
                <a:lnTo>
                  <a:pt x="90550" y="966266"/>
                </a:lnTo>
                <a:close/>
              </a:path>
              <a:path w="236220" h="1047114">
                <a:moveTo>
                  <a:pt x="1798" y="1021496"/>
                </a:moveTo>
                <a:lnTo>
                  <a:pt x="0" y="1024686"/>
                </a:lnTo>
                <a:lnTo>
                  <a:pt x="1894" y="1031922"/>
                </a:lnTo>
                <a:lnTo>
                  <a:pt x="1798" y="1021496"/>
                </a:lnTo>
                <a:close/>
              </a:path>
              <a:path w="236220" h="1047114">
                <a:moveTo>
                  <a:pt x="26989" y="1002998"/>
                </a:moveTo>
                <a:lnTo>
                  <a:pt x="8128" y="1013904"/>
                </a:lnTo>
                <a:lnTo>
                  <a:pt x="27178" y="1024775"/>
                </a:lnTo>
                <a:lnTo>
                  <a:pt x="26989" y="1002998"/>
                </a:lnTo>
                <a:close/>
              </a:path>
              <a:path w="236220" h="1047114">
                <a:moveTo>
                  <a:pt x="47842" y="990941"/>
                </a:moveTo>
                <a:lnTo>
                  <a:pt x="26989" y="1002998"/>
                </a:lnTo>
                <a:lnTo>
                  <a:pt x="27178" y="1024775"/>
                </a:lnTo>
                <a:lnTo>
                  <a:pt x="29160" y="1024775"/>
                </a:lnTo>
                <a:lnTo>
                  <a:pt x="36830" y="1011237"/>
                </a:lnTo>
                <a:lnTo>
                  <a:pt x="47842" y="990941"/>
                </a:lnTo>
                <a:close/>
              </a:path>
              <a:path w="236220" h="1047114">
                <a:moveTo>
                  <a:pt x="20574" y="923924"/>
                </a:moveTo>
                <a:lnTo>
                  <a:pt x="6476" y="924051"/>
                </a:lnTo>
                <a:lnTo>
                  <a:pt x="1123" y="929551"/>
                </a:lnTo>
                <a:lnTo>
                  <a:pt x="1016" y="936802"/>
                </a:lnTo>
                <a:lnTo>
                  <a:pt x="1798" y="1021496"/>
                </a:lnTo>
                <a:lnTo>
                  <a:pt x="3429" y="1018603"/>
                </a:lnTo>
                <a:lnTo>
                  <a:pt x="14605" y="999172"/>
                </a:lnTo>
                <a:lnTo>
                  <a:pt x="26761" y="976554"/>
                </a:lnTo>
                <a:lnTo>
                  <a:pt x="26418" y="936802"/>
                </a:lnTo>
                <a:lnTo>
                  <a:pt x="26288" y="929551"/>
                </a:lnTo>
                <a:lnTo>
                  <a:pt x="20574" y="923924"/>
                </a:lnTo>
                <a:close/>
              </a:path>
              <a:path w="236220" h="1047114">
                <a:moveTo>
                  <a:pt x="83058" y="0"/>
                </a:moveTo>
                <a:lnTo>
                  <a:pt x="75057" y="1524"/>
                </a:lnTo>
                <a:lnTo>
                  <a:pt x="71247" y="7365"/>
                </a:lnTo>
                <a:lnTo>
                  <a:pt x="67310" y="13207"/>
                </a:lnTo>
                <a:lnTo>
                  <a:pt x="68961" y="21081"/>
                </a:lnTo>
                <a:lnTo>
                  <a:pt x="74803" y="25018"/>
                </a:lnTo>
                <a:lnTo>
                  <a:pt x="94361" y="37972"/>
                </a:lnTo>
                <a:lnTo>
                  <a:pt x="111379" y="51943"/>
                </a:lnTo>
                <a:lnTo>
                  <a:pt x="141478" y="85343"/>
                </a:lnTo>
                <a:lnTo>
                  <a:pt x="166116" y="125349"/>
                </a:lnTo>
                <a:lnTo>
                  <a:pt x="185420" y="171703"/>
                </a:lnTo>
                <a:lnTo>
                  <a:pt x="199389" y="224154"/>
                </a:lnTo>
                <a:lnTo>
                  <a:pt x="207772" y="281813"/>
                </a:lnTo>
                <a:lnTo>
                  <a:pt x="210820" y="344550"/>
                </a:lnTo>
                <a:lnTo>
                  <a:pt x="210036" y="378078"/>
                </a:lnTo>
                <a:lnTo>
                  <a:pt x="204850" y="446658"/>
                </a:lnTo>
                <a:lnTo>
                  <a:pt x="193929" y="519302"/>
                </a:lnTo>
                <a:lnTo>
                  <a:pt x="186436" y="556767"/>
                </a:lnTo>
                <a:lnTo>
                  <a:pt x="177546" y="594867"/>
                </a:lnTo>
                <a:lnTo>
                  <a:pt x="167259" y="633602"/>
                </a:lnTo>
                <a:lnTo>
                  <a:pt x="155701" y="672972"/>
                </a:lnTo>
                <a:lnTo>
                  <a:pt x="142748" y="712723"/>
                </a:lnTo>
                <a:lnTo>
                  <a:pt x="128397" y="752855"/>
                </a:lnTo>
                <a:lnTo>
                  <a:pt x="112775" y="793495"/>
                </a:lnTo>
                <a:lnTo>
                  <a:pt x="95758" y="834263"/>
                </a:lnTo>
                <a:lnTo>
                  <a:pt x="77597" y="875360"/>
                </a:lnTo>
                <a:lnTo>
                  <a:pt x="57912" y="916584"/>
                </a:lnTo>
                <a:lnTo>
                  <a:pt x="36830" y="957821"/>
                </a:lnTo>
                <a:lnTo>
                  <a:pt x="26761" y="976554"/>
                </a:lnTo>
                <a:lnTo>
                  <a:pt x="26989" y="1002998"/>
                </a:lnTo>
                <a:lnTo>
                  <a:pt x="59562" y="969340"/>
                </a:lnTo>
                <a:lnTo>
                  <a:pt x="80772" y="927519"/>
                </a:lnTo>
                <a:lnTo>
                  <a:pt x="100711" y="885685"/>
                </a:lnTo>
                <a:lnTo>
                  <a:pt x="119253" y="844041"/>
                </a:lnTo>
                <a:lnTo>
                  <a:pt x="136525" y="802639"/>
                </a:lnTo>
                <a:lnTo>
                  <a:pt x="152400" y="761491"/>
                </a:lnTo>
                <a:lnTo>
                  <a:pt x="167005" y="720470"/>
                </a:lnTo>
                <a:lnTo>
                  <a:pt x="180086" y="680085"/>
                </a:lnTo>
                <a:lnTo>
                  <a:pt x="191770" y="640079"/>
                </a:lnTo>
                <a:lnTo>
                  <a:pt x="202311" y="600582"/>
                </a:lnTo>
                <a:lnTo>
                  <a:pt x="211328" y="561720"/>
                </a:lnTo>
                <a:lnTo>
                  <a:pt x="218948" y="523366"/>
                </a:lnTo>
                <a:lnTo>
                  <a:pt x="230124" y="449071"/>
                </a:lnTo>
                <a:lnTo>
                  <a:pt x="235458" y="378078"/>
                </a:lnTo>
                <a:lnTo>
                  <a:pt x="236093" y="343915"/>
                </a:lnTo>
                <a:lnTo>
                  <a:pt x="235204" y="310895"/>
                </a:lnTo>
                <a:lnTo>
                  <a:pt x="229362" y="248031"/>
                </a:lnTo>
                <a:lnTo>
                  <a:pt x="217424" y="189864"/>
                </a:lnTo>
                <a:lnTo>
                  <a:pt x="199517" y="137032"/>
                </a:lnTo>
                <a:lnTo>
                  <a:pt x="175513" y="90169"/>
                </a:lnTo>
                <a:lnTo>
                  <a:pt x="145034" y="49783"/>
                </a:lnTo>
                <a:lnTo>
                  <a:pt x="108331" y="16763"/>
                </a:lnTo>
                <a:lnTo>
                  <a:pt x="88900" y="3809"/>
                </a:lnTo>
                <a:lnTo>
                  <a:pt x="8305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86196" y="6223508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91251" y="5436819"/>
            <a:ext cx="9613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exit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loop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026408"/>
            <a:ext cx="8563610" cy="1815464"/>
          </a:xfrm>
          <a:custGeom>
            <a:avLst/>
            <a:gdLst/>
            <a:ahLst/>
            <a:cxnLst/>
            <a:rect l="l" t="t" r="r" b="b"/>
            <a:pathLst>
              <a:path w="8563610" h="1815464">
                <a:moveTo>
                  <a:pt x="8563356" y="0"/>
                </a:moveTo>
                <a:lnTo>
                  <a:pt x="0" y="0"/>
                </a:lnTo>
                <a:lnTo>
                  <a:pt x="0" y="1815083"/>
                </a:lnTo>
                <a:lnTo>
                  <a:pt x="8563356" y="1815083"/>
                </a:lnTo>
                <a:lnTo>
                  <a:pt x="8563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026408"/>
            <a:ext cx="8563610" cy="181546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 =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200;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do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printf("Enter a number above 100 :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");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scanf("%d", 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&amp;i);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while( i &lt;=</a:t>
            </a:r>
            <a:r>
              <a:rPr sz="1600" b="1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100);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400" y="1752600"/>
            <a:ext cx="8585835" cy="1416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Do-While</a:t>
            </a:r>
            <a:r>
              <a:rPr sz="2000" b="1" i="1" spc="-4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Similar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while-loop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with 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exception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that 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the loop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body is</a:t>
            </a:r>
            <a:r>
              <a:rPr sz="1800" b="1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spc="-55" dirty="0">
                <a:solidFill>
                  <a:srgbClr val="252525"/>
                </a:solidFill>
                <a:latin typeface="Gothic Uralic"/>
                <a:cs typeface="Gothic Uralic"/>
              </a:rPr>
              <a:t>executed 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once before 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condition is</a:t>
            </a:r>
            <a:r>
              <a:rPr sz="1800" b="1" spc="-6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checked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5621" y="6018377"/>
            <a:ext cx="1821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Gothic Uralic"/>
                <a:cs typeface="Gothic Uralic"/>
              </a:rPr>
              <a:t>Semicolon</a:t>
            </a:r>
            <a:r>
              <a:rPr sz="1800" b="1" spc="-7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Gothic Uralic"/>
                <a:cs typeface="Gothic Uralic"/>
              </a:rPr>
              <a:t>here!</a:t>
            </a:r>
            <a:endParaRPr sz="1800">
              <a:latin typeface="Gothic Uralic"/>
              <a:cs typeface="Gothic Ural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372611" y="5466588"/>
            <a:ext cx="482600" cy="622935"/>
            <a:chOff x="3372611" y="5466588"/>
            <a:chExt cx="482600" cy="622935"/>
          </a:xfrm>
        </p:grpSpPr>
        <p:sp>
          <p:nvSpPr>
            <p:cNvPr id="10" name="object 10"/>
            <p:cNvSpPr/>
            <p:nvPr/>
          </p:nvSpPr>
          <p:spPr>
            <a:xfrm>
              <a:off x="3541775" y="5798820"/>
              <a:ext cx="307340" cy="284480"/>
            </a:xfrm>
            <a:custGeom>
              <a:avLst/>
              <a:gdLst/>
              <a:ahLst/>
              <a:cxnLst/>
              <a:rect l="l" t="t" r="r" b="b"/>
              <a:pathLst>
                <a:path w="307339" h="284479">
                  <a:moveTo>
                    <a:pt x="306959" y="284454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0231" y="5474208"/>
              <a:ext cx="189230" cy="381000"/>
            </a:xfrm>
            <a:custGeom>
              <a:avLst/>
              <a:gdLst/>
              <a:ahLst/>
              <a:cxnLst/>
              <a:rect l="l" t="t" r="r" b="b"/>
              <a:pathLst>
                <a:path w="189229" h="381000">
                  <a:moveTo>
                    <a:pt x="0" y="190499"/>
                  </a:moveTo>
                  <a:lnTo>
                    <a:pt x="4815" y="130308"/>
                  </a:lnTo>
                  <a:lnTo>
                    <a:pt x="18227" y="78016"/>
                  </a:lnTo>
                  <a:lnTo>
                    <a:pt x="38679" y="36771"/>
                  </a:lnTo>
                  <a:lnTo>
                    <a:pt x="94487" y="0"/>
                  </a:lnTo>
                  <a:lnTo>
                    <a:pt x="124358" y="9717"/>
                  </a:lnTo>
                  <a:lnTo>
                    <a:pt x="150296" y="36771"/>
                  </a:lnTo>
                  <a:lnTo>
                    <a:pt x="170748" y="78016"/>
                  </a:lnTo>
                  <a:lnTo>
                    <a:pt x="184160" y="130308"/>
                  </a:lnTo>
                  <a:lnTo>
                    <a:pt x="188975" y="190499"/>
                  </a:lnTo>
                  <a:lnTo>
                    <a:pt x="184160" y="250711"/>
                  </a:lnTo>
                  <a:lnTo>
                    <a:pt x="170748" y="303005"/>
                  </a:lnTo>
                  <a:lnTo>
                    <a:pt x="150296" y="344243"/>
                  </a:lnTo>
                  <a:lnTo>
                    <a:pt x="124358" y="371287"/>
                  </a:lnTo>
                  <a:lnTo>
                    <a:pt x="94487" y="380999"/>
                  </a:lnTo>
                  <a:lnTo>
                    <a:pt x="64617" y="371287"/>
                  </a:lnTo>
                  <a:lnTo>
                    <a:pt x="38679" y="344243"/>
                  </a:lnTo>
                  <a:lnTo>
                    <a:pt x="18227" y="303005"/>
                  </a:lnTo>
                  <a:lnTo>
                    <a:pt x="4815" y="250711"/>
                  </a:lnTo>
                  <a:lnTo>
                    <a:pt x="0" y="190499"/>
                  </a:lnTo>
                  <a:close/>
                </a:path>
              </a:pathLst>
            </a:custGeom>
            <a:ln w="1524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5400" y="1676400"/>
            <a:ext cx="9551670" cy="1821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For</a:t>
            </a:r>
            <a:r>
              <a:rPr sz="20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Initialises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variable;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matches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against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condition; modifies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Gothic Uralic"/>
                <a:cs typeface="Gothic Uralic"/>
              </a:rPr>
              <a:t>control 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each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iteration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value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/</a:t>
            </a:r>
            <a:r>
              <a:rPr sz="18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4026408"/>
            <a:ext cx="8563610" cy="15697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144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for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(initialisation; condition;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post-loop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action)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// instructions to 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be</a:t>
            </a:r>
            <a:r>
              <a:rPr sz="1600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repeated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6800" y="1447800"/>
            <a:ext cx="9551670" cy="1821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For</a:t>
            </a:r>
            <a:r>
              <a:rPr sz="20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Initialises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variable;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matches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against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condition; modifies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Gothic Uralic"/>
                <a:cs typeface="Gothic Uralic"/>
              </a:rPr>
              <a:t>control 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each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value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/</a:t>
            </a:r>
            <a:r>
              <a:rPr sz="18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4026408"/>
            <a:ext cx="8563610" cy="18154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ts val="1760"/>
              </a:lnSpc>
              <a:spcBef>
                <a:spcPts val="18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index,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k=2;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212215">
              <a:lnSpc>
                <a:spcPts val="2000"/>
              </a:lnSpc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  <a:p>
            <a:pPr marL="91440">
              <a:lnSpc>
                <a:spcPct val="100000"/>
              </a:lnSpc>
              <a:spcBef>
                <a:spcPts val="8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for(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index=0;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index &lt; k; index = index +</a:t>
            </a:r>
            <a:r>
              <a:rPr sz="1600" spc="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1)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printf("Turn %d",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i);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4672" y="6264961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74045" y="4424933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index =</a:t>
            </a:r>
            <a:r>
              <a:rPr sz="1800" spc="-9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71600" y="4026408"/>
            <a:ext cx="8563610" cy="1815464"/>
          </a:xfrm>
          <a:custGeom>
            <a:avLst/>
            <a:gdLst/>
            <a:ahLst/>
            <a:cxnLst/>
            <a:rect l="l" t="t" r="r" b="b"/>
            <a:pathLst>
              <a:path w="8563610" h="1815464">
                <a:moveTo>
                  <a:pt x="8563356" y="0"/>
                </a:moveTo>
                <a:lnTo>
                  <a:pt x="0" y="0"/>
                </a:lnTo>
                <a:lnTo>
                  <a:pt x="0" y="1815083"/>
                </a:lnTo>
                <a:lnTo>
                  <a:pt x="8563356" y="1815083"/>
                </a:lnTo>
                <a:lnTo>
                  <a:pt x="8563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63294" y="4524883"/>
            <a:ext cx="51409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for(index=0;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index &lt; k;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index = index +</a:t>
            </a:r>
            <a:r>
              <a:rPr sz="1600" spc="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1)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48768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printf("Turn %d",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i);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3294" y="4037203"/>
            <a:ext cx="1843405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76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index,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k=2;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20775">
              <a:lnSpc>
                <a:spcPts val="2000"/>
              </a:lnSpc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2000" y="1600200"/>
            <a:ext cx="9551670" cy="1821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For</a:t>
            </a:r>
            <a:r>
              <a:rPr sz="20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Initialises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variable;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matches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against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condition; modifies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Gothic Uralic"/>
                <a:cs typeface="Gothic Uralic"/>
              </a:rPr>
              <a:t>control 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each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value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/</a:t>
            </a:r>
            <a:r>
              <a:rPr sz="18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1541" y="4212082"/>
            <a:ext cx="75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2	</a:t>
            </a:r>
            <a:r>
              <a:rPr sz="1800" spc="-15" dirty="0">
                <a:solidFill>
                  <a:srgbClr val="C00000"/>
                </a:solidFill>
                <a:latin typeface="Gothic Uralic"/>
                <a:cs typeface="Gothic Uralic"/>
              </a:rPr>
              <a:t>t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rue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4672" y="6264961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74045" y="4424933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index =</a:t>
            </a:r>
            <a:r>
              <a:rPr sz="1800" spc="-9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37785" y="4406265"/>
            <a:ext cx="160655" cy="627380"/>
          </a:xfrm>
          <a:custGeom>
            <a:avLst/>
            <a:gdLst/>
            <a:ahLst/>
            <a:cxnLst/>
            <a:rect l="l" t="t" r="r" b="b"/>
            <a:pathLst>
              <a:path w="160654" h="627379">
                <a:moveTo>
                  <a:pt x="2146" y="611672"/>
                </a:moveTo>
                <a:lnTo>
                  <a:pt x="0" y="626872"/>
                </a:lnTo>
                <a:lnTo>
                  <a:pt x="13885" y="621411"/>
                </a:lnTo>
                <a:lnTo>
                  <a:pt x="13208" y="621411"/>
                </a:lnTo>
                <a:lnTo>
                  <a:pt x="2286" y="612775"/>
                </a:lnTo>
                <a:lnTo>
                  <a:pt x="2146" y="611672"/>
                </a:lnTo>
                <a:close/>
              </a:path>
              <a:path w="160654" h="627379">
                <a:moveTo>
                  <a:pt x="35505" y="557056"/>
                </a:moveTo>
                <a:lnTo>
                  <a:pt x="34798" y="558165"/>
                </a:lnTo>
                <a:lnTo>
                  <a:pt x="20827" y="578739"/>
                </a:lnTo>
                <a:lnTo>
                  <a:pt x="5841" y="598932"/>
                </a:lnTo>
                <a:lnTo>
                  <a:pt x="5587" y="599186"/>
                </a:lnTo>
                <a:lnTo>
                  <a:pt x="3533" y="601844"/>
                </a:lnTo>
                <a:lnTo>
                  <a:pt x="2146" y="611672"/>
                </a:lnTo>
                <a:lnTo>
                  <a:pt x="2286" y="612775"/>
                </a:lnTo>
                <a:lnTo>
                  <a:pt x="13208" y="621411"/>
                </a:lnTo>
                <a:lnTo>
                  <a:pt x="14151" y="621306"/>
                </a:lnTo>
                <a:lnTo>
                  <a:pt x="23419" y="617660"/>
                </a:lnTo>
                <a:lnTo>
                  <a:pt x="25526" y="614934"/>
                </a:lnTo>
                <a:lnTo>
                  <a:pt x="26415" y="614045"/>
                </a:lnTo>
                <a:lnTo>
                  <a:pt x="30234" y="608838"/>
                </a:lnTo>
                <a:lnTo>
                  <a:pt x="28193" y="608838"/>
                </a:lnTo>
                <a:lnTo>
                  <a:pt x="10922" y="595249"/>
                </a:lnTo>
                <a:lnTo>
                  <a:pt x="31238" y="587273"/>
                </a:lnTo>
                <a:lnTo>
                  <a:pt x="35505" y="557056"/>
                </a:lnTo>
                <a:close/>
              </a:path>
              <a:path w="160654" h="627379">
                <a:moveTo>
                  <a:pt x="14151" y="621306"/>
                </a:moveTo>
                <a:lnTo>
                  <a:pt x="13208" y="621411"/>
                </a:lnTo>
                <a:lnTo>
                  <a:pt x="13885" y="621411"/>
                </a:lnTo>
                <a:lnTo>
                  <a:pt x="14151" y="621306"/>
                </a:lnTo>
                <a:close/>
              </a:path>
              <a:path w="160654" h="627379">
                <a:moveTo>
                  <a:pt x="23419" y="617660"/>
                </a:moveTo>
                <a:lnTo>
                  <a:pt x="14151" y="621306"/>
                </a:lnTo>
                <a:lnTo>
                  <a:pt x="21209" y="620522"/>
                </a:lnTo>
                <a:lnTo>
                  <a:pt x="23419" y="617660"/>
                </a:lnTo>
                <a:close/>
              </a:path>
              <a:path w="160654" h="627379">
                <a:moveTo>
                  <a:pt x="99567" y="560451"/>
                </a:moveTo>
                <a:lnTo>
                  <a:pt x="50991" y="579519"/>
                </a:lnTo>
                <a:lnTo>
                  <a:pt x="41783" y="593090"/>
                </a:lnTo>
                <a:lnTo>
                  <a:pt x="26415" y="614045"/>
                </a:lnTo>
                <a:lnTo>
                  <a:pt x="25526" y="614934"/>
                </a:lnTo>
                <a:lnTo>
                  <a:pt x="23419" y="617660"/>
                </a:lnTo>
                <a:lnTo>
                  <a:pt x="108838" y="584073"/>
                </a:lnTo>
                <a:lnTo>
                  <a:pt x="112140" y="576707"/>
                </a:lnTo>
                <a:lnTo>
                  <a:pt x="109600" y="570230"/>
                </a:lnTo>
                <a:lnTo>
                  <a:pt x="106934" y="563626"/>
                </a:lnTo>
                <a:lnTo>
                  <a:pt x="99567" y="560451"/>
                </a:lnTo>
                <a:close/>
              </a:path>
              <a:path w="160654" h="627379">
                <a:moveTo>
                  <a:pt x="3533" y="601844"/>
                </a:moveTo>
                <a:lnTo>
                  <a:pt x="1269" y="604774"/>
                </a:lnTo>
                <a:lnTo>
                  <a:pt x="2146" y="611672"/>
                </a:lnTo>
                <a:lnTo>
                  <a:pt x="3533" y="601844"/>
                </a:lnTo>
                <a:close/>
              </a:path>
              <a:path w="160654" h="627379">
                <a:moveTo>
                  <a:pt x="31238" y="587273"/>
                </a:moveTo>
                <a:lnTo>
                  <a:pt x="10922" y="595249"/>
                </a:lnTo>
                <a:lnTo>
                  <a:pt x="28193" y="608838"/>
                </a:lnTo>
                <a:lnTo>
                  <a:pt x="31238" y="587273"/>
                </a:lnTo>
                <a:close/>
              </a:path>
              <a:path w="160654" h="627379">
                <a:moveTo>
                  <a:pt x="50991" y="579519"/>
                </a:moveTo>
                <a:lnTo>
                  <a:pt x="31238" y="587273"/>
                </a:lnTo>
                <a:lnTo>
                  <a:pt x="28193" y="608838"/>
                </a:lnTo>
                <a:lnTo>
                  <a:pt x="30234" y="608838"/>
                </a:lnTo>
                <a:lnTo>
                  <a:pt x="41783" y="593090"/>
                </a:lnTo>
                <a:lnTo>
                  <a:pt x="50991" y="579519"/>
                </a:lnTo>
                <a:close/>
              </a:path>
              <a:path w="160654" h="627379">
                <a:moveTo>
                  <a:pt x="22733" y="506222"/>
                </a:moveTo>
                <a:lnTo>
                  <a:pt x="16383" y="511048"/>
                </a:lnTo>
                <a:lnTo>
                  <a:pt x="15366" y="518033"/>
                </a:lnTo>
                <a:lnTo>
                  <a:pt x="3533" y="601844"/>
                </a:lnTo>
                <a:lnTo>
                  <a:pt x="5587" y="599186"/>
                </a:lnTo>
                <a:lnTo>
                  <a:pt x="5841" y="598932"/>
                </a:lnTo>
                <a:lnTo>
                  <a:pt x="20827" y="578739"/>
                </a:lnTo>
                <a:lnTo>
                  <a:pt x="34798" y="558165"/>
                </a:lnTo>
                <a:lnTo>
                  <a:pt x="35505" y="557056"/>
                </a:lnTo>
                <a:lnTo>
                  <a:pt x="40512" y="521589"/>
                </a:lnTo>
                <a:lnTo>
                  <a:pt x="41528" y="514604"/>
                </a:lnTo>
                <a:lnTo>
                  <a:pt x="36702" y="508127"/>
                </a:lnTo>
                <a:lnTo>
                  <a:pt x="29717" y="507238"/>
                </a:lnTo>
                <a:lnTo>
                  <a:pt x="22733" y="506222"/>
                </a:lnTo>
                <a:close/>
              </a:path>
              <a:path w="160654" h="627379">
                <a:moveTo>
                  <a:pt x="51180" y="0"/>
                </a:moveTo>
                <a:lnTo>
                  <a:pt x="43179" y="381"/>
                </a:lnTo>
                <a:lnTo>
                  <a:pt x="33909" y="10922"/>
                </a:lnTo>
                <a:lnTo>
                  <a:pt x="34416" y="18923"/>
                </a:lnTo>
                <a:lnTo>
                  <a:pt x="39624" y="23622"/>
                </a:lnTo>
                <a:lnTo>
                  <a:pt x="53086" y="35560"/>
                </a:lnTo>
                <a:lnTo>
                  <a:pt x="65150" y="47752"/>
                </a:lnTo>
                <a:lnTo>
                  <a:pt x="95123" y="88900"/>
                </a:lnTo>
                <a:lnTo>
                  <a:pt x="116839" y="136017"/>
                </a:lnTo>
                <a:lnTo>
                  <a:pt x="130301" y="188595"/>
                </a:lnTo>
                <a:lnTo>
                  <a:pt x="135094" y="244348"/>
                </a:lnTo>
                <a:lnTo>
                  <a:pt x="135000" y="265176"/>
                </a:lnTo>
                <a:lnTo>
                  <a:pt x="131825" y="305562"/>
                </a:lnTo>
                <a:lnTo>
                  <a:pt x="124840" y="346964"/>
                </a:lnTo>
                <a:lnTo>
                  <a:pt x="114300" y="389128"/>
                </a:lnTo>
                <a:lnTo>
                  <a:pt x="99949" y="431546"/>
                </a:lnTo>
                <a:lnTo>
                  <a:pt x="81914" y="474091"/>
                </a:lnTo>
                <a:lnTo>
                  <a:pt x="60198" y="516509"/>
                </a:lnTo>
                <a:lnTo>
                  <a:pt x="35505" y="557056"/>
                </a:lnTo>
                <a:lnTo>
                  <a:pt x="31238" y="587273"/>
                </a:lnTo>
                <a:lnTo>
                  <a:pt x="69976" y="550164"/>
                </a:lnTo>
                <a:lnTo>
                  <a:pt x="94484" y="506222"/>
                </a:lnTo>
                <a:lnTo>
                  <a:pt x="114935" y="462280"/>
                </a:lnTo>
                <a:lnTo>
                  <a:pt x="131825" y="417957"/>
                </a:lnTo>
                <a:lnTo>
                  <a:pt x="144779" y="373634"/>
                </a:lnTo>
                <a:lnTo>
                  <a:pt x="153924" y="329819"/>
                </a:lnTo>
                <a:lnTo>
                  <a:pt x="159258" y="286639"/>
                </a:lnTo>
                <a:lnTo>
                  <a:pt x="160527" y="244348"/>
                </a:lnTo>
                <a:lnTo>
                  <a:pt x="159765" y="223774"/>
                </a:lnTo>
                <a:lnTo>
                  <a:pt x="155193" y="183642"/>
                </a:lnTo>
                <a:lnTo>
                  <a:pt x="146430" y="145287"/>
                </a:lnTo>
                <a:lnTo>
                  <a:pt x="133603" y="109093"/>
                </a:lnTo>
                <a:lnTo>
                  <a:pt x="106552" y="59436"/>
                </a:lnTo>
                <a:lnTo>
                  <a:pt x="69976" y="16637"/>
                </a:lnTo>
                <a:lnTo>
                  <a:pt x="56514" y="4572"/>
                </a:lnTo>
                <a:lnTo>
                  <a:pt x="5118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026408"/>
            <a:ext cx="8563610" cy="1815464"/>
          </a:xfrm>
          <a:custGeom>
            <a:avLst/>
            <a:gdLst/>
            <a:ahLst/>
            <a:cxnLst/>
            <a:rect l="l" t="t" r="r" b="b"/>
            <a:pathLst>
              <a:path w="8563610" h="1815464">
                <a:moveTo>
                  <a:pt x="8563356" y="0"/>
                </a:moveTo>
                <a:lnTo>
                  <a:pt x="0" y="0"/>
                </a:lnTo>
                <a:lnTo>
                  <a:pt x="0" y="1815083"/>
                </a:lnTo>
                <a:lnTo>
                  <a:pt x="8563356" y="1815083"/>
                </a:lnTo>
                <a:lnTo>
                  <a:pt x="8563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3294" y="4524883"/>
            <a:ext cx="5137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for(index=0; index &lt; k; index = index +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1)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294" y="4037203"/>
            <a:ext cx="1843405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76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index,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k=2;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20775">
              <a:lnSpc>
                <a:spcPts val="2000"/>
              </a:lnSpc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1541" y="4211777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600" y="1600200"/>
            <a:ext cx="9551670" cy="1821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For</a:t>
            </a:r>
            <a:r>
              <a:rPr sz="20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Initialises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variable;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matches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against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condition; modifies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Gothic Uralic"/>
                <a:cs typeface="Gothic Uralic"/>
              </a:rPr>
              <a:t>control 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each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value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/</a:t>
            </a:r>
            <a:r>
              <a:rPr sz="18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4672" y="6264961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74045" y="4424933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index =</a:t>
            </a:r>
            <a:r>
              <a:rPr sz="1800" spc="-9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0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3294" y="4986604"/>
            <a:ext cx="3899535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>
              <a:lnSpc>
                <a:spcPts val="2140"/>
              </a:lnSpc>
              <a:spcBef>
                <a:spcPts val="100"/>
              </a:spcBef>
              <a:tabLst>
                <a:tab pos="3759200" algn="l"/>
              </a:tabLst>
            </a:pPr>
            <a:r>
              <a:rPr sz="1600" b="1" spc="-10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u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%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);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	</a:t>
            </a:r>
            <a:r>
              <a:rPr sz="2700" baseline="-3000" dirty="0">
                <a:solidFill>
                  <a:srgbClr val="006FC0"/>
                </a:solidFill>
                <a:latin typeface="Gothic Uralic"/>
                <a:cs typeface="Gothic Uralic"/>
              </a:rPr>
              <a:t>3</a:t>
            </a:r>
            <a:endParaRPr sz="2700" baseline="-3000">
              <a:latin typeface="Gothic Uralic"/>
              <a:cs typeface="Gothic Uralic"/>
            </a:endParaRPr>
          </a:p>
          <a:p>
            <a:pPr>
              <a:lnSpc>
                <a:spcPts val="19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026408"/>
            <a:ext cx="8563610" cy="1815464"/>
          </a:xfrm>
          <a:custGeom>
            <a:avLst/>
            <a:gdLst/>
            <a:ahLst/>
            <a:cxnLst/>
            <a:rect l="l" t="t" r="r" b="b"/>
            <a:pathLst>
              <a:path w="8563610" h="1815464">
                <a:moveTo>
                  <a:pt x="8563356" y="0"/>
                </a:moveTo>
                <a:lnTo>
                  <a:pt x="0" y="0"/>
                </a:lnTo>
                <a:lnTo>
                  <a:pt x="0" y="1815083"/>
                </a:lnTo>
                <a:lnTo>
                  <a:pt x="8563356" y="1815083"/>
                </a:lnTo>
                <a:lnTo>
                  <a:pt x="8563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3294" y="4524883"/>
            <a:ext cx="51428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for(index=0; index &lt; k;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index = index +</a:t>
            </a:r>
            <a:r>
              <a:rPr sz="1600" b="1" spc="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294" y="4037203"/>
            <a:ext cx="1843405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76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index,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k=2;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20775">
              <a:lnSpc>
                <a:spcPts val="2000"/>
              </a:lnSpc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3400" y="1524000"/>
            <a:ext cx="9551670" cy="1821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For</a:t>
            </a:r>
            <a:r>
              <a:rPr sz="20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Initialises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variable;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matches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against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condition; modifies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Gothic Uralic"/>
                <a:cs typeface="Gothic Uralic"/>
              </a:rPr>
              <a:t>control 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each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value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/</a:t>
            </a:r>
            <a:r>
              <a:rPr sz="18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1541" y="4211777"/>
            <a:ext cx="2560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420620" algn="l"/>
              </a:tabLst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2	</a:t>
            </a:r>
            <a:r>
              <a:rPr sz="2700" baseline="2000" dirty="0">
                <a:solidFill>
                  <a:srgbClr val="006FC0"/>
                </a:solidFill>
                <a:latin typeface="Gothic Uralic"/>
                <a:cs typeface="Gothic Uralic"/>
              </a:rPr>
              <a:t>4</a:t>
            </a:r>
            <a:endParaRPr sz="2700" baseline="20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74045" y="4424933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index =</a:t>
            </a:r>
            <a:r>
              <a:rPr sz="1800" spc="-9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4672" y="6264961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3294" y="4986604"/>
            <a:ext cx="3899535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>
              <a:lnSpc>
                <a:spcPts val="2140"/>
              </a:lnSpc>
              <a:spcBef>
                <a:spcPts val="100"/>
              </a:spcBef>
              <a:tabLst>
                <a:tab pos="3759200" algn="l"/>
              </a:tabLst>
            </a:pPr>
            <a:r>
              <a:rPr sz="1600" spc="-10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%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);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	</a:t>
            </a:r>
            <a:r>
              <a:rPr sz="2700" baseline="-3000" dirty="0">
                <a:solidFill>
                  <a:srgbClr val="006FC0"/>
                </a:solidFill>
                <a:latin typeface="Gothic Uralic"/>
                <a:cs typeface="Gothic Uralic"/>
              </a:rPr>
              <a:t>3</a:t>
            </a:r>
            <a:endParaRPr sz="2700" baseline="-3000">
              <a:latin typeface="Gothic Uralic"/>
              <a:cs typeface="Gothic Uralic"/>
            </a:endParaRPr>
          </a:p>
          <a:p>
            <a:pPr>
              <a:lnSpc>
                <a:spcPts val="19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026408"/>
            <a:ext cx="8563610" cy="1815464"/>
          </a:xfrm>
          <a:custGeom>
            <a:avLst/>
            <a:gdLst/>
            <a:ahLst/>
            <a:cxnLst/>
            <a:rect l="l" t="t" r="r" b="b"/>
            <a:pathLst>
              <a:path w="8563610" h="1815464">
                <a:moveTo>
                  <a:pt x="8563356" y="0"/>
                </a:moveTo>
                <a:lnTo>
                  <a:pt x="0" y="0"/>
                </a:lnTo>
                <a:lnTo>
                  <a:pt x="0" y="1815083"/>
                </a:lnTo>
                <a:lnTo>
                  <a:pt x="8563356" y="1815083"/>
                </a:lnTo>
                <a:lnTo>
                  <a:pt x="8563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3294" y="4524883"/>
            <a:ext cx="5140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for(index=0;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index &lt; k;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index = index +</a:t>
            </a:r>
            <a:r>
              <a:rPr sz="1600" spc="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1)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294" y="4037203"/>
            <a:ext cx="1843405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76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index,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k=2;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20775">
              <a:lnSpc>
                <a:spcPts val="2000"/>
              </a:lnSpc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8200" y="1676400"/>
            <a:ext cx="9551670" cy="1821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For</a:t>
            </a:r>
            <a:r>
              <a:rPr sz="20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Initialises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variable;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matches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against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condition; modifies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Gothic Uralic"/>
                <a:cs typeface="Gothic Uralic"/>
              </a:rPr>
              <a:t>control 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each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value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/</a:t>
            </a:r>
            <a:r>
              <a:rPr sz="18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4672" y="6264961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74045" y="4424933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index =</a:t>
            </a:r>
            <a:r>
              <a:rPr sz="1800" spc="-9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1541" y="4197807"/>
            <a:ext cx="2560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12420" algn="l"/>
                <a:tab pos="579120" algn="l"/>
                <a:tab pos="2420620" algn="l"/>
              </a:tabLst>
            </a:pPr>
            <a:r>
              <a:rPr sz="2700" baseline="-3000" dirty="0">
                <a:solidFill>
                  <a:srgbClr val="006FC0"/>
                </a:solidFill>
                <a:latin typeface="Gothic Uralic"/>
                <a:cs typeface="Gothic Uralic"/>
              </a:rPr>
              <a:t>2	5	</a:t>
            </a:r>
            <a:r>
              <a:rPr sz="1800" spc="-20" dirty="0">
                <a:solidFill>
                  <a:srgbClr val="C00000"/>
                </a:solidFill>
                <a:latin typeface="Gothic Uralic"/>
                <a:cs typeface="Gothic Uralic"/>
              </a:rPr>
              <a:t>t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rue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	</a:t>
            </a:r>
            <a:r>
              <a:rPr sz="2700" baseline="-3000" dirty="0">
                <a:solidFill>
                  <a:srgbClr val="006FC0"/>
                </a:solidFill>
                <a:latin typeface="Gothic Uralic"/>
                <a:cs typeface="Gothic Uralic"/>
              </a:rPr>
              <a:t>4</a:t>
            </a:r>
            <a:endParaRPr sz="2700" baseline="-30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3294" y="4986604"/>
            <a:ext cx="3899535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>
              <a:lnSpc>
                <a:spcPts val="2140"/>
              </a:lnSpc>
              <a:spcBef>
                <a:spcPts val="100"/>
              </a:spcBef>
              <a:tabLst>
                <a:tab pos="3759200" algn="l"/>
              </a:tabLst>
            </a:pPr>
            <a:r>
              <a:rPr sz="1600" spc="-10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%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);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	</a:t>
            </a:r>
            <a:r>
              <a:rPr sz="2700" baseline="-3000" dirty="0">
                <a:solidFill>
                  <a:srgbClr val="006FC0"/>
                </a:solidFill>
                <a:latin typeface="Gothic Uralic"/>
                <a:cs typeface="Gothic Uralic"/>
              </a:rPr>
              <a:t>3</a:t>
            </a:r>
            <a:endParaRPr sz="2700" baseline="-3000">
              <a:latin typeface="Gothic Uralic"/>
              <a:cs typeface="Gothic Uralic"/>
            </a:endParaRPr>
          </a:p>
          <a:p>
            <a:pPr>
              <a:lnSpc>
                <a:spcPts val="19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05096" y="4419600"/>
            <a:ext cx="160655" cy="627380"/>
          </a:xfrm>
          <a:custGeom>
            <a:avLst/>
            <a:gdLst/>
            <a:ahLst/>
            <a:cxnLst/>
            <a:rect l="l" t="t" r="r" b="b"/>
            <a:pathLst>
              <a:path w="160654" h="627379">
                <a:moveTo>
                  <a:pt x="2155" y="611603"/>
                </a:moveTo>
                <a:lnTo>
                  <a:pt x="0" y="626872"/>
                </a:lnTo>
                <a:lnTo>
                  <a:pt x="13885" y="621411"/>
                </a:lnTo>
                <a:lnTo>
                  <a:pt x="13334" y="621411"/>
                </a:lnTo>
                <a:lnTo>
                  <a:pt x="7746" y="617093"/>
                </a:lnTo>
                <a:lnTo>
                  <a:pt x="2286" y="612775"/>
                </a:lnTo>
                <a:lnTo>
                  <a:pt x="2155" y="611603"/>
                </a:lnTo>
                <a:close/>
              </a:path>
              <a:path w="160654" h="627379">
                <a:moveTo>
                  <a:pt x="35470" y="557301"/>
                </a:moveTo>
                <a:lnTo>
                  <a:pt x="34925" y="558164"/>
                </a:lnTo>
                <a:lnTo>
                  <a:pt x="20827" y="578612"/>
                </a:lnTo>
                <a:lnTo>
                  <a:pt x="5968" y="598932"/>
                </a:lnTo>
                <a:lnTo>
                  <a:pt x="5714" y="599186"/>
                </a:lnTo>
                <a:lnTo>
                  <a:pt x="3505" y="602045"/>
                </a:lnTo>
                <a:lnTo>
                  <a:pt x="2155" y="611603"/>
                </a:lnTo>
                <a:lnTo>
                  <a:pt x="2286" y="612775"/>
                </a:lnTo>
                <a:lnTo>
                  <a:pt x="7746" y="617093"/>
                </a:lnTo>
                <a:lnTo>
                  <a:pt x="13334" y="621411"/>
                </a:lnTo>
                <a:lnTo>
                  <a:pt x="14106" y="621323"/>
                </a:lnTo>
                <a:lnTo>
                  <a:pt x="23514" y="617623"/>
                </a:lnTo>
                <a:lnTo>
                  <a:pt x="25653" y="614933"/>
                </a:lnTo>
                <a:lnTo>
                  <a:pt x="30141" y="608838"/>
                </a:lnTo>
                <a:lnTo>
                  <a:pt x="28193" y="608838"/>
                </a:lnTo>
                <a:lnTo>
                  <a:pt x="11049" y="595249"/>
                </a:lnTo>
                <a:lnTo>
                  <a:pt x="31233" y="587312"/>
                </a:lnTo>
                <a:lnTo>
                  <a:pt x="35470" y="557301"/>
                </a:lnTo>
                <a:close/>
              </a:path>
              <a:path w="160654" h="627379">
                <a:moveTo>
                  <a:pt x="14106" y="621323"/>
                </a:moveTo>
                <a:lnTo>
                  <a:pt x="13334" y="621411"/>
                </a:lnTo>
                <a:lnTo>
                  <a:pt x="13885" y="621411"/>
                </a:lnTo>
                <a:lnTo>
                  <a:pt x="14106" y="621323"/>
                </a:lnTo>
                <a:close/>
              </a:path>
              <a:path w="160654" h="627379">
                <a:moveTo>
                  <a:pt x="23514" y="617623"/>
                </a:moveTo>
                <a:lnTo>
                  <a:pt x="14106" y="621323"/>
                </a:lnTo>
                <a:lnTo>
                  <a:pt x="21208" y="620522"/>
                </a:lnTo>
                <a:lnTo>
                  <a:pt x="23514" y="617623"/>
                </a:lnTo>
                <a:close/>
              </a:path>
              <a:path w="160654" h="627379">
                <a:moveTo>
                  <a:pt x="99694" y="560451"/>
                </a:moveTo>
                <a:lnTo>
                  <a:pt x="50925" y="579569"/>
                </a:lnTo>
                <a:lnTo>
                  <a:pt x="41782" y="592963"/>
                </a:lnTo>
                <a:lnTo>
                  <a:pt x="26415" y="613918"/>
                </a:lnTo>
                <a:lnTo>
                  <a:pt x="25653" y="614933"/>
                </a:lnTo>
                <a:lnTo>
                  <a:pt x="23514" y="617623"/>
                </a:lnTo>
                <a:lnTo>
                  <a:pt x="108965" y="584073"/>
                </a:lnTo>
                <a:lnTo>
                  <a:pt x="112140" y="576707"/>
                </a:lnTo>
                <a:lnTo>
                  <a:pt x="109600" y="570230"/>
                </a:lnTo>
                <a:lnTo>
                  <a:pt x="107061" y="563626"/>
                </a:lnTo>
                <a:lnTo>
                  <a:pt x="99694" y="560451"/>
                </a:lnTo>
                <a:close/>
              </a:path>
              <a:path w="160654" h="627379">
                <a:moveTo>
                  <a:pt x="3505" y="602045"/>
                </a:moveTo>
                <a:lnTo>
                  <a:pt x="1396" y="604774"/>
                </a:lnTo>
                <a:lnTo>
                  <a:pt x="2155" y="611603"/>
                </a:lnTo>
                <a:lnTo>
                  <a:pt x="3505" y="602045"/>
                </a:lnTo>
                <a:close/>
              </a:path>
              <a:path w="160654" h="627379">
                <a:moveTo>
                  <a:pt x="31233" y="587312"/>
                </a:moveTo>
                <a:lnTo>
                  <a:pt x="11049" y="595249"/>
                </a:lnTo>
                <a:lnTo>
                  <a:pt x="28193" y="608838"/>
                </a:lnTo>
                <a:lnTo>
                  <a:pt x="31233" y="587312"/>
                </a:lnTo>
                <a:close/>
              </a:path>
              <a:path w="160654" h="627379">
                <a:moveTo>
                  <a:pt x="50925" y="579569"/>
                </a:moveTo>
                <a:lnTo>
                  <a:pt x="31233" y="587312"/>
                </a:lnTo>
                <a:lnTo>
                  <a:pt x="28193" y="608838"/>
                </a:lnTo>
                <a:lnTo>
                  <a:pt x="30141" y="608838"/>
                </a:lnTo>
                <a:lnTo>
                  <a:pt x="41782" y="592963"/>
                </a:lnTo>
                <a:lnTo>
                  <a:pt x="50925" y="579569"/>
                </a:lnTo>
                <a:close/>
              </a:path>
              <a:path w="160654" h="627379">
                <a:moveTo>
                  <a:pt x="22859" y="506222"/>
                </a:moveTo>
                <a:lnTo>
                  <a:pt x="16382" y="511048"/>
                </a:lnTo>
                <a:lnTo>
                  <a:pt x="15366" y="518032"/>
                </a:lnTo>
                <a:lnTo>
                  <a:pt x="3505" y="602045"/>
                </a:lnTo>
                <a:lnTo>
                  <a:pt x="5714" y="599186"/>
                </a:lnTo>
                <a:lnTo>
                  <a:pt x="5968" y="598932"/>
                </a:lnTo>
                <a:lnTo>
                  <a:pt x="20827" y="578612"/>
                </a:lnTo>
                <a:lnTo>
                  <a:pt x="34925" y="558164"/>
                </a:lnTo>
                <a:lnTo>
                  <a:pt x="35470" y="557301"/>
                </a:lnTo>
                <a:lnTo>
                  <a:pt x="40512" y="521588"/>
                </a:lnTo>
                <a:lnTo>
                  <a:pt x="41528" y="514604"/>
                </a:lnTo>
                <a:lnTo>
                  <a:pt x="36702" y="508126"/>
                </a:lnTo>
                <a:lnTo>
                  <a:pt x="29717" y="507238"/>
                </a:lnTo>
                <a:lnTo>
                  <a:pt x="22859" y="506222"/>
                </a:lnTo>
                <a:close/>
              </a:path>
              <a:path w="160654" h="627379">
                <a:moveTo>
                  <a:pt x="51307" y="0"/>
                </a:moveTo>
                <a:lnTo>
                  <a:pt x="43179" y="381"/>
                </a:lnTo>
                <a:lnTo>
                  <a:pt x="38607" y="5714"/>
                </a:lnTo>
                <a:lnTo>
                  <a:pt x="33908" y="10922"/>
                </a:lnTo>
                <a:lnTo>
                  <a:pt x="34416" y="18923"/>
                </a:lnTo>
                <a:lnTo>
                  <a:pt x="39624" y="23622"/>
                </a:lnTo>
                <a:lnTo>
                  <a:pt x="53212" y="35560"/>
                </a:lnTo>
                <a:lnTo>
                  <a:pt x="65150" y="47751"/>
                </a:lnTo>
                <a:lnTo>
                  <a:pt x="95123" y="88900"/>
                </a:lnTo>
                <a:lnTo>
                  <a:pt x="116966" y="136144"/>
                </a:lnTo>
                <a:lnTo>
                  <a:pt x="130301" y="188594"/>
                </a:lnTo>
                <a:lnTo>
                  <a:pt x="135254" y="245491"/>
                </a:lnTo>
                <a:lnTo>
                  <a:pt x="134986" y="265430"/>
                </a:lnTo>
                <a:lnTo>
                  <a:pt x="131825" y="305562"/>
                </a:lnTo>
                <a:lnTo>
                  <a:pt x="124967" y="347091"/>
                </a:lnTo>
                <a:lnTo>
                  <a:pt x="114300" y="389127"/>
                </a:lnTo>
                <a:lnTo>
                  <a:pt x="99949" y="431545"/>
                </a:lnTo>
                <a:lnTo>
                  <a:pt x="81914" y="474091"/>
                </a:lnTo>
                <a:lnTo>
                  <a:pt x="60198" y="516381"/>
                </a:lnTo>
                <a:lnTo>
                  <a:pt x="35470" y="557301"/>
                </a:lnTo>
                <a:lnTo>
                  <a:pt x="31233" y="587312"/>
                </a:lnTo>
                <a:lnTo>
                  <a:pt x="69976" y="550163"/>
                </a:lnTo>
                <a:lnTo>
                  <a:pt x="94485" y="506222"/>
                </a:lnTo>
                <a:lnTo>
                  <a:pt x="115062" y="462280"/>
                </a:lnTo>
                <a:lnTo>
                  <a:pt x="131825" y="417956"/>
                </a:lnTo>
                <a:lnTo>
                  <a:pt x="144779" y="373633"/>
                </a:lnTo>
                <a:lnTo>
                  <a:pt x="153924" y="329819"/>
                </a:lnTo>
                <a:lnTo>
                  <a:pt x="159257" y="286638"/>
                </a:lnTo>
                <a:lnTo>
                  <a:pt x="160527" y="244475"/>
                </a:lnTo>
                <a:lnTo>
                  <a:pt x="159765" y="223900"/>
                </a:lnTo>
                <a:lnTo>
                  <a:pt x="155193" y="183642"/>
                </a:lnTo>
                <a:lnTo>
                  <a:pt x="146430" y="145287"/>
                </a:lnTo>
                <a:lnTo>
                  <a:pt x="133603" y="109093"/>
                </a:lnTo>
                <a:lnTo>
                  <a:pt x="106552" y="59436"/>
                </a:lnTo>
                <a:lnTo>
                  <a:pt x="69976" y="16637"/>
                </a:lnTo>
                <a:lnTo>
                  <a:pt x="56514" y="4572"/>
                </a:lnTo>
                <a:lnTo>
                  <a:pt x="5130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2214372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528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Today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7737" y="1474723"/>
            <a:ext cx="380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Grouping </a:t>
            </a:r>
            <a:r>
              <a:rPr sz="24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of data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&amp;</a:t>
            </a:r>
            <a:r>
              <a:rPr sz="2400" b="1" i="1" spc="-5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4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Loops</a:t>
            </a:r>
            <a:endParaRPr sz="24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2286000"/>
            <a:ext cx="1939289" cy="183515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  <a:buFont typeface="Arial" panose="020B0604020202020204" pitchFamily="34" charset="0"/>
              <a:buChar char="•"/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Grouped</a:t>
            </a:r>
            <a:r>
              <a:rPr sz="1800" spc="-2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25" dirty="0">
                <a:solidFill>
                  <a:srgbClr val="252525"/>
                </a:solidFill>
                <a:latin typeface="Gothic Uralic"/>
                <a:cs typeface="Gothic Uralic"/>
              </a:rPr>
              <a:t>data</a:t>
            </a:r>
            <a:endParaRPr sz="18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buFont typeface="Arial" panose="020B0604020202020204" pitchFamily="34" charset="0"/>
              <a:buChar char="•"/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800" spc="1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Loops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sz="1400" spc="26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400" spc="14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52525"/>
                </a:solidFill>
                <a:latin typeface="Gothic Uralic"/>
                <a:cs typeface="Gothic Uralic"/>
              </a:rPr>
              <a:t>for</a:t>
            </a:r>
            <a:endParaRPr sz="14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35"/>
              </a:spcBef>
            </a:pPr>
            <a:r>
              <a:rPr sz="1400" spc="26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400" spc="14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solidFill>
                  <a:srgbClr val="252525"/>
                </a:solidFill>
                <a:latin typeface="Gothic Uralic"/>
                <a:cs typeface="Gothic Uralic"/>
              </a:rPr>
              <a:t>while</a:t>
            </a:r>
            <a:endParaRPr sz="14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sz="1400" spc="26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1400" spc="14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solidFill>
                  <a:srgbClr val="252525"/>
                </a:solidFill>
                <a:latin typeface="Gothic Uralic"/>
                <a:cs typeface="Gothic Uralic"/>
              </a:rPr>
              <a:t>do-while</a:t>
            </a:r>
            <a:endParaRPr sz="14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6864" y="2072639"/>
            <a:ext cx="150114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8161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430"/>
              </a:spcBef>
            </a:pPr>
            <a:r>
              <a:rPr sz="1800" b="1" spc="-5" dirty="0">
                <a:latin typeface="Gothic Uralic"/>
                <a:cs typeface="Gothic Uralic"/>
              </a:rPr>
              <a:t>instruction1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68283" y="3368040"/>
            <a:ext cx="1590040" cy="1112520"/>
          </a:xfrm>
          <a:custGeom>
            <a:avLst/>
            <a:gdLst/>
            <a:ahLst/>
            <a:cxnLst/>
            <a:rect l="l" t="t" r="r" b="b"/>
            <a:pathLst>
              <a:path w="1590040" h="1112520">
                <a:moveTo>
                  <a:pt x="0" y="556260"/>
                </a:moveTo>
                <a:lnTo>
                  <a:pt x="794766" y="0"/>
                </a:lnTo>
                <a:lnTo>
                  <a:pt x="1589532" y="556260"/>
                </a:lnTo>
                <a:lnTo>
                  <a:pt x="794766" y="1112520"/>
                </a:lnTo>
                <a:lnTo>
                  <a:pt x="0" y="556260"/>
                </a:lnTo>
                <a:close/>
              </a:path>
            </a:pathLst>
          </a:custGeom>
          <a:ln w="15240">
            <a:solidFill>
              <a:srgbClr val="34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86468" y="3770757"/>
            <a:ext cx="153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othic Uralic"/>
                <a:cs typeface="Gothic Uralic"/>
              </a:rPr>
              <a:t>?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02217" y="2729356"/>
            <a:ext cx="120014" cy="2352675"/>
          </a:xfrm>
          <a:custGeom>
            <a:avLst/>
            <a:gdLst/>
            <a:ahLst/>
            <a:cxnLst/>
            <a:rect l="l" t="t" r="r" b="b"/>
            <a:pathLst>
              <a:path w="120015" h="2352675">
                <a:moveTo>
                  <a:pt x="111506" y="2257425"/>
                </a:moveTo>
                <a:lnTo>
                  <a:pt x="109982" y="2251329"/>
                </a:lnTo>
                <a:lnTo>
                  <a:pt x="100584" y="2245741"/>
                </a:lnTo>
                <a:lnTo>
                  <a:pt x="94488" y="2247265"/>
                </a:lnTo>
                <a:lnTo>
                  <a:pt x="65278" y="2296185"/>
                </a:lnTo>
                <a:lnTo>
                  <a:pt x="55130" y="2313178"/>
                </a:lnTo>
                <a:lnTo>
                  <a:pt x="65278" y="2296160"/>
                </a:lnTo>
                <a:lnTo>
                  <a:pt x="70993" y="1752092"/>
                </a:lnTo>
                <a:lnTo>
                  <a:pt x="70993" y="1746631"/>
                </a:lnTo>
                <a:lnTo>
                  <a:pt x="66675" y="1742059"/>
                </a:lnTo>
                <a:lnTo>
                  <a:pt x="55753" y="1742059"/>
                </a:lnTo>
                <a:lnTo>
                  <a:pt x="51181" y="1746377"/>
                </a:lnTo>
                <a:lnTo>
                  <a:pt x="51168" y="1752092"/>
                </a:lnTo>
                <a:lnTo>
                  <a:pt x="45466" y="2296160"/>
                </a:lnTo>
                <a:lnTo>
                  <a:pt x="19939" y="2251202"/>
                </a:lnTo>
                <a:lnTo>
                  <a:pt x="17145" y="2246503"/>
                </a:lnTo>
                <a:lnTo>
                  <a:pt x="11176" y="2244852"/>
                </a:lnTo>
                <a:lnTo>
                  <a:pt x="6350" y="2247519"/>
                </a:lnTo>
                <a:lnTo>
                  <a:pt x="1651" y="2250186"/>
                </a:lnTo>
                <a:lnTo>
                  <a:pt x="0" y="2256282"/>
                </a:lnTo>
                <a:lnTo>
                  <a:pt x="45021" y="2335365"/>
                </a:lnTo>
                <a:lnTo>
                  <a:pt x="45135" y="2327656"/>
                </a:lnTo>
                <a:lnTo>
                  <a:pt x="45110" y="2335530"/>
                </a:lnTo>
                <a:lnTo>
                  <a:pt x="45021" y="2335365"/>
                </a:lnTo>
                <a:lnTo>
                  <a:pt x="45085" y="2338324"/>
                </a:lnTo>
                <a:lnTo>
                  <a:pt x="48856" y="2342108"/>
                </a:lnTo>
                <a:lnTo>
                  <a:pt x="54737" y="2352421"/>
                </a:lnTo>
                <a:lnTo>
                  <a:pt x="60502" y="2342769"/>
                </a:lnTo>
                <a:lnTo>
                  <a:pt x="60769" y="2342324"/>
                </a:lnTo>
                <a:lnTo>
                  <a:pt x="64770" y="2338324"/>
                </a:lnTo>
                <a:lnTo>
                  <a:pt x="64833" y="2335530"/>
                </a:lnTo>
                <a:lnTo>
                  <a:pt x="111506" y="2257425"/>
                </a:lnTo>
                <a:close/>
              </a:path>
              <a:path w="120015" h="2352675">
                <a:moveTo>
                  <a:pt x="119634" y="545338"/>
                </a:moveTo>
                <a:lnTo>
                  <a:pt x="118237" y="539242"/>
                </a:lnTo>
                <a:lnTo>
                  <a:pt x="113538" y="536321"/>
                </a:lnTo>
                <a:lnTo>
                  <a:pt x="108966" y="533400"/>
                </a:lnTo>
                <a:lnTo>
                  <a:pt x="102743" y="534797"/>
                </a:lnTo>
                <a:lnTo>
                  <a:pt x="99949" y="539369"/>
                </a:lnTo>
                <a:lnTo>
                  <a:pt x="72517" y="583145"/>
                </a:lnTo>
                <a:lnTo>
                  <a:pt x="90563" y="9779"/>
                </a:lnTo>
                <a:lnTo>
                  <a:pt x="90805" y="4826"/>
                </a:lnTo>
                <a:lnTo>
                  <a:pt x="86487" y="254"/>
                </a:lnTo>
                <a:lnTo>
                  <a:pt x="75565" y="0"/>
                </a:lnTo>
                <a:lnTo>
                  <a:pt x="70993" y="4191"/>
                </a:lnTo>
                <a:lnTo>
                  <a:pt x="70840" y="10287"/>
                </a:lnTo>
                <a:lnTo>
                  <a:pt x="52717" y="582549"/>
                </a:lnTo>
                <a:lnTo>
                  <a:pt x="28194" y="537210"/>
                </a:lnTo>
                <a:lnTo>
                  <a:pt x="25527" y="532384"/>
                </a:lnTo>
                <a:lnTo>
                  <a:pt x="19558" y="530606"/>
                </a:lnTo>
                <a:lnTo>
                  <a:pt x="14732" y="533146"/>
                </a:lnTo>
                <a:lnTo>
                  <a:pt x="9906" y="535813"/>
                </a:lnTo>
                <a:lnTo>
                  <a:pt x="8128" y="541782"/>
                </a:lnTo>
                <a:lnTo>
                  <a:pt x="10668" y="546608"/>
                </a:lnTo>
                <a:lnTo>
                  <a:pt x="51485" y="621868"/>
                </a:lnTo>
                <a:lnTo>
                  <a:pt x="51435" y="624586"/>
                </a:lnTo>
                <a:lnTo>
                  <a:pt x="55206" y="628713"/>
                </a:lnTo>
                <a:lnTo>
                  <a:pt x="60833" y="639064"/>
                </a:lnTo>
                <a:lnTo>
                  <a:pt x="66802" y="629539"/>
                </a:lnTo>
                <a:lnTo>
                  <a:pt x="67170" y="628954"/>
                </a:lnTo>
                <a:lnTo>
                  <a:pt x="71120" y="625221"/>
                </a:lnTo>
                <a:lnTo>
                  <a:pt x="71247" y="622452"/>
                </a:lnTo>
                <a:lnTo>
                  <a:pt x="71386" y="619125"/>
                </a:lnTo>
                <a:lnTo>
                  <a:pt x="71374" y="619760"/>
                </a:lnTo>
                <a:lnTo>
                  <a:pt x="71247" y="622452"/>
                </a:lnTo>
                <a:lnTo>
                  <a:pt x="116713" y="549910"/>
                </a:lnTo>
                <a:lnTo>
                  <a:pt x="119634" y="545338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06383" y="5081015"/>
            <a:ext cx="150114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8288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440"/>
              </a:spcBef>
            </a:pPr>
            <a:r>
              <a:rPr sz="1800" b="1" spc="-5" dirty="0">
                <a:latin typeface="Gothic Uralic"/>
                <a:cs typeface="Gothic Uralic"/>
              </a:rPr>
              <a:t>instruction2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35491" y="1447672"/>
            <a:ext cx="111760" cy="626745"/>
          </a:xfrm>
          <a:custGeom>
            <a:avLst/>
            <a:gdLst/>
            <a:ahLst/>
            <a:cxnLst/>
            <a:rect l="l" t="t" r="r" b="b"/>
            <a:pathLst>
              <a:path w="111759" h="626744">
                <a:moveTo>
                  <a:pt x="47657" y="615820"/>
                </a:moveTo>
                <a:lnTo>
                  <a:pt x="53466" y="626363"/>
                </a:lnTo>
                <a:lnTo>
                  <a:pt x="59414" y="616712"/>
                </a:lnTo>
                <a:lnTo>
                  <a:pt x="48259" y="616457"/>
                </a:lnTo>
                <a:lnTo>
                  <a:pt x="47657" y="615820"/>
                </a:lnTo>
                <a:close/>
              </a:path>
              <a:path w="111759" h="626744">
                <a:moveTo>
                  <a:pt x="44930" y="569769"/>
                </a:moveTo>
                <a:lnTo>
                  <a:pt x="44005" y="609190"/>
                </a:lnTo>
                <a:lnTo>
                  <a:pt x="47657" y="615820"/>
                </a:lnTo>
                <a:lnTo>
                  <a:pt x="48259" y="616457"/>
                </a:lnTo>
                <a:lnTo>
                  <a:pt x="59181" y="616712"/>
                </a:lnTo>
                <a:lnTo>
                  <a:pt x="59737" y="616187"/>
                </a:lnTo>
                <a:lnTo>
                  <a:pt x="63819" y="609561"/>
                </a:lnTo>
                <a:lnTo>
                  <a:pt x="64000" y="601852"/>
                </a:lnTo>
                <a:lnTo>
                  <a:pt x="62610" y="601852"/>
                </a:lnTo>
                <a:lnTo>
                  <a:pt x="45465" y="601472"/>
                </a:lnTo>
                <a:lnTo>
                  <a:pt x="54408" y="586968"/>
                </a:lnTo>
                <a:lnTo>
                  <a:pt x="44930" y="569769"/>
                </a:lnTo>
                <a:close/>
              </a:path>
              <a:path w="111759" h="626744">
                <a:moveTo>
                  <a:pt x="59737" y="616187"/>
                </a:moveTo>
                <a:lnTo>
                  <a:pt x="59181" y="616712"/>
                </a:lnTo>
                <a:lnTo>
                  <a:pt x="59414" y="616712"/>
                </a:lnTo>
                <a:lnTo>
                  <a:pt x="59737" y="616187"/>
                </a:lnTo>
                <a:close/>
              </a:path>
              <a:path w="111759" h="626744">
                <a:moveTo>
                  <a:pt x="63819" y="609561"/>
                </a:moveTo>
                <a:lnTo>
                  <a:pt x="59737" y="616187"/>
                </a:lnTo>
                <a:lnTo>
                  <a:pt x="63753" y="612393"/>
                </a:lnTo>
                <a:lnTo>
                  <a:pt x="63819" y="609561"/>
                </a:lnTo>
                <a:close/>
              </a:path>
              <a:path w="111759" h="626744">
                <a:moveTo>
                  <a:pt x="44005" y="609190"/>
                </a:moveTo>
                <a:lnTo>
                  <a:pt x="43941" y="611886"/>
                </a:lnTo>
                <a:lnTo>
                  <a:pt x="47657" y="615820"/>
                </a:lnTo>
                <a:lnTo>
                  <a:pt x="44005" y="609190"/>
                </a:lnTo>
                <a:close/>
              </a:path>
              <a:path w="111759" h="626744">
                <a:moveTo>
                  <a:pt x="100710" y="520191"/>
                </a:moveTo>
                <a:lnTo>
                  <a:pt x="94614" y="521715"/>
                </a:lnTo>
                <a:lnTo>
                  <a:pt x="91820" y="526288"/>
                </a:lnTo>
                <a:lnTo>
                  <a:pt x="64743" y="570205"/>
                </a:lnTo>
                <a:lnTo>
                  <a:pt x="63819" y="609561"/>
                </a:lnTo>
                <a:lnTo>
                  <a:pt x="108711" y="536701"/>
                </a:lnTo>
                <a:lnTo>
                  <a:pt x="111505" y="532129"/>
                </a:lnTo>
                <a:lnTo>
                  <a:pt x="110108" y="526034"/>
                </a:lnTo>
                <a:lnTo>
                  <a:pt x="100710" y="520191"/>
                </a:lnTo>
                <a:close/>
              </a:path>
              <a:path w="111759" h="626744">
                <a:moveTo>
                  <a:pt x="11302" y="518032"/>
                </a:moveTo>
                <a:lnTo>
                  <a:pt x="6603" y="520700"/>
                </a:lnTo>
                <a:lnTo>
                  <a:pt x="1777" y="523366"/>
                </a:lnTo>
                <a:lnTo>
                  <a:pt x="0" y="529336"/>
                </a:lnTo>
                <a:lnTo>
                  <a:pt x="44005" y="609190"/>
                </a:lnTo>
                <a:lnTo>
                  <a:pt x="44930" y="569769"/>
                </a:lnTo>
                <a:lnTo>
                  <a:pt x="17399" y="519811"/>
                </a:lnTo>
                <a:lnTo>
                  <a:pt x="11302" y="518032"/>
                </a:lnTo>
                <a:close/>
              </a:path>
              <a:path w="111759" h="626744">
                <a:moveTo>
                  <a:pt x="54408" y="586968"/>
                </a:moveTo>
                <a:lnTo>
                  <a:pt x="45465" y="601472"/>
                </a:lnTo>
                <a:lnTo>
                  <a:pt x="62610" y="601852"/>
                </a:lnTo>
                <a:lnTo>
                  <a:pt x="54408" y="586968"/>
                </a:lnTo>
                <a:close/>
              </a:path>
              <a:path w="111759" h="626744">
                <a:moveTo>
                  <a:pt x="64743" y="570205"/>
                </a:moveTo>
                <a:lnTo>
                  <a:pt x="54408" y="586968"/>
                </a:lnTo>
                <a:lnTo>
                  <a:pt x="62610" y="601852"/>
                </a:lnTo>
                <a:lnTo>
                  <a:pt x="64000" y="601852"/>
                </a:lnTo>
                <a:lnTo>
                  <a:pt x="64743" y="570205"/>
                </a:lnTo>
                <a:close/>
              </a:path>
              <a:path w="111759" h="626744">
                <a:moveTo>
                  <a:pt x="50164" y="537210"/>
                </a:moveTo>
                <a:lnTo>
                  <a:pt x="45592" y="541527"/>
                </a:lnTo>
                <a:lnTo>
                  <a:pt x="44930" y="569769"/>
                </a:lnTo>
                <a:lnTo>
                  <a:pt x="54408" y="586968"/>
                </a:lnTo>
                <a:lnTo>
                  <a:pt x="64743" y="570205"/>
                </a:lnTo>
                <a:lnTo>
                  <a:pt x="65404" y="542036"/>
                </a:lnTo>
                <a:lnTo>
                  <a:pt x="61086" y="537463"/>
                </a:lnTo>
                <a:lnTo>
                  <a:pt x="50164" y="537210"/>
                </a:lnTo>
                <a:close/>
              </a:path>
              <a:path w="111759" h="626744">
                <a:moveTo>
                  <a:pt x="53466" y="398525"/>
                </a:moveTo>
                <a:lnTo>
                  <a:pt x="48894" y="402843"/>
                </a:lnTo>
                <a:lnTo>
                  <a:pt x="47243" y="473201"/>
                </a:lnTo>
                <a:lnTo>
                  <a:pt x="51561" y="477774"/>
                </a:lnTo>
                <a:lnTo>
                  <a:pt x="62483" y="478027"/>
                </a:lnTo>
                <a:lnTo>
                  <a:pt x="67055" y="473710"/>
                </a:lnTo>
                <a:lnTo>
                  <a:pt x="68706" y="403351"/>
                </a:lnTo>
                <a:lnTo>
                  <a:pt x="64388" y="398779"/>
                </a:lnTo>
                <a:lnTo>
                  <a:pt x="53466" y="398525"/>
                </a:lnTo>
                <a:close/>
              </a:path>
              <a:path w="111759" h="626744">
                <a:moveTo>
                  <a:pt x="56895" y="259968"/>
                </a:moveTo>
                <a:lnTo>
                  <a:pt x="52324" y="264287"/>
                </a:lnTo>
                <a:lnTo>
                  <a:pt x="50673" y="334644"/>
                </a:lnTo>
                <a:lnTo>
                  <a:pt x="54990" y="339089"/>
                </a:lnTo>
                <a:lnTo>
                  <a:pt x="65912" y="339343"/>
                </a:lnTo>
                <a:lnTo>
                  <a:pt x="70357" y="335025"/>
                </a:lnTo>
                <a:lnTo>
                  <a:pt x="70611" y="329564"/>
                </a:lnTo>
                <a:lnTo>
                  <a:pt x="72135" y="264667"/>
                </a:lnTo>
                <a:lnTo>
                  <a:pt x="67817" y="260223"/>
                </a:lnTo>
                <a:lnTo>
                  <a:pt x="56895" y="259968"/>
                </a:lnTo>
                <a:close/>
              </a:path>
              <a:path w="111759" h="626744">
                <a:moveTo>
                  <a:pt x="60198" y="121285"/>
                </a:moveTo>
                <a:lnTo>
                  <a:pt x="55625" y="125602"/>
                </a:lnTo>
                <a:lnTo>
                  <a:pt x="53975" y="195961"/>
                </a:lnTo>
                <a:lnTo>
                  <a:pt x="58292" y="200532"/>
                </a:lnTo>
                <a:lnTo>
                  <a:pt x="69214" y="200787"/>
                </a:lnTo>
                <a:lnTo>
                  <a:pt x="73786" y="196468"/>
                </a:lnTo>
                <a:lnTo>
                  <a:pt x="75437" y="126111"/>
                </a:lnTo>
                <a:lnTo>
                  <a:pt x="71119" y="121538"/>
                </a:lnTo>
                <a:lnTo>
                  <a:pt x="60198" y="121285"/>
                </a:lnTo>
                <a:close/>
              </a:path>
              <a:path w="111759" h="626744">
                <a:moveTo>
                  <a:pt x="63118" y="0"/>
                </a:moveTo>
                <a:lnTo>
                  <a:pt x="58547" y="4317"/>
                </a:lnTo>
                <a:lnTo>
                  <a:pt x="57276" y="57276"/>
                </a:lnTo>
                <a:lnTo>
                  <a:pt x="61594" y="61849"/>
                </a:lnTo>
                <a:lnTo>
                  <a:pt x="72643" y="62102"/>
                </a:lnTo>
                <a:lnTo>
                  <a:pt x="77088" y="57785"/>
                </a:lnTo>
                <a:lnTo>
                  <a:pt x="78358" y="4825"/>
                </a:lnTo>
                <a:lnTo>
                  <a:pt x="74040" y="253"/>
                </a:lnTo>
                <a:lnTo>
                  <a:pt x="63118" y="0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7938516" y="2892425"/>
            <a:ext cx="2944495" cy="2868930"/>
            <a:chOff x="7938516" y="2892425"/>
            <a:chExt cx="2944495" cy="2868930"/>
          </a:xfrm>
        </p:grpSpPr>
        <p:sp>
          <p:nvSpPr>
            <p:cNvPr id="14" name="object 14"/>
            <p:cNvSpPr/>
            <p:nvPr/>
          </p:nvSpPr>
          <p:spPr>
            <a:xfrm>
              <a:off x="7948422" y="2948177"/>
              <a:ext cx="457834" cy="2457450"/>
            </a:xfrm>
            <a:custGeom>
              <a:avLst/>
              <a:gdLst/>
              <a:ahLst/>
              <a:cxnLst/>
              <a:rect l="l" t="t" r="r" b="b"/>
              <a:pathLst>
                <a:path w="457834" h="2457450">
                  <a:moveTo>
                    <a:pt x="457834" y="2456942"/>
                  </a:moveTo>
                  <a:lnTo>
                    <a:pt x="0" y="2456942"/>
                  </a:lnTo>
                  <a:lnTo>
                    <a:pt x="0" y="0"/>
                  </a:lnTo>
                </a:path>
              </a:pathLst>
            </a:custGeom>
            <a:ln w="19812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38516" y="2892424"/>
              <a:ext cx="2944495" cy="2868930"/>
            </a:xfrm>
            <a:custGeom>
              <a:avLst/>
              <a:gdLst/>
              <a:ahLst/>
              <a:cxnLst/>
              <a:rect l="l" t="t" r="r" b="b"/>
              <a:pathLst>
                <a:path w="2944495" h="2868929">
                  <a:moveTo>
                    <a:pt x="1203071" y="55753"/>
                  </a:moveTo>
                  <a:lnTo>
                    <a:pt x="1192720" y="49733"/>
                  </a:lnTo>
                  <a:lnTo>
                    <a:pt x="1188847" y="45847"/>
                  </a:lnTo>
                  <a:lnTo>
                    <a:pt x="1186053" y="45847"/>
                  </a:lnTo>
                  <a:lnTo>
                    <a:pt x="1112139" y="2794"/>
                  </a:lnTo>
                  <a:lnTo>
                    <a:pt x="1107440" y="0"/>
                  </a:lnTo>
                  <a:lnTo>
                    <a:pt x="1101344" y="1524"/>
                  </a:lnTo>
                  <a:lnTo>
                    <a:pt x="1098550" y="6350"/>
                  </a:lnTo>
                  <a:lnTo>
                    <a:pt x="1095883" y="11049"/>
                  </a:lnTo>
                  <a:lnTo>
                    <a:pt x="1097407" y="17145"/>
                  </a:lnTo>
                  <a:lnTo>
                    <a:pt x="1102233" y="19812"/>
                  </a:lnTo>
                  <a:lnTo>
                    <a:pt x="1146848" y="45847"/>
                  </a:lnTo>
                  <a:lnTo>
                    <a:pt x="4445" y="45847"/>
                  </a:lnTo>
                  <a:lnTo>
                    <a:pt x="0" y="50292"/>
                  </a:lnTo>
                  <a:lnTo>
                    <a:pt x="0" y="61214"/>
                  </a:lnTo>
                  <a:lnTo>
                    <a:pt x="4445" y="65659"/>
                  </a:lnTo>
                  <a:lnTo>
                    <a:pt x="1146848" y="65659"/>
                  </a:lnTo>
                  <a:lnTo>
                    <a:pt x="1102233" y="91694"/>
                  </a:lnTo>
                  <a:lnTo>
                    <a:pt x="1097407" y="94361"/>
                  </a:lnTo>
                  <a:lnTo>
                    <a:pt x="1095883" y="100457"/>
                  </a:lnTo>
                  <a:lnTo>
                    <a:pt x="1098550" y="105156"/>
                  </a:lnTo>
                  <a:lnTo>
                    <a:pt x="1101344" y="109982"/>
                  </a:lnTo>
                  <a:lnTo>
                    <a:pt x="1107440" y="111506"/>
                  </a:lnTo>
                  <a:lnTo>
                    <a:pt x="1112139" y="108712"/>
                  </a:lnTo>
                  <a:lnTo>
                    <a:pt x="1186053" y="65659"/>
                  </a:lnTo>
                  <a:lnTo>
                    <a:pt x="1188847" y="65659"/>
                  </a:lnTo>
                  <a:lnTo>
                    <a:pt x="1192720" y="61785"/>
                  </a:lnTo>
                  <a:lnTo>
                    <a:pt x="1203071" y="55753"/>
                  </a:lnTo>
                  <a:close/>
                </a:path>
                <a:path w="2944495" h="2868929">
                  <a:moveTo>
                    <a:pt x="2943987" y="2792565"/>
                  </a:moveTo>
                  <a:lnTo>
                    <a:pt x="2915793" y="2792565"/>
                  </a:lnTo>
                  <a:lnTo>
                    <a:pt x="2915793" y="1042555"/>
                  </a:lnTo>
                  <a:lnTo>
                    <a:pt x="2915793" y="1032637"/>
                  </a:lnTo>
                  <a:lnTo>
                    <a:pt x="2915793" y="1027176"/>
                  </a:lnTo>
                  <a:lnTo>
                    <a:pt x="2911348" y="1022731"/>
                  </a:lnTo>
                  <a:lnTo>
                    <a:pt x="2014601" y="1022731"/>
                  </a:lnTo>
                  <a:lnTo>
                    <a:pt x="2010156" y="1027176"/>
                  </a:lnTo>
                  <a:lnTo>
                    <a:pt x="2010156" y="1038098"/>
                  </a:lnTo>
                  <a:lnTo>
                    <a:pt x="2014601" y="1042555"/>
                  </a:lnTo>
                  <a:lnTo>
                    <a:pt x="2895981" y="1042555"/>
                  </a:lnTo>
                  <a:lnTo>
                    <a:pt x="2895981" y="2792565"/>
                  </a:lnTo>
                  <a:lnTo>
                    <a:pt x="2867787" y="2792565"/>
                  </a:lnTo>
                  <a:lnTo>
                    <a:pt x="2905887" y="2868765"/>
                  </a:lnTo>
                  <a:lnTo>
                    <a:pt x="2932684" y="2815171"/>
                  </a:lnTo>
                  <a:lnTo>
                    <a:pt x="2943987" y="2792565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093452" y="5760720"/>
            <a:ext cx="1501140" cy="646430"/>
          </a:xfrm>
          <a:prstGeom prst="rect">
            <a:avLst/>
          </a:prstGeom>
          <a:solidFill>
            <a:srgbClr val="232852">
              <a:alpha val="14901"/>
            </a:srgbClr>
          </a:solidFill>
          <a:ln w="15240">
            <a:solidFill>
              <a:srgbClr val="34487C"/>
            </a:solidFill>
          </a:ln>
        </p:spPr>
        <p:txBody>
          <a:bodyPr vert="horz" wrap="square" lIns="0" tIns="18224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435"/>
              </a:spcBef>
            </a:pPr>
            <a:r>
              <a:rPr sz="1800" b="1" spc="-5" dirty="0">
                <a:latin typeface="Gothic Uralic"/>
                <a:cs typeface="Gothic Uralic"/>
              </a:rPr>
              <a:t>instruction3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6456" y="4464177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Gothic Uralic"/>
                <a:cs typeface="Gothic Uralic"/>
              </a:rPr>
              <a:t>Y</a:t>
            </a:r>
            <a:r>
              <a:rPr sz="1800" spc="-15" dirty="0">
                <a:latin typeface="Gothic Uralic"/>
                <a:cs typeface="Gothic Uralic"/>
              </a:rPr>
              <a:t>e</a:t>
            </a:r>
            <a:r>
              <a:rPr sz="1800" dirty="0">
                <a:latin typeface="Gothic Uralic"/>
                <a:cs typeface="Gothic Uralic"/>
              </a:rPr>
              <a:t>s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72243" y="3585159"/>
            <a:ext cx="344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othic Uralic"/>
                <a:cs typeface="Gothic Uralic"/>
              </a:rPr>
              <a:t>No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026408"/>
            <a:ext cx="8563610" cy="1815464"/>
          </a:xfrm>
          <a:custGeom>
            <a:avLst/>
            <a:gdLst/>
            <a:ahLst/>
            <a:cxnLst/>
            <a:rect l="l" t="t" r="r" b="b"/>
            <a:pathLst>
              <a:path w="8563610" h="1815464">
                <a:moveTo>
                  <a:pt x="8563356" y="0"/>
                </a:moveTo>
                <a:lnTo>
                  <a:pt x="0" y="0"/>
                </a:lnTo>
                <a:lnTo>
                  <a:pt x="0" y="1815083"/>
                </a:lnTo>
                <a:lnTo>
                  <a:pt x="8563356" y="1815083"/>
                </a:lnTo>
                <a:lnTo>
                  <a:pt x="8563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3294" y="4524883"/>
            <a:ext cx="5137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for(index=0; index &lt; k; index = index +</a:t>
            </a:r>
            <a:r>
              <a:rPr sz="1600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1)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294" y="4037203"/>
            <a:ext cx="1843405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76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index,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k=2;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20775">
              <a:lnSpc>
                <a:spcPts val="2000"/>
              </a:lnSpc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1541" y="4211777"/>
            <a:ext cx="2560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12420" algn="l"/>
                <a:tab pos="2420620" algn="l"/>
              </a:tabLst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2	</a:t>
            </a:r>
            <a:r>
              <a:rPr sz="2700" baseline="2000" dirty="0">
                <a:solidFill>
                  <a:srgbClr val="006FC0"/>
                </a:solidFill>
                <a:latin typeface="Gothic Uralic"/>
                <a:cs typeface="Gothic Uralic"/>
              </a:rPr>
              <a:t>5	4</a:t>
            </a:r>
            <a:endParaRPr sz="2700" baseline="20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672" y="6264961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0" y="1600200"/>
            <a:ext cx="9551670" cy="1821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For</a:t>
            </a:r>
            <a:r>
              <a:rPr sz="20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Initialises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variable;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matches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against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condition; modifies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Gothic Uralic"/>
                <a:cs typeface="Gothic Uralic"/>
              </a:rPr>
              <a:t>control 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each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value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/</a:t>
            </a:r>
            <a:r>
              <a:rPr sz="18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74045" y="4424933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index =</a:t>
            </a:r>
            <a:r>
              <a:rPr sz="1800" spc="-9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3294" y="4986604"/>
            <a:ext cx="4166235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>
              <a:lnSpc>
                <a:spcPts val="2140"/>
              </a:lnSpc>
              <a:spcBef>
                <a:spcPts val="100"/>
              </a:spcBef>
              <a:tabLst>
                <a:tab pos="3759200" algn="l"/>
                <a:tab pos="4025900" algn="l"/>
              </a:tabLst>
            </a:pPr>
            <a:r>
              <a:rPr sz="1600" b="1" spc="-10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u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%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);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	</a:t>
            </a:r>
            <a:r>
              <a:rPr sz="2700" baseline="-3000" dirty="0">
                <a:solidFill>
                  <a:srgbClr val="006FC0"/>
                </a:solidFill>
                <a:latin typeface="Gothic Uralic"/>
                <a:cs typeface="Gothic Uralic"/>
              </a:rPr>
              <a:t>3	6</a:t>
            </a:r>
            <a:endParaRPr sz="2700" baseline="-3000">
              <a:latin typeface="Gothic Uralic"/>
              <a:cs typeface="Gothic Uralic"/>
            </a:endParaRPr>
          </a:p>
          <a:p>
            <a:pPr>
              <a:lnSpc>
                <a:spcPts val="19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026408"/>
            <a:ext cx="8563610" cy="1815464"/>
          </a:xfrm>
          <a:custGeom>
            <a:avLst/>
            <a:gdLst/>
            <a:ahLst/>
            <a:cxnLst/>
            <a:rect l="l" t="t" r="r" b="b"/>
            <a:pathLst>
              <a:path w="8563610" h="1815464">
                <a:moveTo>
                  <a:pt x="8563356" y="0"/>
                </a:moveTo>
                <a:lnTo>
                  <a:pt x="0" y="0"/>
                </a:lnTo>
                <a:lnTo>
                  <a:pt x="0" y="1815083"/>
                </a:lnTo>
                <a:lnTo>
                  <a:pt x="8563356" y="1815083"/>
                </a:lnTo>
                <a:lnTo>
                  <a:pt x="8563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3294" y="4524883"/>
            <a:ext cx="51428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for(index=0; index &lt; k;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index = index +</a:t>
            </a:r>
            <a:r>
              <a:rPr sz="1600" b="1" spc="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294" y="4037203"/>
            <a:ext cx="1843405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76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index,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k=2;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20775">
              <a:lnSpc>
                <a:spcPts val="2000"/>
              </a:lnSpc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84672" y="6264961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294" y="4986604"/>
            <a:ext cx="4166235" cy="539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>
              <a:lnSpc>
                <a:spcPts val="2140"/>
              </a:lnSpc>
              <a:spcBef>
                <a:spcPts val="100"/>
              </a:spcBef>
              <a:tabLst>
                <a:tab pos="3759200" algn="l"/>
                <a:tab pos="4025900" algn="l"/>
              </a:tabLst>
            </a:pPr>
            <a:r>
              <a:rPr sz="1600" spc="-10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%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);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	</a:t>
            </a:r>
            <a:r>
              <a:rPr sz="2700" baseline="-3000" dirty="0">
                <a:solidFill>
                  <a:srgbClr val="006FC0"/>
                </a:solidFill>
                <a:latin typeface="Gothic Uralic"/>
                <a:cs typeface="Gothic Uralic"/>
              </a:rPr>
              <a:t>3	6</a:t>
            </a:r>
            <a:endParaRPr sz="2700" baseline="-3000">
              <a:latin typeface="Gothic Uralic"/>
              <a:cs typeface="Gothic Uralic"/>
            </a:endParaRPr>
          </a:p>
          <a:p>
            <a:pPr>
              <a:lnSpc>
                <a:spcPts val="19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4400" y="1600200"/>
            <a:ext cx="9551670" cy="1821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For</a:t>
            </a:r>
            <a:r>
              <a:rPr sz="20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Initialises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variable;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matches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against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condition; modifies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Gothic Uralic"/>
                <a:cs typeface="Gothic Uralic"/>
              </a:rPr>
              <a:t>control 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each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value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/</a:t>
            </a:r>
            <a:r>
              <a:rPr sz="18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1541" y="4211777"/>
            <a:ext cx="2878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12420" algn="l"/>
                <a:tab pos="2420620" algn="l"/>
                <a:tab pos="2738755" algn="l"/>
              </a:tabLst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2	</a:t>
            </a:r>
            <a:r>
              <a:rPr sz="2700" baseline="2000" dirty="0">
                <a:solidFill>
                  <a:srgbClr val="006FC0"/>
                </a:solidFill>
                <a:latin typeface="Gothic Uralic"/>
                <a:cs typeface="Gothic Uralic"/>
              </a:rPr>
              <a:t>5	4	7</a:t>
            </a:r>
            <a:endParaRPr sz="2700" baseline="200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74045" y="4424933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index =</a:t>
            </a:r>
            <a:r>
              <a:rPr sz="1800" spc="-9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026408"/>
            <a:ext cx="8563610" cy="1815464"/>
          </a:xfrm>
          <a:custGeom>
            <a:avLst/>
            <a:gdLst/>
            <a:ahLst/>
            <a:cxnLst/>
            <a:rect l="l" t="t" r="r" b="b"/>
            <a:pathLst>
              <a:path w="8563610" h="1815464">
                <a:moveTo>
                  <a:pt x="8563356" y="0"/>
                </a:moveTo>
                <a:lnTo>
                  <a:pt x="0" y="0"/>
                </a:lnTo>
                <a:lnTo>
                  <a:pt x="0" y="1815083"/>
                </a:lnTo>
                <a:lnTo>
                  <a:pt x="8563356" y="1815083"/>
                </a:lnTo>
                <a:lnTo>
                  <a:pt x="856335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63294" y="4524883"/>
            <a:ext cx="51409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for(index=0;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index &lt; k;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index = index +</a:t>
            </a:r>
            <a:r>
              <a:rPr sz="1600" spc="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1)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294" y="5256657"/>
            <a:ext cx="134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3294" y="4037203"/>
            <a:ext cx="1843405" cy="50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760"/>
              </a:lnSpc>
              <a:spcBef>
                <a:spcPts val="95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index,</a:t>
            </a:r>
            <a:r>
              <a:rPr sz="1600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k=2;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20775">
              <a:lnSpc>
                <a:spcPts val="2000"/>
              </a:lnSpc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1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672" y="6264961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k =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2542" y="4208475"/>
            <a:ext cx="4578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17500" algn="l"/>
              </a:tabLst>
            </a:pPr>
            <a:r>
              <a:rPr sz="1800" dirty="0">
                <a:solidFill>
                  <a:srgbClr val="006FC0"/>
                </a:solidFill>
                <a:latin typeface="Gothic Uralic"/>
                <a:cs typeface="Gothic Uralic"/>
              </a:rPr>
              <a:t>4	7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9600" y="1828800"/>
            <a:ext cx="9551670" cy="1821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For</a:t>
            </a:r>
            <a:r>
              <a:rPr sz="20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Initialises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variable;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matches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against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condition; modifies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Gothic Uralic"/>
                <a:cs typeface="Gothic Uralic"/>
              </a:rPr>
              <a:t>control 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each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value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/</a:t>
            </a:r>
            <a:r>
              <a:rPr sz="18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1541" y="4194124"/>
            <a:ext cx="1436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12420" algn="l"/>
                <a:tab pos="630555" algn="l"/>
                <a:tab pos="911860" algn="l"/>
              </a:tabLst>
            </a:pPr>
            <a:r>
              <a:rPr sz="2700" baseline="-5000" dirty="0">
                <a:solidFill>
                  <a:srgbClr val="006FC0"/>
                </a:solidFill>
                <a:latin typeface="Gothic Uralic"/>
                <a:cs typeface="Gothic Uralic"/>
              </a:rPr>
              <a:t>2	</a:t>
            </a:r>
            <a:r>
              <a:rPr sz="2700" baseline="-3000" dirty="0">
                <a:solidFill>
                  <a:srgbClr val="006FC0"/>
                </a:solidFill>
                <a:latin typeface="Gothic Uralic"/>
                <a:cs typeface="Gothic Uralic"/>
              </a:rPr>
              <a:t>5	8	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f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a</a:t>
            </a:r>
            <a:r>
              <a:rPr sz="1800" spc="10" dirty="0">
                <a:solidFill>
                  <a:srgbClr val="C00000"/>
                </a:solidFill>
                <a:latin typeface="Gothic Uralic"/>
                <a:cs typeface="Gothic Uralic"/>
              </a:rPr>
              <a:t>l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se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74045" y="4424933"/>
            <a:ext cx="1019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index =</a:t>
            </a:r>
            <a:r>
              <a:rPr sz="1800" spc="-9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2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50973" y="4986604"/>
            <a:ext cx="36785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271520" algn="l"/>
                <a:tab pos="3538220" algn="l"/>
              </a:tabLst>
            </a:pPr>
            <a:r>
              <a:rPr sz="1600" spc="-10" dirty="0">
                <a:latin typeface="Courier New" panose="02070309020205020404"/>
                <a:cs typeface="Courier New" panose="02070309020205020404"/>
              </a:rPr>
              <a:t>p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u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%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"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i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n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d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e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);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	</a:t>
            </a:r>
            <a:r>
              <a:rPr sz="2700" baseline="-3000" dirty="0">
                <a:solidFill>
                  <a:srgbClr val="006FC0"/>
                </a:solidFill>
                <a:latin typeface="Gothic Uralic"/>
                <a:cs typeface="Gothic Uralic"/>
              </a:rPr>
              <a:t>3	6</a:t>
            </a:r>
            <a:endParaRPr sz="2700" baseline="-3000">
              <a:latin typeface="Gothic Uralic"/>
              <a:cs typeface="Gothic Ural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16854" y="4443603"/>
            <a:ext cx="626110" cy="1217295"/>
          </a:xfrm>
          <a:custGeom>
            <a:avLst/>
            <a:gdLst/>
            <a:ahLst/>
            <a:cxnLst/>
            <a:rect l="l" t="t" r="r" b="b"/>
            <a:pathLst>
              <a:path w="626110" h="1217295">
                <a:moveTo>
                  <a:pt x="516769" y="1201704"/>
                </a:moveTo>
                <a:lnTo>
                  <a:pt x="514985" y="1217053"/>
                </a:lnTo>
                <a:lnTo>
                  <a:pt x="528598" y="1211313"/>
                </a:lnTo>
                <a:lnTo>
                  <a:pt x="522859" y="1207274"/>
                </a:lnTo>
                <a:lnTo>
                  <a:pt x="517017" y="1203248"/>
                </a:lnTo>
                <a:lnTo>
                  <a:pt x="516769" y="1201704"/>
                </a:lnTo>
                <a:close/>
              </a:path>
              <a:path w="626110" h="1217295">
                <a:moveTo>
                  <a:pt x="549838" y="1136545"/>
                </a:moveTo>
                <a:lnTo>
                  <a:pt x="531241" y="1172108"/>
                </a:lnTo>
                <a:lnTo>
                  <a:pt x="519684" y="1189583"/>
                </a:lnTo>
                <a:lnTo>
                  <a:pt x="517871" y="1192226"/>
                </a:lnTo>
                <a:lnTo>
                  <a:pt x="516769" y="1201704"/>
                </a:lnTo>
                <a:lnTo>
                  <a:pt x="517017" y="1203248"/>
                </a:lnTo>
                <a:lnTo>
                  <a:pt x="522859" y="1207274"/>
                </a:lnTo>
                <a:lnTo>
                  <a:pt x="528574" y="1211313"/>
                </a:lnTo>
                <a:lnTo>
                  <a:pt x="538404" y="1207178"/>
                </a:lnTo>
                <a:lnTo>
                  <a:pt x="540512" y="1204201"/>
                </a:lnTo>
                <a:lnTo>
                  <a:pt x="544553" y="1198359"/>
                </a:lnTo>
                <a:lnTo>
                  <a:pt x="542671" y="1198359"/>
                </a:lnTo>
                <a:lnTo>
                  <a:pt x="525145" y="1185189"/>
                </a:lnTo>
                <a:lnTo>
                  <a:pt x="545177" y="1176741"/>
                </a:lnTo>
                <a:lnTo>
                  <a:pt x="549838" y="1136545"/>
                </a:lnTo>
                <a:close/>
              </a:path>
              <a:path w="626110" h="1217295">
                <a:moveTo>
                  <a:pt x="538404" y="1207178"/>
                </a:moveTo>
                <a:lnTo>
                  <a:pt x="528615" y="1211306"/>
                </a:lnTo>
                <a:lnTo>
                  <a:pt x="536448" y="1209941"/>
                </a:lnTo>
                <a:lnTo>
                  <a:pt x="538404" y="1207178"/>
                </a:lnTo>
                <a:close/>
              </a:path>
              <a:path w="626110" h="1217295">
                <a:moveTo>
                  <a:pt x="612902" y="1148181"/>
                </a:moveTo>
                <a:lnTo>
                  <a:pt x="561815" y="1169724"/>
                </a:lnTo>
                <a:lnTo>
                  <a:pt x="561340" y="1170647"/>
                </a:lnTo>
                <a:lnTo>
                  <a:pt x="553163" y="1184821"/>
                </a:lnTo>
                <a:lnTo>
                  <a:pt x="544449" y="1198524"/>
                </a:lnTo>
                <a:lnTo>
                  <a:pt x="540512" y="1204201"/>
                </a:lnTo>
                <a:lnTo>
                  <a:pt x="538404" y="1207178"/>
                </a:lnTo>
                <a:lnTo>
                  <a:pt x="622808" y="1171587"/>
                </a:lnTo>
                <a:lnTo>
                  <a:pt x="625856" y="1164145"/>
                </a:lnTo>
                <a:lnTo>
                  <a:pt x="623062" y="1157681"/>
                </a:lnTo>
                <a:lnTo>
                  <a:pt x="620395" y="1151216"/>
                </a:lnTo>
                <a:lnTo>
                  <a:pt x="612902" y="1148181"/>
                </a:lnTo>
                <a:close/>
              </a:path>
              <a:path w="626110" h="1217295">
                <a:moveTo>
                  <a:pt x="517871" y="1192226"/>
                </a:moveTo>
                <a:lnTo>
                  <a:pt x="515747" y="1195324"/>
                </a:lnTo>
                <a:lnTo>
                  <a:pt x="516769" y="1201704"/>
                </a:lnTo>
                <a:lnTo>
                  <a:pt x="517871" y="1192226"/>
                </a:lnTo>
                <a:close/>
              </a:path>
              <a:path w="626110" h="1217295">
                <a:moveTo>
                  <a:pt x="545177" y="1176741"/>
                </a:moveTo>
                <a:lnTo>
                  <a:pt x="525145" y="1185189"/>
                </a:lnTo>
                <a:lnTo>
                  <a:pt x="542671" y="1198359"/>
                </a:lnTo>
                <a:lnTo>
                  <a:pt x="545177" y="1176741"/>
                </a:lnTo>
                <a:close/>
              </a:path>
              <a:path w="626110" h="1217295">
                <a:moveTo>
                  <a:pt x="561815" y="1169724"/>
                </a:moveTo>
                <a:lnTo>
                  <a:pt x="545177" y="1176741"/>
                </a:lnTo>
                <a:lnTo>
                  <a:pt x="542671" y="1198359"/>
                </a:lnTo>
                <a:lnTo>
                  <a:pt x="544553" y="1198359"/>
                </a:lnTo>
                <a:lnTo>
                  <a:pt x="553212" y="1184744"/>
                </a:lnTo>
                <a:lnTo>
                  <a:pt x="561340" y="1170647"/>
                </a:lnTo>
                <a:lnTo>
                  <a:pt x="561815" y="1169724"/>
                </a:lnTo>
                <a:close/>
              </a:path>
              <a:path w="626110" h="1217295">
                <a:moveTo>
                  <a:pt x="534797" y="1095883"/>
                </a:moveTo>
                <a:lnTo>
                  <a:pt x="528447" y="1100836"/>
                </a:lnTo>
                <a:lnTo>
                  <a:pt x="527685" y="1107821"/>
                </a:lnTo>
                <a:lnTo>
                  <a:pt x="517871" y="1192226"/>
                </a:lnTo>
                <a:lnTo>
                  <a:pt x="519684" y="1189583"/>
                </a:lnTo>
                <a:lnTo>
                  <a:pt x="523161" y="1184744"/>
                </a:lnTo>
                <a:lnTo>
                  <a:pt x="531241" y="1172108"/>
                </a:lnTo>
                <a:lnTo>
                  <a:pt x="538734" y="1158976"/>
                </a:lnTo>
                <a:lnTo>
                  <a:pt x="545719" y="1145501"/>
                </a:lnTo>
                <a:lnTo>
                  <a:pt x="549838" y="1136545"/>
                </a:lnTo>
                <a:lnTo>
                  <a:pt x="552863" y="1110488"/>
                </a:lnTo>
                <a:lnTo>
                  <a:pt x="553720" y="1103757"/>
                </a:lnTo>
                <a:lnTo>
                  <a:pt x="548767" y="1097407"/>
                </a:lnTo>
                <a:lnTo>
                  <a:pt x="534797" y="1095883"/>
                </a:lnTo>
                <a:close/>
              </a:path>
              <a:path w="626110" h="1217295">
                <a:moveTo>
                  <a:pt x="17145" y="0"/>
                </a:moveTo>
                <a:lnTo>
                  <a:pt x="9144" y="635"/>
                </a:lnTo>
                <a:lnTo>
                  <a:pt x="0" y="11303"/>
                </a:lnTo>
                <a:lnTo>
                  <a:pt x="762" y="19431"/>
                </a:lnTo>
                <a:lnTo>
                  <a:pt x="6096" y="23876"/>
                </a:lnTo>
                <a:lnTo>
                  <a:pt x="51308" y="62103"/>
                </a:lnTo>
                <a:lnTo>
                  <a:pt x="94742" y="100711"/>
                </a:lnTo>
                <a:lnTo>
                  <a:pt x="136525" y="139954"/>
                </a:lnTo>
                <a:lnTo>
                  <a:pt x="176530" y="179832"/>
                </a:lnTo>
                <a:lnTo>
                  <a:pt x="215011" y="220091"/>
                </a:lnTo>
                <a:lnTo>
                  <a:pt x="251714" y="260858"/>
                </a:lnTo>
                <a:lnTo>
                  <a:pt x="286766" y="301879"/>
                </a:lnTo>
                <a:lnTo>
                  <a:pt x="319913" y="343281"/>
                </a:lnTo>
                <a:lnTo>
                  <a:pt x="351282" y="384810"/>
                </a:lnTo>
                <a:lnTo>
                  <a:pt x="380873" y="426339"/>
                </a:lnTo>
                <a:lnTo>
                  <a:pt x="408559" y="467995"/>
                </a:lnTo>
                <a:lnTo>
                  <a:pt x="434340" y="509524"/>
                </a:lnTo>
                <a:lnTo>
                  <a:pt x="458089" y="550926"/>
                </a:lnTo>
                <a:lnTo>
                  <a:pt x="479933" y="592201"/>
                </a:lnTo>
                <a:lnTo>
                  <a:pt x="499745" y="633095"/>
                </a:lnTo>
                <a:lnTo>
                  <a:pt x="517525" y="673608"/>
                </a:lnTo>
                <a:lnTo>
                  <a:pt x="533400" y="713867"/>
                </a:lnTo>
                <a:lnTo>
                  <a:pt x="546989" y="753491"/>
                </a:lnTo>
                <a:lnTo>
                  <a:pt x="558546" y="792480"/>
                </a:lnTo>
                <a:lnTo>
                  <a:pt x="567944" y="830707"/>
                </a:lnTo>
                <a:lnTo>
                  <a:pt x="575183" y="868299"/>
                </a:lnTo>
                <a:lnTo>
                  <a:pt x="581914" y="922782"/>
                </a:lnTo>
                <a:lnTo>
                  <a:pt x="583565" y="975487"/>
                </a:lnTo>
                <a:lnTo>
                  <a:pt x="583057" y="992378"/>
                </a:lnTo>
                <a:lnTo>
                  <a:pt x="577977" y="1041781"/>
                </a:lnTo>
                <a:lnTo>
                  <a:pt x="567690" y="1088136"/>
                </a:lnTo>
                <a:lnTo>
                  <a:pt x="552069" y="1131697"/>
                </a:lnTo>
                <a:lnTo>
                  <a:pt x="549838" y="1136545"/>
                </a:lnTo>
                <a:lnTo>
                  <a:pt x="545177" y="1176741"/>
                </a:lnTo>
                <a:lnTo>
                  <a:pt x="575691" y="1141349"/>
                </a:lnTo>
                <a:lnTo>
                  <a:pt x="592201" y="1094613"/>
                </a:lnTo>
                <a:lnTo>
                  <a:pt x="603123" y="1045210"/>
                </a:lnTo>
                <a:lnTo>
                  <a:pt x="608330" y="993267"/>
                </a:lnTo>
                <a:lnTo>
                  <a:pt x="608965" y="975487"/>
                </a:lnTo>
                <a:lnTo>
                  <a:pt x="608965" y="957326"/>
                </a:lnTo>
                <a:lnTo>
                  <a:pt x="605409" y="901573"/>
                </a:lnTo>
                <a:lnTo>
                  <a:pt x="600202" y="863473"/>
                </a:lnTo>
                <a:lnTo>
                  <a:pt x="592582" y="824738"/>
                </a:lnTo>
                <a:lnTo>
                  <a:pt x="582930" y="785241"/>
                </a:lnTo>
                <a:lnTo>
                  <a:pt x="570992" y="745236"/>
                </a:lnTo>
                <a:lnTo>
                  <a:pt x="557022" y="704596"/>
                </a:lnTo>
                <a:lnTo>
                  <a:pt x="540893" y="663448"/>
                </a:lnTo>
                <a:lnTo>
                  <a:pt x="522605" y="622046"/>
                </a:lnTo>
                <a:lnTo>
                  <a:pt x="502285" y="580390"/>
                </a:lnTo>
                <a:lnTo>
                  <a:pt x="480060" y="538353"/>
                </a:lnTo>
                <a:lnTo>
                  <a:pt x="455930" y="496189"/>
                </a:lnTo>
                <a:lnTo>
                  <a:pt x="429641" y="453898"/>
                </a:lnTo>
                <a:lnTo>
                  <a:pt x="401574" y="411607"/>
                </a:lnTo>
                <a:lnTo>
                  <a:pt x="371602" y="369443"/>
                </a:lnTo>
                <a:lnTo>
                  <a:pt x="339725" y="327279"/>
                </a:lnTo>
                <a:lnTo>
                  <a:pt x="306070" y="285369"/>
                </a:lnTo>
                <a:lnTo>
                  <a:pt x="270637" y="243967"/>
                </a:lnTo>
                <a:lnTo>
                  <a:pt x="233425" y="202565"/>
                </a:lnTo>
                <a:lnTo>
                  <a:pt x="194564" y="161798"/>
                </a:lnTo>
                <a:lnTo>
                  <a:pt x="153924" y="121412"/>
                </a:lnTo>
                <a:lnTo>
                  <a:pt x="111633" y="81788"/>
                </a:lnTo>
                <a:lnTo>
                  <a:pt x="67691" y="42672"/>
                </a:lnTo>
                <a:lnTo>
                  <a:pt x="22479" y="4445"/>
                </a:lnTo>
                <a:lnTo>
                  <a:pt x="1714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71615" y="5389270"/>
            <a:ext cx="961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exit</a:t>
            </a:r>
            <a:r>
              <a:rPr sz="1800" spc="-8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loop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2144268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71600" y="4026408"/>
            <a:ext cx="3581400" cy="181546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int i,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k=2;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for(i=0; i &lt; k;</a:t>
            </a:r>
            <a:r>
              <a:rPr sz="1600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i++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7912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printf("Turn %d",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 i);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14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457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Loops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0600" y="1752600"/>
            <a:ext cx="9551670" cy="1821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For</a:t>
            </a:r>
            <a:r>
              <a:rPr sz="2000" b="1" i="1" spc="-2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loop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Initialises 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variable;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matches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against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condition; modifies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-2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Gothic Uralic"/>
                <a:cs typeface="Gothic Uralic"/>
              </a:rPr>
              <a:t>control 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each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Performance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depends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value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 /</a:t>
            </a:r>
            <a:r>
              <a:rPr sz="1800" spc="-1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79516" y="4593793"/>
            <a:ext cx="2770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Shorter, equivalent</a:t>
            </a:r>
            <a:r>
              <a:rPr sz="1800" spc="-3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code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9624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449008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447800"/>
            <a:ext cx="10224770" cy="41833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Create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that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can add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five</a:t>
            </a:r>
            <a:r>
              <a:rPr sz="2000" b="1" i="1" spc="-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integers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 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array 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integers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 five numbers</a:t>
            </a:r>
            <a:r>
              <a:rPr sz="2000" spc="-2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</a:t>
            </a:r>
            <a:endParaRPr sz="2000" dirty="0">
              <a:latin typeface="Gothic Uralic"/>
              <a:cs typeface="Gothic Uralic"/>
            </a:endParaRPr>
          </a:p>
          <a:p>
            <a:pPr marL="469900" marR="23368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loop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your choice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ask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user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enter five successive integers</a:t>
            </a:r>
            <a:r>
              <a:rPr sz="20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 these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array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another kind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loop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iterate over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add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all numbers stored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array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Print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out 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screen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sum</a:t>
            </a: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Extension</a:t>
            </a: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Make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"talk"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more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about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it is</a:t>
            </a:r>
            <a:r>
              <a:rPr sz="20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doing: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E.g.,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output details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about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calculation steps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intermediate</a:t>
            </a:r>
            <a:r>
              <a:rPr sz="2000" spc="-2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results.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1094079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5691" y="3933444"/>
            <a:ext cx="9284335" cy="25546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i;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numbers[5] = { 0</a:t>
            </a:r>
            <a:r>
              <a:rPr sz="1600" b="1" spc="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};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printf("Please enter five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integers\n\n");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  <a:tabLst>
                <a:tab pos="3024505" algn="l"/>
              </a:tabLst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for(i = 0; i</a:t>
            </a:r>
            <a:r>
              <a:rPr sz="1600" b="1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&lt;=4;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i++)	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// for-loop, allows i to be between 0 and</a:t>
            </a:r>
            <a:r>
              <a:rPr sz="1600" spc="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4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printf("Number %d: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",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i+1);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//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add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1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for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sensible</a:t>
            </a:r>
            <a:r>
              <a:rPr sz="1600" spc="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output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7975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scanf("%d", &amp;numbers[i]);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207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0248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 </a:t>
            </a:r>
            <a:r>
              <a:rPr spc="-5" dirty="0"/>
              <a:t>a loop in </a:t>
            </a:r>
            <a:r>
              <a:rPr spc="-10" dirty="0"/>
              <a:t>combination </a:t>
            </a:r>
            <a:r>
              <a:rPr spc="-5" dirty="0"/>
              <a:t>with an</a:t>
            </a:r>
            <a:r>
              <a:rPr spc="80" dirty="0"/>
              <a:t> </a:t>
            </a:r>
            <a:r>
              <a:rPr spc="-5" dirty="0"/>
              <a:t>array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676400"/>
            <a:ext cx="8756015" cy="18218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Loops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&amp;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Arrays: Part</a:t>
            </a:r>
            <a:r>
              <a:rPr sz="2000" b="1" i="1" spc="-4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1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Loops are an excellent 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way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iterating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through the contents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an</a:t>
            </a:r>
            <a:r>
              <a:rPr sz="1800" spc="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Gothic Uralic"/>
                <a:cs typeface="Gothic Uralic"/>
              </a:rPr>
              <a:t>array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can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index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(i) of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for-loop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to access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successive array</a:t>
            </a:r>
            <a:r>
              <a:rPr sz="1800" spc="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items</a:t>
            </a:r>
            <a:endParaRPr sz="1800" dirty="0">
              <a:latin typeface="Gothic Uralic"/>
              <a:cs typeface="Gothic Uralic"/>
            </a:endParaRPr>
          </a:p>
          <a:p>
            <a:pPr marL="756285">
              <a:lnSpc>
                <a:spcPct val="100000"/>
              </a:lnSpc>
            </a:pP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also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print out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status</a:t>
            </a:r>
            <a:r>
              <a:rPr sz="1800" spc="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information</a:t>
            </a:r>
            <a:endParaRPr sz="18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71600" y="3683508"/>
            <a:ext cx="9855835" cy="2801620"/>
          </a:xfrm>
          <a:custGeom>
            <a:avLst/>
            <a:gdLst/>
            <a:ahLst/>
            <a:cxnLst/>
            <a:rect l="l" t="t" r="r" b="b"/>
            <a:pathLst>
              <a:path w="9855835" h="2801620">
                <a:moveTo>
                  <a:pt x="9855708" y="0"/>
                </a:moveTo>
                <a:lnTo>
                  <a:pt x="0" y="0"/>
                </a:lnTo>
                <a:lnTo>
                  <a:pt x="0" y="2801112"/>
                </a:lnTo>
                <a:lnTo>
                  <a:pt x="9855708" y="2801112"/>
                </a:lnTo>
                <a:lnTo>
                  <a:pt x="985570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2544" y="0"/>
            <a:ext cx="10940796" cy="1149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0248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Using </a:t>
            </a:r>
            <a:r>
              <a:rPr spc="-5" dirty="0"/>
              <a:t>a loop in </a:t>
            </a:r>
            <a:r>
              <a:rPr spc="-10" dirty="0"/>
              <a:t>combination </a:t>
            </a:r>
            <a:r>
              <a:rPr spc="-5" dirty="0"/>
              <a:t>with an</a:t>
            </a:r>
            <a:r>
              <a:rPr spc="80" dirty="0"/>
              <a:t> </a:t>
            </a:r>
            <a:r>
              <a:rPr spc="-5" dirty="0"/>
              <a:t>array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8200" y="2057400"/>
            <a:ext cx="10598785" cy="4542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Loops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&amp;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Arrays: Part</a:t>
            </a:r>
            <a:r>
              <a:rPr sz="2000" b="1" i="1" spc="-4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2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7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</a:pPr>
            <a:r>
              <a:rPr sz="1800" spc="335" dirty="0" smtClean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Loops are an excellent </a:t>
            </a:r>
            <a:r>
              <a:rPr sz="1800" spc="-15" dirty="0">
                <a:solidFill>
                  <a:srgbClr val="252525"/>
                </a:solidFill>
                <a:latin typeface="Gothic Uralic"/>
                <a:cs typeface="Gothic Uralic"/>
              </a:rPr>
              <a:t>way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iterating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through the contents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an</a:t>
            </a:r>
            <a:r>
              <a:rPr sz="1800" spc="5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array</a:t>
            </a:r>
            <a:endParaRPr sz="18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can also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use variables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manipulated within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while-loop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to access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specific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array</a:t>
            </a:r>
            <a:r>
              <a:rPr sz="1800" spc="-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Gothic Uralic"/>
                <a:cs typeface="Gothic Uralic"/>
              </a:rPr>
              <a:t>items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Gothic Uralic"/>
              <a:cs typeface="Gothic Uralic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k = 0, result =</a:t>
            </a:r>
            <a:r>
              <a:rPr sz="1600" b="1" spc="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0;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int length = sizeof(numbers) / sizeof(int);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// compute array</a:t>
            </a:r>
            <a:r>
              <a:rPr sz="1600" spc="1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length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 dirty="0">
              <a:latin typeface="Courier New" panose="02070309020205020404"/>
              <a:cs typeface="Courier New" panose="020703090202050204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while( k &lt; length)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// k must be strictly less than length</a:t>
            </a:r>
            <a:r>
              <a:rPr sz="1600" spc="1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(maxIndex+1==length)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1062990" marR="2440305">
              <a:lnSpc>
                <a:spcPct val="100000"/>
              </a:lnSpc>
              <a:spcBef>
                <a:spcPts val="5"/>
              </a:spcBef>
              <a:tabLst>
                <a:tab pos="3874135" algn="l"/>
              </a:tabLst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printf("\nI'm adding %d to %d", numbers[k], result);  result</a:t>
            </a:r>
            <a:r>
              <a:rPr sz="1600" b="1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+=</a:t>
            </a:r>
            <a:r>
              <a:rPr sz="1600" b="1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numbers[k];	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//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same as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result=result+numbers[k] 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printf(" which gives %d.",</a:t>
            </a:r>
            <a:r>
              <a:rPr sz="1600" b="1" spc="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result);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106299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k++;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 marL="575310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printf("\n\nThe sum of all numbers is: %d",</a:t>
            </a:r>
            <a:r>
              <a:rPr sz="1600" b="1" spc="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result);</a:t>
            </a:r>
            <a:endParaRPr sz="16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6871716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69545"/>
            <a:ext cx="721614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More </a:t>
            </a:r>
            <a:r>
              <a:rPr spc="-10" dirty="0"/>
              <a:t>control </a:t>
            </a:r>
            <a:r>
              <a:rPr spc="-5" dirty="0"/>
              <a:t>within</a:t>
            </a:r>
            <a:r>
              <a:rPr spc="30" dirty="0"/>
              <a:t> </a:t>
            </a:r>
            <a:r>
              <a:rPr spc="-5" dirty="0"/>
              <a:t>loops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8200" y="1828800"/>
            <a:ext cx="10482580" cy="44557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break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&amp;</a:t>
            </a:r>
            <a:r>
              <a:rPr sz="2000" b="1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continue</a:t>
            </a:r>
            <a:endParaRPr sz="2000" dirty="0">
              <a:latin typeface="TeXGyreAdventor"/>
              <a:cs typeface="TeXGyreAdventor"/>
            </a:endParaRPr>
          </a:p>
          <a:p>
            <a:pPr marL="469265">
              <a:lnSpc>
                <a:spcPct val="100000"/>
              </a:lnSpc>
            </a:pPr>
            <a:endParaRPr lang="en-US" sz="2700" dirty="0" smtClean="0">
              <a:latin typeface="TeXGyreAdventor"/>
              <a:cs typeface="Gothic Uralic"/>
            </a:endParaRPr>
          </a:p>
          <a:p>
            <a:pPr marL="469265">
              <a:lnSpc>
                <a:spcPct val="100000"/>
              </a:lnSpc>
            </a:pPr>
            <a:r>
              <a:rPr sz="1800" spc="-30" dirty="0" smtClean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already know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break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from the switch statement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–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interrupts execution within</a:t>
            </a:r>
            <a:r>
              <a:rPr sz="1800" spc="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 smtClean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lang="en-US" dirty="0" smtClean="0">
                <a:latin typeface="Gothic Uralic"/>
                <a:cs typeface="Gothic Uralic"/>
              </a:rPr>
              <a:t>  </a:t>
            </a:r>
            <a:r>
              <a:rPr sz="1800" i="1" spc="-5" dirty="0" smtClean="0">
                <a:solidFill>
                  <a:srgbClr val="252525"/>
                </a:solidFill>
                <a:latin typeface="TeXGyreAdventor"/>
                <a:cs typeface="TeXGyreAdventor"/>
              </a:rPr>
              <a:t>current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control structure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makes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continue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with 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following</a:t>
            </a:r>
            <a:r>
              <a:rPr sz="1800" spc="2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instruction</a:t>
            </a:r>
            <a:r>
              <a:rPr lang="en-US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.</a:t>
            </a:r>
          </a:p>
          <a:p>
            <a:pPr marL="469265">
              <a:lnSpc>
                <a:spcPct val="100000"/>
              </a:lnSpc>
            </a:pPr>
            <a:endParaRPr lang="en-US" sz="1800" spc="-5" dirty="0" smtClean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</a:pPr>
            <a:r>
              <a:rPr sz="1800" dirty="0" smtClean="0">
                <a:solidFill>
                  <a:srgbClr val="252525"/>
                </a:solidFill>
                <a:latin typeface="Gothic Uralic"/>
                <a:cs typeface="Gothic Uralic"/>
              </a:rPr>
              <a:t>Similarly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,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break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will stop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loop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entirely, no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matter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how many iterations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would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normally</a:t>
            </a:r>
            <a:r>
              <a:rPr lang="en-US" dirty="0" smtClean="0">
                <a:latin typeface="Gothic Uralic"/>
                <a:cs typeface="Gothic Uralic"/>
              </a:rPr>
              <a:t> 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be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left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to do,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execution will continue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with the next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instruction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the</a:t>
            </a:r>
            <a:r>
              <a:rPr sz="1800" spc="27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loop.</a:t>
            </a:r>
            <a:endParaRPr sz="1800" dirty="0">
              <a:latin typeface="Gothic Uralic"/>
              <a:cs typeface="Gothic Uralic"/>
            </a:endParaRPr>
          </a:p>
          <a:p>
            <a:pPr marL="441325" marR="295910" indent="28575">
              <a:lnSpc>
                <a:spcPct val="100000"/>
              </a:lnSpc>
              <a:spcBef>
                <a:spcPts val="1030"/>
              </a:spcBef>
            </a:pPr>
            <a:r>
              <a:rPr sz="1800" b="1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continue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only skips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current turn from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point at which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it is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placed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will</a:t>
            </a:r>
            <a:r>
              <a:rPr sz="1800" spc="-114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Gothic Uralic"/>
                <a:cs typeface="Gothic Uralic"/>
              </a:rPr>
              <a:t>trigger  </a:t>
            </a:r>
            <a:r>
              <a:rPr sz="1800" spc="-10" dirty="0" smtClean="0">
                <a:solidFill>
                  <a:srgbClr val="252525"/>
                </a:solidFill>
                <a:latin typeface="Gothic Uralic"/>
                <a:cs typeface="Gothic Uralic"/>
              </a:rPr>
              <a:t>another</a:t>
            </a:r>
            <a:r>
              <a:rPr lang="en-US" sz="1800" spc="-10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 smtClean="0">
                <a:solidFill>
                  <a:srgbClr val="252525"/>
                </a:solidFill>
                <a:latin typeface="Gothic Uralic"/>
                <a:cs typeface="Gothic Uralic"/>
              </a:rPr>
              <a:t>evaluation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condition.</a:t>
            </a:r>
            <a:endParaRPr sz="1800" dirty="0">
              <a:latin typeface="Gothic Uralic"/>
              <a:cs typeface="Gothic Uralic"/>
            </a:endParaRPr>
          </a:p>
          <a:p>
            <a:pPr marL="756285">
              <a:lnSpc>
                <a:spcPct val="100000"/>
              </a:lnSpc>
            </a:pPr>
            <a:endParaRPr lang="en-US" spc="10" dirty="0" smtClean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436880">
              <a:lnSpc>
                <a:spcPct val="100000"/>
              </a:lnSpc>
            </a:pPr>
            <a:r>
              <a:rPr sz="1800" spc="10" dirty="0" smtClean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for-loop,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post-loop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action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(usually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incrementing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 control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variable)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will be</a:t>
            </a:r>
            <a:r>
              <a:rPr sz="1800" spc="1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run</a:t>
            </a:r>
            <a:r>
              <a:rPr lang="en-US"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 smtClean="0">
                <a:solidFill>
                  <a:srgbClr val="252525"/>
                </a:solidFill>
                <a:latin typeface="Gothic Uralic"/>
                <a:cs typeface="Gothic Uralic"/>
              </a:rPr>
              <a:t>before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another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evaluation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made.</a:t>
            </a:r>
            <a:endParaRPr sz="18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200" dirty="0">
              <a:latin typeface="Gothic Uralic"/>
              <a:cs typeface="Gothic Uralic"/>
            </a:endParaRPr>
          </a:p>
          <a:p>
            <a:pPr marL="469265">
              <a:lnSpc>
                <a:spcPct val="100000"/>
              </a:lnSpc>
              <a:spcBef>
                <a:spcPts val="1640"/>
              </a:spcBef>
            </a:pP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Experiment with break and continue in your number-adding</a:t>
            </a:r>
            <a:r>
              <a:rPr sz="1800" b="1" i="1" spc="-9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program.</a:t>
            </a:r>
            <a:endParaRPr sz="1800" dirty="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39624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449008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Practice</a:t>
            </a:r>
            <a:r>
              <a:rPr spc="-45" dirty="0"/>
              <a:t> </a:t>
            </a:r>
            <a:r>
              <a:rPr spc="-5" dirty="0"/>
              <a:t>time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447800"/>
            <a:ext cx="10224770" cy="5353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Create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a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program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that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can add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five</a:t>
            </a:r>
            <a:r>
              <a:rPr sz="2000" b="1" i="1" spc="-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integers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eXGyreAdventor"/>
              <a:cs typeface="TeXGyreAdventor"/>
            </a:endParaRPr>
          </a:p>
          <a:p>
            <a:pPr marL="469900" indent="-457835">
              <a:lnSpc>
                <a:spcPct val="100000"/>
              </a:lnSpc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Create 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array of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integers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 </a:t>
            </a:r>
            <a:r>
              <a:rPr lang="en-US" sz="2000" dirty="0">
                <a:solidFill>
                  <a:srgbClr val="252525"/>
                </a:solidFill>
                <a:latin typeface="Gothic Uralic"/>
                <a:cs typeface="Gothic Uralic"/>
              </a:rPr>
              <a:t>100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 numbers</a:t>
            </a:r>
            <a:r>
              <a:rPr sz="2000" spc="-2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</a:t>
            </a:r>
            <a:endParaRPr sz="2000" dirty="0">
              <a:latin typeface="Gothic Uralic"/>
              <a:cs typeface="Gothic Uralic"/>
            </a:endParaRPr>
          </a:p>
          <a:p>
            <a:pPr marL="469900" marR="23368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loop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lang="en-US" sz="2000" spc="-5" dirty="0">
                <a:solidFill>
                  <a:srgbClr val="252525"/>
                </a:solidFill>
                <a:latin typeface="Gothic Uralic"/>
                <a:cs typeface="Gothic Uralic"/>
              </a:rPr>
              <a:t>to store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lang="en-US" sz="2000" dirty="0">
                <a:solidFill>
                  <a:srgbClr val="252525"/>
                </a:solidFill>
                <a:latin typeface="Gothic Uralic"/>
                <a:cs typeface="Gothic Uralic"/>
              </a:rPr>
              <a:t>100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 integers</a:t>
            </a:r>
            <a:r>
              <a:rPr sz="20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store these </a:t>
            </a:r>
            <a:r>
              <a:rPr lang="en-US" sz="2000" dirty="0">
                <a:solidFill>
                  <a:srgbClr val="252525"/>
                </a:solidFill>
                <a:latin typeface="Gothic Uralic"/>
                <a:cs typeface="Gothic Uralic"/>
              </a:rPr>
              <a:t>numbers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10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array</a:t>
            </a:r>
            <a:endParaRPr sz="2000" dirty="0"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Use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another kind of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loop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to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iterate over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add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all numbers </a:t>
            </a:r>
            <a:r>
              <a:rPr lang="en-US" sz="2000" dirty="0">
                <a:solidFill>
                  <a:srgbClr val="252525"/>
                </a:solidFill>
                <a:latin typeface="Gothic Uralic"/>
                <a:cs typeface="Gothic Uralic"/>
              </a:rPr>
              <a:t>with even index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 stored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2000" spc="-2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array</a:t>
            </a: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lang="en-US"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if the sum is greater than a fixed nmuber  then exit the loop </a:t>
            </a: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  <a:sym typeface="+mn-ea"/>
              </a:rPr>
              <a:t>Print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  <a:sym typeface="+mn-ea"/>
              </a:rPr>
              <a:t>out on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  <a:sym typeface="+mn-ea"/>
              </a:rPr>
              <a:t>screen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  <a:sym typeface="+mn-ea"/>
              </a:rPr>
              <a:t>the</a:t>
            </a:r>
            <a:r>
              <a:rPr sz="2000" spc="-70" dirty="0">
                <a:solidFill>
                  <a:srgbClr val="252525"/>
                </a:solidFill>
                <a:latin typeface="Gothic Uralic"/>
                <a:cs typeface="Gothic Uralic"/>
                <a:sym typeface="+mn-ea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  <a:sym typeface="+mn-ea"/>
              </a:rPr>
              <a:t>sum </a:t>
            </a:r>
            <a:r>
              <a:rPr lang="en-US" sz="2000" spc="-5" dirty="0">
                <a:solidFill>
                  <a:srgbClr val="252525"/>
                </a:solidFill>
                <a:latin typeface="Gothic Uralic"/>
                <a:cs typeface="Gothic Uralic"/>
                <a:sym typeface="+mn-ea"/>
              </a:rPr>
              <a:t>and the last added number's index before exit from the last loop.</a:t>
            </a:r>
            <a:endParaRPr sz="2000" spc="-5" dirty="0">
              <a:solidFill>
                <a:srgbClr val="252525"/>
              </a:solidFill>
              <a:latin typeface="Gothic Uralic"/>
              <a:cs typeface="Gothic Uralic"/>
            </a:endParaRPr>
          </a:p>
          <a:p>
            <a:pPr marL="469900" indent="-457835">
              <a:lnSpc>
                <a:spcPct val="100000"/>
              </a:lnSpc>
              <a:spcBef>
                <a:spcPts val="1080"/>
              </a:spcBef>
              <a:buClr>
                <a:srgbClr val="4966AC"/>
              </a:buClr>
              <a:buAutoNum type="arabicPeriod"/>
              <a:tabLst>
                <a:tab pos="469265" algn="l"/>
                <a:tab pos="469900" algn="l"/>
              </a:tabLst>
            </a:pPr>
            <a:endParaRPr sz="2000" dirty="0">
              <a:latin typeface="Gothic Uralic"/>
              <a:cs typeface="Gothic Uralic"/>
            </a:endParaRPr>
          </a:p>
          <a:p>
            <a:pPr>
              <a:lnSpc>
                <a:spcPct val="100000"/>
              </a:lnSpc>
            </a:pPr>
            <a:endParaRPr sz="24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Extension</a:t>
            </a:r>
            <a:endParaRPr sz="20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Make </a:t>
            </a:r>
            <a:r>
              <a:rPr sz="2000" spc="5" dirty="0">
                <a:solidFill>
                  <a:srgbClr val="252525"/>
                </a:solidFill>
                <a:latin typeface="Gothic Uralic"/>
                <a:cs typeface="Gothic Uralic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"talk"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bit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more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about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what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it is</a:t>
            </a:r>
            <a:r>
              <a:rPr sz="2000" spc="-22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doing: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252525"/>
                </a:solidFill>
                <a:latin typeface="Gothic Uralic"/>
                <a:cs typeface="Gothic Uralic"/>
              </a:rPr>
              <a:t>E.g.,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output details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about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calculation steps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 intermediate</a:t>
            </a:r>
            <a:r>
              <a:rPr sz="2000" spc="-2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results.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2001012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1315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Read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6800" y="2057400"/>
            <a:ext cx="4370705" cy="85788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Kernighan </a:t>
            </a:r>
            <a:r>
              <a:rPr sz="2000" spc="-5" dirty="0">
                <a:solidFill>
                  <a:srgbClr val="252525"/>
                </a:solidFill>
                <a:latin typeface="Gothic Uralic"/>
                <a:cs typeface="Gothic Uralic"/>
              </a:rPr>
              <a:t>and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Ritchie</a:t>
            </a:r>
            <a:endParaRPr sz="20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990"/>
              </a:spcBef>
            </a:pPr>
            <a:r>
              <a:rPr sz="1600" spc="29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Section 1.6, 2.5, 2.6, 2.8,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2.11, </a:t>
            </a:r>
            <a:r>
              <a:rPr sz="1600" spc="-10" dirty="0">
                <a:solidFill>
                  <a:srgbClr val="252525"/>
                </a:solidFill>
                <a:latin typeface="Gothic Uralic"/>
                <a:cs typeface="Gothic Uralic"/>
              </a:rPr>
              <a:t>3.4 </a:t>
            </a:r>
            <a:r>
              <a:rPr sz="1600" spc="-5" dirty="0">
                <a:solidFill>
                  <a:srgbClr val="252525"/>
                </a:solidFill>
                <a:latin typeface="Gothic Uralic"/>
                <a:cs typeface="Gothic Uralic"/>
              </a:rPr>
              <a:t>-</a:t>
            </a:r>
            <a:r>
              <a:rPr sz="1600" spc="17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600" spc="-114" dirty="0">
                <a:solidFill>
                  <a:srgbClr val="252525"/>
                </a:solidFill>
                <a:latin typeface="Gothic Uralic"/>
                <a:cs typeface="Gothic Uralic"/>
              </a:rPr>
              <a:t>3.7</a:t>
            </a:r>
            <a:endParaRPr sz="16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655472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86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Recap: </a:t>
            </a:r>
            <a:r>
              <a:rPr spc="-5" dirty="0"/>
              <a:t>Making</a:t>
            </a:r>
            <a:r>
              <a:rPr spc="10" dirty="0"/>
              <a:t> </a:t>
            </a:r>
            <a:r>
              <a:rPr spc="-10" dirty="0"/>
              <a:t>choices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1447800"/>
            <a:ext cx="9558020" cy="1510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flow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of</a:t>
            </a:r>
            <a:r>
              <a:rPr sz="2000" b="1" i="1" spc="-3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control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</a:pPr>
            <a:endParaRPr sz="255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By default, instructions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in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a C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program will be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carried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out one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after the</a:t>
            </a:r>
            <a:r>
              <a:rPr sz="1800" spc="-9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other</a:t>
            </a:r>
            <a:endParaRPr sz="1800" dirty="0">
              <a:latin typeface="Gothic Uralic"/>
              <a:cs typeface="Gothic Uralic"/>
            </a:endParaRPr>
          </a:p>
          <a:p>
            <a:pPr marL="469900">
              <a:lnSpc>
                <a:spcPct val="100000"/>
              </a:lnSpc>
              <a:spcBef>
                <a:spcPts val="1030"/>
              </a:spcBef>
            </a:pPr>
            <a:r>
              <a:rPr sz="1800" spc="335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This order of execution </a:t>
            </a:r>
            <a:r>
              <a:rPr sz="1800" spc="10" dirty="0">
                <a:solidFill>
                  <a:srgbClr val="252525"/>
                </a:solidFill>
                <a:latin typeface="Gothic Uralic"/>
                <a:cs typeface="Gothic Uralic"/>
              </a:rPr>
              <a:t>is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important to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ensure the proper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running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spc="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Gothic Uralic"/>
                <a:cs typeface="Gothic Uralic"/>
              </a:rPr>
              <a:t>program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7548" y="3230879"/>
            <a:ext cx="4605655" cy="3416935"/>
          </a:xfrm>
          <a:custGeom>
            <a:avLst/>
            <a:gdLst/>
            <a:ahLst/>
            <a:cxnLst/>
            <a:rect l="l" t="t" r="r" b="b"/>
            <a:pathLst>
              <a:path w="4605655" h="3416934">
                <a:moveTo>
                  <a:pt x="4605528" y="0"/>
                </a:moveTo>
                <a:lnTo>
                  <a:pt x="0" y="0"/>
                </a:lnTo>
                <a:lnTo>
                  <a:pt x="0" y="3416808"/>
                </a:lnTo>
                <a:lnTo>
                  <a:pt x="4605528" y="3416808"/>
                </a:lnTo>
                <a:lnTo>
                  <a:pt x="460552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10435" y="3511677"/>
            <a:ext cx="2471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#include</a:t>
            </a:r>
            <a:r>
              <a:rPr sz="1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&lt;stdio.h&gt;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0435" y="4060317"/>
            <a:ext cx="1106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main()</a:t>
            </a:r>
            <a:r>
              <a:rPr sz="1800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0435" y="6255511"/>
            <a:ext cx="150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04960" y="3625596"/>
            <a:ext cx="2177415" cy="2611120"/>
            <a:chOff x="2004960" y="3625596"/>
            <a:chExt cx="2177415" cy="2611120"/>
          </a:xfrm>
        </p:grpSpPr>
        <p:sp>
          <p:nvSpPr>
            <p:cNvPr id="11" name="object 11"/>
            <p:cNvSpPr/>
            <p:nvPr/>
          </p:nvSpPr>
          <p:spPr>
            <a:xfrm>
              <a:off x="2536697" y="5070856"/>
              <a:ext cx="78231" cy="233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6697" y="4800092"/>
              <a:ext cx="78231" cy="233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6697" y="5355971"/>
              <a:ext cx="78231" cy="233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36697" y="5642445"/>
              <a:ext cx="78231" cy="2334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6697" y="5940577"/>
              <a:ext cx="78231" cy="2334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04960" y="3747643"/>
              <a:ext cx="115570" cy="475615"/>
            </a:xfrm>
            <a:custGeom>
              <a:avLst/>
              <a:gdLst/>
              <a:ahLst/>
              <a:cxnLst/>
              <a:rect l="l" t="t" r="r" b="b"/>
              <a:pathLst>
                <a:path w="115569" h="475614">
                  <a:moveTo>
                    <a:pt x="58597" y="421161"/>
                  </a:moveTo>
                  <a:lnTo>
                    <a:pt x="37707" y="436752"/>
                  </a:lnTo>
                  <a:lnTo>
                    <a:pt x="113780" y="475106"/>
                  </a:lnTo>
                  <a:lnTo>
                    <a:pt x="107273" y="438657"/>
                  </a:lnTo>
                  <a:lnTo>
                    <a:pt x="77077" y="438657"/>
                  </a:lnTo>
                  <a:lnTo>
                    <a:pt x="69203" y="437006"/>
                  </a:lnTo>
                  <a:lnTo>
                    <a:pt x="65265" y="431164"/>
                  </a:lnTo>
                  <a:lnTo>
                    <a:pt x="58597" y="421161"/>
                  </a:lnTo>
                  <a:close/>
                </a:path>
                <a:path w="115569" h="475614">
                  <a:moveTo>
                    <a:pt x="78949" y="405970"/>
                  </a:moveTo>
                  <a:lnTo>
                    <a:pt x="58597" y="421161"/>
                  </a:lnTo>
                  <a:lnTo>
                    <a:pt x="65265" y="431164"/>
                  </a:lnTo>
                  <a:lnTo>
                    <a:pt x="69203" y="437006"/>
                  </a:lnTo>
                  <a:lnTo>
                    <a:pt x="77077" y="438657"/>
                  </a:lnTo>
                  <a:lnTo>
                    <a:pt x="88761" y="430783"/>
                  </a:lnTo>
                  <a:lnTo>
                    <a:pt x="90284" y="422909"/>
                  </a:lnTo>
                  <a:lnTo>
                    <a:pt x="86347" y="417067"/>
                  </a:lnTo>
                  <a:lnTo>
                    <a:pt x="78949" y="405970"/>
                  </a:lnTo>
                  <a:close/>
                </a:path>
                <a:path w="115569" h="475614">
                  <a:moveTo>
                    <a:pt x="98794" y="391159"/>
                  </a:moveTo>
                  <a:lnTo>
                    <a:pt x="78949" y="405970"/>
                  </a:lnTo>
                  <a:lnTo>
                    <a:pt x="86347" y="417067"/>
                  </a:lnTo>
                  <a:lnTo>
                    <a:pt x="90284" y="422909"/>
                  </a:lnTo>
                  <a:lnTo>
                    <a:pt x="88761" y="430783"/>
                  </a:lnTo>
                  <a:lnTo>
                    <a:pt x="77077" y="438657"/>
                  </a:lnTo>
                  <a:lnTo>
                    <a:pt x="107273" y="438657"/>
                  </a:lnTo>
                  <a:lnTo>
                    <a:pt x="98794" y="391159"/>
                  </a:lnTo>
                  <a:close/>
                </a:path>
                <a:path w="115569" h="475614">
                  <a:moveTo>
                    <a:pt x="97397" y="0"/>
                  </a:moveTo>
                  <a:lnTo>
                    <a:pt x="69711" y="27685"/>
                  </a:lnTo>
                  <a:lnTo>
                    <a:pt x="42025" y="65912"/>
                  </a:lnTo>
                  <a:lnTo>
                    <a:pt x="21197" y="107949"/>
                  </a:lnTo>
                  <a:lnTo>
                    <a:pt x="7353" y="153161"/>
                  </a:lnTo>
                  <a:lnTo>
                    <a:pt x="750" y="200278"/>
                  </a:lnTo>
                  <a:lnTo>
                    <a:pt x="0" y="216153"/>
                  </a:lnTo>
                  <a:lnTo>
                    <a:pt x="115" y="232536"/>
                  </a:lnTo>
                  <a:lnTo>
                    <a:pt x="4940" y="281558"/>
                  </a:lnTo>
                  <a:lnTo>
                    <a:pt x="16625" y="330453"/>
                  </a:lnTo>
                  <a:lnTo>
                    <a:pt x="35166" y="378713"/>
                  </a:lnTo>
                  <a:lnTo>
                    <a:pt x="58597" y="421161"/>
                  </a:lnTo>
                  <a:lnTo>
                    <a:pt x="78949" y="405970"/>
                  </a:lnTo>
                  <a:lnTo>
                    <a:pt x="72632" y="396493"/>
                  </a:lnTo>
                  <a:lnTo>
                    <a:pt x="65139" y="382396"/>
                  </a:lnTo>
                  <a:lnTo>
                    <a:pt x="45708" y="337692"/>
                  </a:lnTo>
                  <a:lnTo>
                    <a:pt x="32753" y="292099"/>
                  </a:lnTo>
                  <a:lnTo>
                    <a:pt x="26277" y="246379"/>
                  </a:lnTo>
                  <a:lnTo>
                    <a:pt x="25388" y="216153"/>
                  </a:lnTo>
                  <a:lnTo>
                    <a:pt x="26022" y="201421"/>
                  </a:lnTo>
                  <a:lnTo>
                    <a:pt x="32372" y="157860"/>
                  </a:lnTo>
                  <a:lnTo>
                    <a:pt x="45072" y="116712"/>
                  </a:lnTo>
                  <a:lnTo>
                    <a:pt x="63996" y="78612"/>
                  </a:lnTo>
                  <a:lnTo>
                    <a:pt x="89396" y="43814"/>
                  </a:lnTo>
                  <a:lnTo>
                    <a:pt x="114922" y="18414"/>
                  </a:lnTo>
                  <a:lnTo>
                    <a:pt x="115177" y="10413"/>
                  </a:lnTo>
                  <a:lnTo>
                    <a:pt x="105525" y="253"/>
                  </a:lnTo>
                  <a:lnTo>
                    <a:pt x="97397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69591" y="3625596"/>
              <a:ext cx="138683" cy="13868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3172" y="6096000"/>
              <a:ext cx="138684" cy="1402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24023" y="4609338"/>
            <a:ext cx="2198370" cy="1682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338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i; 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i =</a:t>
            </a:r>
            <a:r>
              <a:rPr sz="1800" spc="-11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20;  i++;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printf("%d",</a:t>
            </a:r>
            <a:r>
              <a:rPr sz="1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i);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getchar();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tabLst>
                <a:tab pos="1529715" algn="l"/>
              </a:tabLst>
            </a:pPr>
            <a:r>
              <a:rPr sz="2700" spc="-15" baseline="3000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700" spc="7" baseline="3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700" spc="-15" baseline="3000" dirty="0">
                <a:latin typeface="Courier New" panose="02070309020205020404"/>
                <a:cs typeface="Courier New" panose="02070309020205020404"/>
              </a:rPr>
              <a:t>0;	</a:t>
            </a:r>
            <a:r>
              <a:rPr sz="1400" b="1" dirty="0">
                <a:solidFill>
                  <a:srgbClr val="C00000"/>
                </a:solidFill>
                <a:latin typeface="Gothic Uralic"/>
                <a:cs typeface="Gothic Uralic"/>
              </a:rPr>
              <a:t>finish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09242" y="3372738"/>
            <a:ext cx="3721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C00000"/>
                </a:solidFill>
                <a:latin typeface="Gothic Uralic"/>
                <a:cs typeface="Gothic Uralic"/>
              </a:rPr>
              <a:t>s</a:t>
            </a:r>
            <a:r>
              <a:rPr sz="1400" b="1" spc="-5" dirty="0">
                <a:solidFill>
                  <a:srgbClr val="C00000"/>
                </a:solidFill>
                <a:latin typeface="Gothic Uralic"/>
                <a:cs typeface="Gothic Uralic"/>
              </a:rPr>
              <a:t>ta</a:t>
            </a:r>
            <a:r>
              <a:rPr sz="1400" b="1" spc="-10" dirty="0">
                <a:solidFill>
                  <a:srgbClr val="C00000"/>
                </a:solidFill>
                <a:latin typeface="Gothic Uralic"/>
                <a:cs typeface="Gothic Uralic"/>
              </a:rPr>
              <a:t>r</a:t>
            </a:r>
            <a:r>
              <a:rPr sz="1400" b="1" dirty="0">
                <a:solidFill>
                  <a:srgbClr val="C00000"/>
                </a:solidFill>
                <a:latin typeface="Gothic Uralic"/>
                <a:cs typeface="Gothic Uralic"/>
              </a:rPr>
              <a:t>t</a:t>
            </a:r>
            <a:endParaRPr sz="1400">
              <a:latin typeface="Gothic Uralic"/>
              <a:cs typeface="Gothic Ural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1433" y="3774291"/>
            <a:ext cx="437515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1800" spc="10" dirty="0">
                <a:solidFill>
                  <a:srgbClr val="C00000"/>
                </a:solidFill>
                <a:latin typeface="Gothic Uralic"/>
                <a:cs typeface="Gothic Uralic"/>
              </a:rPr>
              <a:t>If </a:t>
            </a:r>
            <a:r>
              <a:rPr sz="1800" spc="-20" dirty="0">
                <a:solidFill>
                  <a:srgbClr val="C00000"/>
                </a:solidFill>
                <a:latin typeface="Gothic Uralic"/>
                <a:cs typeface="Gothic Uralic"/>
              </a:rPr>
              <a:t>we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wanted to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implement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an element 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of </a:t>
            </a:r>
            <a:r>
              <a:rPr sz="1800" b="1" spc="-5" dirty="0">
                <a:solidFill>
                  <a:srgbClr val="C00000"/>
                </a:solidFill>
                <a:latin typeface="Gothic Uralic"/>
                <a:cs typeface="Gothic Uralic"/>
              </a:rPr>
              <a:t>choice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, i.e. code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that represents  </a:t>
            </a:r>
            <a:r>
              <a:rPr sz="1800" b="1" spc="-5" dirty="0">
                <a:solidFill>
                  <a:srgbClr val="C00000"/>
                </a:solidFill>
                <a:latin typeface="Gothic Uralic"/>
                <a:cs typeface="Gothic Uralic"/>
              </a:rPr>
              <a:t>alternative paths of</a:t>
            </a:r>
            <a:r>
              <a:rPr sz="1800" b="1" spc="-4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Gothic Uralic"/>
                <a:cs typeface="Gothic Uralic"/>
              </a:rPr>
              <a:t>execution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,</a:t>
            </a:r>
            <a:endParaRPr sz="180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how </a:t>
            </a:r>
            <a:r>
              <a:rPr sz="1800" dirty="0">
                <a:solidFill>
                  <a:srgbClr val="C00000"/>
                </a:solidFill>
                <a:latin typeface="Gothic Uralic"/>
                <a:cs typeface="Gothic Uralic"/>
              </a:rPr>
              <a:t>could </a:t>
            </a:r>
            <a:r>
              <a:rPr sz="1800" spc="-20" dirty="0">
                <a:solidFill>
                  <a:srgbClr val="C00000"/>
                </a:solidFill>
                <a:latin typeface="Gothic Uralic"/>
                <a:cs typeface="Gothic Uralic"/>
              </a:rPr>
              <a:t>we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do</a:t>
            </a:r>
            <a:r>
              <a:rPr sz="1800" spc="55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this?</a:t>
            </a:r>
            <a:endParaRPr sz="1800">
              <a:latin typeface="Gothic Uralic"/>
              <a:cs typeface="Gothic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288798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9000" y="165100"/>
            <a:ext cx="356743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Next</a:t>
            </a:r>
            <a:r>
              <a:rPr spc="-40" dirty="0"/>
              <a:t> </a:t>
            </a:r>
            <a:r>
              <a:rPr spc="-5" dirty="0"/>
              <a:t>Lab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2000" y="1752600"/>
            <a:ext cx="3951605" cy="90297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52525"/>
                </a:solidFill>
                <a:latin typeface="Gothic Uralic"/>
                <a:cs typeface="Gothic Uralic"/>
              </a:rPr>
              <a:t>Functions</a:t>
            </a:r>
            <a:endParaRPr sz="2000" dirty="0">
              <a:latin typeface="Gothic Uralic"/>
              <a:cs typeface="Gothic Ural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spc="38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</a:t>
            </a:r>
            <a:r>
              <a:rPr sz="2000" spc="36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Gothic Uralic"/>
                <a:cs typeface="Gothic Uralic"/>
              </a:rPr>
              <a:t>Problem-solving</a:t>
            </a:r>
            <a:endParaRPr sz="2000" dirty="0"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6554724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586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Recap: </a:t>
            </a:r>
            <a:r>
              <a:rPr spc="-5" dirty="0"/>
              <a:t>Making</a:t>
            </a:r>
            <a:r>
              <a:rPr spc="10" dirty="0"/>
              <a:t> </a:t>
            </a:r>
            <a:r>
              <a:rPr spc="-10" dirty="0"/>
              <a:t>choices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3000" y="1447800"/>
            <a:ext cx="10121265" cy="1379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flow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of</a:t>
            </a:r>
            <a:r>
              <a:rPr sz="2000" b="1" i="1" spc="-3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control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</a:pPr>
            <a:endParaRPr sz="2550" dirty="0">
              <a:latin typeface="TeXGyreAdventor"/>
              <a:cs typeface="TeXGyreAdventor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 </a:t>
            </a:r>
            <a:r>
              <a:rPr sz="1800" spc="-30" dirty="0">
                <a:solidFill>
                  <a:srgbClr val="252525"/>
                </a:solidFill>
                <a:latin typeface="Gothic Uralic"/>
                <a:cs typeface="Gothic Uralic"/>
              </a:rPr>
              <a:t>We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need to create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alternative blocks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of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code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and then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determine by 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evaluating</a:t>
            </a:r>
            <a:r>
              <a:rPr sz="1800" spc="10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55" dirty="0">
                <a:solidFill>
                  <a:srgbClr val="252525"/>
                </a:solidFill>
                <a:latin typeface="Gothic Uralic"/>
                <a:cs typeface="Gothic Uralic"/>
              </a:rPr>
              <a:t>an</a:t>
            </a:r>
            <a:endParaRPr sz="1800" dirty="0">
              <a:latin typeface="Gothic Uralic"/>
              <a:cs typeface="Gothic Uralic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expression which of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these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blocks will be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entered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for</a:t>
            </a:r>
            <a:r>
              <a:rPr sz="1800" spc="13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5" dirty="0">
                <a:solidFill>
                  <a:srgbClr val="252525"/>
                </a:solidFill>
                <a:latin typeface="Gothic Uralic"/>
                <a:cs typeface="Gothic Uralic"/>
              </a:rPr>
              <a:t>execution.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4963" y="3233673"/>
            <a:ext cx="6224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1900" algn="l"/>
              </a:tabLst>
            </a:pPr>
            <a:r>
              <a:rPr sz="1800" i="1" spc="5" dirty="0">
                <a:solidFill>
                  <a:srgbClr val="252525"/>
                </a:solidFill>
                <a:latin typeface="TeXGyreAdventor"/>
                <a:cs typeface="TeXGyreAdventor"/>
              </a:rPr>
              <a:t>In</a:t>
            </a:r>
            <a:r>
              <a:rPr sz="1800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pseudo</a:t>
            </a:r>
            <a:r>
              <a:rPr sz="1800" i="1" spc="1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code:	</a:t>
            </a:r>
            <a:r>
              <a:rPr sz="1800" i="1" spc="5" dirty="0">
                <a:solidFill>
                  <a:srgbClr val="252525"/>
                </a:solidFill>
                <a:latin typeface="TeXGyreAdventor"/>
                <a:cs typeface="TeXGyreAdventor"/>
              </a:rPr>
              <a:t>In </a:t>
            </a:r>
            <a:r>
              <a:rPr sz="1800" i="1" dirty="0">
                <a:solidFill>
                  <a:srgbClr val="252525"/>
                </a:solidFill>
                <a:latin typeface="TeXGyreAdventor"/>
                <a:cs typeface="TeXGyreAdventor"/>
              </a:rPr>
              <a:t>C</a:t>
            </a:r>
            <a:r>
              <a:rPr sz="1800" i="1" spc="-9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code: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5775" y="3913759"/>
            <a:ext cx="3231515" cy="205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3370">
              <a:lnSpc>
                <a:spcPct val="148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if 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(some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expression is</a:t>
            </a:r>
            <a:r>
              <a:rPr sz="1800" b="1" spc="-8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true)  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then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do 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the</a:t>
            </a:r>
            <a:r>
              <a:rPr sz="1800" b="1" spc="-5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following</a:t>
            </a:r>
            <a:endParaRPr sz="1800">
              <a:latin typeface="Gothic Uralic"/>
              <a:cs typeface="Gothic Uralic"/>
            </a:endParaRPr>
          </a:p>
          <a:p>
            <a:pPr marL="525780">
              <a:lnSpc>
                <a:spcPct val="100000"/>
              </a:lnSpc>
              <a:spcBef>
                <a:spcPts val="1030"/>
              </a:spcBef>
            </a:pPr>
            <a:r>
              <a:rPr sz="1800" i="1" dirty="0">
                <a:solidFill>
                  <a:srgbClr val="252525"/>
                </a:solidFill>
                <a:latin typeface="TeXGyreAdventor"/>
                <a:cs typeface="TeXGyreAdventor"/>
              </a:rPr>
              <a:t>instructions</a:t>
            </a:r>
            <a:r>
              <a:rPr sz="1800" i="1" spc="-35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here…</a:t>
            </a:r>
            <a:endParaRPr sz="180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otherwise, do 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something</a:t>
            </a:r>
            <a:r>
              <a:rPr sz="1800" b="1" spc="-140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else</a:t>
            </a:r>
            <a:endParaRPr sz="1800">
              <a:latin typeface="Gothic Uralic"/>
              <a:cs typeface="Gothic Uralic"/>
            </a:endParaRPr>
          </a:p>
          <a:p>
            <a:pPr marL="525780">
              <a:lnSpc>
                <a:spcPct val="100000"/>
              </a:lnSpc>
              <a:spcBef>
                <a:spcPts val="1030"/>
              </a:spcBef>
            </a:pPr>
            <a:r>
              <a:rPr sz="1800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other </a:t>
            </a:r>
            <a:r>
              <a:rPr sz="1800" i="1" dirty="0">
                <a:solidFill>
                  <a:srgbClr val="252525"/>
                </a:solidFill>
                <a:latin typeface="TeXGyreAdventor"/>
                <a:cs typeface="TeXGyreAdventor"/>
              </a:rPr>
              <a:t>instructions</a:t>
            </a:r>
            <a:r>
              <a:rPr sz="1800" i="1" spc="-7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1800" i="1" spc="-10" dirty="0">
                <a:solidFill>
                  <a:srgbClr val="252525"/>
                </a:solidFill>
                <a:latin typeface="TeXGyreAdventor"/>
                <a:cs typeface="TeXGyreAdventor"/>
              </a:rPr>
              <a:t>here…</a:t>
            </a:r>
            <a:endParaRPr sz="18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5940" y="3889247"/>
            <a:ext cx="6358255" cy="2307590"/>
          </a:xfrm>
          <a:custGeom>
            <a:avLst/>
            <a:gdLst/>
            <a:ahLst/>
            <a:cxnLst/>
            <a:rect l="l" t="t" r="r" b="b"/>
            <a:pathLst>
              <a:path w="6358255" h="2307590">
                <a:moveTo>
                  <a:pt x="6358127" y="0"/>
                </a:moveTo>
                <a:lnTo>
                  <a:pt x="0" y="0"/>
                </a:lnTo>
                <a:lnTo>
                  <a:pt x="0" y="2307336"/>
                </a:lnTo>
                <a:lnTo>
                  <a:pt x="6358127" y="2307336"/>
                </a:lnTo>
                <a:lnTo>
                  <a:pt x="635812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52769" y="4169409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 panose="02070309020205020404"/>
                <a:cs typeface="Courier New" panose="02070309020205020404"/>
              </a:rPr>
              <a:t>if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800" u="heavy" dirty="0">
                <a:uFill>
                  <a:solidFill>
                    <a:srgbClr val="C00000"/>
                  </a:solidFill>
                </a:uFill>
                <a:latin typeface="Courier New" panose="02070309020205020404"/>
                <a:cs typeface="Courier New" panose="02070309020205020404"/>
              </a:rPr>
              <a:t>i </a:t>
            </a:r>
            <a:r>
              <a:rPr sz="1800" u="heavy" spc="-5" dirty="0">
                <a:uFill>
                  <a:solidFill>
                    <a:srgbClr val="C00000"/>
                  </a:solidFill>
                </a:uFill>
                <a:latin typeface="Courier New" panose="02070309020205020404"/>
                <a:cs typeface="Courier New" panose="02070309020205020404"/>
              </a:rPr>
              <a:t>== </a:t>
            </a:r>
            <a:r>
              <a:rPr sz="1800" u="heavy" spc="-10" dirty="0">
                <a:uFill>
                  <a:solidFill>
                    <a:srgbClr val="C00000"/>
                  </a:solidFill>
                </a:uFill>
                <a:latin typeface="Courier New" panose="02070309020205020404"/>
                <a:cs typeface="Courier New" panose="02070309020205020404"/>
              </a:rPr>
              <a:t>20)</a:t>
            </a:r>
            <a:r>
              <a:rPr sz="1800" spc="-1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09968" y="4443729"/>
            <a:ext cx="3439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printf("You entered</a:t>
            </a:r>
            <a:r>
              <a:rPr sz="1800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20");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2769" y="4717745"/>
            <a:ext cx="84518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else</a:t>
            </a:r>
            <a:r>
              <a:rPr sz="1800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9968" y="5267071"/>
            <a:ext cx="5074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 panose="02070309020205020404"/>
                <a:cs typeface="Courier New" panose="02070309020205020404"/>
              </a:rPr>
              <a:t>printf("You entered something</a:t>
            </a:r>
            <a:r>
              <a:rPr sz="1800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-10" dirty="0">
                <a:latin typeface="Courier New" panose="02070309020205020404"/>
                <a:cs typeface="Courier New" panose="02070309020205020404"/>
              </a:rPr>
              <a:t>else");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24245" y="3468623"/>
            <a:ext cx="2321560" cy="1221105"/>
            <a:chOff x="6024245" y="3468623"/>
            <a:chExt cx="2321560" cy="1221105"/>
          </a:xfrm>
        </p:grpSpPr>
        <p:sp>
          <p:nvSpPr>
            <p:cNvPr id="14" name="object 14"/>
            <p:cNvSpPr/>
            <p:nvPr/>
          </p:nvSpPr>
          <p:spPr>
            <a:xfrm>
              <a:off x="6024245" y="4031614"/>
              <a:ext cx="78231" cy="233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49924" y="3468623"/>
              <a:ext cx="2096135" cy="1221105"/>
            </a:xfrm>
            <a:custGeom>
              <a:avLst/>
              <a:gdLst/>
              <a:ahLst/>
              <a:cxnLst/>
              <a:rect l="l" t="t" r="r" b="b"/>
              <a:pathLst>
                <a:path w="2096134" h="1221104">
                  <a:moveTo>
                    <a:pt x="348615" y="1177290"/>
                  </a:moveTo>
                  <a:lnTo>
                    <a:pt x="319659" y="1162812"/>
                  </a:lnTo>
                  <a:lnTo>
                    <a:pt x="261747" y="1133856"/>
                  </a:lnTo>
                  <a:lnTo>
                    <a:pt x="261747" y="1162812"/>
                  </a:lnTo>
                  <a:lnTo>
                    <a:pt x="6477" y="1162812"/>
                  </a:lnTo>
                  <a:lnTo>
                    <a:pt x="0" y="1169289"/>
                  </a:lnTo>
                  <a:lnTo>
                    <a:pt x="0" y="1185291"/>
                  </a:lnTo>
                  <a:lnTo>
                    <a:pt x="6477" y="1191768"/>
                  </a:lnTo>
                  <a:lnTo>
                    <a:pt x="261747" y="1191768"/>
                  </a:lnTo>
                  <a:lnTo>
                    <a:pt x="261747" y="1220724"/>
                  </a:lnTo>
                  <a:lnTo>
                    <a:pt x="319646" y="1191768"/>
                  </a:lnTo>
                  <a:lnTo>
                    <a:pt x="348615" y="1177290"/>
                  </a:lnTo>
                  <a:close/>
                </a:path>
                <a:path w="2096134" h="1221104">
                  <a:moveTo>
                    <a:pt x="2095754" y="0"/>
                  </a:moveTo>
                  <a:lnTo>
                    <a:pt x="2015109" y="27559"/>
                  </a:lnTo>
                  <a:lnTo>
                    <a:pt x="2037715" y="49809"/>
                  </a:lnTo>
                  <a:lnTo>
                    <a:pt x="1394460" y="703961"/>
                  </a:lnTo>
                  <a:lnTo>
                    <a:pt x="1392047" y="706374"/>
                  </a:lnTo>
                  <a:lnTo>
                    <a:pt x="1392047" y="710438"/>
                  </a:lnTo>
                  <a:lnTo>
                    <a:pt x="1394587" y="712851"/>
                  </a:lnTo>
                  <a:lnTo>
                    <a:pt x="1397127" y="715391"/>
                  </a:lnTo>
                  <a:lnTo>
                    <a:pt x="1401064" y="715391"/>
                  </a:lnTo>
                  <a:lnTo>
                    <a:pt x="1403604" y="712851"/>
                  </a:lnTo>
                  <a:lnTo>
                    <a:pt x="2046871" y="58813"/>
                  </a:lnTo>
                  <a:lnTo>
                    <a:pt x="2069465" y="81026"/>
                  </a:lnTo>
                  <a:lnTo>
                    <a:pt x="2083346" y="38227"/>
                  </a:lnTo>
                  <a:lnTo>
                    <a:pt x="209575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25688" y="3313557"/>
            <a:ext cx="2419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C00000"/>
                </a:solidFill>
                <a:latin typeface="Gothic Uralic"/>
                <a:cs typeface="Gothic Uralic"/>
              </a:rPr>
              <a:t>Is 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this expression</a:t>
            </a:r>
            <a:r>
              <a:rPr sz="1800" spc="-60" dirty="0">
                <a:solidFill>
                  <a:srgbClr val="C00000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Gothic Uralic"/>
                <a:cs typeface="Gothic Uralic"/>
              </a:rPr>
              <a:t>true?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54115" y="4470272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0000"/>
                </a:solidFill>
                <a:latin typeface="Gothic Uralic"/>
                <a:cs typeface="Gothic Uralic"/>
              </a:rPr>
              <a:t>t</a:t>
            </a: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rue</a:t>
            </a:r>
            <a:endParaRPr sz="1800">
              <a:latin typeface="Gothic Uralic"/>
              <a:cs typeface="Gothic Ur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95315" y="5308472"/>
            <a:ext cx="620395" cy="53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95"/>
              </a:lnSpc>
              <a:spcBef>
                <a:spcPts val="100"/>
              </a:spcBef>
            </a:pPr>
            <a:r>
              <a:rPr sz="1800" spc="-5" dirty="0">
                <a:solidFill>
                  <a:srgbClr val="C00000"/>
                </a:solidFill>
                <a:latin typeface="Gothic Uralic"/>
                <a:cs typeface="Gothic Uralic"/>
              </a:rPr>
              <a:t>false</a:t>
            </a:r>
            <a:endParaRPr sz="1800">
              <a:latin typeface="Gothic Uralic"/>
              <a:cs typeface="Gothic Uralic"/>
            </a:endParaRPr>
          </a:p>
          <a:p>
            <a:pPr marR="5080" algn="r">
              <a:lnSpc>
                <a:spcPts val="1995"/>
              </a:lnSpc>
            </a:pPr>
            <a:r>
              <a:rPr sz="1800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24245" y="5420867"/>
            <a:ext cx="574675" cy="673735"/>
            <a:chOff x="6024245" y="5420867"/>
            <a:chExt cx="574675" cy="673735"/>
          </a:xfrm>
        </p:grpSpPr>
        <p:sp>
          <p:nvSpPr>
            <p:cNvPr id="20" name="object 20"/>
            <p:cNvSpPr/>
            <p:nvPr/>
          </p:nvSpPr>
          <p:spPr>
            <a:xfrm>
              <a:off x="6249924" y="5420867"/>
              <a:ext cx="348615" cy="86995"/>
            </a:xfrm>
            <a:custGeom>
              <a:avLst/>
              <a:gdLst/>
              <a:ahLst/>
              <a:cxnLst/>
              <a:rect l="l" t="t" r="r" b="b"/>
              <a:pathLst>
                <a:path w="348615" h="86995">
                  <a:moveTo>
                    <a:pt x="261747" y="0"/>
                  </a:moveTo>
                  <a:lnTo>
                    <a:pt x="261747" y="86867"/>
                  </a:lnTo>
                  <a:lnTo>
                    <a:pt x="319659" y="57911"/>
                  </a:lnTo>
                  <a:lnTo>
                    <a:pt x="284225" y="57911"/>
                  </a:lnTo>
                  <a:lnTo>
                    <a:pt x="290702" y="51434"/>
                  </a:lnTo>
                  <a:lnTo>
                    <a:pt x="290702" y="35432"/>
                  </a:lnTo>
                  <a:lnTo>
                    <a:pt x="284225" y="28955"/>
                  </a:lnTo>
                  <a:lnTo>
                    <a:pt x="319659" y="28955"/>
                  </a:lnTo>
                  <a:lnTo>
                    <a:pt x="261747" y="0"/>
                  </a:lnTo>
                  <a:close/>
                </a:path>
                <a:path w="348615" h="86995">
                  <a:moveTo>
                    <a:pt x="261747" y="28955"/>
                  </a:moveTo>
                  <a:lnTo>
                    <a:pt x="6476" y="28955"/>
                  </a:lnTo>
                  <a:lnTo>
                    <a:pt x="0" y="35432"/>
                  </a:lnTo>
                  <a:lnTo>
                    <a:pt x="0" y="51434"/>
                  </a:lnTo>
                  <a:lnTo>
                    <a:pt x="6476" y="57911"/>
                  </a:lnTo>
                  <a:lnTo>
                    <a:pt x="261747" y="57911"/>
                  </a:lnTo>
                  <a:lnTo>
                    <a:pt x="261747" y="28955"/>
                  </a:lnTo>
                  <a:close/>
                </a:path>
                <a:path w="348615" h="86995">
                  <a:moveTo>
                    <a:pt x="319659" y="28955"/>
                  </a:moveTo>
                  <a:lnTo>
                    <a:pt x="284225" y="28955"/>
                  </a:lnTo>
                  <a:lnTo>
                    <a:pt x="290702" y="35432"/>
                  </a:lnTo>
                  <a:lnTo>
                    <a:pt x="290702" y="51434"/>
                  </a:lnTo>
                  <a:lnTo>
                    <a:pt x="284225" y="57911"/>
                  </a:lnTo>
                  <a:lnTo>
                    <a:pt x="319659" y="57911"/>
                  </a:lnTo>
                  <a:lnTo>
                    <a:pt x="348615" y="43433"/>
                  </a:lnTo>
                  <a:lnTo>
                    <a:pt x="319659" y="2895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24245" y="5860681"/>
              <a:ext cx="78231" cy="2333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2544" y="0"/>
            <a:ext cx="4724400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038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Making</a:t>
            </a:r>
            <a:r>
              <a:rPr spc="-45" dirty="0"/>
              <a:t> </a:t>
            </a:r>
            <a:r>
              <a:rPr spc="-5" dirty="0"/>
              <a:t>Choices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0600" y="1600200"/>
            <a:ext cx="5549900" cy="1177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Control Structures: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Conditional</a:t>
            </a:r>
            <a:r>
              <a:rPr sz="2000" b="1" i="1" spc="-8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Statement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dirty="0">
                <a:solidFill>
                  <a:srgbClr val="252525"/>
                </a:solidFill>
                <a:latin typeface="Gothic Uralic"/>
                <a:cs typeface="Gothic Uralic"/>
              </a:rPr>
              <a:t>Simple 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if</a:t>
            </a:r>
            <a:r>
              <a:rPr sz="1800" b="1" spc="-4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spc="-10" dirty="0">
                <a:solidFill>
                  <a:srgbClr val="252525"/>
                </a:solidFill>
                <a:latin typeface="Gothic Uralic"/>
                <a:cs typeface="Gothic Uralic"/>
              </a:rPr>
              <a:t>statement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2244" y="3165348"/>
            <a:ext cx="8209915" cy="156972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if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b="1" i="1" spc="-5" dirty="0">
                <a:latin typeface="Courier New" panose="02070309020205020404"/>
                <a:cs typeface="Courier New" panose="02070309020205020404"/>
              </a:rPr>
              <a:t>money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12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0584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printf("Insufficient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funds");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3285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12201525" cy="1176655"/>
            <a:chOff x="-4572" y="0"/>
            <a:chExt cx="12201525" cy="117665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1167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1167765"/>
            </a:xfrm>
            <a:custGeom>
              <a:avLst/>
              <a:gdLst/>
              <a:ahLst/>
              <a:cxnLst/>
              <a:rect l="l" t="t" r="r" b="b"/>
              <a:pathLst>
                <a:path w="12192000" h="1167765">
                  <a:moveTo>
                    <a:pt x="12192000" y="0"/>
                  </a:moveTo>
                  <a:lnTo>
                    <a:pt x="0" y="0"/>
                  </a:lnTo>
                  <a:lnTo>
                    <a:pt x="0" y="1007999"/>
                  </a:lnTo>
                  <a:lnTo>
                    <a:pt x="1996058" y="1007999"/>
                  </a:lnTo>
                  <a:lnTo>
                    <a:pt x="2377059" y="1160652"/>
                  </a:lnTo>
                  <a:lnTo>
                    <a:pt x="2385441" y="1162303"/>
                  </a:lnTo>
                  <a:lnTo>
                    <a:pt x="2398141" y="1164844"/>
                  </a:lnTo>
                  <a:lnTo>
                    <a:pt x="2410841" y="1167384"/>
                  </a:lnTo>
                  <a:lnTo>
                    <a:pt x="2421509" y="1167384"/>
                  </a:lnTo>
                  <a:lnTo>
                    <a:pt x="2434209" y="1167384"/>
                  </a:lnTo>
                  <a:lnTo>
                    <a:pt x="2444750" y="1164844"/>
                  </a:lnTo>
                  <a:lnTo>
                    <a:pt x="2457450" y="1162303"/>
                  </a:lnTo>
                  <a:lnTo>
                    <a:pt x="2465959" y="1160652"/>
                  </a:lnTo>
                  <a:lnTo>
                    <a:pt x="2846959" y="1007999"/>
                  </a:lnTo>
                  <a:lnTo>
                    <a:pt x="12192000" y="1007999"/>
                  </a:lnTo>
                  <a:lnTo>
                    <a:pt x="12192000" y="0"/>
                  </a:lnTo>
                  <a:close/>
                </a:path>
              </a:pathLst>
            </a:custGeom>
            <a:ln w="9144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2544" y="0"/>
              <a:ext cx="4724400" cy="1149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8898" y="165354"/>
            <a:ext cx="4038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Making</a:t>
            </a:r>
            <a:r>
              <a:rPr spc="-45" dirty="0"/>
              <a:t> </a:t>
            </a:r>
            <a:r>
              <a:rPr spc="-5" dirty="0"/>
              <a:t>Choices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90600" y="1371600"/>
            <a:ext cx="5549900" cy="1177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52525"/>
                </a:solidFill>
                <a:latin typeface="TeXGyreAdventor"/>
                <a:cs typeface="TeXGyreAdventor"/>
              </a:rPr>
              <a:t>Control Structures: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The Conditional</a:t>
            </a:r>
            <a:r>
              <a:rPr sz="2000" b="1" i="1" spc="-80" dirty="0">
                <a:solidFill>
                  <a:srgbClr val="252525"/>
                </a:solidFill>
                <a:latin typeface="TeXGyreAdventor"/>
                <a:cs typeface="TeXGyreAdventor"/>
              </a:rPr>
              <a:t> </a:t>
            </a:r>
            <a:r>
              <a:rPr sz="2000" b="1" i="1" dirty="0">
                <a:solidFill>
                  <a:srgbClr val="252525"/>
                </a:solidFill>
                <a:latin typeface="TeXGyreAdventor"/>
                <a:cs typeface="TeXGyreAdventor"/>
              </a:rPr>
              <a:t>Statement</a:t>
            </a:r>
            <a:endParaRPr sz="2000" dirty="0">
              <a:latin typeface="TeXGyreAdventor"/>
              <a:cs typeface="TeXGyreAdventor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00" dirty="0">
              <a:latin typeface="TeXGyreAdventor"/>
              <a:cs typeface="TeXGyreAdventor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800" spc="340" dirty="0">
                <a:solidFill>
                  <a:srgbClr val="4966AC"/>
                </a:solidFill>
                <a:latin typeface="Arial" panose="020B0604020202020204"/>
                <a:cs typeface="Arial" panose="020B0604020202020204"/>
              </a:rPr>
              <a:t>	</a:t>
            </a:r>
            <a:r>
              <a:rPr sz="1800" b="1" dirty="0">
                <a:solidFill>
                  <a:srgbClr val="252525"/>
                </a:solidFill>
                <a:latin typeface="Gothic Uralic"/>
                <a:cs typeface="Gothic Uralic"/>
              </a:rPr>
              <a:t>if –</a:t>
            </a:r>
            <a:r>
              <a:rPr sz="1800" b="1" spc="-25" dirty="0">
                <a:solidFill>
                  <a:srgbClr val="252525"/>
                </a:solidFill>
                <a:latin typeface="Gothic Uralic"/>
                <a:cs typeface="Gothic Uralic"/>
              </a:rPr>
              <a:t> </a:t>
            </a:r>
            <a:r>
              <a:rPr sz="1800" b="1" spc="-5" dirty="0">
                <a:solidFill>
                  <a:srgbClr val="252525"/>
                </a:solidFill>
                <a:latin typeface="Gothic Uralic"/>
                <a:cs typeface="Gothic Uralic"/>
              </a:rPr>
              <a:t>else</a:t>
            </a:r>
            <a:endParaRPr sz="1800" dirty="0">
              <a:latin typeface="Gothic Uralic"/>
              <a:cs typeface="Gothic Ur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2244" y="3165348"/>
            <a:ext cx="8209915" cy="26168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if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b="1" i="1" spc="-5" dirty="0">
                <a:latin typeface="Courier New" panose="02070309020205020404"/>
                <a:cs typeface="Courier New" panose="02070309020205020404"/>
              </a:rPr>
              <a:t>money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12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2776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printf("Insufficient</a:t>
            </a:r>
            <a:r>
              <a:rPr sz="1600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spc="-5" dirty="0">
                <a:latin typeface="Courier New" panose="02070309020205020404"/>
                <a:cs typeface="Courier New" panose="02070309020205020404"/>
              </a:rPr>
              <a:t>funds");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else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127760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printf("Thank you!");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90805">
              <a:lnSpc>
                <a:spcPct val="100000"/>
              </a:lnSpc>
            </a:pPr>
            <a:r>
              <a:rPr sz="1600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3523</Words>
  <Application>Microsoft Office PowerPoint</Application>
  <PresentationFormat>自定义</PresentationFormat>
  <Paragraphs>834</Paragraphs>
  <Slides>60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Office Theme</vt:lpstr>
      <vt:lpstr>Programming for Engineers</vt:lpstr>
      <vt:lpstr>Last week</vt:lpstr>
      <vt:lpstr>Last week</vt:lpstr>
      <vt:lpstr>Today</vt:lpstr>
      <vt:lpstr>Today</vt:lpstr>
      <vt:lpstr>Recap: Making choices</vt:lpstr>
      <vt:lpstr>Recap: Making choices</vt:lpstr>
      <vt:lpstr>Making Choices</vt:lpstr>
      <vt:lpstr>Making Choices</vt:lpstr>
      <vt:lpstr>Making Choices</vt:lpstr>
      <vt:lpstr>Useful Operators in C</vt:lpstr>
      <vt:lpstr>Useful Operators in C</vt:lpstr>
      <vt:lpstr>Practice time</vt:lpstr>
      <vt:lpstr>Making Choices</vt:lpstr>
      <vt:lpstr>Making Choices</vt:lpstr>
      <vt:lpstr>Practice time</vt:lpstr>
      <vt:lpstr>More data types: Arrays</vt:lpstr>
      <vt:lpstr>More data types: Arrays</vt:lpstr>
      <vt:lpstr>More data types: Arrays</vt:lpstr>
      <vt:lpstr>More data types: Arrays</vt:lpstr>
      <vt:lpstr>More data types: Arrays</vt:lpstr>
      <vt:lpstr>More data types: Arrays</vt:lpstr>
      <vt:lpstr>More data types: Arrays</vt:lpstr>
      <vt:lpstr>More data types: Arrays</vt:lpstr>
      <vt:lpstr>More data types: Strings</vt:lpstr>
      <vt:lpstr>More data types: Strings</vt:lpstr>
      <vt:lpstr>More data types: Strings</vt:lpstr>
      <vt:lpstr>More data types: Strings</vt:lpstr>
      <vt:lpstr>Escape sequences in strings</vt:lpstr>
      <vt:lpstr>Escape sequences in strings</vt:lpstr>
      <vt:lpstr>Practice time</vt:lpstr>
      <vt:lpstr>The Grouping of Data</vt:lpstr>
      <vt:lpstr>The Grouping of Data</vt:lpstr>
      <vt:lpstr>The Grouping of Data</vt:lpstr>
      <vt:lpstr>More Control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Loops</vt:lpstr>
      <vt:lpstr>Practice time</vt:lpstr>
      <vt:lpstr>Using a loop in combination with an array</vt:lpstr>
      <vt:lpstr>Using a loop in combination with an array</vt:lpstr>
      <vt:lpstr>More control within loops</vt:lpstr>
      <vt:lpstr>Practice time</vt:lpstr>
      <vt:lpstr>Read</vt:lpstr>
      <vt:lpstr>Next 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Ronald Grau</dc:creator>
  <cp:lastModifiedBy>DELL</cp:lastModifiedBy>
  <cp:revision>6</cp:revision>
  <dcterms:created xsi:type="dcterms:W3CDTF">2020-08-23T02:41:00Z</dcterms:created>
  <dcterms:modified xsi:type="dcterms:W3CDTF">2020-11-12T08:24:58Z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2019-10-16T00:00:00Z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2020-08-23T00:00:00Z</vt:filetime>
  </property>
  <property fmtid="{D5CDD505-2E9C-101B-9397-08002B2CF9AE}" pid="5" name="KSOProductBuildVer">
    <vt:lpwstr>2052-11.1.0.10000</vt:lpwstr>
  </property>
</Properties>
</file>