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FF99"/>
    <a:srgbClr val="CC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Средний стиль 3 - акцент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02" autoAdjust="0"/>
    <p:restoredTop sz="94660"/>
  </p:normalViewPr>
  <p:slideViewPr>
    <p:cSldViewPr>
      <p:cViewPr>
        <p:scale>
          <a:sx n="84" d="100"/>
          <a:sy n="84" d="100"/>
        </p:scale>
        <p:origin x="-24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1968"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5" Type="http://schemas.openxmlformats.org/officeDocument/2006/relationships/image" Target="../media/image6.emf"/><Relationship Id="rId4"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904472-5127-4255-86AA-9E2E3FD23D3B}" type="datetimeFigureOut">
              <a:rPr lang="ru-RU" smtClean="0"/>
              <a:pPr/>
              <a:t>18.04.2012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AE5450-DA83-4FE3-AB00-F82B6AB1AE31}" type="slidenum">
              <a:rPr lang="ru-RU" smtClean="0"/>
              <a:pPr/>
              <a:t>‹#›</a:t>
            </a:fld>
            <a:endParaRPr lang="ru-RU"/>
          </a:p>
        </p:txBody>
      </p:sp>
    </p:spTree>
    <p:extLst>
      <p:ext uri="{BB962C8B-B14F-4D97-AF65-F5344CB8AC3E}">
        <p14:creationId xmlns="" xmlns:p14="http://schemas.microsoft.com/office/powerpoint/2010/main" val="2613884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C2AE5450-DA83-4FE3-AB00-F82B6AB1AE31}" type="slidenum">
              <a:rPr lang="ru-RU" smtClean="0"/>
              <a:pPr/>
              <a:t>3</a:t>
            </a:fld>
            <a:endParaRPr lang="ru-RU"/>
          </a:p>
        </p:txBody>
      </p:sp>
    </p:spTree>
    <p:extLst>
      <p:ext uri="{BB962C8B-B14F-4D97-AF65-F5344CB8AC3E}">
        <p14:creationId xmlns="" xmlns:p14="http://schemas.microsoft.com/office/powerpoint/2010/main" val="366706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Date Placeholder 29"/>
          <p:cNvSpPr>
            <a:spLocks noGrp="1"/>
          </p:cNvSpPr>
          <p:nvPr>
            <p:ph type="dt" sz="half" idx="10"/>
          </p:nvPr>
        </p:nvSpPr>
        <p:spPr/>
        <p:txBody>
          <a:bodyPr/>
          <a:lstStyle/>
          <a:p>
            <a:fld id="{6E1AE3D4-F842-4CAB-96FE-22B6D5ED850B}" type="datetimeFigureOut">
              <a:rPr lang="ru-RU" smtClean="0"/>
              <a:pPr/>
              <a:t>18.04.2012</a:t>
            </a:fld>
            <a:endParaRPr lang="ru-RU"/>
          </a:p>
        </p:txBody>
      </p:sp>
      <p:sp>
        <p:nvSpPr>
          <p:cNvPr id="19" name="Footer Placeholder 18"/>
          <p:cNvSpPr>
            <a:spLocks noGrp="1"/>
          </p:cNvSpPr>
          <p:nvPr>
            <p:ph type="ftr" sz="quarter" idx="11"/>
          </p:nvPr>
        </p:nvSpPr>
        <p:spPr/>
        <p:txBody>
          <a:bodyPr/>
          <a:lstStyle/>
          <a:p>
            <a:endParaRPr lang="ru-RU"/>
          </a:p>
        </p:txBody>
      </p:sp>
      <p:sp>
        <p:nvSpPr>
          <p:cNvPr id="27" name="Slide Number Placeholder 26"/>
          <p:cNvSpPr>
            <a:spLocks noGrp="1"/>
          </p:cNvSpPr>
          <p:nvPr>
            <p:ph type="sldNum" sz="quarter" idx="12"/>
          </p:nvPr>
        </p:nvSpPr>
        <p:spPr/>
        <p:txBody>
          <a:bodyPr/>
          <a:lstStyle/>
          <a:p>
            <a:fld id="{2FF4F265-199E-4350-8DA1-F06255A3AF5E}"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smtClean="0"/>
              <a:t>Образец заголовка</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6E1AE3D4-F842-4CAB-96FE-22B6D5ED850B}" type="datetimeFigureOut">
              <a:rPr lang="ru-RU" smtClean="0"/>
              <a:pPr/>
              <a:t>18.04.2012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FF4F265-199E-4350-8DA1-F06255A3AF5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6E1AE3D4-F842-4CAB-96FE-22B6D5ED850B}" type="datetimeFigureOut">
              <a:rPr lang="ru-RU" smtClean="0"/>
              <a:pPr/>
              <a:t>18.04.2012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FF4F265-199E-4350-8DA1-F06255A3AF5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smtClean="0"/>
              <a:t>Образец заголовка</a:t>
            </a:r>
            <a:endParaRPr kumimoji="0" lang="en-US"/>
          </a:p>
        </p:txBody>
      </p:sp>
      <p:sp>
        <p:nvSpPr>
          <p:cNvPr id="3" name="Content Placeholder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6E1AE3D4-F842-4CAB-96FE-22B6D5ED850B}" type="datetimeFigureOut">
              <a:rPr lang="ru-RU" smtClean="0"/>
              <a:pPr/>
              <a:t>18.04.2012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FF4F265-199E-4350-8DA1-F06255A3AF5E}"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Date Placeholder 3"/>
          <p:cNvSpPr>
            <a:spLocks noGrp="1"/>
          </p:cNvSpPr>
          <p:nvPr>
            <p:ph type="dt" sz="half" idx="10"/>
          </p:nvPr>
        </p:nvSpPr>
        <p:spPr/>
        <p:txBody>
          <a:bodyPr/>
          <a:lstStyle/>
          <a:p>
            <a:fld id="{6E1AE3D4-F842-4CAB-96FE-22B6D5ED850B}" type="datetimeFigureOut">
              <a:rPr lang="ru-RU" smtClean="0"/>
              <a:pPr/>
              <a:t>18.04.2012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FF4F265-199E-4350-8DA1-F06255A3AF5E}"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Date Placeholder 4"/>
          <p:cNvSpPr>
            <a:spLocks noGrp="1"/>
          </p:cNvSpPr>
          <p:nvPr>
            <p:ph type="dt" sz="half" idx="10"/>
          </p:nvPr>
        </p:nvSpPr>
        <p:spPr/>
        <p:txBody>
          <a:bodyPr/>
          <a:lstStyle/>
          <a:p>
            <a:fld id="{6E1AE3D4-F842-4CAB-96FE-22B6D5ED850B}" type="datetimeFigureOut">
              <a:rPr lang="ru-RU" smtClean="0"/>
              <a:pPr/>
              <a:t>18.04.2012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FF4F265-199E-4350-8DA1-F06255A3AF5E}"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Date Placeholder 6"/>
          <p:cNvSpPr>
            <a:spLocks noGrp="1"/>
          </p:cNvSpPr>
          <p:nvPr>
            <p:ph type="dt" sz="half" idx="10"/>
          </p:nvPr>
        </p:nvSpPr>
        <p:spPr/>
        <p:txBody>
          <a:bodyPr/>
          <a:lstStyle/>
          <a:p>
            <a:fld id="{6E1AE3D4-F842-4CAB-96FE-22B6D5ED850B}" type="datetimeFigureOut">
              <a:rPr lang="ru-RU" smtClean="0"/>
              <a:pPr/>
              <a:t>18.04.2012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FF4F265-199E-4350-8DA1-F06255A3AF5E}"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Date Placeholder 2"/>
          <p:cNvSpPr>
            <a:spLocks noGrp="1"/>
          </p:cNvSpPr>
          <p:nvPr>
            <p:ph type="dt" sz="half" idx="10"/>
          </p:nvPr>
        </p:nvSpPr>
        <p:spPr/>
        <p:txBody>
          <a:bodyPr/>
          <a:lstStyle/>
          <a:p>
            <a:fld id="{6E1AE3D4-F842-4CAB-96FE-22B6D5ED850B}" type="datetimeFigureOut">
              <a:rPr lang="ru-RU" smtClean="0"/>
              <a:pPr/>
              <a:t>18.04.2012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FF4F265-199E-4350-8DA1-F06255A3AF5E}"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AE3D4-F842-4CAB-96FE-22B6D5ED850B}" type="datetimeFigureOut">
              <a:rPr lang="ru-RU" smtClean="0"/>
              <a:pPr/>
              <a:t>18.04.2012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FF4F265-199E-4350-8DA1-F06255A3AF5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Date Placeholder 4"/>
          <p:cNvSpPr>
            <a:spLocks noGrp="1"/>
          </p:cNvSpPr>
          <p:nvPr>
            <p:ph type="dt" sz="half" idx="10"/>
          </p:nvPr>
        </p:nvSpPr>
        <p:spPr/>
        <p:txBody>
          <a:bodyPr/>
          <a:lstStyle/>
          <a:p>
            <a:fld id="{6E1AE3D4-F842-4CAB-96FE-22B6D5ED850B}" type="datetimeFigureOut">
              <a:rPr lang="ru-RU" smtClean="0"/>
              <a:pPr/>
              <a:t>18.04.2012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FF4F265-199E-4350-8DA1-F06255A3AF5E}"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Date Placeholder 4"/>
          <p:cNvSpPr>
            <a:spLocks noGrp="1"/>
          </p:cNvSpPr>
          <p:nvPr>
            <p:ph type="dt" sz="half" idx="10"/>
          </p:nvPr>
        </p:nvSpPr>
        <p:spPr/>
        <p:txBody>
          <a:bodyPr/>
          <a:lstStyle/>
          <a:p>
            <a:fld id="{6E1AE3D4-F842-4CAB-96FE-22B6D5ED850B}" type="datetimeFigureOut">
              <a:rPr lang="ru-RU" smtClean="0"/>
              <a:pPr/>
              <a:t>18.04.2012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8077200" y="6356350"/>
            <a:ext cx="609600" cy="365125"/>
          </a:xfrm>
        </p:spPr>
        <p:txBody>
          <a:bodyPr/>
          <a:lstStyle/>
          <a:p>
            <a:fld id="{2FF4F265-199E-4350-8DA1-F06255A3AF5E}" type="slidenum">
              <a:rPr lang="ru-RU" smtClean="0"/>
              <a:pPr/>
              <a:t>‹#›</a:t>
            </a:fld>
            <a:endParaRPr lang="ru-R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E1AE3D4-F842-4CAB-96FE-22B6D5ED850B}" type="datetimeFigureOut">
              <a:rPr lang="ru-RU" smtClean="0"/>
              <a:pPr/>
              <a:t>18.04.2012</a:t>
            </a:fld>
            <a:endParaRPr lang="ru-R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FF4F265-199E-4350-8DA1-F06255A3AF5E}" type="slidenum">
              <a:rPr lang="ru-RU" smtClean="0"/>
              <a:pPr/>
              <a:t>‹#›</a:t>
            </a:fld>
            <a:endParaRPr lang="ru-R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file:///\\172.16.0.15\d$\&#1052;&#1086;&#1080;%20&#1076;&#1086;&#1082;&#1091;&#1084;&#1077;&#1085;&#1090;&#1099;\&#1058;&#1077;&#1082;&#1089;&#1090;&#1086;&#1074;&#1099;&#1077;%20&#1092;&#1072;&#1081;&#1083;&#1099;\&#1055;&#1083;&#1072;&#1085;%20&#1089;&#1077;&#1090;&#1080;.vsd\&#1044;&#1086;&#1082;&#1091;&#1084;&#1077;&#1085;&#1090;\~&#1057;&#1090;&#1088;&#1072;&#1085;&#1080;&#1094;&#1072;-1\&#1055;&#1088;&#1086;&#1075;&#1088;&#1072;&#1084;&#1084;&#1072;" TargetMode="External"/><Relationship Id="rId3" Type="http://schemas.openxmlformats.org/officeDocument/2006/relationships/notesSlide" Target="../notesSlides/notesSlide1.xml"/><Relationship Id="rId7" Type="http://schemas.openxmlformats.org/officeDocument/2006/relationships/oleObject" Target="file:///\\172.16.0.15\d$\&#1052;&#1086;&#1080;%20&#1076;&#1086;&#1082;&#1091;&#1084;&#1077;&#1085;&#1090;&#1099;\&#1058;&#1077;&#1082;&#1089;&#1090;&#1086;&#1074;&#1099;&#1077;%20&#1092;&#1072;&#1081;&#1083;&#1099;\&#1055;&#1083;&#1072;&#1085;%20&#1089;&#1077;&#1090;&#1080;.vsd\&#1044;&#1086;&#1082;&#1091;&#1084;&#1077;&#1085;&#1090;\~&#1057;&#1090;&#1088;&#1072;&#1085;&#1080;&#1094;&#1072;-1\&#1057;&#1094;&#1077;&#1085;&#1072;&#1088;&#1080;&#1081;%20(&#1085;&#1072;%20&#1089;&#1077;&#1088;&#1074;&#1077;&#1088;&#1077;)" TargetMode="External"/><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file:///\\172.16.0.15\d$\&#1052;&#1086;&#1080;%20&#1076;&#1086;&#1082;&#1091;&#1084;&#1077;&#1085;&#1090;&#1099;\&#1058;&#1077;&#1082;&#1089;&#1090;&#1086;&#1074;&#1099;&#1077;%20&#1092;&#1072;&#1081;&#1083;&#1099;\&#1055;&#1083;&#1072;&#1085;%20&#1089;&#1077;&#1090;&#1080;.vsd\&#1044;&#1086;&#1082;&#1091;&#1084;&#1077;&#1085;&#1090;\~&#1057;&#1090;&#1088;&#1072;&#1085;&#1080;&#1094;&#1072;-1\&#1069;&#1083;&#1077;&#1082;&#1090;&#1088;&#1086;&#1085;&#1085;&#1072;&#1103;%20&#1090;&#1072;&#1073;&#1083;&#1080;&#1094;&#1072;.553" TargetMode="External"/><Relationship Id="rId11" Type="http://schemas.openxmlformats.org/officeDocument/2006/relationships/image" Target="../media/image9.emf"/><Relationship Id="rId5" Type="http://schemas.openxmlformats.org/officeDocument/2006/relationships/image" Target="../media/image8.wmf"/><Relationship Id="rId10" Type="http://schemas.openxmlformats.org/officeDocument/2006/relationships/oleObject" Target="file:///\\172.16.0.15\d$\&#1052;&#1086;&#1080;%20&#1076;&#1086;&#1082;&#1091;&#1084;&#1077;&#1085;&#1090;&#1099;\&#1058;&#1077;&#1082;&#1089;&#1090;&#1086;&#1074;&#1099;&#1077;%20&#1092;&#1072;&#1081;&#1083;&#1099;\&#1055;&#1083;&#1072;&#1085;%20&#1089;&#1077;&#1090;&#1080;.vsd\&#1044;&#1086;&#1082;&#1091;&#1084;&#1077;&#1085;&#1090;\~&#1057;&#1090;&#1088;&#1072;&#1085;&#1080;&#1094;&#1072;-1\HTML.594" TargetMode="External"/><Relationship Id="rId4" Type="http://schemas.openxmlformats.org/officeDocument/2006/relationships/image" Target="../media/image7.emf"/><Relationship Id="rId9" Type="http://schemas.openxmlformats.org/officeDocument/2006/relationships/oleObject" Target="file:///\\172.16.0.15\d$\&#1052;&#1086;&#1080;%20&#1076;&#1086;&#1082;&#1091;&#1084;&#1077;&#1085;&#1090;&#1099;\&#1058;&#1077;&#1082;&#1089;&#1090;&#1086;&#1074;&#1099;&#1077;%20&#1092;&#1072;&#1081;&#1083;&#1099;\&#1055;&#1083;&#1072;&#1085;%20&#1089;&#1077;&#1090;&#1080;.vsd\&#1044;&#1086;&#1082;&#1091;&#1084;&#1077;&#1085;&#1090;\~&#1057;&#1090;&#1088;&#1072;&#1085;&#1080;&#1094;&#1072;-1\&#1059;&#1085;&#1080;&#1074;&#1077;&#1088;&#1089;&#1072;&#1083;&#1100;&#1085;&#1072;&#11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sz="2200" dirty="0" smtClean="0"/>
              <a:t>Интернет-приложение</a:t>
            </a:r>
            <a:r>
              <a:rPr lang="ru-RU" dirty="0" smtClean="0"/>
              <a:t/>
            </a:r>
            <a:br>
              <a:rPr lang="ru-RU" dirty="0" smtClean="0"/>
            </a:br>
            <a:r>
              <a:rPr lang="en-US" dirty="0" smtClean="0"/>
              <a:t>“</a:t>
            </a:r>
            <a:r>
              <a:rPr lang="ru-RU" dirty="0" smtClean="0"/>
              <a:t>Система расписаний студентов и преподавателей МГТУ ГА</a:t>
            </a:r>
            <a:r>
              <a:rPr lang="en-US" dirty="0" smtClean="0"/>
              <a:t>”</a:t>
            </a:r>
            <a:endParaRPr lang="ru-RU" dirty="0"/>
          </a:p>
        </p:txBody>
      </p:sp>
      <p:sp>
        <p:nvSpPr>
          <p:cNvPr id="3" name="Подзаголовок 2"/>
          <p:cNvSpPr>
            <a:spLocks noGrp="1"/>
          </p:cNvSpPr>
          <p:nvPr>
            <p:ph type="subTitle" idx="1"/>
          </p:nvPr>
        </p:nvSpPr>
        <p:spPr/>
        <p:txBody>
          <a:bodyPr/>
          <a:lstStyle/>
          <a:p>
            <a:r>
              <a:rPr lang="ru-RU" dirty="0" smtClean="0"/>
              <a:t> </a:t>
            </a:r>
            <a:endParaRPr lang="ru-RU" dirty="0"/>
          </a:p>
        </p:txBody>
      </p:sp>
      <p:sp>
        <p:nvSpPr>
          <p:cNvPr id="4" name="TextBox 3"/>
          <p:cNvSpPr txBox="1"/>
          <p:nvPr/>
        </p:nvSpPr>
        <p:spPr>
          <a:xfrm>
            <a:off x="5292080" y="6101881"/>
            <a:ext cx="3960440" cy="646331"/>
          </a:xfrm>
          <a:prstGeom prst="rect">
            <a:avLst/>
          </a:prstGeom>
          <a:noFill/>
        </p:spPr>
        <p:txBody>
          <a:bodyPr wrap="square" rtlCol="0">
            <a:spAutoFit/>
          </a:bodyPr>
          <a:lstStyle/>
          <a:p>
            <a:r>
              <a:rPr lang="ru-RU" b="1" dirty="0" smtClean="0">
                <a:latin typeface="Times New Roman" pitchFamily="18" charset="0"/>
                <a:cs typeface="Times New Roman" pitchFamily="18" charset="0"/>
              </a:rPr>
              <a:t>Автор проекта</a:t>
            </a:r>
            <a:r>
              <a:rPr lang="en-US" b="1" dirty="0" smtClean="0">
                <a:latin typeface="Times New Roman" pitchFamily="18" charset="0"/>
                <a:cs typeface="Times New Roman" pitchFamily="18" charset="0"/>
              </a:rPr>
              <a:t>: </a:t>
            </a:r>
            <a:r>
              <a:rPr lang="ru-RU" b="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Новичков В.Д.</a:t>
            </a:r>
            <a:br>
              <a:rPr lang="ru-RU" dirty="0" smtClean="0">
                <a:latin typeface="Times New Roman" pitchFamily="18" charset="0"/>
                <a:cs typeface="Times New Roman" pitchFamily="18" charset="0"/>
              </a:rPr>
            </a:br>
            <a:r>
              <a:rPr lang="ru-RU" b="1" dirty="0" smtClean="0">
                <a:latin typeface="Times New Roman" pitchFamily="18" charset="0"/>
                <a:cs typeface="Times New Roman" pitchFamily="18" charset="0"/>
              </a:rPr>
              <a:t>Руководитель</a:t>
            </a:r>
            <a:r>
              <a:rPr lang="en-US" b="1" dirty="0" smtClean="0">
                <a:latin typeface="Times New Roman" pitchFamily="18" charset="0"/>
                <a:cs typeface="Times New Roman" pitchFamily="18" charset="0"/>
              </a:rPr>
              <a:t>:</a:t>
            </a:r>
            <a:r>
              <a:rPr lang="ru-RU" b="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Резников Б.Л.</a:t>
            </a:r>
            <a:endParaRPr lang="ru-RU" dirty="0">
              <a:latin typeface="Times New Roman" pitchFamily="18" charset="0"/>
              <a:cs typeface="Times New Roman" pitchFamily="18" charset="0"/>
            </a:endParaRPr>
          </a:p>
        </p:txBody>
      </p:sp>
    </p:spTree>
    <p:extLst>
      <p:ext uri="{BB962C8B-B14F-4D97-AF65-F5344CB8AC3E}">
        <p14:creationId xmlns="" xmlns:p14="http://schemas.microsoft.com/office/powerpoint/2010/main" val="4128249796"/>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Заключение</a:t>
            </a:r>
            <a:endParaRPr lang="ru-RU" dirty="0"/>
          </a:p>
        </p:txBody>
      </p:sp>
      <p:sp>
        <p:nvSpPr>
          <p:cNvPr id="3" name="Объект 2"/>
          <p:cNvSpPr>
            <a:spLocks noGrp="1"/>
          </p:cNvSpPr>
          <p:nvPr>
            <p:ph idx="1"/>
          </p:nvPr>
        </p:nvSpPr>
        <p:spPr/>
        <p:txBody>
          <a:bodyPr>
            <a:normAutofit/>
          </a:bodyPr>
          <a:lstStyle/>
          <a:p>
            <a:r>
              <a:rPr lang="ru-RU" sz="1800" b="1" dirty="0" smtClean="0">
                <a:latin typeface="Times New Roman" pitchFamily="18" charset="0"/>
                <a:cs typeface="Times New Roman" pitchFamily="18" charset="0"/>
              </a:rPr>
              <a:t>В процессе работы было разработано многофункциональное интернет-приложение, включающее</a:t>
            </a:r>
            <a:r>
              <a:rPr lang="en-US" sz="1800" b="1" dirty="0" smtClean="0">
                <a:latin typeface="Times New Roman" pitchFamily="18" charset="0"/>
                <a:cs typeface="Times New Roman" pitchFamily="18" charset="0"/>
              </a:rPr>
              <a:t>:</a:t>
            </a:r>
          </a:p>
          <a:p>
            <a:pPr lvl="1"/>
            <a:r>
              <a:rPr lang="ru-RU" sz="1600" dirty="0" smtClean="0">
                <a:latin typeface="Times New Roman" pitchFamily="18" charset="0"/>
                <a:cs typeface="Times New Roman" pitchFamily="18" charset="0"/>
              </a:rPr>
              <a:t>Базу данных на сервере сети с информацией о расписаниях, преподавателях и студентах, группах и подгруппах.</a:t>
            </a:r>
          </a:p>
          <a:p>
            <a:pPr lvl="1"/>
            <a:r>
              <a:rPr lang="ru-RU" sz="1600" dirty="0" smtClean="0">
                <a:latin typeface="Times New Roman" pitchFamily="18" charset="0"/>
                <a:cs typeface="Times New Roman" pitchFamily="18" charset="0"/>
              </a:rPr>
              <a:t>Веб-Приложение для пользователей, которое обеспечивает доступ к индивидуальным расписаниям и информации о преподавателях и студентах.</a:t>
            </a:r>
          </a:p>
          <a:p>
            <a:pPr lvl="1"/>
            <a:r>
              <a:rPr lang="ru-RU" sz="1600" dirty="0" smtClean="0">
                <a:latin typeface="Times New Roman" pitchFamily="18" charset="0"/>
                <a:cs typeface="Times New Roman" pitchFamily="18" charset="0"/>
              </a:rPr>
              <a:t>Приложение для администратора, позволяющее вносить изменения в аккаунты пользователей, в записи расписаний и в карточки студентов и преподавателей.</a:t>
            </a:r>
          </a:p>
          <a:p>
            <a:r>
              <a:rPr lang="ru-RU" sz="1800" b="1" dirty="0" smtClean="0">
                <a:latin typeface="Times New Roman" pitchFamily="18" charset="0"/>
                <a:cs typeface="Times New Roman" pitchFamily="18" charset="0"/>
              </a:rPr>
              <a:t>Система обеспечивает</a:t>
            </a:r>
            <a:r>
              <a:rPr lang="en-US" sz="1800" b="1" dirty="0" smtClean="0">
                <a:latin typeface="Times New Roman" pitchFamily="18" charset="0"/>
                <a:cs typeface="Times New Roman" pitchFamily="18" charset="0"/>
              </a:rPr>
              <a:t>:</a:t>
            </a:r>
            <a:endParaRPr lang="ru-RU" sz="1800" b="1" dirty="0" smtClean="0">
              <a:latin typeface="Times New Roman" pitchFamily="18" charset="0"/>
              <a:cs typeface="Times New Roman" pitchFamily="18" charset="0"/>
            </a:endParaRPr>
          </a:p>
          <a:p>
            <a:pPr lvl="1"/>
            <a:r>
              <a:rPr lang="ru-RU" sz="1600" dirty="0" smtClean="0">
                <a:latin typeface="Times New Roman" pitchFamily="18" charset="0"/>
                <a:cs typeface="Times New Roman" pitchFamily="18" charset="0"/>
              </a:rPr>
              <a:t>Автоматизацию процесса составления индивидуального расписания на основе данных бюро расписаний.</a:t>
            </a:r>
          </a:p>
          <a:p>
            <a:pPr lvl="1"/>
            <a:r>
              <a:rPr lang="ru-RU" sz="1600" dirty="0" smtClean="0">
                <a:latin typeface="Times New Roman" pitchFamily="18" charset="0"/>
                <a:cs typeface="Times New Roman" pitchFamily="18" charset="0"/>
              </a:rPr>
              <a:t>Оперативный доступ к нужному расписанию с любого компьютера, имеющего доступ в интернет</a:t>
            </a:r>
          </a:p>
          <a:p>
            <a:pPr lvl="1"/>
            <a:r>
              <a:rPr lang="ru-RU" sz="1600" dirty="0" smtClean="0">
                <a:latin typeface="Times New Roman" pitchFamily="18" charset="0"/>
                <a:cs typeface="Times New Roman" pitchFamily="18" charset="0"/>
              </a:rPr>
              <a:t>Удобный и простой интерфейс</a:t>
            </a:r>
          </a:p>
          <a:p>
            <a:pPr lvl="1"/>
            <a:endParaRPr lang="ru-RU" sz="2000" dirty="0"/>
          </a:p>
        </p:txBody>
      </p:sp>
    </p:spTree>
    <p:extLst>
      <p:ext uri="{BB962C8B-B14F-4D97-AF65-F5344CB8AC3E}">
        <p14:creationId xmlns="" xmlns:p14="http://schemas.microsoft.com/office/powerpoint/2010/main" val="77884713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116632"/>
            <a:ext cx="7704856" cy="792088"/>
          </a:xfrm>
        </p:spPr>
        <p:txBody>
          <a:bodyPr>
            <a:normAutofit/>
          </a:bodyPr>
          <a:lstStyle/>
          <a:p>
            <a:pPr algn="ctr"/>
            <a:r>
              <a:rPr lang="ru-RU" sz="4400" dirty="0" smtClean="0"/>
              <a:t>Спасибо за внимание</a:t>
            </a:r>
            <a:r>
              <a:rPr lang="ru-RU" sz="3200" dirty="0" smtClean="0"/>
              <a:t>	</a:t>
            </a:r>
            <a:endParaRPr lang="ru-RU" sz="3200" dirty="0"/>
          </a:p>
        </p:txBody>
      </p:sp>
      <p:sp>
        <p:nvSpPr>
          <p:cNvPr id="5" name="Текст 4"/>
          <p:cNvSpPr>
            <a:spLocks noGrp="1"/>
          </p:cNvSpPr>
          <p:nvPr>
            <p:ph type="body" sz="half" idx="2"/>
          </p:nvPr>
        </p:nvSpPr>
        <p:spPr>
          <a:xfrm>
            <a:off x="539552" y="1916832"/>
            <a:ext cx="2592288" cy="2179320"/>
          </a:xfrm>
        </p:spPr>
        <p:txBody>
          <a:bodyPr/>
          <a:lstStyle/>
          <a:p>
            <a:r>
              <a:rPr lang="ru-RU" sz="1600" b="1" dirty="0" smtClean="0">
                <a:solidFill>
                  <a:schemeClr val="accent3">
                    <a:lumMod val="75000"/>
                  </a:schemeClr>
                </a:solidFill>
                <a:latin typeface="Times New Roman" pitchFamily="18" charset="0"/>
                <a:cs typeface="Times New Roman" pitchFamily="18" charset="0"/>
              </a:rPr>
              <a:t>Автор проекта</a:t>
            </a:r>
            <a:r>
              <a:rPr lang="en-US" sz="1600" b="1" dirty="0" smtClean="0">
                <a:solidFill>
                  <a:schemeClr val="accent3">
                    <a:lumMod val="75000"/>
                  </a:schemeClr>
                </a:solidFill>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ru-RU" dirty="0" smtClean="0">
                <a:solidFill>
                  <a:schemeClr val="accent3">
                    <a:lumMod val="50000"/>
                  </a:schemeClr>
                </a:solidFill>
                <a:latin typeface="Times New Roman" pitchFamily="18" charset="0"/>
                <a:cs typeface="Times New Roman" pitchFamily="18" charset="0"/>
              </a:rPr>
              <a:t>Новичков Виталий, студент ЭВМ-2-2</a:t>
            </a:r>
          </a:p>
          <a:p>
            <a:endParaRPr lang="ru-RU" dirty="0" smtClean="0">
              <a:latin typeface="Times New Roman" pitchFamily="18" charset="0"/>
              <a:cs typeface="Times New Roman" pitchFamily="18" charset="0"/>
            </a:endParaRPr>
          </a:p>
          <a:p>
            <a:r>
              <a:rPr lang="ru-RU" sz="1600" b="1" dirty="0" smtClean="0">
                <a:solidFill>
                  <a:schemeClr val="accent3">
                    <a:lumMod val="75000"/>
                  </a:schemeClr>
                </a:solidFill>
                <a:latin typeface="Times New Roman" pitchFamily="18" charset="0"/>
                <a:cs typeface="Times New Roman" pitchFamily="18" charset="0"/>
              </a:rPr>
              <a:t>Научный руководитель</a:t>
            </a:r>
            <a:r>
              <a:rPr lang="en-US" sz="1600" b="1" dirty="0" smtClean="0">
                <a:solidFill>
                  <a:schemeClr val="accent3">
                    <a:lumMod val="75000"/>
                  </a:schemeClr>
                </a:solidFill>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ru-RU" dirty="0" smtClean="0">
                <a:solidFill>
                  <a:schemeClr val="accent3">
                    <a:lumMod val="50000"/>
                  </a:schemeClr>
                </a:solidFill>
                <a:latin typeface="Times New Roman" pitchFamily="18" charset="0"/>
                <a:cs typeface="Times New Roman" pitchFamily="18" charset="0"/>
              </a:rPr>
              <a:t>Резников Борис Львович, доцент, к.т.н.</a:t>
            </a:r>
            <a:endParaRPr lang="ru-RU" dirty="0">
              <a:solidFill>
                <a:schemeClr val="accent3">
                  <a:lumMod val="50000"/>
                </a:schemeClr>
              </a:solidFill>
              <a:latin typeface="Times New Roman" pitchFamily="18" charset="0"/>
              <a:cs typeface="Times New Roman" pitchFamily="18" charset="0"/>
            </a:endParaRPr>
          </a:p>
        </p:txBody>
      </p:sp>
      <p:pic>
        <p:nvPicPr>
          <p:cNvPr id="18434" name="Picture 2" descr="D:\Мои документы\Текстовые файлы\Desktop.png"/>
          <p:cNvPicPr>
            <a:picLocks noChangeAspect="1" noChangeArrowheads="1"/>
          </p:cNvPicPr>
          <p:nvPr/>
        </p:nvPicPr>
        <p:blipFill>
          <a:blip r:embed="rId2" cstate="print"/>
          <a:srcRect/>
          <a:stretch>
            <a:fillRect/>
          </a:stretch>
        </p:blipFill>
        <p:spPr bwMode="auto">
          <a:xfrm rot="457094">
            <a:off x="3428492" y="1297592"/>
            <a:ext cx="4723597" cy="3540121"/>
          </a:xfrm>
          <a:prstGeom prst="rect">
            <a:avLst/>
          </a:prstGeom>
          <a:noFill/>
        </p:spPr>
      </p:pic>
    </p:spTree>
    <p:extLst>
      <p:ext uri="{BB962C8B-B14F-4D97-AF65-F5344CB8AC3E}">
        <p14:creationId xmlns="" xmlns:p14="http://schemas.microsoft.com/office/powerpoint/2010/main" val="3590548011"/>
      </p:ext>
    </p:extLst>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5075" y="116632"/>
            <a:ext cx="8229600" cy="710952"/>
          </a:xfrm>
        </p:spPr>
        <p:txBody>
          <a:bodyPr>
            <a:normAutofit fontScale="90000"/>
          </a:bodyPr>
          <a:lstStyle/>
          <a:p>
            <a:r>
              <a:rPr lang="ru-RU" dirty="0" smtClean="0"/>
              <a:t>Цель разработки</a:t>
            </a:r>
            <a:endParaRPr lang="ru-RU" dirty="0"/>
          </a:p>
        </p:txBody>
      </p:sp>
      <p:sp>
        <p:nvSpPr>
          <p:cNvPr id="3" name="Объект 2"/>
          <p:cNvSpPr>
            <a:spLocks noGrp="1"/>
          </p:cNvSpPr>
          <p:nvPr>
            <p:ph idx="1"/>
          </p:nvPr>
        </p:nvSpPr>
        <p:spPr>
          <a:xfrm>
            <a:off x="277179" y="908720"/>
            <a:ext cx="8229600" cy="4389120"/>
          </a:xfrm>
        </p:spPr>
        <p:txBody>
          <a:bodyPr>
            <a:normAutofit lnSpcReduction="10000"/>
          </a:bodyPr>
          <a:lstStyle/>
          <a:p>
            <a:r>
              <a:rPr lang="ru-RU" dirty="0" smtClean="0"/>
              <a:t>Оперативность получения индивидуального расписания для студентов и преподавателей</a:t>
            </a:r>
          </a:p>
          <a:p>
            <a:r>
              <a:rPr lang="ru-RU" dirty="0" smtClean="0"/>
              <a:t>Создание единого расписания всех занятий для всех групп и подгрупп иностранного языка и подгрупп лабораторных работ.</a:t>
            </a:r>
          </a:p>
          <a:p>
            <a:r>
              <a:rPr lang="ru-RU" dirty="0" smtClean="0"/>
              <a:t>Оперативность подсчёта оставшегося и/или пройденного времени обучения по предметам или по всем занятиям в общем.</a:t>
            </a:r>
          </a:p>
          <a:p>
            <a:r>
              <a:rPr lang="ru-RU" dirty="0" smtClean="0"/>
              <a:t>Повышение эффективности учебного процесса студентов и эффективности работы преподавателей.</a:t>
            </a:r>
            <a:endParaRPr lang="ru-RU" dirty="0"/>
          </a:p>
        </p:txBody>
      </p:sp>
      <p:sp>
        <p:nvSpPr>
          <p:cNvPr id="4" name="TextBox 3"/>
          <p:cNvSpPr txBox="1"/>
          <p:nvPr/>
        </p:nvSpPr>
        <p:spPr>
          <a:xfrm>
            <a:off x="107504" y="5589240"/>
            <a:ext cx="9036496" cy="1200329"/>
          </a:xfrm>
          <a:prstGeom prst="rect">
            <a:avLst/>
          </a:prstGeom>
          <a:noFill/>
        </p:spPr>
        <p:txBody>
          <a:bodyPr wrap="square" rtlCol="0">
            <a:spAutoFit/>
          </a:bodyPr>
          <a:lstStyle/>
          <a:p>
            <a:r>
              <a:rPr lang="ru-RU" sz="2400" dirty="0" smtClean="0"/>
              <a:t>Повышение эффективности учебного процесса за счёт оперативности получения индивидуального расписания занятий для каждого студента и для каждого преподавателя.</a:t>
            </a:r>
            <a:endParaRPr lang="ru-RU" sz="2400" dirty="0"/>
          </a:p>
        </p:txBody>
      </p:sp>
      <p:sp>
        <p:nvSpPr>
          <p:cNvPr id="5" name="Правая фигурная скобка 4"/>
          <p:cNvSpPr/>
          <p:nvPr/>
        </p:nvSpPr>
        <p:spPr>
          <a:xfrm rot="5400000">
            <a:off x="4191877" y="960646"/>
            <a:ext cx="575997" cy="8681191"/>
          </a:xfrm>
          <a:prstGeom prst="rightBrace">
            <a:avLst>
              <a:gd name="adj1" fmla="val 61078"/>
              <a:gd name="adj2" fmla="val 50000"/>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ru-RU"/>
          </a:p>
        </p:txBody>
      </p:sp>
    </p:spTree>
    <p:extLst>
      <p:ext uri="{BB962C8B-B14F-4D97-AF65-F5344CB8AC3E}">
        <p14:creationId xmlns="" xmlns:p14="http://schemas.microsoft.com/office/powerpoint/2010/main" val="349446529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9" name="Picture 89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504" y="2209445"/>
            <a:ext cx="8948683" cy="45319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Заголовок 1"/>
          <p:cNvSpPr>
            <a:spLocks noGrp="1"/>
          </p:cNvSpPr>
          <p:nvPr>
            <p:ph type="title"/>
          </p:nvPr>
        </p:nvSpPr>
        <p:spPr/>
        <p:txBody>
          <a:bodyPr/>
          <a:lstStyle/>
          <a:p>
            <a:r>
              <a:rPr lang="ru-RU" smtClean="0"/>
              <a:t>Постановка задачи</a:t>
            </a:r>
            <a:endParaRPr lang="ru-RU" dirty="0"/>
          </a:p>
        </p:txBody>
      </p:sp>
      <p:sp>
        <p:nvSpPr>
          <p:cNvPr id="31" name="Объект 30"/>
          <p:cNvSpPr>
            <a:spLocks noGrp="1"/>
          </p:cNvSpPr>
          <p:nvPr>
            <p:ph idx="1"/>
          </p:nvPr>
        </p:nvSpPr>
        <p:spPr/>
        <p:txBody>
          <a:bodyPr/>
          <a:lstStyle/>
          <a:p>
            <a:endParaRPr lang="ru-RU" dirty="0"/>
          </a:p>
        </p:txBody>
      </p:sp>
      <p:sp>
        <p:nvSpPr>
          <p:cNvPr id="4" name="TextBox 3"/>
          <p:cNvSpPr txBox="1"/>
          <p:nvPr/>
        </p:nvSpPr>
        <p:spPr>
          <a:xfrm>
            <a:off x="683568" y="952388"/>
            <a:ext cx="2396344" cy="923330"/>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ru-RU" b="1" dirty="0" smtClean="0"/>
              <a:t>Пользователи</a:t>
            </a:r>
            <a:r>
              <a:rPr lang="ru-RU" dirty="0" smtClean="0"/>
              <a:t/>
            </a:r>
            <a:br>
              <a:rPr lang="ru-RU" dirty="0" smtClean="0"/>
            </a:br>
            <a:r>
              <a:rPr lang="ru-RU" sz="1200" dirty="0" smtClean="0"/>
              <a:t>Веб-приложение, доступное любому пользователю сети Интернет</a:t>
            </a:r>
            <a:endParaRPr lang="ru-RU" sz="1200" dirty="0"/>
          </a:p>
        </p:txBody>
      </p:sp>
      <p:pic>
        <p:nvPicPr>
          <p:cNvPr id="1030" name="Picture 6"/>
          <p:cNvPicPr>
            <a:picLocks noChangeAspect="1" noChangeArrowheads="1"/>
          </p:cNvPicPr>
          <p:nvPr/>
        </p:nvPicPr>
        <p:blipFill>
          <a:blip r:embed="rId5" cstate="print">
            <a:extLst>
              <a:ext uri="{28A0092B-C50C-407E-A947-70E740481C1C}">
                <a14:useLocalDpi xmlns="" xmlns:a14="http://schemas.microsoft.com/office/drawing/2010/main" val="0"/>
              </a:ext>
            </a:extLst>
          </a:blip>
          <a:stretch>
            <a:fillRect/>
          </a:stretch>
        </p:blipFill>
        <p:spPr bwMode="auto">
          <a:xfrm>
            <a:off x="3890911" y="1198919"/>
            <a:ext cx="2479273" cy="11499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7" name="Объект 6"/>
          <p:cNvGraphicFramePr>
            <a:graphicFrameLocks noChangeAspect="1"/>
          </p:cNvGraphicFramePr>
          <p:nvPr>
            <p:extLst>
              <p:ext uri="{D42A27DB-BD31-4B8C-83A1-F6EECF244321}">
                <p14:modId xmlns="" xmlns:p14="http://schemas.microsoft.com/office/powerpoint/2010/main" val="2240768507"/>
              </p:ext>
            </p:extLst>
          </p:nvPr>
        </p:nvGraphicFramePr>
        <p:xfrm>
          <a:off x="5004048" y="2132356"/>
          <a:ext cx="216524" cy="216524"/>
        </p:xfrm>
        <a:graphic>
          <a:graphicData uri="http://schemas.openxmlformats.org/presentationml/2006/ole">
            <p:oleObj spid="_x0000_s4970" name="Visio" r:id="rId6" imgW="253820" imgH="253702" progId="Visio.Drawing.11">
              <p:link updateAutomatic="1"/>
            </p:oleObj>
          </a:graphicData>
        </a:graphic>
      </p:graphicFrame>
      <p:graphicFrame>
        <p:nvGraphicFramePr>
          <p:cNvPr id="13" name="Объект 12"/>
          <p:cNvGraphicFramePr>
            <a:graphicFrameLocks noChangeAspect="1"/>
          </p:cNvGraphicFramePr>
          <p:nvPr>
            <p:extLst>
              <p:ext uri="{D42A27DB-BD31-4B8C-83A1-F6EECF244321}">
                <p14:modId xmlns="" xmlns:p14="http://schemas.microsoft.com/office/powerpoint/2010/main" val="3613064914"/>
              </p:ext>
            </p:extLst>
          </p:nvPr>
        </p:nvGraphicFramePr>
        <p:xfrm>
          <a:off x="5004048" y="1916832"/>
          <a:ext cx="216524" cy="216524"/>
        </p:xfrm>
        <a:graphic>
          <a:graphicData uri="http://schemas.openxmlformats.org/presentationml/2006/ole">
            <p:oleObj spid="_x0000_s4971" name="Visio" r:id="rId6" imgW="253820" imgH="253702" progId="Visio.Drawing.11">
              <p:link updateAutomatic="1"/>
            </p:oleObj>
          </a:graphicData>
        </a:graphic>
      </p:graphicFrame>
      <p:sp>
        <p:nvSpPr>
          <p:cNvPr id="16" name="Прямоугольник 15"/>
          <p:cNvSpPr/>
          <p:nvPr/>
        </p:nvSpPr>
        <p:spPr>
          <a:xfrm>
            <a:off x="5648199" y="3001461"/>
            <a:ext cx="3316288" cy="2970044"/>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TextBox 9"/>
          <p:cNvSpPr txBox="1"/>
          <p:nvPr/>
        </p:nvSpPr>
        <p:spPr>
          <a:xfrm>
            <a:off x="5726360" y="3001461"/>
            <a:ext cx="3238128" cy="2462213"/>
          </a:xfrm>
          <a:prstGeom prst="rect">
            <a:avLst/>
          </a:prstGeom>
          <a:noFill/>
        </p:spPr>
        <p:txBody>
          <a:bodyPr wrap="square" rtlCol="0">
            <a:spAutoFit/>
          </a:bodyPr>
          <a:lstStyle/>
          <a:p>
            <a:pPr marL="173038" indent="-173038">
              <a:buFont typeface="Arial" pitchFamily="34" charset="0"/>
              <a:buChar char="•"/>
            </a:pPr>
            <a:r>
              <a:rPr lang="ru-RU" sz="1100" dirty="0" smtClean="0">
                <a:latin typeface="Times New Roman" pitchFamily="18" charset="0"/>
                <a:cs typeface="Times New Roman" pitchFamily="18" charset="0"/>
              </a:rPr>
              <a:t>Управление автоматической загрузкой данных из бюро расписаний на сервер баз данных.</a:t>
            </a:r>
          </a:p>
          <a:p>
            <a:pPr marL="173038" indent="-173038">
              <a:buFont typeface="Arial" pitchFamily="34" charset="0"/>
              <a:buChar char="•"/>
            </a:pPr>
            <a:r>
              <a:rPr lang="ru-RU" sz="1100" dirty="0" smtClean="0">
                <a:latin typeface="Times New Roman" pitchFamily="18" charset="0"/>
                <a:cs typeface="Times New Roman" pitchFamily="18" charset="0"/>
              </a:rPr>
              <a:t>Ручное добавление/удаление/изменение имеющихся на сервере данных.</a:t>
            </a:r>
          </a:p>
          <a:p>
            <a:pPr marL="173038" indent="-173038">
              <a:buFont typeface="Arial" pitchFamily="34" charset="0"/>
              <a:buChar char="•"/>
            </a:pPr>
            <a:r>
              <a:rPr lang="ru-RU" sz="1100" dirty="0" smtClean="0">
                <a:latin typeface="Times New Roman" pitchFamily="18" charset="0"/>
                <a:cs typeface="Times New Roman" pitchFamily="18" charset="0"/>
              </a:rPr>
              <a:t>Создание списка преподавателей, студентов, групп, подгрупп и их управление.</a:t>
            </a:r>
          </a:p>
          <a:p>
            <a:pPr marL="173038" indent="-173038">
              <a:buFont typeface="Arial" pitchFamily="34" charset="0"/>
              <a:buChar char="•"/>
            </a:pPr>
            <a:r>
              <a:rPr lang="ru-RU" sz="1100" dirty="0" smtClean="0">
                <a:latin typeface="Times New Roman" pitchFamily="18" charset="0"/>
                <a:cs typeface="Times New Roman" pitchFamily="18" charset="0"/>
              </a:rPr>
              <a:t>Индексирование подгрупп по определённым правилам</a:t>
            </a:r>
          </a:p>
          <a:p>
            <a:pPr marL="173038" indent="-173038">
              <a:buFont typeface="Arial" pitchFamily="34" charset="0"/>
              <a:buChar char="•"/>
            </a:pPr>
            <a:r>
              <a:rPr lang="ru-RU" sz="1100" dirty="0" smtClean="0">
                <a:latin typeface="Times New Roman" pitchFamily="18" charset="0"/>
                <a:cs typeface="Times New Roman" pitchFamily="18" charset="0"/>
              </a:rPr>
              <a:t>Сопоставление студентов различным группам, подгруппам всех видов.</a:t>
            </a:r>
          </a:p>
          <a:p>
            <a:pPr marL="173038" indent="-173038">
              <a:buFont typeface="Arial" pitchFamily="34" charset="0"/>
              <a:buChar char="•"/>
            </a:pPr>
            <a:r>
              <a:rPr lang="ru-RU" sz="1100" dirty="0" smtClean="0">
                <a:latin typeface="Times New Roman" pitchFamily="18" charset="0"/>
                <a:cs typeface="Times New Roman" pitchFamily="18" charset="0"/>
              </a:rPr>
              <a:t>Подтверждение поправок в анкетах студентов.</a:t>
            </a:r>
          </a:p>
          <a:p>
            <a:pPr marL="173038" indent="-173038">
              <a:buFont typeface="Arial" pitchFamily="34" charset="0"/>
              <a:buChar char="•"/>
            </a:pPr>
            <a:r>
              <a:rPr lang="ru-RU" sz="1100" dirty="0" smtClean="0">
                <a:latin typeface="Times New Roman" pitchFamily="18" charset="0"/>
                <a:cs typeface="Times New Roman" pitchFamily="18" charset="0"/>
              </a:rPr>
              <a:t>Сопоставление зарегистрированных аккаунтов с определённой анкетой студента или преподавателя.</a:t>
            </a:r>
          </a:p>
        </p:txBody>
      </p:sp>
      <p:sp>
        <p:nvSpPr>
          <p:cNvPr id="12" name="Овал 11"/>
          <p:cNvSpPr/>
          <p:nvPr/>
        </p:nvSpPr>
        <p:spPr>
          <a:xfrm>
            <a:off x="827584" y="1773899"/>
            <a:ext cx="3590360" cy="2339177"/>
          </a:xfrm>
          <a:prstGeom prst="ellipse">
            <a:avLst/>
          </a:prstGeom>
          <a:solidFill>
            <a:schemeClr val="accent5">
              <a:lumMod val="75000"/>
              <a:alpha val="11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p:nvPr/>
        </p:nvSpPr>
        <p:spPr>
          <a:xfrm>
            <a:off x="3307703" y="5157192"/>
            <a:ext cx="1296144" cy="1224136"/>
          </a:xfrm>
          <a:prstGeom prst="ellipse">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7" name="Скругленная соединительная линия 16"/>
          <p:cNvCxnSpPr/>
          <p:nvPr/>
        </p:nvCxnSpPr>
        <p:spPr>
          <a:xfrm rot="5400000">
            <a:off x="2037550" y="3054790"/>
            <a:ext cx="3340708" cy="1152128"/>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8" name="Объект 17"/>
          <p:cNvGraphicFramePr>
            <a:graphicFrameLocks noChangeAspect="1"/>
          </p:cNvGraphicFramePr>
          <p:nvPr>
            <p:extLst>
              <p:ext uri="{D42A27DB-BD31-4B8C-83A1-F6EECF244321}">
                <p14:modId xmlns="" xmlns:p14="http://schemas.microsoft.com/office/powerpoint/2010/main" val="1315431864"/>
              </p:ext>
            </p:extLst>
          </p:nvPr>
        </p:nvGraphicFramePr>
        <p:xfrm>
          <a:off x="6983852" y="2874461"/>
          <a:ext cx="254000" cy="254000"/>
        </p:xfrm>
        <a:graphic>
          <a:graphicData uri="http://schemas.openxmlformats.org/presentationml/2006/ole">
            <p:oleObj spid="_x0000_s4972" name="Visio" r:id="rId7" imgW="253820" imgH="253702" progId="Visio.Drawing.11">
              <p:link updateAutomatic="1"/>
            </p:oleObj>
          </a:graphicData>
        </a:graphic>
      </p:graphicFrame>
      <p:graphicFrame>
        <p:nvGraphicFramePr>
          <p:cNvPr id="19" name="Объект 18"/>
          <p:cNvGraphicFramePr>
            <a:graphicFrameLocks noChangeAspect="1"/>
          </p:cNvGraphicFramePr>
          <p:nvPr>
            <p:extLst>
              <p:ext uri="{D42A27DB-BD31-4B8C-83A1-F6EECF244321}">
                <p14:modId xmlns="" xmlns:p14="http://schemas.microsoft.com/office/powerpoint/2010/main" val="821112896"/>
              </p:ext>
            </p:extLst>
          </p:nvPr>
        </p:nvGraphicFramePr>
        <p:xfrm>
          <a:off x="3896309" y="5675213"/>
          <a:ext cx="254000" cy="254000"/>
        </p:xfrm>
        <a:graphic>
          <a:graphicData uri="http://schemas.openxmlformats.org/presentationml/2006/ole">
            <p:oleObj spid="_x0000_s4973" name="Visio" r:id="rId8" imgW="253820" imgH="253702" progId="Visio.Drawing.11">
              <p:link updateAutomatic="1"/>
            </p:oleObj>
          </a:graphicData>
        </a:graphic>
      </p:graphicFrame>
      <p:graphicFrame>
        <p:nvGraphicFramePr>
          <p:cNvPr id="20" name="Объект 19"/>
          <p:cNvGraphicFramePr>
            <a:graphicFrameLocks noChangeAspect="1"/>
          </p:cNvGraphicFramePr>
          <p:nvPr>
            <p:extLst>
              <p:ext uri="{D42A27DB-BD31-4B8C-83A1-F6EECF244321}">
                <p14:modId xmlns="" xmlns:p14="http://schemas.microsoft.com/office/powerpoint/2010/main" val="1459207861"/>
              </p:ext>
            </p:extLst>
          </p:nvPr>
        </p:nvGraphicFramePr>
        <p:xfrm>
          <a:off x="1115616" y="5583138"/>
          <a:ext cx="254000" cy="254000"/>
        </p:xfrm>
        <a:graphic>
          <a:graphicData uri="http://schemas.openxmlformats.org/presentationml/2006/ole">
            <p:oleObj spid="_x0000_s4974" name="Visio" r:id="rId9" imgW="253820" imgH="253702" progId="Visio.Drawing.11">
              <p:link updateAutomatic="1"/>
            </p:oleObj>
          </a:graphicData>
        </a:graphic>
      </p:graphicFrame>
      <p:graphicFrame>
        <p:nvGraphicFramePr>
          <p:cNvPr id="21" name="Объект 20"/>
          <p:cNvGraphicFramePr>
            <a:graphicFrameLocks noChangeAspect="1"/>
          </p:cNvGraphicFramePr>
          <p:nvPr>
            <p:extLst>
              <p:ext uri="{D42A27DB-BD31-4B8C-83A1-F6EECF244321}">
                <p14:modId xmlns="" xmlns:p14="http://schemas.microsoft.com/office/powerpoint/2010/main" val="1385837972"/>
              </p:ext>
            </p:extLst>
          </p:nvPr>
        </p:nvGraphicFramePr>
        <p:xfrm>
          <a:off x="3180703" y="5717505"/>
          <a:ext cx="254000" cy="254000"/>
        </p:xfrm>
        <a:graphic>
          <a:graphicData uri="http://schemas.openxmlformats.org/presentationml/2006/ole">
            <p:oleObj spid="_x0000_s4975" name="Visio" r:id="rId10" imgW="253820" imgH="253702" progId="Visio.Drawing.11">
              <p:link updateAutomatic="1"/>
            </p:oleObj>
          </a:graphicData>
        </a:graphic>
      </p:graphicFrame>
      <p:sp>
        <p:nvSpPr>
          <p:cNvPr id="22" name="Овал 21"/>
          <p:cNvSpPr/>
          <p:nvPr/>
        </p:nvSpPr>
        <p:spPr>
          <a:xfrm>
            <a:off x="6732240" y="2564904"/>
            <a:ext cx="864096" cy="792088"/>
          </a:xfrm>
          <a:prstGeom prst="ellipse">
            <a:avLst/>
          </a:prstGeom>
          <a:solidFill>
            <a:schemeClr val="accent5">
              <a:lumMod val="60000"/>
              <a:lumOff val="40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Скругленный прямоугольник 23"/>
          <p:cNvSpPr/>
          <p:nvPr/>
        </p:nvSpPr>
        <p:spPr>
          <a:xfrm>
            <a:off x="462524" y="4797152"/>
            <a:ext cx="4320480" cy="1944216"/>
          </a:xfrm>
          <a:prstGeom prst="round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68" name="Picture 244"/>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2947355" y="5572252"/>
            <a:ext cx="265113" cy="41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307703" y="564356"/>
            <a:ext cx="2448272" cy="1831271"/>
          </a:xfrm>
          <a:prstGeom prst="rect">
            <a:avLst/>
          </a:prstGeom>
          <a:solidFill>
            <a:schemeClr val="bg2"/>
          </a:solidFill>
          <a:ln>
            <a:solidFill>
              <a:schemeClr val="bg2">
                <a:lumMod val="50000"/>
              </a:schemeClr>
            </a:solidFill>
          </a:ln>
          <a:effectLst>
            <a:outerShdw blurRad="50800" dist="38100" dir="2700000" algn="tl" rotWithShape="0">
              <a:prstClr val="black">
                <a:alpha val="40000"/>
              </a:prstClr>
            </a:outerShdw>
          </a:effectLst>
        </p:spPr>
        <p:txBody>
          <a:bodyPr wrap="square" rtlCol="0">
            <a:spAutoFit/>
          </a:bodyPr>
          <a:lstStyle/>
          <a:p>
            <a:r>
              <a:rPr lang="ru-RU" dirty="0" smtClean="0">
                <a:latin typeface="Times New Roman" pitchFamily="18" charset="0"/>
                <a:cs typeface="Times New Roman" pitchFamily="18" charset="0"/>
              </a:rPr>
              <a:t>Отправка запроса администратору.</a:t>
            </a:r>
          </a:p>
          <a:p>
            <a:r>
              <a:rPr lang="en-US" sz="1100" dirty="0" smtClean="0">
                <a:latin typeface="Times New Roman" pitchFamily="18" charset="0"/>
                <a:cs typeface="Times New Roman" pitchFamily="18" charset="0"/>
              </a:rPr>
              <a:t>Web-</a:t>
            </a:r>
            <a:r>
              <a:rPr lang="ru-RU" sz="1100" dirty="0" smtClean="0">
                <a:latin typeface="Times New Roman" pitchFamily="18" charset="0"/>
                <a:cs typeface="Times New Roman" pitchFamily="18" charset="0"/>
              </a:rPr>
              <a:t>сервер, принимая запрос от пользователя, передаёт данные серверу приложений, который записывает конкретный запрос в базу данных и отправляет администратору письмо с уведомлением о получении этого запроса.</a:t>
            </a:r>
            <a:endParaRPr lang="ru-RU" sz="1100" dirty="0">
              <a:latin typeface="Times New Roman" pitchFamily="18" charset="0"/>
              <a:cs typeface="Times New Roman" pitchFamily="18" charset="0"/>
            </a:endParaRPr>
          </a:p>
        </p:txBody>
      </p:sp>
      <p:sp>
        <p:nvSpPr>
          <p:cNvPr id="23" name="TextBox 22"/>
          <p:cNvSpPr txBox="1"/>
          <p:nvPr/>
        </p:nvSpPr>
        <p:spPr>
          <a:xfrm>
            <a:off x="3212468" y="456634"/>
            <a:ext cx="2594519" cy="4216539"/>
          </a:xfrm>
          <a:prstGeom prst="rect">
            <a:avLst/>
          </a:prstGeom>
          <a:solidFill>
            <a:schemeClr val="bg2">
              <a:lumMod val="90000"/>
            </a:schemeClr>
          </a:solidFill>
          <a:ln>
            <a:solidFill>
              <a:schemeClr val="bg2">
                <a:lumMod val="25000"/>
              </a:schemeClr>
            </a:solidFill>
          </a:ln>
          <a:effectLst>
            <a:outerShdw blurRad="50800" dist="38100" dir="2700000" algn="tl" rotWithShape="0">
              <a:prstClr val="black">
                <a:alpha val="40000"/>
              </a:prstClr>
            </a:outerShdw>
          </a:effectLst>
        </p:spPr>
        <p:txBody>
          <a:bodyPr wrap="square" rtlCol="0">
            <a:spAutoFit/>
          </a:bodyPr>
          <a:lstStyle/>
          <a:p>
            <a:r>
              <a:rPr lang="ru-RU" b="1" dirty="0" smtClean="0"/>
              <a:t>Сервер приложений</a:t>
            </a:r>
            <a:endParaRPr lang="ru-RU" dirty="0" smtClean="0"/>
          </a:p>
          <a:p>
            <a:pPr marL="171450" indent="-171450">
              <a:buFont typeface="Arial" pitchFamily="34" charset="0"/>
              <a:buChar char="•"/>
            </a:pPr>
            <a:r>
              <a:rPr lang="ru-RU" sz="1100" dirty="0" smtClean="0"/>
              <a:t>Обработка всех поступающих от веб-сервера запросов.</a:t>
            </a:r>
          </a:p>
          <a:p>
            <a:pPr marL="171450" indent="-171450">
              <a:buFont typeface="Arial" pitchFamily="34" charset="0"/>
              <a:buChar char="•"/>
            </a:pPr>
            <a:r>
              <a:rPr lang="ru-RU" sz="1100" dirty="0" smtClean="0"/>
              <a:t>Обеспечение связи между </a:t>
            </a:r>
            <a:r>
              <a:rPr lang="en-US" sz="1100" dirty="0" smtClean="0"/>
              <a:t>Web-</a:t>
            </a:r>
            <a:r>
              <a:rPr lang="ru-RU" sz="1100" dirty="0" smtClean="0"/>
              <a:t>сервером и сервером баз данных</a:t>
            </a:r>
          </a:p>
          <a:p>
            <a:pPr marL="171450" indent="-171450">
              <a:buFont typeface="Arial" pitchFamily="34" charset="0"/>
              <a:buChar char="•"/>
            </a:pPr>
            <a:r>
              <a:rPr lang="ru-RU" sz="1100" dirty="0" smtClean="0"/>
              <a:t>Автоматическое обновление информации, сопоставленной с данными бюро расписаний.</a:t>
            </a:r>
          </a:p>
          <a:p>
            <a:endParaRPr lang="en-US" dirty="0" smtClean="0"/>
          </a:p>
          <a:p>
            <a:r>
              <a:rPr lang="ru-RU" b="1" dirty="0" smtClean="0"/>
              <a:t>Сервер баз данных</a:t>
            </a:r>
          </a:p>
          <a:p>
            <a:pPr marL="171450" indent="-171450">
              <a:buFont typeface="Arial" pitchFamily="34" charset="0"/>
              <a:buChar char="•"/>
            </a:pPr>
            <a:r>
              <a:rPr lang="ru-RU" sz="1100" dirty="0" smtClean="0"/>
              <a:t>Хранение БД</a:t>
            </a:r>
          </a:p>
          <a:p>
            <a:pPr marL="171450" indent="-171450">
              <a:buFont typeface="Arial" pitchFamily="34" charset="0"/>
              <a:buChar char="•"/>
            </a:pPr>
            <a:r>
              <a:rPr lang="ru-RU" sz="1100" dirty="0" smtClean="0"/>
              <a:t>Обеспечение доступа к БД</a:t>
            </a:r>
          </a:p>
          <a:p>
            <a:pPr marL="171450" indent="-171450">
              <a:buFont typeface="Arial" pitchFamily="34" charset="0"/>
              <a:buChar char="•"/>
            </a:pPr>
            <a:r>
              <a:rPr lang="ru-RU" sz="1100" dirty="0" smtClean="0"/>
              <a:t>Манипуляция с БД</a:t>
            </a:r>
          </a:p>
          <a:p>
            <a:endParaRPr lang="ru-RU" sz="1100" dirty="0" smtClean="0"/>
          </a:p>
          <a:p>
            <a:r>
              <a:rPr lang="en-US" sz="1600" b="1" dirty="0" smtClean="0"/>
              <a:t>Web</a:t>
            </a:r>
            <a:r>
              <a:rPr lang="ru-RU" sz="1600" b="1" dirty="0" smtClean="0"/>
              <a:t>-Сервер</a:t>
            </a:r>
          </a:p>
          <a:p>
            <a:pPr marL="171450" indent="-171450">
              <a:buFont typeface="Arial" pitchFamily="34" charset="0"/>
              <a:buChar char="•"/>
            </a:pPr>
            <a:r>
              <a:rPr lang="ru-RU" sz="1100" dirty="0" smtClean="0"/>
              <a:t>Обеспечение взаимодействия пользователей с сервером приложений</a:t>
            </a:r>
          </a:p>
          <a:p>
            <a:pPr marL="171450" indent="-171450">
              <a:buFont typeface="Arial" pitchFamily="34" charset="0"/>
              <a:buChar char="•"/>
            </a:pPr>
            <a:r>
              <a:rPr lang="ru-RU" sz="1100" dirty="0" smtClean="0"/>
              <a:t>Отправка запросов на сервер приложений</a:t>
            </a:r>
          </a:p>
          <a:p>
            <a:pPr marL="171450" indent="-171450">
              <a:buFont typeface="Arial" pitchFamily="34" charset="0"/>
              <a:buChar char="•"/>
            </a:pPr>
            <a:r>
              <a:rPr lang="ru-RU" sz="1100" dirty="0" smtClean="0"/>
              <a:t>Вывод результатов выполнения запроса серверу приложений.</a:t>
            </a:r>
            <a:endParaRPr lang="ru-RU" sz="1100" dirty="0"/>
          </a:p>
        </p:txBody>
      </p:sp>
      <p:sp>
        <p:nvSpPr>
          <p:cNvPr id="29" name="TextBox 28"/>
          <p:cNvSpPr txBox="1"/>
          <p:nvPr/>
        </p:nvSpPr>
        <p:spPr>
          <a:xfrm>
            <a:off x="5868144" y="952388"/>
            <a:ext cx="2945365" cy="646331"/>
          </a:xfrm>
          <a:prstGeom prst="rect">
            <a:avLst/>
          </a:prstGeom>
          <a:solidFill>
            <a:schemeClr val="bg2"/>
          </a:solidFill>
          <a:ln>
            <a:solidFill>
              <a:schemeClr val="bg2">
                <a:lumMod val="50000"/>
              </a:schemeClr>
            </a:solidFill>
          </a:ln>
        </p:spPr>
        <p:txBody>
          <a:bodyPr wrap="square" rtlCol="0">
            <a:spAutoFit/>
          </a:bodyPr>
          <a:lstStyle/>
          <a:p>
            <a:r>
              <a:rPr lang="ru-RU" dirty="0" smtClean="0">
                <a:latin typeface="Times New Roman" pitchFamily="18" charset="0"/>
                <a:cs typeface="Times New Roman" pitchFamily="18" charset="0"/>
              </a:rPr>
              <a:t>Самостоятельное внесение поправки администратором</a:t>
            </a:r>
          </a:p>
        </p:txBody>
      </p:sp>
      <p:sp>
        <p:nvSpPr>
          <p:cNvPr id="11" name="Овал 10"/>
          <p:cNvSpPr/>
          <p:nvPr/>
        </p:nvSpPr>
        <p:spPr>
          <a:xfrm>
            <a:off x="5130548" y="2564904"/>
            <a:ext cx="4121972" cy="3096344"/>
          </a:xfrm>
          <a:prstGeom prst="ellipse">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683568" y="1960500"/>
            <a:ext cx="2324336" cy="4176464"/>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TextBox 7"/>
          <p:cNvSpPr txBox="1"/>
          <p:nvPr/>
        </p:nvSpPr>
        <p:spPr>
          <a:xfrm>
            <a:off x="775656" y="1960500"/>
            <a:ext cx="2232248" cy="3985706"/>
          </a:xfrm>
          <a:prstGeom prst="rect">
            <a:avLst/>
          </a:prstGeom>
          <a:noFill/>
        </p:spPr>
        <p:txBody>
          <a:bodyPr wrap="square" rtlCol="0">
            <a:spAutoFit/>
          </a:bodyPr>
          <a:lstStyle/>
          <a:p>
            <a:r>
              <a:rPr lang="ru-RU" sz="1100" dirty="0" smtClean="0">
                <a:latin typeface="Times New Roman" pitchFamily="18" charset="0"/>
                <a:cs typeface="Times New Roman" pitchFamily="18" charset="0"/>
              </a:rPr>
              <a:t>Доступ к системе из любой точки мира</a:t>
            </a:r>
          </a:p>
          <a:p>
            <a:endParaRPr lang="ru-RU" sz="1100" b="1" dirty="0" smtClean="0">
              <a:latin typeface="Times New Roman" pitchFamily="18" charset="0"/>
              <a:cs typeface="Times New Roman" pitchFamily="18" charset="0"/>
            </a:endParaRPr>
          </a:p>
          <a:p>
            <a:r>
              <a:rPr lang="ru-RU" sz="1100" b="1" dirty="0" smtClean="0">
                <a:latin typeface="Times New Roman" pitchFamily="18" charset="0"/>
                <a:cs typeface="Times New Roman" pitchFamily="18" charset="0"/>
              </a:rPr>
              <a:t>Студент</a:t>
            </a:r>
          </a:p>
          <a:p>
            <a:pPr marL="174625" indent="-174625">
              <a:buFont typeface="Arial" pitchFamily="34" charset="0"/>
              <a:buChar char="•"/>
            </a:pPr>
            <a:r>
              <a:rPr lang="ru-RU" sz="1100" dirty="0" smtClean="0">
                <a:latin typeface="Times New Roman" pitchFamily="18" charset="0"/>
                <a:cs typeface="Times New Roman" pitchFamily="18" charset="0"/>
              </a:rPr>
              <a:t>Регистрация в системе</a:t>
            </a:r>
          </a:p>
          <a:p>
            <a:pPr marL="174625" indent="-174625">
              <a:buFont typeface="Arial" pitchFamily="34" charset="0"/>
              <a:buChar char="•"/>
            </a:pPr>
            <a:r>
              <a:rPr lang="ru-RU" sz="1100" dirty="0" smtClean="0">
                <a:latin typeface="Times New Roman" pitchFamily="18" charset="0"/>
                <a:cs typeface="Times New Roman" pitchFamily="18" charset="0"/>
              </a:rPr>
              <a:t>Создание запроса на составление индивидуального расписания</a:t>
            </a:r>
          </a:p>
          <a:p>
            <a:pPr marL="174625" indent="-174625">
              <a:buFont typeface="Arial" pitchFamily="34" charset="0"/>
              <a:buChar char="•"/>
            </a:pPr>
            <a:r>
              <a:rPr lang="ru-RU" sz="1100" dirty="0" smtClean="0">
                <a:latin typeface="Times New Roman" pitchFamily="18" charset="0"/>
                <a:cs typeface="Times New Roman" pitchFamily="18" charset="0"/>
              </a:rPr>
              <a:t>Просмотр анкет преподавателей</a:t>
            </a:r>
          </a:p>
          <a:p>
            <a:pPr marL="174625" indent="-174625">
              <a:buFont typeface="Arial" pitchFamily="34" charset="0"/>
              <a:buChar char="•"/>
            </a:pPr>
            <a:r>
              <a:rPr lang="ru-RU" sz="1100" dirty="0" smtClean="0">
                <a:latin typeface="Times New Roman" pitchFamily="18" charset="0"/>
                <a:cs typeface="Times New Roman" pitchFamily="18" charset="0"/>
              </a:rPr>
              <a:t>Расчёт часов занятий</a:t>
            </a:r>
          </a:p>
          <a:p>
            <a:pPr marL="174625" indent="-174625">
              <a:buFont typeface="Arial" pitchFamily="34" charset="0"/>
              <a:buChar char="•"/>
            </a:pPr>
            <a:r>
              <a:rPr lang="ru-RU" sz="1100" dirty="0" smtClean="0">
                <a:latin typeface="Times New Roman" pitchFamily="18" charset="0"/>
                <a:cs typeface="Times New Roman" pitchFamily="18" charset="0"/>
              </a:rPr>
              <a:t>Запрос на внесение поправок в свою анкету</a:t>
            </a:r>
          </a:p>
          <a:p>
            <a:pPr marL="285750" indent="-285750">
              <a:buFont typeface="Arial" pitchFamily="34" charset="0"/>
              <a:buChar char="•"/>
            </a:pPr>
            <a:endParaRPr lang="en-US" sz="1100" dirty="0" smtClean="0">
              <a:latin typeface="Times New Roman" pitchFamily="18" charset="0"/>
              <a:cs typeface="Times New Roman" pitchFamily="18" charset="0"/>
            </a:endParaRPr>
          </a:p>
          <a:p>
            <a:r>
              <a:rPr lang="ru-RU" sz="1100" b="1" dirty="0" smtClean="0">
                <a:latin typeface="Times New Roman" pitchFamily="18" charset="0"/>
                <a:cs typeface="Times New Roman" pitchFamily="18" charset="0"/>
              </a:rPr>
              <a:t>Преподаватель</a:t>
            </a:r>
            <a:endParaRPr lang="ru-RU" sz="1100" dirty="0" smtClean="0">
              <a:latin typeface="Times New Roman" pitchFamily="18" charset="0"/>
              <a:cs typeface="Times New Roman" pitchFamily="18" charset="0"/>
            </a:endParaRPr>
          </a:p>
          <a:p>
            <a:pPr marL="171450" indent="-171450">
              <a:buFont typeface="Arial" pitchFamily="34" charset="0"/>
              <a:buChar char="•"/>
            </a:pPr>
            <a:r>
              <a:rPr lang="ru-RU" sz="1100" dirty="0" smtClean="0">
                <a:latin typeface="Times New Roman" pitchFamily="18" charset="0"/>
                <a:cs typeface="Times New Roman" pitchFamily="18" charset="0"/>
              </a:rPr>
              <a:t>Регистрация в системе</a:t>
            </a:r>
          </a:p>
          <a:p>
            <a:pPr marL="171450" indent="-171450">
              <a:buFont typeface="Arial" pitchFamily="34" charset="0"/>
              <a:buChar char="•"/>
            </a:pPr>
            <a:r>
              <a:rPr lang="ru-RU" sz="1100" dirty="0" smtClean="0">
                <a:latin typeface="Times New Roman" pitchFamily="18" charset="0"/>
                <a:cs typeface="Times New Roman" pitchFamily="18" charset="0"/>
              </a:rPr>
              <a:t>Создание запроса на составление индивидуального расписания</a:t>
            </a:r>
          </a:p>
          <a:p>
            <a:pPr marL="171450" indent="-171450">
              <a:buFont typeface="Arial" pitchFamily="34" charset="0"/>
              <a:buChar char="•"/>
            </a:pPr>
            <a:r>
              <a:rPr lang="ru-RU" sz="1100" dirty="0" smtClean="0">
                <a:latin typeface="Times New Roman" pitchFamily="18" charset="0"/>
                <a:cs typeface="Times New Roman" pitchFamily="18" charset="0"/>
              </a:rPr>
              <a:t>Просмотр анкет студентов</a:t>
            </a:r>
          </a:p>
          <a:p>
            <a:pPr marL="171450" indent="-171450">
              <a:buFont typeface="Arial" pitchFamily="34" charset="0"/>
              <a:buChar char="•"/>
            </a:pPr>
            <a:r>
              <a:rPr lang="ru-RU" sz="1100" dirty="0" smtClean="0">
                <a:latin typeface="Times New Roman" pitchFamily="18" charset="0"/>
                <a:cs typeface="Times New Roman" pitchFamily="18" charset="0"/>
              </a:rPr>
              <a:t>Внесение поправок в свою анкету.</a:t>
            </a:r>
          </a:p>
          <a:p>
            <a:pPr marL="171450" indent="-171450">
              <a:buFont typeface="Arial" pitchFamily="34" charset="0"/>
              <a:buChar char="•"/>
            </a:pPr>
            <a:endParaRPr lang="ru-RU" sz="1100" dirty="0" smtClean="0"/>
          </a:p>
        </p:txBody>
      </p:sp>
      <p:sp>
        <p:nvSpPr>
          <p:cNvPr id="9" name="TextBox 8"/>
          <p:cNvSpPr txBox="1"/>
          <p:nvPr/>
        </p:nvSpPr>
        <p:spPr>
          <a:xfrm>
            <a:off x="5726359" y="1390101"/>
            <a:ext cx="3021294" cy="1231106"/>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ru-RU" b="1" dirty="0" smtClean="0"/>
              <a:t>Администраторы</a:t>
            </a:r>
            <a:r>
              <a:rPr lang="ru-RU" dirty="0" smtClean="0"/>
              <a:t/>
            </a:r>
            <a:br>
              <a:rPr lang="ru-RU" dirty="0" smtClean="0"/>
            </a:br>
            <a:r>
              <a:rPr lang="ru-RU" sz="1400" dirty="0" smtClean="0">
                <a:latin typeface="Times New Roman" pitchFamily="18" charset="0"/>
                <a:cs typeface="Times New Roman" pitchFamily="18" charset="0"/>
              </a:rPr>
              <a:t>Веб-приложение для администраторов,  доступное только в пределах частной сети, в которой находится сервер приложения</a:t>
            </a:r>
            <a:endParaRPr lang="ru-RU" sz="1400" dirty="0">
              <a:latin typeface="Times New Roman" pitchFamily="18" charset="0"/>
              <a:cs typeface="Times New Roman" pitchFamily="18" charset="0"/>
            </a:endParaRPr>
          </a:p>
        </p:txBody>
      </p:sp>
      <p:pic>
        <p:nvPicPr>
          <p:cNvPr id="1081" name="Picture 57"/>
          <p:cNvPicPr>
            <a:picLocks noChangeAspect="1" noChangeArrowheads="1"/>
          </p:cNvPicPr>
          <p:nvPr/>
        </p:nvPicPr>
        <p:blipFill>
          <a:blip r:embed="rId12" cstate="print">
            <a:extLst>
              <a:ext uri="{28A0092B-C50C-407E-A947-70E740481C1C}">
                <a14:useLocalDpi xmlns="" xmlns:a14="http://schemas.microsoft.com/office/drawing/2010/main" val="0"/>
              </a:ext>
            </a:extLst>
          </a:blip>
          <a:stretch>
            <a:fillRect/>
          </a:stretch>
        </p:blipFill>
        <p:spPr bwMode="auto">
          <a:xfrm>
            <a:off x="3024604" y="5572252"/>
            <a:ext cx="219075" cy="219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107504" y="620688"/>
            <a:ext cx="2808312" cy="2446824"/>
          </a:xfrm>
          <a:prstGeom prst="rect">
            <a:avLst/>
          </a:prstGeom>
          <a:solidFill>
            <a:schemeClr val="tx2">
              <a:lumMod val="40000"/>
              <a:lumOff val="60000"/>
            </a:schemeClr>
          </a:solidFill>
          <a:ln>
            <a:solidFill>
              <a:schemeClr val="accent1">
                <a:lumMod val="50000"/>
              </a:schemeClr>
            </a:solidFill>
          </a:ln>
          <a:effectLst>
            <a:outerShdw blurRad="50800" dist="38100" dir="2700000" algn="tl" rotWithShape="0">
              <a:prstClr val="black">
                <a:alpha val="40000"/>
              </a:prstClr>
            </a:outerShdw>
          </a:effectLst>
        </p:spPr>
        <p:txBody>
          <a:bodyPr wrap="square" rtlCol="0">
            <a:spAutoFit/>
          </a:bodyPr>
          <a:lstStyle/>
          <a:p>
            <a:r>
              <a:rPr lang="ru-RU" b="1" dirty="0" smtClean="0">
                <a:latin typeface="Times New Roman" pitchFamily="18" charset="0"/>
                <a:cs typeface="Times New Roman" pitchFamily="18" charset="0"/>
              </a:rPr>
              <a:t>Синхронизация данных с данными бюро расписаний</a:t>
            </a:r>
          </a:p>
          <a:p>
            <a:pPr marL="171450" indent="-171450">
              <a:buFont typeface="Arial" pitchFamily="34" charset="0"/>
              <a:buChar char="•"/>
            </a:pPr>
            <a:r>
              <a:rPr lang="ru-RU" sz="1100" dirty="0" smtClean="0">
                <a:latin typeface="Times New Roman" pitchFamily="18" charset="0"/>
                <a:cs typeface="Times New Roman" pitchFamily="18" charset="0"/>
              </a:rPr>
              <a:t>Сервер приложений периодически загружает </a:t>
            </a:r>
            <a:r>
              <a:rPr lang="en-US" sz="1100" dirty="0" smtClean="0">
                <a:latin typeface="Times New Roman" pitchFamily="18" charset="0"/>
                <a:cs typeface="Times New Roman" pitchFamily="18" charset="0"/>
              </a:rPr>
              <a:t>Excel-</a:t>
            </a:r>
            <a:r>
              <a:rPr lang="ru-RU" sz="1100" dirty="0" smtClean="0">
                <a:latin typeface="Times New Roman" pitchFamily="18" charset="0"/>
                <a:cs typeface="Times New Roman" pitchFamily="18" charset="0"/>
              </a:rPr>
              <a:t>файлы с сайта </a:t>
            </a:r>
            <a:r>
              <a:rPr lang="en-US" sz="1100" dirty="0" smtClean="0">
                <a:latin typeface="Times New Roman" pitchFamily="18" charset="0"/>
                <a:cs typeface="Times New Roman" pitchFamily="18" charset="0"/>
              </a:rPr>
              <a:t>MSTUCA.RU</a:t>
            </a:r>
            <a:endParaRPr lang="ru-RU" sz="1100" dirty="0" smtClean="0">
              <a:latin typeface="Times New Roman" pitchFamily="18" charset="0"/>
              <a:cs typeface="Times New Roman" pitchFamily="18" charset="0"/>
            </a:endParaRPr>
          </a:p>
          <a:p>
            <a:pPr marL="171450" indent="-171450">
              <a:buFont typeface="Arial" pitchFamily="34" charset="0"/>
              <a:buChar char="•"/>
            </a:pPr>
            <a:r>
              <a:rPr lang="ru-RU" sz="1100" dirty="0" smtClean="0">
                <a:latin typeface="Times New Roman" pitchFamily="18" charset="0"/>
                <a:cs typeface="Times New Roman" pitchFamily="18" charset="0"/>
              </a:rPr>
              <a:t>Извлекая данные из файла, сервер приложений преобразует их в формат для хранения на сервере базы данных.</a:t>
            </a:r>
          </a:p>
          <a:p>
            <a:pPr marL="171450" indent="-171450">
              <a:buFont typeface="Arial" pitchFamily="34" charset="0"/>
              <a:buChar char="•"/>
            </a:pPr>
            <a:r>
              <a:rPr lang="ru-RU" sz="1100" dirty="0" smtClean="0">
                <a:latin typeface="Times New Roman" pitchFamily="18" charset="0"/>
                <a:cs typeface="Times New Roman" pitchFamily="18" charset="0"/>
              </a:rPr>
              <a:t>Сверив</a:t>
            </a:r>
            <a:r>
              <a:rPr lang="en-US" sz="1100" dirty="0" smtClean="0">
                <a:latin typeface="Times New Roman" pitchFamily="18" charset="0"/>
                <a:cs typeface="Times New Roman" pitchFamily="18" charset="0"/>
              </a:rPr>
              <a:t> </a:t>
            </a:r>
            <a:r>
              <a:rPr lang="ru-RU" sz="1100" dirty="0" smtClean="0">
                <a:latin typeface="Times New Roman" pitchFamily="18" charset="0"/>
                <a:cs typeface="Times New Roman" pitchFamily="18" charset="0"/>
              </a:rPr>
              <a:t>существующие записи в базе данных, сервер приложений обновляет информацию  в базе данных.</a:t>
            </a:r>
          </a:p>
        </p:txBody>
      </p:sp>
      <p:sp>
        <p:nvSpPr>
          <p:cNvPr id="26" name="TextBox 25"/>
          <p:cNvSpPr txBox="1"/>
          <p:nvPr/>
        </p:nvSpPr>
        <p:spPr>
          <a:xfrm>
            <a:off x="44690" y="1037170"/>
            <a:ext cx="3087150" cy="2277547"/>
          </a:xfrm>
          <a:prstGeom prst="rect">
            <a:avLst/>
          </a:prstGeom>
          <a:solidFill>
            <a:schemeClr val="tx2">
              <a:lumMod val="40000"/>
              <a:lumOff val="60000"/>
            </a:schemeClr>
          </a:solidFill>
          <a:ln>
            <a:solidFill>
              <a:schemeClr val="bg2">
                <a:lumMod val="25000"/>
              </a:schemeClr>
            </a:solidFill>
          </a:ln>
          <a:effectLst>
            <a:outerShdw blurRad="50800" dist="38100" dir="2700000" algn="tl" rotWithShape="0">
              <a:prstClr val="black">
                <a:alpha val="40000"/>
              </a:prstClr>
            </a:outerShdw>
          </a:effectLst>
        </p:spPr>
        <p:txBody>
          <a:bodyPr wrap="square" rtlCol="0">
            <a:spAutoFit/>
          </a:bodyPr>
          <a:lstStyle/>
          <a:p>
            <a:r>
              <a:rPr lang="ru-RU" b="1" dirty="0" smtClean="0">
                <a:latin typeface="Times New Roman" pitchFamily="18" charset="0"/>
                <a:cs typeface="Times New Roman" pitchFamily="18" charset="0"/>
              </a:rPr>
              <a:t>Процесс получения пользователем своего расписания</a:t>
            </a:r>
            <a:endParaRPr lang="en-US" b="1" dirty="0" smtClean="0">
              <a:latin typeface="Times New Roman" pitchFamily="18" charset="0"/>
              <a:cs typeface="Times New Roman" pitchFamily="18" charset="0"/>
            </a:endParaRPr>
          </a:p>
          <a:p>
            <a:r>
              <a:rPr lang="ru-RU" sz="1100" dirty="0" smtClean="0">
                <a:latin typeface="Times New Roman" pitchFamily="18" charset="0"/>
                <a:cs typeface="Times New Roman" pitchFamily="18" charset="0"/>
              </a:rPr>
              <a:t>Веб-сервер, получив запрос от пользователя, посылает запрос серверу приложений на получение запрошенного расписания. Сервер приложений отправляет на сервер баз данных соответствующий запрос для получения данных нужного расписания. Получив данные, сервер приложений генерирует </a:t>
            </a:r>
            <a:r>
              <a:rPr lang="en-US" sz="1100" dirty="0" smtClean="0">
                <a:latin typeface="Times New Roman" pitchFamily="18" charset="0"/>
                <a:cs typeface="Times New Roman" pitchFamily="18" charset="0"/>
              </a:rPr>
              <a:t>HTML-</a:t>
            </a:r>
            <a:r>
              <a:rPr lang="ru-RU" sz="1100" dirty="0" smtClean="0">
                <a:latin typeface="Times New Roman" pitchFamily="18" charset="0"/>
                <a:cs typeface="Times New Roman" pitchFamily="18" charset="0"/>
              </a:rPr>
              <a:t>страницу  и посылает её пользователю через </a:t>
            </a:r>
            <a:r>
              <a:rPr lang="en-US" sz="1100" dirty="0" smtClean="0">
                <a:latin typeface="Times New Roman" pitchFamily="18" charset="0"/>
                <a:cs typeface="Times New Roman" pitchFamily="18" charset="0"/>
              </a:rPr>
              <a:t>Web-</a:t>
            </a:r>
            <a:r>
              <a:rPr lang="ru-RU" sz="1100" dirty="0" smtClean="0">
                <a:latin typeface="Times New Roman" pitchFamily="18" charset="0"/>
                <a:cs typeface="Times New Roman" pitchFamily="18" charset="0"/>
              </a:rPr>
              <a:t>сервер.</a:t>
            </a:r>
            <a:endParaRPr lang="ru-RU" sz="1100" dirty="0">
              <a:latin typeface="Times New Roman" pitchFamily="18" charset="0"/>
              <a:cs typeface="Times New Roman" pitchFamily="18" charset="0"/>
            </a:endParaRPr>
          </a:p>
        </p:txBody>
      </p:sp>
      <p:sp>
        <p:nvSpPr>
          <p:cNvPr id="28" name="TextBox 27"/>
          <p:cNvSpPr txBox="1"/>
          <p:nvPr/>
        </p:nvSpPr>
        <p:spPr>
          <a:xfrm>
            <a:off x="6156175" y="404664"/>
            <a:ext cx="2657333" cy="1661993"/>
          </a:xfrm>
          <a:prstGeom prst="rect">
            <a:avLst/>
          </a:prstGeom>
          <a:solidFill>
            <a:schemeClr val="bg2"/>
          </a:solidFill>
          <a:ln>
            <a:solidFill>
              <a:schemeClr val="bg2">
                <a:lumMod val="50000"/>
              </a:schemeClr>
            </a:solidFill>
          </a:ln>
          <a:effectLst>
            <a:outerShdw blurRad="50800" dist="38100" dir="2700000" algn="tl" rotWithShape="0">
              <a:prstClr val="black">
                <a:alpha val="40000"/>
              </a:prstClr>
            </a:outerShdw>
          </a:effectLst>
        </p:spPr>
        <p:txBody>
          <a:bodyPr wrap="square" rtlCol="0">
            <a:spAutoFit/>
          </a:bodyPr>
          <a:lstStyle/>
          <a:p>
            <a:r>
              <a:rPr lang="ru-RU" dirty="0" smtClean="0">
                <a:latin typeface="Times New Roman" pitchFamily="18" charset="0"/>
                <a:cs typeface="Times New Roman" pitchFamily="18" charset="0"/>
              </a:rPr>
              <a:t>Ответ администратора на запрос пользователя</a:t>
            </a:r>
          </a:p>
          <a:p>
            <a:r>
              <a:rPr lang="ru-RU" sz="1100" dirty="0" smtClean="0">
                <a:latin typeface="Times New Roman" pitchFamily="18" charset="0"/>
                <a:cs typeface="Times New Roman" pitchFamily="18" charset="0"/>
              </a:rPr>
              <a:t>Сервер приложений, получив запрос от веб-сервера, отправляет его на сервер баз данных, чтобы принять поправку или отказать, удалив запрос пользователя, и в любом случае пользователю отправляется ответ администратора. </a:t>
            </a:r>
            <a:endParaRPr lang="ru-RU" sz="1100" dirty="0">
              <a:latin typeface="Times New Roman" pitchFamily="18" charset="0"/>
              <a:cs typeface="Times New Roman" pitchFamily="18" charset="0"/>
            </a:endParaRPr>
          </a:p>
        </p:txBody>
      </p:sp>
    </p:spTree>
    <p:extLst>
      <p:ext uri="{BB962C8B-B14F-4D97-AF65-F5344CB8AC3E}">
        <p14:creationId xmlns="" xmlns:p14="http://schemas.microsoft.com/office/powerpoint/2010/main" val="2918156040"/>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800"/>
                                        <p:tgtEl>
                                          <p:spTgt spid="4"/>
                                        </p:tgtEl>
                                      </p:cBhvr>
                                    </p:animEffect>
                                  </p:childTnLst>
                                </p:cTn>
                              </p:par>
                              <p:par>
                                <p:cTn id="11" presetID="21" presetClass="entr" presetSubtype="1" fill="hold" grpId="0" nodeType="withEffect">
                                  <p:stCondLst>
                                    <p:cond delay="60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800"/>
                                        <p:tgtEl>
                                          <p:spTgt spid="5"/>
                                        </p:tgtEl>
                                      </p:cBhvr>
                                    </p:animEffect>
                                  </p:childTnLst>
                                </p:cTn>
                              </p:par>
                              <p:par>
                                <p:cTn id="14" presetID="14" presetClass="entr" presetSubtype="10" fill="hold" grpId="0" nodeType="withEffect">
                                  <p:stCondLst>
                                    <p:cond delay="80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6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10" presetClass="exit" presetSubtype="0" fill="hold" grpId="2" nodeType="afterEffect">
                                  <p:stCondLst>
                                    <p:cond delay="0"/>
                                  </p:stCondLst>
                                  <p:childTnLst>
                                    <p:animEffect transition="out" filter="fade">
                                      <p:cBhvr>
                                        <p:cTn id="24" dur="2500"/>
                                        <p:tgtEl>
                                          <p:spTgt spid="11"/>
                                        </p:tgtEl>
                                      </p:cBhvr>
                                    </p:animEffect>
                                    <p:set>
                                      <p:cBhvr>
                                        <p:cTn id="25" dur="1" fill="hold">
                                          <p:stCondLst>
                                            <p:cond delay="2499"/>
                                          </p:stCondLst>
                                        </p:cTn>
                                        <p:tgtEl>
                                          <p:spTgt spid="1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500"/>
                            </p:stCondLst>
                            <p:childTnLst>
                              <p:par>
                                <p:cTn id="32" presetID="10" presetClass="exit" presetSubtype="0" fill="hold" grpId="2" nodeType="afterEffect">
                                  <p:stCondLst>
                                    <p:cond delay="0"/>
                                  </p:stCondLst>
                                  <p:childTnLst>
                                    <p:animEffect transition="out" filter="fade">
                                      <p:cBhvr>
                                        <p:cTn id="33" dur="2500"/>
                                        <p:tgtEl>
                                          <p:spTgt spid="14"/>
                                        </p:tgtEl>
                                      </p:cBhvr>
                                    </p:animEffect>
                                    <p:set>
                                      <p:cBhvr>
                                        <p:cTn id="34" dur="1" fill="hold">
                                          <p:stCondLst>
                                            <p:cond delay="2499"/>
                                          </p:stCondLst>
                                        </p:cTn>
                                        <p:tgtEl>
                                          <p:spTgt spid="1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par>
                                <p:cTn id="40" presetID="22" presetClass="exit" presetSubtype="4" fill="hold" grpId="1" nodeType="withEffect">
                                  <p:stCondLst>
                                    <p:cond delay="0"/>
                                  </p:stCondLst>
                                  <p:childTnLst>
                                    <p:animEffect transition="out" filter="wipe(down)">
                                      <p:cBhvr>
                                        <p:cTn id="41" dur="700"/>
                                        <p:tgtEl>
                                          <p:spTgt spid="5"/>
                                        </p:tgtEl>
                                      </p:cBhvr>
                                    </p:animEffect>
                                    <p:set>
                                      <p:cBhvr>
                                        <p:cTn id="42" dur="1" fill="hold">
                                          <p:stCondLst>
                                            <p:cond delay="699"/>
                                          </p:stCondLst>
                                        </p:cTn>
                                        <p:tgtEl>
                                          <p:spTgt spid="5"/>
                                        </p:tgtEl>
                                        <p:attrNameLst>
                                          <p:attrName>style.visibility</p:attrName>
                                        </p:attrNameLst>
                                      </p:cBhvr>
                                      <p:to>
                                        <p:strVal val="hidden"/>
                                      </p:to>
                                    </p:set>
                                  </p:childTnLst>
                                </p:cTn>
                              </p:par>
                              <p:par>
                                <p:cTn id="43" presetID="21" presetClass="exit" presetSubtype="1" fill="hold" grpId="1" nodeType="withEffect">
                                  <p:stCondLst>
                                    <p:cond delay="0"/>
                                  </p:stCondLst>
                                  <p:childTnLst>
                                    <p:animEffect transition="out" filter="wheel(1)">
                                      <p:cBhvr>
                                        <p:cTn id="44" dur="1000"/>
                                        <p:tgtEl>
                                          <p:spTgt spid="8"/>
                                        </p:tgtEl>
                                      </p:cBhvr>
                                    </p:animEffect>
                                    <p:set>
                                      <p:cBhvr>
                                        <p:cTn id="45" dur="1" fill="hold">
                                          <p:stCondLst>
                                            <p:cond delay="999"/>
                                          </p:stCondLst>
                                        </p:cTn>
                                        <p:tgtEl>
                                          <p:spTgt spid="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2" presetClass="entr" presetSubtype="4"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par>
                          <p:cTn id="64" fill="hold">
                            <p:stCondLst>
                              <p:cond delay="500"/>
                            </p:stCondLst>
                            <p:childTnLst>
                              <p:par>
                                <p:cTn id="65" presetID="10" presetClass="exit" presetSubtype="0" fill="hold" grpId="2" nodeType="afterEffect">
                                  <p:stCondLst>
                                    <p:cond delay="0"/>
                                  </p:stCondLst>
                                  <p:childTnLst>
                                    <p:animEffect transition="out" filter="fade">
                                      <p:cBhvr>
                                        <p:cTn id="66" dur="2500"/>
                                        <p:tgtEl>
                                          <p:spTgt spid="12"/>
                                        </p:tgtEl>
                                      </p:cBhvr>
                                    </p:animEffect>
                                    <p:set>
                                      <p:cBhvr>
                                        <p:cTn id="67" dur="1" fill="hold">
                                          <p:stCondLst>
                                            <p:cond delay="2499"/>
                                          </p:stCondLst>
                                        </p:cTn>
                                        <p:tgtEl>
                                          <p:spTgt spid="1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3"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700"/>
                                        <p:tgtEl>
                                          <p:spTgt spid="14"/>
                                        </p:tgtEl>
                                      </p:cBhvr>
                                    </p:animEffect>
                                  </p:childTnLst>
                                </p:cTn>
                              </p:par>
                            </p:childTnLst>
                          </p:cTn>
                        </p:par>
                        <p:par>
                          <p:cTn id="73" fill="hold">
                            <p:stCondLst>
                              <p:cond delay="700"/>
                            </p:stCondLst>
                            <p:childTnLst>
                              <p:par>
                                <p:cTn id="74" presetID="10" presetClass="exit" presetSubtype="0" fill="hold" grpId="5" nodeType="afterEffect">
                                  <p:stCondLst>
                                    <p:cond delay="0"/>
                                  </p:stCondLst>
                                  <p:childTnLst>
                                    <p:animEffect transition="out" filter="fade">
                                      <p:cBhvr>
                                        <p:cTn id="75" dur="2300"/>
                                        <p:tgtEl>
                                          <p:spTgt spid="14"/>
                                        </p:tgtEl>
                                      </p:cBhvr>
                                    </p:animEffect>
                                    <p:set>
                                      <p:cBhvr>
                                        <p:cTn id="76" dur="1" fill="hold">
                                          <p:stCondLst>
                                            <p:cond delay="2299"/>
                                          </p:stCondLst>
                                        </p:cTn>
                                        <p:tgtEl>
                                          <p:spTgt spid="1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3"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600"/>
                                        <p:tgtEl>
                                          <p:spTgt spid="12"/>
                                        </p:tgtEl>
                                      </p:cBhvr>
                                    </p:animEffect>
                                  </p:childTnLst>
                                </p:cTn>
                              </p:par>
                            </p:childTnLst>
                          </p:cTn>
                        </p:par>
                        <p:par>
                          <p:cTn id="82" fill="hold">
                            <p:stCondLst>
                              <p:cond delay="600"/>
                            </p:stCondLst>
                            <p:childTnLst>
                              <p:par>
                                <p:cTn id="83" presetID="10" presetClass="exit" presetSubtype="0" fill="hold" grpId="4" nodeType="afterEffect">
                                  <p:stCondLst>
                                    <p:cond delay="0"/>
                                  </p:stCondLst>
                                  <p:childTnLst>
                                    <p:animEffect transition="out" filter="fade">
                                      <p:cBhvr>
                                        <p:cTn id="84" dur="2300"/>
                                        <p:tgtEl>
                                          <p:spTgt spid="12"/>
                                        </p:tgtEl>
                                      </p:cBhvr>
                                    </p:animEffect>
                                    <p:set>
                                      <p:cBhvr>
                                        <p:cTn id="85" dur="1" fill="hold">
                                          <p:stCondLst>
                                            <p:cond delay="2299"/>
                                          </p:stCondLst>
                                        </p:cTn>
                                        <p:tgtEl>
                                          <p:spTgt spid="12"/>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2" presetClass="exit" presetSubtype="0" fill="hold" grpId="1" nodeType="clickEffect">
                                  <p:stCondLst>
                                    <p:cond delay="0"/>
                                  </p:stCondLst>
                                  <p:childTnLst>
                                    <p:animEffect transition="out" filter="fade">
                                      <p:cBhvr>
                                        <p:cTn id="89" dur="1000"/>
                                        <p:tgtEl>
                                          <p:spTgt spid="9"/>
                                        </p:tgtEl>
                                      </p:cBhvr>
                                    </p:animEffect>
                                    <p:anim calcmode="lin" valueType="num">
                                      <p:cBhvr>
                                        <p:cTn id="90" dur="1000"/>
                                        <p:tgtEl>
                                          <p:spTgt spid="9"/>
                                        </p:tgtEl>
                                        <p:attrNameLst>
                                          <p:attrName>ppt_x</p:attrName>
                                        </p:attrNameLst>
                                      </p:cBhvr>
                                      <p:tavLst>
                                        <p:tav tm="0">
                                          <p:val>
                                            <p:strVal val="ppt_x"/>
                                          </p:val>
                                        </p:tav>
                                        <p:tav tm="100000">
                                          <p:val>
                                            <p:strVal val="ppt_x"/>
                                          </p:val>
                                        </p:tav>
                                      </p:tavLst>
                                    </p:anim>
                                    <p:anim calcmode="lin" valueType="num">
                                      <p:cBhvr>
                                        <p:cTn id="91" dur="1000"/>
                                        <p:tgtEl>
                                          <p:spTgt spid="9"/>
                                        </p:tgtEl>
                                        <p:attrNameLst>
                                          <p:attrName>ppt_y</p:attrName>
                                        </p:attrNameLst>
                                      </p:cBhvr>
                                      <p:tavLst>
                                        <p:tav tm="0">
                                          <p:val>
                                            <p:strVal val="ppt_y"/>
                                          </p:val>
                                        </p:tav>
                                        <p:tav tm="100000">
                                          <p:val>
                                            <p:strVal val="ppt_y+.1"/>
                                          </p:val>
                                        </p:tav>
                                      </p:tavLst>
                                    </p:anim>
                                    <p:set>
                                      <p:cBhvr>
                                        <p:cTn id="92" dur="1" fill="hold">
                                          <p:stCondLst>
                                            <p:cond delay="999"/>
                                          </p:stCondLst>
                                        </p:cTn>
                                        <p:tgtEl>
                                          <p:spTgt spid="9"/>
                                        </p:tgtEl>
                                        <p:attrNameLst>
                                          <p:attrName>style.visibility</p:attrName>
                                        </p:attrNameLst>
                                      </p:cBhvr>
                                      <p:to>
                                        <p:strVal val="hidden"/>
                                      </p:to>
                                    </p:set>
                                  </p:childTnLst>
                                </p:cTn>
                              </p:par>
                              <p:par>
                                <p:cTn id="93" presetID="42" presetClass="exit" presetSubtype="0" fill="hold" grpId="1" nodeType="withEffect">
                                  <p:stCondLst>
                                    <p:cond delay="0"/>
                                  </p:stCondLst>
                                  <p:childTnLst>
                                    <p:animEffect transition="out" filter="fade">
                                      <p:cBhvr>
                                        <p:cTn id="94" dur="1000"/>
                                        <p:tgtEl>
                                          <p:spTgt spid="10"/>
                                        </p:tgtEl>
                                      </p:cBhvr>
                                    </p:animEffect>
                                    <p:anim calcmode="lin" valueType="num">
                                      <p:cBhvr>
                                        <p:cTn id="95" dur="1000"/>
                                        <p:tgtEl>
                                          <p:spTgt spid="10"/>
                                        </p:tgtEl>
                                        <p:attrNameLst>
                                          <p:attrName>ppt_x</p:attrName>
                                        </p:attrNameLst>
                                      </p:cBhvr>
                                      <p:tavLst>
                                        <p:tav tm="0">
                                          <p:val>
                                            <p:strVal val="ppt_x"/>
                                          </p:val>
                                        </p:tav>
                                        <p:tav tm="100000">
                                          <p:val>
                                            <p:strVal val="ppt_x"/>
                                          </p:val>
                                        </p:tav>
                                      </p:tavLst>
                                    </p:anim>
                                    <p:anim calcmode="lin" valueType="num">
                                      <p:cBhvr>
                                        <p:cTn id="96" dur="1000"/>
                                        <p:tgtEl>
                                          <p:spTgt spid="10"/>
                                        </p:tgtEl>
                                        <p:attrNameLst>
                                          <p:attrName>ppt_y</p:attrName>
                                        </p:attrNameLst>
                                      </p:cBhvr>
                                      <p:tavLst>
                                        <p:tav tm="0">
                                          <p:val>
                                            <p:strVal val="ppt_y"/>
                                          </p:val>
                                        </p:tav>
                                        <p:tav tm="100000">
                                          <p:val>
                                            <p:strVal val="ppt_y+.1"/>
                                          </p:val>
                                        </p:tav>
                                      </p:tavLst>
                                    </p:anim>
                                    <p:set>
                                      <p:cBhvr>
                                        <p:cTn id="97" dur="1" fill="hold">
                                          <p:stCondLst>
                                            <p:cond delay="999"/>
                                          </p:stCondLst>
                                        </p:cTn>
                                        <p:tgtEl>
                                          <p:spTgt spid="10"/>
                                        </p:tgtEl>
                                        <p:attrNameLst>
                                          <p:attrName>style.visibility</p:attrName>
                                        </p:attrNameLst>
                                      </p:cBhvr>
                                      <p:to>
                                        <p:strVal val="hidden"/>
                                      </p:to>
                                    </p:set>
                                  </p:childTnLst>
                                </p:cTn>
                              </p:par>
                              <p:par>
                                <p:cTn id="98" presetID="42" presetClass="exit" presetSubtype="0" fill="hold" grpId="1" nodeType="withEffect">
                                  <p:stCondLst>
                                    <p:cond delay="0"/>
                                  </p:stCondLst>
                                  <p:childTnLst>
                                    <p:animEffect transition="out" filter="fade">
                                      <p:cBhvr>
                                        <p:cTn id="99" dur="1000"/>
                                        <p:tgtEl>
                                          <p:spTgt spid="16"/>
                                        </p:tgtEl>
                                      </p:cBhvr>
                                    </p:animEffect>
                                    <p:anim calcmode="lin" valueType="num">
                                      <p:cBhvr>
                                        <p:cTn id="100" dur="1000"/>
                                        <p:tgtEl>
                                          <p:spTgt spid="16"/>
                                        </p:tgtEl>
                                        <p:attrNameLst>
                                          <p:attrName>ppt_x</p:attrName>
                                        </p:attrNameLst>
                                      </p:cBhvr>
                                      <p:tavLst>
                                        <p:tav tm="0">
                                          <p:val>
                                            <p:strVal val="ppt_x"/>
                                          </p:val>
                                        </p:tav>
                                        <p:tav tm="100000">
                                          <p:val>
                                            <p:strVal val="ppt_x"/>
                                          </p:val>
                                        </p:tav>
                                      </p:tavLst>
                                    </p:anim>
                                    <p:anim calcmode="lin" valueType="num">
                                      <p:cBhvr>
                                        <p:cTn id="101" dur="1000"/>
                                        <p:tgtEl>
                                          <p:spTgt spid="16"/>
                                        </p:tgtEl>
                                        <p:attrNameLst>
                                          <p:attrName>ppt_y</p:attrName>
                                        </p:attrNameLst>
                                      </p:cBhvr>
                                      <p:tavLst>
                                        <p:tav tm="0">
                                          <p:val>
                                            <p:strVal val="ppt_y"/>
                                          </p:val>
                                        </p:tav>
                                        <p:tav tm="100000">
                                          <p:val>
                                            <p:strVal val="ppt_y+.1"/>
                                          </p:val>
                                        </p:tav>
                                      </p:tavLst>
                                    </p:anim>
                                    <p:set>
                                      <p:cBhvr>
                                        <p:cTn id="102" dur="1" fill="hold">
                                          <p:stCondLst>
                                            <p:cond delay="999"/>
                                          </p:stCondLst>
                                        </p:cTn>
                                        <p:tgtEl>
                                          <p:spTgt spid="1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fade">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500"/>
                                        <p:tgtEl>
                                          <p:spTgt spid="24"/>
                                        </p:tgtEl>
                                      </p:cBhvr>
                                    </p:animEffect>
                                  </p:childTnLst>
                                </p:cTn>
                              </p:par>
                            </p:childTnLst>
                          </p:cTn>
                        </p:par>
                        <p:par>
                          <p:cTn id="113" fill="hold">
                            <p:stCondLst>
                              <p:cond delay="500"/>
                            </p:stCondLst>
                            <p:childTnLst>
                              <p:par>
                                <p:cTn id="114" presetID="10" presetClass="exit" presetSubtype="0" fill="hold" grpId="1" nodeType="afterEffect">
                                  <p:stCondLst>
                                    <p:cond delay="0"/>
                                  </p:stCondLst>
                                  <p:childTnLst>
                                    <p:animEffect transition="out" filter="fade">
                                      <p:cBhvr>
                                        <p:cTn id="115" dur="2900"/>
                                        <p:tgtEl>
                                          <p:spTgt spid="24"/>
                                        </p:tgtEl>
                                      </p:cBhvr>
                                    </p:animEffect>
                                    <p:set>
                                      <p:cBhvr>
                                        <p:cTn id="116" dur="1" fill="hold">
                                          <p:stCondLst>
                                            <p:cond delay="2899"/>
                                          </p:stCondLst>
                                        </p:cTn>
                                        <p:tgtEl>
                                          <p:spTgt spid="2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grpId="1" nodeType="clickEffect">
                                  <p:stCondLst>
                                    <p:cond delay="0"/>
                                  </p:stCondLst>
                                  <p:childTnLst>
                                    <p:animEffect transition="out" filter="fade">
                                      <p:cBhvr>
                                        <p:cTn id="120" dur="600"/>
                                        <p:tgtEl>
                                          <p:spTgt spid="23"/>
                                        </p:tgtEl>
                                      </p:cBhvr>
                                    </p:animEffect>
                                    <p:set>
                                      <p:cBhvr>
                                        <p:cTn id="121" dur="1" fill="hold">
                                          <p:stCondLst>
                                            <p:cond delay="599"/>
                                          </p:stCondLst>
                                        </p:cTn>
                                        <p:tgtEl>
                                          <p:spTgt spid="23"/>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fade">
                                      <p:cBhvr>
                                        <p:cTn id="126" dur="500"/>
                                        <p:tgtEl>
                                          <p:spTgt spid="25"/>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nodeType="clickEffect">
                                  <p:stCondLst>
                                    <p:cond delay="0"/>
                                  </p:stCondLst>
                                  <p:childTnLst>
                                    <p:set>
                                      <p:cBhvr>
                                        <p:cTn id="130" dur="1" fill="hold">
                                          <p:stCondLst>
                                            <p:cond delay="0"/>
                                          </p:stCondLst>
                                        </p:cTn>
                                        <p:tgtEl>
                                          <p:spTgt spid="1030"/>
                                        </p:tgtEl>
                                        <p:attrNameLst>
                                          <p:attrName>style.visibility</p:attrName>
                                        </p:attrNameLst>
                                      </p:cBhvr>
                                      <p:to>
                                        <p:strVal val="visible"/>
                                      </p:to>
                                    </p:set>
                                    <p:animEffect transition="in" filter="barn(inVertical)">
                                      <p:cBhvr>
                                        <p:cTn id="131" dur="500"/>
                                        <p:tgtEl>
                                          <p:spTgt spid="1030"/>
                                        </p:tgtEl>
                                      </p:cBhvr>
                                    </p:animEffect>
                                  </p:childTnLst>
                                </p:cTn>
                              </p:par>
                              <p:par>
                                <p:cTn id="132" presetID="16" presetClass="entr" presetSubtype="21" fill="hold" nodeType="withEffect">
                                  <p:stCondLst>
                                    <p:cond delay="0"/>
                                  </p:stCondLst>
                                  <p:childTnLst>
                                    <p:set>
                                      <p:cBhvr>
                                        <p:cTn id="133" dur="1" fill="hold">
                                          <p:stCondLst>
                                            <p:cond delay="0"/>
                                          </p:stCondLst>
                                        </p:cTn>
                                        <p:tgtEl>
                                          <p:spTgt spid="13"/>
                                        </p:tgtEl>
                                        <p:attrNameLst>
                                          <p:attrName>style.visibility</p:attrName>
                                        </p:attrNameLst>
                                      </p:cBhvr>
                                      <p:to>
                                        <p:strVal val="visible"/>
                                      </p:to>
                                    </p:set>
                                    <p:animEffect transition="in" filter="barn(inVertical)">
                                      <p:cBhvr>
                                        <p:cTn id="134" dur="500"/>
                                        <p:tgtEl>
                                          <p:spTgt spid="13"/>
                                        </p:tgtEl>
                                      </p:cBhvr>
                                    </p:animEffect>
                                  </p:childTnLst>
                                </p:cTn>
                              </p:par>
                              <p:par>
                                <p:cTn id="135" presetID="16" presetClass="entr" presetSubtype="21" fill="hold" nodeType="withEffect">
                                  <p:stCondLst>
                                    <p:cond delay="0"/>
                                  </p:stCondLst>
                                  <p:childTnLst>
                                    <p:set>
                                      <p:cBhvr>
                                        <p:cTn id="136" dur="1" fill="hold">
                                          <p:stCondLst>
                                            <p:cond delay="0"/>
                                          </p:stCondLst>
                                        </p:cTn>
                                        <p:tgtEl>
                                          <p:spTgt spid="7"/>
                                        </p:tgtEl>
                                        <p:attrNameLst>
                                          <p:attrName>style.visibility</p:attrName>
                                        </p:attrNameLst>
                                      </p:cBhvr>
                                      <p:to>
                                        <p:strVal val="visible"/>
                                      </p:to>
                                    </p:set>
                                    <p:animEffect transition="in" filter="barn(inVertical)">
                                      <p:cBhvr>
                                        <p:cTn id="137" dur="500"/>
                                        <p:tgtEl>
                                          <p:spTgt spid="7"/>
                                        </p:tgtEl>
                                      </p:cBhvr>
                                    </p:animEffect>
                                  </p:childTnLst>
                                </p:cTn>
                              </p:par>
                              <p:par>
                                <p:cTn id="138" presetID="22" presetClass="entr" presetSubtype="1" fill="hold" nodeType="withEffect">
                                  <p:stCondLst>
                                    <p:cond delay="600"/>
                                  </p:stCondLst>
                                  <p:childTnLst>
                                    <p:set>
                                      <p:cBhvr>
                                        <p:cTn id="139" dur="1" fill="hold">
                                          <p:stCondLst>
                                            <p:cond delay="0"/>
                                          </p:stCondLst>
                                        </p:cTn>
                                        <p:tgtEl>
                                          <p:spTgt spid="17"/>
                                        </p:tgtEl>
                                        <p:attrNameLst>
                                          <p:attrName>style.visibility</p:attrName>
                                        </p:attrNameLst>
                                      </p:cBhvr>
                                      <p:to>
                                        <p:strVal val="visible"/>
                                      </p:to>
                                    </p:set>
                                    <p:animEffect transition="in" filter="wipe(up)">
                                      <p:cBhvr>
                                        <p:cTn id="140" dur="1100"/>
                                        <p:tgtEl>
                                          <p:spTgt spid="17"/>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nodeType="clickEffect">
                                  <p:stCondLst>
                                    <p:cond delay="0"/>
                                  </p:stCondLst>
                                  <p:childTnLst>
                                    <p:animMotion origin="layout" path="M 1.11111E-6 -0.00417 C -0.00538 -0.00741 -0.02882 -0.01875 -0.03333 -0.02315 C -0.03872 -0.02847 -0.04254 -0.03681 -0.04879 -0.04051 C -0.06094 -0.04745 -0.07396 -0.04815 -0.08681 -0.05 C -0.09479 -0.04769 -0.09167 -0.05093 -0.09167 -0.03588 L -0.08802 -0.01366 L -0.08924 0.02292 L -0.09514 0.09583 L -0.10712 0.15139 L -0.11788 0.18472 L -0.12622 0.20694 L -0.13576 0.21968 L -0.14636 0.22778 L -0.1559 0.22917 L -0.16424 0.23403 L -0.17014 0.24352 L -0.18576 0.27361 L -0.19757 0.31968 L -0.20469 0.35625 L -0.20955 0.38634 L -0.21302 0.4213 L -0.21424 0.44838 L -0.21545 0.54028 " pathEditMode="relative" rAng="0" ptsTypes="ffffAAAAAAAAAAAAAAAAAAA">
                                      <p:cBhvr>
                                        <p:cTn id="144" dur="2000" fill="hold"/>
                                        <p:tgtEl>
                                          <p:spTgt spid="13"/>
                                        </p:tgtEl>
                                        <p:attrNameLst>
                                          <p:attrName>ppt_x</p:attrName>
                                          <p:attrName>ppt_y</p:attrName>
                                        </p:attrNameLst>
                                      </p:cBhvr>
                                      <p:rCtr x="-10781" y="24884"/>
                                    </p:animMotion>
                                  </p:childTnLst>
                                </p:cTn>
                              </p:par>
                            </p:childTnLst>
                          </p:cTn>
                        </p:par>
                      </p:childTnLst>
                    </p:cTn>
                  </p:par>
                  <p:par>
                    <p:cTn id="145" fill="hold">
                      <p:stCondLst>
                        <p:cond delay="indefinite"/>
                      </p:stCondLst>
                      <p:childTnLst>
                        <p:par>
                          <p:cTn id="146" fill="hold">
                            <p:stCondLst>
                              <p:cond delay="0"/>
                            </p:stCondLst>
                            <p:childTnLst>
                              <p:par>
                                <p:cTn id="147" presetID="14" presetClass="exit" presetSubtype="10" fill="hold" nodeType="clickEffect">
                                  <p:stCondLst>
                                    <p:cond delay="0"/>
                                  </p:stCondLst>
                                  <p:childTnLst>
                                    <p:animEffect transition="out" filter="randombar(horizontal)">
                                      <p:cBhvr>
                                        <p:cTn id="148" dur="500"/>
                                        <p:tgtEl>
                                          <p:spTgt spid="13"/>
                                        </p:tgtEl>
                                      </p:cBhvr>
                                    </p:animEffect>
                                    <p:set>
                                      <p:cBhvr>
                                        <p:cTn id="149" dur="1" fill="hold">
                                          <p:stCondLst>
                                            <p:cond delay="499"/>
                                          </p:stCondLst>
                                        </p:cTn>
                                        <p:tgtEl>
                                          <p:spTgt spid="13"/>
                                        </p:tgtEl>
                                        <p:attrNameLst>
                                          <p:attrName>style.visibility</p:attrName>
                                        </p:attrNameLst>
                                      </p:cBhvr>
                                      <p:to>
                                        <p:strVal val="hidden"/>
                                      </p:to>
                                    </p:set>
                                  </p:childTnLst>
                                </p:cTn>
                              </p:par>
                              <p:par>
                                <p:cTn id="150" presetID="14" presetClass="entr" presetSubtype="10" fill="hold" nodeType="withEffect">
                                  <p:stCondLst>
                                    <p:cond delay="0"/>
                                  </p:stCondLst>
                                  <p:childTnLst>
                                    <p:set>
                                      <p:cBhvr>
                                        <p:cTn id="151" dur="1" fill="hold">
                                          <p:stCondLst>
                                            <p:cond delay="0"/>
                                          </p:stCondLst>
                                        </p:cTn>
                                        <p:tgtEl>
                                          <p:spTgt spid="1081"/>
                                        </p:tgtEl>
                                        <p:attrNameLst>
                                          <p:attrName>style.visibility</p:attrName>
                                        </p:attrNameLst>
                                      </p:cBhvr>
                                      <p:to>
                                        <p:strVal val="visible"/>
                                      </p:to>
                                    </p:set>
                                    <p:animEffect transition="in" filter="randombar(horizontal)">
                                      <p:cBhvr>
                                        <p:cTn id="152" dur="500"/>
                                        <p:tgtEl>
                                          <p:spTgt spid="1081"/>
                                        </p:tgtEl>
                                      </p:cBhvr>
                                    </p:animEffect>
                                  </p:childTnLst>
                                </p:cTn>
                              </p:par>
                            </p:childTnLst>
                          </p:cTn>
                        </p:par>
                      </p:childTnLst>
                    </p:cTn>
                  </p:par>
                  <p:par>
                    <p:cTn id="153" fill="hold">
                      <p:stCondLst>
                        <p:cond delay="indefinite"/>
                      </p:stCondLst>
                      <p:childTnLst>
                        <p:par>
                          <p:cTn id="154" fill="hold">
                            <p:stCondLst>
                              <p:cond delay="0"/>
                            </p:stCondLst>
                            <p:childTnLst>
                              <p:par>
                                <p:cTn id="155" presetID="42" presetClass="path" presetSubtype="0" accel="50000" decel="50000" fill="hold" nodeType="clickEffect">
                                  <p:stCondLst>
                                    <p:cond delay="0"/>
                                  </p:stCondLst>
                                  <p:childTnLst>
                                    <p:animMotion origin="layout" path="M 0.00104 0.00532 L -0.20382 0.00717 " pathEditMode="relative" rAng="0" ptsTypes="AA">
                                      <p:cBhvr>
                                        <p:cTn id="156" dur="1500" fill="hold"/>
                                        <p:tgtEl>
                                          <p:spTgt spid="1081"/>
                                        </p:tgtEl>
                                        <p:attrNameLst>
                                          <p:attrName>ppt_x</p:attrName>
                                          <p:attrName>ppt_y</p:attrName>
                                        </p:attrNameLst>
                                      </p:cBhvr>
                                      <p:rCtr x="-10243" y="93"/>
                                    </p:animMotion>
                                  </p:childTnLst>
                                </p:cTn>
                              </p:par>
                              <p:par>
                                <p:cTn id="157" presetID="10" presetClass="exit" presetSubtype="0" fill="hold" nodeType="withEffect">
                                  <p:stCondLst>
                                    <p:cond delay="800"/>
                                  </p:stCondLst>
                                  <p:childTnLst>
                                    <p:animEffect transition="out" filter="fade">
                                      <p:cBhvr>
                                        <p:cTn id="158" dur="1100"/>
                                        <p:tgtEl>
                                          <p:spTgt spid="1081"/>
                                        </p:tgtEl>
                                      </p:cBhvr>
                                    </p:animEffect>
                                    <p:set>
                                      <p:cBhvr>
                                        <p:cTn id="159" dur="1" fill="hold">
                                          <p:stCondLst>
                                            <p:cond delay="1099"/>
                                          </p:stCondLst>
                                        </p:cTn>
                                        <p:tgtEl>
                                          <p:spTgt spid="1081"/>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6" presetClass="exit" presetSubtype="32" fill="hold" nodeType="clickEffect">
                                  <p:stCondLst>
                                    <p:cond delay="0"/>
                                  </p:stCondLst>
                                  <p:childTnLst>
                                    <p:animEffect transition="out" filter="circle(out)">
                                      <p:cBhvr>
                                        <p:cTn id="163" dur="2000"/>
                                        <p:tgtEl>
                                          <p:spTgt spid="1030"/>
                                        </p:tgtEl>
                                      </p:cBhvr>
                                    </p:animEffect>
                                    <p:set>
                                      <p:cBhvr>
                                        <p:cTn id="164" dur="1" fill="hold">
                                          <p:stCondLst>
                                            <p:cond delay="1999"/>
                                          </p:stCondLst>
                                        </p:cTn>
                                        <p:tgtEl>
                                          <p:spTgt spid="1030"/>
                                        </p:tgtEl>
                                        <p:attrNameLst>
                                          <p:attrName>style.visibility</p:attrName>
                                        </p:attrNameLst>
                                      </p:cBhvr>
                                      <p:to>
                                        <p:strVal val="hidden"/>
                                      </p:to>
                                    </p:set>
                                  </p:childTnLst>
                                </p:cTn>
                              </p:par>
                              <p:par>
                                <p:cTn id="165" presetID="6" presetClass="exit" presetSubtype="32" fill="hold" nodeType="withEffect">
                                  <p:stCondLst>
                                    <p:cond delay="0"/>
                                  </p:stCondLst>
                                  <p:childTnLst>
                                    <p:animEffect transition="out" filter="circle(out)">
                                      <p:cBhvr>
                                        <p:cTn id="166" dur="2000"/>
                                        <p:tgtEl>
                                          <p:spTgt spid="13"/>
                                        </p:tgtEl>
                                      </p:cBhvr>
                                    </p:animEffect>
                                    <p:set>
                                      <p:cBhvr>
                                        <p:cTn id="167" dur="1" fill="hold">
                                          <p:stCondLst>
                                            <p:cond delay="1999"/>
                                          </p:stCondLst>
                                        </p:cTn>
                                        <p:tgtEl>
                                          <p:spTgt spid="13"/>
                                        </p:tgtEl>
                                        <p:attrNameLst>
                                          <p:attrName>style.visibility</p:attrName>
                                        </p:attrNameLst>
                                      </p:cBhvr>
                                      <p:to>
                                        <p:strVal val="hidden"/>
                                      </p:to>
                                    </p:set>
                                  </p:childTnLst>
                                </p:cTn>
                              </p:par>
                              <p:par>
                                <p:cTn id="168" presetID="6" presetClass="exit" presetSubtype="32" fill="hold" nodeType="withEffect">
                                  <p:stCondLst>
                                    <p:cond delay="0"/>
                                  </p:stCondLst>
                                  <p:childTnLst>
                                    <p:animEffect transition="out" filter="circle(out)">
                                      <p:cBhvr>
                                        <p:cTn id="169" dur="2000"/>
                                        <p:tgtEl>
                                          <p:spTgt spid="7"/>
                                        </p:tgtEl>
                                      </p:cBhvr>
                                    </p:animEffect>
                                    <p:set>
                                      <p:cBhvr>
                                        <p:cTn id="170" dur="1" fill="hold">
                                          <p:stCondLst>
                                            <p:cond delay="1999"/>
                                          </p:stCondLst>
                                        </p:cTn>
                                        <p:tgtEl>
                                          <p:spTgt spid="7"/>
                                        </p:tgtEl>
                                        <p:attrNameLst>
                                          <p:attrName>style.visibility</p:attrName>
                                        </p:attrNameLst>
                                      </p:cBhvr>
                                      <p:to>
                                        <p:strVal val="hidden"/>
                                      </p:to>
                                    </p:set>
                                  </p:childTnLst>
                                </p:cTn>
                              </p:par>
                              <p:par>
                                <p:cTn id="171" presetID="22" presetClass="exit" presetSubtype="1" fill="hold" nodeType="withEffect">
                                  <p:stCondLst>
                                    <p:cond delay="1000"/>
                                  </p:stCondLst>
                                  <p:childTnLst>
                                    <p:animEffect transition="out" filter="wipe(up)">
                                      <p:cBhvr>
                                        <p:cTn id="172" dur="1600"/>
                                        <p:tgtEl>
                                          <p:spTgt spid="17"/>
                                        </p:tgtEl>
                                      </p:cBhvr>
                                    </p:animEffect>
                                    <p:set>
                                      <p:cBhvr>
                                        <p:cTn id="173" dur="1" fill="hold">
                                          <p:stCondLst>
                                            <p:cond delay="1599"/>
                                          </p:stCondLst>
                                        </p:cTn>
                                        <p:tgtEl>
                                          <p:spTgt spid="17"/>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10" presetClass="exit" presetSubtype="0" fill="hold" grpId="1" nodeType="clickEffect">
                                  <p:stCondLst>
                                    <p:cond delay="0"/>
                                  </p:stCondLst>
                                  <p:childTnLst>
                                    <p:animEffect transition="out" filter="fade">
                                      <p:cBhvr>
                                        <p:cTn id="177" dur="500"/>
                                        <p:tgtEl>
                                          <p:spTgt spid="25"/>
                                        </p:tgtEl>
                                      </p:cBhvr>
                                    </p:animEffect>
                                    <p:set>
                                      <p:cBhvr>
                                        <p:cTn id="178" dur="1" fill="hold">
                                          <p:stCondLst>
                                            <p:cond delay="499"/>
                                          </p:stCondLst>
                                        </p:cTn>
                                        <p:tgtEl>
                                          <p:spTgt spid="25"/>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26"/>
                                        </p:tgtEl>
                                        <p:attrNameLst>
                                          <p:attrName>style.visibility</p:attrName>
                                        </p:attrNameLst>
                                      </p:cBhvr>
                                      <p:to>
                                        <p:strVal val="visible"/>
                                      </p:to>
                                    </p:set>
                                    <p:animEffect transition="in" filter="fade">
                                      <p:cBhvr>
                                        <p:cTn id="183" dur="500"/>
                                        <p:tgtEl>
                                          <p:spTgt spid="26"/>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22"/>
                                        </p:tgtEl>
                                        <p:attrNameLst>
                                          <p:attrName>style.visibility</p:attrName>
                                        </p:attrNameLst>
                                      </p:cBhvr>
                                      <p:to>
                                        <p:strVal val="visible"/>
                                      </p:to>
                                    </p:set>
                                    <p:animEffect transition="in" filter="fade">
                                      <p:cBhvr>
                                        <p:cTn id="188" dur="500"/>
                                        <p:tgtEl>
                                          <p:spTgt spid="22"/>
                                        </p:tgtEl>
                                      </p:cBhvr>
                                    </p:animEffect>
                                  </p:childTnLst>
                                </p:cTn>
                              </p:par>
                            </p:childTnLst>
                          </p:cTn>
                        </p:par>
                        <p:par>
                          <p:cTn id="189" fill="hold">
                            <p:stCondLst>
                              <p:cond delay="500"/>
                            </p:stCondLst>
                            <p:childTnLst>
                              <p:par>
                                <p:cTn id="190" presetID="10" presetClass="exit" presetSubtype="0" fill="hold" grpId="1" nodeType="afterEffect">
                                  <p:stCondLst>
                                    <p:cond delay="0"/>
                                  </p:stCondLst>
                                  <p:childTnLst>
                                    <p:animEffect transition="out" filter="fade">
                                      <p:cBhvr>
                                        <p:cTn id="191" dur="2200"/>
                                        <p:tgtEl>
                                          <p:spTgt spid="22"/>
                                        </p:tgtEl>
                                      </p:cBhvr>
                                    </p:animEffect>
                                    <p:set>
                                      <p:cBhvr>
                                        <p:cTn id="192" dur="1" fill="hold">
                                          <p:stCondLst>
                                            <p:cond delay="2199"/>
                                          </p:stCondLst>
                                        </p:cTn>
                                        <p:tgtEl>
                                          <p:spTgt spid="22"/>
                                        </p:tgtEl>
                                        <p:attrNameLst>
                                          <p:attrName>style.visibility</p:attrName>
                                        </p:attrNameLst>
                                      </p:cBhvr>
                                      <p:to>
                                        <p:strVal val="hidden"/>
                                      </p:to>
                                    </p:set>
                                  </p:childTnLst>
                                </p:cTn>
                              </p:par>
                            </p:childTnLst>
                          </p:cTn>
                        </p:par>
                        <p:par>
                          <p:cTn id="193" fill="hold">
                            <p:stCondLst>
                              <p:cond delay="2700"/>
                            </p:stCondLst>
                            <p:childTnLst>
                              <p:par>
                                <p:cTn id="194" presetID="14" presetClass="entr" presetSubtype="10" fill="hold" nodeType="afterEffect">
                                  <p:stCondLst>
                                    <p:cond delay="0"/>
                                  </p:stCondLst>
                                  <p:childTnLst>
                                    <p:set>
                                      <p:cBhvr>
                                        <p:cTn id="195" dur="1" fill="hold">
                                          <p:stCondLst>
                                            <p:cond delay="0"/>
                                          </p:stCondLst>
                                        </p:cTn>
                                        <p:tgtEl>
                                          <p:spTgt spid="18"/>
                                        </p:tgtEl>
                                        <p:attrNameLst>
                                          <p:attrName>style.visibility</p:attrName>
                                        </p:attrNameLst>
                                      </p:cBhvr>
                                      <p:to>
                                        <p:strVal val="visible"/>
                                      </p:to>
                                    </p:set>
                                    <p:animEffect transition="in" filter="randombar(horizontal)">
                                      <p:cBhvr>
                                        <p:cTn id="196" dur="700"/>
                                        <p:tgtEl>
                                          <p:spTgt spid="18"/>
                                        </p:tgtEl>
                                      </p:cBhvr>
                                    </p:animEffect>
                                  </p:childTnLst>
                                </p:cTn>
                              </p:par>
                            </p:childTnLst>
                          </p:cTn>
                        </p:par>
                      </p:childTnLst>
                    </p:cTn>
                  </p:par>
                  <p:par>
                    <p:cTn id="197" fill="hold">
                      <p:stCondLst>
                        <p:cond delay="indefinite"/>
                      </p:stCondLst>
                      <p:childTnLst>
                        <p:par>
                          <p:cTn id="198" fill="hold">
                            <p:stCondLst>
                              <p:cond delay="0"/>
                            </p:stCondLst>
                            <p:childTnLst>
                              <p:par>
                                <p:cTn id="199" presetID="0" presetClass="path" presetSubtype="0" accel="50000" decel="50000" fill="hold" nodeType="clickEffect">
                                  <p:stCondLst>
                                    <p:cond delay="0"/>
                                  </p:stCondLst>
                                  <p:childTnLst>
                                    <p:animMotion origin="layout" path="M 3.61111E-6 -2.59259E-6 L -0.11198 0.1713 L -0.17743 0.19051 L -0.33819 0.34607 L -0.33819 0.40949 " pathEditMode="relative" ptsTypes="AAAAA">
                                      <p:cBhvr>
                                        <p:cTn id="200" dur="2000" fill="hold"/>
                                        <p:tgtEl>
                                          <p:spTgt spid="18"/>
                                        </p:tgtEl>
                                        <p:attrNameLst>
                                          <p:attrName>ppt_x</p:attrName>
                                          <p:attrName>ppt_y</p:attrName>
                                        </p:attrNameLst>
                                      </p:cBhvr>
                                    </p:animMotion>
                                  </p:childTnLst>
                                </p:cTn>
                              </p:par>
                            </p:childTnLst>
                          </p:cTn>
                        </p:par>
                      </p:childTnLst>
                    </p:cTn>
                  </p:par>
                  <p:par>
                    <p:cTn id="201" fill="hold">
                      <p:stCondLst>
                        <p:cond delay="indefinite"/>
                      </p:stCondLst>
                      <p:childTnLst>
                        <p:par>
                          <p:cTn id="202" fill="hold">
                            <p:stCondLst>
                              <p:cond delay="0"/>
                            </p:stCondLst>
                            <p:childTnLst>
                              <p:par>
                                <p:cTn id="203" presetID="14" presetClass="exit" presetSubtype="10" fill="hold" nodeType="clickEffect">
                                  <p:stCondLst>
                                    <p:cond delay="0"/>
                                  </p:stCondLst>
                                  <p:childTnLst>
                                    <p:animEffect transition="out" filter="randombar(horizontal)">
                                      <p:cBhvr>
                                        <p:cTn id="204" dur="500"/>
                                        <p:tgtEl>
                                          <p:spTgt spid="18"/>
                                        </p:tgtEl>
                                      </p:cBhvr>
                                    </p:animEffect>
                                    <p:set>
                                      <p:cBhvr>
                                        <p:cTn id="205" dur="1" fill="hold">
                                          <p:stCondLst>
                                            <p:cond delay="499"/>
                                          </p:stCondLst>
                                        </p:cTn>
                                        <p:tgtEl>
                                          <p:spTgt spid="18"/>
                                        </p:tgtEl>
                                        <p:attrNameLst>
                                          <p:attrName>style.visibility</p:attrName>
                                        </p:attrNameLst>
                                      </p:cBhvr>
                                      <p:to>
                                        <p:strVal val="hidden"/>
                                      </p:to>
                                    </p:set>
                                  </p:childTnLst>
                                </p:cTn>
                              </p:par>
                              <p:par>
                                <p:cTn id="206" presetID="14" presetClass="entr" presetSubtype="10" fill="hold" nodeType="withEffect">
                                  <p:stCondLst>
                                    <p:cond delay="0"/>
                                  </p:stCondLst>
                                  <p:childTnLst>
                                    <p:set>
                                      <p:cBhvr>
                                        <p:cTn id="207" dur="1" fill="hold">
                                          <p:stCondLst>
                                            <p:cond delay="0"/>
                                          </p:stCondLst>
                                        </p:cTn>
                                        <p:tgtEl>
                                          <p:spTgt spid="19"/>
                                        </p:tgtEl>
                                        <p:attrNameLst>
                                          <p:attrName>style.visibility</p:attrName>
                                        </p:attrNameLst>
                                      </p:cBhvr>
                                      <p:to>
                                        <p:strVal val="visible"/>
                                      </p:to>
                                    </p:set>
                                    <p:animEffect transition="in" filter="randombar(horizontal)">
                                      <p:cBhvr>
                                        <p:cTn id="208" dur="500"/>
                                        <p:tgtEl>
                                          <p:spTgt spid="19"/>
                                        </p:tgtEl>
                                      </p:cBhvr>
                                    </p:animEffect>
                                  </p:childTnLst>
                                </p:cTn>
                              </p:par>
                              <p:par>
                                <p:cTn id="209" presetID="0" presetClass="path" presetSubtype="0" accel="50000" decel="50000" fill="hold" nodeType="withEffect">
                                  <p:stCondLst>
                                    <p:cond delay="0"/>
                                  </p:stCondLst>
                                  <p:childTnLst>
                                    <p:animMotion origin="layout" path="M -8.33333E-7 3.7037E-7 L -0.1 0.00024 " pathEditMode="relative" ptsTypes="AA">
                                      <p:cBhvr>
                                        <p:cTn id="210" dur="800" fill="hold"/>
                                        <p:tgtEl>
                                          <p:spTgt spid="19"/>
                                        </p:tgtEl>
                                        <p:attrNameLst>
                                          <p:attrName>ppt_x</p:attrName>
                                          <p:attrName>ppt_y</p:attrName>
                                        </p:attrNameLst>
                                      </p:cBhvr>
                                    </p:animMotion>
                                  </p:childTnLst>
                                </p:cTn>
                              </p:par>
                            </p:childTnLst>
                          </p:cTn>
                        </p:par>
                      </p:childTnLst>
                    </p:cTn>
                  </p:par>
                  <p:par>
                    <p:cTn id="211" fill="hold">
                      <p:stCondLst>
                        <p:cond delay="indefinite"/>
                      </p:stCondLst>
                      <p:childTnLst>
                        <p:par>
                          <p:cTn id="212" fill="hold">
                            <p:stCondLst>
                              <p:cond delay="0"/>
                            </p:stCondLst>
                            <p:childTnLst>
                              <p:par>
                                <p:cTn id="213" presetID="0" presetClass="path" presetSubtype="0" accel="50000" decel="50000" fill="hold" nodeType="clickEffect">
                                  <p:stCondLst>
                                    <p:cond delay="0"/>
                                  </p:stCondLst>
                                  <p:childTnLst>
                                    <p:animMotion origin="layout" path="M -0.09635 -0.00647 L -0.13924 -0.02407 L -0.30469 -0.02245 " pathEditMode="relative" ptsTypes="AAA">
                                      <p:cBhvr>
                                        <p:cTn id="214" dur="900" fill="hold"/>
                                        <p:tgtEl>
                                          <p:spTgt spid="19"/>
                                        </p:tgtEl>
                                        <p:attrNameLst>
                                          <p:attrName>ppt_x</p:attrName>
                                          <p:attrName>ppt_y</p:attrName>
                                        </p:attrNameLst>
                                      </p:cBhvr>
                                    </p:animMotion>
                                  </p:childTnLst>
                                </p:cTn>
                              </p:par>
                              <p:par>
                                <p:cTn id="215" presetID="14" presetClass="exit" presetSubtype="10" fill="hold" nodeType="withEffect">
                                  <p:stCondLst>
                                    <p:cond delay="800"/>
                                  </p:stCondLst>
                                  <p:childTnLst>
                                    <p:animEffect transition="out" filter="randombar(horizontal)">
                                      <p:cBhvr>
                                        <p:cTn id="216" dur="500"/>
                                        <p:tgtEl>
                                          <p:spTgt spid="19"/>
                                        </p:tgtEl>
                                      </p:cBhvr>
                                    </p:animEffect>
                                    <p:set>
                                      <p:cBhvr>
                                        <p:cTn id="217" dur="1" fill="hold">
                                          <p:stCondLst>
                                            <p:cond delay="499"/>
                                          </p:stCondLst>
                                        </p:cTn>
                                        <p:tgtEl>
                                          <p:spTgt spid="19"/>
                                        </p:tgtEl>
                                        <p:attrNameLst>
                                          <p:attrName>style.visibility</p:attrName>
                                        </p:attrNameLst>
                                      </p:cBhvr>
                                      <p:to>
                                        <p:strVal val="hidden"/>
                                      </p:to>
                                    </p:set>
                                  </p:childTnLst>
                                </p:cTn>
                              </p:par>
                              <p:par>
                                <p:cTn id="218" presetID="14" presetClass="entr" presetSubtype="10" fill="hold" nodeType="withEffect">
                                  <p:stCondLst>
                                    <p:cond delay="800"/>
                                  </p:stCondLst>
                                  <p:childTnLst>
                                    <p:set>
                                      <p:cBhvr>
                                        <p:cTn id="219" dur="1" fill="hold">
                                          <p:stCondLst>
                                            <p:cond delay="0"/>
                                          </p:stCondLst>
                                        </p:cTn>
                                        <p:tgtEl>
                                          <p:spTgt spid="20"/>
                                        </p:tgtEl>
                                        <p:attrNameLst>
                                          <p:attrName>style.visibility</p:attrName>
                                        </p:attrNameLst>
                                      </p:cBhvr>
                                      <p:to>
                                        <p:strVal val="visible"/>
                                      </p:to>
                                    </p:set>
                                    <p:animEffect transition="in" filter="randombar(horizontal)">
                                      <p:cBhvr>
                                        <p:cTn id="220" dur="500"/>
                                        <p:tgtEl>
                                          <p:spTgt spid="20"/>
                                        </p:tgtEl>
                                      </p:cBhvr>
                                    </p:animEffect>
                                  </p:childTnLst>
                                </p:cTn>
                              </p:par>
                            </p:childTnLst>
                          </p:cTn>
                        </p:par>
                      </p:childTnLst>
                    </p:cTn>
                  </p:par>
                  <p:par>
                    <p:cTn id="221" fill="hold">
                      <p:stCondLst>
                        <p:cond delay="indefinite"/>
                      </p:stCondLst>
                      <p:childTnLst>
                        <p:par>
                          <p:cTn id="222" fill="hold">
                            <p:stCondLst>
                              <p:cond delay="0"/>
                            </p:stCondLst>
                            <p:childTnLst>
                              <p:par>
                                <p:cTn id="223" presetID="0" presetClass="path" presetSubtype="0" accel="50000" decel="50000" fill="hold" nodeType="clickEffect">
                                  <p:stCondLst>
                                    <p:cond delay="0"/>
                                  </p:stCondLst>
                                  <p:childTnLst>
                                    <p:animMotion origin="layout" path="M -1.11111E-6 -4.44444E-6 L 0.02014 0.0507 L 0.17847 0.05232 L 0.20469 0.01111 " pathEditMode="relative" ptsTypes="AAAA">
                                      <p:cBhvr>
                                        <p:cTn id="224" dur="2000" fill="hold"/>
                                        <p:tgtEl>
                                          <p:spTgt spid="20"/>
                                        </p:tgtEl>
                                        <p:attrNameLst>
                                          <p:attrName>ppt_x</p:attrName>
                                          <p:attrName>ppt_y</p:attrName>
                                        </p:attrNameLst>
                                      </p:cBhvr>
                                    </p:animMotion>
                                  </p:childTnLst>
                                </p:cTn>
                              </p:par>
                            </p:childTnLst>
                          </p:cTn>
                        </p:par>
                      </p:childTnLst>
                    </p:cTn>
                  </p:par>
                  <p:par>
                    <p:cTn id="225" fill="hold">
                      <p:stCondLst>
                        <p:cond delay="indefinite"/>
                      </p:stCondLst>
                      <p:childTnLst>
                        <p:par>
                          <p:cTn id="226" fill="hold">
                            <p:stCondLst>
                              <p:cond delay="0"/>
                            </p:stCondLst>
                            <p:childTnLst>
                              <p:par>
                                <p:cTn id="227" presetID="14" presetClass="exit" presetSubtype="10" fill="hold" nodeType="clickEffect">
                                  <p:stCondLst>
                                    <p:cond delay="0"/>
                                  </p:stCondLst>
                                  <p:childTnLst>
                                    <p:animEffect transition="out" filter="randombar(horizontal)">
                                      <p:cBhvr>
                                        <p:cTn id="228" dur="500"/>
                                        <p:tgtEl>
                                          <p:spTgt spid="20"/>
                                        </p:tgtEl>
                                      </p:cBhvr>
                                    </p:animEffect>
                                    <p:set>
                                      <p:cBhvr>
                                        <p:cTn id="229" dur="1" fill="hold">
                                          <p:stCondLst>
                                            <p:cond delay="499"/>
                                          </p:stCondLst>
                                        </p:cTn>
                                        <p:tgtEl>
                                          <p:spTgt spid="20"/>
                                        </p:tgtEl>
                                        <p:attrNameLst>
                                          <p:attrName>style.visibility</p:attrName>
                                        </p:attrNameLst>
                                      </p:cBhvr>
                                      <p:to>
                                        <p:strVal val="hidden"/>
                                      </p:to>
                                    </p:set>
                                  </p:childTnLst>
                                </p:cTn>
                              </p:par>
                              <p:par>
                                <p:cTn id="230" presetID="14" presetClass="entr" presetSubtype="10" fill="hold" nodeType="withEffect">
                                  <p:stCondLst>
                                    <p:cond delay="0"/>
                                  </p:stCondLst>
                                  <p:childTnLst>
                                    <p:set>
                                      <p:cBhvr>
                                        <p:cTn id="231" dur="1" fill="hold">
                                          <p:stCondLst>
                                            <p:cond delay="0"/>
                                          </p:stCondLst>
                                        </p:cTn>
                                        <p:tgtEl>
                                          <p:spTgt spid="21"/>
                                        </p:tgtEl>
                                        <p:attrNameLst>
                                          <p:attrName>style.visibility</p:attrName>
                                        </p:attrNameLst>
                                      </p:cBhvr>
                                      <p:to>
                                        <p:strVal val="visible"/>
                                      </p:to>
                                    </p:set>
                                    <p:animEffect transition="in" filter="randombar(horizontal)">
                                      <p:cBhvr>
                                        <p:cTn id="232" dur="500"/>
                                        <p:tgtEl>
                                          <p:spTgt spid="21"/>
                                        </p:tgtEl>
                                      </p:cBhvr>
                                    </p:animEffect>
                                  </p:childTnLst>
                                </p:cTn>
                              </p:par>
                              <p:par>
                                <p:cTn id="233" presetID="0" presetClass="path" presetSubtype="0" accel="50000" decel="50000" fill="hold" nodeType="withEffect">
                                  <p:stCondLst>
                                    <p:cond delay="200"/>
                                  </p:stCondLst>
                                  <p:childTnLst>
                                    <p:animMotion origin="layout" path="M 7.22222E-6 -2.22222E-6 L 0.09289 0.00486 L 0.12622 0.00486 L 0.32136 -0.16504 L 0.35956 -0.28889 L 0.4356 -0.40625 " pathEditMode="relative" ptsTypes="AAAAAA">
                                      <p:cBhvr>
                                        <p:cTn id="234" dur="2000" fill="hold"/>
                                        <p:tgtEl>
                                          <p:spTgt spid="21"/>
                                        </p:tgtEl>
                                        <p:attrNameLst>
                                          <p:attrName>ppt_x</p:attrName>
                                          <p:attrName>ppt_y</p:attrName>
                                        </p:attrNameLst>
                                      </p:cBhvr>
                                    </p:animMotion>
                                  </p:childTnLst>
                                </p:cTn>
                              </p:par>
                            </p:childTnLst>
                          </p:cTn>
                        </p:par>
                        <p:par>
                          <p:cTn id="235" fill="hold">
                            <p:stCondLst>
                              <p:cond delay="2200"/>
                            </p:stCondLst>
                            <p:childTnLst>
                              <p:par>
                                <p:cTn id="236" presetID="10" presetClass="exit" presetSubtype="0" fill="hold" nodeType="afterEffect">
                                  <p:stCondLst>
                                    <p:cond delay="300"/>
                                  </p:stCondLst>
                                  <p:childTnLst>
                                    <p:animEffect transition="out" filter="fade">
                                      <p:cBhvr>
                                        <p:cTn id="237" dur="1300"/>
                                        <p:tgtEl>
                                          <p:spTgt spid="21"/>
                                        </p:tgtEl>
                                      </p:cBhvr>
                                    </p:animEffect>
                                    <p:set>
                                      <p:cBhvr>
                                        <p:cTn id="238" dur="1" fill="hold">
                                          <p:stCondLst>
                                            <p:cond delay="1299"/>
                                          </p:stCondLst>
                                        </p:cTn>
                                        <p:tgtEl>
                                          <p:spTgt spid="21"/>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0" presetClass="exit" presetSubtype="0" fill="hold" grpId="1" nodeType="clickEffect">
                                  <p:stCondLst>
                                    <p:cond delay="0"/>
                                  </p:stCondLst>
                                  <p:childTnLst>
                                    <p:animEffect transition="out" filter="fade">
                                      <p:cBhvr>
                                        <p:cTn id="242" dur="500"/>
                                        <p:tgtEl>
                                          <p:spTgt spid="26"/>
                                        </p:tgtEl>
                                      </p:cBhvr>
                                    </p:animEffect>
                                    <p:set>
                                      <p:cBhvr>
                                        <p:cTn id="243" dur="1" fill="hold">
                                          <p:stCondLst>
                                            <p:cond delay="499"/>
                                          </p:stCondLst>
                                        </p:cTn>
                                        <p:tgtEl>
                                          <p:spTgt spid="26"/>
                                        </p:tgtEl>
                                        <p:attrNameLst>
                                          <p:attrName>style.visibility</p:attrName>
                                        </p:attrNameLst>
                                      </p:cBhvr>
                                      <p:to>
                                        <p:strVal val="hidden"/>
                                      </p:to>
                                    </p:set>
                                  </p:childTnLst>
                                </p:cTn>
                              </p:par>
                              <p:par>
                                <p:cTn id="244" presetID="10" presetClass="entr" presetSubtype="0" fill="hold" grpId="0" nodeType="withEffect">
                                  <p:stCondLst>
                                    <p:cond delay="0"/>
                                  </p:stCondLst>
                                  <p:childTnLst>
                                    <p:set>
                                      <p:cBhvr>
                                        <p:cTn id="245" dur="1" fill="hold">
                                          <p:stCondLst>
                                            <p:cond delay="0"/>
                                          </p:stCondLst>
                                        </p:cTn>
                                        <p:tgtEl>
                                          <p:spTgt spid="27"/>
                                        </p:tgtEl>
                                        <p:attrNameLst>
                                          <p:attrName>style.visibility</p:attrName>
                                        </p:attrNameLst>
                                      </p:cBhvr>
                                      <p:to>
                                        <p:strVal val="visible"/>
                                      </p:to>
                                    </p:set>
                                    <p:animEffect transition="in" filter="fade">
                                      <p:cBhvr>
                                        <p:cTn id="246" dur="500"/>
                                        <p:tgtEl>
                                          <p:spTgt spid="27"/>
                                        </p:tgtEl>
                                      </p:cBhvr>
                                    </p:animEffect>
                                  </p:childTnLst>
                                </p:cTn>
                              </p:par>
                            </p:childTnLst>
                          </p:cTn>
                        </p:par>
                      </p:childTnLst>
                    </p:cTn>
                  </p:par>
                  <p:par>
                    <p:cTn id="247" fill="hold">
                      <p:stCondLst>
                        <p:cond delay="indefinite"/>
                      </p:stCondLst>
                      <p:childTnLst>
                        <p:par>
                          <p:cTn id="248" fill="hold">
                            <p:stCondLst>
                              <p:cond delay="0"/>
                            </p:stCondLst>
                            <p:childTnLst>
                              <p:par>
                                <p:cTn id="249" presetID="0" presetClass="path" presetSubtype="0" accel="50000" decel="50000" fill="hold" nodeType="clickEffect">
                                  <p:stCondLst>
                                    <p:cond delay="0"/>
                                  </p:stCondLst>
                                  <p:childTnLst>
                                    <p:animMotion origin="layout" path="M -4.72222E-6 -1.48148E-6 L -0.00434 -0.00069 " pathEditMode="relative" rAng="0" ptsTypes="AA">
                                      <p:cBhvr>
                                        <p:cTn id="250" dur="200" fill="hold"/>
                                        <p:tgtEl>
                                          <p:spTgt spid="18"/>
                                        </p:tgtEl>
                                        <p:attrNameLst>
                                          <p:attrName>ppt_x</p:attrName>
                                          <p:attrName>ppt_y</p:attrName>
                                        </p:attrNameLst>
                                      </p:cBhvr>
                                      <p:rCtr x="-226" y="-46"/>
                                    </p:animMotion>
                                  </p:childTnLst>
                                </p:cTn>
                              </p:par>
                            </p:childTnLst>
                          </p:cTn>
                        </p:par>
                        <p:par>
                          <p:cTn id="251" fill="hold">
                            <p:stCondLst>
                              <p:cond delay="200"/>
                            </p:stCondLst>
                            <p:childTnLst>
                              <p:par>
                                <p:cTn id="252" presetID="10" presetClass="entr" presetSubtype="0" fill="hold" nodeType="afterEffect">
                                  <p:stCondLst>
                                    <p:cond delay="0"/>
                                  </p:stCondLst>
                                  <p:childTnLst>
                                    <p:set>
                                      <p:cBhvr>
                                        <p:cTn id="253" dur="1" fill="hold">
                                          <p:stCondLst>
                                            <p:cond delay="0"/>
                                          </p:stCondLst>
                                        </p:cTn>
                                        <p:tgtEl>
                                          <p:spTgt spid="18"/>
                                        </p:tgtEl>
                                        <p:attrNameLst>
                                          <p:attrName>style.visibility</p:attrName>
                                        </p:attrNameLst>
                                      </p:cBhvr>
                                      <p:to>
                                        <p:strVal val="visible"/>
                                      </p:to>
                                    </p:set>
                                    <p:animEffect transition="in" filter="fade">
                                      <p:cBhvr>
                                        <p:cTn id="254" dur="500"/>
                                        <p:tgtEl>
                                          <p:spTgt spid="18"/>
                                        </p:tgtEl>
                                      </p:cBhvr>
                                    </p:animEffect>
                                  </p:childTnLst>
                                </p:cTn>
                              </p:par>
                            </p:childTnLst>
                          </p:cTn>
                        </p:par>
                      </p:childTnLst>
                    </p:cTn>
                  </p:par>
                  <p:par>
                    <p:cTn id="255" fill="hold">
                      <p:stCondLst>
                        <p:cond delay="indefinite"/>
                      </p:stCondLst>
                      <p:childTnLst>
                        <p:par>
                          <p:cTn id="256" fill="hold">
                            <p:stCondLst>
                              <p:cond delay="0"/>
                            </p:stCondLst>
                            <p:childTnLst>
                              <p:par>
                                <p:cTn id="257" presetID="0" presetClass="path" presetSubtype="0" accel="50000" decel="50000" fill="hold" nodeType="clickEffect">
                                  <p:stCondLst>
                                    <p:cond delay="0"/>
                                  </p:stCondLst>
                                  <p:childTnLst>
                                    <p:animMotion origin="layout" path="M 3.61111E-6 -2.59259E-6 L -0.08212 0.12848 L -0.11076 0.16829 L -0.17743 0.18889 L -0.33819 0.34445 L -0.33941 0.41112 " pathEditMode="relative" ptsTypes="AAAAAA">
                                      <p:cBhvr>
                                        <p:cTn id="258" dur="1400" fill="hold"/>
                                        <p:tgtEl>
                                          <p:spTgt spid="18"/>
                                        </p:tgtEl>
                                        <p:attrNameLst>
                                          <p:attrName>ppt_x</p:attrName>
                                          <p:attrName>ppt_y</p:attrName>
                                        </p:attrNameLst>
                                      </p:cBhvr>
                                    </p:animMotion>
                                  </p:childTnLst>
                                </p:cTn>
                              </p:par>
                              <p:par>
                                <p:cTn id="259" presetID="0" presetClass="path" presetSubtype="0" accel="50000" decel="50000" fill="hold" nodeType="withEffect">
                                  <p:stCondLst>
                                    <p:cond delay="0"/>
                                  </p:stCondLst>
                                  <p:childTnLst>
                                    <p:animMotion origin="layout" path="M 2.77778E-7 -2.22222E-6 L -0.00243 0.00972 " pathEditMode="relative" rAng="0" ptsTypes="AA">
                                      <p:cBhvr>
                                        <p:cTn id="260" dur="200" fill="hold"/>
                                        <p:tgtEl>
                                          <p:spTgt spid="19"/>
                                        </p:tgtEl>
                                        <p:attrNameLst>
                                          <p:attrName>ppt_x</p:attrName>
                                          <p:attrName>ppt_y</p:attrName>
                                        </p:attrNameLst>
                                      </p:cBhvr>
                                      <p:rCtr x="-122" y="486"/>
                                    </p:animMotion>
                                  </p:childTnLst>
                                </p:cTn>
                              </p:par>
                              <p:par>
                                <p:cTn id="261" presetID="14" presetClass="exit" presetSubtype="10" fill="hold" nodeType="withEffect">
                                  <p:stCondLst>
                                    <p:cond delay="1600"/>
                                  </p:stCondLst>
                                  <p:childTnLst>
                                    <p:animEffect transition="out" filter="randombar(horizontal)">
                                      <p:cBhvr>
                                        <p:cTn id="262" dur="500"/>
                                        <p:tgtEl>
                                          <p:spTgt spid="18"/>
                                        </p:tgtEl>
                                      </p:cBhvr>
                                    </p:animEffect>
                                    <p:set>
                                      <p:cBhvr>
                                        <p:cTn id="263" dur="1" fill="hold">
                                          <p:stCondLst>
                                            <p:cond delay="499"/>
                                          </p:stCondLst>
                                        </p:cTn>
                                        <p:tgtEl>
                                          <p:spTgt spid="18"/>
                                        </p:tgtEl>
                                        <p:attrNameLst>
                                          <p:attrName>style.visibility</p:attrName>
                                        </p:attrNameLst>
                                      </p:cBhvr>
                                      <p:to>
                                        <p:strVal val="hidden"/>
                                      </p:to>
                                    </p:set>
                                  </p:childTnLst>
                                </p:cTn>
                              </p:par>
                              <p:par>
                                <p:cTn id="264" presetID="14" presetClass="entr" presetSubtype="10" fill="hold" nodeType="withEffect">
                                  <p:stCondLst>
                                    <p:cond delay="1600"/>
                                  </p:stCondLst>
                                  <p:childTnLst>
                                    <p:set>
                                      <p:cBhvr>
                                        <p:cTn id="265" dur="1" fill="hold">
                                          <p:stCondLst>
                                            <p:cond delay="0"/>
                                          </p:stCondLst>
                                        </p:cTn>
                                        <p:tgtEl>
                                          <p:spTgt spid="19"/>
                                        </p:tgtEl>
                                        <p:attrNameLst>
                                          <p:attrName>style.visibility</p:attrName>
                                        </p:attrNameLst>
                                      </p:cBhvr>
                                      <p:to>
                                        <p:strVal val="visible"/>
                                      </p:to>
                                    </p:set>
                                    <p:animEffect transition="in" filter="randombar(horizontal)">
                                      <p:cBhvr>
                                        <p:cTn id="266" dur="600"/>
                                        <p:tgtEl>
                                          <p:spTgt spid="19"/>
                                        </p:tgtEl>
                                      </p:cBhvr>
                                    </p:animEffect>
                                  </p:childTnLst>
                                </p:cTn>
                              </p:par>
                            </p:childTnLst>
                          </p:cTn>
                        </p:par>
                      </p:childTnLst>
                    </p:cTn>
                  </p:par>
                  <p:par>
                    <p:cTn id="267" fill="hold">
                      <p:stCondLst>
                        <p:cond delay="indefinite"/>
                      </p:stCondLst>
                      <p:childTnLst>
                        <p:par>
                          <p:cTn id="268" fill="hold">
                            <p:stCondLst>
                              <p:cond delay="0"/>
                            </p:stCondLst>
                            <p:childTnLst>
                              <p:par>
                                <p:cTn id="269" presetID="0" presetClass="path" presetSubtype="0" accel="50000" decel="50000" fill="hold" nodeType="clickEffect">
                                  <p:stCondLst>
                                    <p:cond delay="0"/>
                                  </p:stCondLst>
                                  <p:childTnLst>
                                    <p:animMotion origin="layout" path="M -8.33333E-7 3.7037E-7 L -0.09878 -0.00162 " pathEditMode="relative" ptsTypes="AA">
                                      <p:cBhvr>
                                        <p:cTn id="270" dur="2000" fill="hold"/>
                                        <p:tgtEl>
                                          <p:spTgt spid="19"/>
                                        </p:tgtEl>
                                        <p:attrNameLst>
                                          <p:attrName>ppt_x</p:attrName>
                                          <p:attrName>ppt_y</p:attrName>
                                        </p:attrNameLst>
                                      </p:cBhvr>
                                    </p:animMotion>
                                  </p:childTnLst>
                                </p:cTn>
                              </p:par>
                            </p:childTnLst>
                          </p:cTn>
                        </p:par>
                        <p:par>
                          <p:cTn id="271" fill="hold">
                            <p:stCondLst>
                              <p:cond delay="2000"/>
                            </p:stCondLst>
                            <p:childTnLst>
                              <p:par>
                                <p:cTn id="272" presetID="0" presetClass="path" presetSubtype="0" accel="50000" decel="50000" fill="hold" nodeType="afterEffect">
                                  <p:stCondLst>
                                    <p:cond delay="0"/>
                                  </p:stCondLst>
                                  <p:childTnLst>
                                    <p:animMotion origin="layout" path="M -0.09635 -0.01065 L -0.12726 -0.02014 L -0.30833 -0.02014 " pathEditMode="relative" ptsTypes="AAA">
                                      <p:cBhvr>
                                        <p:cTn id="273" dur="2000" fill="hold"/>
                                        <p:tgtEl>
                                          <p:spTgt spid="19"/>
                                        </p:tgtEl>
                                        <p:attrNameLst>
                                          <p:attrName>ppt_x</p:attrName>
                                          <p:attrName>ppt_y</p:attrName>
                                        </p:attrNameLst>
                                      </p:cBhvr>
                                    </p:animMotion>
                                  </p:childTnLst>
                                </p:cTn>
                              </p:par>
                              <p:par>
                                <p:cTn id="274" presetID="10" presetClass="exit" presetSubtype="0" fill="hold" nodeType="withEffect">
                                  <p:stCondLst>
                                    <p:cond delay="2100"/>
                                  </p:stCondLst>
                                  <p:childTnLst>
                                    <p:animEffect transition="out" filter="fade">
                                      <p:cBhvr>
                                        <p:cTn id="275" dur="400"/>
                                        <p:tgtEl>
                                          <p:spTgt spid="19"/>
                                        </p:tgtEl>
                                      </p:cBhvr>
                                    </p:animEffect>
                                    <p:set>
                                      <p:cBhvr>
                                        <p:cTn id="276" dur="1" fill="hold">
                                          <p:stCondLst>
                                            <p:cond delay="399"/>
                                          </p:stCondLst>
                                        </p:cTn>
                                        <p:tgtEl>
                                          <p:spTgt spid="19"/>
                                        </p:tgtEl>
                                        <p:attrNameLst>
                                          <p:attrName>style.visibility</p:attrName>
                                        </p:attrNameLst>
                                      </p:cBhvr>
                                      <p:to>
                                        <p:strVal val="hidden"/>
                                      </p:to>
                                    </p:set>
                                  </p:childTnLst>
                                </p:cTn>
                              </p:par>
                              <p:par>
                                <p:cTn id="277" presetID="22" presetClass="entr" presetSubtype="4" fill="hold" nodeType="withEffect">
                                  <p:stCondLst>
                                    <p:cond delay="0"/>
                                  </p:stCondLst>
                                  <p:childTnLst>
                                    <p:set>
                                      <p:cBhvr>
                                        <p:cTn id="278" dur="1" fill="hold">
                                          <p:stCondLst>
                                            <p:cond delay="0"/>
                                          </p:stCondLst>
                                        </p:cTn>
                                        <p:tgtEl>
                                          <p:spTgt spid="1268"/>
                                        </p:tgtEl>
                                        <p:attrNameLst>
                                          <p:attrName>style.visibility</p:attrName>
                                        </p:attrNameLst>
                                      </p:cBhvr>
                                      <p:to>
                                        <p:strVal val="visible"/>
                                      </p:to>
                                    </p:set>
                                    <p:animEffect transition="in" filter="wipe(down)">
                                      <p:cBhvr>
                                        <p:cTn id="279" dur="500"/>
                                        <p:tgtEl>
                                          <p:spTgt spid="1268"/>
                                        </p:tgtEl>
                                      </p:cBhvr>
                                    </p:animEffect>
                                  </p:childTnLst>
                                </p:cTn>
                              </p:par>
                              <p:par>
                                <p:cTn id="280" presetID="0" presetClass="path" presetSubtype="0" accel="50000" decel="50000" fill="hold" nodeType="withEffect">
                                  <p:stCondLst>
                                    <p:cond delay="700"/>
                                  </p:stCondLst>
                                  <p:childTnLst>
                                    <p:animMotion origin="layout" path="M -7.77778E-6 -8.14815E-6 L -0.09758 -0.16829 " pathEditMode="relative" ptsTypes="AA">
                                      <p:cBhvr>
                                        <p:cTn id="281" dur="2000" fill="hold"/>
                                        <p:tgtEl>
                                          <p:spTgt spid="1268"/>
                                        </p:tgtEl>
                                        <p:attrNameLst>
                                          <p:attrName>ppt_x</p:attrName>
                                          <p:attrName>ppt_y</p:attrName>
                                        </p:attrNameLst>
                                      </p:cBhvr>
                                    </p:animMotion>
                                  </p:childTnLst>
                                </p:cTn>
                              </p:par>
                            </p:childTnLst>
                          </p:cTn>
                        </p:par>
                        <p:par>
                          <p:cTn id="282" fill="hold">
                            <p:stCondLst>
                              <p:cond delay="4700"/>
                            </p:stCondLst>
                            <p:childTnLst>
                              <p:par>
                                <p:cTn id="283" presetID="0" presetClass="path" presetSubtype="0" accel="50000" decel="50000" fill="hold" nodeType="afterEffect">
                                  <p:stCondLst>
                                    <p:cond delay="800"/>
                                  </p:stCondLst>
                                  <p:childTnLst>
                                    <p:animMotion origin="layout" path="M -0.09757 -0.16828 L -0.09671 -0.48981 " pathEditMode="relative" rAng="0" ptsTypes="AA">
                                      <p:cBhvr>
                                        <p:cTn id="284" dur="1400" fill="hold"/>
                                        <p:tgtEl>
                                          <p:spTgt spid="1268"/>
                                        </p:tgtEl>
                                        <p:attrNameLst>
                                          <p:attrName>ppt_x</p:attrName>
                                          <p:attrName>ppt_y</p:attrName>
                                        </p:attrNameLst>
                                      </p:cBhvr>
                                      <p:rCtr x="35" y="-16088"/>
                                    </p:animMotion>
                                  </p:childTnLst>
                                </p:cTn>
                              </p:par>
                            </p:childTnLst>
                          </p:cTn>
                        </p:par>
                        <p:par>
                          <p:cTn id="285" fill="hold">
                            <p:stCondLst>
                              <p:cond delay="6900"/>
                            </p:stCondLst>
                            <p:childTnLst>
                              <p:par>
                                <p:cTn id="286" presetID="10" presetClass="exit" presetSubtype="0" fill="hold" nodeType="afterEffect">
                                  <p:stCondLst>
                                    <p:cond delay="0"/>
                                  </p:stCondLst>
                                  <p:childTnLst>
                                    <p:animEffect transition="out" filter="fade">
                                      <p:cBhvr>
                                        <p:cTn id="287" dur="500"/>
                                        <p:tgtEl>
                                          <p:spTgt spid="1268"/>
                                        </p:tgtEl>
                                      </p:cBhvr>
                                    </p:animEffect>
                                    <p:set>
                                      <p:cBhvr>
                                        <p:cTn id="288" dur="1" fill="hold">
                                          <p:stCondLst>
                                            <p:cond delay="499"/>
                                          </p:stCondLst>
                                        </p:cTn>
                                        <p:tgtEl>
                                          <p:spTgt spid="1268"/>
                                        </p:tgtEl>
                                        <p:attrNameLst>
                                          <p:attrName>style.visibility</p:attrName>
                                        </p:attrNameLst>
                                      </p:cBhvr>
                                      <p:to>
                                        <p:strVal val="hidden"/>
                                      </p:to>
                                    </p:set>
                                  </p:childTnLst>
                                </p:cTn>
                              </p:par>
                            </p:childTnLst>
                          </p:cTn>
                        </p:par>
                      </p:childTnLst>
                    </p:cTn>
                  </p:par>
                  <p:par>
                    <p:cTn id="289" fill="hold">
                      <p:stCondLst>
                        <p:cond delay="indefinite"/>
                      </p:stCondLst>
                      <p:childTnLst>
                        <p:par>
                          <p:cTn id="290" fill="hold">
                            <p:stCondLst>
                              <p:cond delay="0"/>
                            </p:stCondLst>
                            <p:childTnLst>
                              <p:par>
                                <p:cTn id="291" presetID="10" presetClass="exit" presetSubtype="0" fill="hold" grpId="1" nodeType="clickEffect">
                                  <p:stCondLst>
                                    <p:cond delay="0"/>
                                  </p:stCondLst>
                                  <p:childTnLst>
                                    <p:animEffect transition="out" filter="fade">
                                      <p:cBhvr>
                                        <p:cTn id="292" dur="500"/>
                                        <p:tgtEl>
                                          <p:spTgt spid="27"/>
                                        </p:tgtEl>
                                      </p:cBhvr>
                                    </p:animEffect>
                                    <p:set>
                                      <p:cBhvr>
                                        <p:cTn id="293" dur="1" fill="hold">
                                          <p:stCondLst>
                                            <p:cond delay="499"/>
                                          </p:stCondLst>
                                        </p:cTn>
                                        <p:tgtEl>
                                          <p:spTgt spid="27"/>
                                        </p:tgtEl>
                                        <p:attrNameLst>
                                          <p:attrName>style.visibility</p:attrName>
                                        </p:attrNameLst>
                                      </p:cBhvr>
                                      <p:to>
                                        <p:strVal val="hidden"/>
                                      </p:to>
                                    </p:set>
                                  </p:childTnLst>
                                </p:cTn>
                              </p:par>
                              <p:par>
                                <p:cTn id="294" presetID="10" presetClass="entr" presetSubtype="0" fill="hold" grpId="0" nodeType="withEffect">
                                  <p:stCondLst>
                                    <p:cond delay="0"/>
                                  </p:stCondLst>
                                  <p:childTnLst>
                                    <p:set>
                                      <p:cBhvr>
                                        <p:cTn id="295" dur="1" fill="hold">
                                          <p:stCondLst>
                                            <p:cond delay="0"/>
                                          </p:stCondLst>
                                        </p:cTn>
                                        <p:tgtEl>
                                          <p:spTgt spid="28"/>
                                        </p:tgtEl>
                                        <p:attrNameLst>
                                          <p:attrName>style.visibility</p:attrName>
                                        </p:attrNameLst>
                                      </p:cBhvr>
                                      <p:to>
                                        <p:strVal val="visible"/>
                                      </p:to>
                                    </p:set>
                                    <p:animEffect transition="in" filter="fade">
                                      <p:cBhvr>
                                        <p:cTn id="296" dur="500"/>
                                        <p:tgtEl>
                                          <p:spTgt spid="28"/>
                                        </p:tgtEl>
                                      </p:cBhvr>
                                    </p:animEffect>
                                  </p:childTnLst>
                                </p:cTn>
                              </p:par>
                            </p:childTnLst>
                          </p:cTn>
                        </p:par>
                      </p:childTnLst>
                    </p:cTn>
                  </p:par>
                  <p:par>
                    <p:cTn id="297" fill="hold">
                      <p:stCondLst>
                        <p:cond delay="indefinite"/>
                      </p:stCondLst>
                      <p:childTnLst>
                        <p:par>
                          <p:cTn id="298" fill="hold">
                            <p:stCondLst>
                              <p:cond delay="0"/>
                            </p:stCondLst>
                            <p:childTnLst>
                              <p:par>
                                <p:cTn id="299" presetID="0" presetClass="path" presetSubtype="0" accel="50000" decel="50000" fill="hold" nodeType="clickEffect">
                                  <p:stCondLst>
                                    <p:cond delay="0"/>
                                  </p:stCondLst>
                                  <p:childTnLst>
                                    <p:animMotion origin="layout" path="M -0.50017 0.00185 L -0.53593 -0.08217 " pathEditMode="relative" ptsTypes="AA">
                                      <p:cBhvr>
                                        <p:cTn id="300" dur="100" fill="hold"/>
                                        <p:tgtEl>
                                          <p:spTgt spid="18"/>
                                        </p:tgtEl>
                                        <p:attrNameLst>
                                          <p:attrName>ppt_x</p:attrName>
                                          <p:attrName>ppt_y</p:attrName>
                                        </p:attrNameLst>
                                      </p:cBhvr>
                                    </p:animMotion>
                                  </p:childTnLst>
                                </p:cTn>
                              </p:par>
                            </p:childTnLst>
                          </p:cTn>
                        </p:par>
                        <p:par>
                          <p:cTn id="301" fill="hold">
                            <p:stCondLst>
                              <p:cond delay="100"/>
                            </p:stCondLst>
                            <p:childTnLst>
                              <p:par>
                                <p:cTn id="302" presetID="10" presetClass="entr" presetSubtype="0" fill="hold" nodeType="afterEffect">
                                  <p:stCondLst>
                                    <p:cond delay="0"/>
                                  </p:stCondLst>
                                  <p:childTnLst>
                                    <p:set>
                                      <p:cBhvr>
                                        <p:cTn id="303" dur="1" fill="hold">
                                          <p:stCondLst>
                                            <p:cond delay="0"/>
                                          </p:stCondLst>
                                        </p:cTn>
                                        <p:tgtEl>
                                          <p:spTgt spid="18"/>
                                        </p:tgtEl>
                                        <p:attrNameLst>
                                          <p:attrName>style.visibility</p:attrName>
                                        </p:attrNameLst>
                                      </p:cBhvr>
                                      <p:to>
                                        <p:strVal val="visible"/>
                                      </p:to>
                                    </p:set>
                                    <p:animEffect transition="in" filter="fade">
                                      <p:cBhvr>
                                        <p:cTn id="304" dur="500"/>
                                        <p:tgtEl>
                                          <p:spTgt spid="18"/>
                                        </p:tgtEl>
                                      </p:cBhvr>
                                    </p:animEffect>
                                  </p:childTnLst>
                                </p:cTn>
                              </p:par>
                            </p:childTnLst>
                          </p:cTn>
                        </p:par>
                      </p:childTnLst>
                    </p:cTn>
                  </p:par>
                  <p:par>
                    <p:cTn id="305" fill="hold">
                      <p:stCondLst>
                        <p:cond delay="indefinite"/>
                      </p:stCondLst>
                      <p:childTnLst>
                        <p:par>
                          <p:cTn id="306" fill="hold">
                            <p:stCondLst>
                              <p:cond delay="0"/>
                            </p:stCondLst>
                            <p:childTnLst>
                              <p:par>
                                <p:cTn id="307" presetID="0" presetClass="path" presetSubtype="0" accel="50000" decel="50000" fill="hold" nodeType="clickEffect">
                                  <p:stCondLst>
                                    <p:cond delay="0"/>
                                  </p:stCondLst>
                                  <p:childTnLst>
                                    <p:animMotion origin="layout" path="M -0.53749 -0.08449 L -0.53506 0.0044 L -0.20642 0.16806 L -0.20538 0.21389 L -0.33975 0.4044 " pathEditMode="relative" ptsTypes="AAAAA">
                                      <p:cBhvr>
                                        <p:cTn id="308" dur="2300" fill="hold"/>
                                        <p:tgtEl>
                                          <p:spTgt spid="18"/>
                                        </p:tgtEl>
                                        <p:attrNameLst>
                                          <p:attrName>ppt_x</p:attrName>
                                          <p:attrName>ppt_y</p:attrName>
                                        </p:attrNameLst>
                                      </p:cBhvr>
                                    </p:animMotion>
                                  </p:childTnLst>
                                </p:cTn>
                              </p:par>
                              <p:par>
                                <p:cTn id="309" presetID="0" presetClass="path" presetSubtype="0" accel="50000" decel="50000" fill="hold" nodeType="withEffect">
                                  <p:stCondLst>
                                    <p:cond delay="0"/>
                                  </p:stCondLst>
                                  <p:childTnLst>
                                    <p:animMotion origin="layout" path="M 0.04878 0.05718 L 4.44444E-6 3.7037E-7 " pathEditMode="relative" ptsTypes="AA">
                                      <p:cBhvr>
                                        <p:cTn id="310" dur="100" fill="hold"/>
                                        <p:tgtEl>
                                          <p:spTgt spid="19"/>
                                        </p:tgtEl>
                                        <p:attrNameLst>
                                          <p:attrName>ppt_x</p:attrName>
                                          <p:attrName>ppt_y</p:attrName>
                                        </p:attrNameLst>
                                      </p:cBhvr>
                                    </p:animMotion>
                                  </p:childTnLst>
                                </p:cTn>
                              </p:par>
                            </p:childTnLst>
                          </p:cTn>
                        </p:par>
                        <p:par>
                          <p:cTn id="311" fill="hold">
                            <p:stCondLst>
                              <p:cond delay="2300"/>
                            </p:stCondLst>
                            <p:childTnLst>
                              <p:par>
                                <p:cTn id="312" presetID="14" presetClass="exit" presetSubtype="10" fill="hold" nodeType="afterEffect">
                                  <p:stCondLst>
                                    <p:cond delay="400"/>
                                  </p:stCondLst>
                                  <p:childTnLst>
                                    <p:animEffect transition="out" filter="randombar(horizontal)">
                                      <p:cBhvr>
                                        <p:cTn id="313" dur="500"/>
                                        <p:tgtEl>
                                          <p:spTgt spid="18"/>
                                        </p:tgtEl>
                                      </p:cBhvr>
                                    </p:animEffect>
                                    <p:set>
                                      <p:cBhvr>
                                        <p:cTn id="314" dur="1" fill="hold">
                                          <p:stCondLst>
                                            <p:cond delay="499"/>
                                          </p:stCondLst>
                                        </p:cTn>
                                        <p:tgtEl>
                                          <p:spTgt spid="18"/>
                                        </p:tgtEl>
                                        <p:attrNameLst>
                                          <p:attrName>style.visibility</p:attrName>
                                        </p:attrNameLst>
                                      </p:cBhvr>
                                      <p:to>
                                        <p:strVal val="hidden"/>
                                      </p:to>
                                    </p:set>
                                  </p:childTnLst>
                                </p:cTn>
                              </p:par>
                              <p:par>
                                <p:cTn id="315" presetID="14" presetClass="entr" presetSubtype="10" fill="hold" nodeType="withEffect">
                                  <p:stCondLst>
                                    <p:cond delay="400"/>
                                  </p:stCondLst>
                                  <p:childTnLst>
                                    <p:set>
                                      <p:cBhvr>
                                        <p:cTn id="316" dur="1" fill="hold">
                                          <p:stCondLst>
                                            <p:cond delay="0"/>
                                          </p:stCondLst>
                                        </p:cTn>
                                        <p:tgtEl>
                                          <p:spTgt spid="19"/>
                                        </p:tgtEl>
                                        <p:attrNameLst>
                                          <p:attrName>style.visibility</p:attrName>
                                        </p:attrNameLst>
                                      </p:cBhvr>
                                      <p:to>
                                        <p:strVal val="visible"/>
                                      </p:to>
                                    </p:set>
                                    <p:animEffect transition="in" filter="randombar(horizontal)">
                                      <p:cBhvr>
                                        <p:cTn id="317" dur="500"/>
                                        <p:tgtEl>
                                          <p:spTgt spid="19"/>
                                        </p:tgtEl>
                                      </p:cBhvr>
                                    </p:animEffect>
                                  </p:childTnLst>
                                </p:cTn>
                              </p:par>
                            </p:childTnLst>
                          </p:cTn>
                        </p:par>
                        <p:par>
                          <p:cTn id="318" fill="hold">
                            <p:stCondLst>
                              <p:cond delay="3200"/>
                            </p:stCondLst>
                            <p:childTnLst>
                              <p:par>
                                <p:cTn id="319" presetID="0" presetClass="path" presetSubtype="0" accel="50000" decel="50000" fill="hold" nodeType="afterEffect">
                                  <p:stCondLst>
                                    <p:cond delay="0"/>
                                  </p:stCondLst>
                                  <p:childTnLst>
                                    <p:animMotion origin="layout" path="M -2.77778E-7 -4.81481E-6 L -0.10104 -0.00162 " pathEditMode="relative" ptsTypes="AA">
                                      <p:cBhvr>
                                        <p:cTn id="320" dur="900" fill="hold"/>
                                        <p:tgtEl>
                                          <p:spTgt spid="19"/>
                                        </p:tgtEl>
                                        <p:attrNameLst>
                                          <p:attrName>ppt_x</p:attrName>
                                          <p:attrName>ppt_y</p:attrName>
                                        </p:attrNameLst>
                                      </p:cBhvr>
                                    </p:animMotion>
                                  </p:childTnLst>
                                </p:cTn>
                              </p:par>
                              <p:par>
                                <p:cTn id="321" presetID="0" presetClass="path" presetSubtype="0" accel="50000" decel="50000" fill="hold" nodeType="withEffect">
                                  <p:stCondLst>
                                    <p:cond delay="0"/>
                                  </p:stCondLst>
                                  <p:childTnLst>
                                    <p:animMotion origin="layout" path="M 0.04045 -0.10325 L -3.05556E-6 -8.88889E-6 " pathEditMode="relative" ptsTypes="AA">
                                      <p:cBhvr>
                                        <p:cTn id="322" dur="100" fill="hold"/>
                                        <p:tgtEl>
                                          <p:spTgt spid="1268"/>
                                        </p:tgtEl>
                                        <p:attrNameLst>
                                          <p:attrName>ppt_x</p:attrName>
                                          <p:attrName>ppt_y</p:attrName>
                                        </p:attrNameLst>
                                      </p:cBhvr>
                                    </p:animMotion>
                                  </p:childTnLst>
                                </p:cTn>
                              </p:par>
                            </p:childTnLst>
                          </p:cTn>
                        </p:par>
                        <p:par>
                          <p:cTn id="323" fill="hold">
                            <p:stCondLst>
                              <p:cond delay="4100"/>
                            </p:stCondLst>
                            <p:childTnLst>
                              <p:par>
                                <p:cTn id="324" presetID="14" presetClass="entr" presetSubtype="10" fill="hold" nodeType="afterEffect">
                                  <p:stCondLst>
                                    <p:cond delay="400"/>
                                  </p:stCondLst>
                                  <p:childTnLst>
                                    <p:set>
                                      <p:cBhvr>
                                        <p:cTn id="325" dur="1" fill="hold">
                                          <p:stCondLst>
                                            <p:cond delay="0"/>
                                          </p:stCondLst>
                                        </p:cTn>
                                        <p:tgtEl>
                                          <p:spTgt spid="1268"/>
                                        </p:tgtEl>
                                        <p:attrNameLst>
                                          <p:attrName>style.visibility</p:attrName>
                                        </p:attrNameLst>
                                      </p:cBhvr>
                                      <p:to>
                                        <p:strVal val="visible"/>
                                      </p:to>
                                    </p:set>
                                    <p:animEffect transition="in" filter="randombar(horizontal)">
                                      <p:cBhvr>
                                        <p:cTn id="326" dur="600"/>
                                        <p:tgtEl>
                                          <p:spTgt spid="1268"/>
                                        </p:tgtEl>
                                      </p:cBhvr>
                                    </p:animEffect>
                                  </p:childTnLst>
                                </p:cTn>
                              </p:par>
                              <p:par>
                                <p:cTn id="327" presetID="0" presetClass="path" presetSubtype="0" accel="50000" decel="50000" fill="hold" nodeType="withEffect">
                                  <p:stCondLst>
                                    <p:cond delay="400"/>
                                  </p:stCondLst>
                                  <p:childTnLst>
                                    <p:animMotion origin="layout" path="M -5.27778E-6 -8.14815E-6 L -0.10105 -0.16667 L 0.19895 -0.21112 L 0.32864 -0.23172 L 0.44166 -0.40788 " pathEditMode="relative" ptsTypes="AAAAA">
                                      <p:cBhvr>
                                        <p:cTn id="328" dur="3900" fill="hold"/>
                                        <p:tgtEl>
                                          <p:spTgt spid="1268"/>
                                        </p:tgtEl>
                                        <p:attrNameLst>
                                          <p:attrName>ppt_x</p:attrName>
                                          <p:attrName>ppt_y</p:attrName>
                                        </p:attrNameLst>
                                      </p:cBhvr>
                                    </p:animMotion>
                                  </p:childTnLst>
                                </p:cTn>
                              </p:par>
                              <p:par>
                                <p:cTn id="329" presetID="0" presetClass="path" presetSubtype="0" accel="50000" decel="50000" fill="hold" nodeType="withEffect">
                                  <p:stCondLst>
                                    <p:cond delay="400"/>
                                  </p:stCondLst>
                                  <p:childTnLst>
                                    <p:animMotion origin="layout" path="M -0.09635 -0.01065 L -0.30347 -0.01204 " pathEditMode="relative" ptsTypes="AA">
                                      <p:cBhvr>
                                        <p:cTn id="330" dur="2000" fill="hold"/>
                                        <p:tgtEl>
                                          <p:spTgt spid="19"/>
                                        </p:tgtEl>
                                        <p:attrNameLst>
                                          <p:attrName>ppt_x</p:attrName>
                                          <p:attrName>ppt_y</p:attrName>
                                        </p:attrNameLst>
                                      </p:cBhvr>
                                    </p:animMotion>
                                  </p:childTnLst>
                                </p:cTn>
                              </p:par>
                            </p:childTnLst>
                          </p:cTn>
                        </p:par>
                        <p:par>
                          <p:cTn id="331" fill="hold">
                            <p:stCondLst>
                              <p:cond delay="8400"/>
                            </p:stCondLst>
                            <p:childTnLst>
                              <p:par>
                                <p:cTn id="332" presetID="14" presetClass="exit" presetSubtype="10" fill="hold" nodeType="afterEffect">
                                  <p:stCondLst>
                                    <p:cond delay="0"/>
                                  </p:stCondLst>
                                  <p:childTnLst>
                                    <p:animEffect transition="out" filter="randombar(horizontal)">
                                      <p:cBhvr>
                                        <p:cTn id="333" dur="500"/>
                                        <p:tgtEl>
                                          <p:spTgt spid="19"/>
                                        </p:tgtEl>
                                      </p:cBhvr>
                                    </p:animEffect>
                                    <p:set>
                                      <p:cBhvr>
                                        <p:cTn id="334" dur="1" fill="hold">
                                          <p:stCondLst>
                                            <p:cond delay="499"/>
                                          </p:stCondLst>
                                        </p:cTn>
                                        <p:tgtEl>
                                          <p:spTgt spid="19"/>
                                        </p:tgtEl>
                                        <p:attrNameLst>
                                          <p:attrName>style.visibility</p:attrName>
                                        </p:attrNameLst>
                                      </p:cBhvr>
                                      <p:to>
                                        <p:strVal val="hidden"/>
                                      </p:to>
                                    </p:set>
                                  </p:childTnLst>
                                </p:cTn>
                              </p:par>
                            </p:childTnLst>
                          </p:cTn>
                        </p:par>
                        <p:par>
                          <p:cTn id="335" fill="hold">
                            <p:stCondLst>
                              <p:cond delay="8900"/>
                            </p:stCondLst>
                            <p:childTnLst>
                              <p:par>
                                <p:cTn id="336" presetID="10" presetClass="exit" presetSubtype="0" fill="hold" nodeType="afterEffect">
                                  <p:stCondLst>
                                    <p:cond delay="0"/>
                                  </p:stCondLst>
                                  <p:childTnLst>
                                    <p:animEffect transition="out" filter="fade">
                                      <p:cBhvr>
                                        <p:cTn id="337" dur="1100"/>
                                        <p:tgtEl>
                                          <p:spTgt spid="1268"/>
                                        </p:tgtEl>
                                      </p:cBhvr>
                                    </p:animEffect>
                                    <p:set>
                                      <p:cBhvr>
                                        <p:cTn id="338" dur="1" fill="hold">
                                          <p:stCondLst>
                                            <p:cond delay="1099"/>
                                          </p:stCondLst>
                                        </p:cTn>
                                        <p:tgtEl>
                                          <p:spTgt spid="1268"/>
                                        </p:tgtEl>
                                        <p:attrNameLst>
                                          <p:attrName>style.visibility</p:attrName>
                                        </p:attrNameLst>
                                      </p:cBhvr>
                                      <p:to>
                                        <p:strVal val="hidden"/>
                                      </p:to>
                                    </p:set>
                                  </p:childTnLst>
                                </p:cTn>
                              </p:par>
                            </p:childTnLst>
                          </p:cTn>
                        </p:par>
                      </p:childTnLst>
                    </p:cTn>
                  </p:par>
                  <p:par>
                    <p:cTn id="339" fill="hold">
                      <p:stCondLst>
                        <p:cond delay="indefinite"/>
                      </p:stCondLst>
                      <p:childTnLst>
                        <p:par>
                          <p:cTn id="340" fill="hold">
                            <p:stCondLst>
                              <p:cond delay="0"/>
                            </p:stCondLst>
                            <p:childTnLst>
                              <p:par>
                                <p:cTn id="341" presetID="10" presetClass="exit" presetSubtype="0" fill="hold" grpId="1" nodeType="clickEffect">
                                  <p:stCondLst>
                                    <p:cond delay="0"/>
                                  </p:stCondLst>
                                  <p:childTnLst>
                                    <p:animEffect transition="out" filter="fade">
                                      <p:cBhvr>
                                        <p:cTn id="342" dur="500"/>
                                        <p:tgtEl>
                                          <p:spTgt spid="28"/>
                                        </p:tgtEl>
                                      </p:cBhvr>
                                    </p:animEffect>
                                    <p:set>
                                      <p:cBhvr>
                                        <p:cTn id="343" dur="1" fill="hold">
                                          <p:stCondLst>
                                            <p:cond delay="499"/>
                                          </p:stCondLst>
                                        </p:cTn>
                                        <p:tgtEl>
                                          <p:spTgt spid="28"/>
                                        </p:tgtEl>
                                        <p:attrNameLst>
                                          <p:attrName>style.visibility</p:attrName>
                                        </p:attrNameLst>
                                      </p:cBhvr>
                                      <p:to>
                                        <p:strVal val="hidden"/>
                                      </p:to>
                                    </p:set>
                                  </p:childTnLst>
                                </p:cTn>
                              </p:par>
                              <p:par>
                                <p:cTn id="344" presetID="10" presetClass="entr" presetSubtype="0" fill="hold" grpId="0" nodeType="withEffect">
                                  <p:stCondLst>
                                    <p:cond delay="0"/>
                                  </p:stCondLst>
                                  <p:childTnLst>
                                    <p:set>
                                      <p:cBhvr>
                                        <p:cTn id="345" dur="1" fill="hold">
                                          <p:stCondLst>
                                            <p:cond delay="0"/>
                                          </p:stCondLst>
                                        </p:cTn>
                                        <p:tgtEl>
                                          <p:spTgt spid="29"/>
                                        </p:tgtEl>
                                        <p:attrNameLst>
                                          <p:attrName>style.visibility</p:attrName>
                                        </p:attrNameLst>
                                      </p:cBhvr>
                                      <p:to>
                                        <p:strVal val="visible"/>
                                      </p:to>
                                    </p:set>
                                    <p:animEffect transition="in" filter="fade">
                                      <p:cBhvr>
                                        <p:cTn id="346" dur="500"/>
                                        <p:tgtEl>
                                          <p:spTgt spid="29"/>
                                        </p:tgtEl>
                                      </p:cBhvr>
                                    </p:animEffect>
                                  </p:childTnLst>
                                </p:cTn>
                              </p:par>
                            </p:childTnLst>
                          </p:cTn>
                        </p:par>
                      </p:childTnLst>
                    </p:cTn>
                  </p:par>
                  <p:par>
                    <p:cTn id="347" fill="hold">
                      <p:stCondLst>
                        <p:cond delay="indefinite"/>
                      </p:stCondLst>
                      <p:childTnLst>
                        <p:par>
                          <p:cTn id="348" fill="hold">
                            <p:stCondLst>
                              <p:cond delay="0"/>
                            </p:stCondLst>
                            <p:childTnLst>
                              <p:par>
                                <p:cTn id="349" presetID="0" presetClass="path" presetSubtype="0" accel="50000" decel="50000" fill="hold" nodeType="clickEffect">
                                  <p:stCondLst>
                                    <p:cond delay="0"/>
                                  </p:stCondLst>
                                  <p:childTnLst>
                                    <p:animMotion origin="layout" path="M -0.4934 -0.12407 L -0.5375 -0.08448 " pathEditMode="relative" ptsTypes="AA">
                                      <p:cBhvr>
                                        <p:cTn id="350" dur="100" fill="hold"/>
                                        <p:tgtEl>
                                          <p:spTgt spid="18"/>
                                        </p:tgtEl>
                                        <p:attrNameLst>
                                          <p:attrName>ppt_x</p:attrName>
                                          <p:attrName>ppt_y</p:attrName>
                                        </p:attrNameLst>
                                      </p:cBhvr>
                                    </p:animMotion>
                                  </p:childTnLst>
                                </p:cTn>
                              </p:par>
                            </p:childTnLst>
                          </p:cTn>
                        </p:par>
                        <p:par>
                          <p:cTn id="351" fill="hold">
                            <p:stCondLst>
                              <p:cond delay="100"/>
                            </p:stCondLst>
                            <p:childTnLst>
                              <p:par>
                                <p:cTn id="352" presetID="10" presetClass="entr" presetSubtype="0" fill="hold" nodeType="afterEffect">
                                  <p:stCondLst>
                                    <p:cond delay="0"/>
                                  </p:stCondLst>
                                  <p:childTnLst>
                                    <p:set>
                                      <p:cBhvr>
                                        <p:cTn id="353" dur="1" fill="hold">
                                          <p:stCondLst>
                                            <p:cond delay="0"/>
                                          </p:stCondLst>
                                        </p:cTn>
                                        <p:tgtEl>
                                          <p:spTgt spid="18"/>
                                        </p:tgtEl>
                                        <p:attrNameLst>
                                          <p:attrName>style.visibility</p:attrName>
                                        </p:attrNameLst>
                                      </p:cBhvr>
                                      <p:to>
                                        <p:strVal val="visible"/>
                                      </p:to>
                                    </p:set>
                                    <p:animEffect transition="in" filter="fade">
                                      <p:cBhvr>
                                        <p:cTn id="354" dur="500"/>
                                        <p:tgtEl>
                                          <p:spTgt spid="18"/>
                                        </p:tgtEl>
                                      </p:cBhvr>
                                    </p:animEffect>
                                  </p:childTnLst>
                                </p:cTn>
                              </p:par>
                            </p:childTnLst>
                          </p:cTn>
                        </p:par>
                        <p:par>
                          <p:cTn id="355" fill="hold">
                            <p:stCondLst>
                              <p:cond delay="600"/>
                            </p:stCondLst>
                            <p:childTnLst>
                              <p:par>
                                <p:cTn id="356" presetID="0" presetClass="path" presetSubtype="0" accel="50000" decel="50000" fill="hold" nodeType="afterEffect">
                                  <p:stCondLst>
                                    <p:cond delay="0"/>
                                  </p:stCondLst>
                                  <p:childTnLst>
                                    <p:animMotion origin="layout" path="M -0.5375 -0.08449 L -0.53628 0.00602 L -0.20538 0.16945 L -0.20417 0.22038 L -0.33871 0.34422 L -0.33993 0.41089 " pathEditMode="relative" ptsTypes="AAAAAA">
                                      <p:cBhvr>
                                        <p:cTn id="357" dur="2000" fill="hold"/>
                                        <p:tgtEl>
                                          <p:spTgt spid="18"/>
                                        </p:tgtEl>
                                        <p:attrNameLst>
                                          <p:attrName>ppt_x</p:attrName>
                                          <p:attrName>ppt_y</p:attrName>
                                        </p:attrNameLst>
                                      </p:cBhvr>
                                    </p:animMotion>
                                  </p:childTnLst>
                                </p:cTn>
                              </p:par>
                            </p:childTnLst>
                          </p:cTn>
                        </p:par>
                        <p:par>
                          <p:cTn id="358" fill="hold">
                            <p:stCondLst>
                              <p:cond delay="2600"/>
                            </p:stCondLst>
                            <p:childTnLst>
                              <p:par>
                                <p:cTn id="359" presetID="0" presetClass="path" presetSubtype="0" accel="50000" decel="50000" fill="hold" nodeType="afterEffect">
                                  <p:stCondLst>
                                    <p:cond delay="0"/>
                                  </p:stCondLst>
                                  <p:childTnLst>
                                    <p:animMotion origin="layout" path="M -0.03455 -0.11597 L 4.44444E-6 -4.81481E-6 " pathEditMode="relative" ptsTypes="AA">
                                      <p:cBhvr>
                                        <p:cTn id="360" dur="100" fill="hold"/>
                                        <p:tgtEl>
                                          <p:spTgt spid="19"/>
                                        </p:tgtEl>
                                        <p:attrNameLst>
                                          <p:attrName>ppt_x</p:attrName>
                                          <p:attrName>ppt_y</p:attrName>
                                        </p:attrNameLst>
                                      </p:cBhvr>
                                    </p:animMotion>
                                  </p:childTnLst>
                                </p:cTn>
                              </p:par>
                            </p:childTnLst>
                          </p:cTn>
                        </p:par>
                        <p:par>
                          <p:cTn id="361" fill="hold">
                            <p:stCondLst>
                              <p:cond delay="2700"/>
                            </p:stCondLst>
                            <p:childTnLst>
                              <p:par>
                                <p:cTn id="362" presetID="14" presetClass="exit" presetSubtype="10" fill="hold" nodeType="afterEffect">
                                  <p:stCondLst>
                                    <p:cond delay="700"/>
                                  </p:stCondLst>
                                  <p:childTnLst>
                                    <p:animEffect transition="out" filter="randombar(horizontal)">
                                      <p:cBhvr>
                                        <p:cTn id="363" dur="500"/>
                                        <p:tgtEl>
                                          <p:spTgt spid="18"/>
                                        </p:tgtEl>
                                      </p:cBhvr>
                                    </p:animEffect>
                                    <p:set>
                                      <p:cBhvr>
                                        <p:cTn id="364" dur="1" fill="hold">
                                          <p:stCondLst>
                                            <p:cond delay="499"/>
                                          </p:stCondLst>
                                        </p:cTn>
                                        <p:tgtEl>
                                          <p:spTgt spid="18"/>
                                        </p:tgtEl>
                                        <p:attrNameLst>
                                          <p:attrName>style.visibility</p:attrName>
                                        </p:attrNameLst>
                                      </p:cBhvr>
                                      <p:to>
                                        <p:strVal val="hidden"/>
                                      </p:to>
                                    </p:set>
                                  </p:childTnLst>
                                </p:cTn>
                              </p:par>
                              <p:par>
                                <p:cTn id="365" presetID="10" presetClass="entr" presetSubtype="0" fill="hold" nodeType="withEffect">
                                  <p:stCondLst>
                                    <p:cond delay="700"/>
                                  </p:stCondLst>
                                  <p:childTnLst>
                                    <p:set>
                                      <p:cBhvr>
                                        <p:cTn id="366" dur="1" fill="hold">
                                          <p:stCondLst>
                                            <p:cond delay="0"/>
                                          </p:stCondLst>
                                        </p:cTn>
                                        <p:tgtEl>
                                          <p:spTgt spid="19"/>
                                        </p:tgtEl>
                                        <p:attrNameLst>
                                          <p:attrName>style.visibility</p:attrName>
                                        </p:attrNameLst>
                                      </p:cBhvr>
                                      <p:to>
                                        <p:strVal val="visible"/>
                                      </p:to>
                                    </p:set>
                                    <p:animEffect transition="in" filter="fade">
                                      <p:cBhvr>
                                        <p:cTn id="367" dur="500"/>
                                        <p:tgtEl>
                                          <p:spTgt spid="19"/>
                                        </p:tgtEl>
                                      </p:cBhvr>
                                    </p:animEffect>
                                  </p:childTnLst>
                                </p:cTn>
                              </p:par>
                            </p:childTnLst>
                          </p:cTn>
                        </p:par>
                        <p:par>
                          <p:cTn id="368" fill="hold">
                            <p:stCondLst>
                              <p:cond delay="3900"/>
                            </p:stCondLst>
                            <p:childTnLst>
                              <p:par>
                                <p:cTn id="369" presetID="0" presetClass="path" presetSubtype="0" accel="50000" decel="50000" fill="hold" nodeType="afterEffect">
                                  <p:stCondLst>
                                    <p:cond delay="0"/>
                                  </p:stCondLst>
                                  <p:childTnLst>
                                    <p:animMotion origin="layout" path="M -5.55556E-7 -4.81481E-6 L -0.1 -0.00162 " pathEditMode="relative" rAng="0" ptsTypes="AA">
                                      <p:cBhvr>
                                        <p:cTn id="370" dur="900" fill="hold"/>
                                        <p:tgtEl>
                                          <p:spTgt spid="19"/>
                                        </p:tgtEl>
                                        <p:attrNameLst>
                                          <p:attrName>ppt_x</p:attrName>
                                          <p:attrName>ppt_y</p:attrName>
                                        </p:attrNameLst>
                                      </p:cBhvr>
                                      <p:rCtr x="-5000" y="-93"/>
                                    </p:animMotion>
                                  </p:childTnLst>
                                </p:cTn>
                              </p:par>
                            </p:childTnLst>
                          </p:cTn>
                        </p:par>
                        <p:par>
                          <p:cTn id="371" fill="hold">
                            <p:stCondLst>
                              <p:cond delay="4800"/>
                            </p:stCondLst>
                            <p:childTnLst>
                              <p:par>
                                <p:cTn id="372" presetID="0" presetClass="path" presetSubtype="0" accel="50000" decel="50000" fill="hold" nodeType="afterEffect">
                                  <p:stCondLst>
                                    <p:cond delay="200"/>
                                  </p:stCondLst>
                                  <p:childTnLst>
                                    <p:animMotion origin="layout" path="M -0.09635 -0.01065 L -0.11649 -0.02176 L -0.30226 -0.02662 " pathEditMode="relative" ptsTypes="AAA">
                                      <p:cBhvr>
                                        <p:cTn id="373" dur="1700" fill="hold"/>
                                        <p:tgtEl>
                                          <p:spTgt spid="19"/>
                                        </p:tgtEl>
                                        <p:attrNameLst>
                                          <p:attrName>ppt_x</p:attrName>
                                          <p:attrName>ppt_y</p:attrName>
                                        </p:attrNameLst>
                                      </p:cBhvr>
                                    </p:animMotion>
                                  </p:childTnLst>
                                </p:cTn>
                              </p:par>
                            </p:childTnLst>
                          </p:cTn>
                        </p:par>
                        <p:par>
                          <p:cTn id="374" fill="hold">
                            <p:stCondLst>
                              <p:cond delay="6700"/>
                            </p:stCondLst>
                            <p:childTnLst>
                              <p:par>
                                <p:cTn id="375" presetID="0" presetClass="path" presetSubtype="0" accel="50000" decel="50000" fill="hold" nodeType="afterEffect">
                                  <p:stCondLst>
                                    <p:cond delay="0"/>
                                  </p:stCondLst>
                                  <p:childTnLst>
                                    <p:animMotion origin="layout" path="M -0.02969 -0.07014 L 2.5E-6 1.11111E-6 " pathEditMode="relative" rAng="0" ptsTypes="AA">
                                      <p:cBhvr>
                                        <p:cTn id="376" dur="100" fill="hold"/>
                                        <p:tgtEl>
                                          <p:spTgt spid="20"/>
                                        </p:tgtEl>
                                        <p:attrNameLst>
                                          <p:attrName>ppt_x</p:attrName>
                                          <p:attrName>ppt_y</p:attrName>
                                        </p:attrNameLst>
                                      </p:cBhvr>
                                      <p:rCtr x="1476" y="3495"/>
                                    </p:animMotion>
                                  </p:childTnLst>
                                </p:cTn>
                              </p:par>
                            </p:childTnLst>
                          </p:cTn>
                        </p:par>
                        <p:par>
                          <p:cTn id="377" fill="hold">
                            <p:stCondLst>
                              <p:cond delay="6800"/>
                            </p:stCondLst>
                            <p:childTnLst>
                              <p:par>
                                <p:cTn id="378" presetID="10" presetClass="exit" presetSubtype="0" fill="hold" nodeType="afterEffect">
                                  <p:stCondLst>
                                    <p:cond delay="500"/>
                                  </p:stCondLst>
                                  <p:childTnLst>
                                    <p:animEffect transition="out" filter="fade">
                                      <p:cBhvr>
                                        <p:cTn id="379" dur="500"/>
                                        <p:tgtEl>
                                          <p:spTgt spid="19"/>
                                        </p:tgtEl>
                                      </p:cBhvr>
                                    </p:animEffect>
                                    <p:set>
                                      <p:cBhvr>
                                        <p:cTn id="380" dur="1" fill="hold">
                                          <p:stCondLst>
                                            <p:cond delay="499"/>
                                          </p:stCondLst>
                                        </p:cTn>
                                        <p:tgtEl>
                                          <p:spTgt spid="19"/>
                                        </p:tgtEl>
                                        <p:attrNameLst>
                                          <p:attrName>style.visibility</p:attrName>
                                        </p:attrNameLst>
                                      </p:cBhvr>
                                      <p:to>
                                        <p:strVal val="hidden"/>
                                      </p:to>
                                    </p:set>
                                  </p:childTnLst>
                                </p:cTn>
                              </p:par>
                              <p:par>
                                <p:cTn id="381" presetID="14" presetClass="entr" presetSubtype="10" fill="hold" nodeType="withEffect">
                                  <p:stCondLst>
                                    <p:cond delay="500"/>
                                  </p:stCondLst>
                                  <p:childTnLst>
                                    <p:set>
                                      <p:cBhvr>
                                        <p:cTn id="382" dur="1" fill="hold">
                                          <p:stCondLst>
                                            <p:cond delay="0"/>
                                          </p:stCondLst>
                                        </p:cTn>
                                        <p:tgtEl>
                                          <p:spTgt spid="20"/>
                                        </p:tgtEl>
                                        <p:attrNameLst>
                                          <p:attrName>style.visibility</p:attrName>
                                        </p:attrNameLst>
                                      </p:cBhvr>
                                      <p:to>
                                        <p:strVal val="visible"/>
                                      </p:to>
                                    </p:set>
                                    <p:animEffect transition="in" filter="randombar(horizontal)">
                                      <p:cBhvr>
                                        <p:cTn id="383" dur="500"/>
                                        <p:tgtEl>
                                          <p:spTgt spid="20"/>
                                        </p:tgtEl>
                                      </p:cBhvr>
                                    </p:animEffect>
                                  </p:childTnLst>
                                </p:cTn>
                              </p:par>
                            </p:childTnLst>
                          </p:cTn>
                        </p:par>
                        <p:par>
                          <p:cTn id="384" fill="hold">
                            <p:stCondLst>
                              <p:cond delay="7800"/>
                            </p:stCondLst>
                            <p:childTnLst>
                              <p:par>
                                <p:cTn id="385" presetID="0" presetClass="path" presetSubtype="0" accel="50000" decel="50000" fill="hold" nodeType="afterEffect">
                                  <p:stCondLst>
                                    <p:cond delay="500"/>
                                  </p:stCondLst>
                                  <p:childTnLst>
                                    <p:animMotion origin="layout" path="M -5.83333E-6 -3.33333E-6 L 0.02378 0.06181 L 0.17864 0.06181 L 0.20954 0.01736 " pathEditMode="relative" ptsTypes="AAAA">
                                      <p:cBhvr>
                                        <p:cTn id="386" dur="1600" fill="hold"/>
                                        <p:tgtEl>
                                          <p:spTgt spid="20"/>
                                        </p:tgtEl>
                                        <p:attrNameLst>
                                          <p:attrName>ppt_x</p:attrName>
                                          <p:attrName>ppt_y</p:attrName>
                                        </p:attrNameLst>
                                      </p:cBhvr>
                                    </p:animMotion>
                                  </p:childTnLst>
                                </p:cTn>
                              </p:par>
                            </p:childTnLst>
                          </p:cTn>
                        </p:par>
                        <p:par>
                          <p:cTn id="387" fill="hold">
                            <p:stCondLst>
                              <p:cond delay="9900"/>
                            </p:stCondLst>
                            <p:childTnLst>
                              <p:par>
                                <p:cTn id="388" presetID="14" presetClass="exit" presetSubtype="10" fill="hold" nodeType="afterEffect">
                                  <p:stCondLst>
                                    <p:cond delay="0"/>
                                  </p:stCondLst>
                                  <p:childTnLst>
                                    <p:animEffect transition="out" filter="randombar(horizontal)">
                                      <p:cBhvr>
                                        <p:cTn id="389" dur="500"/>
                                        <p:tgtEl>
                                          <p:spTgt spid="20"/>
                                        </p:tgtEl>
                                      </p:cBhvr>
                                    </p:animEffect>
                                    <p:set>
                                      <p:cBhvr>
                                        <p:cTn id="390" dur="1" fill="hold">
                                          <p:stCondLst>
                                            <p:cond delay="499"/>
                                          </p:stCondLst>
                                        </p:cTn>
                                        <p:tgtEl>
                                          <p:spTgt spid="20"/>
                                        </p:tgtEl>
                                        <p:attrNameLst>
                                          <p:attrName>style.visibility</p:attrName>
                                        </p:attrNameLst>
                                      </p:cBhvr>
                                      <p:to>
                                        <p:strVal val="hidden"/>
                                      </p:to>
                                    </p:set>
                                  </p:childTnLst>
                                </p:cTn>
                              </p:par>
                            </p:childTnLst>
                          </p:cTn>
                        </p:par>
                        <p:par>
                          <p:cTn id="391" fill="hold">
                            <p:stCondLst>
                              <p:cond delay="10400"/>
                            </p:stCondLst>
                            <p:childTnLst>
                              <p:par>
                                <p:cTn id="392" presetID="0" presetClass="path" presetSubtype="0" accel="50000" decel="50000" fill="hold" nodeType="afterEffect">
                                  <p:stCondLst>
                                    <p:cond delay="0"/>
                                  </p:stCondLst>
                                  <p:childTnLst>
                                    <p:animMotion origin="layout" path="M -0.06441 0.05092 L -0.00937 -0.02246 " pathEditMode="relative" rAng="0" ptsTypes="AA">
                                      <p:cBhvr>
                                        <p:cTn id="393" dur="100" fill="hold"/>
                                        <p:tgtEl>
                                          <p:spTgt spid="21"/>
                                        </p:tgtEl>
                                        <p:attrNameLst>
                                          <p:attrName>ppt_x</p:attrName>
                                          <p:attrName>ppt_y</p:attrName>
                                        </p:attrNameLst>
                                      </p:cBhvr>
                                      <p:rCtr x="2743" y="-3681"/>
                                    </p:animMotion>
                                  </p:childTnLst>
                                </p:cTn>
                              </p:par>
                            </p:childTnLst>
                          </p:cTn>
                        </p:par>
                        <p:par>
                          <p:cTn id="394" fill="hold">
                            <p:stCondLst>
                              <p:cond delay="10500"/>
                            </p:stCondLst>
                            <p:childTnLst>
                              <p:par>
                                <p:cTn id="395" presetID="14" presetClass="entr" presetSubtype="10" fill="hold" nodeType="afterEffect">
                                  <p:stCondLst>
                                    <p:cond delay="0"/>
                                  </p:stCondLst>
                                  <p:childTnLst>
                                    <p:set>
                                      <p:cBhvr>
                                        <p:cTn id="396" dur="1" fill="hold">
                                          <p:stCondLst>
                                            <p:cond delay="0"/>
                                          </p:stCondLst>
                                        </p:cTn>
                                        <p:tgtEl>
                                          <p:spTgt spid="21"/>
                                        </p:tgtEl>
                                        <p:attrNameLst>
                                          <p:attrName>style.visibility</p:attrName>
                                        </p:attrNameLst>
                                      </p:cBhvr>
                                      <p:to>
                                        <p:strVal val="visible"/>
                                      </p:to>
                                    </p:set>
                                    <p:animEffect transition="in" filter="randombar(horizontal)">
                                      <p:cBhvr>
                                        <p:cTn id="397" dur="500"/>
                                        <p:tgtEl>
                                          <p:spTgt spid="21"/>
                                        </p:tgtEl>
                                      </p:cBhvr>
                                    </p:animEffect>
                                  </p:childTnLst>
                                </p:cTn>
                              </p:par>
                            </p:childTnLst>
                          </p:cTn>
                        </p:par>
                        <p:par>
                          <p:cTn id="398" fill="hold">
                            <p:stCondLst>
                              <p:cond delay="11000"/>
                            </p:stCondLst>
                            <p:childTnLst>
                              <p:par>
                                <p:cTn id="399" presetID="0" presetClass="path" presetSubtype="0" accel="50000" decel="50000" fill="hold" nodeType="afterEffect">
                                  <p:stCondLst>
                                    <p:cond delay="0"/>
                                  </p:stCondLst>
                                  <p:childTnLst>
                                    <p:animMotion origin="layout" path="M 8.33333E-6 -3.33333E-6 L 0.10365 -0.00162 L 0.10244 -0.06342 L 0.23577 -0.19212 L 0.23334 -0.23981 L -0.09999 -0.40486 L -0.09999 -0.49537 " pathEditMode="relative" ptsTypes="AAAAAAA">
                                      <p:cBhvr>
                                        <p:cTn id="400" dur="2000" fill="hold"/>
                                        <p:tgtEl>
                                          <p:spTgt spid="21"/>
                                        </p:tgtEl>
                                        <p:attrNameLst>
                                          <p:attrName>ppt_x</p:attrName>
                                          <p:attrName>ppt_y</p:attrName>
                                        </p:attrNameLst>
                                      </p:cBhvr>
                                    </p:animMotion>
                                  </p:childTnLst>
                                </p:cTn>
                              </p:par>
                            </p:childTnLst>
                          </p:cTn>
                        </p:par>
                        <p:par>
                          <p:cTn id="401" fill="hold">
                            <p:stCondLst>
                              <p:cond delay="13000"/>
                            </p:stCondLst>
                            <p:childTnLst>
                              <p:par>
                                <p:cTn id="402" presetID="10" presetClass="exit" presetSubtype="0" fill="hold" nodeType="afterEffect">
                                  <p:stCondLst>
                                    <p:cond delay="200"/>
                                  </p:stCondLst>
                                  <p:childTnLst>
                                    <p:animEffect transition="out" filter="fade">
                                      <p:cBhvr>
                                        <p:cTn id="403" dur="500"/>
                                        <p:tgtEl>
                                          <p:spTgt spid="21"/>
                                        </p:tgtEl>
                                      </p:cBhvr>
                                    </p:animEffect>
                                    <p:set>
                                      <p:cBhvr>
                                        <p:cTn id="404" dur="1" fill="hold">
                                          <p:stCondLst>
                                            <p:cond delay="499"/>
                                          </p:stCondLst>
                                        </p:cTn>
                                        <p:tgtEl>
                                          <p:spTgt spid="21"/>
                                        </p:tgtEl>
                                        <p:attrNameLst>
                                          <p:attrName>style.visibility</p:attrName>
                                        </p:attrNameLst>
                                      </p:cBhvr>
                                      <p:to>
                                        <p:strVal val="hidden"/>
                                      </p:to>
                                    </p:set>
                                  </p:childTnLst>
                                </p:cTn>
                              </p:par>
                            </p:childTnLst>
                          </p:cTn>
                        </p:par>
                      </p:childTnLst>
                    </p:cTn>
                  </p:par>
                  <p:par>
                    <p:cTn id="405" fill="hold">
                      <p:stCondLst>
                        <p:cond delay="indefinite"/>
                      </p:stCondLst>
                      <p:childTnLst>
                        <p:par>
                          <p:cTn id="406" fill="hold">
                            <p:stCondLst>
                              <p:cond delay="0"/>
                            </p:stCondLst>
                            <p:childTnLst>
                              <p:par>
                                <p:cTn id="407" presetID="10" presetClass="exit" presetSubtype="0" fill="hold" grpId="1" nodeType="clickEffect">
                                  <p:stCondLst>
                                    <p:cond delay="0"/>
                                  </p:stCondLst>
                                  <p:childTnLst>
                                    <p:animEffect transition="out" filter="fade">
                                      <p:cBhvr>
                                        <p:cTn id="408" dur="500"/>
                                        <p:tgtEl>
                                          <p:spTgt spid="29"/>
                                        </p:tgtEl>
                                      </p:cBhvr>
                                    </p:animEffect>
                                    <p:set>
                                      <p:cBhvr>
                                        <p:cTn id="40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16" grpId="0" animBg="1"/>
      <p:bldP spid="16" grpId="1" animBg="1"/>
      <p:bldP spid="10" grpId="0"/>
      <p:bldP spid="10" grpId="1"/>
      <p:bldP spid="12" grpId="0" animBg="1"/>
      <p:bldP spid="12" grpId="2" animBg="1"/>
      <p:bldP spid="12" grpId="3" animBg="1"/>
      <p:bldP spid="12" grpId="4" animBg="1"/>
      <p:bldP spid="14" grpId="0" animBg="1"/>
      <p:bldP spid="14" grpId="2" animBg="1"/>
      <p:bldP spid="14" grpId="3" animBg="1"/>
      <p:bldP spid="14" grpId="5" animBg="1"/>
      <p:bldP spid="22" grpId="0" animBg="1"/>
      <p:bldP spid="22" grpId="1" animBg="1"/>
      <p:bldP spid="24" grpId="0" animBg="1"/>
      <p:bldP spid="24" grpId="1" animBg="1"/>
      <p:bldP spid="27" grpId="0" animBg="1"/>
      <p:bldP spid="27" grpId="1" animBg="1"/>
      <p:bldP spid="23" grpId="0" animBg="1"/>
      <p:bldP spid="23" grpId="1" animBg="1"/>
      <p:bldP spid="29" grpId="0" animBg="1"/>
      <p:bldP spid="29" grpId="1" animBg="1"/>
      <p:bldP spid="11" grpId="0" animBg="1"/>
      <p:bldP spid="11" grpId="2" animBg="1"/>
      <p:bldP spid="5" grpId="0" animBg="1"/>
      <p:bldP spid="5" grpId="1" animBg="1"/>
      <p:bldP spid="8" grpId="0"/>
      <p:bldP spid="8" grpId="1"/>
      <p:bldP spid="9" grpId="0" animBg="1"/>
      <p:bldP spid="9" grpId="1" animBg="1"/>
      <p:bldP spid="25" grpId="0" animBg="1"/>
      <p:bldP spid="25" grpId="1" animBg="1"/>
      <p:bldP spid="26" grpId="0" animBg="1"/>
      <p:bldP spid="26" grpId="1" animBg="1"/>
      <p:bldP spid="28" grpId="0" animBg="1"/>
      <p:bldP spid="2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340768"/>
          </a:xfrm>
        </p:spPr>
        <p:txBody>
          <a:bodyPr>
            <a:normAutofit fontScale="90000"/>
          </a:bodyPr>
          <a:lstStyle/>
          <a:p>
            <a:pPr algn="ctr"/>
            <a:r>
              <a:rPr lang="ru-RU" dirty="0" smtClean="0"/>
              <a:t>Структурная схема</a:t>
            </a:r>
            <a:br>
              <a:rPr lang="ru-RU" dirty="0" smtClean="0"/>
            </a:br>
            <a:r>
              <a:rPr lang="ru-RU" dirty="0" smtClean="0"/>
              <a:t>системы расписаний</a:t>
            </a:r>
            <a:endParaRPr lang="ru-RU" dirty="0"/>
          </a:p>
        </p:txBody>
      </p:sp>
      <p:sp>
        <p:nvSpPr>
          <p:cNvPr id="5" name="Блок-схема: магнитный диск 4"/>
          <p:cNvSpPr/>
          <p:nvPr/>
        </p:nvSpPr>
        <p:spPr>
          <a:xfrm>
            <a:off x="3865307" y="3683496"/>
            <a:ext cx="1368152" cy="1512168"/>
          </a:xfrm>
          <a:prstGeom prst="flowChartMagneticDisk">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ru-RU" dirty="0" smtClean="0">
                <a:solidFill>
                  <a:schemeClr val="tx1"/>
                </a:solidFill>
              </a:rPr>
              <a:t>База данных на </a:t>
            </a:r>
            <a:br>
              <a:rPr lang="ru-RU" dirty="0" smtClean="0">
                <a:solidFill>
                  <a:schemeClr val="tx1"/>
                </a:solidFill>
              </a:rPr>
            </a:br>
            <a:r>
              <a:rPr lang="en-US" dirty="0" smtClean="0">
                <a:solidFill>
                  <a:schemeClr val="tx1"/>
                </a:solidFill>
              </a:rPr>
              <a:t>MySQL 5.2</a:t>
            </a:r>
            <a:endParaRPr lang="ru-RU" dirty="0">
              <a:solidFill>
                <a:schemeClr val="tx1"/>
              </a:solidFill>
            </a:endParaRPr>
          </a:p>
        </p:txBody>
      </p:sp>
      <p:sp>
        <p:nvSpPr>
          <p:cNvPr id="6" name="Прямоугольник 5"/>
          <p:cNvSpPr/>
          <p:nvPr/>
        </p:nvSpPr>
        <p:spPr>
          <a:xfrm>
            <a:off x="734818" y="1340768"/>
            <a:ext cx="2173627"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smtClean="0"/>
              <a:t>Администратор системы</a:t>
            </a:r>
            <a:endParaRPr lang="ru-RU" dirty="0"/>
          </a:p>
        </p:txBody>
      </p:sp>
      <p:sp>
        <p:nvSpPr>
          <p:cNvPr id="7" name="Прямоугольник 6"/>
          <p:cNvSpPr/>
          <p:nvPr/>
        </p:nvSpPr>
        <p:spPr>
          <a:xfrm>
            <a:off x="6084168" y="1340768"/>
            <a:ext cx="2173627"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smtClean="0"/>
              <a:t>Пользователь системы</a:t>
            </a:r>
          </a:p>
        </p:txBody>
      </p:sp>
      <p:graphicFrame>
        <p:nvGraphicFramePr>
          <p:cNvPr id="8" name="Таблица 7"/>
          <p:cNvGraphicFramePr>
            <a:graphicFrameLocks noGrp="1"/>
          </p:cNvGraphicFramePr>
          <p:nvPr>
            <p:extLst>
              <p:ext uri="{D42A27DB-BD31-4B8C-83A1-F6EECF244321}">
                <p14:modId xmlns="" xmlns:p14="http://schemas.microsoft.com/office/powerpoint/2010/main" val="2807410303"/>
              </p:ext>
            </p:extLst>
          </p:nvPr>
        </p:nvGraphicFramePr>
        <p:xfrm>
          <a:off x="417475" y="2008529"/>
          <a:ext cx="2808312" cy="1706880"/>
        </p:xfrm>
        <a:graphic>
          <a:graphicData uri="http://schemas.openxmlformats.org/drawingml/2006/table">
            <a:tbl>
              <a:tblPr firstRow="1" bandRow="1">
                <a:tableStyleId>{85BE263C-DBD7-4A20-BB59-AAB30ACAA65A}</a:tableStyleId>
              </a:tblPr>
              <a:tblGrid>
                <a:gridCol w="2808312"/>
              </a:tblGrid>
              <a:tr h="322787">
                <a:tc>
                  <a:txBody>
                    <a:bodyPr/>
                    <a:lstStyle/>
                    <a:p>
                      <a:r>
                        <a:rPr lang="ru-RU" sz="1600" dirty="0" smtClean="0"/>
                        <a:t>Работа с пользователями</a:t>
                      </a:r>
                      <a:endParaRPr lang="ru-RU" sz="1600" dirty="0"/>
                    </a:p>
                  </a:txBody>
                  <a:tcPr/>
                </a:tc>
              </a:tr>
              <a:tr h="241706">
                <a:tc>
                  <a:txBody>
                    <a:bodyPr/>
                    <a:lstStyle/>
                    <a:p>
                      <a:pPr marL="0" indent="0">
                        <a:buFontTx/>
                        <a:buNone/>
                      </a:pPr>
                      <a:r>
                        <a:rPr lang="ru-RU" sz="1200" dirty="0" smtClean="0"/>
                        <a:t>- Создание анкет преподавателей</a:t>
                      </a:r>
                      <a:endParaRPr lang="ru-RU" sz="1200" dirty="0"/>
                    </a:p>
                  </a:txBody>
                  <a:tcPr/>
                </a:tc>
              </a:tr>
              <a:tr h="241706">
                <a:tc>
                  <a:txBody>
                    <a:bodyPr/>
                    <a:lstStyle/>
                    <a:p>
                      <a:r>
                        <a:rPr lang="ru-RU" sz="1200" dirty="0" smtClean="0"/>
                        <a:t>- Редактирование</a:t>
                      </a:r>
                      <a:r>
                        <a:rPr lang="ru-RU" sz="1200" baseline="0" dirty="0" smtClean="0"/>
                        <a:t> информации</a:t>
                      </a:r>
                      <a:endParaRPr lang="ru-RU" sz="1200" dirty="0"/>
                    </a:p>
                  </a:txBody>
                  <a:tcPr/>
                </a:tc>
              </a:tr>
              <a:tr h="241706">
                <a:tc>
                  <a:txBody>
                    <a:bodyPr/>
                    <a:lstStyle/>
                    <a:p>
                      <a:pPr marL="0" indent="0">
                        <a:buFontTx/>
                        <a:buNone/>
                      </a:pPr>
                      <a:r>
                        <a:rPr lang="ru-RU" sz="1200" dirty="0" smtClean="0"/>
                        <a:t>- Удаление информации</a:t>
                      </a:r>
                    </a:p>
                  </a:txBody>
                  <a:tcPr/>
                </a:tc>
              </a:tr>
              <a:tr h="241706">
                <a:tc>
                  <a:txBody>
                    <a:bodyPr/>
                    <a:lstStyle/>
                    <a:p>
                      <a:pPr marL="0" indent="0">
                        <a:buFontTx/>
                        <a:buNone/>
                      </a:pPr>
                      <a:r>
                        <a:rPr lang="ru-RU" sz="1200" dirty="0" smtClean="0"/>
                        <a:t>- Поиск</a:t>
                      </a:r>
                      <a:r>
                        <a:rPr lang="ru-RU" sz="1200" baseline="0" dirty="0" smtClean="0"/>
                        <a:t> и просмотр</a:t>
                      </a:r>
                      <a:endParaRPr lang="ru-RU" sz="1200" dirty="0" smtClean="0"/>
                    </a:p>
                  </a:txBody>
                  <a:tcPr/>
                </a:tc>
              </a:tr>
              <a:tr h="241706">
                <a:tc>
                  <a:txBody>
                    <a:bodyPr/>
                    <a:lstStyle/>
                    <a:p>
                      <a:pPr marL="0" indent="0">
                        <a:buFontTx/>
                        <a:buNone/>
                      </a:pPr>
                      <a:r>
                        <a:rPr lang="ru-RU" sz="1200" dirty="0" smtClean="0"/>
                        <a:t>- Ответ на запросы</a:t>
                      </a:r>
                      <a:r>
                        <a:rPr lang="ru-RU" sz="1200" baseline="0" dirty="0" smtClean="0"/>
                        <a:t> пользователей</a:t>
                      </a:r>
                      <a:endParaRPr lang="ru-RU" sz="1200" dirty="0" smtClean="0"/>
                    </a:p>
                  </a:txBody>
                  <a:tcPr/>
                </a:tc>
              </a:tr>
            </a:tbl>
          </a:graphicData>
        </a:graphic>
      </p:graphicFrame>
      <p:graphicFrame>
        <p:nvGraphicFramePr>
          <p:cNvPr id="9" name="Таблица 8"/>
          <p:cNvGraphicFramePr>
            <a:graphicFrameLocks noGrp="1"/>
          </p:cNvGraphicFramePr>
          <p:nvPr>
            <p:extLst>
              <p:ext uri="{D42A27DB-BD31-4B8C-83A1-F6EECF244321}">
                <p14:modId xmlns="" xmlns:p14="http://schemas.microsoft.com/office/powerpoint/2010/main" val="2812783790"/>
              </p:ext>
            </p:extLst>
          </p:nvPr>
        </p:nvGraphicFramePr>
        <p:xfrm>
          <a:off x="417475" y="4250784"/>
          <a:ext cx="2808312" cy="1615440"/>
        </p:xfrm>
        <a:graphic>
          <a:graphicData uri="http://schemas.openxmlformats.org/drawingml/2006/table">
            <a:tbl>
              <a:tblPr firstRow="1" bandRow="1">
                <a:tableStyleId>{85BE263C-DBD7-4A20-BB59-AAB30ACAA65A}</a:tableStyleId>
              </a:tblPr>
              <a:tblGrid>
                <a:gridCol w="2808312"/>
              </a:tblGrid>
              <a:tr h="322787">
                <a:tc>
                  <a:txBody>
                    <a:bodyPr/>
                    <a:lstStyle/>
                    <a:p>
                      <a:r>
                        <a:rPr lang="ru-RU" sz="1600" dirty="0" smtClean="0"/>
                        <a:t>Работа с расписаниями</a:t>
                      </a:r>
                      <a:endParaRPr lang="ru-RU" sz="1600" dirty="0"/>
                    </a:p>
                  </a:txBody>
                  <a:tcPr/>
                </a:tc>
              </a:tr>
              <a:tr h="241706">
                <a:tc>
                  <a:txBody>
                    <a:bodyPr/>
                    <a:lstStyle/>
                    <a:p>
                      <a:pPr marL="0" indent="0">
                        <a:buFontTx/>
                        <a:buNone/>
                      </a:pPr>
                      <a:r>
                        <a:rPr lang="ru-RU" sz="1200" dirty="0" smtClean="0"/>
                        <a:t>-</a:t>
                      </a:r>
                      <a:r>
                        <a:rPr lang="ru-RU" sz="1200" baseline="0" dirty="0" smtClean="0"/>
                        <a:t> Ручное добавление данных</a:t>
                      </a:r>
                      <a:endParaRPr lang="ru-RU" sz="1200" dirty="0"/>
                    </a:p>
                  </a:txBody>
                  <a:tcPr/>
                </a:tc>
              </a:tr>
              <a:tr h="241706">
                <a:tc>
                  <a:txBody>
                    <a:bodyPr/>
                    <a:lstStyle/>
                    <a:p>
                      <a:r>
                        <a:rPr lang="ru-RU" sz="1200" dirty="0" smtClean="0"/>
                        <a:t>- Настройка чтения данных из </a:t>
                      </a:r>
                      <a:r>
                        <a:rPr lang="en-US" sz="1200" dirty="0" smtClean="0"/>
                        <a:t>Excel-</a:t>
                      </a:r>
                      <a:r>
                        <a:rPr lang="ru-RU" sz="1200" dirty="0" smtClean="0"/>
                        <a:t>файлов</a:t>
                      </a:r>
                      <a:r>
                        <a:rPr lang="ru-RU" sz="1200" baseline="0" dirty="0" smtClean="0"/>
                        <a:t> бюро расписаний</a:t>
                      </a:r>
                      <a:endParaRPr lang="ru-RU" sz="1200" dirty="0"/>
                    </a:p>
                  </a:txBody>
                  <a:tcPr/>
                </a:tc>
              </a:tr>
              <a:tr h="241706">
                <a:tc>
                  <a:txBody>
                    <a:bodyPr/>
                    <a:lstStyle/>
                    <a:p>
                      <a:pPr marL="0" indent="0">
                        <a:buFontTx/>
                        <a:buNone/>
                      </a:pPr>
                      <a:r>
                        <a:rPr lang="ru-RU" sz="1200" dirty="0" smtClean="0"/>
                        <a:t>- Удаление информации</a:t>
                      </a:r>
                    </a:p>
                  </a:txBody>
                  <a:tcPr/>
                </a:tc>
              </a:tr>
              <a:tr h="241706">
                <a:tc>
                  <a:txBody>
                    <a:bodyPr/>
                    <a:lstStyle/>
                    <a:p>
                      <a:pPr marL="0" indent="0">
                        <a:buFontTx/>
                        <a:buNone/>
                      </a:pPr>
                      <a:r>
                        <a:rPr lang="ru-RU" sz="1200" dirty="0" smtClean="0"/>
                        <a:t>- Поиск</a:t>
                      </a:r>
                      <a:r>
                        <a:rPr lang="ru-RU" sz="1200" baseline="0" dirty="0" smtClean="0"/>
                        <a:t> и просмотр</a:t>
                      </a:r>
                      <a:endParaRPr lang="ru-RU" sz="1200" dirty="0" smtClean="0"/>
                    </a:p>
                  </a:txBody>
                  <a:tcPr/>
                </a:tc>
              </a:tr>
            </a:tbl>
          </a:graphicData>
        </a:graphic>
      </p:graphicFrame>
      <p:cxnSp>
        <p:nvCxnSpPr>
          <p:cNvPr id="11" name="Прямая со стрелкой 10"/>
          <p:cNvCxnSpPr/>
          <p:nvPr/>
        </p:nvCxnSpPr>
        <p:spPr>
          <a:xfrm>
            <a:off x="3203848" y="2996952"/>
            <a:ext cx="86409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endCxn id="5" idx="2"/>
          </p:cNvCxnSpPr>
          <p:nvPr/>
        </p:nvCxnSpPr>
        <p:spPr>
          <a:xfrm flipV="1">
            <a:off x="3203848" y="4439580"/>
            <a:ext cx="661459" cy="50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4" name="Таблица 13"/>
          <p:cNvGraphicFramePr>
            <a:graphicFrameLocks noGrp="1"/>
          </p:cNvGraphicFramePr>
          <p:nvPr>
            <p:extLst>
              <p:ext uri="{D42A27DB-BD31-4B8C-83A1-F6EECF244321}">
                <p14:modId xmlns="" xmlns:p14="http://schemas.microsoft.com/office/powerpoint/2010/main" val="962660820"/>
              </p:ext>
            </p:extLst>
          </p:nvPr>
        </p:nvGraphicFramePr>
        <p:xfrm>
          <a:off x="5868144" y="2008529"/>
          <a:ext cx="2808312" cy="2072640"/>
        </p:xfrm>
        <a:graphic>
          <a:graphicData uri="http://schemas.openxmlformats.org/drawingml/2006/table">
            <a:tbl>
              <a:tblPr firstRow="1" bandRow="1">
                <a:tableStyleId>{85BE263C-DBD7-4A20-BB59-AAB30ACAA65A}</a:tableStyleId>
              </a:tblPr>
              <a:tblGrid>
                <a:gridCol w="2808312"/>
              </a:tblGrid>
              <a:tr h="322787">
                <a:tc>
                  <a:txBody>
                    <a:bodyPr/>
                    <a:lstStyle/>
                    <a:p>
                      <a:r>
                        <a:rPr lang="ru-RU" sz="1600" dirty="0" smtClean="0"/>
                        <a:t>Студент</a:t>
                      </a:r>
                      <a:endParaRPr lang="ru-RU" sz="1600" dirty="0"/>
                    </a:p>
                  </a:txBody>
                  <a:tcPr/>
                </a:tc>
              </a:tr>
              <a:tr h="241706">
                <a:tc>
                  <a:txBody>
                    <a:bodyPr/>
                    <a:lstStyle/>
                    <a:p>
                      <a:pPr marL="0" indent="0">
                        <a:buFontTx/>
                        <a:buNone/>
                      </a:pPr>
                      <a:r>
                        <a:rPr lang="ru-RU" sz="1200" dirty="0" smtClean="0"/>
                        <a:t>- Регистрация своего аккаунта</a:t>
                      </a:r>
                      <a:endParaRPr lang="ru-RU" sz="1200" dirty="0"/>
                    </a:p>
                  </a:txBody>
                  <a:tcPr/>
                </a:tc>
              </a:tr>
              <a:tr h="241706">
                <a:tc>
                  <a:txBody>
                    <a:bodyPr/>
                    <a:lstStyle/>
                    <a:p>
                      <a:r>
                        <a:rPr lang="ru-RU" sz="1200" dirty="0" smtClean="0"/>
                        <a:t>- Поиск и просмотр единого расписания</a:t>
                      </a:r>
                      <a:r>
                        <a:rPr lang="ru-RU" sz="1200" baseline="0" dirty="0" smtClean="0"/>
                        <a:t> занятий</a:t>
                      </a:r>
                      <a:endParaRPr lang="ru-RU" sz="1200" dirty="0"/>
                    </a:p>
                  </a:txBody>
                  <a:tcPr/>
                </a:tc>
              </a:tr>
              <a:tr h="241706">
                <a:tc>
                  <a:txBody>
                    <a:bodyPr/>
                    <a:lstStyle/>
                    <a:p>
                      <a:pPr marL="0" indent="0">
                        <a:buFontTx/>
                        <a:buNone/>
                      </a:pPr>
                      <a:r>
                        <a:rPr lang="ru-RU" sz="1200" dirty="0" smtClean="0"/>
                        <a:t>- Отправка запросов администрации</a:t>
                      </a:r>
                    </a:p>
                  </a:txBody>
                  <a:tcPr/>
                </a:tc>
              </a:tr>
              <a:tr h="241706">
                <a:tc>
                  <a:txBody>
                    <a:bodyPr/>
                    <a:lstStyle/>
                    <a:p>
                      <a:pPr marL="0" indent="0">
                        <a:buFontTx/>
                        <a:buNone/>
                      </a:pPr>
                      <a:r>
                        <a:rPr lang="ru-RU" sz="1200" dirty="0" smtClean="0"/>
                        <a:t>- Настройка</a:t>
                      </a:r>
                      <a:r>
                        <a:rPr lang="ru-RU" sz="1200" baseline="0" dirty="0" smtClean="0"/>
                        <a:t> вывода расписания</a:t>
                      </a:r>
                      <a:endParaRPr lang="ru-RU" sz="1200" dirty="0" smtClean="0"/>
                    </a:p>
                  </a:txBody>
                  <a:tcPr/>
                </a:tc>
              </a:tr>
              <a:tr h="241706">
                <a:tc>
                  <a:txBody>
                    <a:bodyPr/>
                    <a:lstStyle/>
                    <a:p>
                      <a:pPr marL="0" indent="0">
                        <a:buFontTx/>
                        <a:buNone/>
                      </a:pPr>
                      <a:r>
                        <a:rPr lang="ru-RU" sz="1200" dirty="0" smtClean="0"/>
                        <a:t>- Просмотр информации о преподавателях</a:t>
                      </a:r>
                    </a:p>
                  </a:txBody>
                  <a:tcPr/>
                </a:tc>
              </a:tr>
            </a:tbl>
          </a:graphicData>
        </a:graphic>
      </p:graphicFrame>
      <p:graphicFrame>
        <p:nvGraphicFramePr>
          <p:cNvPr id="15" name="Таблица 14"/>
          <p:cNvGraphicFramePr>
            <a:graphicFrameLocks noGrp="1"/>
          </p:cNvGraphicFramePr>
          <p:nvPr>
            <p:extLst>
              <p:ext uri="{D42A27DB-BD31-4B8C-83A1-F6EECF244321}">
                <p14:modId xmlns="" xmlns:p14="http://schemas.microsoft.com/office/powerpoint/2010/main" val="492559698"/>
              </p:ext>
            </p:extLst>
          </p:nvPr>
        </p:nvGraphicFramePr>
        <p:xfrm>
          <a:off x="5868144" y="4250784"/>
          <a:ext cx="2808312" cy="2164080"/>
        </p:xfrm>
        <a:graphic>
          <a:graphicData uri="http://schemas.openxmlformats.org/drawingml/2006/table">
            <a:tbl>
              <a:tblPr firstRow="1" bandRow="1">
                <a:tableStyleId>{85BE263C-DBD7-4A20-BB59-AAB30ACAA65A}</a:tableStyleId>
              </a:tblPr>
              <a:tblGrid>
                <a:gridCol w="2808312"/>
              </a:tblGrid>
              <a:tr h="322787">
                <a:tc>
                  <a:txBody>
                    <a:bodyPr/>
                    <a:lstStyle/>
                    <a:p>
                      <a:r>
                        <a:rPr lang="ru-RU" sz="1600" dirty="0" smtClean="0"/>
                        <a:t>Преподаватель</a:t>
                      </a:r>
                      <a:endParaRPr lang="ru-RU" sz="1600" dirty="0"/>
                    </a:p>
                  </a:txBody>
                  <a:tcPr/>
                </a:tc>
              </a:tr>
              <a:tr h="241706">
                <a:tc>
                  <a:txBody>
                    <a:bodyPr/>
                    <a:lstStyle/>
                    <a:p>
                      <a:pPr marL="0" indent="0">
                        <a:buFontTx/>
                        <a:buNone/>
                      </a:pPr>
                      <a:r>
                        <a:rPr lang="ru-RU" sz="1200" dirty="0" smtClean="0"/>
                        <a:t>- Регистрация своего аккаунта</a:t>
                      </a:r>
                      <a:endParaRPr lang="ru-RU" sz="1200" dirty="0"/>
                    </a:p>
                  </a:txBody>
                  <a:tcPr/>
                </a:tc>
              </a:tr>
              <a:tr h="241706">
                <a:tc>
                  <a:txBody>
                    <a:bodyPr/>
                    <a:lstStyle/>
                    <a:p>
                      <a:r>
                        <a:rPr lang="ru-RU" sz="1200" dirty="0" smtClean="0"/>
                        <a:t>- Поиск и просмотр единого расписания</a:t>
                      </a:r>
                      <a:r>
                        <a:rPr lang="ru-RU" sz="1200" baseline="0" dirty="0" smtClean="0"/>
                        <a:t> занятий</a:t>
                      </a:r>
                      <a:endParaRPr lang="ru-RU" sz="1200" dirty="0"/>
                    </a:p>
                  </a:txBody>
                  <a:tcPr/>
                </a:tc>
              </a:tr>
              <a:tr h="241706">
                <a:tc>
                  <a:txBody>
                    <a:bodyPr/>
                    <a:lstStyle/>
                    <a:p>
                      <a:pPr marL="0" indent="0">
                        <a:buFontTx/>
                        <a:buNone/>
                      </a:pPr>
                      <a:r>
                        <a:rPr lang="ru-RU" sz="1200" dirty="0" smtClean="0"/>
                        <a:t>- Отправка запросов администрации</a:t>
                      </a:r>
                    </a:p>
                  </a:txBody>
                  <a:tcPr/>
                </a:tc>
              </a:tr>
              <a:tr h="241706">
                <a:tc>
                  <a:txBody>
                    <a:bodyPr/>
                    <a:lstStyle/>
                    <a:p>
                      <a:pPr marL="0" indent="0">
                        <a:buFontTx/>
                        <a:buNone/>
                      </a:pPr>
                      <a:r>
                        <a:rPr lang="ru-RU" sz="1200" dirty="0" smtClean="0"/>
                        <a:t>- Настройка</a:t>
                      </a:r>
                      <a:r>
                        <a:rPr lang="ru-RU" sz="1200" baseline="0" dirty="0" smtClean="0"/>
                        <a:t> вывода расписания</a:t>
                      </a:r>
                      <a:endParaRPr lang="ru-RU" sz="1200" dirty="0" smtClean="0"/>
                    </a:p>
                  </a:txBody>
                  <a:tcPr/>
                </a:tc>
              </a:tr>
              <a:tr h="241706">
                <a:tc>
                  <a:txBody>
                    <a:bodyPr/>
                    <a:lstStyle/>
                    <a:p>
                      <a:pPr marL="0" indent="0">
                        <a:buFontTx/>
                        <a:buNone/>
                      </a:pPr>
                      <a:r>
                        <a:rPr lang="ru-RU" sz="1200" dirty="0" smtClean="0"/>
                        <a:t>- Просмотр информации о студентах</a:t>
                      </a:r>
                    </a:p>
                  </a:txBody>
                  <a:tcPr/>
                </a:tc>
              </a:tr>
              <a:tr h="241706">
                <a:tc>
                  <a:txBody>
                    <a:bodyPr/>
                    <a:lstStyle/>
                    <a:p>
                      <a:pPr marL="0" indent="0">
                        <a:buFontTx/>
                        <a:buNone/>
                      </a:pPr>
                      <a:r>
                        <a:rPr lang="ru-RU" sz="1200" dirty="0" smtClean="0"/>
                        <a:t>- Редактирование своей</a:t>
                      </a:r>
                      <a:r>
                        <a:rPr lang="ru-RU" sz="1200" baseline="0" dirty="0" smtClean="0"/>
                        <a:t> анкеты</a:t>
                      </a:r>
                      <a:endParaRPr lang="ru-RU" sz="1200" dirty="0" smtClean="0"/>
                    </a:p>
                  </a:txBody>
                  <a:tcPr/>
                </a:tc>
              </a:tr>
            </a:tbl>
          </a:graphicData>
        </a:graphic>
      </p:graphicFrame>
      <p:cxnSp>
        <p:nvCxnSpPr>
          <p:cNvPr id="17" name="Прямая со стрелкой 16"/>
          <p:cNvCxnSpPr/>
          <p:nvPr/>
        </p:nvCxnSpPr>
        <p:spPr>
          <a:xfrm flipH="1">
            <a:off x="5076056" y="2996952"/>
            <a:ext cx="79209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a:endCxn id="5" idx="4"/>
          </p:cNvCxnSpPr>
          <p:nvPr/>
        </p:nvCxnSpPr>
        <p:spPr>
          <a:xfrm flipH="1" flipV="1">
            <a:off x="5233459" y="4439580"/>
            <a:ext cx="634685" cy="573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05645566"/>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3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50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8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1" presetClass="entr" presetSubtype="1"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heel(1)">
                                      <p:cBhvr>
                                        <p:cTn id="37" dur="2000"/>
                                        <p:tgtEl>
                                          <p:spTgt spid="5"/>
                                        </p:tgtEl>
                                      </p:cBhvr>
                                    </p:animEffect>
                                  </p:childTnLst>
                                </p:cTn>
                              </p:par>
                            </p:childTnLst>
                          </p:cTn>
                        </p:par>
                        <p:par>
                          <p:cTn id="38" fill="hold">
                            <p:stCondLst>
                              <p:cond delay="3000"/>
                            </p:stCondLst>
                            <p:childTnLst>
                              <p:par>
                                <p:cTn id="39" presetID="22" presetClass="entr" presetSubtype="8"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3500"/>
                            </p:stCondLst>
                            <p:childTnLst>
                              <p:par>
                                <p:cTn id="43" presetID="22" presetClass="entr" presetSubtype="2"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right)">
                                      <p:cBhvr>
                                        <p:cTn id="45" dur="500"/>
                                        <p:tgtEl>
                                          <p:spTgt spid="17"/>
                                        </p:tgtEl>
                                      </p:cBhvr>
                                    </p:animEffect>
                                  </p:childTnLst>
                                </p:cTn>
                              </p:par>
                            </p:childTnLst>
                          </p:cTn>
                        </p:par>
                        <p:par>
                          <p:cTn id="46" fill="hold">
                            <p:stCondLst>
                              <p:cond delay="4000"/>
                            </p:stCondLst>
                            <p:childTnLst>
                              <p:par>
                                <p:cTn id="47" presetID="22" presetClass="entr" presetSubtype="2" fill="hold"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right)">
                                      <p:cBhvr>
                                        <p:cTn id="49" dur="500"/>
                                        <p:tgtEl>
                                          <p:spTgt spid="20"/>
                                        </p:tgtEl>
                                      </p:cBhvr>
                                    </p:animEffect>
                                  </p:childTnLst>
                                </p:cTn>
                              </p:par>
                            </p:childTnLst>
                          </p:cTn>
                        </p:par>
                        <p:par>
                          <p:cTn id="50" fill="hold">
                            <p:stCondLst>
                              <p:cond delay="4500"/>
                            </p:stCondLst>
                            <p:childTnLst>
                              <p:par>
                                <p:cTn id="51" presetID="22" presetClass="entr" presetSubtype="8"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Возможности</a:t>
            </a:r>
            <a:br>
              <a:rPr lang="ru-RU" dirty="0" smtClean="0"/>
            </a:br>
            <a:r>
              <a:rPr lang="ru-RU" dirty="0" smtClean="0"/>
              <a:t>системы расписаний</a:t>
            </a:r>
            <a:endParaRPr lang="ru-RU" dirty="0"/>
          </a:p>
        </p:txBody>
      </p:sp>
      <p:sp>
        <p:nvSpPr>
          <p:cNvPr id="3" name="Объект 2"/>
          <p:cNvSpPr>
            <a:spLocks noGrp="1"/>
          </p:cNvSpPr>
          <p:nvPr>
            <p:ph idx="1"/>
          </p:nvPr>
        </p:nvSpPr>
        <p:spPr/>
        <p:txBody>
          <a:bodyPr>
            <a:normAutofit fontScale="85000" lnSpcReduction="20000"/>
          </a:bodyPr>
          <a:lstStyle/>
          <a:p>
            <a:r>
              <a:rPr lang="ru-RU" sz="2100" b="1" dirty="0" smtClean="0">
                <a:solidFill>
                  <a:schemeClr val="accent1">
                    <a:lumMod val="60000"/>
                    <a:lumOff val="40000"/>
                  </a:schemeClr>
                </a:solidFill>
                <a:latin typeface="Times New Roman" pitchFamily="18" charset="0"/>
                <a:cs typeface="Times New Roman" pitchFamily="18" charset="0"/>
              </a:rPr>
              <a:t>Для пользователей</a:t>
            </a:r>
          </a:p>
          <a:p>
            <a:pPr marL="1085850" lvl="2" indent="-209550"/>
            <a:r>
              <a:rPr lang="ru-RU" sz="1600" dirty="0">
                <a:latin typeface="Times New Roman" pitchFamily="18" charset="0"/>
                <a:cs typeface="Times New Roman" pitchFamily="18" charset="0"/>
              </a:rPr>
              <a:t>Оперативный доступ к индивидуальному расписанию</a:t>
            </a:r>
          </a:p>
          <a:p>
            <a:pPr marL="1085850" lvl="2" indent="-209550"/>
            <a:r>
              <a:rPr lang="ru-RU" sz="1600" dirty="0" smtClean="0">
                <a:latin typeface="Times New Roman" pitchFamily="18" charset="0"/>
                <a:cs typeface="Times New Roman" pitchFamily="18" charset="0"/>
              </a:rPr>
              <a:t>Использование цветовых обозначений для идентификации различных видов занятий </a:t>
            </a:r>
            <a:r>
              <a:rPr lang="ru-RU" sz="1600" dirty="0">
                <a:latin typeface="Times New Roman" pitchFamily="18" charset="0"/>
                <a:cs typeface="Times New Roman" pitchFamily="18" charset="0"/>
              </a:rPr>
              <a:t>при выводе расписания в режиме развёрнутой </a:t>
            </a:r>
            <a:r>
              <a:rPr lang="ru-RU" sz="1600" dirty="0" smtClean="0">
                <a:latin typeface="Times New Roman" pitchFamily="18" charset="0"/>
                <a:cs typeface="Times New Roman" pitchFamily="18" charset="0"/>
              </a:rPr>
              <a:t>таблицы</a:t>
            </a:r>
          </a:p>
          <a:p>
            <a:pPr marL="1085850" lvl="2" indent="-209550"/>
            <a:r>
              <a:rPr lang="ru-RU" sz="1600" dirty="0" smtClean="0">
                <a:latin typeface="Times New Roman" pitchFamily="18" charset="0"/>
                <a:cs typeface="Times New Roman" pitchFamily="18" charset="0"/>
              </a:rPr>
              <a:t>Удобный простой интерфейс</a:t>
            </a:r>
          </a:p>
          <a:p>
            <a:pPr marL="1085850" lvl="2" indent="-209550"/>
            <a:r>
              <a:rPr lang="ru-RU" sz="1600" dirty="0" smtClean="0">
                <a:latin typeface="Times New Roman" pitchFamily="18" charset="0"/>
                <a:cs typeface="Times New Roman" pitchFamily="18" charset="0"/>
              </a:rPr>
              <a:t>Регистрация своего аккаунта</a:t>
            </a:r>
            <a:br>
              <a:rPr lang="ru-RU" sz="1600" dirty="0" smtClean="0">
                <a:latin typeface="Times New Roman" pitchFamily="18" charset="0"/>
                <a:cs typeface="Times New Roman" pitchFamily="18" charset="0"/>
              </a:rPr>
            </a:br>
            <a:endParaRPr lang="ru-RU" dirty="0" smtClean="0">
              <a:latin typeface="Times New Roman" pitchFamily="18" charset="0"/>
              <a:cs typeface="Times New Roman" pitchFamily="18" charset="0"/>
            </a:endParaRPr>
          </a:p>
          <a:p>
            <a:pPr marL="1085850" lvl="2" indent="-209550"/>
            <a:r>
              <a:rPr lang="ru-RU" sz="1500" b="1" dirty="0" smtClean="0">
                <a:latin typeface="Times New Roman" pitchFamily="18" charset="0"/>
                <a:cs typeface="Times New Roman" pitchFamily="18" charset="0"/>
              </a:rPr>
              <a:t>Для Студента</a:t>
            </a:r>
          </a:p>
          <a:p>
            <a:pPr marL="1711325" lvl="3" indent="-209550"/>
            <a:r>
              <a:rPr lang="ru-RU" sz="1500" dirty="0" smtClean="0">
                <a:latin typeface="Times New Roman" pitchFamily="18" charset="0"/>
                <a:cs typeface="Times New Roman" pitchFamily="18" charset="0"/>
              </a:rPr>
              <a:t>Просмотр информации об аудиториях и карточек преподавателей</a:t>
            </a:r>
          </a:p>
          <a:p>
            <a:pPr marL="1711325" lvl="3" indent="-209550"/>
            <a:r>
              <a:rPr lang="ru-RU" sz="1500" dirty="0" smtClean="0">
                <a:latin typeface="Times New Roman" pitchFamily="18" charset="0"/>
                <a:cs typeface="Times New Roman" pitchFamily="18" charset="0"/>
              </a:rPr>
              <a:t>Просмотр расписаний других подгрупп и преподавателей</a:t>
            </a:r>
          </a:p>
          <a:p>
            <a:pPr marL="1711325" lvl="3" indent="-209550"/>
            <a:r>
              <a:rPr lang="ru-RU" sz="1500" dirty="0" smtClean="0">
                <a:latin typeface="Times New Roman" pitchFamily="18" charset="0"/>
                <a:cs typeface="Times New Roman" pitchFamily="18" charset="0"/>
              </a:rPr>
              <a:t>Возможность создания своей карточки данных</a:t>
            </a:r>
            <a:br>
              <a:rPr lang="ru-RU" sz="1500" dirty="0" smtClean="0">
                <a:latin typeface="Times New Roman" pitchFamily="18" charset="0"/>
                <a:cs typeface="Times New Roman" pitchFamily="18" charset="0"/>
              </a:rPr>
            </a:br>
            <a:endParaRPr lang="ru-RU" sz="1500" dirty="0" smtClean="0">
              <a:latin typeface="Times New Roman" pitchFamily="18" charset="0"/>
              <a:cs typeface="Times New Roman" pitchFamily="18" charset="0"/>
            </a:endParaRPr>
          </a:p>
          <a:p>
            <a:pPr marL="1085850" lvl="2" indent="-209550"/>
            <a:r>
              <a:rPr lang="ru-RU" sz="1600" b="1" dirty="0" smtClean="0">
                <a:latin typeface="Times New Roman" pitchFamily="18" charset="0"/>
                <a:cs typeface="Times New Roman" pitchFamily="18" charset="0"/>
              </a:rPr>
              <a:t>Для Преподавателя</a:t>
            </a:r>
          </a:p>
          <a:p>
            <a:pPr marL="1711325" lvl="3" indent="-209550"/>
            <a:r>
              <a:rPr lang="ru-RU" sz="1500" dirty="0" smtClean="0">
                <a:latin typeface="Times New Roman" pitchFamily="18" charset="0"/>
                <a:cs typeface="Times New Roman" pitchFamily="18" charset="0"/>
              </a:rPr>
              <a:t>Просмотр анкет студентов</a:t>
            </a:r>
          </a:p>
          <a:p>
            <a:pPr marL="1711325" lvl="3" indent="-209550"/>
            <a:r>
              <a:rPr lang="ru-RU" sz="1500" dirty="0" smtClean="0">
                <a:latin typeface="Times New Roman" pitchFamily="18" charset="0"/>
                <a:cs typeface="Times New Roman" pitchFamily="18" charset="0"/>
              </a:rPr>
              <a:t>Расчёт оставшихся/прошедших часов занятий, как одного предмета, так и всего расписания</a:t>
            </a:r>
            <a:br>
              <a:rPr lang="ru-RU" sz="1500" dirty="0" smtClean="0">
                <a:latin typeface="Times New Roman" pitchFamily="18" charset="0"/>
                <a:cs typeface="Times New Roman" pitchFamily="18" charset="0"/>
              </a:rPr>
            </a:br>
            <a:endParaRPr lang="ru-RU" sz="1500" dirty="0" smtClean="0">
              <a:latin typeface="Times New Roman" pitchFamily="18" charset="0"/>
              <a:cs typeface="Times New Roman" pitchFamily="18" charset="0"/>
            </a:endParaRPr>
          </a:p>
          <a:p>
            <a:r>
              <a:rPr lang="ru-RU" sz="2100" b="1" dirty="0" smtClean="0">
                <a:solidFill>
                  <a:schemeClr val="accent1">
                    <a:lumMod val="60000"/>
                    <a:lumOff val="40000"/>
                  </a:schemeClr>
                </a:solidFill>
                <a:latin typeface="Times New Roman" pitchFamily="18" charset="0"/>
                <a:cs typeface="Times New Roman" pitchFamily="18" charset="0"/>
              </a:rPr>
              <a:t>Для Администраторов</a:t>
            </a:r>
          </a:p>
          <a:p>
            <a:pPr marL="1081088" lvl="2" indent="-246063"/>
            <a:r>
              <a:rPr lang="ru-RU" sz="1600" dirty="0" smtClean="0">
                <a:latin typeface="Times New Roman" pitchFamily="18" charset="0"/>
                <a:cs typeface="Times New Roman" pitchFamily="18" charset="0"/>
              </a:rPr>
              <a:t>Удобный и рациональный интерфейс для управления данными расписаний</a:t>
            </a:r>
          </a:p>
          <a:p>
            <a:pPr marL="1081088" lvl="2" indent="-246063"/>
            <a:r>
              <a:rPr lang="ru-RU" sz="1600" dirty="0" smtClean="0">
                <a:latin typeface="Times New Roman" pitchFamily="18" charset="0"/>
                <a:cs typeface="Times New Roman" pitchFamily="18" charset="0"/>
              </a:rPr>
              <a:t>Автоматическое обновления расписаний</a:t>
            </a:r>
          </a:p>
          <a:p>
            <a:pPr marL="1081088" lvl="2" indent="-246063"/>
            <a:r>
              <a:rPr lang="ru-RU" sz="1600" dirty="0" smtClean="0">
                <a:latin typeface="Times New Roman" pitchFamily="18" charset="0"/>
                <a:cs typeface="Times New Roman" pitchFamily="18" charset="0"/>
              </a:rPr>
              <a:t>Создание карточек преподавателей до их регистрации в системе</a:t>
            </a:r>
          </a:p>
          <a:p>
            <a:pPr lvl="1"/>
            <a:endParaRPr lang="ru-RU" dirty="0"/>
          </a:p>
        </p:txBody>
      </p:sp>
    </p:spTree>
    <p:extLst>
      <p:ext uri="{BB962C8B-B14F-4D97-AF65-F5344CB8AC3E}">
        <p14:creationId xmlns="" xmlns:p14="http://schemas.microsoft.com/office/powerpoint/2010/main" val="4197069016"/>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2116"/>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250" autoRev="1" fill="hold">
                                          <p:stCondLst>
                                            <p:cond delay="0"/>
                                          </p:stCondLst>
                                        </p:cTn>
                                        <p:tgtEl>
                                          <p:spTgt spid="2"/>
                                        </p:tgtEl>
                                        <p:attrNameLst>
                                          <p:attrName>ppt_w</p:attrName>
                                        </p:attrNameLst>
                                      </p:cBhvr>
                                    </p:anim>
                                    <p:anim by="(#ppt_w*0.50)" calcmode="lin" valueType="num">
                                      <p:cBhvr>
                                        <p:cTn id="8" dur="250" decel="50000" autoRev="1" fill="hold">
                                          <p:stCondLst>
                                            <p:cond delay="0"/>
                                          </p:stCondLst>
                                        </p:cTn>
                                        <p:tgtEl>
                                          <p:spTgt spid="2"/>
                                        </p:tgtEl>
                                        <p:attrNameLst>
                                          <p:attrName>ppt_x</p:attrName>
                                        </p:attrNameLst>
                                      </p:cBhvr>
                                    </p:anim>
                                    <p:anim from="(-#ppt_h/2)" to="(#ppt_y)" calcmode="lin" valueType="num">
                                      <p:cBhvr>
                                        <p:cTn id="9" dur="500" fill="hold">
                                          <p:stCondLst>
                                            <p:cond delay="0"/>
                                          </p:stCondLst>
                                        </p:cTn>
                                        <p:tgtEl>
                                          <p:spTgt spid="2"/>
                                        </p:tgtEl>
                                        <p:attrNameLst>
                                          <p:attrName>ppt_y</p:attrName>
                                        </p:attrNameLst>
                                      </p:cBhvr>
                                    </p:anim>
                                    <p:animRot by="21600000">
                                      <p:cBhvr>
                                        <p:cTn id="10" dur="500" fill="hold">
                                          <p:stCondLst>
                                            <p:cond delay="0"/>
                                          </p:stCondLst>
                                        </p:cTn>
                                        <p:tgtEl>
                                          <p:spTgt spid="2"/>
                                        </p:tgtEl>
                                        <p:attrNameLst>
                                          <p:attrName>r</p:attrName>
                                        </p:attrNameLst>
                                      </p:cBhvr>
                                    </p:animRot>
                                  </p:childTnLst>
                                </p:cTn>
                              </p:par>
                              <p:par>
                                <p:cTn id="11" presetID="3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800" decel="100000"/>
                                        <p:tgtEl>
                                          <p:spTgt spid="3">
                                            <p:txEl>
                                              <p:pRg st="0" end="0"/>
                                            </p:txEl>
                                          </p:spTgt>
                                        </p:tgtEl>
                                      </p:cBhvr>
                                    </p:animEffect>
                                    <p:anim calcmode="lin" valueType="num">
                                      <p:cBhvr>
                                        <p:cTn id="14"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5"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6"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par>
                                <p:cTn id="19" presetID="30"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800" decel="100000"/>
                                        <p:tgtEl>
                                          <p:spTgt spid="3">
                                            <p:txEl>
                                              <p:pRg st="1" end="1"/>
                                            </p:txEl>
                                          </p:spTgt>
                                        </p:tgtEl>
                                      </p:cBhvr>
                                    </p:animEffect>
                                    <p:anim calcmode="lin" valueType="num">
                                      <p:cBhvr>
                                        <p:cTn id="22"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3"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4"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par>
                                <p:cTn id="27" presetID="30" presetClass="entr" presetSubtype="0"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800" decel="100000"/>
                                        <p:tgtEl>
                                          <p:spTgt spid="3">
                                            <p:txEl>
                                              <p:pRg st="2" end="2"/>
                                            </p:txEl>
                                          </p:spTgt>
                                        </p:tgtEl>
                                      </p:cBhvr>
                                    </p:animEffect>
                                    <p:anim calcmode="lin" valueType="num">
                                      <p:cBhvr>
                                        <p:cTn id="30"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1"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2"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par>
                                <p:cTn id="35" presetID="30" presetClass="entr" presetSubtype="0" fill="hold" grpId="0"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par>
                                <p:cTn id="43" presetID="30" presetClass="entr" presetSubtype="0" fill="hold" grpId="0"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800" decel="100000"/>
                                        <p:tgtEl>
                                          <p:spTgt spid="3">
                                            <p:txEl>
                                              <p:pRg st="4" end="4"/>
                                            </p:txEl>
                                          </p:spTgt>
                                        </p:tgtEl>
                                      </p:cBhvr>
                                    </p:animEffect>
                                    <p:anim calcmode="lin" valueType="num">
                                      <p:cBhvr>
                                        <p:cTn id="46"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7"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48"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par>
                                <p:cTn id="51" presetID="30" presetClass="entr" presetSubtype="0" fill="hold" grpId="0" nodeType="with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fade">
                                      <p:cBhvr>
                                        <p:cTn id="53" dur="800" decel="100000"/>
                                        <p:tgtEl>
                                          <p:spTgt spid="3">
                                            <p:txEl>
                                              <p:pRg st="5" end="5"/>
                                            </p:txEl>
                                          </p:spTgt>
                                        </p:tgtEl>
                                      </p:cBhvr>
                                    </p:animEffect>
                                    <p:anim calcmode="lin" valueType="num">
                                      <p:cBhvr>
                                        <p:cTn id="54"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55"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56"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57"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58"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par>
                                <p:cTn id="59" presetID="30" presetClass="entr" presetSubtype="0" fill="hold" grpId="0"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fade">
                                      <p:cBhvr>
                                        <p:cTn id="61" dur="800" decel="100000"/>
                                        <p:tgtEl>
                                          <p:spTgt spid="3">
                                            <p:txEl>
                                              <p:pRg st="6" end="6"/>
                                            </p:txEl>
                                          </p:spTgt>
                                        </p:tgtEl>
                                      </p:cBhvr>
                                    </p:animEffect>
                                    <p:anim calcmode="lin" valueType="num">
                                      <p:cBhvr>
                                        <p:cTn id="62" dur="800" decel="100000" fill="hold"/>
                                        <p:tgtEl>
                                          <p:spTgt spid="3">
                                            <p:txEl>
                                              <p:pRg st="6" end="6"/>
                                            </p:txEl>
                                          </p:spTgt>
                                        </p:tgtEl>
                                        <p:attrNameLst>
                                          <p:attrName>style.rotation</p:attrName>
                                        </p:attrNameLst>
                                      </p:cBhvr>
                                      <p:tavLst>
                                        <p:tav tm="0">
                                          <p:val>
                                            <p:fltVal val="-90"/>
                                          </p:val>
                                        </p:tav>
                                        <p:tav tm="100000">
                                          <p:val>
                                            <p:fltVal val="0"/>
                                          </p:val>
                                        </p:tav>
                                      </p:tavLst>
                                    </p:anim>
                                    <p:anim calcmode="lin" valueType="num">
                                      <p:cBhvr>
                                        <p:cTn id="63" dur="800" decel="100000" fill="hold"/>
                                        <p:tgtEl>
                                          <p:spTgt spid="3">
                                            <p:txEl>
                                              <p:pRg st="6" end="6"/>
                                            </p:txEl>
                                          </p:spTgt>
                                        </p:tgtEl>
                                        <p:attrNameLst>
                                          <p:attrName>ppt_x</p:attrName>
                                        </p:attrNameLst>
                                      </p:cBhvr>
                                      <p:tavLst>
                                        <p:tav tm="0">
                                          <p:val>
                                            <p:strVal val="#ppt_x+0.4"/>
                                          </p:val>
                                        </p:tav>
                                        <p:tav tm="100000">
                                          <p:val>
                                            <p:strVal val="#ppt_x-0.05"/>
                                          </p:val>
                                        </p:tav>
                                      </p:tavLst>
                                    </p:anim>
                                    <p:anim calcmode="lin" valueType="num">
                                      <p:cBhvr>
                                        <p:cTn id="64" dur="800" decel="100000" fill="hold"/>
                                        <p:tgtEl>
                                          <p:spTgt spid="3">
                                            <p:txEl>
                                              <p:pRg st="6" end="6"/>
                                            </p:txEl>
                                          </p:spTgt>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3">
                                            <p:txEl>
                                              <p:pRg st="6" end="6"/>
                                            </p:txEl>
                                          </p:spTgt>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3">
                                            <p:txEl>
                                              <p:pRg st="6" end="6"/>
                                            </p:txEl>
                                          </p:spTgt>
                                        </p:tgtEl>
                                        <p:attrNameLst>
                                          <p:attrName>ppt_y</p:attrName>
                                        </p:attrNameLst>
                                      </p:cBhvr>
                                      <p:tavLst>
                                        <p:tav tm="0">
                                          <p:val>
                                            <p:strVal val="#ppt_y+0.1"/>
                                          </p:val>
                                        </p:tav>
                                        <p:tav tm="100000">
                                          <p:val>
                                            <p:strVal val="#ppt_y"/>
                                          </p:val>
                                        </p:tav>
                                      </p:tavLst>
                                    </p:anim>
                                  </p:childTnLst>
                                </p:cTn>
                              </p:par>
                              <p:par>
                                <p:cTn id="67" presetID="30" presetClass="entr" presetSubtype="0" fill="hold" grpId="0" nodeType="with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800" decel="100000"/>
                                        <p:tgtEl>
                                          <p:spTgt spid="3">
                                            <p:txEl>
                                              <p:pRg st="7" end="7"/>
                                            </p:txEl>
                                          </p:spTgt>
                                        </p:tgtEl>
                                      </p:cBhvr>
                                    </p:animEffect>
                                    <p:anim calcmode="lin" valueType="num">
                                      <p:cBhvr>
                                        <p:cTn id="70"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71"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72"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73"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74"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par>
                                <p:cTn id="75" presetID="30" presetClass="entr" presetSubtype="0" fill="hold" grpId="0" nodeType="with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animEffect transition="in" filter="fade">
                                      <p:cBhvr>
                                        <p:cTn id="77" dur="800" decel="100000"/>
                                        <p:tgtEl>
                                          <p:spTgt spid="3">
                                            <p:txEl>
                                              <p:pRg st="8" end="8"/>
                                            </p:txEl>
                                          </p:spTgt>
                                        </p:tgtEl>
                                      </p:cBhvr>
                                    </p:animEffect>
                                    <p:anim calcmode="lin" valueType="num">
                                      <p:cBhvr>
                                        <p:cTn id="78" dur="800" decel="100000" fill="hold"/>
                                        <p:tgtEl>
                                          <p:spTgt spid="3">
                                            <p:txEl>
                                              <p:pRg st="8" end="8"/>
                                            </p:txEl>
                                          </p:spTgt>
                                        </p:tgtEl>
                                        <p:attrNameLst>
                                          <p:attrName>style.rotation</p:attrName>
                                        </p:attrNameLst>
                                      </p:cBhvr>
                                      <p:tavLst>
                                        <p:tav tm="0">
                                          <p:val>
                                            <p:fltVal val="-90"/>
                                          </p:val>
                                        </p:tav>
                                        <p:tav tm="100000">
                                          <p:val>
                                            <p:fltVal val="0"/>
                                          </p:val>
                                        </p:tav>
                                      </p:tavLst>
                                    </p:anim>
                                    <p:anim calcmode="lin" valueType="num">
                                      <p:cBhvr>
                                        <p:cTn id="79" dur="800" decel="100000" fill="hold"/>
                                        <p:tgtEl>
                                          <p:spTgt spid="3">
                                            <p:txEl>
                                              <p:pRg st="8" end="8"/>
                                            </p:txEl>
                                          </p:spTgt>
                                        </p:tgtEl>
                                        <p:attrNameLst>
                                          <p:attrName>ppt_x</p:attrName>
                                        </p:attrNameLst>
                                      </p:cBhvr>
                                      <p:tavLst>
                                        <p:tav tm="0">
                                          <p:val>
                                            <p:strVal val="#ppt_x+0.4"/>
                                          </p:val>
                                        </p:tav>
                                        <p:tav tm="100000">
                                          <p:val>
                                            <p:strVal val="#ppt_x-0.05"/>
                                          </p:val>
                                        </p:tav>
                                      </p:tavLst>
                                    </p:anim>
                                    <p:anim calcmode="lin" valueType="num">
                                      <p:cBhvr>
                                        <p:cTn id="80" dur="800" decel="100000" fill="hold"/>
                                        <p:tgtEl>
                                          <p:spTgt spid="3">
                                            <p:txEl>
                                              <p:pRg st="8" end="8"/>
                                            </p:txEl>
                                          </p:spTgt>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3">
                                            <p:txEl>
                                              <p:pRg st="8" end="8"/>
                                            </p:txEl>
                                          </p:spTgt>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3">
                                            <p:txEl>
                                              <p:pRg st="8" end="8"/>
                                            </p:txEl>
                                          </p:spTgt>
                                        </p:tgtEl>
                                        <p:attrNameLst>
                                          <p:attrName>ppt_y</p:attrName>
                                        </p:attrNameLst>
                                      </p:cBhvr>
                                      <p:tavLst>
                                        <p:tav tm="0">
                                          <p:val>
                                            <p:strVal val="#ppt_y+0.1"/>
                                          </p:val>
                                        </p:tav>
                                        <p:tav tm="100000">
                                          <p:val>
                                            <p:strVal val="#ppt_y"/>
                                          </p:val>
                                        </p:tav>
                                      </p:tavLst>
                                    </p:anim>
                                  </p:childTnLst>
                                </p:cTn>
                              </p:par>
                              <p:par>
                                <p:cTn id="83" presetID="30" presetClass="entr" presetSubtype="0" fill="hold" grpId="0" nodeType="withEffect">
                                  <p:stCondLst>
                                    <p:cond delay="0"/>
                                  </p:stCondLst>
                                  <p:childTnLst>
                                    <p:set>
                                      <p:cBhvr>
                                        <p:cTn id="84" dur="1" fill="hold">
                                          <p:stCondLst>
                                            <p:cond delay="0"/>
                                          </p:stCondLst>
                                        </p:cTn>
                                        <p:tgtEl>
                                          <p:spTgt spid="3">
                                            <p:txEl>
                                              <p:pRg st="9" end="9"/>
                                            </p:txEl>
                                          </p:spTgt>
                                        </p:tgtEl>
                                        <p:attrNameLst>
                                          <p:attrName>style.visibility</p:attrName>
                                        </p:attrNameLst>
                                      </p:cBhvr>
                                      <p:to>
                                        <p:strVal val="visible"/>
                                      </p:to>
                                    </p:set>
                                    <p:animEffect transition="in" filter="fade">
                                      <p:cBhvr>
                                        <p:cTn id="85" dur="800" decel="100000"/>
                                        <p:tgtEl>
                                          <p:spTgt spid="3">
                                            <p:txEl>
                                              <p:pRg st="9" end="9"/>
                                            </p:txEl>
                                          </p:spTgt>
                                        </p:tgtEl>
                                      </p:cBhvr>
                                    </p:animEffect>
                                    <p:anim calcmode="lin" valueType="num">
                                      <p:cBhvr>
                                        <p:cTn id="86" dur="800" decel="100000" fill="hold"/>
                                        <p:tgtEl>
                                          <p:spTgt spid="3">
                                            <p:txEl>
                                              <p:pRg st="9" end="9"/>
                                            </p:txEl>
                                          </p:spTgt>
                                        </p:tgtEl>
                                        <p:attrNameLst>
                                          <p:attrName>style.rotation</p:attrName>
                                        </p:attrNameLst>
                                      </p:cBhvr>
                                      <p:tavLst>
                                        <p:tav tm="0">
                                          <p:val>
                                            <p:fltVal val="-90"/>
                                          </p:val>
                                        </p:tav>
                                        <p:tav tm="100000">
                                          <p:val>
                                            <p:fltVal val="0"/>
                                          </p:val>
                                        </p:tav>
                                      </p:tavLst>
                                    </p:anim>
                                    <p:anim calcmode="lin" valueType="num">
                                      <p:cBhvr>
                                        <p:cTn id="87" dur="800" decel="100000" fill="hold"/>
                                        <p:tgtEl>
                                          <p:spTgt spid="3">
                                            <p:txEl>
                                              <p:pRg st="9" end="9"/>
                                            </p:txEl>
                                          </p:spTgt>
                                        </p:tgtEl>
                                        <p:attrNameLst>
                                          <p:attrName>ppt_x</p:attrName>
                                        </p:attrNameLst>
                                      </p:cBhvr>
                                      <p:tavLst>
                                        <p:tav tm="0">
                                          <p:val>
                                            <p:strVal val="#ppt_x+0.4"/>
                                          </p:val>
                                        </p:tav>
                                        <p:tav tm="100000">
                                          <p:val>
                                            <p:strVal val="#ppt_x-0.05"/>
                                          </p:val>
                                        </p:tav>
                                      </p:tavLst>
                                    </p:anim>
                                    <p:anim calcmode="lin" valueType="num">
                                      <p:cBhvr>
                                        <p:cTn id="88" dur="800" decel="100000" fill="hold"/>
                                        <p:tgtEl>
                                          <p:spTgt spid="3">
                                            <p:txEl>
                                              <p:pRg st="9" end="9"/>
                                            </p:txEl>
                                          </p:spTgt>
                                        </p:tgtEl>
                                        <p:attrNameLst>
                                          <p:attrName>ppt_y</p:attrName>
                                        </p:attrNameLst>
                                      </p:cBhvr>
                                      <p:tavLst>
                                        <p:tav tm="0">
                                          <p:val>
                                            <p:strVal val="#ppt_y-0.4"/>
                                          </p:val>
                                        </p:tav>
                                        <p:tav tm="100000">
                                          <p:val>
                                            <p:strVal val="#ppt_y+0.1"/>
                                          </p:val>
                                        </p:tav>
                                      </p:tavLst>
                                    </p:anim>
                                    <p:anim calcmode="lin" valueType="num">
                                      <p:cBhvr>
                                        <p:cTn id="89" dur="200" accel="100000" fill="hold">
                                          <p:stCondLst>
                                            <p:cond delay="800"/>
                                          </p:stCondLst>
                                        </p:cTn>
                                        <p:tgtEl>
                                          <p:spTgt spid="3">
                                            <p:txEl>
                                              <p:pRg st="9" end="9"/>
                                            </p:txEl>
                                          </p:spTgt>
                                        </p:tgtEl>
                                        <p:attrNameLst>
                                          <p:attrName>ppt_x</p:attrName>
                                        </p:attrNameLst>
                                      </p:cBhvr>
                                      <p:tavLst>
                                        <p:tav tm="0">
                                          <p:val>
                                            <p:strVal val="#ppt_x-0.05"/>
                                          </p:val>
                                        </p:tav>
                                        <p:tav tm="100000">
                                          <p:val>
                                            <p:strVal val="#ppt_x"/>
                                          </p:val>
                                        </p:tav>
                                      </p:tavLst>
                                    </p:anim>
                                    <p:anim calcmode="lin" valueType="num">
                                      <p:cBhvr>
                                        <p:cTn id="90" dur="200" accel="100000" fill="hold">
                                          <p:stCondLst>
                                            <p:cond delay="800"/>
                                          </p:stCondLst>
                                        </p:cTn>
                                        <p:tgtEl>
                                          <p:spTgt spid="3">
                                            <p:txEl>
                                              <p:pRg st="9" end="9"/>
                                            </p:txEl>
                                          </p:spTgt>
                                        </p:tgtEl>
                                        <p:attrNameLst>
                                          <p:attrName>ppt_y</p:attrName>
                                        </p:attrNameLst>
                                      </p:cBhvr>
                                      <p:tavLst>
                                        <p:tav tm="0">
                                          <p:val>
                                            <p:strVal val="#ppt_y+0.1"/>
                                          </p:val>
                                        </p:tav>
                                        <p:tav tm="100000">
                                          <p:val>
                                            <p:strVal val="#ppt_y"/>
                                          </p:val>
                                        </p:tav>
                                      </p:tavLst>
                                    </p:anim>
                                  </p:childTnLst>
                                </p:cTn>
                              </p:par>
                              <p:par>
                                <p:cTn id="91" presetID="30" presetClass="entr" presetSubtype="0" fill="hold" grpId="0" nodeType="withEffect">
                                  <p:stCondLst>
                                    <p:cond delay="0"/>
                                  </p:stCondLst>
                                  <p:childTnLst>
                                    <p:set>
                                      <p:cBhvr>
                                        <p:cTn id="92" dur="1" fill="hold">
                                          <p:stCondLst>
                                            <p:cond delay="0"/>
                                          </p:stCondLst>
                                        </p:cTn>
                                        <p:tgtEl>
                                          <p:spTgt spid="3">
                                            <p:txEl>
                                              <p:pRg st="10" end="10"/>
                                            </p:txEl>
                                          </p:spTgt>
                                        </p:tgtEl>
                                        <p:attrNameLst>
                                          <p:attrName>style.visibility</p:attrName>
                                        </p:attrNameLst>
                                      </p:cBhvr>
                                      <p:to>
                                        <p:strVal val="visible"/>
                                      </p:to>
                                    </p:set>
                                    <p:animEffect transition="in" filter="fade">
                                      <p:cBhvr>
                                        <p:cTn id="93" dur="800" decel="100000"/>
                                        <p:tgtEl>
                                          <p:spTgt spid="3">
                                            <p:txEl>
                                              <p:pRg st="10" end="10"/>
                                            </p:txEl>
                                          </p:spTgt>
                                        </p:tgtEl>
                                      </p:cBhvr>
                                    </p:animEffect>
                                    <p:anim calcmode="lin" valueType="num">
                                      <p:cBhvr>
                                        <p:cTn id="94" dur="800" decel="100000" fill="hold"/>
                                        <p:tgtEl>
                                          <p:spTgt spid="3">
                                            <p:txEl>
                                              <p:pRg st="10" end="10"/>
                                            </p:txEl>
                                          </p:spTgt>
                                        </p:tgtEl>
                                        <p:attrNameLst>
                                          <p:attrName>style.rotation</p:attrName>
                                        </p:attrNameLst>
                                      </p:cBhvr>
                                      <p:tavLst>
                                        <p:tav tm="0">
                                          <p:val>
                                            <p:fltVal val="-90"/>
                                          </p:val>
                                        </p:tav>
                                        <p:tav tm="100000">
                                          <p:val>
                                            <p:fltVal val="0"/>
                                          </p:val>
                                        </p:tav>
                                      </p:tavLst>
                                    </p:anim>
                                    <p:anim calcmode="lin" valueType="num">
                                      <p:cBhvr>
                                        <p:cTn id="95" dur="800" decel="100000" fill="hold"/>
                                        <p:tgtEl>
                                          <p:spTgt spid="3">
                                            <p:txEl>
                                              <p:pRg st="10" end="10"/>
                                            </p:txEl>
                                          </p:spTgt>
                                        </p:tgtEl>
                                        <p:attrNameLst>
                                          <p:attrName>ppt_x</p:attrName>
                                        </p:attrNameLst>
                                      </p:cBhvr>
                                      <p:tavLst>
                                        <p:tav tm="0">
                                          <p:val>
                                            <p:strVal val="#ppt_x+0.4"/>
                                          </p:val>
                                        </p:tav>
                                        <p:tav tm="100000">
                                          <p:val>
                                            <p:strVal val="#ppt_x-0.05"/>
                                          </p:val>
                                        </p:tav>
                                      </p:tavLst>
                                    </p:anim>
                                    <p:anim calcmode="lin" valueType="num">
                                      <p:cBhvr>
                                        <p:cTn id="96" dur="800" decel="100000" fill="hold"/>
                                        <p:tgtEl>
                                          <p:spTgt spid="3">
                                            <p:txEl>
                                              <p:pRg st="10" end="10"/>
                                            </p:txEl>
                                          </p:spTgt>
                                        </p:tgtEl>
                                        <p:attrNameLst>
                                          <p:attrName>ppt_y</p:attrName>
                                        </p:attrNameLst>
                                      </p:cBhvr>
                                      <p:tavLst>
                                        <p:tav tm="0">
                                          <p:val>
                                            <p:strVal val="#ppt_y-0.4"/>
                                          </p:val>
                                        </p:tav>
                                        <p:tav tm="100000">
                                          <p:val>
                                            <p:strVal val="#ppt_y+0.1"/>
                                          </p:val>
                                        </p:tav>
                                      </p:tavLst>
                                    </p:anim>
                                    <p:anim calcmode="lin" valueType="num">
                                      <p:cBhvr>
                                        <p:cTn id="97" dur="200" accel="100000" fill="hold">
                                          <p:stCondLst>
                                            <p:cond delay="800"/>
                                          </p:stCondLst>
                                        </p:cTn>
                                        <p:tgtEl>
                                          <p:spTgt spid="3">
                                            <p:txEl>
                                              <p:pRg st="10" end="10"/>
                                            </p:txEl>
                                          </p:spTgt>
                                        </p:tgtEl>
                                        <p:attrNameLst>
                                          <p:attrName>ppt_x</p:attrName>
                                        </p:attrNameLst>
                                      </p:cBhvr>
                                      <p:tavLst>
                                        <p:tav tm="0">
                                          <p:val>
                                            <p:strVal val="#ppt_x-0.05"/>
                                          </p:val>
                                        </p:tav>
                                        <p:tav tm="100000">
                                          <p:val>
                                            <p:strVal val="#ppt_x"/>
                                          </p:val>
                                        </p:tav>
                                      </p:tavLst>
                                    </p:anim>
                                    <p:anim calcmode="lin" valueType="num">
                                      <p:cBhvr>
                                        <p:cTn id="98" dur="200" accel="100000" fill="hold">
                                          <p:stCondLst>
                                            <p:cond delay="800"/>
                                          </p:stCondLst>
                                        </p:cTn>
                                        <p:tgtEl>
                                          <p:spTgt spid="3">
                                            <p:txEl>
                                              <p:pRg st="10" end="10"/>
                                            </p:txEl>
                                          </p:spTgt>
                                        </p:tgtEl>
                                        <p:attrNameLst>
                                          <p:attrName>ppt_y</p:attrName>
                                        </p:attrNameLst>
                                      </p:cBhvr>
                                      <p:tavLst>
                                        <p:tav tm="0">
                                          <p:val>
                                            <p:strVal val="#ppt_y+0.1"/>
                                          </p:val>
                                        </p:tav>
                                        <p:tav tm="100000">
                                          <p:val>
                                            <p:strVal val="#ppt_y"/>
                                          </p:val>
                                        </p:tav>
                                      </p:tavLst>
                                    </p:anim>
                                  </p:childTnLst>
                                </p:cTn>
                              </p:par>
                              <p:par>
                                <p:cTn id="99" presetID="30" presetClass="entr" presetSubtype="0" fill="hold" grpId="0" nodeType="withEffect">
                                  <p:stCondLst>
                                    <p:cond delay="0"/>
                                  </p:stCondLst>
                                  <p:childTnLst>
                                    <p:set>
                                      <p:cBhvr>
                                        <p:cTn id="100" dur="1" fill="hold">
                                          <p:stCondLst>
                                            <p:cond delay="0"/>
                                          </p:stCondLst>
                                        </p:cTn>
                                        <p:tgtEl>
                                          <p:spTgt spid="3">
                                            <p:txEl>
                                              <p:pRg st="11" end="11"/>
                                            </p:txEl>
                                          </p:spTgt>
                                        </p:tgtEl>
                                        <p:attrNameLst>
                                          <p:attrName>style.visibility</p:attrName>
                                        </p:attrNameLst>
                                      </p:cBhvr>
                                      <p:to>
                                        <p:strVal val="visible"/>
                                      </p:to>
                                    </p:set>
                                    <p:animEffect transition="in" filter="fade">
                                      <p:cBhvr>
                                        <p:cTn id="101" dur="800" decel="100000"/>
                                        <p:tgtEl>
                                          <p:spTgt spid="3">
                                            <p:txEl>
                                              <p:pRg st="11" end="11"/>
                                            </p:txEl>
                                          </p:spTgt>
                                        </p:tgtEl>
                                      </p:cBhvr>
                                    </p:animEffect>
                                    <p:anim calcmode="lin" valueType="num">
                                      <p:cBhvr>
                                        <p:cTn id="102" dur="800" decel="100000" fill="hold"/>
                                        <p:tgtEl>
                                          <p:spTgt spid="3">
                                            <p:txEl>
                                              <p:pRg st="11" end="11"/>
                                            </p:txEl>
                                          </p:spTgt>
                                        </p:tgtEl>
                                        <p:attrNameLst>
                                          <p:attrName>style.rotation</p:attrName>
                                        </p:attrNameLst>
                                      </p:cBhvr>
                                      <p:tavLst>
                                        <p:tav tm="0">
                                          <p:val>
                                            <p:fltVal val="-90"/>
                                          </p:val>
                                        </p:tav>
                                        <p:tav tm="100000">
                                          <p:val>
                                            <p:fltVal val="0"/>
                                          </p:val>
                                        </p:tav>
                                      </p:tavLst>
                                    </p:anim>
                                    <p:anim calcmode="lin" valueType="num">
                                      <p:cBhvr>
                                        <p:cTn id="103" dur="800" decel="100000" fill="hold"/>
                                        <p:tgtEl>
                                          <p:spTgt spid="3">
                                            <p:txEl>
                                              <p:pRg st="11" end="11"/>
                                            </p:txEl>
                                          </p:spTgt>
                                        </p:tgtEl>
                                        <p:attrNameLst>
                                          <p:attrName>ppt_x</p:attrName>
                                        </p:attrNameLst>
                                      </p:cBhvr>
                                      <p:tavLst>
                                        <p:tav tm="0">
                                          <p:val>
                                            <p:strVal val="#ppt_x+0.4"/>
                                          </p:val>
                                        </p:tav>
                                        <p:tav tm="100000">
                                          <p:val>
                                            <p:strVal val="#ppt_x-0.05"/>
                                          </p:val>
                                        </p:tav>
                                      </p:tavLst>
                                    </p:anim>
                                    <p:anim calcmode="lin" valueType="num">
                                      <p:cBhvr>
                                        <p:cTn id="104" dur="800" decel="100000" fill="hold"/>
                                        <p:tgtEl>
                                          <p:spTgt spid="3">
                                            <p:txEl>
                                              <p:pRg st="11" end="11"/>
                                            </p:txEl>
                                          </p:spTgt>
                                        </p:tgtEl>
                                        <p:attrNameLst>
                                          <p:attrName>ppt_y</p:attrName>
                                        </p:attrNameLst>
                                      </p:cBhvr>
                                      <p:tavLst>
                                        <p:tav tm="0">
                                          <p:val>
                                            <p:strVal val="#ppt_y-0.4"/>
                                          </p:val>
                                        </p:tav>
                                        <p:tav tm="100000">
                                          <p:val>
                                            <p:strVal val="#ppt_y+0.1"/>
                                          </p:val>
                                        </p:tav>
                                      </p:tavLst>
                                    </p:anim>
                                    <p:anim calcmode="lin" valueType="num">
                                      <p:cBhvr>
                                        <p:cTn id="105" dur="200" accel="100000" fill="hold">
                                          <p:stCondLst>
                                            <p:cond delay="800"/>
                                          </p:stCondLst>
                                        </p:cTn>
                                        <p:tgtEl>
                                          <p:spTgt spid="3">
                                            <p:txEl>
                                              <p:pRg st="11" end="11"/>
                                            </p:txEl>
                                          </p:spTgt>
                                        </p:tgtEl>
                                        <p:attrNameLst>
                                          <p:attrName>ppt_x</p:attrName>
                                        </p:attrNameLst>
                                      </p:cBhvr>
                                      <p:tavLst>
                                        <p:tav tm="0">
                                          <p:val>
                                            <p:strVal val="#ppt_x-0.05"/>
                                          </p:val>
                                        </p:tav>
                                        <p:tav tm="100000">
                                          <p:val>
                                            <p:strVal val="#ppt_x"/>
                                          </p:val>
                                        </p:tav>
                                      </p:tavLst>
                                    </p:anim>
                                    <p:anim calcmode="lin" valueType="num">
                                      <p:cBhvr>
                                        <p:cTn id="106" dur="200" accel="100000" fill="hold">
                                          <p:stCondLst>
                                            <p:cond delay="800"/>
                                          </p:stCondLst>
                                        </p:cTn>
                                        <p:tgtEl>
                                          <p:spTgt spid="3">
                                            <p:txEl>
                                              <p:pRg st="11" end="11"/>
                                            </p:txEl>
                                          </p:spTgt>
                                        </p:tgtEl>
                                        <p:attrNameLst>
                                          <p:attrName>ppt_y</p:attrName>
                                        </p:attrNameLst>
                                      </p:cBhvr>
                                      <p:tavLst>
                                        <p:tav tm="0">
                                          <p:val>
                                            <p:strVal val="#ppt_y+0.1"/>
                                          </p:val>
                                        </p:tav>
                                        <p:tav tm="100000">
                                          <p:val>
                                            <p:strVal val="#ppt_y"/>
                                          </p:val>
                                        </p:tav>
                                      </p:tavLst>
                                    </p:anim>
                                  </p:childTnLst>
                                </p:cTn>
                              </p:par>
                              <p:par>
                                <p:cTn id="107" presetID="30" presetClass="entr" presetSubtype="0" fill="hold" grpId="0" nodeType="withEffect">
                                  <p:stCondLst>
                                    <p:cond delay="0"/>
                                  </p:stCondLst>
                                  <p:childTnLst>
                                    <p:set>
                                      <p:cBhvr>
                                        <p:cTn id="108" dur="1" fill="hold">
                                          <p:stCondLst>
                                            <p:cond delay="0"/>
                                          </p:stCondLst>
                                        </p:cTn>
                                        <p:tgtEl>
                                          <p:spTgt spid="3">
                                            <p:txEl>
                                              <p:pRg st="12" end="12"/>
                                            </p:txEl>
                                          </p:spTgt>
                                        </p:tgtEl>
                                        <p:attrNameLst>
                                          <p:attrName>style.visibility</p:attrName>
                                        </p:attrNameLst>
                                      </p:cBhvr>
                                      <p:to>
                                        <p:strVal val="visible"/>
                                      </p:to>
                                    </p:set>
                                    <p:animEffect transition="in" filter="fade">
                                      <p:cBhvr>
                                        <p:cTn id="109" dur="800" decel="100000"/>
                                        <p:tgtEl>
                                          <p:spTgt spid="3">
                                            <p:txEl>
                                              <p:pRg st="12" end="12"/>
                                            </p:txEl>
                                          </p:spTgt>
                                        </p:tgtEl>
                                      </p:cBhvr>
                                    </p:animEffect>
                                    <p:anim calcmode="lin" valueType="num">
                                      <p:cBhvr>
                                        <p:cTn id="110" dur="800" decel="100000" fill="hold"/>
                                        <p:tgtEl>
                                          <p:spTgt spid="3">
                                            <p:txEl>
                                              <p:pRg st="12" end="12"/>
                                            </p:txEl>
                                          </p:spTgt>
                                        </p:tgtEl>
                                        <p:attrNameLst>
                                          <p:attrName>style.rotation</p:attrName>
                                        </p:attrNameLst>
                                      </p:cBhvr>
                                      <p:tavLst>
                                        <p:tav tm="0">
                                          <p:val>
                                            <p:fltVal val="-90"/>
                                          </p:val>
                                        </p:tav>
                                        <p:tav tm="100000">
                                          <p:val>
                                            <p:fltVal val="0"/>
                                          </p:val>
                                        </p:tav>
                                      </p:tavLst>
                                    </p:anim>
                                    <p:anim calcmode="lin" valueType="num">
                                      <p:cBhvr>
                                        <p:cTn id="111" dur="800" decel="100000" fill="hold"/>
                                        <p:tgtEl>
                                          <p:spTgt spid="3">
                                            <p:txEl>
                                              <p:pRg st="12" end="12"/>
                                            </p:txEl>
                                          </p:spTgt>
                                        </p:tgtEl>
                                        <p:attrNameLst>
                                          <p:attrName>ppt_x</p:attrName>
                                        </p:attrNameLst>
                                      </p:cBhvr>
                                      <p:tavLst>
                                        <p:tav tm="0">
                                          <p:val>
                                            <p:strVal val="#ppt_x+0.4"/>
                                          </p:val>
                                        </p:tav>
                                        <p:tav tm="100000">
                                          <p:val>
                                            <p:strVal val="#ppt_x-0.05"/>
                                          </p:val>
                                        </p:tav>
                                      </p:tavLst>
                                    </p:anim>
                                    <p:anim calcmode="lin" valueType="num">
                                      <p:cBhvr>
                                        <p:cTn id="112" dur="800" decel="100000" fill="hold"/>
                                        <p:tgtEl>
                                          <p:spTgt spid="3">
                                            <p:txEl>
                                              <p:pRg st="12" end="12"/>
                                            </p:txEl>
                                          </p:spTgt>
                                        </p:tgtEl>
                                        <p:attrNameLst>
                                          <p:attrName>ppt_y</p:attrName>
                                        </p:attrNameLst>
                                      </p:cBhvr>
                                      <p:tavLst>
                                        <p:tav tm="0">
                                          <p:val>
                                            <p:strVal val="#ppt_y-0.4"/>
                                          </p:val>
                                        </p:tav>
                                        <p:tav tm="100000">
                                          <p:val>
                                            <p:strVal val="#ppt_y+0.1"/>
                                          </p:val>
                                        </p:tav>
                                      </p:tavLst>
                                    </p:anim>
                                    <p:anim calcmode="lin" valueType="num">
                                      <p:cBhvr>
                                        <p:cTn id="113" dur="200" accel="100000" fill="hold">
                                          <p:stCondLst>
                                            <p:cond delay="800"/>
                                          </p:stCondLst>
                                        </p:cTn>
                                        <p:tgtEl>
                                          <p:spTgt spid="3">
                                            <p:txEl>
                                              <p:pRg st="12" end="12"/>
                                            </p:txEl>
                                          </p:spTgt>
                                        </p:tgtEl>
                                        <p:attrNameLst>
                                          <p:attrName>ppt_x</p:attrName>
                                        </p:attrNameLst>
                                      </p:cBhvr>
                                      <p:tavLst>
                                        <p:tav tm="0">
                                          <p:val>
                                            <p:strVal val="#ppt_x-0.05"/>
                                          </p:val>
                                        </p:tav>
                                        <p:tav tm="100000">
                                          <p:val>
                                            <p:strVal val="#ppt_x"/>
                                          </p:val>
                                        </p:tav>
                                      </p:tavLst>
                                    </p:anim>
                                    <p:anim calcmode="lin" valueType="num">
                                      <p:cBhvr>
                                        <p:cTn id="114" dur="200" accel="100000" fill="hold">
                                          <p:stCondLst>
                                            <p:cond delay="800"/>
                                          </p:stCondLst>
                                        </p:cTn>
                                        <p:tgtEl>
                                          <p:spTgt spid="3">
                                            <p:txEl>
                                              <p:pRg st="12" end="12"/>
                                            </p:txEl>
                                          </p:spTgt>
                                        </p:tgtEl>
                                        <p:attrNameLst>
                                          <p:attrName>ppt_y</p:attrName>
                                        </p:attrNameLst>
                                      </p:cBhvr>
                                      <p:tavLst>
                                        <p:tav tm="0">
                                          <p:val>
                                            <p:strVal val="#ppt_y+0.1"/>
                                          </p:val>
                                        </p:tav>
                                        <p:tav tm="100000">
                                          <p:val>
                                            <p:strVal val="#ppt_y"/>
                                          </p:val>
                                        </p:tav>
                                      </p:tavLst>
                                    </p:anim>
                                  </p:childTnLst>
                                </p:cTn>
                              </p:par>
                              <p:par>
                                <p:cTn id="115" presetID="30" presetClass="entr" presetSubtype="0" fill="hold" grpId="0" nodeType="withEffect">
                                  <p:stCondLst>
                                    <p:cond delay="0"/>
                                  </p:stCondLst>
                                  <p:childTnLst>
                                    <p:set>
                                      <p:cBhvr>
                                        <p:cTn id="116" dur="1" fill="hold">
                                          <p:stCondLst>
                                            <p:cond delay="0"/>
                                          </p:stCondLst>
                                        </p:cTn>
                                        <p:tgtEl>
                                          <p:spTgt spid="3">
                                            <p:txEl>
                                              <p:pRg st="13" end="13"/>
                                            </p:txEl>
                                          </p:spTgt>
                                        </p:tgtEl>
                                        <p:attrNameLst>
                                          <p:attrName>style.visibility</p:attrName>
                                        </p:attrNameLst>
                                      </p:cBhvr>
                                      <p:to>
                                        <p:strVal val="visible"/>
                                      </p:to>
                                    </p:set>
                                    <p:animEffect transition="in" filter="fade">
                                      <p:cBhvr>
                                        <p:cTn id="117" dur="800" decel="100000"/>
                                        <p:tgtEl>
                                          <p:spTgt spid="3">
                                            <p:txEl>
                                              <p:pRg st="13" end="13"/>
                                            </p:txEl>
                                          </p:spTgt>
                                        </p:tgtEl>
                                      </p:cBhvr>
                                    </p:animEffect>
                                    <p:anim calcmode="lin" valueType="num">
                                      <p:cBhvr>
                                        <p:cTn id="118" dur="800" decel="100000" fill="hold"/>
                                        <p:tgtEl>
                                          <p:spTgt spid="3">
                                            <p:txEl>
                                              <p:pRg st="13" end="13"/>
                                            </p:txEl>
                                          </p:spTgt>
                                        </p:tgtEl>
                                        <p:attrNameLst>
                                          <p:attrName>style.rotation</p:attrName>
                                        </p:attrNameLst>
                                      </p:cBhvr>
                                      <p:tavLst>
                                        <p:tav tm="0">
                                          <p:val>
                                            <p:fltVal val="-90"/>
                                          </p:val>
                                        </p:tav>
                                        <p:tav tm="100000">
                                          <p:val>
                                            <p:fltVal val="0"/>
                                          </p:val>
                                        </p:tav>
                                      </p:tavLst>
                                    </p:anim>
                                    <p:anim calcmode="lin" valueType="num">
                                      <p:cBhvr>
                                        <p:cTn id="119" dur="800" decel="100000" fill="hold"/>
                                        <p:tgtEl>
                                          <p:spTgt spid="3">
                                            <p:txEl>
                                              <p:pRg st="13" end="13"/>
                                            </p:txEl>
                                          </p:spTgt>
                                        </p:tgtEl>
                                        <p:attrNameLst>
                                          <p:attrName>ppt_x</p:attrName>
                                        </p:attrNameLst>
                                      </p:cBhvr>
                                      <p:tavLst>
                                        <p:tav tm="0">
                                          <p:val>
                                            <p:strVal val="#ppt_x+0.4"/>
                                          </p:val>
                                        </p:tav>
                                        <p:tav tm="100000">
                                          <p:val>
                                            <p:strVal val="#ppt_x-0.05"/>
                                          </p:val>
                                        </p:tav>
                                      </p:tavLst>
                                    </p:anim>
                                    <p:anim calcmode="lin" valueType="num">
                                      <p:cBhvr>
                                        <p:cTn id="120" dur="800" decel="100000" fill="hold"/>
                                        <p:tgtEl>
                                          <p:spTgt spid="3">
                                            <p:txEl>
                                              <p:pRg st="13" end="13"/>
                                            </p:txEl>
                                          </p:spTgt>
                                        </p:tgtEl>
                                        <p:attrNameLst>
                                          <p:attrName>ppt_y</p:attrName>
                                        </p:attrNameLst>
                                      </p:cBhvr>
                                      <p:tavLst>
                                        <p:tav tm="0">
                                          <p:val>
                                            <p:strVal val="#ppt_y-0.4"/>
                                          </p:val>
                                        </p:tav>
                                        <p:tav tm="100000">
                                          <p:val>
                                            <p:strVal val="#ppt_y+0.1"/>
                                          </p:val>
                                        </p:tav>
                                      </p:tavLst>
                                    </p:anim>
                                    <p:anim calcmode="lin" valueType="num">
                                      <p:cBhvr>
                                        <p:cTn id="121" dur="200" accel="100000" fill="hold">
                                          <p:stCondLst>
                                            <p:cond delay="800"/>
                                          </p:stCondLst>
                                        </p:cTn>
                                        <p:tgtEl>
                                          <p:spTgt spid="3">
                                            <p:txEl>
                                              <p:pRg st="13" end="13"/>
                                            </p:txEl>
                                          </p:spTgt>
                                        </p:tgtEl>
                                        <p:attrNameLst>
                                          <p:attrName>ppt_x</p:attrName>
                                        </p:attrNameLst>
                                      </p:cBhvr>
                                      <p:tavLst>
                                        <p:tav tm="0">
                                          <p:val>
                                            <p:strVal val="#ppt_x-0.05"/>
                                          </p:val>
                                        </p:tav>
                                        <p:tav tm="100000">
                                          <p:val>
                                            <p:strVal val="#ppt_x"/>
                                          </p:val>
                                        </p:tav>
                                      </p:tavLst>
                                    </p:anim>
                                    <p:anim calcmode="lin" valueType="num">
                                      <p:cBhvr>
                                        <p:cTn id="122" dur="200" accel="100000" fill="hold">
                                          <p:stCondLst>
                                            <p:cond delay="800"/>
                                          </p:stCondLst>
                                        </p:cTn>
                                        <p:tgtEl>
                                          <p:spTgt spid="3">
                                            <p:txEl>
                                              <p:pRg st="13" end="13"/>
                                            </p:txEl>
                                          </p:spTgt>
                                        </p:tgtEl>
                                        <p:attrNameLst>
                                          <p:attrName>ppt_y</p:attrName>
                                        </p:attrNameLst>
                                      </p:cBhvr>
                                      <p:tavLst>
                                        <p:tav tm="0">
                                          <p:val>
                                            <p:strVal val="#ppt_y+0.1"/>
                                          </p:val>
                                        </p:tav>
                                        <p:tav tm="100000">
                                          <p:val>
                                            <p:strVal val="#ppt_y"/>
                                          </p:val>
                                        </p:tav>
                                      </p:tavLst>
                                    </p:anim>
                                  </p:childTnLst>
                                </p:cTn>
                              </p:par>
                              <p:par>
                                <p:cTn id="123" presetID="30" presetClass="entr" presetSubtype="0" fill="hold" grpId="0" nodeType="withEffect">
                                  <p:stCondLst>
                                    <p:cond delay="0"/>
                                  </p:stCondLst>
                                  <p:childTnLst>
                                    <p:set>
                                      <p:cBhvr>
                                        <p:cTn id="124" dur="1" fill="hold">
                                          <p:stCondLst>
                                            <p:cond delay="0"/>
                                          </p:stCondLst>
                                        </p:cTn>
                                        <p:tgtEl>
                                          <p:spTgt spid="3">
                                            <p:txEl>
                                              <p:pRg st="14" end="14"/>
                                            </p:txEl>
                                          </p:spTgt>
                                        </p:tgtEl>
                                        <p:attrNameLst>
                                          <p:attrName>style.visibility</p:attrName>
                                        </p:attrNameLst>
                                      </p:cBhvr>
                                      <p:to>
                                        <p:strVal val="visible"/>
                                      </p:to>
                                    </p:set>
                                    <p:animEffect transition="in" filter="fade">
                                      <p:cBhvr>
                                        <p:cTn id="125" dur="800" decel="100000"/>
                                        <p:tgtEl>
                                          <p:spTgt spid="3">
                                            <p:txEl>
                                              <p:pRg st="14" end="14"/>
                                            </p:txEl>
                                          </p:spTgt>
                                        </p:tgtEl>
                                      </p:cBhvr>
                                    </p:animEffect>
                                    <p:anim calcmode="lin" valueType="num">
                                      <p:cBhvr>
                                        <p:cTn id="126" dur="800" decel="100000" fill="hold"/>
                                        <p:tgtEl>
                                          <p:spTgt spid="3">
                                            <p:txEl>
                                              <p:pRg st="14" end="14"/>
                                            </p:txEl>
                                          </p:spTgt>
                                        </p:tgtEl>
                                        <p:attrNameLst>
                                          <p:attrName>style.rotation</p:attrName>
                                        </p:attrNameLst>
                                      </p:cBhvr>
                                      <p:tavLst>
                                        <p:tav tm="0">
                                          <p:val>
                                            <p:fltVal val="-90"/>
                                          </p:val>
                                        </p:tav>
                                        <p:tav tm="100000">
                                          <p:val>
                                            <p:fltVal val="0"/>
                                          </p:val>
                                        </p:tav>
                                      </p:tavLst>
                                    </p:anim>
                                    <p:anim calcmode="lin" valueType="num">
                                      <p:cBhvr>
                                        <p:cTn id="127" dur="800" decel="100000" fill="hold"/>
                                        <p:tgtEl>
                                          <p:spTgt spid="3">
                                            <p:txEl>
                                              <p:pRg st="14" end="14"/>
                                            </p:txEl>
                                          </p:spTgt>
                                        </p:tgtEl>
                                        <p:attrNameLst>
                                          <p:attrName>ppt_x</p:attrName>
                                        </p:attrNameLst>
                                      </p:cBhvr>
                                      <p:tavLst>
                                        <p:tav tm="0">
                                          <p:val>
                                            <p:strVal val="#ppt_x+0.4"/>
                                          </p:val>
                                        </p:tav>
                                        <p:tav tm="100000">
                                          <p:val>
                                            <p:strVal val="#ppt_x-0.05"/>
                                          </p:val>
                                        </p:tav>
                                      </p:tavLst>
                                    </p:anim>
                                    <p:anim calcmode="lin" valueType="num">
                                      <p:cBhvr>
                                        <p:cTn id="128" dur="800" decel="100000" fill="hold"/>
                                        <p:tgtEl>
                                          <p:spTgt spid="3">
                                            <p:txEl>
                                              <p:pRg st="14" end="14"/>
                                            </p:txEl>
                                          </p:spTgt>
                                        </p:tgtEl>
                                        <p:attrNameLst>
                                          <p:attrName>ppt_y</p:attrName>
                                        </p:attrNameLst>
                                      </p:cBhvr>
                                      <p:tavLst>
                                        <p:tav tm="0">
                                          <p:val>
                                            <p:strVal val="#ppt_y-0.4"/>
                                          </p:val>
                                        </p:tav>
                                        <p:tav tm="100000">
                                          <p:val>
                                            <p:strVal val="#ppt_y+0.1"/>
                                          </p:val>
                                        </p:tav>
                                      </p:tavLst>
                                    </p:anim>
                                    <p:anim calcmode="lin" valueType="num">
                                      <p:cBhvr>
                                        <p:cTn id="129" dur="200" accel="100000" fill="hold">
                                          <p:stCondLst>
                                            <p:cond delay="800"/>
                                          </p:stCondLst>
                                        </p:cTn>
                                        <p:tgtEl>
                                          <p:spTgt spid="3">
                                            <p:txEl>
                                              <p:pRg st="14" end="14"/>
                                            </p:txEl>
                                          </p:spTgt>
                                        </p:tgtEl>
                                        <p:attrNameLst>
                                          <p:attrName>ppt_x</p:attrName>
                                        </p:attrNameLst>
                                      </p:cBhvr>
                                      <p:tavLst>
                                        <p:tav tm="0">
                                          <p:val>
                                            <p:strVal val="#ppt_x-0.05"/>
                                          </p:val>
                                        </p:tav>
                                        <p:tav tm="100000">
                                          <p:val>
                                            <p:strVal val="#ppt_x"/>
                                          </p:val>
                                        </p:tav>
                                      </p:tavLst>
                                    </p:anim>
                                    <p:anim calcmode="lin" valueType="num">
                                      <p:cBhvr>
                                        <p:cTn id="130" dur="200" accel="100000" fill="hold">
                                          <p:stCondLst>
                                            <p:cond delay="800"/>
                                          </p:stCondLst>
                                        </p:cTn>
                                        <p:tgtEl>
                                          <p:spTgt spid="3">
                                            <p:txEl>
                                              <p:pRg st="14" end="14"/>
                                            </p:txEl>
                                          </p:spTgt>
                                        </p:tgtEl>
                                        <p:attrNameLst>
                                          <p:attrName>ppt_y</p:attrName>
                                        </p:attrNameLst>
                                      </p:cBhvr>
                                      <p:tavLst>
                                        <p:tav tm="0">
                                          <p:val>
                                            <p:strVal val="#ppt_y+0.1"/>
                                          </p:val>
                                        </p:tav>
                                        <p:tav tm="100000">
                                          <p:val>
                                            <p:strVal val="#ppt_y"/>
                                          </p:val>
                                        </p:tav>
                                      </p:tavLst>
                                    </p:anim>
                                  </p:childTnLst>
                                </p:cTn>
                              </p:par>
                              <p:par>
                                <p:cTn id="131" presetID="30" presetClass="entr" presetSubtype="0" fill="hold" grpId="0" nodeType="withEffect">
                                  <p:stCondLst>
                                    <p:cond delay="0"/>
                                  </p:stCondLst>
                                  <p:childTnLst>
                                    <p:set>
                                      <p:cBhvr>
                                        <p:cTn id="132" dur="1" fill="hold">
                                          <p:stCondLst>
                                            <p:cond delay="0"/>
                                          </p:stCondLst>
                                        </p:cTn>
                                        <p:tgtEl>
                                          <p:spTgt spid="3">
                                            <p:txEl>
                                              <p:pRg st="15" end="15"/>
                                            </p:txEl>
                                          </p:spTgt>
                                        </p:tgtEl>
                                        <p:attrNameLst>
                                          <p:attrName>style.visibility</p:attrName>
                                        </p:attrNameLst>
                                      </p:cBhvr>
                                      <p:to>
                                        <p:strVal val="visible"/>
                                      </p:to>
                                    </p:set>
                                    <p:animEffect transition="in" filter="fade">
                                      <p:cBhvr>
                                        <p:cTn id="133" dur="800" decel="100000"/>
                                        <p:tgtEl>
                                          <p:spTgt spid="3">
                                            <p:txEl>
                                              <p:pRg st="15" end="15"/>
                                            </p:txEl>
                                          </p:spTgt>
                                        </p:tgtEl>
                                      </p:cBhvr>
                                    </p:animEffect>
                                    <p:anim calcmode="lin" valueType="num">
                                      <p:cBhvr>
                                        <p:cTn id="134" dur="800" decel="100000" fill="hold"/>
                                        <p:tgtEl>
                                          <p:spTgt spid="3">
                                            <p:txEl>
                                              <p:pRg st="15" end="15"/>
                                            </p:txEl>
                                          </p:spTgt>
                                        </p:tgtEl>
                                        <p:attrNameLst>
                                          <p:attrName>style.rotation</p:attrName>
                                        </p:attrNameLst>
                                      </p:cBhvr>
                                      <p:tavLst>
                                        <p:tav tm="0">
                                          <p:val>
                                            <p:fltVal val="-90"/>
                                          </p:val>
                                        </p:tav>
                                        <p:tav tm="100000">
                                          <p:val>
                                            <p:fltVal val="0"/>
                                          </p:val>
                                        </p:tav>
                                      </p:tavLst>
                                    </p:anim>
                                    <p:anim calcmode="lin" valueType="num">
                                      <p:cBhvr>
                                        <p:cTn id="135" dur="800" decel="100000" fill="hold"/>
                                        <p:tgtEl>
                                          <p:spTgt spid="3">
                                            <p:txEl>
                                              <p:pRg st="15" end="15"/>
                                            </p:txEl>
                                          </p:spTgt>
                                        </p:tgtEl>
                                        <p:attrNameLst>
                                          <p:attrName>ppt_x</p:attrName>
                                        </p:attrNameLst>
                                      </p:cBhvr>
                                      <p:tavLst>
                                        <p:tav tm="0">
                                          <p:val>
                                            <p:strVal val="#ppt_x+0.4"/>
                                          </p:val>
                                        </p:tav>
                                        <p:tav tm="100000">
                                          <p:val>
                                            <p:strVal val="#ppt_x-0.05"/>
                                          </p:val>
                                        </p:tav>
                                      </p:tavLst>
                                    </p:anim>
                                    <p:anim calcmode="lin" valueType="num">
                                      <p:cBhvr>
                                        <p:cTn id="136" dur="800" decel="100000" fill="hold"/>
                                        <p:tgtEl>
                                          <p:spTgt spid="3">
                                            <p:txEl>
                                              <p:pRg st="15" end="15"/>
                                            </p:txEl>
                                          </p:spTgt>
                                        </p:tgtEl>
                                        <p:attrNameLst>
                                          <p:attrName>ppt_y</p:attrName>
                                        </p:attrNameLst>
                                      </p:cBhvr>
                                      <p:tavLst>
                                        <p:tav tm="0">
                                          <p:val>
                                            <p:strVal val="#ppt_y-0.4"/>
                                          </p:val>
                                        </p:tav>
                                        <p:tav tm="100000">
                                          <p:val>
                                            <p:strVal val="#ppt_y+0.1"/>
                                          </p:val>
                                        </p:tav>
                                      </p:tavLst>
                                    </p:anim>
                                    <p:anim calcmode="lin" valueType="num">
                                      <p:cBhvr>
                                        <p:cTn id="137" dur="200" accel="100000" fill="hold">
                                          <p:stCondLst>
                                            <p:cond delay="800"/>
                                          </p:stCondLst>
                                        </p:cTn>
                                        <p:tgtEl>
                                          <p:spTgt spid="3">
                                            <p:txEl>
                                              <p:pRg st="15" end="15"/>
                                            </p:txEl>
                                          </p:spTgt>
                                        </p:tgtEl>
                                        <p:attrNameLst>
                                          <p:attrName>ppt_x</p:attrName>
                                        </p:attrNameLst>
                                      </p:cBhvr>
                                      <p:tavLst>
                                        <p:tav tm="0">
                                          <p:val>
                                            <p:strVal val="#ppt_x-0.05"/>
                                          </p:val>
                                        </p:tav>
                                        <p:tav tm="100000">
                                          <p:val>
                                            <p:strVal val="#ppt_x"/>
                                          </p:val>
                                        </p:tav>
                                      </p:tavLst>
                                    </p:anim>
                                    <p:anim calcmode="lin" valueType="num">
                                      <p:cBhvr>
                                        <p:cTn id="138" dur="200" accel="100000" fill="hold">
                                          <p:stCondLst>
                                            <p:cond delay="800"/>
                                          </p:stCondLst>
                                        </p:cTn>
                                        <p:tgtEl>
                                          <p:spTgt spid="3">
                                            <p:txEl>
                                              <p:pRg st="15" end="15"/>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72.16.0.15\d$\Мои документы\Текстовые файлы\Schedule.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5616" y="1041970"/>
            <a:ext cx="6624736" cy="578321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Заголовок 1"/>
          <p:cNvSpPr>
            <a:spLocks noGrp="1"/>
          </p:cNvSpPr>
          <p:nvPr>
            <p:ph type="title"/>
          </p:nvPr>
        </p:nvSpPr>
        <p:spPr>
          <a:xfrm>
            <a:off x="395536" y="-171400"/>
            <a:ext cx="8229600" cy="785579"/>
          </a:xfrm>
        </p:spPr>
        <p:txBody>
          <a:bodyPr>
            <a:normAutofit fontScale="90000"/>
          </a:bodyPr>
          <a:lstStyle/>
          <a:p>
            <a:pPr algn="ctr"/>
            <a:r>
              <a:rPr lang="ru-RU" dirty="0" smtClean="0"/>
              <a:t>Структура базы данных</a:t>
            </a:r>
            <a:endParaRPr lang="ru-RU" dirty="0"/>
          </a:p>
        </p:txBody>
      </p:sp>
      <p:sp>
        <p:nvSpPr>
          <p:cNvPr id="4" name="Прямоугольник 3"/>
          <p:cNvSpPr/>
          <p:nvPr/>
        </p:nvSpPr>
        <p:spPr>
          <a:xfrm>
            <a:off x="5508104" y="776514"/>
            <a:ext cx="2376264" cy="266429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5580112" y="692696"/>
            <a:ext cx="2304256" cy="369332"/>
          </a:xfrm>
          <a:prstGeom prst="rect">
            <a:avLst/>
          </a:prstGeom>
          <a:noFill/>
        </p:spPr>
        <p:txBody>
          <a:bodyPr wrap="square" rtlCol="0">
            <a:spAutoFit/>
          </a:bodyPr>
          <a:lstStyle/>
          <a:p>
            <a:r>
              <a:rPr lang="ru-RU" dirty="0" smtClean="0">
                <a:solidFill>
                  <a:schemeClr val="accent1">
                    <a:lumMod val="75000"/>
                  </a:schemeClr>
                </a:solidFill>
                <a:effectLst>
                  <a:outerShdw blurRad="38100" dist="38100" dir="2700000" algn="tl">
                    <a:srgbClr val="000000">
                      <a:alpha val="43137"/>
                    </a:srgbClr>
                  </a:outerShdw>
                </a:effectLst>
              </a:rPr>
              <a:t>Корень расписаний</a:t>
            </a:r>
            <a:endParaRPr lang="ru-RU" dirty="0">
              <a:solidFill>
                <a:schemeClr val="accent1">
                  <a:lumMod val="75000"/>
                </a:schemeClr>
              </a:solidFill>
              <a:effectLst>
                <a:outerShdw blurRad="38100" dist="38100" dir="2700000" algn="tl">
                  <a:srgbClr val="000000">
                    <a:alpha val="43137"/>
                  </a:srgbClr>
                </a:outerShdw>
              </a:effectLst>
            </a:endParaRPr>
          </a:p>
        </p:txBody>
      </p:sp>
      <p:sp>
        <p:nvSpPr>
          <p:cNvPr id="7" name="Прямоугольник 6"/>
          <p:cNvSpPr/>
          <p:nvPr/>
        </p:nvSpPr>
        <p:spPr>
          <a:xfrm>
            <a:off x="5004048" y="3512818"/>
            <a:ext cx="2880320" cy="328498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5148064" y="6565947"/>
            <a:ext cx="3168352" cy="307777"/>
          </a:xfrm>
          <a:prstGeom prst="rect">
            <a:avLst/>
          </a:prstGeom>
          <a:noFill/>
        </p:spPr>
        <p:txBody>
          <a:bodyPr wrap="square" rtlCol="0">
            <a:spAutoFit/>
          </a:bodyPr>
          <a:lstStyle/>
          <a:p>
            <a:r>
              <a:rPr lang="ru-RU" sz="1400" dirty="0" smtClean="0">
                <a:solidFill>
                  <a:schemeClr val="accent1">
                    <a:lumMod val="75000"/>
                  </a:schemeClr>
                </a:solidFill>
                <a:effectLst>
                  <a:outerShdw blurRad="38100" dist="38100" dir="2700000" algn="tl">
                    <a:srgbClr val="000000">
                      <a:alpha val="43137"/>
                    </a:srgbClr>
                  </a:outerShdw>
                </a:effectLst>
              </a:rPr>
              <a:t>Студенты и преподаватели</a:t>
            </a:r>
            <a:endParaRPr lang="ru-RU" sz="1400" dirty="0">
              <a:solidFill>
                <a:schemeClr val="accent1">
                  <a:lumMod val="75000"/>
                </a:schemeClr>
              </a:solidFill>
              <a:effectLst>
                <a:outerShdw blurRad="38100" dist="38100" dir="2700000" algn="tl">
                  <a:srgbClr val="000000">
                    <a:alpha val="43137"/>
                  </a:srgbClr>
                </a:outerShdw>
              </a:effectLst>
            </a:endParaRPr>
          </a:p>
        </p:txBody>
      </p:sp>
      <p:sp>
        <p:nvSpPr>
          <p:cNvPr id="10" name="Прямоугольник 9"/>
          <p:cNvSpPr/>
          <p:nvPr/>
        </p:nvSpPr>
        <p:spPr>
          <a:xfrm>
            <a:off x="2627784" y="3728842"/>
            <a:ext cx="2160240" cy="2889612"/>
          </a:xfrm>
          <a:prstGeom prst="rect">
            <a:avLst/>
          </a:prstGeom>
          <a:noFill/>
          <a:ln>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551840" y="6310677"/>
            <a:ext cx="3236184" cy="307777"/>
          </a:xfrm>
          <a:prstGeom prst="rect">
            <a:avLst/>
          </a:prstGeom>
          <a:noFill/>
        </p:spPr>
        <p:txBody>
          <a:bodyPr wrap="square" rtlCol="0">
            <a:spAutoFit/>
          </a:bodyPr>
          <a:lstStyle/>
          <a:p>
            <a:r>
              <a:rPr lang="ru-RU" sz="1400" dirty="0" smtClean="0">
                <a:solidFill>
                  <a:schemeClr val="accent1">
                    <a:lumMod val="75000"/>
                  </a:schemeClr>
                </a:solidFill>
                <a:effectLst>
                  <a:outerShdw blurRad="38100" dist="38100" dir="2700000" algn="tl">
                    <a:srgbClr val="000000">
                      <a:alpha val="43137"/>
                    </a:srgbClr>
                  </a:outerShdw>
                </a:effectLst>
              </a:rPr>
              <a:t>Информация о группах и подгруппах</a:t>
            </a:r>
            <a:endParaRPr lang="ru-RU" sz="1400" dirty="0">
              <a:solidFill>
                <a:schemeClr val="accent1">
                  <a:lumMod val="75000"/>
                </a:schemeClr>
              </a:solidFill>
              <a:effectLst>
                <a:outerShdw blurRad="38100" dist="38100" dir="2700000" algn="tl">
                  <a:srgbClr val="000000">
                    <a:alpha val="43137"/>
                  </a:srgbClr>
                </a:outerShdw>
              </a:effectLst>
            </a:endParaRPr>
          </a:p>
        </p:txBody>
      </p:sp>
      <p:sp>
        <p:nvSpPr>
          <p:cNvPr id="9" name="TextBox 8"/>
          <p:cNvSpPr txBox="1"/>
          <p:nvPr/>
        </p:nvSpPr>
        <p:spPr>
          <a:xfrm>
            <a:off x="1037479" y="2090777"/>
            <a:ext cx="1728192" cy="369332"/>
          </a:xfrm>
          <a:prstGeom prst="rect">
            <a:avLst/>
          </a:prstGeom>
          <a:noFill/>
        </p:spPr>
        <p:txBody>
          <a:bodyPr wrap="square" rtlCol="0">
            <a:spAutoFit/>
          </a:bodyPr>
          <a:lstStyle/>
          <a:p>
            <a:r>
              <a:rPr lang="ru-RU" dirty="0" smtClean="0">
                <a:solidFill>
                  <a:schemeClr val="accent1">
                    <a:lumMod val="75000"/>
                  </a:schemeClr>
                </a:solidFill>
                <a:effectLst>
                  <a:outerShdw blurRad="38100" dist="38100" dir="2700000" algn="tl">
                    <a:srgbClr val="000000">
                      <a:alpha val="43137"/>
                    </a:srgbClr>
                  </a:outerShdw>
                </a:effectLst>
              </a:rPr>
              <a:t>Аудитории</a:t>
            </a:r>
            <a:endParaRPr lang="ru-RU" dirty="0">
              <a:solidFill>
                <a:schemeClr val="accent1">
                  <a:lumMod val="75000"/>
                </a:schemeClr>
              </a:solidFill>
              <a:effectLst>
                <a:outerShdw blurRad="38100" dist="38100" dir="2700000" algn="tl">
                  <a:srgbClr val="000000">
                    <a:alpha val="43137"/>
                  </a:srgbClr>
                </a:outerShdw>
              </a:effectLst>
            </a:endParaRPr>
          </a:p>
        </p:txBody>
      </p:sp>
      <p:sp>
        <p:nvSpPr>
          <p:cNvPr id="11" name="TextBox 10"/>
          <p:cNvSpPr txBox="1"/>
          <p:nvPr/>
        </p:nvSpPr>
        <p:spPr>
          <a:xfrm>
            <a:off x="2570861" y="776514"/>
            <a:ext cx="1224136" cy="307777"/>
          </a:xfrm>
          <a:prstGeom prst="rect">
            <a:avLst/>
          </a:prstGeom>
          <a:noFill/>
        </p:spPr>
        <p:txBody>
          <a:bodyPr wrap="square" rtlCol="0">
            <a:spAutoFit/>
          </a:bodyPr>
          <a:lstStyle/>
          <a:p>
            <a:r>
              <a:rPr lang="ru-RU" sz="1400" dirty="0" smtClean="0">
                <a:solidFill>
                  <a:schemeClr val="accent1">
                    <a:lumMod val="75000"/>
                  </a:schemeClr>
                </a:solidFill>
                <a:effectLst>
                  <a:outerShdw blurRad="38100" dist="38100" dir="2700000" algn="tl">
                    <a:srgbClr val="000000">
                      <a:alpha val="43137"/>
                    </a:srgbClr>
                  </a:outerShdw>
                </a:effectLst>
              </a:rPr>
              <a:t>Семестры</a:t>
            </a:r>
            <a:endParaRPr lang="ru-RU" sz="1400" dirty="0">
              <a:solidFill>
                <a:schemeClr val="accent1">
                  <a:lumMod val="75000"/>
                </a:schemeClr>
              </a:solidFill>
              <a:effectLst>
                <a:outerShdw blurRad="38100" dist="38100" dir="2700000" algn="tl">
                  <a:srgbClr val="000000">
                    <a:alpha val="43137"/>
                  </a:srgbClr>
                </a:outerShdw>
              </a:effectLst>
            </a:endParaRPr>
          </a:p>
        </p:txBody>
      </p:sp>
      <p:sp>
        <p:nvSpPr>
          <p:cNvPr id="12" name="TextBox 11"/>
          <p:cNvSpPr txBox="1"/>
          <p:nvPr/>
        </p:nvSpPr>
        <p:spPr>
          <a:xfrm>
            <a:off x="3928219" y="1970162"/>
            <a:ext cx="1656184" cy="276999"/>
          </a:xfrm>
          <a:prstGeom prst="rect">
            <a:avLst/>
          </a:prstGeom>
          <a:noFill/>
        </p:spPr>
        <p:txBody>
          <a:bodyPr wrap="square" rtlCol="0">
            <a:spAutoFit/>
          </a:bodyPr>
          <a:lstStyle/>
          <a:p>
            <a:r>
              <a:rPr lang="ru-RU" sz="1200" dirty="0" smtClean="0">
                <a:solidFill>
                  <a:schemeClr val="accent1">
                    <a:lumMod val="75000"/>
                  </a:schemeClr>
                </a:solidFill>
                <a:effectLst>
                  <a:outerShdw blurRad="38100" dist="38100" dir="2700000" algn="tl">
                    <a:srgbClr val="000000">
                      <a:alpha val="43137"/>
                    </a:srgbClr>
                  </a:outerShdw>
                </a:effectLst>
              </a:rPr>
              <a:t>Вид занятия</a:t>
            </a:r>
            <a:endParaRPr lang="ru-RU" sz="1200" dirty="0">
              <a:solidFill>
                <a:schemeClr val="accent1">
                  <a:lumMod val="75000"/>
                </a:schemeClr>
              </a:solidFill>
              <a:effectLst>
                <a:outerShdw blurRad="38100" dist="38100" dir="2700000" algn="tl">
                  <a:srgbClr val="000000">
                    <a:alpha val="43137"/>
                  </a:srgbClr>
                </a:outerShdw>
              </a:effectLst>
            </a:endParaRPr>
          </a:p>
        </p:txBody>
      </p:sp>
      <p:sp>
        <p:nvSpPr>
          <p:cNvPr id="13" name="TextBox 12"/>
          <p:cNvSpPr txBox="1"/>
          <p:nvPr/>
        </p:nvSpPr>
        <p:spPr>
          <a:xfrm>
            <a:off x="2973641" y="2894090"/>
            <a:ext cx="1092898" cy="261610"/>
          </a:xfrm>
          <a:prstGeom prst="rect">
            <a:avLst/>
          </a:prstGeom>
          <a:noFill/>
          <a:ln>
            <a:noFill/>
          </a:ln>
        </p:spPr>
        <p:txBody>
          <a:bodyPr wrap="square" rtlCol="0">
            <a:spAutoFit/>
          </a:bodyPr>
          <a:lstStyle/>
          <a:p>
            <a:r>
              <a:rPr lang="ru-RU" sz="1100" b="1" dirty="0" smtClean="0">
                <a:solidFill>
                  <a:schemeClr val="accent1">
                    <a:lumMod val="75000"/>
                  </a:schemeClr>
                </a:solidFill>
                <a:effectLst>
                  <a:outerShdw blurRad="38100" dist="38100" dir="2700000" algn="tl">
                    <a:srgbClr val="000000">
                      <a:alpha val="43137"/>
                    </a:srgbClr>
                  </a:outerShdw>
                </a:effectLst>
              </a:rPr>
              <a:t>Предметы</a:t>
            </a:r>
            <a:endParaRPr lang="ru-RU" sz="1400" b="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841478452"/>
      </p:ext>
    </p:extLst>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3419872" y="-9081"/>
            <a:ext cx="5724128" cy="646331"/>
          </a:xfrm>
          <a:prstGeom prst="rect">
            <a:avLst/>
          </a:prstGeom>
          <a:noFill/>
          <a:ln w="6350">
            <a:noFill/>
          </a:ln>
        </p:spPr>
        <p:txBody>
          <a:bodyPr wrap="square" rtlCol="0">
            <a:spAutoFit/>
          </a:bodyPr>
          <a:lstStyle/>
          <a:p>
            <a:pPr algn="r"/>
            <a:r>
              <a:rPr lang="ru-RU" dirty="0" smtClean="0">
                <a:ln w="10541" cmpd="sng">
                  <a:solidFill>
                    <a:schemeClr val="accent1">
                      <a:shade val="88000"/>
                      <a:satMod val="110000"/>
                    </a:schemeClr>
                  </a:solidFill>
                  <a:prstDash val="solid"/>
                </a:ln>
                <a:solidFill>
                  <a:schemeClr val="accent2">
                    <a:lumMod val="75000"/>
                  </a:schemeClr>
                </a:solidFill>
              </a:rPr>
              <a:t>Алгоритм клиентской</a:t>
            </a:r>
            <a:br>
              <a:rPr lang="ru-RU" dirty="0" smtClean="0">
                <a:ln w="10541" cmpd="sng">
                  <a:solidFill>
                    <a:schemeClr val="accent1">
                      <a:shade val="88000"/>
                      <a:satMod val="110000"/>
                    </a:schemeClr>
                  </a:solidFill>
                  <a:prstDash val="solid"/>
                </a:ln>
                <a:solidFill>
                  <a:schemeClr val="accent2">
                    <a:lumMod val="75000"/>
                  </a:schemeClr>
                </a:solidFill>
              </a:rPr>
            </a:br>
            <a:r>
              <a:rPr lang="ru-RU" dirty="0" smtClean="0">
                <a:ln w="10541" cmpd="sng">
                  <a:solidFill>
                    <a:schemeClr val="accent1">
                      <a:shade val="88000"/>
                      <a:satMod val="110000"/>
                    </a:schemeClr>
                  </a:solidFill>
                  <a:prstDash val="solid"/>
                </a:ln>
                <a:solidFill>
                  <a:schemeClr val="accent2">
                    <a:lumMod val="75000"/>
                  </a:schemeClr>
                </a:solidFill>
              </a:rPr>
              <a:t>пользовательской части системы</a:t>
            </a:r>
            <a:endParaRPr lang="ru-RU" dirty="0">
              <a:ln w="10541" cmpd="sng">
                <a:solidFill>
                  <a:schemeClr val="accent1">
                    <a:shade val="88000"/>
                    <a:satMod val="110000"/>
                  </a:schemeClr>
                </a:solidFill>
                <a:prstDash val="solid"/>
              </a:ln>
              <a:solidFill>
                <a:schemeClr val="accent2">
                  <a:lumMod val="75000"/>
                </a:schemeClr>
              </a:solidFill>
            </a:endParaRPr>
          </a:p>
        </p:txBody>
      </p:sp>
      <p:pic>
        <p:nvPicPr>
          <p:cNvPr id="307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67744" y="116632"/>
            <a:ext cx="4408556" cy="6617396"/>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671503"/>
            <a:ext cx="8242976" cy="1237299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32784032"/>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3"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1+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par>
                                <p:cTn id="9" presetID="10" presetClass="exit" presetSubtype="0" fill="hold" nodeType="withEffect">
                                  <p:stCondLst>
                                    <p:cond delay="100"/>
                                  </p:stCondLst>
                                  <p:childTnLst>
                                    <p:animEffect transition="out" filter="fade">
                                      <p:cBhvr>
                                        <p:cTn id="10" dur="1100"/>
                                        <p:tgtEl>
                                          <p:spTgt spid="3075"/>
                                        </p:tgtEl>
                                      </p:cBhvr>
                                    </p:animEffect>
                                    <p:set>
                                      <p:cBhvr>
                                        <p:cTn id="11" dur="1" fill="hold">
                                          <p:stCondLst>
                                            <p:cond delay="1099"/>
                                          </p:stCondLst>
                                        </p:cTn>
                                        <p:tgtEl>
                                          <p:spTgt spid="3075"/>
                                        </p:tgtEl>
                                        <p:attrNameLst>
                                          <p:attrName>style.visibility</p:attrName>
                                        </p:attrNameLst>
                                      </p:cBhvr>
                                      <p:to>
                                        <p:strVal val="hidden"/>
                                      </p:to>
                                    </p:set>
                                  </p:childTnLst>
                                </p:cTn>
                              </p:par>
                              <p:par>
                                <p:cTn id="12" presetID="6" presetClass="emph" presetSubtype="0" fill="hold" nodeType="withEffect">
                                  <p:stCondLst>
                                    <p:cond delay="0"/>
                                  </p:stCondLst>
                                  <p:childTnLst>
                                    <p:animScale>
                                      <p:cBhvr>
                                        <p:cTn id="13" dur="1000" fill="hold"/>
                                        <p:tgtEl>
                                          <p:spTgt spid="3075"/>
                                        </p:tgtEl>
                                      </p:cBhvr>
                                      <p:by x="150000" y="150000"/>
                                    </p:animScale>
                                  </p:childTnLst>
                                </p:cTn>
                              </p:par>
                              <p:par>
                                <p:cTn id="14" presetID="42"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700"/>
                                        <p:tgtEl>
                                          <p:spTgt spid="9"/>
                                        </p:tgtEl>
                                      </p:cBhvr>
                                    </p:animEffect>
                                    <p:anim calcmode="lin" valueType="num">
                                      <p:cBhvr>
                                        <p:cTn id="17" dur="1700" fill="hold"/>
                                        <p:tgtEl>
                                          <p:spTgt spid="9"/>
                                        </p:tgtEl>
                                        <p:attrNameLst>
                                          <p:attrName>ppt_x</p:attrName>
                                        </p:attrNameLst>
                                      </p:cBhvr>
                                      <p:tavLst>
                                        <p:tav tm="0">
                                          <p:val>
                                            <p:strVal val="#ppt_x"/>
                                          </p:val>
                                        </p:tav>
                                        <p:tav tm="100000">
                                          <p:val>
                                            <p:strVal val="#ppt_x"/>
                                          </p:val>
                                        </p:tav>
                                      </p:tavLst>
                                    </p:anim>
                                    <p:anim calcmode="lin" valueType="num">
                                      <p:cBhvr>
                                        <p:cTn id="18" dur="17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2.77778E-7 -4.93062E-6 L -0.00191 -1.07654 " pathEditMode="relative" rAng="0" ptsTypes="AA">
                                      <p:cBhvr>
                                        <p:cTn id="22" dur="4600" fill="hold"/>
                                        <p:tgtEl>
                                          <p:spTgt spid="9"/>
                                        </p:tgtEl>
                                        <p:attrNameLst>
                                          <p:attrName>ppt_x</p:attrName>
                                          <p:attrName>ppt_y</p:attrName>
                                        </p:attrNameLst>
                                      </p:cBhvr>
                                      <p:rCtr x="-104" y="-53839"/>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00191 -1.07654 L -0.00191 -4.93062E-6 " pathEditMode="relative" rAng="0" ptsTypes="AA">
                                      <p:cBhvr>
                                        <p:cTn id="26" dur="2500" fill="hold"/>
                                        <p:tgtEl>
                                          <p:spTgt spid="9"/>
                                        </p:tgtEl>
                                        <p:attrNameLst>
                                          <p:attrName>ppt_x</p:attrName>
                                          <p:attrName>ppt_y</p:attrName>
                                        </p:attrNameLst>
                                      </p:cBhvr>
                                      <p:rCtr x="0" y="53816"/>
                                    </p:animMotion>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nodeType="clickEffect">
                                  <p:stCondLst>
                                    <p:cond delay="0"/>
                                  </p:stCondLst>
                                  <p:childTnLst>
                                    <p:animScale>
                                      <p:cBhvr>
                                        <p:cTn id="30" dur="2000" fill="hold"/>
                                        <p:tgtEl>
                                          <p:spTgt spid="9"/>
                                        </p:tgtEl>
                                      </p:cBhvr>
                                      <p:by x="50000" y="50000"/>
                                    </p:animScale>
                                  </p:childTnLst>
                                </p:cTn>
                              </p:par>
                              <p:par>
                                <p:cTn id="31" presetID="42" presetClass="path" presetSubtype="0" accel="50000" decel="50000" fill="hold" nodeType="withEffect">
                                  <p:stCondLst>
                                    <p:cond delay="0"/>
                                  </p:stCondLst>
                                  <p:childTnLst>
                                    <p:animMotion origin="layout" path="M 0 -4.93062E-6 L 0 -0.50994 " pathEditMode="relative" rAng="0" ptsTypes="AA">
                                      <p:cBhvr>
                                        <p:cTn id="32" dur="2000" fill="hold"/>
                                        <p:tgtEl>
                                          <p:spTgt spid="9"/>
                                        </p:tgtEl>
                                        <p:attrNameLst>
                                          <p:attrName>ppt_x</p:attrName>
                                          <p:attrName>ppt_y</p:attrName>
                                        </p:attrNameLst>
                                      </p:cBhvr>
                                      <p:rCtr x="0" y="-25509"/>
                                    </p:animMotion>
                                  </p:childTnLst>
                                </p:cTn>
                              </p:par>
                              <p:par>
                                <p:cTn id="33" presetID="2" presetClass="entr" presetSubtype="3" fill="hold" grpId="1" nodeType="withEffect">
                                  <p:stCondLst>
                                    <p:cond delay="70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1300" fill="hold"/>
                                        <p:tgtEl>
                                          <p:spTgt spid="6"/>
                                        </p:tgtEl>
                                        <p:attrNameLst>
                                          <p:attrName>ppt_x</p:attrName>
                                        </p:attrNameLst>
                                      </p:cBhvr>
                                      <p:tavLst>
                                        <p:tav tm="0">
                                          <p:val>
                                            <p:strVal val="1+#ppt_w/2"/>
                                          </p:val>
                                        </p:tav>
                                        <p:tav tm="100000">
                                          <p:val>
                                            <p:strVal val="#ppt_x"/>
                                          </p:val>
                                        </p:tav>
                                      </p:tavLst>
                                    </p:anim>
                                    <p:anim calcmode="lin" valueType="num">
                                      <p:cBhvr additive="base">
                                        <p:cTn id="36" dur="13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9789" y="446879"/>
            <a:ext cx="8712968" cy="12350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510076" y="188640"/>
            <a:ext cx="2664296" cy="923330"/>
          </a:xfrm>
          <a:prstGeom prst="rect">
            <a:avLst/>
          </a:prstGeom>
          <a:noFill/>
        </p:spPr>
        <p:txBody>
          <a:bodyPr wrap="square" rtlCol="0">
            <a:spAutoFit/>
          </a:bodyPr>
          <a:lstStyle/>
          <a:p>
            <a:r>
              <a:rPr lang="ru-RU"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Алгоритм обработки запросов сервера приложений</a:t>
            </a:r>
            <a:endParaRPr lang="ru-RU"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 xmlns:p14="http://schemas.microsoft.com/office/powerpoint/2010/main" val="199001184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fade">
                                      <p:cBhvr>
                                        <p:cTn id="10" dur="1800"/>
                                        <p:tgtEl>
                                          <p:spTgt spid="5123"/>
                                        </p:tgtEl>
                                      </p:cBhvr>
                                    </p:animEffect>
                                  </p:childTnLst>
                                </p:cTn>
                              </p:par>
                              <p:par>
                                <p:cTn id="11" presetID="6" presetClass="emph" presetSubtype="0" fill="hold" nodeType="withEffect">
                                  <p:stCondLst>
                                    <p:cond delay="0"/>
                                  </p:stCondLst>
                                  <p:childTnLst>
                                    <p:animScale>
                                      <p:cBhvr>
                                        <p:cTn id="12" dur="2000" fill="hold"/>
                                        <p:tgtEl>
                                          <p:spTgt spid="5123"/>
                                        </p:tgtEl>
                                      </p:cBhvr>
                                      <p:by x="50000" y="50000"/>
                                    </p:animScale>
                                  </p:childTnLst>
                                </p:cTn>
                              </p:par>
                              <p:par>
                                <p:cTn id="13" presetID="64" presetClass="path" presetSubtype="0" accel="50000" decel="50000" fill="hold" nodeType="withEffect">
                                  <p:stCondLst>
                                    <p:cond delay="0"/>
                                  </p:stCondLst>
                                  <p:childTnLst>
                                    <p:animMotion origin="layout" path="M -4.44444E-6 3.90379E-6 L 0.00087 -0.48613 " pathEditMode="relative" rAng="0" ptsTypes="AA">
                                      <p:cBhvr>
                                        <p:cTn id="14" dur="2000" fill="hold"/>
                                        <p:tgtEl>
                                          <p:spTgt spid="5123"/>
                                        </p:tgtEl>
                                        <p:attrNameLst>
                                          <p:attrName>ppt_x</p:attrName>
                                          <p:attrName>ppt_y</p:attrName>
                                        </p:attrNameLst>
                                      </p:cBhvr>
                                      <p:rCtr x="35" y="-24306"/>
                                    </p:animMotion>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5123"/>
                                        </p:tgtEl>
                                      </p:cBhvr>
                                      <p:by x="160000" y="160000"/>
                                    </p:animScale>
                                  </p:childTnLst>
                                </p:cTn>
                              </p:par>
                              <p:par>
                                <p:cTn id="19" presetID="2" presetClass="exit" presetSubtype="3" fill="hold" grpId="1" nodeType="withEffect">
                                  <p:stCondLst>
                                    <p:cond delay="600"/>
                                  </p:stCondLst>
                                  <p:childTnLst>
                                    <p:anim calcmode="lin" valueType="num">
                                      <p:cBhvr additive="base">
                                        <p:cTn id="20" dur="1100"/>
                                        <p:tgtEl>
                                          <p:spTgt spid="4"/>
                                        </p:tgtEl>
                                        <p:attrNameLst>
                                          <p:attrName>ppt_x</p:attrName>
                                        </p:attrNameLst>
                                      </p:cBhvr>
                                      <p:tavLst>
                                        <p:tav tm="0">
                                          <p:val>
                                            <p:strVal val="ppt_x"/>
                                          </p:val>
                                        </p:tav>
                                        <p:tav tm="100000">
                                          <p:val>
                                            <p:strVal val="1+ppt_w/2"/>
                                          </p:val>
                                        </p:tav>
                                      </p:tavLst>
                                    </p:anim>
                                    <p:anim calcmode="lin" valueType="num">
                                      <p:cBhvr additive="base">
                                        <p:cTn id="21" dur="1100"/>
                                        <p:tgtEl>
                                          <p:spTgt spid="4"/>
                                        </p:tgtEl>
                                        <p:attrNameLst>
                                          <p:attrName>ppt_y</p:attrName>
                                        </p:attrNameLst>
                                      </p:cBhvr>
                                      <p:tavLst>
                                        <p:tav tm="0">
                                          <p:val>
                                            <p:strVal val="ppt_y"/>
                                          </p:val>
                                        </p:tav>
                                        <p:tav tm="100000">
                                          <p:val>
                                            <p:strVal val="0-ppt_h/2"/>
                                          </p:val>
                                        </p:tav>
                                      </p:tavLst>
                                    </p:anim>
                                    <p:set>
                                      <p:cBhvr>
                                        <p:cTn id="22" dur="1" fill="hold">
                                          <p:stCondLst>
                                            <p:cond delay="1099"/>
                                          </p:stCondLst>
                                        </p:cTn>
                                        <p:tgtEl>
                                          <p:spTgt spid="4"/>
                                        </p:tgtEl>
                                        <p:attrNameLst>
                                          <p:attrName>style.visibility</p:attrName>
                                        </p:attrNameLst>
                                      </p:cBhvr>
                                      <p:to>
                                        <p:strVal val="hidden"/>
                                      </p:to>
                                    </p:set>
                                  </p:childTnLst>
                                </p:cTn>
                              </p:par>
                              <p:par>
                                <p:cTn id="23" presetID="42" presetClass="path" presetSubtype="0" accel="50000" decel="50000" fill="hold" nodeType="withEffect">
                                  <p:stCondLst>
                                    <p:cond delay="0"/>
                                  </p:stCondLst>
                                  <p:childTnLst>
                                    <p:animMotion origin="layout" path="M 0.00087 -0.48613 L 0.00087 0.03445 " pathEditMode="relative" rAng="0" ptsTypes="AA">
                                      <p:cBhvr>
                                        <p:cTn id="24" dur="2000" fill="hold"/>
                                        <p:tgtEl>
                                          <p:spTgt spid="5123"/>
                                        </p:tgtEl>
                                        <p:attrNameLst>
                                          <p:attrName>ppt_x</p:attrName>
                                          <p:attrName>ppt_y</p:attrName>
                                        </p:attrNameLst>
                                      </p:cBhvr>
                                      <p:rCtr x="0" y="26018"/>
                                    </p:animMotion>
                                  </p:childTnLst>
                                </p:cTn>
                              </p:par>
                            </p:childTnLst>
                          </p:cTn>
                        </p:par>
                      </p:childTnLst>
                    </p:cTn>
                  </p:par>
                  <p:par>
                    <p:cTn id="25" fill="hold">
                      <p:stCondLst>
                        <p:cond delay="indefinite"/>
                      </p:stCondLst>
                      <p:childTnLst>
                        <p:par>
                          <p:cTn id="26" fill="hold">
                            <p:stCondLst>
                              <p:cond delay="0"/>
                            </p:stCondLst>
                            <p:childTnLst>
                              <p:par>
                                <p:cTn id="27" presetID="64" presetClass="path" presetSubtype="0" accel="50000" decel="50000" fill="hold" nodeType="clickEffect">
                                  <p:stCondLst>
                                    <p:cond delay="0"/>
                                  </p:stCondLst>
                                  <p:childTnLst>
                                    <p:animMotion origin="layout" path="M 0.00086 0.03446 L 0.00173 -0.91328 " pathEditMode="relative" rAng="0" ptsTypes="AA">
                                      <p:cBhvr>
                                        <p:cTn id="28" dur="2000" fill="hold"/>
                                        <p:tgtEl>
                                          <p:spTgt spid="5123"/>
                                        </p:tgtEl>
                                        <p:attrNameLst>
                                          <p:attrName>ppt_x</p:attrName>
                                          <p:attrName>ppt_y</p:attrName>
                                        </p:attrNameLst>
                                      </p:cBhvr>
                                      <p:rCtr x="35" y="-47387"/>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0.00174 -0.91328 L 0.00087 0.03445 " pathEditMode="relative" rAng="0" ptsTypes="AA">
                                      <p:cBhvr>
                                        <p:cTn id="32" dur="2000" fill="hold"/>
                                        <p:tgtEl>
                                          <p:spTgt spid="5123"/>
                                        </p:tgtEl>
                                        <p:attrNameLst>
                                          <p:attrName>ppt_x</p:attrName>
                                          <p:attrName>ppt_y</p:attrName>
                                        </p:attrNameLst>
                                      </p:cBhvr>
                                      <p:rCtr x="-52" y="47387"/>
                                    </p:animMotion>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nodeType="clickEffect">
                                  <p:stCondLst>
                                    <p:cond delay="0"/>
                                  </p:stCondLst>
                                  <p:childTnLst>
                                    <p:animScale>
                                      <p:cBhvr>
                                        <p:cTn id="36" dur="2000" fill="hold"/>
                                        <p:tgtEl>
                                          <p:spTgt spid="5123"/>
                                        </p:tgtEl>
                                      </p:cBhvr>
                                      <p:by x="60000" y="60000"/>
                                    </p:animScale>
                                  </p:childTnLst>
                                </p:cTn>
                              </p:par>
                              <p:par>
                                <p:cTn id="37" presetID="64" presetClass="path" presetSubtype="0" accel="50000" decel="50000" fill="hold" nodeType="withEffect">
                                  <p:stCondLst>
                                    <p:cond delay="0"/>
                                  </p:stCondLst>
                                  <p:childTnLst>
                                    <p:animMotion origin="layout" path="M -2.5E-6 -4.93062E-6 L -2.5E-6 -0.50994 " pathEditMode="relative" rAng="0" ptsTypes="AA">
                                      <p:cBhvr>
                                        <p:cTn id="38" dur="2000" fill="hold"/>
                                        <p:tgtEl>
                                          <p:spTgt spid="5123"/>
                                        </p:tgtEl>
                                        <p:attrNameLst>
                                          <p:attrName>ppt_x</p:attrName>
                                          <p:attrName>ppt_y</p:attrName>
                                        </p:attrNameLst>
                                      </p:cBhvr>
                                      <p:rCtr x="0" y="-25509"/>
                                    </p:animMotion>
                                  </p:childTnLst>
                                </p:cTn>
                              </p:par>
                              <p:par>
                                <p:cTn id="39" presetID="2" presetClass="entr" presetSubtype="3" fill="hold" grpId="2" nodeType="withEffect">
                                  <p:stCondLst>
                                    <p:cond delay="60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1500" fill="hold"/>
                                        <p:tgtEl>
                                          <p:spTgt spid="4"/>
                                        </p:tgtEl>
                                        <p:attrNameLst>
                                          <p:attrName>ppt_x</p:attrName>
                                        </p:attrNameLst>
                                      </p:cBhvr>
                                      <p:tavLst>
                                        <p:tav tm="0">
                                          <p:val>
                                            <p:strVal val="1+#ppt_w/2"/>
                                          </p:val>
                                        </p:tav>
                                        <p:tav tm="100000">
                                          <p:val>
                                            <p:strVal val="#ppt_x"/>
                                          </p:val>
                                        </p:tav>
                                      </p:tavLst>
                                    </p:anim>
                                    <p:anim calcmode="lin" valueType="num">
                                      <p:cBhvr additive="base">
                                        <p:cTn id="42" dur="1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8916" y="0"/>
            <a:ext cx="8229600" cy="1143000"/>
          </a:xfrm>
        </p:spPr>
        <p:txBody>
          <a:bodyPr>
            <a:normAutofit/>
          </a:bodyPr>
          <a:lstStyle/>
          <a:p>
            <a:pPr algn="ctr"/>
            <a:r>
              <a:rPr lang="ru-RU" dirty="0" smtClean="0"/>
              <a:t>Макет таблицы</a:t>
            </a:r>
            <a:r>
              <a:rPr lang="ru-RU" dirty="0"/>
              <a:t> </a:t>
            </a:r>
            <a:r>
              <a:rPr lang="ru-RU" dirty="0" smtClean="0"/>
              <a:t>расписания</a:t>
            </a:r>
            <a:endParaRPr lang="ru-RU" sz="2700" dirty="0"/>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755576" y="1371496"/>
            <a:ext cx="7604274" cy="483508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828550" y="2636912"/>
            <a:ext cx="5688633"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ru-RU" dirty="0" smtClean="0"/>
              <a:t>Записи прошедших дней обозначены серым цветом</a:t>
            </a:r>
            <a:endParaRPr lang="ru-RU" dirty="0"/>
          </a:p>
        </p:txBody>
      </p:sp>
      <p:sp>
        <p:nvSpPr>
          <p:cNvPr id="5" name="TextBox 4"/>
          <p:cNvSpPr txBox="1"/>
          <p:nvPr/>
        </p:nvSpPr>
        <p:spPr>
          <a:xfrm>
            <a:off x="1749400" y="3407592"/>
            <a:ext cx="5846935" cy="369332"/>
          </a:xfrm>
          <a:prstGeom prst="rect">
            <a:avLst/>
          </a:prstGeom>
          <a:ln w="57150">
            <a:solidFill>
              <a:srgbClr val="FF0000"/>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b="1" dirty="0" smtClean="0"/>
              <a:t>Сегодняшний день</a:t>
            </a:r>
            <a:r>
              <a:rPr lang="ru-RU" dirty="0" smtClean="0"/>
              <a:t> обведён в ярко красную рамочку</a:t>
            </a:r>
            <a:endParaRPr lang="ru-RU" dirty="0"/>
          </a:p>
        </p:txBody>
      </p:sp>
      <p:sp>
        <p:nvSpPr>
          <p:cNvPr id="6" name="TextBox 5"/>
          <p:cNvSpPr txBox="1"/>
          <p:nvPr/>
        </p:nvSpPr>
        <p:spPr>
          <a:xfrm>
            <a:off x="1811700" y="4293096"/>
            <a:ext cx="5640620" cy="369332"/>
          </a:xfrm>
          <a:prstGeom prst="rect">
            <a:avLst/>
          </a:prstGeom>
          <a:solidFill>
            <a:srgbClr val="CCCCFF"/>
          </a:solidFill>
          <a:ln w="28575">
            <a:solidFill>
              <a:schemeClr val="tx1"/>
            </a:solidFill>
          </a:ln>
          <a:effectLst>
            <a:outerShdw blurRad="50800" dist="38100" dir="2700000" algn="tl" rotWithShape="0">
              <a:prstClr val="black">
                <a:alpha val="40000"/>
              </a:prstClr>
            </a:outerShdw>
            <a:softEdge rad="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ru-RU" b="1" dirty="0" smtClean="0">
                <a:solidFill>
                  <a:schemeClr val="tx1"/>
                </a:solidFill>
              </a:rPr>
              <a:t>Практические занятия</a:t>
            </a:r>
            <a:r>
              <a:rPr lang="ru-RU" dirty="0" smtClean="0">
                <a:solidFill>
                  <a:schemeClr val="tx1"/>
                </a:solidFill>
              </a:rPr>
              <a:t> залиты сиреневым цветом</a:t>
            </a:r>
            <a:endParaRPr lang="ru-RU" dirty="0">
              <a:solidFill>
                <a:schemeClr val="tx1"/>
              </a:solidFill>
            </a:endParaRPr>
          </a:p>
        </p:txBody>
      </p:sp>
      <p:sp>
        <p:nvSpPr>
          <p:cNvPr id="7" name="TextBox 6"/>
          <p:cNvSpPr txBox="1"/>
          <p:nvPr/>
        </p:nvSpPr>
        <p:spPr>
          <a:xfrm>
            <a:off x="2483768" y="3419707"/>
            <a:ext cx="3830712" cy="369332"/>
          </a:xfrm>
          <a:prstGeom prst="rect">
            <a:avLst/>
          </a:prstGeom>
          <a:solidFill>
            <a:srgbClr val="FFFF99"/>
          </a:solidFill>
          <a:ln w="28575">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ru-RU" b="1" dirty="0" smtClean="0">
                <a:solidFill>
                  <a:schemeClr val="tx1"/>
                </a:solidFill>
              </a:rPr>
              <a:t>Лекции</a:t>
            </a:r>
            <a:r>
              <a:rPr lang="ru-RU" dirty="0" smtClean="0">
                <a:solidFill>
                  <a:schemeClr val="tx1"/>
                </a:solidFill>
              </a:rPr>
              <a:t> помечены желтым цветом</a:t>
            </a:r>
            <a:endParaRPr lang="ru-RU" dirty="0">
              <a:solidFill>
                <a:schemeClr val="tx1"/>
              </a:solidFill>
            </a:endParaRPr>
          </a:p>
        </p:txBody>
      </p:sp>
      <p:sp>
        <p:nvSpPr>
          <p:cNvPr id="8" name="TextBox 7"/>
          <p:cNvSpPr txBox="1"/>
          <p:nvPr/>
        </p:nvSpPr>
        <p:spPr>
          <a:xfrm>
            <a:off x="1749400" y="5404574"/>
            <a:ext cx="5688632" cy="369332"/>
          </a:xfrm>
          <a:prstGeom prst="rect">
            <a:avLst/>
          </a:prstGeom>
          <a:solidFill>
            <a:srgbClr val="FF99FF"/>
          </a:solidFill>
          <a:ln>
            <a:solidFill>
              <a:schemeClr val="tx1"/>
            </a:solid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prst="relaxedInset"/>
          </a:sp3d>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ru-RU" b="1" dirty="0" smtClean="0">
                <a:solidFill>
                  <a:schemeClr val="tx1"/>
                </a:solidFill>
              </a:rPr>
              <a:t>Лабораторные работы</a:t>
            </a:r>
            <a:r>
              <a:rPr lang="ru-RU" dirty="0" smtClean="0">
                <a:solidFill>
                  <a:schemeClr val="tx1"/>
                </a:solidFill>
              </a:rPr>
              <a:t> помечены розовым цветом</a:t>
            </a:r>
            <a:endParaRPr lang="ru-RU" dirty="0">
              <a:solidFill>
                <a:schemeClr val="tx1"/>
              </a:solidFill>
            </a:endParaRPr>
          </a:p>
        </p:txBody>
      </p:sp>
    </p:spTree>
    <p:extLst>
      <p:ext uri="{BB962C8B-B14F-4D97-AF65-F5344CB8AC3E}">
        <p14:creationId xmlns="" xmlns:p14="http://schemas.microsoft.com/office/powerpoint/2010/main" val="4166495867"/>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20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grpId="1" nodeType="clickEffect">
                                  <p:stCondLst>
                                    <p:cond delay="0"/>
                                  </p:stCondLst>
                                  <p:childTnLst>
                                    <p:animEffect transition="out" filter="fade">
                                      <p:cBhvr>
                                        <p:cTn id="19" dur="1000"/>
                                        <p:tgtEl>
                                          <p:spTgt spid="4"/>
                                        </p:tgtEl>
                                      </p:cBhvr>
                                    </p:animEffect>
                                    <p:anim calcmode="lin" valueType="num">
                                      <p:cBhvr>
                                        <p:cTn id="20" dur="1000"/>
                                        <p:tgtEl>
                                          <p:spTgt spid="4"/>
                                        </p:tgtEl>
                                        <p:attrNameLst>
                                          <p:attrName>ppt_x</p:attrName>
                                        </p:attrNameLst>
                                      </p:cBhvr>
                                      <p:tavLst>
                                        <p:tav tm="0">
                                          <p:val>
                                            <p:strVal val="ppt_x"/>
                                          </p:val>
                                        </p:tav>
                                        <p:tav tm="100000">
                                          <p:val>
                                            <p:strVal val="ppt_x"/>
                                          </p:val>
                                        </p:tav>
                                      </p:tavLst>
                                    </p:anim>
                                    <p:anim calcmode="lin" valueType="num">
                                      <p:cBhvr>
                                        <p:cTn id="21" dur="1000"/>
                                        <p:tgtEl>
                                          <p:spTgt spid="4"/>
                                        </p:tgtEl>
                                        <p:attrNameLst>
                                          <p:attrName>ppt_y</p:attrName>
                                        </p:attrNameLst>
                                      </p:cBhvr>
                                      <p:tavLst>
                                        <p:tav tm="0">
                                          <p:val>
                                            <p:strVal val="ppt_y"/>
                                          </p:val>
                                        </p:tav>
                                        <p:tav tm="100000">
                                          <p:val>
                                            <p:strVal val="ppt_y+.1"/>
                                          </p:val>
                                        </p:tav>
                                      </p:tavLst>
                                    </p:anim>
                                    <p:set>
                                      <p:cBhvr>
                                        <p:cTn id="22" dur="1" fill="hold">
                                          <p:stCondLst>
                                            <p:cond delay="999"/>
                                          </p:stCondLst>
                                        </p:cTn>
                                        <p:tgtEl>
                                          <p:spTgt spid="4"/>
                                        </p:tgtEl>
                                        <p:attrNameLst>
                                          <p:attrName>style.visibility</p:attrName>
                                        </p:attrNameLst>
                                      </p:cBhvr>
                                      <p:to>
                                        <p:strVal val="hidden"/>
                                      </p:to>
                                    </p:set>
                                  </p:childTnLst>
                                </p:cTn>
                              </p:par>
                              <p:par>
                                <p:cTn id="23" presetID="47"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xit" presetSubtype="0" fill="hold" grpId="1" nodeType="clickEffect">
                                  <p:stCondLst>
                                    <p:cond delay="0"/>
                                  </p:stCondLst>
                                  <p:childTnLst>
                                    <p:animEffect transition="out" filter="fade">
                                      <p:cBhvr>
                                        <p:cTn id="31" dur="1000"/>
                                        <p:tgtEl>
                                          <p:spTgt spid="5"/>
                                        </p:tgtEl>
                                      </p:cBhvr>
                                    </p:animEffect>
                                    <p:anim calcmode="lin" valueType="num">
                                      <p:cBhvr>
                                        <p:cTn id="32" dur="1000"/>
                                        <p:tgtEl>
                                          <p:spTgt spid="5"/>
                                        </p:tgtEl>
                                        <p:attrNameLst>
                                          <p:attrName>ppt_x</p:attrName>
                                        </p:attrNameLst>
                                      </p:cBhvr>
                                      <p:tavLst>
                                        <p:tav tm="0">
                                          <p:val>
                                            <p:strVal val="ppt_x"/>
                                          </p:val>
                                        </p:tav>
                                        <p:tav tm="100000">
                                          <p:val>
                                            <p:strVal val="ppt_x"/>
                                          </p:val>
                                        </p:tav>
                                      </p:tavLst>
                                    </p:anim>
                                    <p:anim calcmode="lin" valueType="num">
                                      <p:cBhvr>
                                        <p:cTn id="33" dur="1000"/>
                                        <p:tgtEl>
                                          <p:spTgt spid="5"/>
                                        </p:tgtEl>
                                        <p:attrNameLst>
                                          <p:attrName>ppt_y</p:attrName>
                                        </p:attrNameLst>
                                      </p:cBhvr>
                                      <p:tavLst>
                                        <p:tav tm="0">
                                          <p:val>
                                            <p:strVal val="ppt_y"/>
                                          </p:val>
                                        </p:tav>
                                        <p:tav tm="100000">
                                          <p:val>
                                            <p:strVal val="ppt_y+.1"/>
                                          </p:val>
                                        </p:tav>
                                      </p:tavLst>
                                    </p:anim>
                                    <p:set>
                                      <p:cBhvr>
                                        <p:cTn id="34" dur="1" fill="hold">
                                          <p:stCondLst>
                                            <p:cond delay="999"/>
                                          </p:stCondLst>
                                        </p:cTn>
                                        <p:tgtEl>
                                          <p:spTgt spid="5"/>
                                        </p:tgtEl>
                                        <p:attrNameLst>
                                          <p:attrName>style.visibility</p:attrName>
                                        </p:attrNameLst>
                                      </p:cBhvr>
                                      <p:to>
                                        <p:strVal val="hidden"/>
                                      </p:to>
                                    </p:set>
                                  </p:childTnLst>
                                </p:cTn>
                              </p:par>
                              <p:par>
                                <p:cTn id="35" presetID="47"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7" presetClass="exit" presetSubtype="0" fill="hold" grpId="1" nodeType="clickEffect">
                                  <p:stCondLst>
                                    <p:cond delay="0"/>
                                  </p:stCondLst>
                                  <p:childTnLst>
                                    <p:animEffect transition="out" filter="fade">
                                      <p:cBhvr>
                                        <p:cTn id="43" dur="1000"/>
                                        <p:tgtEl>
                                          <p:spTgt spid="6"/>
                                        </p:tgtEl>
                                      </p:cBhvr>
                                    </p:animEffect>
                                    <p:anim calcmode="lin" valueType="num">
                                      <p:cBhvr>
                                        <p:cTn id="44" dur="1000"/>
                                        <p:tgtEl>
                                          <p:spTgt spid="6"/>
                                        </p:tgtEl>
                                        <p:attrNameLst>
                                          <p:attrName>ppt_x</p:attrName>
                                        </p:attrNameLst>
                                      </p:cBhvr>
                                      <p:tavLst>
                                        <p:tav tm="0">
                                          <p:val>
                                            <p:strVal val="ppt_x"/>
                                          </p:val>
                                        </p:tav>
                                        <p:tav tm="100000">
                                          <p:val>
                                            <p:strVal val="ppt_x"/>
                                          </p:val>
                                        </p:tav>
                                      </p:tavLst>
                                    </p:anim>
                                    <p:anim calcmode="lin" valueType="num">
                                      <p:cBhvr>
                                        <p:cTn id="45" dur="1000"/>
                                        <p:tgtEl>
                                          <p:spTgt spid="6"/>
                                        </p:tgtEl>
                                        <p:attrNameLst>
                                          <p:attrName>ppt_y</p:attrName>
                                        </p:attrNameLst>
                                      </p:cBhvr>
                                      <p:tavLst>
                                        <p:tav tm="0">
                                          <p:val>
                                            <p:strVal val="ppt_y"/>
                                          </p:val>
                                        </p:tav>
                                        <p:tav tm="100000">
                                          <p:val>
                                            <p:strVal val="ppt_y-.1"/>
                                          </p:val>
                                        </p:tav>
                                      </p:tavLst>
                                    </p:anim>
                                    <p:set>
                                      <p:cBhvr>
                                        <p:cTn id="46" dur="1" fill="hold">
                                          <p:stCondLst>
                                            <p:cond delay="999"/>
                                          </p:stCondLst>
                                        </p:cTn>
                                        <p:tgtEl>
                                          <p:spTgt spid="6"/>
                                        </p:tgtEl>
                                        <p:attrNameLst>
                                          <p:attrName>style.visibility</p:attrName>
                                        </p:attrNameLst>
                                      </p:cBhvr>
                                      <p:to>
                                        <p:strVal val="hidden"/>
                                      </p:to>
                                    </p:set>
                                  </p:childTnLst>
                                </p:cTn>
                              </p:par>
                              <p:par>
                                <p:cTn id="47" presetID="42"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grpId="1" nodeType="clickEffect">
                                  <p:stCondLst>
                                    <p:cond delay="0"/>
                                  </p:stCondLst>
                                  <p:childTnLst>
                                    <p:anim calcmode="lin" valueType="num">
                                      <p:cBhvr additive="base">
                                        <p:cTn id="55" dur="500"/>
                                        <p:tgtEl>
                                          <p:spTgt spid="7"/>
                                        </p:tgtEl>
                                        <p:attrNameLst>
                                          <p:attrName>ppt_x</p:attrName>
                                        </p:attrNameLst>
                                      </p:cBhvr>
                                      <p:tavLst>
                                        <p:tav tm="0">
                                          <p:val>
                                            <p:strVal val="ppt_x"/>
                                          </p:val>
                                        </p:tav>
                                        <p:tav tm="100000">
                                          <p:val>
                                            <p:strVal val="ppt_x"/>
                                          </p:val>
                                        </p:tav>
                                      </p:tavLst>
                                    </p:anim>
                                    <p:anim calcmode="lin" valueType="num">
                                      <p:cBhvr additive="base">
                                        <p:cTn id="56" dur="500"/>
                                        <p:tgtEl>
                                          <p:spTgt spid="7"/>
                                        </p:tgtEl>
                                        <p:attrNameLst>
                                          <p:attrName>ppt_y</p:attrName>
                                        </p:attrNameLst>
                                      </p:cBhvr>
                                      <p:tavLst>
                                        <p:tav tm="0">
                                          <p:val>
                                            <p:strVal val="ppt_y"/>
                                          </p:val>
                                        </p:tav>
                                        <p:tav tm="100000">
                                          <p:val>
                                            <p:strVal val="1+ppt_h/2"/>
                                          </p:val>
                                        </p:tav>
                                      </p:tavLst>
                                    </p:anim>
                                    <p:set>
                                      <p:cBhvr>
                                        <p:cTn id="57" dur="1" fill="hold">
                                          <p:stCondLst>
                                            <p:cond delay="499"/>
                                          </p:stCondLst>
                                        </p:cTn>
                                        <p:tgtEl>
                                          <p:spTgt spid="7"/>
                                        </p:tgtEl>
                                        <p:attrNameLst>
                                          <p:attrName>style.visibility</p:attrName>
                                        </p:attrNameLst>
                                      </p:cBhvr>
                                      <p:to>
                                        <p:strVal val="hidden"/>
                                      </p:to>
                                    </p:set>
                                  </p:childTnLst>
                                </p:cTn>
                              </p:par>
                              <p:par>
                                <p:cTn id="58" presetID="42"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1000"/>
                                        <p:tgtEl>
                                          <p:spTgt spid="8"/>
                                        </p:tgtEl>
                                      </p:cBhvr>
                                    </p:animEffect>
                                    <p:anim calcmode="lin" valueType="num">
                                      <p:cBhvr>
                                        <p:cTn id="61" dur="1000" fill="hold"/>
                                        <p:tgtEl>
                                          <p:spTgt spid="8"/>
                                        </p:tgtEl>
                                        <p:attrNameLst>
                                          <p:attrName>ppt_x</p:attrName>
                                        </p:attrNameLst>
                                      </p:cBhvr>
                                      <p:tavLst>
                                        <p:tav tm="0">
                                          <p:val>
                                            <p:strVal val="#ppt_x"/>
                                          </p:val>
                                        </p:tav>
                                        <p:tav tm="100000">
                                          <p:val>
                                            <p:strVal val="#ppt_x"/>
                                          </p:val>
                                        </p:tav>
                                      </p:tavLst>
                                    </p:anim>
                                    <p:anim calcmode="lin" valueType="num">
                                      <p:cBhvr>
                                        <p:cTn id="6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xit" presetSubtype="0" fill="hold" nodeType="clickEffect">
                                  <p:stCondLst>
                                    <p:cond delay="0"/>
                                  </p:stCondLst>
                                  <p:childTnLst>
                                    <p:animEffect transition="out" filter="fade">
                                      <p:cBhvr>
                                        <p:cTn id="66" dur="1000"/>
                                        <p:tgtEl>
                                          <p:spTgt spid="6146"/>
                                        </p:tgtEl>
                                      </p:cBhvr>
                                    </p:animEffect>
                                    <p:anim calcmode="lin" valueType="num">
                                      <p:cBhvr>
                                        <p:cTn id="67" dur="1000"/>
                                        <p:tgtEl>
                                          <p:spTgt spid="6146"/>
                                        </p:tgtEl>
                                        <p:attrNameLst>
                                          <p:attrName>ppt_x</p:attrName>
                                        </p:attrNameLst>
                                      </p:cBhvr>
                                      <p:tavLst>
                                        <p:tav tm="0">
                                          <p:val>
                                            <p:strVal val="ppt_x"/>
                                          </p:val>
                                        </p:tav>
                                        <p:tav tm="100000">
                                          <p:val>
                                            <p:strVal val="ppt_x"/>
                                          </p:val>
                                        </p:tav>
                                      </p:tavLst>
                                    </p:anim>
                                    <p:anim calcmode="lin" valueType="num">
                                      <p:cBhvr>
                                        <p:cTn id="68" dur="1000"/>
                                        <p:tgtEl>
                                          <p:spTgt spid="6146"/>
                                        </p:tgtEl>
                                        <p:attrNameLst>
                                          <p:attrName>ppt_y</p:attrName>
                                        </p:attrNameLst>
                                      </p:cBhvr>
                                      <p:tavLst>
                                        <p:tav tm="0">
                                          <p:val>
                                            <p:strVal val="ppt_y"/>
                                          </p:val>
                                        </p:tav>
                                        <p:tav tm="100000">
                                          <p:val>
                                            <p:strVal val="ppt_y+.1"/>
                                          </p:val>
                                        </p:tav>
                                      </p:tavLst>
                                    </p:anim>
                                    <p:set>
                                      <p:cBhvr>
                                        <p:cTn id="69" dur="1" fill="hold">
                                          <p:stCondLst>
                                            <p:cond delay="999"/>
                                          </p:stCondLst>
                                        </p:cTn>
                                        <p:tgtEl>
                                          <p:spTgt spid="6146"/>
                                        </p:tgtEl>
                                        <p:attrNameLst>
                                          <p:attrName>style.visibility</p:attrName>
                                        </p:attrNameLst>
                                      </p:cBhvr>
                                      <p:to>
                                        <p:strVal val="hidden"/>
                                      </p:to>
                                    </p:set>
                                  </p:childTnLst>
                                </p:cTn>
                              </p:par>
                              <p:par>
                                <p:cTn id="70" presetID="47" presetClass="exit" presetSubtype="0" fill="hold" grpId="1" nodeType="withEffect">
                                  <p:stCondLst>
                                    <p:cond delay="0"/>
                                  </p:stCondLst>
                                  <p:childTnLst>
                                    <p:animEffect transition="out" filter="fade">
                                      <p:cBhvr>
                                        <p:cTn id="71" dur="1000"/>
                                        <p:tgtEl>
                                          <p:spTgt spid="2"/>
                                        </p:tgtEl>
                                      </p:cBhvr>
                                    </p:animEffect>
                                    <p:anim calcmode="lin" valueType="num">
                                      <p:cBhvr>
                                        <p:cTn id="72" dur="1000"/>
                                        <p:tgtEl>
                                          <p:spTgt spid="2"/>
                                        </p:tgtEl>
                                        <p:attrNameLst>
                                          <p:attrName>ppt_x</p:attrName>
                                        </p:attrNameLst>
                                      </p:cBhvr>
                                      <p:tavLst>
                                        <p:tav tm="0">
                                          <p:val>
                                            <p:strVal val="ppt_x"/>
                                          </p:val>
                                        </p:tav>
                                        <p:tav tm="100000">
                                          <p:val>
                                            <p:strVal val="ppt_x"/>
                                          </p:val>
                                        </p:tav>
                                      </p:tavLst>
                                    </p:anim>
                                    <p:anim calcmode="lin" valueType="num">
                                      <p:cBhvr>
                                        <p:cTn id="73" dur="1000"/>
                                        <p:tgtEl>
                                          <p:spTgt spid="2"/>
                                        </p:tgtEl>
                                        <p:attrNameLst>
                                          <p:attrName>ppt_y</p:attrName>
                                        </p:attrNameLst>
                                      </p:cBhvr>
                                      <p:tavLst>
                                        <p:tav tm="0">
                                          <p:val>
                                            <p:strVal val="ppt_y"/>
                                          </p:val>
                                        </p:tav>
                                        <p:tav tm="100000">
                                          <p:val>
                                            <p:strVal val="ppt_y-.1"/>
                                          </p:val>
                                        </p:tav>
                                      </p:tavLst>
                                    </p:anim>
                                    <p:set>
                                      <p:cBhvr>
                                        <p:cTn id="74" dur="1" fill="hold">
                                          <p:stCondLst>
                                            <p:cond delay="999"/>
                                          </p:stCondLst>
                                        </p:cTn>
                                        <p:tgtEl>
                                          <p:spTgt spid="2"/>
                                        </p:tgtEl>
                                        <p:attrNameLst>
                                          <p:attrName>style.visibility</p:attrName>
                                        </p:attrNameLst>
                                      </p:cBhvr>
                                      <p:to>
                                        <p:strVal val="hidden"/>
                                      </p:to>
                                    </p:set>
                                  </p:childTnLst>
                                </p:cTn>
                              </p:par>
                              <p:par>
                                <p:cTn id="75" presetID="42" presetClass="exit" presetSubtype="0" fill="hold" grpId="1" nodeType="withEffect">
                                  <p:stCondLst>
                                    <p:cond delay="0"/>
                                  </p:stCondLst>
                                  <p:childTnLst>
                                    <p:animEffect transition="out" filter="fade">
                                      <p:cBhvr>
                                        <p:cTn id="76" dur="1000"/>
                                        <p:tgtEl>
                                          <p:spTgt spid="8"/>
                                        </p:tgtEl>
                                      </p:cBhvr>
                                    </p:animEffect>
                                    <p:anim calcmode="lin" valueType="num">
                                      <p:cBhvr>
                                        <p:cTn id="77" dur="1000"/>
                                        <p:tgtEl>
                                          <p:spTgt spid="8"/>
                                        </p:tgtEl>
                                        <p:attrNameLst>
                                          <p:attrName>ppt_x</p:attrName>
                                        </p:attrNameLst>
                                      </p:cBhvr>
                                      <p:tavLst>
                                        <p:tav tm="0">
                                          <p:val>
                                            <p:strVal val="ppt_x"/>
                                          </p:val>
                                        </p:tav>
                                        <p:tav tm="100000">
                                          <p:val>
                                            <p:strVal val="ppt_x"/>
                                          </p:val>
                                        </p:tav>
                                      </p:tavLst>
                                    </p:anim>
                                    <p:anim calcmode="lin" valueType="num">
                                      <p:cBhvr>
                                        <p:cTn id="78" dur="1000"/>
                                        <p:tgtEl>
                                          <p:spTgt spid="8"/>
                                        </p:tgtEl>
                                        <p:attrNameLst>
                                          <p:attrName>ppt_y</p:attrName>
                                        </p:attrNameLst>
                                      </p:cBhvr>
                                      <p:tavLst>
                                        <p:tav tm="0">
                                          <p:val>
                                            <p:strVal val="ppt_y"/>
                                          </p:val>
                                        </p:tav>
                                        <p:tav tm="100000">
                                          <p:val>
                                            <p:strVal val="ppt_y+.1"/>
                                          </p:val>
                                        </p:tav>
                                      </p:tavLst>
                                    </p:anim>
                                    <p:set>
                                      <p:cBhvr>
                                        <p:cTn id="79"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animBg="1"/>
      <p:bldP spid="4" grpId="1" animBg="1"/>
      <p:bldP spid="5" grpId="0" animBg="1"/>
      <p:bldP spid="5" grpId="1" animBg="1"/>
      <p:bldP spid="6" grpId="0" animBg="1"/>
      <p:bldP spid="6" grpId="1" animBg="1"/>
      <p:bldP spid="7" grpId="0" animBg="1"/>
      <p:bldP spid="7" grpId="1" animBg="1"/>
      <p:bldP spid="8" grpId="0" animBg="1"/>
      <p:bldP spid="8"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852</TotalTime>
  <Words>727</Words>
  <Application>Microsoft Office PowerPoint</Application>
  <PresentationFormat>Экран (4:3)</PresentationFormat>
  <Paragraphs>133</Paragraphs>
  <Slides>11</Slides>
  <Notes>1</Notes>
  <HiddenSlides>0</HiddenSlides>
  <MMClips>0</MMClips>
  <ScaleCrop>false</ScaleCrop>
  <HeadingPairs>
    <vt:vector size="6" baseType="variant">
      <vt:variant>
        <vt:lpstr>Тема</vt:lpstr>
      </vt:variant>
      <vt:variant>
        <vt:i4>1</vt:i4>
      </vt:variant>
      <vt:variant>
        <vt:lpstr>Связи</vt:lpstr>
      </vt:variant>
      <vt:variant>
        <vt:i4>6</vt:i4>
      </vt:variant>
      <vt:variant>
        <vt:lpstr>Заголовки слайдов</vt:lpstr>
      </vt:variant>
      <vt:variant>
        <vt:i4>11</vt:i4>
      </vt:variant>
    </vt:vector>
  </HeadingPairs>
  <TitlesOfParts>
    <vt:vector size="18" baseType="lpstr">
      <vt:lpstr>Поток</vt:lpstr>
      <vt:lpstr>\\172.16.0.15\d$\Мои документы\Текстовые файлы\План сети.vsd\Документ\~Страница-1\Электронная таблица.553</vt:lpstr>
      <vt:lpstr>\\172.16.0.15\d$\Мои документы\Текстовые файлы\План сети.vsd\Документ\~Страница-1\Электронная таблица.553</vt:lpstr>
      <vt:lpstr>\\172.16.0.15\d$\Мои документы\Текстовые файлы\План сети.vsd\Документ\~Страница-1\Сценарий (на сервере)</vt:lpstr>
      <vt:lpstr>\\172.16.0.15\d$\Мои документы\Текстовые файлы\План сети.vsd\Документ\~Страница-1\Программа</vt:lpstr>
      <vt:lpstr>\\172.16.0.15\d$\Мои документы\Текстовые файлы\План сети.vsd\Документ\~Страница-1\Универсальная</vt:lpstr>
      <vt:lpstr>\\172.16.0.15\d$\Мои документы\Текстовые файлы\План сети.vsd\Документ\~Страница-1\HTML.594</vt:lpstr>
      <vt:lpstr>Интернет-приложение “Система расписаний студентов и преподавателей МГТУ ГА”</vt:lpstr>
      <vt:lpstr>Цель разработки</vt:lpstr>
      <vt:lpstr>Постановка задачи</vt:lpstr>
      <vt:lpstr>Структурная схема системы расписаний</vt:lpstr>
      <vt:lpstr>Возможности системы расписаний</vt:lpstr>
      <vt:lpstr>Структура базы данных</vt:lpstr>
      <vt:lpstr>Слайд 7</vt:lpstr>
      <vt:lpstr>Слайд 8</vt:lpstr>
      <vt:lpstr>Макет таблицы расписания</vt:lpstr>
      <vt:lpstr>Заключение</vt:lpstr>
      <vt:lpstr>Спасибо за внимание </vt:lpstr>
    </vt:vector>
  </TitlesOfParts>
  <Company>Wohlhabenden.NET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Новичков</dc:creator>
  <cp:lastModifiedBy>Виталий Новичков</cp:lastModifiedBy>
  <cp:revision>258</cp:revision>
  <dcterms:created xsi:type="dcterms:W3CDTF">2012-04-17T18:26:14Z</dcterms:created>
  <dcterms:modified xsi:type="dcterms:W3CDTF">2012-04-18T08:47:10Z</dcterms:modified>
</cp:coreProperties>
</file>