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5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0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41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39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6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1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51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0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8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31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82AC-C77C-4AAB-B2AA-BF9E41F40365}" type="datetimeFigureOut">
              <a:rPr lang="pl-PL" smtClean="0"/>
              <a:t>2018-11-18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6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r="-5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1DAAF99F-1C26-4A99-8D7D-C2E603C34ABA}"/>
              </a:ext>
            </a:extLst>
          </p:cNvPr>
          <p:cNvSpPr txBox="1"/>
          <p:nvPr/>
        </p:nvSpPr>
        <p:spPr>
          <a:xfrm>
            <a:off x="0" y="477080"/>
            <a:ext cx="21383624" cy="113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 err="1">
                <a:solidFill>
                  <a:srgbClr val="FFC000"/>
                </a:solidFill>
                <a:latin typeface="Ringbearer" panose="0202060205030B020303" pitchFamily="18" charset="0"/>
              </a:rPr>
              <a:t>Words</a:t>
            </a:r>
            <a:r>
              <a:rPr lang="pl-PL" sz="5000" dirty="0">
                <a:solidFill>
                  <a:srgbClr val="FFC000"/>
                </a:solidFill>
                <a:latin typeface="Ringbearer" panose="0202060205030B020303" pitchFamily="18" charset="0"/>
              </a:rPr>
              <a:t>, </a:t>
            </a:r>
            <a:r>
              <a:rPr lang="pl-PL" sz="5000" dirty="0" err="1">
                <a:solidFill>
                  <a:srgbClr val="FFC000"/>
                </a:solidFill>
                <a:latin typeface="Ringbearer" panose="0202060205030B020303" pitchFamily="18" charset="0"/>
              </a:rPr>
              <a:t>words</a:t>
            </a:r>
            <a:r>
              <a:rPr lang="pl-PL" sz="5000" dirty="0">
                <a:solidFill>
                  <a:srgbClr val="FFC000"/>
                </a:solidFill>
                <a:latin typeface="Ringbearer" panose="0202060205030B020303" pitchFamily="18" charset="0"/>
              </a:rPr>
              <a:t>, </a:t>
            </a:r>
            <a:r>
              <a:rPr lang="pl-PL" sz="5000" dirty="0" err="1">
                <a:solidFill>
                  <a:srgbClr val="FFC000"/>
                </a:solidFill>
                <a:latin typeface="Ringbearer" panose="0202060205030B020303" pitchFamily="18" charset="0"/>
              </a:rPr>
              <a:t>words</a:t>
            </a:r>
            <a:r>
              <a:rPr lang="pl-PL" sz="5000" dirty="0">
                <a:solidFill>
                  <a:srgbClr val="FFC000"/>
                </a:solidFill>
                <a:latin typeface="Ringbearer" panose="0202060205030B020303" pitchFamily="18" charset="0"/>
              </a:rPr>
              <a:t> in </a:t>
            </a:r>
            <a:r>
              <a:rPr lang="en-US" sz="5000" i="1" dirty="0">
                <a:solidFill>
                  <a:srgbClr val="FFC000"/>
                </a:solidFill>
                <a:latin typeface="Ringbearer" panose="0202060205030B020303" pitchFamily="18" charset="0"/>
              </a:rPr>
              <a:t>The Lord of the Rings</a:t>
            </a:r>
            <a:endParaRPr lang="en-US" sz="5000" dirty="0">
              <a:solidFill>
                <a:srgbClr val="FFC000"/>
              </a:solidFill>
              <a:latin typeface="Ringbearer" panose="0202060205030B020303" pitchFamily="18" charset="0"/>
            </a:endParaRPr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D27AD94-8D69-4AB1-A5F0-4EBEB33BD360}"/>
              </a:ext>
            </a:extLst>
          </p:cNvPr>
          <p:cNvSpPr txBox="1"/>
          <p:nvPr/>
        </p:nvSpPr>
        <p:spPr>
          <a:xfrm>
            <a:off x="1311965" y="1610140"/>
            <a:ext cx="191030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The Lord of the Rings</a:t>
            </a:r>
            <a:r>
              <a:rPr lang="en-US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 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movie</a:t>
            </a:r>
            <a:r>
              <a:rPr lang="en-US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series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was one of the biggest and most ambitious film projects ever undertaken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. In the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whole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trilogy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charcters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have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spoken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31 969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words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what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equals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to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over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57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words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per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minute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119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characters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said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least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one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word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. With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that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in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mind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we’ve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decided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to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find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the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biggest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prattler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in The Lord of the Rings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world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and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answer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the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question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: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who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covets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the ring the most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’? Was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Gollum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Gandalf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or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Frodo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? </a:t>
            </a:r>
            <a:r>
              <a:rPr lang="pl-PL" sz="3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Well</a:t>
            </a:r>
            <a:r>
              <a:rPr lang="pl-PL" sz="32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3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lets</a:t>
            </a:r>
            <a:r>
              <a:rPr lang="pl-PL" sz="3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3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find</a:t>
            </a:r>
            <a:r>
              <a:rPr lang="pl-PL" sz="3200" b="1" dirty="0">
                <a:solidFill>
                  <a:schemeClr val="bg1"/>
                </a:solidFill>
                <a:latin typeface="Ringbearer" panose="0202060205030B020303" pitchFamily="18" charset="0"/>
              </a:rPr>
              <a:t> out!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8797639-93E8-46B9-9721-F989A43930FD}"/>
              </a:ext>
            </a:extLst>
          </p:cNvPr>
          <p:cNvSpPr txBox="1"/>
          <p:nvPr/>
        </p:nvSpPr>
        <p:spPr>
          <a:xfrm>
            <a:off x="8170012" y="597662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Ringbearer" panose="0202060205030B020303" pitchFamily="18" charset="0"/>
              </a:rPr>
              <a:t>*How to </a:t>
            </a:r>
            <a:r>
              <a:rPr lang="pl-PL" dirty="0" err="1">
                <a:solidFill>
                  <a:schemeClr val="bg1"/>
                </a:solidFill>
                <a:latin typeface="Ringbearer" panose="0202060205030B020303" pitchFamily="18" charset="0"/>
              </a:rPr>
              <a:t>read</a:t>
            </a:r>
            <a:r>
              <a:rPr lang="pl-PL" dirty="0">
                <a:solidFill>
                  <a:schemeClr val="bg1"/>
                </a:solidFill>
                <a:latin typeface="Ringbearer" panose="0202060205030B020303" pitchFamily="18" charset="0"/>
              </a:rPr>
              <a:t> a </a:t>
            </a:r>
            <a:r>
              <a:rPr lang="pl-PL" dirty="0" err="1">
                <a:solidFill>
                  <a:schemeClr val="bg1"/>
                </a:solidFill>
                <a:latin typeface="Ringbearer" panose="0202060205030B020303" pitchFamily="18" charset="0"/>
              </a:rPr>
              <a:t>boxplot</a:t>
            </a:r>
            <a:r>
              <a:rPr lang="pl-PL" dirty="0">
                <a:solidFill>
                  <a:schemeClr val="bg1"/>
                </a:solidFill>
                <a:latin typeface="Ringbearer" panose="0202060205030B020303" pitchFamily="18" charset="0"/>
              </a:rPr>
              <a:t>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53083FE-B082-43C4-9DEB-39343F192254}"/>
              </a:ext>
            </a:extLst>
          </p:cNvPr>
          <p:cNvSpPr txBox="1"/>
          <p:nvPr/>
        </p:nvSpPr>
        <p:spPr>
          <a:xfrm>
            <a:off x="583300" y="3426222"/>
            <a:ext cx="92059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first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plot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shows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information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about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ammount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words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spoken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by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characters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different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races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Boxplots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*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show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six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races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and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their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most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known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representatives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So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who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is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 the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biggest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prattler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 in the lord of the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rings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? 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F41CD37-78B1-45C8-8B6F-470630081BDE}"/>
              </a:ext>
            </a:extLst>
          </p:cNvPr>
          <p:cNvSpPr txBox="1"/>
          <p:nvPr/>
        </p:nvSpPr>
        <p:spPr>
          <a:xfrm>
            <a:off x="910670" y="12984968"/>
            <a:ext cx="90512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answer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Gandalf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!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That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old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and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wise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wizard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said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2360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words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Well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he’s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got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lots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knowledge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to pass on. 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Another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interesting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fact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that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Ents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have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the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highest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median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.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dont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move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quickly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but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they’ve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got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a lot to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say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thats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for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sure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ACA1C05-42DE-42F8-B4FA-AC59044206B8}"/>
              </a:ext>
            </a:extLst>
          </p:cNvPr>
          <p:cNvSpPr txBox="1"/>
          <p:nvPr/>
        </p:nvSpPr>
        <p:spPr>
          <a:xfrm>
            <a:off x="11504122" y="3441043"/>
            <a:ext cx="92059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second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plot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shows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how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frequently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main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charcters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trilogy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mentioned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the ring 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(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percentage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all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their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words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) and 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how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often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claim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its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possesion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endParaRPr lang="pl-PL" sz="2200" b="1" i="1" dirty="0">
              <a:solidFill>
                <a:schemeClr val="bg1"/>
              </a:solidFill>
              <a:latin typeface="Ringbearer" panose="0202060205030B020303" pitchFamily="18" charset="0"/>
            </a:endParaRPr>
          </a:p>
        </p:txBody>
      </p:sp>
      <p:pic>
        <p:nvPicPr>
          <p:cNvPr id="18" name="Obraz 17" descr="Obraz zawierający osoba, trzymający, mężczyzna&#10;&#10;Opis wygenerowany automatycznie">
            <a:extLst>
              <a:ext uri="{FF2B5EF4-FFF2-40B4-BE49-F238E27FC236}">
                <a16:creationId xmlns:a16="http://schemas.microsoft.com/office/drawing/2014/main" id="{FA6FF063-35DD-4EAA-8673-BA4CCA89B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83" y="12286097"/>
            <a:ext cx="2421620" cy="2421620"/>
          </a:xfrm>
          <a:prstGeom prst="rect">
            <a:avLst/>
          </a:prstGeom>
        </p:spPr>
      </p:pic>
      <p:pic>
        <p:nvPicPr>
          <p:cNvPr id="24" name="Obraz 23" descr="Obraz zawierający rzeźba, niebo, zewnętrzne&#10;&#10;Opis wygenerowany automatycznie">
            <a:extLst>
              <a:ext uri="{FF2B5EF4-FFF2-40B4-BE49-F238E27FC236}">
                <a16:creationId xmlns:a16="http://schemas.microsoft.com/office/drawing/2014/main" id="{D401EE03-B698-4CB5-B770-C650B6833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070" y="12319536"/>
            <a:ext cx="1438996" cy="2466021"/>
          </a:xfrm>
          <a:prstGeom prst="rect">
            <a:avLst/>
          </a:prstGeom>
        </p:spPr>
      </p:pic>
      <p:pic>
        <p:nvPicPr>
          <p:cNvPr id="55" name="Obraz 54">
            <a:extLst>
              <a:ext uri="{FF2B5EF4-FFF2-40B4-BE49-F238E27FC236}">
                <a16:creationId xmlns:a16="http://schemas.microsoft.com/office/drawing/2014/main" id="{3DEF0F19-900A-4B94-BF97-E99350565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84" y="5820703"/>
            <a:ext cx="9811142" cy="6965828"/>
          </a:xfrm>
          <a:prstGeom prst="rect">
            <a:avLst/>
          </a:prstGeom>
        </p:spPr>
      </p:pic>
      <p:grpSp>
        <p:nvGrpSpPr>
          <p:cNvPr id="74" name="Grupa 73">
            <a:extLst>
              <a:ext uri="{FF2B5EF4-FFF2-40B4-BE49-F238E27FC236}">
                <a16:creationId xmlns:a16="http://schemas.microsoft.com/office/drawing/2014/main" id="{FC328FD8-D866-48CD-B163-450850E04A88}"/>
              </a:ext>
            </a:extLst>
          </p:cNvPr>
          <p:cNvGrpSpPr/>
          <p:nvPr/>
        </p:nvGrpSpPr>
        <p:grpSpPr>
          <a:xfrm>
            <a:off x="8643407" y="6517728"/>
            <a:ext cx="2514325" cy="2230222"/>
            <a:chOff x="4237301" y="2448591"/>
            <a:chExt cx="2514325" cy="2230222"/>
          </a:xfrm>
        </p:grpSpPr>
        <p:pic>
          <p:nvPicPr>
            <p:cNvPr id="75" name="Obraz 74">
              <a:extLst>
                <a:ext uri="{FF2B5EF4-FFF2-40B4-BE49-F238E27FC236}">
                  <a16:creationId xmlns:a16="http://schemas.microsoft.com/office/drawing/2014/main" id="{8A7B9E1D-A99D-4410-8C93-F669655BE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9335" t="62963" r="43245" b="11314"/>
            <a:stretch/>
          </p:blipFill>
          <p:spPr>
            <a:xfrm>
              <a:off x="4591200" y="2562900"/>
              <a:ext cx="720000" cy="1764000"/>
            </a:xfrm>
            <a:prstGeom prst="rect">
              <a:avLst/>
            </a:prstGeom>
          </p:spPr>
        </p:pic>
        <p:cxnSp>
          <p:nvCxnSpPr>
            <p:cNvPr id="76" name="Łącznik prosty ze strzałką 75">
              <a:extLst>
                <a:ext uri="{FF2B5EF4-FFF2-40B4-BE49-F238E27FC236}">
                  <a16:creationId xmlns:a16="http://schemas.microsoft.com/office/drawing/2014/main" id="{B0CCBC86-48A6-4CA2-A7B0-0407639A9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1202" y="2587336"/>
              <a:ext cx="396653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>
              <a:extLst>
                <a:ext uri="{FF2B5EF4-FFF2-40B4-BE49-F238E27FC236}">
                  <a16:creationId xmlns:a16="http://schemas.microsoft.com/office/drawing/2014/main" id="{E0E057FA-57B6-4197-8C64-CC33BBDF9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1200" y="4298372"/>
              <a:ext cx="396655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Łącznik prosty ze strzałką 77">
              <a:extLst>
                <a:ext uri="{FF2B5EF4-FFF2-40B4-BE49-F238E27FC236}">
                  <a16:creationId xmlns:a16="http://schemas.microsoft.com/office/drawing/2014/main" id="{B2C2FAF8-B6EC-42EA-9D59-18B236781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8254" y="3162300"/>
              <a:ext cx="239601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Łącznik prosty ze strzałką 78">
              <a:extLst>
                <a:ext uri="{FF2B5EF4-FFF2-40B4-BE49-F238E27FC236}">
                  <a16:creationId xmlns:a16="http://schemas.microsoft.com/office/drawing/2014/main" id="{04C70F62-A43F-44BF-96E1-3DE8D34C6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8254" y="3558559"/>
              <a:ext cx="239602" cy="9211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ze strzałką 79">
              <a:extLst>
                <a:ext uri="{FF2B5EF4-FFF2-40B4-BE49-F238E27FC236}">
                  <a16:creationId xmlns:a16="http://schemas.microsoft.com/office/drawing/2014/main" id="{D1F8A3AA-E726-4366-8B3E-6A9F35885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4930" y="3879273"/>
              <a:ext cx="232925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ze strzałką 80">
              <a:extLst>
                <a:ext uri="{FF2B5EF4-FFF2-40B4-BE49-F238E27FC236}">
                  <a16:creationId xmlns:a16="http://schemas.microsoft.com/office/drawing/2014/main" id="{DFD65A00-7DAC-4349-82B9-BB1CDA3362BE}"/>
                </a:ext>
              </a:extLst>
            </p:cNvPr>
            <p:cNvCxnSpPr/>
            <p:nvPr/>
          </p:nvCxnSpPr>
          <p:spPr>
            <a:xfrm>
              <a:off x="4748645" y="4401000"/>
              <a:ext cx="356145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62C68064-2CEC-444B-B386-A91600DA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748645" y="3905248"/>
              <a:ext cx="0" cy="49575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DA503C38-3F48-4ED2-BDA4-21C4D15B7EF2}"/>
                </a:ext>
              </a:extLst>
            </p:cNvPr>
            <p:cNvCxnSpPr>
              <a:cxnSpLocks/>
            </p:cNvCxnSpPr>
            <p:nvPr/>
          </p:nvCxnSpPr>
          <p:spPr>
            <a:xfrm>
              <a:off x="5100024" y="3905248"/>
              <a:ext cx="0" cy="49575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ze strzałką 83">
              <a:extLst>
                <a:ext uri="{FF2B5EF4-FFF2-40B4-BE49-F238E27FC236}">
                  <a16:creationId xmlns:a16="http://schemas.microsoft.com/office/drawing/2014/main" id="{466C67FF-6FFD-4312-A4EC-8140AAADF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2587336"/>
              <a:ext cx="209938" cy="18634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9AF0ACFC-C105-44E4-A0EF-2FFC0E7AB732}"/>
                </a:ext>
              </a:extLst>
            </p:cNvPr>
            <p:cNvSpPr txBox="1"/>
            <p:nvPr/>
          </p:nvSpPr>
          <p:spPr>
            <a:xfrm>
              <a:off x="5311200" y="2448591"/>
              <a:ext cx="1197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maximum</a:t>
              </a:r>
            </a:p>
          </p:txBody>
        </p:sp>
        <p:sp>
          <p:nvSpPr>
            <p:cNvPr id="86" name="pole tekstowe 85">
              <a:extLst>
                <a:ext uri="{FF2B5EF4-FFF2-40B4-BE49-F238E27FC236}">
                  <a16:creationId xmlns:a16="http://schemas.microsoft.com/office/drawing/2014/main" id="{5AC3C0BB-2BD1-4882-9232-4D4D006D0F7E}"/>
                </a:ext>
              </a:extLst>
            </p:cNvPr>
            <p:cNvSpPr txBox="1"/>
            <p:nvPr/>
          </p:nvSpPr>
          <p:spPr>
            <a:xfrm>
              <a:off x="5311200" y="3029851"/>
              <a:ext cx="144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3rd </a:t>
              </a:r>
              <a:r>
                <a:rPr lang="pl-PL" sz="1200" dirty="0" err="1">
                  <a:solidFill>
                    <a:schemeClr val="accent2">
                      <a:lumMod val="50000"/>
                    </a:schemeClr>
                  </a:solidFill>
                </a:rPr>
                <a:t>quartile</a:t>
              </a:r>
              <a:endParaRPr lang="pl-PL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7" name="pole tekstowe 86">
              <a:extLst>
                <a:ext uri="{FF2B5EF4-FFF2-40B4-BE49-F238E27FC236}">
                  <a16:creationId xmlns:a16="http://schemas.microsoft.com/office/drawing/2014/main" id="{797FC5AB-C981-4E84-AC13-A126A480BEFF}"/>
                </a:ext>
              </a:extLst>
            </p:cNvPr>
            <p:cNvSpPr txBox="1"/>
            <p:nvPr/>
          </p:nvSpPr>
          <p:spPr>
            <a:xfrm>
              <a:off x="5347855" y="3413870"/>
              <a:ext cx="1197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median</a:t>
              </a:r>
            </a:p>
          </p:txBody>
        </p:sp>
        <p:sp>
          <p:nvSpPr>
            <p:cNvPr id="88" name="pole tekstowe 87">
              <a:extLst>
                <a:ext uri="{FF2B5EF4-FFF2-40B4-BE49-F238E27FC236}">
                  <a16:creationId xmlns:a16="http://schemas.microsoft.com/office/drawing/2014/main" id="{FCD132B8-7DEF-42DA-8F01-74BD3C86FA77}"/>
                </a:ext>
              </a:extLst>
            </p:cNvPr>
            <p:cNvSpPr txBox="1"/>
            <p:nvPr/>
          </p:nvSpPr>
          <p:spPr>
            <a:xfrm>
              <a:off x="5316463" y="3743560"/>
              <a:ext cx="1362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1st </a:t>
              </a:r>
              <a:r>
                <a:rPr lang="pl-PL" sz="1200" dirty="0" err="1">
                  <a:solidFill>
                    <a:schemeClr val="accent2">
                      <a:lumMod val="50000"/>
                    </a:schemeClr>
                  </a:solidFill>
                </a:rPr>
                <a:t>quartile</a:t>
              </a:r>
              <a:endParaRPr lang="pl-PL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9" name="pole tekstowe 88">
              <a:extLst>
                <a:ext uri="{FF2B5EF4-FFF2-40B4-BE49-F238E27FC236}">
                  <a16:creationId xmlns:a16="http://schemas.microsoft.com/office/drawing/2014/main" id="{D85BB375-2250-4D4E-AFA0-CC463B8F90FC}"/>
                </a:ext>
              </a:extLst>
            </p:cNvPr>
            <p:cNvSpPr txBox="1"/>
            <p:nvPr/>
          </p:nvSpPr>
          <p:spPr>
            <a:xfrm>
              <a:off x="5347855" y="4166105"/>
              <a:ext cx="1197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minimum</a:t>
              </a:r>
            </a:p>
          </p:txBody>
        </p:sp>
        <p:sp>
          <p:nvSpPr>
            <p:cNvPr id="90" name="pole tekstowe 89">
              <a:extLst>
                <a:ext uri="{FF2B5EF4-FFF2-40B4-BE49-F238E27FC236}">
                  <a16:creationId xmlns:a16="http://schemas.microsoft.com/office/drawing/2014/main" id="{A7558D74-D858-431B-A8D0-8C1BA6AB2E2D}"/>
                </a:ext>
              </a:extLst>
            </p:cNvPr>
            <p:cNvSpPr txBox="1"/>
            <p:nvPr/>
          </p:nvSpPr>
          <p:spPr>
            <a:xfrm>
              <a:off x="4237301" y="2699063"/>
              <a:ext cx="1824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 err="1">
                  <a:solidFill>
                    <a:schemeClr val="accent2">
                      <a:lumMod val="50000"/>
                    </a:schemeClr>
                  </a:solidFill>
                </a:rPr>
                <a:t>character</a:t>
              </a:r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 point</a:t>
              </a:r>
            </a:p>
          </p:txBody>
        </p:sp>
        <p:sp>
          <p:nvSpPr>
            <p:cNvPr id="91" name="pole tekstowe 90">
              <a:extLst>
                <a:ext uri="{FF2B5EF4-FFF2-40B4-BE49-F238E27FC236}">
                  <a16:creationId xmlns:a16="http://schemas.microsoft.com/office/drawing/2014/main" id="{7369D2C1-3690-42D0-A8F0-AD41C66F4999}"/>
                </a:ext>
              </a:extLst>
            </p:cNvPr>
            <p:cNvSpPr txBox="1"/>
            <p:nvPr/>
          </p:nvSpPr>
          <p:spPr>
            <a:xfrm>
              <a:off x="4610590" y="4401814"/>
              <a:ext cx="1197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 err="1">
                  <a:solidFill>
                    <a:schemeClr val="accent2">
                      <a:lumMod val="50000"/>
                    </a:schemeClr>
                  </a:solidFill>
                </a:rPr>
                <a:t>quantity</a:t>
              </a:r>
              <a:endParaRPr lang="pl-PL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BBB9417A-DF20-4390-B7FF-729C83CFFEAE}"/>
              </a:ext>
            </a:extLst>
          </p:cNvPr>
          <p:cNvSpPr txBox="1"/>
          <p:nvPr/>
        </p:nvSpPr>
        <p:spPr>
          <a:xfrm>
            <a:off x="13696950" y="12984968"/>
            <a:ext cx="67180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>
                <a:latin typeface="Ringbearer" panose="0202060205030B020303" pitchFamily="18" charset="0"/>
              </a:rPr>
              <a:t>As we </a:t>
            </a:r>
            <a:r>
              <a:rPr lang="pl-PL" sz="2200" dirty="0" err="1">
                <a:latin typeface="Ringbearer" panose="0202060205030B020303" pitchFamily="18" charset="0"/>
              </a:rPr>
              <a:t>all</a:t>
            </a:r>
            <a:r>
              <a:rPr lang="pl-PL" sz="2200" dirty="0">
                <a:latin typeface="Ringbearer" panose="0202060205030B020303" pitchFamily="18" charset="0"/>
              </a:rPr>
              <a:t> </a:t>
            </a:r>
            <a:r>
              <a:rPr lang="pl-PL" sz="2200" dirty="0" err="1">
                <a:latin typeface="Ringbearer" panose="0202060205030B020303" pitchFamily="18" charset="0"/>
              </a:rPr>
              <a:t>expected</a:t>
            </a:r>
            <a:r>
              <a:rPr lang="pl-PL" sz="2200" dirty="0">
                <a:latin typeface="Ringbearer" panose="0202060205030B020303" pitchFamily="18" charset="0"/>
              </a:rPr>
              <a:t>, </a:t>
            </a:r>
            <a:r>
              <a:rPr lang="pl-PL" sz="2200" dirty="0" err="1">
                <a:solidFill>
                  <a:srgbClr val="FFC000"/>
                </a:solidFill>
                <a:latin typeface="Ringbearer" panose="0202060205030B020303" pitchFamily="18" charset="0"/>
              </a:rPr>
              <a:t>Gollum</a:t>
            </a:r>
            <a:r>
              <a:rPr lang="pl-PL" sz="2200" dirty="0">
                <a:latin typeface="Ringbearer" panose="0202060205030B020303" pitchFamily="18" charset="0"/>
              </a:rPr>
              <a:t> was the most </a:t>
            </a:r>
            <a:r>
              <a:rPr lang="pl-PL" sz="2200" dirty="0" err="1">
                <a:latin typeface="Ringbearer" panose="0202060205030B020303" pitchFamily="18" charset="0"/>
              </a:rPr>
              <a:t>obsessed</a:t>
            </a:r>
            <a:r>
              <a:rPr lang="pl-PL" sz="2200" dirty="0">
                <a:latin typeface="Ringbearer" panose="0202060205030B020303" pitchFamily="18" charset="0"/>
              </a:rPr>
              <a:t> with the ring. His </a:t>
            </a:r>
            <a:r>
              <a:rPr lang="pl-PL" sz="2200" dirty="0" err="1">
                <a:latin typeface="Ringbearer" panose="0202060205030B020303" pitchFamily="18" charset="0"/>
              </a:rPr>
              <a:t>anxiety</a:t>
            </a:r>
            <a:r>
              <a:rPr lang="pl-PL" sz="2200" dirty="0">
                <a:latin typeface="Ringbearer" panose="0202060205030B020303" pitchFamily="18" charset="0"/>
              </a:rPr>
              <a:t> was </a:t>
            </a:r>
            <a:r>
              <a:rPr lang="pl-PL" sz="2200" dirty="0" err="1">
                <a:latin typeface="Ringbearer" panose="0202060205030B020303" pitchFamily="18" charset="0"/>
              </a:rPr>
              <a:t>followed</a:t>
            </a:r>
            <a:r>
              <a:rPr lang="pl-PL" sz="2200" dirty="0">
                <a:latin typeface="Ringbearer" panose="0202060205030B020303" pitchFamily="18" charset="0"/>
              </a:rPr>
              <a:t> by </a:t>
            </a:r>
            <a:r>
              <a:rPr lang="pl-PL" sz="2200" dirty="0" err="1">
                <a:latin typeface="Ringbearer" panose="0202060205030B020303" pitchFamily="18" charset="0"/>
              </a:rPr>
              <a:t>Faramir</a:t>
            </a:r>
            <a:r>
              <a:rPr lang="pl-PL" sz="2200" dirty="0">
                <a:latin typeface="Ringbearer" panose="0202060205030B020303" pitchFamily="18" charset="0"/>
              </a:rPr>
              <a:t> and </a:t>
            </a:r>
            <a:r>
              <a:rPr lang="pl-PL" sz="2200" dirty="0" err="1">
                <a:latin typeface="Ringbearer" panose="0202060205030B020303" pitchFamily="18" charset="0"/>
              </a:rPr>
              <a:t>Bilbo</a:t>
            </a:r>
            <a:r>
              <a:rPr lang="pl-PL" sz="2200" dirty="0">
                <a:latin typeface="Ringbearer" panose="0202060205030B020303" pitchFamily="18" charset="0"/>
              </a:rPr>
              <a:t>, </a:t>
            </a:r>
            <a:r>
              <a:rPr lang="pl-PL" sz="2200" dirty="0" err="1">
                <a:latin typeface="Ringbearer" panose="0202060205030B020303" pitchFamily="18" charset="0"/>
              </a:rPr>
              <a:t>which</a:t>
            </a:r>
            <a:r>
              <a:rPr lang="pl-PL" sz="2200" dirty="0">
                <a:latin typeface="Ringbearer" panose="0202060205030B020303" pitchFamily="18" charset="0"/>
              </a:rPr>
              <a:t> </a:t>
            </a:r>
            <a:r>
              <a:rPr lang="pl-PL" sz="2200" dirty="0" err="1">
                <a:latin typeface="Ringbearer" panose="0202060205030B020303" pitchFamily="18" charset="0"/>
              </a:rPr>
              <a:t>also</a:t>
            </a:r>
            <a:r>
              <a:rPr lang="pl-PL" sz="2200" dirty="0">
                <a:latin typeface="Ringbearer" panose="0202060205030B020303" pitchFamily="18" charset="0"/>
              </a:rPr>
              <a:t> </a:t>
            </a:r>
            <a:r>
              <a:rPr lang="pl-PL" sz="2200" dirty="0" err="1">
                <a:latin typeface="Ringbearer" panose="0202060205030B020303" pitchFamily="18" charset="0"/>
              </a:rPr>
              <a:t>does</a:t>
            </a:r>
            <a:r>
              <a:rPr lang="pl-PL" sz="2200" dirty="0">
                <a:latin typeface="Ringbearer" panose="0202060205030B020303" pitchFamily="18" charset="0"/>
              </a:rPr>
              <a:t> not </a:t>
            </a:r>
            <a:r>
              <a:rPr lang="pl-PL" sz="2200" dirty="0" err="1">
                <a:latin typeface="Ringbearer" panose="0202060205030B020303" pitchFamily="18" charset="0"/>
              </a:rPr>
              <a:t>surprise</a:t>
            </a:r>
            <a:r>
              <a:rPr lang="pl-PL" sz="2200" dirty="0">
                <a:latin typeface="Ringbearer" panose="0202060205030B020303" pitchFamily="18" charset="0"/>
              </a:rPr>
              <a:t>. </a:t>
            </a:r>
            <a:r>
              <a:rPr lang="pl-PL" sz="2200" dirty="0" err="1">
                <a:latin typeface="Ringbearer" panose="0202060205030B020303" pitchFamily="18" charset="0"/>
              </a:rPr>
              <a:t>Overall</a:t>
            </a:r>
            <a:r>
              <a:rPr lang="pl-PL" sz="2200" dirty="0">
                <a:latin typeface="Ringbearer" panose="0202060205030B020303" pitchFamily="18" charset="0"/>
              </a:rPr>
              <a:t> the </a:t>
            </a:r>
            <a:r>
              <a:rPr lang="pl-PL" sz="2200" dirty="0" err="1">
                <a:latin typeface="Ringbearer" panose="0202060205030B020303" pitchFamily="18" charset="0"/>
              </a:rPr>
              <a:t>desire</a:t>
            </a:r>
            <a:r>
              <a:rPr lang="pl-PL" sz="2200" dirty="0">
                <a:latin typeface="Ringbearer" panose="0202060205030B020303" pitchFamily="18" charset="0"/>
              </a:rPr>
              <a:t> for the ring was the </a:t>
            </a:r>
            <a:r>
              <a:rPr lang="pl-PL" sz="2200" dirty="0" err="1">
                <a:latin typeface="Ringbearer" panose="0202060205030B020303" pitchFamily="18" charset="0"/>
              </a:rPr>
              <a:t>highest</a:t>
            </a:r>
            <a:r>
              <a:rPr lang="pl-PL" sz="2200" dirty="0">
                <a:latin typeface="Ringbearer" panose="0202060205030B020303" pitchFamily="18" charset="0"/>
              </a:rPr>
              <a:t> </a:t>
            </a:r>
            <a:r>
              <a:rPr lang="pl-PL" sz="2200" dirty="0" err="1">
                <a:latin typeface="Ringbearer" panose="0202060205030B020303" pitchFamily="18" charset="0"/>
              </a:rPr>
              <a:t>amongs</a:t>
            </a:r>
            <a:r>
              <a:rPr lang="pl-PL" sz="2200" dirty="0">
                <a:latin typeface="Ringbearer" panose="0202060205030B020303" pitchFamily="18" charset="0"/>
              </a:rPr>
              <a:t> </a:t>
            </a:r>
            <a:r>
              <a:rPr lang="pl-PL" sz="2200" dirty="0" err="1">
                <a:latin typeface="Ringbearer" panose="0202060205030B020303" pitchFamily="18" charset="0"/>
              </a:rPr>
              <a:t>hobbits</a:t>
            </a:r>
            <a:r>
              <a:rPr lang="pl-PL" sz="2200" dirty="0">
                <a:latin typeface="Ringbearer" panose="0202060205030B020303" pitchFamily="18" charset="0"/>
              </a:rPr>
              <a:t> and </a:t>
            </a:r>
            <a:r>
              <a:rPr lang="pl-PL" sz="2200" dirty="0" err="1">
                <a:latin typeface="Ringbearer" panose="0202060205030B020303" pitchFamily="18" charset="0"/>
              </a:rPr>
              <a:t>man</a:t>
            </a:r>
            <a:r>
              <a:rPr lang="pl-PL" sz="2200" dirty="0">
                <a:latin typeface="Ringbearer" panose="0202060205030B020303" pitchFamily="18" charset="0"/>
              </a:rPr>
              <a:t>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906FADE-31A5-4C2E-98DB-A869526C1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02" y="5804659"/>
            <a:ext cx="9885003" cy="701826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2C64FA3-891D-4569-BACD-2B125C8B843C}"/>
              </a:ext>
            </a:extLst>
          </p:cNvPr>
          <p:cNvSpPr txBox="1"/>
          <p:nvPr/>
        </p:nvSpPr>
        <p:spPr>
          <a:xfrm>
            <a:off x="11504122" y="4971990"/>
            <a:ext cx="1043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How much </a:t>
            </a:r>
            <a:r>
              <a:rPr lang="pl-PL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did</a:t>
            </a:r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</a:t>
            </a:r>
            <a:r>
              <a:rPr lang="pl-PL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characters</a:t>
            </a:r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</a:t>
            </a:r>
            <a:r>
              <a:rPr lang="pl-PL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covet</a:t>
            </a:r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the ring?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41EE845-BC4E-4A2D-B5DE-EB57B4723188}"/>
              </a:ext>
            </a:extLst>
          </p:cNvPr>
          <p:cNvSpPr txBox="1"/>
          <p:nvPr/>
        </p:nvSpPr>
        <p:spPr>
          <a:xfrm>
            <a:off x="564549" y="4971990"/>
            <a:ext cx="10107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Who</a:t>
            </a:r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</a:t>
            </a:r>
            <a:r>
              <a:rPr lang="pl-PL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is</a:t>
            </a:r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the </a:t>
            </a:r>
            <a:r>
              <a:rPr lang="pl-PL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bigger</a:t>
            </a:r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</a:t>
            </a:r>
            <a:r>
              <a:rPr lang="pl-PL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prattler</a:t>
            </a:r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in the Lord of the </a:t>
            </a:r>
            <a:r>
              <a:rPr lang="pl-PL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rings</a:t>
            </a:r>
            <a:r>
              <a:rPr lang="pl-PL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752153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219</Words>
  <Application>Microsoft Office PowerPoint</Application>
  <PresentationFormat>Niestandardowy</PresentationFormat>
  <Paragraphs>16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Ringbearer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Miziński</dc:creator>
  <cp:lastModifiedBy>Wojtek Kretowicz</cp:lastModifiedBy>
  <cp:revision>25</cp:revision>
  <dcterms:created xsi:type="dcterms:W3CDTF">2018-11-16T17:07:31Z</dcterms:created>
  <dcterms:modified xsi:type="dcterms:W3CDTF">2018-11-18T13:07:31Z</dcterms:modified>
</cp:coreProperties>
</file>