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FF923C-06E7-4032-A61C-2A0278E62537}">
  <a:tblStyle styleId="{8AFF923C-06E7-4032-A61C-2A0278E6253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9f4496c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9f4496c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*2016 AZ Elections - Rep won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*2020 AZ Elections - Dem won (they must have noticed this opportunity)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2a65947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2a65947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2a65947d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2a65947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2a65947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2a65947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2a65947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2a65947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2a65947d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2a65947d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2a65947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2a65947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2a65947d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2a65947d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2a65947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2a65947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2a65947d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2a65947d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</a:t>
            </a:r>
            <a:r>
              <a:rPr lang="en"/>
              <a:t>recommendation</a:t>
            </a:r>
            <a:r>
              <a:rPr lang="en"/>
              <a:t> for DNC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2a65947d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2a65947d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2a65947d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2a65947d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2a65947d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2a65947d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2a65947d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2a65947d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2a65947d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2a65947d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2a65947d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2a65947d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2a65947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2a65947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2a65947d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2a65947d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2a65947d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2a65947d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2a65947d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2a65947d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9574495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9574495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2a65947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52a65947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2a65947d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2a65947d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2a65947d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52a65947d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2a65947d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52a65947d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2a65947d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2a65947d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2a65947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2a65947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2a65947d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2a65947d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address voting gaps - need to check votes/state population as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Przeskalowac glosy zeby dopelnic do 100 - no need to scale as we are only checking relation between % of votes and % of stat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Zrobic wykresy w tabeau - done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95744958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95744958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95744958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95744958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poprawy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8a0a861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8a0a861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a0a861f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8a0a861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account for invalid votes, missing votes - check missing votes TO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a0a861f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8a0a861f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research on primaries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population reflects votes significance?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Votes vs coefficient trendline can show how strong is the correlation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9f4496c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9f4496c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US Primaries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4294967295" type="title"/>
          </p:nvPr>
        </p:nvSpPr>
        <p:spPr>
          <a:xfrm>
            <a:off x="38600" y="54275"/>
            <a:ext cx="883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Recommendations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353900" y="4157625"/>
            <a:ext cx="8522400" cy="6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Campaign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funds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should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be focused on states close to parity with demographics that best correlate with Dem votes.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95500" y="762325"/>
            <a:ext cx="8414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Team recommendation is to target states where voter gap is easiest to close, and which have indicators correlating with Democrat majority states. See list below.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614350" y="170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{8AFF923C-06E7-4032-A61C-2A0278E62537}</a:tableStyleId>
              </a:tblPr>
              <a:tblGrid>
                <a:gridCol w="1190625"/>
                <a:gridCol w="923925"/>
                <a:gridCol w="1314450"/>
                <a:gridCol w="1714500"/>
                <a:gridCol w="1381125"/>
                <a:gridCol w="139065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state_abbreviation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percent_votes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Women-owned firms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Bachelors degree or higher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Foreign born persons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Hispanic-owned firms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47.84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22.67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50.16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51.59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49.26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22.56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22.02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30.75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48.26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WV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52.77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14.69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45.96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22.10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4294967295" type="title"/>
          </p:nvPr>
        </p:nvSpPr>
        <p:spPr>
          <a:xfrm>
            <a:off x="38600" y="54275"/>
            <a:ext cx="883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Backup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657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300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086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317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593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1305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47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939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499350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Agenda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Team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Problem statement &amp; meeting purpose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Data overview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Gaps reconciliation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Results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Conclusions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Recommendations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763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613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149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812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77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597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625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589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13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0725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Team</a:t>
            </a:r>
            <a:endParaRPr sz="2400"/>
          </a:p>
        </p:txBody>
      </p:sp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Maciej Korus - Data Scientist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Danuta Lewandowska -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Data Scientist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Wojciech Sierant - Data Scientist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Filip Szulc - Data Scientist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63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867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77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504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460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63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93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4294967295" type="title"/>
          </p:nvPr>
        </p:nvSpPr>
        <p:spPr>
          <a:xfrm>
            <a:off x="153175" y="224325"/>
            <a:ext cx="883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Background &amp; Meeting Purpose</a:t>
            </a:r>
            <a:endParaRPr sz="2400"/>
          </a:p>
        </p:txBody>
      </p:sp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392325" y="1250600"/>
            <a:ext cx="7613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Team was given a task to analyze demographics impact on 2016 US Primary elections.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Primary elections, often abbreviated to primaries, are a process by which voters can indicate their preference for their party's candidate, or a candidate in general, in an upcoming general election, local election, or by-election.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Team analyzed correlation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between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 number of social factors and Republican vs Democrat vote ratio.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53900" y="4246800"/>
            <a:ext cx="8522400" cy="4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Purpose of the meeting is to get board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concurrence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with presented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recommendations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153175" y="224325"/>
            <a:ext cx="883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 overview</a:t>
            </a:r>
            <a:endParaRPr sz="2400"/>
          </a:p>
        </p:txBody>
      </p:sp>
      <p:sp>
        <p:nvSpPr>
          <p:cNvPr id="97" name="Google Shape;97;p17"/>
          <p:cNvSpPr txBox="1"/>
          <p:nvPr/>
        </p:nvSpPr>
        <p:spPr>
          <a:xfrm>
            <a:off x="153175" y="908650"/>
            <a:ext cx="8661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 data consists of following data: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County_Facts - List of Demographics Stats presented as percent and absolute values for States and Counties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County_Facts_Dictionary - Description of Demographics Stats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Primary_Results - Number of votes for Republican and Democrat candidates presented for each State and County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simplicity data is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gathered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post processed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 show only Republican vs Democrat voters and aggregated for States.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53900" y="4246800"/>
            <a:ext cx="8522400" cy="4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Data was post processed to show  Republican vs Democrat voters to draw conclusions.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153175" y="224325"/>
            <a:ext cx="883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Gaps reconciliation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04600" y="963300"/>
            <a:ext cx="85224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Demographics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data is presented for 2670 counties out of 3006 all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counties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in the United States. This represents 89% of the population.</a:t>
            </a:r>
            <a:endParaRPr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Gaps do not follow any pattern and do not adversely affect the statistical significance of conclusions.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53900" y="4246800"/>
            <a:ext cx="8522400" cy="6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89% of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counties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are represented in the analysis. Gaps do not have an appreciable impact on conclusions and recommendations.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38600" y="54275"/>
            <a:ext cx="883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Results (backup)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53900" y="4293200"/>
            <a:ext cx="8522400" cy="6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Percent votes are related to Democrat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votes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, which represent Democrat/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Republican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vote ratio.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8688"/>
            <a:ext cx="8839202" cy="27214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516175" y="743900"/>
            <a:ext cx="34977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State_abbrevitaion joins primary results and demographics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19"/>
          <p:cNvCxnSpPr/>
          <p:nvPr/>
        </p:nvCxnSpPr>
        <p:spPr>
          <a:xfrm flipH="1">
            <a:off x="777425" y="1366325"/>
            <a:ext cx="2367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/>
          <p:nvPr/>
        </p:nvCxnSpPr>
        <p:spPr>
          <a:xfrm>
            <a:off x="3036300" y="1281325"/>
            <a:ext cx="3219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9"/>
          <p:cNvSpPr txBox="1"/>
          <p:nvPr/>
        </p:nvSpPr>
        <p:spPr>
          <a:xfrm>
            <a:off x="516175" y="2183100"/>
            <a:ext cx="3497700" cy="83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Percent_votes are displayed in relation to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Democrat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votes, Republican votes are 1-Democrat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1062600" y="1463500"/>
            <a:ext cx="2137800" cy="615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4632750" y="452325"/>
            <a:ext cx="34977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Demographic facts are presented as % value per state for selected stats.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>
            <a:off x="4408725" y="1232700"/>
            <a:ext cx="42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4408725" y="941250"/>
            <a:ext cx="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4294967295" type="title"/>
          </p:nvPr>
        </p:nvSpPr>
        <p:spPr>
          <a:xfrm>
            <a:off x="38600" y="54275"/>
            <a:ext cx="883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Results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10800" y="3918050"/>
            <a:ext cx="8522400" cy="9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Biggest pro democrat correlation is with % of people of color, living conditions and women empowerment. Biggest pro Republican correlation is with % of young people, poverty, and native Americans.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7457700" y="4757450"/>
            <a:ext cx="16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#dataisbeautiful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809" y="596163"/>
            <a:ext cx="7646382" cy="31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3483200" y="238175"/>
            <a:ext cx="19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Republican (-)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828400" y="238175"/>
            <a:ext cx="19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Democrat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(+)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4294967295" type="title"/>
          </p:nvPr>
        </p:nvSpPr>
        <p:spPr>
          <a:xfrm>
            <a:off x="38600" y="54275"/>
            <a:ext cx="883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Conclusions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10800" y="3851725"/>
            <a:ext cx="8522400" cy="4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US partisan votes are split mainly by gender, race, education, wealth.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35050" y="1293775"/>
            <a:ext cx="6352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Democrat votes have strongest correlations with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women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owned firms and housing conditions.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Republican votes have strongest correlation with % of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young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people, native americans, poverty, white people.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Best course of action would be to target swing states with stats that are most in line with the observed correlation.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