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1.jpeg" ContentType="image/jpeg"/>
  <Override PartName="/ppt/media/image10.png" ContentType="image/png"/>
  <Override PartName="/ppt/media/image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24384000" cy="13716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657600" y="7772400"/>
            <a:ext cx="17067960" cy="350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4F2F94C-684E-4960-94CF-287DC49F26F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657600" y="7772400"/>
            <a:ext cx="17067960" cy="350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57600" y="7772400"/>
            <a:ext cx="17067960" cy="350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D76526-AF80-4E80-898C-82BF530B383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c3c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1.jpeg" descr=""/>
          <p:cNvPicPr/>
          <p:nvPr/>
        </p:nvPicPr>
        <p:blipFill>
          <a:blip r:embed="rId2">
            <a:alphaModFix amt="61000"/>
          </a:blip>
          <a:srcRect l="773" t="6618" r="2642" b="17335"/>
          <a:stretch/>
        </p:blipFill>
        <p:spPr>
          <a:xfrm>
            <a:off x="-2023920" y="-44280"/>
            <a:ext cx="26296200" cy="13804200"/>
          </a:xfrm>
          <a:prstGeom prst="rect">
            <a:avLst/>
          </a:prstGeom>
          <a:ln w="12700">
            <a:noFill/>
          </a:ln>
        </p:spPr>
      </p:pic>
      <p:pic>
        <p:nvPicPr>
          <p:cNvPr id="1" name="image1.png" descr=""/>
          <p:cNvPicPr/>
          <p:nvPr/>
        </p:nvPicPr>
        <p:blipFill>
          <a:blip r:embed="rId3"/>
          <a:stretch/>
        </p:blipFill>
        <p:spPr>
          <a:xfrm>
            <a:off x="1152360" y="12460320"/>
            <a:ext cx="2085120" cy="697680"/>
          </a:xfrm>
          <a:prstGeom prst="rect">
            <a:avLst/>
          </a:prstGeom>
          <a:ln w="127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57600" y="7772400"/>
            <a:ext cx="17067960" cy="350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>
          <a:xfrm>
            <a:off x="22599720" y="988920"/>
            <a:ext cx="693000" cy="8121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lstStyle>
            <a:lvl1pPr indent="0" algn="r" defTabSz="1087560">
              <a:lnSpc>
                <a:spcPct val="93000"/>
              </a:lnSpc>
              <a:spcBef>
                <a:spcPts val="400"/>
              </a:spcBef>
              <a:buNone/>
              <a:tabLst>
                <a:tab algn="l" pos="0"/>
              </a:tabLst>
              <a:defRPr b="0" lang="en-US" sz="5400" spc="-1" strike="noStrike">
                <a:solidFill>
                  <a:srgbClr val="b4a0aa"/>
                </a:solidFill>
                <a:latin typeface="Radikal WUT"/>
                <a:ea typeface="Radikal WUT"/>
              </a:defRPr>
            </a:lvl1pPr>
          </a:lstStyle>
          <a:p>
            <a:pPr indent="0" algn="r" defTabSz="1087560">
              <a:lnSpc>
                <a:spcPct val="93000"/>
              </a:lnSpc>
              <a:spcBef>
                <a:spcPts val="400"/>
              </a:spcBef>
              <a:buNone/>
              <a:tabLst>
                <a:tab algn="l" pos="0"/>
              </a:tabLst>
            </a:pPr>
            <a:fld id="{F94F903D-8860-4753-B306-ED63177DE5C2}" type="slidenum">
              <a:rPr b="0" lang="en-US" sz="5400" spc="-1" strike="noStrike">
                <a:solidFill>
                  <a:srgbClr val="b4a0aa"/>
                </a:solidFill>
                <a:latin typeface="Radikal WUT"/>
                <a:ea typeface="Radikal WUT"/>
              </a:rPr>
              <a:t>&lt;number&gt;</a:t>
            </a:fld>
            <a:endParaRPr b="0" lang="en-US" sz="5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aba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jpeg" descr=""/>
          <p:cNvPicPr/>
          <p:nvPr/>
        </p:nvPicPr>
        <p:blipFill>
          <a:blip r:embed="rId2">
            <a:alphaModFix amt="61000"/>
          </a:blip>
          <a:srcRect l="773" t="6618" r="2642" b="17335"/>
          <a:stretch/>
        </p:blipFill>
        <p:spPr>
          <a:xfrm>
            <a:off x="-2023920" y="-44280"/>
            <a:ext cx="26296200" cy="13804200"/>
          </a:xfrm>
          <a:prstGeom prst="rect">
            <a:avLst/>
          </a:prstGeom>
          <a:ln w="12700">
            <a:noFill/>
          </a:ln>
        </p:spPr>
      </p:pic>
      <p:sp>
        <p:nvSpPr>
          <p:cNvPr id="8" name="pole tekstowe 1"/>
          <p:cNvSpPr/>
          <p:nvPr/>
        </p:nvSpPr>
        <p:spPr>
          <a:xfrm>
            <a:off x="17804160" y="12707640"/>
            <a:ext cx="5294880" cy="806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wrap="none" horzOverflow="overflow" lIns="110880" rIns="110880" tIns="110880" bIns="110880" anchor="b">
            <a:spAutoFit/>
          </a:bodyPr>
          <a:p>
            <a:pPr defTabSz="1087560">
              <a:lnSpc>
                <a:spcPct val="12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pl-PL" sz="3200" spc="-1" strike="noStrike">
                <a:solidFill>
                  <a:schemeClr val="lt2">
                    <a:lumMod val="75000"/>
                  </a:schemeClr>
                </a:solidFill>
                <a:latin typeface="Times New Roman"/>
                <a:ea typeface="Times New Roman"/>
              </a:rPr>
              <a:t>Warszawa, 12 listopada 2024 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ole tekstowe 2"/>
          <p:cNvSpPr/>
          <p:nvPr/>
        </p:nvSpPr>
        <p:spPr>
          <a:xfrm>
            <a:off x="7112160" y="12115440"/>
            <a:ext cx="10489680" cy="1392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horzOverflow="overflow" lIns="110880" rIns="110880" tIns="110880" bIns="110880" anchor="b">
            <a:spAutoFit/>
          </a:bodyPr>
          <a:p>
            <a:pPr algn="ctr" defTabSz="1087560">
              <a:lnSpc>
                <a:spcPct val="12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i="1" lang="pl-PL" sz="3200" spc="-1" strike="noStrike">
                <a:solidFill>
                  <a:schemeClr val="lt2">
                    <a:lumMod val="75000"/>
                  </a:schemeClr>
                </a:solidFill>
                <a:latin typeface="Times New Roman"/>
                <a:ea typeface="Times New Roman"/>
              </a:rPr>
              <a:t>Wykorzystanie technologii blockchain do podpisywania autentyczności prac dyplomowych na uczelni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" name="image3.png" descr=""/>
          <p:cNvPicPr/>
          <p:nvPr/>
        </p:nvPicPr>
        <p:blipFill>
          <a:blip r:embed="rId3"/>
          <a:stretch/>
        </p:blipFill>
        <p:spPr>
          <a:xfrm>
            <a:off x="19253880" y="1276200"/>
            <a:ext cx="5104800" cy="11162520"/>
          </a:xfrm>
          <a:prstGeom prst="rect">
            <a:avLst/>
          </a:prstGeom>
          <a:ln w="12700">
            <a:noFill/>
          </a:ln>
        </p:spPr>
      </p:pic>
      <p:pic>
        <p:nvPicPr>
          <p:cNvPr id="11" name="pasted-image.pdf" descr=""/>
          <p:cNvPicPr/>
          <p:nvPr/>
        </p:nvPicPr>
        <p:blipFill>
          <a:blip r:embed="rId4"/>
          <a:stretch/>
        </p:blipFill>
        <p:spPr>
          <a:xfrm>
            <a:off x="2577600" y="12711960"/>
            <a:ext cx="2225880" cy="753120"/>
          </a:xfrm>
          <a:prstGeom prst="rect">
            <a:avLst/>
          </a:prstGeom>
          <a:ln w="12700">
            <a:noFill/>
          </a:ln>
        </p:spPr>
      </p:pic>
      <p:pic>
        <p:nvPicPr>
          <p:cNvPr id="12" name="image1.png" descr=""/>
          <p:cNvPicPr/>
          <p:nvPr/>
        </p:nvPicPr>
        <p:blipFill>
          <a:blip r:embed="rId5"/>
          <a:stretch/>
        </p:blipFill>
        <p:spPr>
          <a:xfrm>
            <a:off x="492840" y="12782520"/>
            <a:ext cx="1832400" cy="612000"/>
          </a:xfrm>
          <a:prstGeom prst="rect">
            <a:avLst/>
          </a:prstGeom>
          <a:ln w="12700">
            <a:noFill/>
          </a:ln>
        </p:spPr>
      </p:pic>
      <p:sp>
        <p:nvSpPr>
          <p:cNvPr id="13" name=""/>
          <p:cNvSpPr/>
          <p:nvPr/>
        </p:nvSpPr>
        <p:spPr>
          <a:xfrm>
            <a:off x="4836240" y="12627000"/>
            <a:ext cx="2809440" cy="6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1087560">
              <a:lnSpc>
                <a:spcPct val="12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i="1" lang="pl-PL" sz="3200" spc="-1" strike="noStrike">
                <a:solidFill>
                  <a:schemeClr val="lt2">
                    <a:lumMod val="75000"/>
                  </a:schemeClr>
                </a:solidFill>
                <a:latin typeface="Times New Roman"/>
                <a:ea typeface="Times New Roman"/>
              </a:rPr>
              <a:t>Wojciech Szade,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0" y="7772400"/>
            <a:ext cx="17067960" cy="350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aba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jpeg" descr=""/>
          <p:cNvPicPr/>
          <p:nvPr/>
        </p:nvPicPr>
        <p:blipFill>
          <a:blip r:embed="rId2">
            <a:alphaModFix amt="61000"/>
          </a:blip>
          <a:srcRect l="773" t="6618" r="2642" b="17335"/>
          <a:stretch/>
        </p:blipFill>
        <p:spPr>
          <a:xfrm>
            <a:off x="-2023920" y="-44280"/>
            <a:ext cx="26296200" cy="13804200"/>
          </a:xfrm>
          <a:prstGeom prst="rect">
            <a:avLst/>
          </a:prstGeom>
          <a:ln w="12700">
            <a:noFill/>
          </a:ln>
        </p:spPr>
      </p:pic>
      <p:pic>
        <p:nvPicPr>
          <p:cNvPr id="19" name="image1.png" descr=""/>
          <p:cNvPicPr/>
          <p:nvPr/>
        </p:nvPicPr>
        <p:blipFill>
          <a:blip r:embed="rId3"/>
          <a:stretch/>
        </p:blipFill>
        <p:spPr>
          <a:xfrm>
            <a:off x="1152360" y="12460320"/>
            <a:ext cx="2085120" cy="697680"/>
          </a:xfrm>
          <a:prstGeom prst="rect">
            <a:avLst/>
          </a:prstGeom>
          <a:ln w="1270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57600" y="7772400"/>
            <a:ext cx="17067960" cy="350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2"/>
          </p:nvPr>
        </p:nvSpPr>
        <p:spPr>
          <a:xfrm>
            <a:off x="23810760" y="12288960"/>
            <a:ext cx="882000" cy="1053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lstStyle>
            <a:lvl1pPr indent="0" algn="r" defTabSz="1087560">
              <a:lnSpc>
                <a:spcPct val="93000"/>
              </a:lnSpc>
              <a:spcBef>
                <a:spcPts val="400"/>
              </a:spcBef>
              <a:buNone/>
              <a:tabLst>
                <a:tab algn="l" pos="0"/>
              </a:tabLst>
              <a:defRPr b="0" lang="en-US" sz="6900" spc="-1" strike="noStrike">
                <a:solidFill>
                  <a:srgbClr val="3c3c4c"/>
                </a:solidFill>
                <a:latin typeface="Radikal WUT"/>
                <a:ea typeface="Radikal WUT"/>
              </a:defRPr>
            </a:lvl1pPr>
          </a:lstStyle>
          <a:p>
            <a:pPr indent="0" algn="r" defTabSz="1087560">
              <a:lnSpc>
                <a:spcPct val="93000"/>
              </a:lnSpc>
              <a:spcBef>
                <a:spcPts val="400"/>
              </a:spcBef>
              <a:buNone/>
              <a:tabLst>
                <a:tab algn="l" pos="0"/>
              </a:tabLst>
            </a:pPr>
            <a:fld id="{4C01C152-C393-40EC-A2E2-73467E72357C}" type="slidenum">
              <a:rPr b="0" lang="en-US" sz="6900" spc="-1" strike="noStrike">
                <a:solidFill>
                  <a:srgbClr val="3c3c4c"/>
                </a:solidFill>
                <a:latin typeface="Radikal WUT"/>
                <a:ea typeface="Radikal WUT"/>
              </a:rPr>
              <a:t>&lt;number&gt;</a:t>
            </a:fld>
            <a:endParaRPr b="0" lang="en-US" sz="6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896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6.png" descr=""/>
          <p:cNvPicPr/>
          <p:nvPr/>
        </p:nvPicPr>
        <p:blipFill>
          <a:blip r:embed="rId1"/>
          <a:stretch/>
        </p:blipFill>
        <p:spPr>
          <a:xfrm>
            <a:off x="18542160" y="1157760"/>
            <a:ext cx="5079240" cy="11107080"/>
          </a:xfrm>
          <a:prstGeom prst="rect">
            <a:avLst/>
          </a:prstGeom>
          <a:ln w="12700">
            <a:noFill/>
          </a:ln>
        </p:spPr>
      </p:pic>
      <p:pic>
        <p:nvPicPr>
          <p:cNvPr id="26" name="image4.png" descr=""/>
          <p:cNvPicPr/>
          <p:nvPr/>
        </p:nvPicPr>
        <p:blipFill>
          <a:blip r:embed="rId2"/>
          <a:stretch/>
        </p:blipFill>
        <p:spPr>
          <a:xfrm>
            <a:off x="2666880" y="11059920"/>
            <a:ext cx="3428280" cy="1154160"/>
          </a:xfrm>
          <a:prstGeom prst="rect">
            <a:avLst/>
          </a:prstGeom>
          <a:ln w="12700">
            <a:noFill/>
          </a:ln>
        </p:spPr>
      </p:pic>
      <p:sp>
        <p:nvSpPr>
          <p:cNvPr id="27" name="Shape 71"/>
          <p:cNvSpPr/>
          <p:nvPr/>
        </p:nvSpPr>
        <p:spPr>
          <a:xfrm>
            <a:off x="2666880" y="4114800"/>
            <a:ext cx="15458760" cy="2976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1087560">
              <a:lnSpc>
                <a:spcPct val="93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i="1" lang="pl-PL" sz="7000" spc="-1" strike="noStrike">
                <a:solidFill>
                  <a:srgbClr val="000000"/>
                </a:solidFill>
                <a:latin typeface="Adagio_Slab"/>
                <a:ea typeface="Adagio_Slab"/>
              </a:rPr>
              <a:t>Wykorzystanie technologii blockchain do podpisywania autentyczności prac dyplomowych na uczelni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" name="pasted-image.pdf" descr=""/>
          <p:cNvPicPr/>
          <p:nvPr/>
        </p:nvPicPr>
        <p:blipFill>
          <a:blip r:embed="rId3"/>
          <a:stretch/>
        </p:blipFill>
        <p:spPr>
          <a:xfrm>
            <a:off x="1315440" y="1157400"/>
            <a:ext cx="4627800" cy="1566720"/>
          </a:xfrm>
          <a:prstGeom prst="rect">
            <a:avLst/>
          </a:prstGeom>
          <a:ln w="12700">
            <a:noFill/>
          </a:ln>
        </p:spPr>
      </p:pic>
      <p:sp>
        <p:nvSpPr>
          <p:cNvPr id="29" name="pole tekstowe 1"/>
          <p:cNvSpPr/>
          <p:nvPr/>
        </p:nvSpPr>
        <p:spPr>
          <a:xfrm>
            <a:off x="7288560" y="7011000"/>
            <a:ext cx="6484320" cy="952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horzOverflow="overflow" lIns="110880" rIns="110880" tIns="110880" bIns="110880" anchor="t">
            <a:spAutoFit/>
          </a:bodyPr>
          <a:p>
            <a:pPr algn="ctr" defTabSz="1087560">
              <a:lnSpc>
                <a:spcPct val="12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i="1" lang="pl-PL" sz="4000" spc="-1" strike="noStrike">
                <a:solidFill>
                  <a:srgbClr val="1c1c1c"/>
                </a:solidFill>
                <a:latin typeface="Times New Roman"/>
                <a:ea typeface="Times New Roman"/>
              </a:rPr>
              <a:t>Wojciech Szade</a:t>
            </a:r>
            <a:endParaRPr b="0" lang="en-US" sz="4000" spc="-1" strike="noStrike">
              <a:solidFill>
                <a:srgbClr val="1c1c1c"/>
              </a:solidFill>
              <a:latin typeface="Arial"/>
            </a:endParaRPr>
          </a:p>
        </p:txBody>
      </p:sp>
      <p:sp>
        <p:nvSpPr>
          <p:cNvPr id="30" name="pole tekstowe 6"/>
          <p:cNvSpPr/>
          <p:nvPr/>
        </p:nvSpPr>
        <p:spPr>
          <a:xfrm>
            <a:off x="5943960" y="8310600"/>
            <a:ext cx="9068760" cy="806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horzOverflow="overflow" lIns="110880" rIns="110880" tIns="110880" bIns="110880" anchor="t">
            <a:spAutoFit/>
          </a:bodyPr>
          <a:p>
            <a:pPr algn="ctr" defTabSz="1087560">
              <a:lnSpc>
                <a:spcPct val="12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pl-PL" sz="3200" spc="-1" strike="noStrike">
                <a:solidFill>
                  <a:srgbClr val="1c1c1c"/>
                </a:solidFill>
                <a:latin typeface="Times New Roman"/>
                <a:ea typeface="Times New Roman"/>
              </a:rPr>
              <a:t>Promotor: dr inż. Robert Szmurło</a:t>
            </a:r>
            <a:endParaRPr b="0" lang="en-US" sz="3200" spc="-1" strike="noStrike">
              <a:solidFill>
                <a:srgbClr val="1c1c1c"/>
              </a:solidFill>
              <a:latin typeface="Arial"/>
            </a:endParaRPr>
          </a:p>
        </p:txBody>
      </p:sp>
      <p:sp>
        <p:nvSpPr>
          <p:cNvPr id="31" name="pole tekstowe 7"/>
          <p:cNvSpPr/>
          <p:nvPr/>
        </p:nvSpPr>
        <p:spPr>
          <a:xfrm>
            <a:off x="6893280" y="3162240"/>
            <a:ext cx="7483320" cy="952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horzOverflow="overflow" lIns="110880" rIns="110880" tIns="110880" bIns="110880" anchor="t">
            <a:spAutoFit/>
          </a:bodyPr>
          <a:p>
            <a:pPr algn="ctr" defTabSz="1087560">
              <a:lnSpc>
                <a:spcPct val="12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i="1" lang="pl-PL" sz="4000" spc="-1" strike="noStrike">
                <a:solidFill>
                  <a:srgbClr val="1c1c1c"/>
                </a:solidFill>
                <a:latin typeface="Times New Roman"/>
                <a:ea typeface="Times New Roman"/>
              </a:rPr>
              <a:t>Praca inżynierska</a:t>
            </a:r>
            <a:endParaRPr b="0" lang="en-US" sz="4000" spc="-1" strike="noStrike">
              <a:solidFill>
                <a:srgbClr val="1c1c1c"/>
              </a:solidFill>
              <a:latin typeface="Arial"/>
            </a:endParaRPr>
          </a:p>
        </p:txBody>
      </p:sp>
      <p:sp>
        <p:nvSpPr>
          <p:cNvPr id="32" name="pole tekstowe 2"/>
          <p:cNvSpPr/>
          <p:nvPr/>
        </p:nvSpPr>
        <p:spPr>
          <a:xfrm>
            <a:off x="15098040" y="12566520"/>
            <a:ext cx="6550560" cy="952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wrap="none" horzOverflow="overflow" lIns="110880" rIns="110880" tIns="110880" bIns="110880" anchor="t">
            <a:spAutoFit/>
          </a:bodyPr>
          <a:p>
            <a:pPr defTabSz="1087560">
              <a:lnSpc>
                <a:spcPct val="12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pl-PL" sz="4000" spc="-1" strike="noStrike">
                <a:solidFill>
                  <a:schemeClr val="dk2"/>
                </a:solidFill>
                <a:latin typeface="Times New Roman"/>
                <a:ea typeface="Times New Roman"/>
              </a:rPr>
              <a:t>Warszawa, 12 listopada 2024 r.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ldNum" idx="3"/>
          </p:nvPr>
        </p:nvSpPr>
        <p:spPr>
          <a:xfrm>
            <a:off x="22644720" y="906480"/>
            <a:ext cx="519480" cy="1053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lstStyle>
            <a:lvl1pPr indent="0" algn="r" defTabSz="1087560">
              <a:lnSpc>
                <a:spcPct val="93000"/>
              </a:lnSpc>
              <a:spcBef>
                <a:spcPts val="400"/>
              </a:spcBef>
              <a:buNone/>
              <a:tabLst>
                <a:tab algn="l" pos="0"/>
              </a:tabLst>
              <a:defRPr b="0" lang="en-US" sz="6900" spc="-1" strike="noStrike">
                <a:solidFill>
                  <a:srgbClr val="3c3c4c"/>
                </a:solidFill>
                <a:latin typeface="Radikal WUT"/>
                <a:ea typeface="Radikal WUT"/>
              </a:defRPr>
            </a:lvl1pPr>
          </a:lstStyle>
          <a:p>
            <a:pPr indent="0" algn="r" defTabSz="1087560">
              <a:lnSpc>
                <a:spcPct val="93000"/>
              </a:lnSpc>
              <a:spcBef>
                <a:spcPts val="400"/>
              </a:spcBef>
              <a:buNone/>
              <a:tabLst>
                <a:tab algn="l" pos="0"/>
              </a:tabLst>
            </a:pPr>
            <a:fld id="{278177E0-CE8F-44DF-A9AE-B9F609172CEA}" type="slidenum">
              <a:rPr b="0" lang="en-US" sz="6900" spc="-1" strike="noStrike">
                <a:solidFill>
                  <a:srgbClr val="3c3c4c"/>
                </a:solidFill>
                <a:latin typeface="Radikal WUT"/>
                <a:ea typeface="Radikal WUT"/>
              </a:rPr>
              <a:t>&lt;number&gt;</a:t>
            </a:fld>
            <a:endParaRPr b="0" lang="en-US" sz="6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266840" y="3809880"/>
            <a:ext cx="15874200" cy="6984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Utworzenie struktury typu blockchain przechowującej dane dotyczące prac dyplomowych – łańcucha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Podpisywanie autentyczności prac dyplomowych poprzez dodawanie bloków do łańcucha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Synchronizacja łańcucha pomiędzy wieloma uczestnikami – autorazowanymi (uczelniami) i nieautorazowanymi (dowolnymi)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Autoryzacja uczestników autoryzowanych – umożliwienie im podpisywanie prac i dodawanie ich do systemu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Stworzenie serwisu do walidacji autentyczności prac przez dowolnych użytkowników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Shape 82"/>
          <p:cNvSpPr/>
          <p:nvPr/>
        </p:nvSpPr>
        <p:spPr>
          <a:xfrm>
            <a:off x="1266840" y="898560"/>
            <a:ext cx="17347320" cy="992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1087560">
              <a:lnSpc>
                <a:spcPct val="93000"/>
              </a:lnSpc>
              <a:tabLst>
                <a:tab algn="l" pos="0"/>
              </a:tabLst>
            </a:pPr>
            <a:r>
              <a:rPr b="0" lang="pl-PL" sz="7000" spc="-1" strike="noStrike">
                <a:solidFill>
                  <a:srgbClr val="3c3c4c"/>
                </a:solidFill>
                <a:latin typeface="Adagio_Slab"/>
                <a:ea typeface="Adagio_Slab"/>
              </a:rPr>
              <a:t>Cel pracy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Num" idx="4"/>
          </p:nvPr>
        </p:nvSpPr>
        <p:spPr>
          <a:xfrm>
            <a:off x="22644720" y="906480"/>
            <a:ext cx="519480" cy="1053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lstStyle>
            <a:lvl1pPr indent="0" algn="r" defTabSz="1087560">
              <a:lnSpc>
                <a:spcPct val="93000"/>
              </a:lnSpc>
              <a:spcBef>
                <a:spcPts val="400"/>
              </a:spcBef>
              <a:buNone/>
              <a:tabLst>
                <a:tab algn="l" pos="0"/>
              </a:tabLst>
              <a:defRPr b="0" lang="en-US" sz="6900" spc="-1" strike="noStrike">
                <a:solidFill>
                  <a:srgbClr val="3c3c4c"/>
                </a:solidFill>
                <a:latin typeface="Radikal WUT"/>
                <a:ea typeface="Radikal WUT"/>
              </a:defRPr>
            </a:lvl1pPr>
          </a:lstStyle>
          <a:p>
            <a:pPr indent="0" algn="r" defTabSz="1087560">
              <a:lnSpc>
                <a:spcPct val="93000"/>
              </a:lnSpc>
              <a:spcBef>
                <a:spcPts val="400"/>
              </a:spcBef>
              <a:buNone/>
              <a:tabLst>
                <a:tab algn="l" pos="0"/>
              </a:tabLst>
            </a:pPr>
            <a:fld id="{7CAC5956-9029-4E44-90AC-DDF7327B50CD}" type="slidenum">
              <a:rPr b="0" lang="en-US" sz="6900" spc="-1" strike="noStrike">
                <a:solidFill>
                  <a:srgbClr val="3c3c4c"/>
                </a:solidFill>
                <a:latin typeface="Radikal WUT"/>
                <a:ea typeface="Radikal WUT"/>
              </a:rPr>
              <a:t>2</a:t>
            </a:fld>
            <a:endParaRPr b="0" lang="en-US" sz="6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266840" y="3809880"/>
            <a:ext cx="15874200" cy="6984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Niewystarczalność obecnego rozwiązania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W proponowanym rozwiązaniu możliwość walidacji prac może pozostać nawet po porzuceniu rozwiązania przez uczelnię – ciągle zachowująć wysoki poziom bezpieczeństwa rozwiązania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Rozproszenie systemu po wielu uczelniach w ujednoliconym systemie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Możliwość integracji rozwiązania w istniejące systemu obsługi studentów, np. USOS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Bardzo wysokie bezpieczeństwo obecnego urządzenia – gwarancja niemodyfikacji dodanych bloków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Shape 82"/>
          <p:cNvSpPr/>
          <p:nvPr/>
        </p:nvSpPr>
        <p:spPr>
          <a:xfrm>
            <a:off x="1266840" y="898560"/>
            <a:ext cx="17347320" cy="992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1087560">
              <a:lnSpc>
                <a:spcPct val="93000"/>
              </a:lnSpc>
              <a:tabLst>
                <a:tab algn="l" pos="0"/>
              </a:tabLst>
            </a:pPr>
            <a:r>
              <a:rPr b="0" lang="pl-PL" sz="7000" spc="-1" strike="noStrike">
                <a:solidFill>
                  <a:srgbClr val="3c3c4c"/>
                </a:solidFill>
                <a:latin typeface="Adagio_Slab"/>
                <a:ea typeface="Adagio_Slab"/>
              </a:rPr>
              <a:t>Motywacja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5"/>
          </p:nvPr>
        </p:nvSpPr>
        <p:spPr>
          <a:xfrm>
            <a:off x="22644720" y="906480"/>
            <a:ext cx="519480" cy="1053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lstStyle>
            <a:lvl1pPr indent="0" algn="r" defTabSz="1087560">
              <a:lnSpc>
                <a:spcPct val="93000"/>
              </a:lnSpc>
              <a:spcBef>
                <a:spcPts val="400"/>
              </a:spcBef>
              <a:buNone/>
              <a:tabLst>
                <a:tab algn="l" pos="0"/>
              </a:tabLst>
              <a:defRPr b="0" lang="en-US" sz="6900" spc="-1" strike="noStrike">
                <a:solidFill>
                  <a:srgbClr val="3c3c4c"/>
                </a:solidFill>
                <a:latin typeface="Radikal WUT"/>
                <a:ea typeface="Radikal WUT"/>
              </a:defRPr>
            </a:lvl1pPr>
          </a:lstStyle>
          <a:p>
            <a:pPr indent="0" algn="r" defTabSz="1087560">
              <a:lnSpc>
                <a:spcPct val="93000"/>
              </a:lnSpc>
              <a:spcBef>
                <a:spcPts val="400"/>
              </a:spcBef>
              <a:buNone/>
              <a:tabLst>
                <a:tab algn="l" pos="0"/>
              </a:tabLst>
            </a:pPr>
            <a:fld id="{6197A6E5-248D-4D70-86EF-B874B9148B5C}" type="slidenum">
              <a:rPr b="0" lang="en-US" sz="6900" spc="-1" strike="noStrike">
                <a:solidFill>
                  <a:srgbClr val="3c3c4c"/>
                </a:solidFill>
                <a:latin typeface="Radikal WUT"/>
                <a:ea typeface="Radikal WUT"/>
              </a:rPr>
              <a:t>3</a:t>
            </a:fld>
            <a:endParaRPr b="0" lang="en-US" sz="6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1266840" y="3809880"/>
            <a:ext cx="15874200" cy="6984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Obecne rozwiązanie na Politechnice Warszawskiej: REPO.PW.EDU.PL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Brak informacji o autorze pracy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Scentralizowane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Zależne od chęci utrzymania przez PW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‘</a:t>
            </a: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Szeroka’ wyszukiwarka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Shape 82"/>
          <p:cNvSpPr/>
          <p:nvPr/>
        </p:nvSpPr>
        <p:spPr>
          <a:xfrm>
            <a:off x="1266840" y="898560"/>
            <a:ext cx="17347320" cy="1020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1087560">
              <a:lnSpc>
                <a:spcPct val="93000"/>
              </a:lnSpc>
              <a:tabLst>
                <a:tab algn="l" pos="0"/>
              </a:tabLst>
            </a:pPr>
            <a:r>
              <a:rPr b="0" lang="pl-PL" sz="7200" spc="-1" strike="noStrike">
                <a:solidFill>
                  <a:srgbClr val="3c3c4c"/>
                </a:solidFill>
                <a:latin typeface="Adagio_Slab"/>
                <a:ea typeface="Adagio_Slab"/>
              </a:rPr>
              <a:t>Obecne rozwiązania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6629400" y="8001000"/>
            <a:ext cx="7019280" cy="1571040"/>
          </a:xfrm>
          <a:prstGeom prst="rect">
            <a:avLst/>
          </a:prstGeom>
          <a:ln w="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Num" idx="6"/>
          </p:nvPr>
        </p:nvSpPr>
        <p:spPr>
          <a:xfrm>
            <a:off x="22644720" y="906480"/>
            <a:ext cx="519480" cy="1053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lstStyle>
            <a:lvl1pPr indent="0" algn="r" defTabSz="1087560">
              <a:lnSpc>
                <a:spcPct val="93000"/>
              </a:lnSpc>
              <a:spcBef>
                <a:spcPts val="400"/>
              </a:spcBef>
              <a:buNone/>
              <a:tabLst>
                <a:tab algn="l" pos="0"/>
              </a:tabLst>
              <a:defRPr b="0" lang="en-US" sz="6900" spc="-1" strike="noStrike">
                <a:solidFill>
                  <a:srgbClr val="3c3c4c"/>
                </a:solidFill>
                <a:latin typeface="Radikal WUT"/>
                <a:ea typeface="Radikal WUT"/>
              </a:defRPr>
            </a:lvl1pPr>
          </a:lstStyle>
          <a:p>
            <a:pPr indent="0" algn="r" defTabSz="1087560">
              <a:lnSpc>
                <a:spcPct val="93000"/>
              </a:lnSpc>
              <a:spcBef>
                <a:spcPts val="400"/>
              </a:spcBef>
              <a:buNone/>
              <a:tabLst>
                <a:tab algn="l" pos="0"/>
              </a:tabLst>
            </a:pPr>
            <a:fld id="{32173C83-7A20-45AE-B49B-5AFCB34C9637}" type="slidenum">
              <a:rPr b="0" lang="en-US" sz="6900" spc="-1" strike="noStrike">
                <a:solidFill>
                  <a:srgbClr val="3c3c4c"/>
                </a:solidFill>
                <a:latin typeface="Radikal WUT"/>
                <a:ea typeface="Radikal WUT"/>
              </a:rPr>
              <a:t>4</a:t>
            </a:fld>
            <a:endParaRPr b="0" lang="en-US" sz="6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266840" y="3809880"/>
            <a:ext cx="15874200" cy="6984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3c3c4c"/>
                </a:solidFill>
                <a:latin typeface="Adagio_Slab"/>
              </a:rPr>
              <a:t>Python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3c3c4c"/>
                </a:solidFill>
                <a:latin typeface="Adagio_Slab"/>
              </a:rPr>
              <a:t>Django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3c3c4c"/>
                </a:solidFill>
                <a:latin typeface="Adagio_Slab"/>
              </a:rPr>
              <a:t>Django Rest Framework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3c3c4c"/>
                </a:solidFill>
                <a:latin typeface="Adagio_Slab"/>
              </a:rPr>
              <a:t>Blockchain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3c3c4c"/>
                </a:solidFill>
                <a:latin typeface="Adagio_Slab"/>
              </a:rPr>
              <a:t>Proof of Authority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3c3c4c"/>
                </a:solidFill>
                <a:latin typeface="Adagio_Slab"/>
              </a:rPr>
              <a:t>Kryptografia asymetryczna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hape 82"/>
          <p:cNvSpPr/>
          <p:nvPr/>
        </p:nvSpPr>
        <p:spPr>
          <a:xfrm>
            <a:off x="1266840" y="898560"/>
            <a:ext cx="17347320" cy="1020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1087560">
              <a:lnSpc>
                <a:spcPct val="93000"/>
              </a:lnSpc>
              <a:tabLst>
                <a:tab algn="l" pos="0"/>
              </a:tabLst>
            </a:pPr>
            <a:r>
              <a:rPr b="0" lang="pl-PL" sz="7200" spc="-1" strike="noStrike">
                <a:solidFill>
                  <a:srgbClr val="3c3c4c"/>
                </a:solidFill>
                <a:latin typeface="Adagio_Slab"/>
                <a:ea typeface="Adagio_Slab"/>
              </a:rPr>
              <a:t>Wykorzystane metody i narzędzia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0287000" y="5029560"/>
            <a:ext cx="2285280" cy="228528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13406400" y="3886200"/>
            <a:ext cx="3281040" cy="114264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13711680" y="7543800"/>
            <a:ext cx="2747160" cy="182844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4"/>
          <a:stretch/>
        </p:blipFill>
        <p:spPr>
          <a:xfrm>
            <a:off x="16230600" y="5943600"/>
            <a:ext cx="1142640" cy="114264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5"/>
          <a:stretch/>
        </p:blipFill>
        <p:spPr>
          <a:xfrm>
            <a:off x="11430000" y="8280000"/>
            <a:ext cx="2514240" cy="2514240"/>
          </a:xfrm>
          <a:prstGeom prst="rect">
            <a:avLst/>
          </a:prstGeom>
          <a:ln w="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ldNum" idx="7"/>
          </p:nvPr>
        </p:nvSpPr>
        <p:spPr>
          <a:xfrm>
            <a:off x="22644720" y="906480"/>
            <a:ext cx="519480" cy="1053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lstStyle>
            <a:lvl1pPr indent="0" algn="r" defTabSz="1087560">
              <a:lnSpc>
                <a:spcPct val="93000"/>
              </a:lnSpc>
              <a:spcBef>
                <a:spcPts val="400"/>
              </a:spcBef>
              <a:buNone/>
              <a:tabLst>
                <a:tab algn="l" pos="0"/>
              </a:tabLst>
              <a:defRPr b="0" lang="en-US" sz="6900" spc="-1" strike="noStrike">
                <a:solidFill>
                  <a:srgbClr val="3c3c4c"/>
                </a:solidFill>
                <a:latin typeface="Radikal WUT"/>
                <a:ea typeface="Radikal WUT"/>
              </a:defRPr>
            </a:lvl1pPr>
          </a:lstStyle>
          <a:p>
            <a:pPr indent="0" algn="r" defTabSz="1087560">
              <a:lnSpc>
                <a:spcPct val="93000"/>
              </a:lnSpc>
              <a:spcBef>
                <a:spcPts val="400"/>
              </a:spcBef>
              <a:buNone/>
              <a:tabLst>
                <a:tab algn="l" pos="0"/>
              </a:tabLst>
            </a:pPr>
            <a:fld id="{A70D238A-AD48-42E0-AF83-A9A538C6DB66}" type="slidenum">
              <a:rPr b="0" lang="en-US" sz="6900" spc="-1" strike="noStrike">
                <a:solidFill>
                  <a:srgbClr val="3c3c4c"/>
                </a:solidFill>
                <a:latin typeface="Radikal WUT"/>
                <a:ea typeface="Radikal WUT"/>
              </a:rPr>
              <a:t>5</a:t>
            </a:fld>
            <a:endParaRPr b="0" lang="en-US" sz="6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266840" y="3809880"/>
            <a:ext cx="15874200" cy="6984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Zdecentralizowany system opierający się na propagacji łańcucha blockchain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Każda uczelnia jest autoryzowanym uczestnikiem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Uczestnikiem nie dodającym bloków może zostać każdy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Praca dyplomowa zapisywana jest w postaci bloku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defTabSz="1087560">
              <a:lnSpc>
                <a:spcPct val="120000"/>
              </a:lnSpc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pl-PL" sz="3500" spc="-1" strike="noStrike">
                <a:solidFill>
                  <a:srgbClr val="7896cf"/>
                </a:solidFill>
                <a:latin typeface="Adagio_Slab-Regular_italic"/>
                <a:ea typeface="Adagio_Slab-Regular_italic"/>
              </a:rPr>
              <a:t>System obsługi łańcucha zsynchronizowany jest z API do odczytu danych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Shape 82"/>
          <p:cNvSpPr/>
          <p:nvPr/>
        </p:nvSpPr>
        <p:spPr>
          <a:xfrm>
            <a:off x="1266840" y="898560"/>
            <a:ext cx="17347320" cy="1020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1087560">
              <a:lnSpc>
                <a:spcPct val="93000"/>
              </a:lnSpc>
              <a:tabLst>
                <a:tab algn="l" pos="0"/>
              </a:tabLst>
            </a:pPr>
            <a:r>
              <a:rPr b="0" lang="pl-PL" sz="7200" spc="-1" strike="noStrike">
                <a:solidFill>
                  <a:srgbClr val="3c3c4c"/>
                </a:solidFill>
                <a:latin typeface="Adagio_Slab"/>
                <a:ea typeface="Adagio_Slab"/>
              </a:rPr>
              <a:t>Sposób rozwiązania problemu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ldNum" idx="8"/>
          </p:nvPr>
        </p:nvSpPr>
        <p:spPr>
          <a:xfrm>
            <a:off x="22644720" y="906480"/>
            <a:ext cx="519480" cy="1053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lstStyle>
            <a:lvl1pPr indent="0" algn="r" defTabSz="1087560">
              <a:lnSpc>
                <a:spcPct val="93000"/>
              </a:lnSpc>
              <a:spcBef>
                <a:spcPts val="400"/>
              </a:spcBef>
              <a:buNone/>
              <a:tabLst>
                <a:tab algn="l" pos="0"/>
              </a:tabLst>
              <a:defRPr b="0" lang="en-US" sz="6900" spc="-1" strike="noStrike">
                <a:solidFill>
                  <a:srgbClr val="3c3c4c"/>
                </a:solidFill>
                <a:latin typeface="Radikal WUT"/>
                <a:ea typeface="Radikal WUT"/>
              </a:defRPr>
            </a:lvl1pPr>
          </a:lstStyle>
          <a:p>
            <a:pPr indent="0" algn="r" defTabSz="1087560">
              <a:lnSpc>
                <a:spcPct val="93000"/>
              </a:lnSpc>
              <a:spcBef>
                <a:spcPts val="400"/>
              </a:spcBef>
              <a:buNone/>
              <a:tabLst>
                <a:tab algn="l" pos="0"/>
              </a:tabLst>
            </a:pPr>
            <a:fld id="{7447E997-38A3-4AAF-B063-2EA7B36810A4}" type="slidenum">
              <a:rPr b="0" lang="en-US" sz="6900" spc="-1" strike="noStrike">
                <a:solidFill>
                  <a:srgbClr val="3c3c4c"/>
                </a:solidFill>
                <a:latin typeface="Radikal WUT"/>
                <a:ea typeface="Radikal WUT"/>
              </a:rPr>
              <a:t>6</a:t>
            </a:fld>
            <a:endParaRPr b="0" lang="en-US" sz="6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266840" y="3809880"/>
            <a:ext cx="15874200" cy="6984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3c3c4c"/>
                </a:solidFill>
                <a:latin typeface="Adagio_Slab"/>
              </a:rPr>
              <a:t>Integracja z obecnymi rozwiązaniami obsługi studentów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3c3c4c"/>
                </a:solidFill>
                <a:latin typeface="Adagio_Slab"/>
              </a:rPr>
              <a:t>Każdy użytkownik może udostępnić takie rozwiązanie, zapewniając długowieczność systemu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Shape 82"/>
          <p:cNvSpPr/>
          <p:nvPr/>
        </p:nvSpPr>
        <p:spPr>
          <a:xfrm>
            <a:off x="1266840" y="898560"/>
            <a:ext cx="17347320" cy="1020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1087560">
              <a:lnSpc>
                <a:spcPct val="93000"/>
              </a:lnSpc>
              <a:tabLst>
                <a:tab algn="l" pos="0"/>
              </a:tabLst>
            </a:pPr>
            <a:r>
              <a:rPr b="0" lang="pl-PL" sz="7200" spc="-1" strike="noStrike">
                <a:solidFill>
                  <a:srgbClr val="3c3c4c"/>
                </a:solidFill>
                <a:latin typeface="Adagio_Slab"/>
                <a:ea typeface="Adagio_Slab"/>
              </a:rPr>
              <a:t>Możliwości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514960" y="7886880"/>
            <a:ext cx="4571280" cy="171396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8411040" y="10220760"/>
            <a:ext cx="7590600" cy="166608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8229600" y="7315200"/>
            <a:ext cx="7790760" cy="2256840"/>
          </a:xfrm>
          <a:prstGeom prst="rect">
            <a:avLst/>
          </a:prstGeom>
          <a:ln w="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ldNum" idx="9"/>
          </p:nvPr>
        </p:nvSpPr>
        <p:spPr>
          <a:xfrm>
            <a:off x="22644720" y="906480"/>
            <a:ext cx="519480" cy="1053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lstStyle>
            <a:lvl1pPr indent="0" algn="r" defTabSz="1087560">
              <a:lnSpc>
                <a:spcPct val="93000"/>
              </a:lnSpc>
              <a:spcBef>
                <a:spcPts val="400"/>
              </a:spcBef>
              <a:buNone/>
              <a:tabLst>
                <a:tab algn="l" pos="0"/>
              </a:tabLst>
              <a:defRPr b="0" lang="en-US" sz="6900" spc="-1" strike="noStrike">
                <a:solidFill>
                  <a:srgbClr val="3c3c4c"/>
                </a:solidFill>
                <a:latin typeface="Radikal WUT"/>
                <a:ea typeface="Radikal WUT"/>
              </a:defRPr>
            </a:lvl1pPr>
          </a:lstStyle>
          <a:p>
            <a:pPr indent="0" algn="r" defTabSz="1087560">
              <a:lnSpc>
                <a:spcPct val="93000"/>
              </a:lnSpc>
              <a:spcBef>
                <a:spcPts val="400"/>
              </a:spcBef>
              <a:buNone/>
              <a:tabLst>
                <a:tab algn="l" pos="0"/>
              </a:tabLst>
            </a:pPr>
            <a:fld id="{D41F56E9-794B-4372-B02F-A101D52AB2B0}" type="slidenum">
              <a:rPr b="0" lang="en-US" sz="6900" spc="-1" strike="noStrike">
                <a:solidFill>
                  <a:srgbClr val="3c3c4c"/>
                </a:solidFill>
                <a:latin typeface="Radikal WUT"/>
                <a:ea typeface="Radikal WUT"/>
              </a:rPr>
              <a:t>7</a:t>
            </a:fld>
            <a:endParaRPr b="0" lang="en-US" sz="6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266840" y="3809880"/>
            <a:ext cx="15874200" cy="69843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3c3c4c"/>
                </a:solidFill>
                <a:latin typeface="Adagio_Slab"/>
              </a:rPr>
              <a:t>Struktura blockchain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3c3c4c"/>
                </a:solidFill>
                <a:latin typeface="Adagio_Slab"/>
              </a:rPr>
              <a:t>System dodawania bloków do struktury i propagacji ich między użytkownikami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3c3c4c"/>
                </a:solidFill>
                <a:latin typeface="Adagio_Slab"/>
              </a:rPr>
              <a:t>API do odczytywania struktury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3c3c4c"/>
                </a:solidFill>
                <a:latin typeface="Adagio_Slab"/>
              </a:rPr>
              <a:t>Frontend do API – proof of concept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Shape 82"/>
          <p:cNvSpPr/>
          <p:nvPr/>
        </p:nvSpPr>
        <p:spPr>
          <a:xfrm>
            <a:off x="1266840" y="898560"/>
            <a:ext cx="17347320" cy="1020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1087560">
              <a:lnSpc>
                <a:spcPct val="93000"/>
              </a:lnSpc>
              <a:tabLst>
                <a:tab algn="l" pos="0"/>
              </a:tabLst>
            </a:pPr>
            <a:r>
              <a:rPr b="0" lang="pl-PL" sz="7200" spc="-1" strike="noStrike">
                <a:solidFill>
                  <a:srgbClr val="3c3c4c"/>
                </a:solidFill>
                <a:latin typeface="Adagio_Slab"/>
                <a:ea typeface="Adagio_Slab"/>
              </a:rPr>
              <a:t>Części projektu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896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6.png" descr=""/>
          <p:cNvPicPr/>
          <p:nvPr/>
        </p:nvPicPr>
        <p:blipFill>
          <a:blip r:embed="rId1"/>
          <a:stretch/>
        </p:blipFill>
        <p:spPr>
          <a:xfrm>
            <a:off x="18542160" y="1157760"/>
            <a:ext cx="5079240" cy="11107080"/>
          </a:xfrm>
          <a:prstGeom prst="rect">
            <a:avLst/>
          </a:prstGeom>
          <a:ln w="12700">
            <a:noFill/>
          </a:ln>
        </p:spPr>
      </p:pic>
      <p:pic>
        <p:nvPicPr>
          <p:cNvPr id="64" name="image4.png" descr=""/>
          <p:cNvPicPr/>
          <p:nvPr/>
        </p:nvPicPr>
        <p:blipFill>
          <a:blip r:embed="rId2"/>
          <a:stretch/>
        </p:blipFill>
        <p:spPr>
          <a:xfrm>
            <a:off x="2666880" y="11059920"/>
            <a:ext cx="3428280" cy="1154160"/>
          </a:xfrm>
          <a:prstGeom prst="rect">
            <a:avLst/>
          </a:prstGeom>
          <a:ln w="12700">
            <a:noFill/>
          </a:ln>
        </p:spPr>
      </p:pic>
      <p:sp>
        <p:nvSpPr>
          <p:cNvPr id="65" name="Shape 71"/>
          <p:cNvSpPr/>
          <p:nvPr/>
        </p:nvSpPr>
        <p:spPr>
          <a:xfrm>
            <a:off x="3018240" y="6078600"/>
            <a:ext cx="15458760" cy="992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1087560">
              <a:lnSpc>
                <a:spcPct val="93000"/>
              </a:lnSpc>
              <a:tabLst>
                <a:tab algn="l" pos="0"/>
              </a:tabLst>
            </a:pPr>
            <a:r>
              <a:rPr b="0" i="1" lang="pl-PL" sz="7000" spc="-1" strike="noStrike">
                <a:solidFill>
                  <a:srgbClr val="eeeeee"/>
                </a:solidFill>
                <a:latin typeface="Adagio_Slab"/>
                <a:ea typeface="Adagio_Slab"/>
              </a:rPr>
              <a:t>Dziękuję za uwagę!</a:t>
            </a:r>
            <a:endParaRPr b="0" lang="en-US" sz="7000" spc="-1" strike="noStrike">
              <a:solidFill>
                <a:srgbClr val="eeeeee"/>
              </a:solidFill>
              <a:latin typeface="Arial"/>
            </a:endParaRPr>
          </a:p>
        </p:txBody>
      </p:sp>
      <p:pic>
        <p:nvPicPr>
          <p:cNvPr id="66" name="pasted-image.pdf" descr=""/>
          <p:cNvPicPr/>
          <p:nvPr/>
        </p:nvPicPr>
        <p:blipFill>
          <a:blip r:embed="rId3"/>
          <a:stretch/>
        </p:blipFill>
        <p:spPr>
          <a:xfrm>
            <a:off x="1315440" y="1157400"/>
            <a:ext cx="4627800" cy="156672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6aba9c"/>
      </a:dk1>
      <a:lt1>
        <a:srgbClr val="6aba9c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 pitchFamily="0" charset="1"/>
        <a:ea typeface="Helvetica" pitchFamily="0" charset="1"/>
        <a:cs typeface="Helvetica" pitchFamily="0" charset="1"/>
      </a:majorFont>
      <a:minorFont>
        <a:latin typeface="Times New Roman" pitchFamily="0" charset="1"/>
        <a:ea typeface="Times New Roman" pitchFamily="0" charset="1"/>
        <a:cs typeface="Times New Roman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6aba9c"/>
      </a:dk1>
      <a:lt1>
        <a:srgbClr val="6aba9c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 pitchFamily="0" charset="1"/>
        <a:ea typeface="Helvetica" pitchFamily="0" charset="1"/>
        <a:cs typeface="Helvetica" pitchFamily="0" charset="1"/>
      </a:majorFont>
      <a:minorFont>
        <a:latin typeface="Times New Roman" pitchFamily="0" charset="1"/>
        <a:ea typeface="Times New Roman" pitchFamily="0" charset="1"/>
        <a:cs typeface="Times New Roman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6aba9c"/>
      </a:dk1>
      <a:lt1>
        <a:srgbClr val="6aba9c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 pitchFamily="0" charset="1"/>
        <a:ea typeface="Helvetica" pitchFamily="0" charset="1"/>
        <a:cs typeface="Helvetica" pitchFamily="0" charset="1"/>
      </a:majorFont>
      <a:minorFont>
        <a:latin typeface="Times New Roman" pitchFamily="0" charset="1"/>
        <a:ea typeface="Times New Roman" pitchFamily="0" charset="1"/>
        <a:cs typeface="Times New Roman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Application>LibreOffice/24.2.7.2$Linux_X86_64 LibreOffice_project/420$Build-2</Application>
  <AppVersion>15.0000</AppVersion>
  <Words>686</Words>
  <Paragraphs>97</Paragraphs>
  <Company>Wydział Elektryczny, Politechnika Warszawska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Dyplom</cp:category>
  <dc:creator>Grzegorz Sarwas, Włodzimierz Dąbrowski</dc:creator>
  <dc:description>Przykładowy szablon prezentacji na obronę pracy dyplomowej z uwzględnieniem obowiązującej identyfikacji wizualnej PW.
Wersja 1.0</dc:description>
  <cp:keywords>Prace dyplomowe</cp:keywords>
  <dc:language>en-US</dc:language>
  <cp:lastModifiedBy/>
  <dcterms:modified xsi:type="dcterms:W3CDTF">2024-11-12T10:39:40Z</dcterms:modified>
  <cp:revision>25</cp:revision>
  <dc:subject/>
  <dc:title>Prezentacja na obronę pracy dyolomowej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Niestandardowy</vt:lpwstr>
  </property>
  <property fmtid="{D5CDD505-2E9C-101B-9397-08002B2CF9AE}" pid="3" name="Slides">
    <vt:i4>13</vt:i4>
  </property>
</Properties>
</file>