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831305C-024F-4858-8BFE-E9E727DA976E}">
  <a:tblStyle styleId="{6831305C-024F-4858-8BFE-E9E727DA976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D54B27C4-0A1B-450D-9136-732D6B2E57D4}"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63037959e5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63037959e5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63037959e5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63037959e5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63037959e5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63037959e5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63037959e5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63037959e5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63037959e5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63037959e5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63037959e5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63037959e5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63037959e5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63037959e5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63037959e5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63037959e5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63037959e5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63037959e5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63037959e5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63037959e5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63037959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63037959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63037959e5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63037959e5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63037959e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63037959e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63037959e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63037959e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63037959e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63037959e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63037959e5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63037959e5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63037959e5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63037959e5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63037959e5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63037959e5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63037959e5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63037959e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b="1" lang="es-419" sz="2400"/>
              <a:t>TP INTEGRADOR</a:t>
            </a:r>
            <a:endParaRPr b="1" sz="2400"/>
          </a:p>
          <a:p>
            <a:pPr indent="0" lvl="0" marL="0" rtl="0" algn="ctr">
              <a:spcBef>
                <a:spcPts val="0"/>
              </a:spcBef>
              <a:spcAft>
                <a:spcPts val="0"/>
              </a:spcAft>
              <a:buClr>
                <a:schemeClr val="dk1"/>
              </a:buClr>
              <a:buSzPts val="1100"/>
              <a:buFont typeface="Arial"/>
              <a:buNone/>
            </a:pPr>
            <a:r>
              <a:t/>
            </a:r>
            <a:endParaRPr b="1" sz="1600"/>
          </a:p>
          <a:p>
            <a:pPr indent="0" lvl="0" marL="0" rtl="0" algn="ctr">
              <a:lnSpc>
                <a:spcPct val="115000"/>
              </a:lnSpc>
              <a:spcBef>
                <a:spcPts val="0"/>
              </a:spcBef>
              <a:spcAft>
                <a:spcPts val="0"/>
              </a:spcAft>
              <a:buNone/>
            </a:pPr>
            <a:r>
              <a:rPr lang="es-419" sz="2200"/>
              <a:t>Diplomatura de iniciación a la programación y la ciencia de datos</a:t>
            </a:r>
            <a:endParaRPr b="1" sz="2200"/>
          </a:p>
        </p:txBody>
      </p:sp>
      <p:sp>
        <p:nvSpPr>
          <p:cNvPr id="55" name="Google Shape;55;p13"/>
          <p:cNvSpPr txBox="1"/>
          <p:nvPr>
            <p:ph idx="1" type="subTitle"/>
          </p:nvPr>
        </p:nvSpPr>
        <p:spPr>
          <a:xfrm>
            <a:off x="311700" y="2834125"/>
            <a:ext cx="8520600" cy="7926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Clr>
                <a:schemeClr val="dk1"/>
              </a:buClr>
              <a:buSzPts val="1100"/>
              <a:buFont typeface="Arial"/>
              <a:buNone/>
            </a:pPr>
            <a:r>
              <a:rPr lang="es-419" sz="2000">
                <a:solidFill>
                  <a:schemeClr val="dk1"/>
                </a:solidFill>
              </a:rPr>
              <a:t>Análisis de estadísticas educativas en las provincias de Argentina.</a:t>
            </a:r>
            <a:endParaRPr sz="2000">
              <a:solidFill>
                <a:schemeClr val="dk1"/>
              </a:solidFill>
            </a:endParaRPr>
          </a:p>
          <a:p>
            <a:pPr indent="0" lvl="0" marL="0" rtl="0" algn="ctr">
              <a:lnSpc>
                <a:spcPct val="80000"/>
              </a:lnSpc>
              <a:spcBef>
                <a:spcPts val="0"/>
              </a:spcBef>
              <a:spcAft>
                <a:spcPts val="0"/>
              </a:spcAft>
              <a:buClr>
                <a:schemeClr val="dk1"/>
              </a:buClr>
              <a:buSzPts val="1100"/>
              <a:buFont typeface="Arial"/>
              <a:buNone/>
            </a:pPr>
            <a:r>
              <a:t/>
            </a:r>
            <a:endParaRPr sz="2100">
              <a:solidFill>
                <a:schemeClr val="dk1"/>
              </a:solidFill>
            </a:endParaRPr>
          </a:p>
          <a:p>
            <a:pPr indent="0" lvl="0" marL="0" rtl="0" algn="ctr">
              <a:lnSpc>
                <a:spcPct val="80000"/>
              </a:lnSpc>
              <a:spcBef>
                <a:spcPts val="0"/>
              </a:spcBef>
              <a:spcAft>
                <a:spcPts val="0"/>
              </a:spcAft>
              <a:buNone/>
            </a:pPr>
            <a:r>
              <a:t/>
            </a:r>
            <a:endParaRPr sz="21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sz="2420"/>
              <a:t>Resultados: </a:t>
            </a:r>
            <a:r>
              <a:rPr lang="es-419" sz="2086"/>
              <a:t>Jurisdicciones con mayor número de estudiantes según nivel.</a:t>
            </a:r>
            <a:endParaRPr/>
          </a:p>
        </p:txBody>
      </p:sp>
      <p:pic>
        <p:nvPicPr>
          <p:cNvPr id="109" name="Google Shape;109;p22"/>
          <p:cNvPicPr preferRelativeResize="0"/>
          <p:nvPr/>
        </p:nvPicPr>
        <p:blipFill>
          <a:blip r:embed="rId3">
            <a:alphaModFix/>
          </a:blip>
          <a:stretch>
            <a:fillRect/>
          </a:stretch>
        </p:blipFill>
        <p:spPr>
          <a:xfrm>
            <a:off x="311700" y="957275"/>
            <a:ext cx="8520600" cy="4013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5454"/>
              <a:buFont typeface="Arial"/>
              <a:buNone/>
            </a:pPr>
            <a:r>
              <a:rPr lang="es-419" sz="2420"/>
              <a:t>Resultados: </a:t>
            </a:r>
            <a:r>
              <a:rPr lang="es-419" sz="2086"/>
              <a:t>Jurisdicciones con mayor número de estudiantes según nivel.</a:t>
            </a:r>
            <a:endParaRPr/>
          </a:p>
          <a:p>
            <a:pPr indent="0" lvl="0" marL="0" rtl="0" algn="l">
              <a:spcBef>
                <a:spcPts val="0"/>
              </a:spcBef>
              <a:spcAft>
                <a:spcPts val="0"/>
              </a:spcAft>
              <a:buNone/>
            </a:pPr>
            <a:r>
              <a:t/>
            </a:r>
            <a:endParaRPr/>
          </a:p>
        </p:txBody>
      </p:sp>
      <p:pic>
        <p:nvPicPr>
          <p:cNvPr id="115" name="Google Shape;115;p23"/>
          <p:cNvPicPr preferRelativeResize="0"/>
          <p:nvPr/>
        </p:nvPicPr>
        <p:blipFill>
          <a:blip r:embed="rId3">
            <a:alphaModFix/>
          </a:blip>
          <a:stretch>
            <a:fillRect/>
          </a:stretch>
        </p:blipFill>
        <p:spPr>
          <a:xfrm>
            <a:off x="311700" y="957275"/>
            <a:ext cx="8520600" cy="4013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5454"/>
              <a:buFont typeface="Arial"/>
              <a:buNone/>
            </a:pPr>
            <a:r>
              <a:rPr lang="es-419" sz="2420"/>
              <a:t>Resultados: </a:t>
            </a:r>
            <a:r>
              <a:rPr lang="es-419" sz="2086"/>
              <a:t>Jurisdicciones con mayor número de estudiantes según nivel.</a:t>
            </a:r>
            <a:endParaRPr/>
          </a:p>
          <a:p>
            <a:pPr indent="0" lvl="0" marL="0" rtl="0" algn="l">
              <a:spcBef>
                <a:spcPts val="0"/>
              </a:spcBef>
              <a:spcAft>
                <a:spcPts val="0"/>
              </a:spcAft>
              <a:buNone/>
            </a:pPr>
            <a:r>
              <a:t/>
            </a:r>
            <a:endParaRPr/>
          </a:p>
        </p:txBody>
      </p:sp>
      <p:pic>
        <p:nvPicPr>
          <p:cNvPr id="121" name="Google Shape;121;p24"/>
          <p:cNvPicPr preferRelativeResize="0"/>
          <p:nvPr/>
        </p:nvPicPr>
        <p:blipFill>
          <a:blip r:embed="rId3">
            <a:alphaModFix/>
          </a:blip>
          <a:stretch>
            <a:fillRect/>
          </a:stretch>
        </p:blipFill>
        <p:spPr>
          <a:xfrm>
            <a:off x="311700" y="957275"/>
            <a:ext cx="8520600" cy="4013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5454"/>
              <a:buFont typeface="Arial"/>
              <a:buNone/>
            </a:pPr>
            <a:r>
              <a:rPr lang="es-419" sz="2420"/>
              <a:t>Resultados: </a:t>
            </a:r>
            <a:r>
              <a:rPr lang="es-419" sz="2086"/>
              <a:t>Jurisdicciones con mayor número de estudiantes según nivel.</a:t>
            </a:r>
            <a:endParaRPr/>
          </a:p>
          <a:p>
            <a:pPr indent="0" lvl="0" marL="0" rtl="0" algn="l">
              <a:spcBef>
                <a:spcPts val="0"/>
              </a:spcBef>
              <a:spcAft>
                <a:spcPts val="0"/>
              </a:spcAft>
              <a:buNone/>
            </a:pPr>
            <a:r>
              <a:t/>
            </a:r>
            <a:endParaRPr/>
          </a:p>
        </p:txBody>
      </p:sp>
      <p:pic>
        <p:nvPicPr>
          <p:cNvPr id="127" name="Google Shape;127;p25"/>
          <p:cNvPicPr preferRelativeResize="0"/>
          <p:nvPr/>
        </p:nvPicPr>
        <p:blipFill>
          <a:blip r:embed="rId3">
            <a:alphaModFix/>
          </a:blip>
          <a:stretch>
            <a:fillRect/>
          </a:stretch>
        </p:blipFill>
        <p:spPr>
          <a:xfrm>
            <a:off x="311700" y="957275"/>
            <a:ext cx="8520600" cy="4013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2500"/>
              <a:t>Resultados:</a:t>
            </a:r>
            <a:endParaRPr sz="2500"/>
          </a:p>
        </p:txBody>
      </p:sp>
      <p:sp>
        <p:nvSpPr>
          <p:cNvPr id="133" name="Google Shape;133;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2200"/>
              <a:t>Hay una marcada diferencia entre la cantidad de estudiantes de nivel inicial contra los de primaria de cada provincia.</a:t>
            </a:r>
            <a:endParaRPr sz="2200"/>
          </a:p>
          <a:p>
            <a:pPr indent="0" lvl="0" marL="0" rtl="0" algn="l">
              <a:spcBef>
                <a:spcPts val="1200"/>
              </a:spcBef>
              <a:spcAft>
                <a:spcPts val="1200"/>
              </a:spcAft>
              <a:buNone/>
            </a:pPr>
            <a:r>
              <a:rPr lang="es-419" sz="2200"/>
              <a:t>El grado de diferencia promedio es de 3.01 (Número de Estudiantes de Nivel Inicial vs. de Nivel Primario)</a:t>
            </a:r>
            <a:endParaRPr sz="2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2500"/>
              <a:t>Resultados:</a:t>
            </a:r>
            <a:endParaRPr sz="2500"/>
          </a:p>
        </p:txBody>
      </p:sp>
      <p:sp>
        <p:nvSpPr>
          <p:cNvPr id="139" name="Google Shape;139;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sz="2200"/>
              <a:t>En todos los niveles educativos predominan las instituciones estatales sobre las privadas.</a:t>
            </a:r>
            <a:endParaRPr sz="2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sz="2500"/>
              <a:t>Resultados: </a:t>
            </a:r>
            <a:r>
              <a:rPr lang="es-419" sz="2055"/>
              <a:t>Predominancia de las instituciones estatales sobre las privadas.</a:t>
            </a:r>
            <a:endParaRPr sz="2055"/>
          </a:p>
          <a:p>
            <a:pPr indent="0" lvl="0" marL="0" rtl="0" algn="l">
              <a:spcBef>
                <a:spcPts val="0"/>
              </a:spcBef>
              <a:spcAft>
                <a:spcPts val="0"/>
              </a:spcAft>
              <a:buNone/>
            </a:pPr>
            <a:r>
              <a:t/>
            </a:r>
            <a:endParaRPr sz="2055"/>
          </a:p>
          <a:p>
            <a:pPr indent="0" lvl="0" marL="0" rtl="0" algn="l">
              <a:spcBef>
                <a:spcPts val="0"/>
              </a:spcBef>
              <a:spcAft>
                <a:spcPts val="0"/>
              </a:spcAft>
              <a:buClr>
                <a:schemeClr val="dk1"/>
              </a:buClr>
              <a:buSzPct val="44000"/>
              <a:buFont typeface="Arial"/>
              <a:buNone/>
            </a:pPr>
            <a:r>
              <a:t/>
            </a:r>
            <a:endParaRPr sz="2500"/>
          </a:p>
        </p:txBody>
      </p:sp>
      <p:graphicFrame>
        <p:nvGraphicFramePr>
          <p:cNvPr id="145" name="Google Shape;145;p28"/>
          <p:cNvGraphicFramePr/>
          <p:nvPr/>
        </p:nvGraphicFramePr>
        <p:xfrm>
          <a:off x="311700" y="1017750"/>
          <a:ext cx="3000000" cy="3000000"/>
        </p:xfrm>
        <a:graphic>
          <a:graphicData uri="http://schemas.openxmlformats.org/drawingml/2006/table">
            <a:tbl>
              <a:tblPr>
                <a:noFill/>
                <a:tableStyleId>{6831305C-024F-4858-8BFE-E9E727DA976E}</a:tableStyleId>
              </a:tblPr>
              <a:tblGrid>
                <a:gridCol w="2840200"/>
                <a:gridCol w="2840200"/>
                <a:gridCol w="2840200"/>
              </a:tblGrid>
              <a:tr h="624125">
                <a:tc>
                  <a:txBody>
                    <a:bodyPr/>
                    <a:lstStyle/>
                    <a:p>
                      <a:pPr indent="0" lvl="0" marL="0" rtl="0" algn="ctr">
                        <a:spcBef>
                          <a:spcPts val="0"/>
                        </a:spcBef>
                        <a:spcAft>
                          <a:spcPts val="0"/>
                        </a:spcAft>
                        <a:buNone/>
                      </a:pPr>
                      <a:r>
                        <a:rPr b="1" lang="es-419" sz="1100"/>
                        <a:t>Nivel</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s-419" sz="1100"/>
                        <a:t>Porción Estatal</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s-419" sz="1100"/>
                        <a:t>Porción Privada</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24125">
                <a:tc>
                  <a:txBody>
                    <a:bodyPr/>
                    <a:lstStyle/>
                    <a:p>
                      <a:pPr indent="0" lvl="0" marL="0" rtl="0" algn="ctr">
                        <a:spcBef>
                          <a:spcPts val="0"/>
                        </a:spcBef>
                        <a:spcAft>
                          <a:spcPts val="0"/>
                        </a:spcAft>
                        <a:buNone/>
                      </a:pPr>
                      <a:r>
                        <a:rPr lang="es-419" sz="1100"/>
                        <a:t>Inicial</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s-419" sz="1100"/>
                        <a:t>69.92%</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s-419" sz="1100"/>
                        <a:t>30.08%</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24125">
                <a:tc>
                  <a:txBody>
                    <a:bodyPr/>
                    <a:lstStyle/>
                    <a:p>
                      <a:pPr indent="0" lvl="0" marL="0" rtl="0" algn="ctr">
                        <a:spcBef>
                          <a:spcPts val="0"/>
                        </a:spcBef>
                        <a:spcAft>
                          <a:spcPts val="0"/>
                        </a:spcAft>
                        <a:buNone/>
                      </a:pPr>
                      <a:r>
                        <a:rPr lang="es-419" sz="1100"/>
                        <a:t>Primario</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s-419" sz="1100"/>
                        <a:t>74.03%</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s-419" sz="1100"/>
                        <a:t>25.97%</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24125">
                <a:tc>
                  <a:txBody>
                    <a:bodyPr/>
                    <a:lstStyle/>
                    <a:p>
                      <a:pPr indent="0" lvl="0" marL="0" rtl="0" algn="ctr">
                        <a:spcBef>
                          <a:spcPts val="0"/>
                        </a:spcBef>
                        <a:spcAft>
                          <a:spcPts val="0"/>
                        </a:spcAft>
                        <a:buNone/>
                      </a:pPr>
                      <a:r>
                        <a:rPr lang="es-419" sz="1100"/>
                        <a:t>Secundario</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s-419" sz="1100"/>
                        <a:t>71.73%</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s-419" sz="1100"/>
                        <a:t>28.27%</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24125">
                <a:tc>
                  <a:txBody>
                    <a:bodyPr/>
                    <a:lstStyle/>
                    <a:p>
                      <a:pPr indent="0" lvl="0" marL="0" rtl="0" algn="ctr">
                        <a:spcBef>
                          <a:spcPts val="0"/>
                        </a:spcBef>
                        <a:spcAft>
                          <a:spcPts val="0"/>
                        </a:spcAft>
                        <a:buNone/>
                      </a:pPr>
                      <a:r>
                        <a:rPr lang="es-419" sz="1100"/>
                        <a:t>Superior</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s-419" sz="1100"/>
                        <a:t>68.82%</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s-419" sz="1100"/>
                        <a:t>31.18%</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24125">
                <a:tc>
                  <a:txBody>
                    <a:bodyPr/>
                    <a:lstStyle/>
                    <a:p>
                      <a:pPr indent="0" lvl="0" marL="0" rtl="0" algn="ctr">
                        <a:spcBef>
                          <a:spcPts val="0"/>
                        </a:spcBef>
                        <a:spcAft>
                          <a:spcPts val="0"/>
                        </a:spcAft>
                        <a:buNone/>
                      </a:pPr>
                      <a:r>
                        <a:rPr lang="es-419" sz="1100"/>
                        <a:t>Universitario</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s-419" sz="1100"/>
                        <a:t>80.99%</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s-419" sz="1100"/>
                        <a:t>19.01%</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419" sz="2500"/>
              <a:t>Resultados:</a:t>
            </a:r>
            <a:endParaRPr sz="2500"/>
          </a:p>
          <a:p>
            <a:pPr indent="0" lvl="0" marL="0" rtl="0" algn="l">
              <a:spcBef>
                <a:spcPts val="0"/>
              </a:spcBef>
              <a:spcAft>
                <a:spcPts val="0"/>
              </a:spcAft>
              <a:buNone/>
            </a:pPr>
            <a:r>
              <a:t/>
            </a:r>
            <a:endParaRPr sz="2500"/>
          </a:p>
        </p:txBody>
      </p:sp>
      <p:sp>
        <p:nvSpPr>
          <p:cNvPr id="151" name="Google Shape;151;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sz="2200"/>
              <a:t>Se visualiza una alta concentración de estudiantes en unas pocas universidades nacionales grandes (por ejemplo, la UBA, UNLP, UNC, etc.). En total </a:t>
            </a:r>
            <a:r>
              <a:rPr lang="es-419" sz="2200"/>
              <a:t>concentran</a:t>
            </a:r>
            <a:r>
              <a:rPr lang="es-419" sz="2200"/>
              <a:t> un 26% (669158) de los estudiantes de nivel universitario (2549789) de 2021</a:t>
            </a:r>
            <a:endParaRPr sz="2200"/>
          </a:p>
        </p:txBody>
      </p:sp>
      <p:graphicFrame>
        <p:nvGraphicFramePr>
          <p:cNvPr id="152" name="Google Shape;152;p29"/>
          <p:cNvGraphicFramePr/>
          <p:nvPr/>
        </p:nvGraphicFramePr>
        <p:xfrm>
          <a:off x="311700" y="3143275"/>
          <a:ext cx="3000000" cy="3000000"/>
        </p:xfrm>
        <a:graphic>
          <a:graphicData uri="http://schemas.openxmlformats.org/drawingml/2006/table">
            <a:tbl>
              <a:tblPr>
                <a:noFill/>
                <a:tableStyleId>{D54B27C4-0A1B-450D-9136-732D6B2E57D4}</a:tableStyleId>
              </a:tblPr>
              <a:tblGrid>
                <a:gridCol w="4260300"/>
                <a:gridCol w="4260300"/>
              </a:tblGrid>
              <a:tr h="475200">
                <a:tc>
                  <a:txBody>
                    <a:bodyPr/>
                    <a:lstStyle/>
                    <a:p>
                      <a:pPr indent="0" lvl="0" marL="0" rtl="0" algn="l">
                        <a:spcBef>
                          <a:spcPts val="0"/>
                        </a:spcBef>
                        <a:spcAft>
                          <a:spcPts val="0"/>
                        </a:spcAft>
                        <a:buNone/>
                      </a:pPr>
                      <a:r>
                        <a:rPr lang="es-419" sz="1100"/>
                        <a:t>Ciudad Autónoma de Buenos Aires</a:t>
                      </a:r>
                      <a:endParaRPr sz="1100"/>
                    </a:p>
                  </a:txBody>
                  <a:tcPr marT="63500" marB="63500" marR="63500" marL="63500"/>
                </a:tc>
                <a:tc>
                  <a:txBody>
                    <a:bodyPr/>
                    <a:lstStyle/>
                    <a:p>
                      <a:pPr indent="0" lvl="0" marL="0" rtl="0" algn="l">
                        <a:spcBef>
                          <a:spcPts val="0"/>
                        </a:spcBef>
                        <a:spcAft>
                          <a:spcPts val="0"/>
                        </a:spcAft>
                        <a:buNone/>
                      </a:pPr>
                      <a:r>
                        <a:rPr lang="es-419" sz="1100"/>
                        <a:t>375974</a:t>
                      </a:r>
                      <a:endParaRPr sz="1100"/>
                    </a:p>
                  </a:txBody>
                  <a:tcPr marT="63500" marB="63500" marR="63500" marL="63500"/>
                </a:tc>
              </a:tr>
              <a:tr h="475200">
                <a:tc>
                  <a:txBody>
                    <a:bodyPr/>
                    <a:lstStyle/>
                    <a:p>
                      <a:pPr indent="0" lvl="0" marL="0" rtl="0" algn="l">
                        <a:spcBef>
                          <a:spcPts val="0"/>
                        </a:spcBef>
                        <a:spcAft>
                          <a:spcPts val="0"/>
                        </a:spcAft>
                        <a:buNone/>
                      </a:pPr>
                      <a:r>
                        <a:rPr lang="es-419" sz="1100"/>
                        <a:t>Córdoba</a:t>
                      </a:r>
                      <a:endParaRPr sz="1100"/>
                    </a:p>
                  </a:txBody>
                  <a:tcPr marT="63500" marB="63500" marR="63500" marL="63500"/>
                </a:tc>
                <a:tc>
                  <a:txBody>
                    <a:bodyPr/>
                    <a:lstStyle/>
                    <a:p>
                      <a:pPr indent="0" lvl="0" marL="0" rtl="0" algn="l">
                        <a:spcBef>
                          <a:spcPts val="0"/>
                        </a:spcBef>
                        <a:spcAft>
                          <a:spcPts val="0"/>
                        </a:spcAft>
                        <a:buNone/>
                      </a:pPr>
                      <a:r>
                        <a:rPr lang="es-419" sz="1100"/>
                        <a:t>175907</a:t>
                      </a:r>
                      <a:endParaRPr sz="1100"/>
                    </a:p>
                  </a:txBody>
                  <a:tcPr marT="63500" marB="63500" marR="63500" marL="63500"/>
                </a:tc>
              </a:tr>
              <a:tr h="475200">
                <a:tc>
                  <a:txBody>
                    <a:bodyPr/>
                    <a:lstStyle/>
                    <a:p>
                      <a:pPr indent="0" lvl="0" marL="0" rtl="0" algn="l">
                        <a:spcBef>
                          <a:spcPts val="0"/>
                        </a:spcBef>
                        <a:spcAft>
                          <a:spcPts val="0"/>
                        </a:spcAft>
                        <a:buNone/>
                      </a:pPr>
                      <a:r>
                        <a:rPr lang="es-419" sz="1100"/>
                        <a:t>Buenos Aires</a:t>
                      </a:r>
                      <a:endParaRPr sz="1100"/>
                    </a:p>
                  </a:txBody>
                  <a:tcPr marT="63500" marB="63500" marR="63500" marL="63500"/>
                </a:tc>
                <a:tc>
                  <a:txBody>
                    <a:bodyPr/>
                    <a:lstStyle/>
                    <a:p>
                      <a:pPr indent="0" lvl="0" marL="0" rtl="0" algn="l">
                        <a:spcBef>
                          <a:spcPts val="0"/>
                        </a:spcBef>
                        <a:spcAft>
                          <a:spcPts val="0"/>
                        </a:spcAft>
                        <a:buNone/>
                      </a:pPr>
                      <a:r>
                        <a:rPr lang="es-419" sz="1100"/>
                        <a:t>117277</a:t>
                      </a:r>
                      <a:endParaRPr sz="1100"/>
                    </a:p>
                  </a:txBody>
                  <a:tcPr marT="63500" marB="63500" marR="63500" marL="63500"/>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s-419"/>
              <a:t>Resultados:</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158" name="Google Shape;158;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s-419"/>
              <a:t>La siguiente </a:t>
            </a:r>
            <a:r>
              <a:rPr lang="es-419"/>
              <a:t>figura muestra la concentración de alumnos universitarios por provincia en forma de tarjetas y sus subdivisiones con tamaños proporcionales a la cantidad de alumnos por provincia (Tarjetas) e Institución (Subdivisiones de tarjetas)</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31"/>
          <p:cNvPicPr preferRelativeResize="0"/>
          <p:nvPr/>
        </p:nvPicPr>
        <p:blipFill>
          <a:blip r:embed="rId3">
            <a:alphaModFix/>
          </a:blip>
          <a:stretch>
            <a:fillRect/>
          </a:stretch>
        </p:blipFill>
        <p:spPr>
          <a:xfrm>
            <a:off x="963157" y="0"/>
            <a:ext cx="7217685"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419" sz="2400"/>
              <a:t>Introducción:</a:t>
            </a:r>
            <a:endParaRPr sz="2400"/>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sz="2200">
                <a:solidFill>
                  <a:schemeClr val="dk1"/>
                </a:solidFill>
              </a:rPr>
              <a:t>El presente informe tiene como objetivo analizar la distribución de estudiantes en distintos niveles educativos (Inicial, Primario, Secundario, Superior y Universitario) en las provincias de Argentina.</a:t>
            </a:r>
            <a:endParaRPr sz="22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419" sz="1600"/>
              <a:t>Existe una marcada diferencia en la cantidad de estudiantes entre provincias. Con una mayor concentración de estudiantes de todos los niveles en Buenos Aires. </a:t>
            </a:r>
            <a:endParaRPr sz="1600"/>
          </a:p>
          <a:p>
            <a:pPr indent="0" lvl="0" marL="0" rtl="0" algn="l">
              <a:spcBef>
                <a:spcPts val="1200"/>
              </a:spcBef>
              <a:spcAft>
                <a:spcPts val="0"/>
              </a:spcAft>
              <a:buClr>
                <a:schemeClr val="dk1"/>
              </a:buClr>
              <a:buSzPts val="1100"/>
              <a:buFont typeface="Arial"/>
              <a:buNone/>
            </a:pPr>
            <a:r>
              <a:rPr lang="es-419" sz="1600"/>
              <a:t>Hay una marcada diferencia entre la cantidad de estudiantes de nivel inicial contra los de primaria en todas las provincias. La provincia con la menor de estas diferencias es chubut con más del doble (2.39) de estudiantes de primaria (60239) que de nivel inicial (25166)</a:t>
            </a:r>
            <a:endParaRPr sz="1600"/>
          </a:p>
          <a:p>
            <a:pPr indent="0" lvl="0" marL="0" rtl="0" algn="l">
              <a:spcBef>
                <a:spcPts val="1200"/>
              </a:spcBef>
              <a:spcAft>
                <a:spcPts val="0"/>
              </a:spcAft>
              <a:buClr>
                <a:schemeClr val="dk1"/>
              </a:buClr>
              <a:buSzPts val="1100"/>
              <a:buFont typeface="Arial"/>
              <a:buNone/>
            </a:pPr>
            <a:r>
              <a:rPr lang="es-419" sz="1600"/>
              <a:t>La mayoría de los estudiantes en todos los niveles se encuentran en instituciones públicas.</a:t>
            </a:r>
            <a:endParaRPr sz="1600"/>
          </a:p>
          <a:p>
            <a:pPr indent="0" lvl="0" marL="0" rtl="0" algn="l">
              <a:spcBef>
                <a:spcPts val="1200"/>
              </a:spcBef>
              <a:spcAft>
                <a:spcPts val="1200"/>
              </a:spcAft>
              <a:buNone/>
            </a:pPr>
            <a:r>
              <a:rPr lang="es-419" sz="1600"/>
              <a:t>El nivel universitario muestra una gran concentración de estudiantes en un pequeño grupo de universidades nacionales (las 3 universidades con más alumnos en 2021 concentran el 26% de los alumnos de nivel universitario).</a:t>
            </a:r>
            <a:endParaRPr sz="1600"/>
          </a:p>
        </p:txBody>
      </p:sp>
      <p:sp>
        <p:nvSpPr>
          <p:cNvPr id="169" name="Google Shape;169;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Conclusiones: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s-419" sz="2420"/>
              <a:t>Datos:</a:t>
            </a:r>
            <a:endParaRPr sz="2420"/>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2200">
                <a:solidFill>
                  <a:schemeClr val="dk1"/>
                </a:solidFill>
              </a:rPr>
              <a:t>En este informe se utilizaron bases de datos provenientes del INDEC y derivadas de las bases de datos del INDEC. </a:t>
            </a:r>
            <a:endParaRPr sz="2200">
              <a:solidFill>
                <a:schemeClr val="dk1"/>
              </a:solidFill>
            </a:endParaRPr>
          </a:p>
          <a:p>
            <a:pPr indent="0" lvl="0" marL="0" rtl="0" algn="l">
              <a:spcBef>
                <a:spcPts val="1200"/>
              </a:spcBef>
              <a:spcAft>
                <a:spcPts val="1200"/>
              </a:spcAft>
              <a:buNone/>
            </a:pPr>
            <a:r>
              <a:rPr lang="es-419" sz="2200">
                <a:solidFill>
                  <a:schemeClr val="dk1"/>
                </a:solidFill>
              </a:rPr>
              <a:t>Asimismo, se utilizó una base de datos proveniente de Kaggle para acceder a las coordenadas de las provincias argentinas.</a:t>
            </a:r>
            <a:endParaRPr sz="22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s-419" sz="2420"/>
              <a:t>Datos: </a:t>
            </a:r>
            <a:r>
              <a:rPr lang="es-419" sz="1888"/>
              <a:t>Instituto Nacional de Estadística y Censos de la República Argentina.</a:t>
            </a:r>
            <a:endParaRPr sz="1888"/>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s-419" sz="2200"/>
              <a:t>Total de estudiantes por nivel educativo (Inicial, Primario, Secundario, Superior y Universitario).</a:t>
            </a:r>
            <a:endParaRPr sz="2200"/>
          </a:p>
          <a:p>
            <a:pPr indent="-368300" lvl="0" marL="457200" rtl="0" algn="l">
              <a:spcBef>
                <a:spcPts val="0"/>
              </a:spcBef>
              <a:spcAft>
                <a:spcPts val="0"/>
              </a:spcAft>
              <a:buSzPts val="2200"/>
              <a:buChar char="-"/>
            </a:pPr>
            <a:r>
              <a:rPr lang="es-419" sz="2200"/>
              <a:t>Porcentaje de estudiantes en instituciones públicas y privadas.</a:t>
            </a:r>
            <a:endParaRPr sz="2200"/>
          </a:p>
          <a:p>
            <a:pPr indent="-368300" lvl="0" marL="457200" rtl="0" algn="l">
              <a:spcBef>
                <a:spcPts val="0"/>
              </a:spcBef>
              <a:spcAft>
                <a:spcPts val="0"/>
              </a:spcAft>
              <a:buSzPts val="2200"/>
              <a:buChar char="-"/>
            </a:pPr>
            <a:r>
              <a:rPr lang="es-419" sz="2200"/>
              <a:t>Porcentaje de repitencia en niveles Primario y Secundario.</a:t>
            </a:r>
            <a:endParaRPr sz="2200"/>
          </a:p>
          <a:p>
            <a:pPr indent="-368300" lvl="0" marL="457200" rtl="0" algn="l">
              <a:spcBef>
                <a:spcPts val="0"/>
              </a:spcBef>
              <a:spcAft>
                <a:spcPts val="0"/>
              </a:spcAft>
              <a:buSzPts val="2200"/>
              <a:buChar char="-"/>
            </a:pPr>
            <a:r>
              <a:rPr lang="es-419" sz="2200"/>
              <a:t>Datos por institución educativa en el nivel universitario:</a:t>
            </a:r>
            <a:endParaRPr sz="2200"/>
          </a:p>
          <a:p>
            <a:pPr indent="-368300" lvl="1" marL="914400" rtl="0" algn="l">
              <a:spcBef>
                <a:spcPts val="0"/>
              </a:spcBef>
              <a:spcAft>
                <a:spcPts val="0"/>
              </a:spcAft>
              <a:buSzPts val="2200"/>
              <a:buChar char="-"/>
            </a:pPr>
            <a:r>
              <a:rPr lang="es-419" sz="2200"/>
              <a:t>Cantidad total de alumnos en 2021</a:t>
            </a:r>
            <a:endParaRPr sz="2200"/>
          </a:p>
          <a:p>
            <a:pPr indent="-368300" lvl="1" marL="914400" rtl="0" algn="l">
              <a:spcBef>
                <a:spcPts val="0"/>
              </a:spcBef>
              <a:spcAft>
                <a:spcPts val="0"/>
              </a:spcAft>
              <a:buSzPts val="2200"/>
              <a:buChar char="-"/>
            </a:pPr>
            <a:r>
              <a:rPr lang="es-419" sz="2200"/>
              <a:t>Egresados en 2020 y 2021 </a:t>
            </a:r>
            <a:endParaRPr sz="2200"/>
          </a:p>
          <a:p>
            <a:pPr indent="-368300" lvl="1" marL="914400" rtl="0" algn="l">
              <a:spcBef>
                <a:spcPts val="0"/>
              </a:spcBef>
              <a:spcAft>
                <a:spcPts val="0"/>
              </a:spcAft>
              <a:buSzPts val="2200"/>
              <a:buChar char="-"/>
            </a:pPr>
            <a:r>
              <a:rPr lang="es-419" sz="2200"/>
              <a:t>Nuevos inscriptos y reinscriptos en 2021</a:t>
            </a: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sz="2688"/>
              <a:t>Datos:</a:t>
            </a:r>
            <a:r>
              <a:rPr lang="es-419"/>
              <a:t> </a:t>
            </a:r>
            <a:r>
              <a:rPr lang="es-419" sz="2444"/>
              <a:t>Base de datos derivada de las bases de datos del INDEC.</a:t>
            </a:r>
            <a:endParaRPr sz="2444"/>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s-419" sz="2200"/>
              <a:t>Instituciones de Formación Superior.</a:t>
            </a:r>
            <a:endParaRPr sz="2200"/>
          </a:p>
          <a:p>
            <a:pPr indent="-368300" lvl="0" marL="457200" rtl="0" algn="l">
              <a:spcBef>
                <a:spcPts val="0"/>
              </a:spcBef>
              <a:spcAft>
                <a:spcPts val="0"/>
              </a:spcAft>
              <a:buSzPts val="2200"/>
              <a:buChar char="-"/>
            </a:pPr>
            <a:r>
              <a:rPr lang="es-419" sz="2200"/>
              <a:t>Datos por institución educativa en el nivel universitario:</a:t>
            </a:r>
            <a:endParaRPr sz="2200"/>
          </a:p>
          <a:p>
            <a:pPr indent="-368300" lvl="1" marL="914400" rtl="0" algn="l">
              <a:spcBef>
                <a:spcPts val="0"/>
              </a:spcBef>
              <a:spcAft>
                <a:spcPts val="0"/>
              </a:spcAft>
              <a:buSzPts val="2200"/>
              <a:buChar char="-"/>
            </a:pPr>
            <a:r>
              <a:rPr lang="es-419" sz="2200"/>
              <a:t>Jurisdicción, Tipo Institucional y  Si es Provincial, Nacional o Privada.</a:t>
            </a:r>
            <a:endParaRPr sz="2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s-419" sz="2420"/>
              <a:t>Datos: </a:t>
            </a:r>
            <a:r>
              <a:rPr lang="es-419" sz="2422"/>
              <a:t>Provincias Argentinas.</a:t>
            </a:r>
            <a:endParaRPr sz="2531"/>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s-419" sz="2200"/>
              <a:t>Datos de Geo-referencia sobre el territorio de cada provincia.</a:t>
            </a:r>
            <a:endParaRPr sz="2200"/>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419" sz="2420"/>
              <a:t>Metodología:</a:t>
            </a:r>
            <a:endParaRPr sz="2420"/>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325755" lvl="0" marL="457200" rtl="0" algn="l">
              <a:lnSpc>
                <a:spcPct val="150000"/>
              </a:lnSpc>
              <a:spcBef>
                <a:spcPts val="0"/>
              </a:spcBef>
              <a:spcAft>
                <a:spcPts val="0"/>
              </a:spcAft>
              <a:buSzPct val="100000"/>
              <a:buChar char="-"/>
            </a:pPr>
            <a:r>
              <a:rPr lang="es-419"/>
              <a:t>Se aplicaron herramientas de visualización y análisis de datos utilizando Python y librerías como folium, geopandas y plotly.</a:t>
            </a:r>
            <a:endParaRPr/>
          </a:p>
          <a:p>
            <a:pPr indent="-325755" lvl="0" marL="457200" rtl="0" algn="l">
              <a:lnSpc>
                <a:spcPct val="150000"/>
              </a:lnSpc>
              <a:spcBef>
                <a:spcPts val="0"/>
              </a:spcBef>
              <a:spcAft>
                <a:spcPts val="0"/>
              </a:spcAft>
              <a:buSzPct val="100000"/>
              <a:buChar char="-"/>
            </a:pPr>
            <a:r>
              <a:rPr lang="es-419"/>
              <a:t>Se crearon mapas coropléticos con folium para representar la distribución geográfica de estudiantes por provincia y nivel educativo.</a:t>
            </a:r>
            <a:endParaRPr/>
          </a:p>
          <a:p>
            <a:pPr indent="-325755" lvl="0" marL="457200" rtl="0" algn="l">
              <a:lnSpc>
                <a:spcPct val="150000"/>
              </a:lnSpc>
              <a:spcBef>
                <a:spcPts val="0"/>
              </a:spcBef>
              <a:spcAft>
                <a:spcPts val="0"/>
              </a:spcAft>
              <a:buSzPct val="100000"/>
              <a:buChar char="-"/>
            </a:pPr>
            <a:r>
              <a:rPr lang="es-419"/>
              <a:t>Se aplicó cuantificación por percentiles para normalizar visualmente los datos y facilitar la comparación entre </a:t>
            </a:r>
            <a:r>
              <a:rPr lang="es-419"/>
              <a:t>p</a:t>
            </a:r>
            <a:r>
              <a:rPr lang="es-419"/>
              <a:t>rovincias.</a:t>
            </a:r>
            <a:endParaRPr/>
          </a:p>
          <a:p>
            <a:pPr indent="-325755" lvl="0" marL="457200" rtl="0" algn="l">
              <a:lnSpc>
                <a:spcPct val="150000"/>
              </a:lnSpc>
              <a:spcBef>
                <a:spcPts val="0"/>
              </a:spcBef>
              <a:spcAft>
                <a:spcPts val="0"/>
              </a:spcAft>
              <a:buSzPct val="100000"/>
              <a:buChar char="-"/>
            </a:pPr>
            <a:r>
              <a:rPr lang="es-419"/>
              <a:t>Las capas de información fueron separadas por nivel educativo, permitiendo un análisis más claro.</a:t>
            </a:r>
            <a:endParaRPr/>
          </a:p>
          <a:p>
            <a:pPr indent="-325755" lvl="0" marL="457200" rtl="0" algn="l">
              <a:lnSpc>
                <a:spcPct val="150000"/>
              </a:lnSpc>
              <a:spcBef>
                <a:spcPts val="0"/>
              </a:spcBef>
              <a:spcAft>
                <a:spcPts val="0"/>
              </a:spcAft>
              <a:buSzPct val="100000"/>
              <a:buChar char="-"/>
            </a:pPr>
            <a:r>
              <a:rPr lang="es-419"/>
              <a:t>Se generó un gráfico Treemap interactivo con plotly para visualizar la cantidad de estudiantes universitarios por institución, con información complementaria relevant</a:t>
            </a:r>
            <a:r>
              <a:rPr lang="es-419"/>
              <a:t>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40909"/>
              <a:buNone/>
            </a:pPr>
            <a:r>
              <a:rPr lang="es-419" sz="2420"/>
              <a:t>Resultados: </a:t>
            </a:r>
            <a:r>
              <a:rPr lang="es-419" sz="2086"/>
              <a:t>Jurisdicciones con mayor número de estudiantes según nivel.</a:t>
            </a:r>
            <a:endParaRPr sz="2086"/>
          </a:p>
        </p:txBody>
      </p:sp>
      <p:graphicFrame>
        <p:nvGraphicFramePr>
          <p:cNvPr id="97" name="Google Shape;97;p20"/>
          <p:cNvGraphicFramePr/>
          <p:nvPr/>
        </p:nvGraphicFramePr>
        <p:xfrm>
          <a:off x="311700" y="1017750"/>
          <a:ext cx="3000000" cy="3000000"/>
        </p:xfrm>
        <a:graphic>
          <a:graphicData uri="http://schemas.openxmlformats.org/drawingml/2006/table">
            <a:tbl>
              <a:tblPr>
                <a:noFill/>
                <a:tableStyleId>{6831305C-024F-4858-8BFE-E9E727DA976E}</a:tableStyleId>
              </a:tblPr>
              <a:tblGrid>
                <a:gridCol w="2130150"/>
                <a:gridCol w="2130150"/>
                <a:gridCol w="2130150"/>
                <a:gridCol w="2130150"/>
              </a:tblGrid>
              <a:tr h="909200">
                <a:tc>
                  <a:txBody>
                    <a:bodyPr/>
                    <a:lstStyle/>
                    <a:p>
                      <a:pPr indent="0" lvl="0" marL="0" rtl="0" algn="l">
                        <a:spcBef>
                          <a:spcPts val="0"/>
                        </a:spcBef>
                        <a:spcAft>
                          <a:spcPts val="0"/>
                        </a:spcAft>
                        <a:buNone/>
                      </a:pPr>
                      <a:r>
                        <a:rPr lang="es-419" sz="1100"/>
                        <a:t>Nivel Universitario (2021)</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s-419" sz="1100"/>
                        <a:t>Buenos Aires (673751)</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s-419" sz="1100"/>
                        <a:t>Ciudad Autónoma de Buenos Aires (626146)</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s-419" sz="1100"/>
                        <a:t>Córdoba (344254)</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909200">
                <a:tc>
                  <a:txBody>
                    <a:bodyPr/>
                    <a:lstStyle/>
                    <a:p>
                      <a:pPr indent="0" lvl="0" marL="0" rtl="0" algn="l">
                        <a:spcBef>
                          <a:spcPts val="0"/>
                        </a:spcBef>
                        <a:spcAft>
                          <a:spcPts val="0"/>
                        </a:spcAft>
                        <a:buNone/>
                      </a:pPr>
                      <a:r>
                        <a:rPr lang="es-419" sz="1100"/>
                        <a:t>Nivel Superior (2022)</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s-419" sz="1100"/>
                        <a:t>Buenos Aires (261393)</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s-419" sz="1100"/>
                        <a:t>Ciudad Autónoma de Buenos Aires (124889)</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s-419" sz="1100"/>
                        <a:t>Córdoba (84346)</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29125">
                <a:tc>
                  <a:txBody>
                    <a:bodyPr/>
                    <a:lstStyle/>
                    <a:p>
                      <a:pPr indent="0" lvl="0" marL="0" rtl="0" algn="l">
                        <a:spcBef>
                          <a:spcPts val="0"/>
                        </a:spcBef>
                        <a:spcAft>
                          <a:spcPts val="0"/>
                        </a:spcAft>
                        <a:buNone/>
                      </a:pPr>
                      <a:r>
                        <a:rPr lang="es-419" sz="1100"/>
                        <a:t>Nivel Secundario (2022)</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s-419" sz="1100"/>
                        <a:t>Buenos Aires (1677473)</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s-419" sz="1100"/>
                        <a:t>Córdoba (347517)</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s-419" sz="1100"/>
                        <a:t>Santa Fe (261165)</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29125">
                <a:tc>
                  <a:txBody>
                    <a:bodyPr/>
                    <a:lstStyle/>
                    <a:p>
                      <a:pPr indent="0" lvl="0" marL="0" rtl="0" algn="l">
                        <a:spcBef>
                          <a:spcPts val="0"/>
                        </a:spcBef>
                        <a:spcAft>
                          <a:spcPts val="0"/>
                        </a:spcAft>
                        <a:buNone/>
                      </a:pPr>
                      <a:r>
                        <a:rPr lang="es-419" sz="1100"/>
                        <a:t>Nivel Primario (2022)</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s-419" sz="1100"/>
                        <a:t>Buenos Aires (1734718)</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s-419" sz="1100"/>
                        <a:t>Santa Fe (388054)</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s-419" sz="1100"/>
                        <a:t>Córdoba (357084)</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29125">
                <a:tc>
                  <a:txBody>
                    <a:bodyPr/>
                    <a:lstStyle/>
                    <a:p>
                      <a:pPr indent="0" lvl="0" marL="0" rtl="0" algn="l">
                        <a:spcBef>
                          <a:spcPts val="0"/>
                        </a:spcBef>
                        <a:spcAft>
                          <a:spcPts val="0"/>
                        </a:spcAft>
                        <a:buNone/>
                      </a:pPr>
                      <a:r>
                        <a:rPr lang="es-419" sz="1100"/>
                        <a:t>Nivel Inicial (2022)</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s-419" sz="1100"/>
                        <a:t>Buenos Aires (672694)</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s-419" sz="1100"/>
                        <a:t>Córdoba (136445)</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s-419" sz="1100"/>
                        <a:t>Santa Fe (118501)</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sz="2420"/>
              <a:t>Resultados: </a:t>
            </a:r>
            <a:r>
              <a:rPr lang="es-419" sz="2086"/>
              <a:t>Jurisdicciones con mayor número de estudiantes según nivel.</a:t>
            </a:r>
            <a:endParaRPr/>
          </a:p>
        </p:txBody>
      </p:sp>
      <p:pic>
        <p:nvPicPr>
          <p:cNvPr id="103" name="Google Shape;103;p21"/>
          <p:cNvPicPr preferRelativeResize="0"/>
          <p:nvPr/>
        </p:nvPicPr>
        <p:blipFill>
          <a:blip r:embed="rId3">
            <a:alphaModFix/>
          </a:blip>
          <a:stretch>
            <a:fillRect/>
          </a:stretch>
        </p:blipFill>
        <p:spPr>
          <a:xfrm>
            <a:off x="311700" y="957275"/>
            <a:ext cx="8520600" cy="4013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