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59" r:id="rId3"/>
    <p:sldId id="264" r:id="rId4"/>
    <p:sldId id="304" r:id="rId5"/>
    <p:sldId id="265" r:id="rId6"/>
    <p:sldId id="303" r:id="rId7"/>
    <p:sldId id="307" r:id="rId8"/>
    <p:sldId id="288" r:id="rId9"/>
    <p:sldId id="291" r:id="rId10"/>
    <p:sldId id="292" r:id="rId11"/>
    <p:sldId id="306" r:id="rId12"/>
    <p:sldId id="294" r:id="rId13"/>
    <p:sldId id="295" r:id="rId14"/>
    <p:sldId id="296" r:id="rId15"/>
    <p:sldId id="297" r:id="rId16"/>
    <p:sldId id="305" r:id="rId17"/>
    <p:sldId id="299" r:id="rId18"/>
    <p:sldId id="298" r:id="rId19"/>
    <p:sldId id="266" r:id="rId20"/>
    <p:sldId id="300" r:id="rId21"/>
    <p:sldId id="301" r:id="rId22"/>
    <p:sldId id="267" r:id="rId23"/>
    <p:sldId id="283" r:id="rId24"/>
    <p:sldId id="302" r:id="rId25"/>
    <p:sldId id="263" r:id="rId2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1"/>
    <p:restoredTop sz="94671"/>
  </p:normalViewPr>
  <p:slideViewPr>
    <p:cSldViewPr snapToGrid="0" snapToObjects="1">
      <p:cViewPr>
        <p:scale>
          <a:sx n="100" d="100"/>
          <a:sy n="100" d="100"/>
        </p:scale>
        <p:origin x="-160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10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88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设计师原创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10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-16972" y="4347197"/>
            <a:ext cx="12208972" cy="252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78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10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5706264" y="1"/>
            <a:ext cx="6485736" cy="6871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33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EditPoints="1"/>
          </p:cNvSpPr>
          <p:nvPr/>
        </p:nvSpPr>
        <p:spPr bwMode="auto">
          <a:xfrm rot="20132266">
            <a:off x="3204672" y="5259246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3276077" y="3086935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" name="组 18"/>
          <p:cNvGrpSpPr/>
          <p:nvPr userDrawn="1"/>
        </p:nvGrpSpPr>
        <p:grpSpPr>
          <a:xfrm rot="1396810">
            <a:off x="5439148" y="3364452"/>
            <a:ext cx="337162" cy="1815987"/>
            <a:chOff x="6099175" y="2627313"/>
            <a:chExt cx="411163" cy="2214563"/>
          </a:xfrm>
          <a:solidFill>
            <a:schemeClr val="bg1">
              <a:alpha val="10000"/>
            </a:schemeClr>
          </a:solidFill>
        </p:grpSpPr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6130130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Freeform 19"/>
          <p:cNvSpPr>
            <a:spLocks noEditPoints="1"/>
          </p:cNvSpPr>
          <p:nvPr/>
        </p:nvSpPr>
        <p:spPr bwMode="auto">
          <a:xfrm rot="1363540">
            <a:off x="8673100" y="723488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 rot="20253209">
            <a:off x="4644944" y="4409600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45"/>
          <p:cNvGrpSpPr/>
          <p:nvPr userDrawn="1"/>
        </p:nvGrpSpPr>
        <p:grpSpPr>
          <a:xfrm rot="2116298">
            <a:off x="5097308" y="5328958"/>
            <a:ext cx="722933" cy="62967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46"/>
          <p:cNvGrpSpPr/>
          <p:nvPr userDrawn="1"/>
        </p:nvGrpSpPr>
        <p:grpSpPr>
          <a:xfrm rot="19680185">
            <a:off x="2669841" y="4499503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Freeform 29"/>
          <p:cNvSpPr>
            <a:spLocks noEditPoints="1"/>
          </p:cNvSpPr>
          <p:nvPr userDrawn="1"/>
        </p:nvSpPr>
        <p:spPr bwMode="auto">
          <a:xfrm>
            <a:off x="4567724" y="3130391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"/>
          <p:cNvSpPr>
            <a:spLocks noEditPoints="1"/>
          </p:cNvSpPr>
          <p:nvPr userDrawn="1"/>
        </p:nvSpPr>
        <p:spPr bwMode="auto">
          <a:xfrm rot="1264384">
            <a:off x="3800465" y="6382321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22"/>
          <p:cNvGrpSpPr/>
          <p:nvPr userDrawn="1"/>
        </p:nvGrpSpPr>
        <p:grpSpPr>
          <a:xfrm rot="1013132">
            <a:off x="2506793" y="6413812"/>
            <a:ext cx="794889" cy="623974"/>
            <a:chOff x="3654425" y="5089525"/>
            <a:chExt cx="1860550" cy="1460500"/>
          </a:xfrm>
          <a:solidFill>
            <a:schemeClr val="bg1">
              <a:alpha val="10000"/>
            </a:schemeClr>
          </a:solidFill>
        </p:grpSpPr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23"/>
          <p:cNvGrpSpPr/>
          <p:nvPr userDrawn="1"/>
        </p:nvGrpSpPr>
        <p:grpSpPr>
          <a:xfrm>
            <a:off x="6063218" y="3624642"/>
            <a:ext cx="1301704" cy="1299270"/>
            <a:chOff x="6262690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6262690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0"/>
            <p:cNvSpPr>
              <a:spLocks/>
            </p:cNvSpPr>
            <p:nvPr userDrawn="1"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Freeform 7"/>
          <p:cNvSpPr>
            <a:spLocks noEditPoints="1"/>
          </p:cNvSpPr>
          <p:nvPr/>
        </p:nvSpPr>
        <p:spPr bwMode="auto">
          <a:xfrm rot="20132266">
            <a:off x="-1257123" y="4798205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>
            <a:off x="-491355" y="2831662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6" name="组 45"/>
          <p:cNvGrpSpPr/>
          <p:nvPr userDrawn="1"/>
        </p:nvGrpSpPr>
        <p:grpSpPr>
          <a:xfrm rot="1396810">
            <a:off x="998952" y="3722131"/>
            <a:ext cx="337162" cy="1815987"/>
            <a:chOff x="6099175" y="2627313"/>
            <a:chExt cx="411163" cy="2214563"/>
          </a:xfrm>
          <a:solidFill>
            <a:schemeClr val="bg1">
              <a:alpha val="10000"/>
            </a:schemeClr>
          </a:solidFill>
        </p:grpSpPr>
        <p:sp>
          <p:nvSpPr>
            <p:cNvPr id="71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Freeform 19"/>
          <p:cNvSpPr>
            <a:spLocks noEditPoints="1"/>
          </p:cNvSpPr>
          <p:nvPr/>
        </p:nvSpPr>
        <p:spPr bwMode="auto">
          <a:xfrm rot="1363540">
            <a:off x="337564" y="5792830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20"/>
          <p:cNvSpPr>
            <a:spLocks/>
          </p:cNvSpPr>
          <p:nvPr/>
        </p:nvSpPr>
        <p:spPr bwMode="auto">
          <a:xfrm rot="20253209">
            <a:off x="158920" y="4485610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9" name="组合 45"/>
          <p:cNvGrpSpPr/>
          <p:nvPr userDrawn="1"/>
        </p:nvGrpSpPr>
        <p:grpSpPr>
          <a:xfrm rot="2116298">
            <a:off x="1231243" y="5128618"/>
            <a:ext cx="722933" cy="62967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66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" name="组合 46"/>
          <p:cNvGrpSpPr/>
          <p:nvPr userDrawn="1"/>
        </p:nvGrpSpPr>
        <p:grpSpPr>
          <a:xfrm rot="19680185">
            <a:off x="-1517189" y="3803033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Freeform 29"/>
          <p:cNvSpPr>
            <a:spLocks noEditPoints="1"/>
          </p:cNvSpPr>
          <p:nvPr userDrawn="1"/>
        </p:nvSpPr>
        <p:spPr bwMode="auto">
          <a:xfrm>
            <a:off x="760976" y="2751525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5"/>
          <p:cNvSpPr>
            <a:spLocks noEditPoints="1"/>
          </p:cNvSpPr>
          <p:nvPr userDrawn="1"/>
        </p:nvSpPr>
        <p:spPr bwMode="auto">
          <a:xfrm rot="1264384">
            <a:off x="1983280" y="5686214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3" name="组合 22"/>
          <p:cNvGrpSpPr/>
          <p:nvPr userDrawn="1"/>
        </p:nvGrpSpPr>
        <p:grpSpPr>
          <a:xfrm rot="1013132">
            <a:off x="1601368" y="4438604"/>
            <a:ext cx="794889" cy="623974"/>
            <a:chOff x="3654425" y="5089525"/>
            <a:chExt cx="1860550" cy="1460500"/>
          </a:xfrm>
          <a:solidFill>
            <a:schemeClr val="bg1">
              <a:alpha val="10000"/>
            </a:schemeClr>
          </a:solidFill>
        </p:grpSpPr>
        <p:sp>
          <p:nvSpPr>
            <p:cNvPr id="5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23"/>
          <p:cNvGrpSpPr/>
          <p:nvPr userDrawn="1"/>
        </p:nvGrpSpPr>
        <p:grpSpPr>
          <a:xfrm>
            <a:off x="1798258" y="2947826"/>
            <a:ext cx="1301704" cy="1299270"/>
            <a:chOff x="6262688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55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Freeform 7"/>
          <p:cNvSpPr>
            <a:spLocks noEditPoints="1"/>
          </p:cNvSpPr>
          <p:nvPr/>
        </p:nvSpPr>
        <p:spPr bwMode="auto">
          <a:xfrm rot="21538996">
            <a:off x="7150383" y="5764310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9"/>
          <p:cNvSpPr>
            <a:spLocks noEditPoints="1"/>
          </p:cNvSpPr>
          <p:nvPr/>
        </p:nvSpPr>
        <p:spPr bwMode="auto">
          <a:xfrm rot="1406730">
            <a:off x="8537771" y="4215104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8" name="组 77"/>
          <p:cNvGrpSpPr/>
          <p:nvPr userDrawn="1"/>
        </p:nvGrpSpPr>
        <p:grpSpPr>
          <a:xfrm rot="2803540">
            <a:off x="9511163" y="5451184"/>
            <a:ext cx="337162" cy="1815987"/>
            <a:chOff x="6099175" y="2627313"/>
            <a:chExt cx="411163" cy="2214563"/>
          </a:xfrm>
          <a:solidFill>
            <a:schemeClr val="bg1">
              <a:alpha val="10000"/>
            </a:schemeClr>
          </a:solidFill>
        </p:grpSpPr>
        <p:sp>
          <p:nvSpPr>
            <p:cNvPr id="103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9" name="Freeform 19"/>
          <p:cNvSpPr>
            <a:spLocks noEditPoints="1"/>
          </p:cNvSpPr>
          <p:nvPr/>
        </p:nvSpPr>
        <p:spPr bwMode="auto">
          <a:xfrm rot="2770270">
            <a:off x="8355392" y="7325895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20"/>
          <p:cNvSpPr>
            <a:spLocks/>
          </p:cNvSpPr>
          <p:nvPr/>
        </p:nvSpPr>
        <p:spPr bwMode="auto">
          <a:xfrm rot="59939">
            <a:off x="8625447" y="5843013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1" name="组合 45"/>
          <p:cNvGrpSpPr/>
          <p:nvPr userDrawn="1"/>
        </p:nvGrpSpPr>
        <p:grpSpPr>
          <a:xfrm rot="3523028">
            <a:off x="9384746" y="6959690"/>
            <a:ext cx="722933" cy="62967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98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" name="组合 46"/>
          <p:cNvGrpSpPr/>
          <p:nvPr userDrawn="1"/>
        </p:nvGrpSpPr>
        <p:grpSpPr>
          <a:xfrm rot="21086915">
            <a:off x="7366693" y="4686026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96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3" name="Freeform 29"/>
          <p:cNvSpPr>
            <a:spLocks noEditPoints="1"/>
          </p:cNvSpPr>
          <p:nvPr userDrawn="1"/>
        </p:nvSpPr>
        <p:spPr bwMode="auto">
          <a:xfrm rot="1406730">
            <a:off x="9836343" y="4616570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5"/>
          <p:cNvSpPr>
            <a:spLocks noEditPoints="1"/>
          </p:cNvSpPr>
          <p:nvPr userDrawn="1"/>
        </p:nvSpPr>
        <p:spPr bwMode="auto">
          <a:xfrm rot="2671114">
            <a:off x="9574736" y="7895511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5" name="组合 22"/>
          <p:cNvGrpSpPr/>
          <p:nvPr userDrawn="1"/>
        </p:nvGrpSpPr>
        <p:grpSpPr>
          <a:xfrm rot="2419862">
            <a:off x="9997017" y="6488458"/>
            <a:ext cx="794889" cy="623974"/>
            <a:chOff x="3654425" y="5089525"/>
            <a:chExt cx="1860550" cy="1460500"/>
          </a:xfrm>
          <a:solidFill>
            <a:schemeClr val="bg1">
              <a:alpha val="10000"/>
            </a:schemeClr>
          </a:solidFill>
        </p:grpSpPr>
        <p:sp>
          <p:nvSpPr>
            <p:cNvPr id="8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6" name="组合 23"/>
          <p:cNvGrpSpPr/>
          <p:nvPr userDrawn="1"/>
        </p:nvGrpSpPr>
        <p:grpSpPr>
          <a:xfrm rot="1406730">
            <a:off x="11173870" y="-871840"/>
            <a:ext cx="1301704" cy="1299270"/>
            <a:chOff x="6262688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87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8" name="Freeform 7"/>
          <p:cNvSpPr>
            <a:spLocks noEditPoints="1"/>
          </p:cNvSpPr>
          <p:nvPr/>
        </p:nvSpPr>
        <p:spPr bwMode="auto">
          <a:xfrm rot="20132266">
            <a:off x="-3210" y="1374612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9"/>
          <p:cNvSpPr>
            <a:spLocks noEditPoints="1"/>
          </p:cNvSpPr>
          <p:nvPr/>
        </p:nvSpPr>
        <p:spPr bwMode="auto">
          <a:xfrm>
            <a:off x="762558" y="-591931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0" name="组 109"/>
          <p:cNvGrpSpPr/>
          <p:nvPr userDrawn="1"/>
        </p:nvGrpSpPr>
        <p:grpSpPr>
          <a:xfrm rot="1396810">
            <a:off x="2252865" y="298538"/>
            <a:ext cx="337162" cy="1815987"/>
            <a:chOff x="6099175" y="2627313"/>
            <a:chExt cx="411163" cy="2214563"/>
          </a:xfrm>
          <a:solidFill>
            <a:schemeClr val="bg1">
              <a:alpha val="70000"/>
            </a:schemeClr>
          </a:solidFill>
        </p:grpSpPr>
        <p:sp>
          <p:nvSpPr>
            <p:cNvPr id="135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1" name="Freeform 19"/>
          <p:cNvSpPr>
            <a:spLocks noEditPoints="1"/>
          </p:cNvSpPr>
          <p:nvPr/>
        </p:nvSpPr>
        <p:spPr bwMode="auto">
          <a:xfrm rot="1363540">
            <a:off x="1591477" y="2369237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20"/>
          <p:cNvSpPr>
            <a:spLocks/>
          </p:cNvSpPr>
          <p:nvPr/>
        </p:nvSpPr>
        <p:spPr bwMode="auto">
          <a:xfrm rot="20253209">
            <a:off x="1412833" y="1062017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3" name="组合 45"/>
          <p:cNvGrpSpPr/>
          <p:nvPr userDrawn="1"/>
        </p:nvGrpSpPr>
        <p:grpSpPr>
          <a:xfrm rot="2116298">
            <a:off x="2485156" y="1705025"/>
            <a:ext cx="722933" cy="62967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130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4" name="组合 46"/>
          <p:cNvGrpSpPr/>
          <p:nvPr userDrawn="1"/>
        </p:nvGrpSpPr>
        <p:grpSpPr>
          <a:xfrm rot="19680185">
            <a:off x="-263276" y="379440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128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5" name="Freeform 29"/>
          <p:cNvSpPr>
            <a:spLocks noEditPoints="1"/>
          </p:cNvSpPr>
          <p:nvPr userDrawn="1"/>
        </p:nvSpPr>
        <p:spPr bwMode="auto">
          <a:xfrm>
            <a:off x="2014889" y="-672068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5"/>
          <p:cNvSpPr>
            <a:spLocks noEditPoints="1"/>
          </p:cNvSpPr>
          <p:nvPr userDrawn="1"/>
        </p:nvSpPr>
        <p:spPr bwMode="auto">
          <a:xfrm rot="1264384">
            <a:off x="2980490" y="2441065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7" name="组合 22"/>
          <p:cNvGrpSpPr/>
          <p:nvPr userDrawn="1"/>
        </p:nvGrpSpPr>
        <p:grpSpPr>
          <a:xfrm rot="1013132">
            <a:off x="2855281" y="1015011"/>
            <a:ext cx="794889" cy="623974"/>
            <a:chOff x="3654425" y="5089525"/>
            <a:chExt cx="1860550" cy="1460500"/>
          </a:xfrm>
          <a:solidFill>
            <a:schemeClr val="bg1">
              <a:alpha val="70000"/>
            </a:schemeClr>
          </a:solidFill>
        </p:grpSpPr>
        <p:sp>
          <p:nvSpPr>
            <p:cNvPr id="12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8" name="组合 23"/>
          <p:cNvGrpSpPr/>
          <p:nvPr userDrawn="1"/>
        </p:nvGrpSpPr>
        <p:grpSpPr>
          <a:xfrm>
            <a:off x="3052171" y="-475767"/>
            <a:ext cx="1301704" cy="1299270"/>
            <a:chOff x="6262688" y="5170488"/>
            <a:chExt cx="1697038" cy="1693863"/>
          </a:xfrm>
          <a:solidFill>
            <a:schemeClr val="bg1">
              <a:alpha val="70000"/>
            </a:schemeClr>
          </a:solidFill>
        </p:grpSpPr>
        <p:sp>
          <p:nvSpPr>
            <p:cNvPr id="119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0" name="Freeform 7"/>
          <p:cNvSpPr>
            <a:spLocks noEditPoints="1"/>
          </p:cNvSpPr>
          <p:nvPr/>
        </p:nvSpPr>
        <p:spPr bwMode="auto">
          <a:xfrm rot="20132266">
            <a:off x="4165316" y="1969665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Freeform 9"/>
          <p:cNvSpPr>
            <a:spLocks noEditPoints="1"/>
          </p:cNvSpPr>
          <p:nvPr/>
        </p:nvSpPr>
        <p:spPr bwMode="auto">
          <a:xfrm>
            <a:off x="4931084" y="3122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2" name="组 141"/>
          <p:cNvGrpSpPr/>
          <p:nvPr userDrawn="1"/>
        </p:nvGrpSpPr>
        <p:grpSpPr>
          <a:xfrm rot="1396810">
            <a:off x="6421391" y="893591"/>
            <a:ext cx="337162" cy="1815987"/>
            <a:chOff x="6099175" y="2627313"/>
            <a:chExt cx="411163" cy="2214563"/>
          </a:xfrm>
          <a:solidFill>
            <a:schemeClr val="bg1">
              <a:alpha val="70000"/>
            </a:schemeClr>
          </a:solidFill>
        </p:grpSpPr>
        <p:sp>
          <p:nvSpPr>
            <p:cNvPr id="167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3" name="Freeform 19"/>
          <p:cNvSpPr>
            <a:spLocks noEditPoints="1"/>
          </p:cNvSpPr>
          <p:nvPr/>
        </p:nvSpPr>
        <p:spPr bwMode="auto">
          <a:xfrm rot="1363540">
            <a:off x="5760003" y="2964290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Freeform 20"/>
          <p:cNvSpPr>
            <a:spLocks/>
          </p:cNvSpPr>
          <p:nvPr/>
        </p:nvSpPr>
        <p:spPr bwMode="auto">
          <a:xfrm rot="20253209">
            <a:off x="5581359" y="1657070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5" name="组合 45"/>
          <p:cNvGrpSpPr/>
          <p:nvPr userDrawn="1"/>
        </p:nvGrpSpPr>
        <p:grpSpPr>
          <a:xfrm rot="2116298">
            <a:off x="6653682" y="2300078"/>
            <a:ext cx="722933" cy="629672"/>
            <a:chOff x="501650" y="3292475"/>
            <a:chExt cx="1735138" cy="1511300"/>
          </a:xfrm>
          <a:solidFill>
            <a:schemeClr val="bg1">
              <a:alpha val="70000"/>
            </a:schemeClr>
          </a:solidFill>
        </p:grpSpPr>
        <p:sp>
          <p:nvSpPr>
            <p:cNvPr id="162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6" name="组合 46"/>
          <p:cNvGrpSpPr/>
          <p:nvPr userDrawn="1"/>
        </p:nvGrpSpPr>
        <p:grpSpPr>
          <a:xfrm rot="19680185">
            <a:off x="3905250" y="974493"/>
            <a:ext cx="920458" cy="709092"/>
            <a:chOff x="2486025" y="3619500"/>
            <a:chExt cx="1500188" cy="1155700"/>
          </a:xfrm>
          <a:solidFill>
            <a:schemeClr val="bg1">
              <a:alpha val="70000"/>
            </a:schemeClr>
          </a:solidFill>
        </p:grpSpPr>
        <p:sp>
          <p:nvSpPr>
            <p:cNvPr id="160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7" name="Freeform 29"/>
          <p:cNvSpPr>
            <a:spLocks noEditPoints="1"/>
          </p:cNvSpPr>
          <p:nvPr userDrawn="1"/>
        </p:nvSpPr>
        <p:spPr bwMode="auto">
          <a:xfrm>
            <a:off x="6183415" y="-77015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Freeform 5"/>
          <p:cNvSpPr>
            <a:spLocks noEditPoints="1"/>
          </p:cNvSpPr>
          <p:nvPr userDrawn="1"/>
        </p:nvSpPr>
        <p:spPr bwMode="auto">
          <a:xfrm rot="1264384">
            <a:off x="7128415" y="3155329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9" name="组合 22"/>
          <p:cNvGrpSpPr/>
          <p:nvPr userDrawn="1"/>
        </p:nvGrpSpPr>
        <p:grpSpPr>
          <a:xfrm rot="1013132">
            <a:off x="7023807" y="1610064"/>
            <a:ext cx="794889" cy="623974"/>
            <a:chOff x="3654425" y="5089525"/>
            <a:chExt cx="1860550" cy="1460500"/>
          </a:xfrm>
          <a:solidFill>
            <a:schemeClr val="bg1">
              <a:alpha val="70000"/>
            </a:schemeClr>
          </a:solidFill>
        </p:grpSpPr>
        <p:sp>
          <p:nvSpPr>
            <p:cNvPr id="153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0" name="组合 23"/>
          <p:cNvGrpSpPr/>
          <p:nvPr userDrawn="1"/>
        </p:nvGrpSpPr>
        <p:grpSpPr>
          <a:xfrm>
            <a:off x="7220697" y="119286"/>
            <a:ext cx="1301704" cy="1299270"/>
            <a:chOff x="6262688" y="5170488"/>
            <a:chExt cx="1697038" cy="1693863"/>
          </a:xfrm>
          <a:solidFill>
            <a:schemeClr val="bg1">
              <a:alpha val="70000"/>
            </a:schemeClr>
          </a:solidFill>
        </p:grpSpPr>
        <p:sp>
          <p:nvSpPr>
            <p:cNvPr id="151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2" name="Freeform 7"/>
          <p:cNvSpPr>
            <a:spLocks noEditPoints="1"/>
          </p:cNvSpPr>
          <p:nvPr/>
        </p:nvSpPr>
        <p:spPr bwMode="auto">
          <a:xfrm rot="20132266">
            <a:off x="7996220" y="3333169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Freeform 9"/>
          <p:cNvSpPr>
            <a:spLocks noEditPoints="1"/>
          </p:cNvSpPr>
          <p:nvPr/>
        </p:nvSpPr>
        <p:spPr bwMode="auto">
          <a:xfrm>
            <a:off x="8803483" y="1209043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4" name="组 173"/>
          <p:cNvGrpSpPr/>
          <p:nvPr userDrawn="1"/>
        </p:nvGrpSpPr>
        <p:grpSpPr>
          <a:xfrm rot="1396810">
            <a:off x="10293790" y="2099512"/>
            <a:ext cx="337162" cy="1815987"/>
            <a:chOff x="6099175" y="2627313"/>
            <a:chExt cx="411163" cy="2214563"/>
          </a:xfrm>
          <a:solidFill>
            <a:schemeClr val="bg1">
              <a:alpha val="10000"/>
            </a:schemeClr>
          </a:solidFill>
        </p:grpSpPr>
        <p:sp>
          <p:nvSpPr>
            <p:cNvPr id="199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5" name="Freeform 19"/>
          <p:cNvSpPr>
            <a:spLocks noEditPoints="1"/>
          </p:cNvSpPr>
          <p:nvPr/>
        </p:nvSpPr>
        <p:spPr bwMode="auto">
          <a:xfrm rot="1363540">
            <a:off x="9632402" y="4170211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Freeform 20"/>
          <p:cNvSpPr>
            <a:spLocks/>
          </p:cNvSpPr>
          <p:nvPr/>
        </p:nvSpPr>
        <p:spPr bwMode="auto">
          <a:xfrm rot="20253209">
            <a:off x="9453758" y="2862991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7" name="组合 45"/>
          <p:cNvGrpSpPr/>
          <p:nvPr userDrawn="1"/>
        </p:nvGrpSpPr>
        <p:grpSpPr>
          <a:xfrm rot="2116298">
            <a:off x="10526081" y="3505999"/>
            <a:ext cx="722933" cy="62967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194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8" name="组合 46"/>
          <p:cNvGrpSpPr/>
          <p:nvPr userDrawn="1"/>
        </p:nvGrpSpPr>
        <p:grpSpPr>
          <a:xfrm rot="19680185">
            <a:off x="7879804" y="2119955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192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9" name="Freeform 29"/>
          <p:cNvSpPr>
            <a:spLocks noEditPoints="1"/>
          </p:cNvSpPr>
          <p:nvPr userDrawn="1"/>
        </p:nvSpPr>
        <p:spPr bwMode="auto">
          <a:xfrm>
            <a:off x="10055814" y="1128906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Freeform 5"/>
          <p:cNvSpPr>
            <a:spLocks noEditPoints="1"/>
          </p:cNvSpPr>
          <p:nvPr userDrawn="1"/>
        </p:nvSpPr>
        <p:spPr bwMode="auto">
          <a:xfrm rot="1264384">
            <a:off x="11021415" y="4242039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1" name="组合 22"/>
          <p:cNvGrpSpPr/>
          <p:nvPr userDrawn="1"/>
        </p:nvGrpSpPr>
        <p:grpSpPr>
          <a:xfrm rot="1013132">
            <a:off x="10896206" y="2815985"/>
            <a:ext cx="794889" cy="623974"/>
            <a:chOff x="3654425" y="5089525"/>
            <a:chExt cx="1860550" cy="1460500"/>
          </a:xfrm>
          <a:solidFill>
            <a:schemeClr val="bg1">
              <a:alpha val="10000"/>
            </a:schemeClr>
          </a:solidFill>
        </p:grpSpPr>
        <p:sp>
          <p:nvSpPr>
            <p:cNvPr id="18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2" name="组合 23"/>
          <p:cNvGrpSpPr/>
          <p:nvPr userDrawn="1"/>
        </p:nvGrpSpPr>
        <p:grpSpPr>
          <a:xfrm>
            <a:off x="11093096" y="1325207"/>
            <a:ext cx="1301704" cy="1299270"/>
            <a:chOff x="6262688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183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3" name="组合 22"/>
          <p:cNvGrpSpPr/>
          <p:nvPr userDrawn="1"/>
        </p:nvGrpSpPr>
        <p:grpSpPr>
          <a:xfrm rot="1013132">
            <a:off x="6176564" y="5290989"/>
            <a:ext cx="794889" cy="623974"/>
            <a:chOff x="3654425" y="5089525"/>
            <a:chExt cx="1860550" cy="1460500"/>
          </a:xfrm>
          <a:solidFill>
            <a:schemeClr val="bg1">
              <a:alpha val="10000"/>
            </a:schemeClr>
          </a:solidFill>
        </p:grpSpPr>
        <p:sp>
          <p:nvSpPr>
            <p:cNvPr id="204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1" name="Freeform 19"/>
          <p:cNvSpPr>
            <a:spLocks noEditPoints="1"/>
          </p:cNvSpPr>
          <p:nvPr userDrawn="1"/>
        </p:nvSpPr>
        <p:spPr bwMode="auto">
          <a:xfrm rot="3628785">
            <a:off x="4614671" y="6522288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Freeform 7"/>
          <p:cNvSpPr>
            <a:spLocks noEditPoints="1"/>
          </p:cNvSpPr>
          <p:nvPr userDrawn="1"/>
        </p:nvSpPr>
        <p:spPr bwMode="auto">
          <a:xfrm rot="20132266">
            <a:off x="-807207" y="5977073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13" name="组合 46"/>
          <p:cNvGrpSpPr/>
          <p:nvPr userDrawn="1"/>
        </p:nvGrpSpPr>
        <p:grpSpPr>
          <a:xfrm rot="21086915">
            <a:off x="11056807" y="581802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214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6" name="组 215"/>
          <p:cNvGrpSpPr/>
          <p:nvPr userDrawn="1"/>
        </p:nvGrpSpPr>
        <p:grpSpPr>
          <a:xfrm rot="2803540">
            <a:off x="9225928" y="-1135169"/>
            <a:ext cx="337162" cy="1815987"/>
            <a:chOff x="6099175" y="2627313"/>
            <a:chExt cx="411163" cy="2214563"/>
          </a:xfrm>
          <a:solidFill>
            <a:schemeClr val="bg1">
              <a:alpha val="70000"/>
            </a:schemeClr>
          </a:solidFill>
        </p:grpSpPr>
        <p:sp>
          <p:nvSpPr>
            <p:cNvPr id="217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1" name="组合 23"/>
          <p:cNvGrpSpPr/>
          <p:nvPr userDrawn="1"/>
        </p:nvGrpSpPr>
        <p:grpSpPr>
          <a:xfrm>
            <a:off x="5624277" y="6060101"/>
            <a:ext cx="1301704" cy="1299270"/>
            <a:chOff x="6262688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222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4" name="Freeform 9"/>
          <p:cNvSpPr>
            <a:spLocks noEditPoints="1"/>
          </p:cNvSpPr>
          <p:nvPr userDrawn="1"/>
        </p:nvSpPr>
        <p:spPr bwMode="auto">
          <a:xfrm>
            <a:off x="11714474" y="3298829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5" name="组合 45"/>
          <p:cNvGrpSpPr/>
          <p:nvPr userDrawn="1"/>
        </p:nvGrpSpPr>
        <p:grpSpPr>
          <a:xfrm rot="2116298">
            <a:off x="718679" y="6474356"/>
            <a:ext cx="1228067" cy="106964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226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1" name="Freeform 7"/>
          <p:cNvSpPr>
            <a:spLocks noEditPoints="1"/>
          </p:cNvSpPr>
          <p:nvPr userDrawn="1"/>
        </p:nvSpPr>
        <p:spPr bwMode="auto">
          <a:xfrm rot="20132266">
            <a:off x="9763146" y="-248950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32" name="组合 23"/>
          <p:cNvGrpSpPr/>
          <p:nvPr userDrawn="1"/>
        </p:nvGrpSpPr>
        <p:grpSpPr>
          <a:xfrm rot="1406730">
            <a:off x="10767933" y="5424446"/>
            <a:ext cx="1301704" cy="1299270"/>
            <a:chOff x="6262688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233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5" name="Freeform 19"/>
          <p:cNvSpPr>
            <a:spLocks noEditPoints="1"/>
          </p:cNvSpPr>
          <p:nvPr userDrawn="1"/>
        </p:nvSpPr>
        <p:spPr bwMode="auto">
          <a:xfrm rot="21418795">
            <a:off x="11264443" y="4898673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5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1294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238" name="Freeform 7"/>
          <p:cNvSpPr>
            <a:spLocks noEditPoints="1"/>
          </p:cNvSpPr>
          <p:nvPr userDrawn="1"/>
        </p:nvSpPr>
        <p:spPr bwMode="auto">
          <a:xfrm>
            <a:off x="280410" y="331276"/>
            <a:ext cx="826852" cy="602955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矩形 238"/>
          <p:cNvSpPr/>
          <p:nvPr userDrawn="1"/>
        </p:nvSpPr>
        <p:spPr>
          <a:xfrm>
            <a:off x="1058" y="6488563"/>
            <a:ext cx="1219094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480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5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1294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238" name="Freeform 7"/>
          <p:cNvSpPr>
            <a:spLocks noEditPoints="1"/>
          </p:cNvSpPr>
          <p:nvPr userDrawn="1"/>
        </p:nvSpPr>
        <p:spPr bwMode="auto">
          <a:xfrm>
            <a:off x="280410" y="331276"/>
            <a:ext cx="826852" cy="602955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矩形 238"/>
          <p:cNvSpPr/>
          <p:nvPr userDrawn="1"/>
        </p:nvSpPr>
        <p:spPr>
          <a:xfrm>
            <a:off x="1058" y="6488563"/>
            <a:ext cx="1219094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矩形 239"/>
          <p:cNvSpPr/>
          <p:nvPr userDrawn="1"/>
        </p:nvSpPr>
        <p:spPr>
          <a:xfrm>
            <a:off x="529" y="1661090"/>
            <a:ext cx="12190942" cy="1601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08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5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1294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238" name="Freeform 7"/>
          <p:cNvSpPr>
            <a:spLocks noEditPoints="1"/>
          </p:cNvSpPr>
          <p:nvPr userDrawn="1"/>
        </p:nvSpPr>
        <p:spPr bwMode="auto">
          <a:xfrm>
            <a:off x="280410" y="331276"/>
            <a:ext cx="826852" cy="602955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矩形 238"/>
          <p:cNvSpPr/>
          <p:nvPr userDrawn="1"/>
        </p:nvSpPr>
        <p:spPr>
          <a:xfrm>
            <a:off x="1058" y="3590559"/>
            <a:ext cx="12190942" cy="3267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39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  <p:sldLayoutId id="2147483683" r:id="rId4"/>
    <p:sldLayoutId id="2147483682" r:id="rId5"/>
    <p:sldLayoutId id="2147483685" r:id="rId6"/>
    <p:sldLayoutId id="2147483684" r:id="rId7"/>
    <p:sldLayoutId id="2147483662" r:id="rId8"/>
    <p:sldLayoutId id="2147483664" r:id="rId9"/>
    <p:sldLayoutId id="2147483663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78274" y="1167760"/>
            <a:ext cx="9835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sz="4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protocol-class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技术的</a:t>
            </a:r>
            <a:r>
              <a:rPr kumimoji="1" lang="en-US" altLang="zh-CN" sz="4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iOS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组件化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系统</a:t>
            </a:r>
          </a:p>
          <a:p>
            <a:pPr algn="ctr"/>
            <a:r>
              <a:rPr kumimoji="1" lang="zh-CN" altLang="en-US" sz="4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设计与实现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4302951" y="4895302"/>
            <a:ext cx="358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李林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2018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年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月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日</a:t>
            </a:r>
            <a:endParaRPr lang="zh-CN" altLang="en-US" sz="2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81294" y="258233"/>
            <a:ext cx="7608706" cy="721395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核心系统思想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URL-Service-Instance</a:t>
            </a:r>
            <a:r>
              <a:rPr kumimoji="1" lang="zh-CN" altLang="en-US" dirty="0" smtClean="0"/>
              <a:t>映射方案</a:t>
            </a:r>
            <a:endParaRPr kumimoji="1"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281294" y="1235241"/>
            <a:ext cx="9831206" cy="297312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URL-Service-Instance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主要是指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到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Service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到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Instance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的一个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映射链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这个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映射方案在系统中主要由两个类完成，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URLManager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类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负责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URL-Service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的存储和映射，其中也包括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的注册和匹配。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protocolManager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类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主要负责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Service-Instance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的存储和映射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</a:p>
          <a:p>
            <a:pPr defTabSz="609585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步骤：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LLModule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将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URL-Service-Instance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首先传递给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URLManager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2.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URLManager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将获取到的信息进行存储。如果信息非法，则不会继续调用</a:t>
            </a:r>
            <a:r>
              <a:rPr lang="en-US" altLang="zh-CN" sz="16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protocolManager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存储信息，这样避免了在用户信息非法的情况下，程序执行了一些不必要的操作。如果信息合法，则调用</a:t>
            </a:r>
            <a:r>
              <a:rPr lang="en-US" altLang="zh-CN" sz="16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protocolManager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存储信息。 </a:t>
            </a:r>
          </a:p>
        </p:txBody>
      </p:sp>
    </p:spTree>
    <p:extLst>
      <p:ext uri="{BB962C8B-B14F-4D97-AF65-F5344CB8AC3E}">
        <p14:creationId xmlns:p14="http://schemas.microsoft.com/office/powerpoint/2010/main" val="115003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1281113" y="258763"/>
            <a:ext cx="5449887" cy="720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核心系统算法 </a:t>
            </a:r>
            <a:r>
              <a:rPr kumimoji="1" lang="en-US" altLang="zh-CN" dirty="0"/>
              <a:t>-</a:t>
            </a:r>
            <a:r>
              <a:rPr kumimoji="1" lang="zh-CN" altLang="en-US" dirty="0"/>
              <a:t> 路由算法注册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6626" name="矩形 52"/>
          <p:cNvSpPr>
            <a:spLocks noChangeArrowheads="1"/>
          </p:cNvSpPr>
          <p:nvPr/>
        </p:nvSpPr>
        <p:spPr bwMode="auto">
          <a:xfrm>
            <a:off x="1281113" y="1400175"/>
            <a:ext cx="8408987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1pPr>
            <a:lvl2pPr marL="742950" indent="-28575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2pPr>
            <a:lvl3pPr marL="11430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3pPr>
            <a:lvl4pPr marL="16002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4pPr>
            <a:lvl5pPr marL="20574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 将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URL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模式解析成字典的形式。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2.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 在字典的末尾将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ServiceName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存入。也就是将一个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URLPattern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的行为存放在字典最深处。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例如：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ll://login:query.html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281113" y="2898775"/>
          <a:ext cx="6245225" cy="1673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5225"/>
              </a:tblGrid>
              <a:tr h="16732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NSMutableDictionary</a:t>
                      </a: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</a:t>
                      </a:r>
                      <a:r>
                        <a:rPr lang="en-US" altLang="zh-CN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subRoutes</a:t>
                      </a: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= [self </a:t>
                      </a:r>
                      <a:r>
                        <a:rPr lang="en-US" altLang="zh-CN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addURLPattern:URLPattern</a:t>
                      </a: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(</a:t>
                      </a:r>
                      <a:r>
                        <a:rPr lang="en-US" altLang="zh-CN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serviceName</a:t>
                      </a: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&amp;&amp; </a:t>
                      </a:r>
                      <a:r>
                        <a:rPr lang="en-US" altLang="zh-CN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subRoutes</a:t>
                      </a: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</a:t>
                      </a:r>
                      <a:r>
                        <a:rPr lang="en-US" altLang="zh-CN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subRoutes</a:t>
                      </a: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</a:t>
                      </a:r>
                      <a:r>
                        <a:rPr lang="en-US" altLang="zh-CN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LLRoutesService</a:t>
                      </a: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 = </a:t>
                      </a:r>
                      <a:r>
                        <a:rPr lang="en-US" altLang="zh-CN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serviceName</a:t>
                      </a: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}</a:t>
                      </a:r>
                    </a:p>
                  </a:txBody>
                  <a:tcPr marL="91442" marR="91442" marT="45732" marB="45732"/>
                </a:tc>
              </a:tr>
            </a:tbl>
          </a:graphicData>
        </a:graphic>
      </p:graphicFrame>
      <p:pic>
        <p:nvPicPr>
          <p:cNvPr id="26633" name="Picture 5" descr="../../Code/My%20Design/rou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3" y="2873375"/>
            <a:ext cx="40925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8286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81294" y="258233"/>
            <a:ext cx="5475106" cy="721395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核心系统算法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路由算法注册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7" name="矩形 52"/>
          <p:cNvSpPr/>
          <p:nvPr/>
        </p:nvSpPr>
        <p:spPr>
          <a:xfrm>
            <a:off x="1281294" y="979628"/>
            <a:ext cx="9869306" cy="205287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首先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使用系统的</a:t>
            </a:r>
            <a:r>
              <a:rPr lang="en-US" altLang="zh-CN" sz="14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pathComponentsFromURL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函数解析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，得到一个数组，假设数组中有两个元素分别为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login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:query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</a:p>
          <a:p>
            <a:pPr lvl="0" defTabSz="609585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获得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文件全局的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routes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，赋值给</a:t>
            </a:r>
            <a:r>
              <a:rPr lang="en-US" altLang="zh-CN" sz="14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subRoutes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，将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login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作为</a:t>
            </a:r>
            <a:r>
              <a:rPr lang="en-US" altLang="zh-CN" sz="14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subRoutes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value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是初始化为一个可变类型的字典。</a:t>
            </a:r>
          </a:p>
          <a:p>
            <a:pPr lvl="0" defTabSz="609585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在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可变类型的字典中，将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:query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作为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value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还是一个可变类型的字典。</a:t>
            </a:r>
          </a:p>
          <a:p>
            <a:pPr lvl="0" defTabSz="609585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4.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重复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第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个步骤，直至数组中没有未存放的元素。</a:t>
            </a:r>
          </a:p>
          <a:p>
            <a:pPr lvl="0" defTabSz="609585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5.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根据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以上方法存储，最后</a:t>
            </a:r>
            <a:r>
              <a:rPr lang="en-US" altLang="zh-CN" sz="14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self.routes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将会是一个较大的可变字典，而且字典最深处的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对应的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value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一定是一个空的可变字典。该算法巧妙之处就在于将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的行为（即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Service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）存放在最后一个空的可变字典中， 对应的实现代码是上文中的</a:t>
            </a:r>
            <a:r>
              <a:rPr lang="en-US" altLang="zh-CN" sz="14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subRoutes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4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LLRoutesService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] = </a:t>
            </a:r>
            <a:r>
              <a:rPr lang="en-US" altLang="zh-CN" sz="14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serviceName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27350"/>
              </p:ext>
            </p:extLst>
          </p:nvPr>
        </p:nvGraphicFramePr>
        <p:xfrm>
          <a:off x="1281294" y="3330741"/>
          <a:ext cx="9208906" cy="2971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8906"/>
              </a:tblGrid>
              <a:tr h="167305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NSArray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pathComponents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= [self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pathComponentsFromURL:URLPattern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NSMutableDictionary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*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subRoutes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=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self.routes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(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NSString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*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pathComponent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pathComponents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   if (![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subRoutes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objectForKey:pathComponent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])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      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subRoutes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pathComponent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 = [[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NSMutableDictionary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alloc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init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 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  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subRoutes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=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subRoutes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pathComponent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subRoutes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;</a:t>
                      </a:r>
                    </a:p>
                  </a:txBody>
                  <a:tcPr marT="45727" marB="4572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4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81294" y="258233"/>
            <a:ext cx="5449706" cy="721395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核心系统算法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路由算法注册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281294" y="1133641"/>
            <a:ext cx="8408806" cy="412421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最终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self.routes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的注册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结果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和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示</a:t>
            </a:r>
            <a:r>
              <a:rPr lang="zh-CN" altLang="en-US" sz="16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例</a:t>
            </a:r>
            <a:r>
              <a:rPr lang="zh-CN" altLang="en-US" sz="16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如下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：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Picture 4" descr="../../Code/My%20Design/rou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1293" y="1700074"/>
            <a:ext cx="5585699" cy="3240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03125"/>
              </p:ext>
            </p:extLst>
          </p:nvPr>
        </p:nvGraphicFramePr>
        <p:xfrm>
          <a:off x="1281113" y="5260975"/>
          <a:ext cx="6846887" cy="593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887"/>
              </a:tblGrid>
              <a:tr h="5937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://login/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result.html?username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lilin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&amp;password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=123456</a:t>
                      </a:r>
                      <a:endParaRPr lang="en-US" altLang="zh-CN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42" marR="91442" marT="45732" marB="4573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0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81294" y="258233"/>
            <a:ext cx="5475106" cy="721395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核心系统算法 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路由算法解析</a:t>
            </a:r>
            <a:endParaRPr kumimoji="1" lang="zh-CN" altLang="en-US" dirty="0"/>
          </a:p>
        </p:txBody>
      </p:sp>
      <p:sp>
        <p:nvSpPr>
          <p:cNvPr id="7" name="矩形 52"/>
          <p:cNvSpPr/>
          <p:nvPr/>
        </p:nvSpPr>
        <p:spPr>
          <a:xfrm>
            <a:off x="1281294" y="979628"/>
            <a:ext cx="9869306" cy="93256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调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用</a:t>
            </a:r>
            <a:r>
              <a:rPr lang="en-US" altLang="zh-CN" sz="14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extractParametersFromURL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函数获取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的参数。</a:t>
            </a:r>
          </a:p>
          <a:p>
            <a:pPr lvl="0" defTabSz="609585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根据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获取得到的参数，拼装字典，字典中主要的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有：</a:t>
            </a:r>
            <a:r>
              <a:rPr lang="en-US" altLang="zh-CN" sz="14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LLRoutesStatus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14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LLRoutesService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4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LLRoutesParameters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，分别代表匹配是否成功、匹配到的服务和匹配得到的参数。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91126"/>
              </p:ext>
            </p:extLst>
          </p:nvPr>
        </p:nvGraphicFramePr>
        <p:xfrm>
          <a:off x="1281294" y="2048041"/>
          <a:ext cx="9208906" cy="4366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8906"/>
              </a:tblGrid>
              <a:tr h="167305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url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= [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url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stringByAddingPercentEscapesUsingEncoding:NSUTF8StringEncoding];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NSMutableDictionary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*parameters = [[self 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sharedInstance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 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extractParametersFromURL:url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NSMutableDictionary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infoDict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= @{}.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mutableCopy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(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userInfo.count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&gt; 0)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   [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infoDict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addEntriesFromDictionary:userInfo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[parameters 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enumerateKeysAndObjectsUsingBlock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:^(id key, 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NSString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obj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BOOL *stop)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   if ([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obj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isKindOfClass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:[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NSString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class]])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       parameters[key] = [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obj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stringByReplacingPercentEscapesUsingEncoding:NSUTF8StringEncoding];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 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   if (key != 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LLRoutesService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       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infoDict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[key] = 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obj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       [parameters </a:t>
                      </a:r>
                      <a:r>
                        <a:rPr lang="en-US" altLang="zh-CN" sz="11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removeObjectForKey:key</a:t>
                      </a: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 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}];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//</a:t>
                      </a:r>
                      <a:r>
                        <a:rPr lang="zh-CN" altLang="en-US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zh-TW" altLang="en-US" sz="11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拼接字典</a:t>
                      </a:r>
                      <a:r>
                        <a:rPr lang="zh-CN" altLang="en-US" sz="11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（略）</a:t>
                      </a:r>
                      <a:endParaRPr lang="en-US" altLang="zh-CN" sz="11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1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parameters;</a:t>
                      </a:r>
                    </a:p>
                  </a:txBody>
                  <a:tcPr marT="45727" marB="4572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81294" y="258233"/>
            <a:ext cx="5475106" cy="721395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核心系统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Runtime</a:t>
            </a:r>
            <a:r>
              <a:rPr kumimoji="1" lang="zh-CN" altLang="en-US" dirty="0" smtClean="0"/>
              <a:t>执行策略</a:t>
            </a:r>
            <a:endParaRPr kumimoji="1" lang="zh-CN" altLang="en-US" dirty="0"/>
          </a:p>
        </p:txBody>
      </p:sp>
      <p:sp>
        <p:nvSpPr>
          <p:cNvPr id="7" name="矩形 52"/>
          <p:cNvSpPr/>
          <p:nvPr/>
        </p:nvSpPr>
        <p:spPr>
          <a:xfrm>
            <a:off x="1281294" y="1527286"/>
            <a:ext cx="9869306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Objective-C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语言有一个强大的动态执行工具即为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Runtime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Runtime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可以动态执行一个类的方法。如果该类实现了方法，则返回方法的执行结果。如果类没有实现方法，则返回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nil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Runtime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在实现动态执行的功能中一个最为重要的函数即为</a:t>
            </a:r>
            <a:r>
              <a:rPr lang="en-US" altLang="zh-CN" sz="16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performSelector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函数。</a:t>
            </a:r>
            <a:r>
              <a:rPr lang="en-US" altLang="zh-CN" sz="16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LLModularization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中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Runtime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执行策略的代码如下：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66641"/>
              </p:ext>
            </p:extLst>
          </p:nvPr>
        </p:nvGraphicFramePr>
        <p:xfrm>
          <a:off x="1281294" y="3127541"/>
          <a:ext cx="9208906" cy="1920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8906"/>
              </a:tblGrid>
              <a:tr h="55545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NSMethodSignature</a:t>
                      </a: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* </a:t>
                      </a:r>
                      <a:r>
                        <a:rPr lang="en-US" altLang="zh-CN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methodSig</a:t>
                      </a: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= [target </a:t>
                      </a:r>
                      <a:r>
                        <a:rPr lang="en-US" altLang="zh-CN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methodSignatureForSelector:action</a:t>
                      </a: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if(</a:t>
                      </a:r>
                      <a:r>
                        <a:rPr lang="en-US" altLang="zh-CN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methodSig</a:t>
                      </a: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== nil)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   return nil;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}</a:t>
                      </a:r>
                      <a:endParaRPr lang="zh-CN" alt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[target </a:t>
                      </a:r>
                      <a:r>
                        <a:rPr lang="en-US" altLang="zh-CN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performSelector:action</a:t>
                      </a: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withObject:params</a:t>
                      </a:r>
                      <a:r>
                        <a:rPr lang="en-US" altLang="zh-C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]; </a:t>
                      </a:r>
                    </a:p>
                  </a:txBody>
                  <a:tcPr marT="45727" marB="4572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4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1281113" y="258763"/>
            <a:ext cx="5302250" cy="720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链路系统 </a:t>
            </a:r>
            <a:r>
              <a:rPr kumimoji="1" lang="en-US" altLang="zh-CN" dirty="0"/>
              <a:t>-</a:t>
            </a:r>
            <a:r>
              <a:rPr kumimoji="1" lang="zh-CN" altLang="en-US" dirty="0"/>
              <a:t> 调用树思路</a:t>
            </a:r>
          </a:p>
        </p:txBody>
      </p:sp>
      <p:sp>
        <p:nvSpPr>
          <p:cNvPr id="31746" name="矩形 52"/>
          <p:cNvSpPr>
            <a:spLocks noChangeArrowheads="1"/>
          </p:cNvSpPr>
          <p:nvPr/>
        </p:nvSpPr>
        <p:spPr bwMode="auto">
          <a:xfrm>
            <a:off x="1281113" y="1362075"/>
            <a:ext cx="4221162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1pPr>
            <a:lvl2pPr marL="742950" indent="-28575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2pPr>
            <a:lvl3pPr marL="11430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3pPr>
            <a:lvl4pPr marL="16002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4pPr>
            <a:lvl5pPr marL="20574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调用树的思想源于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Google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的一篇名为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Dapper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的论文，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Dapper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的思路如下图：</a:t>
            </a:r>
          </a:p>
          <a:p>
            <a:pPr eaLnBrk="1" hangingPunct="1">
              <a:lnSpc>
                <a:spcPct val="130000"/>
              </a:lnSpc>
            </a:pP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1747" name="Picture 5" descr="../../Code/My%20Design/Dapper时间树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811463"/>
            <a:ext cx="3798887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6223000" y="3317875"/>
            <a:ext cx="54229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1pPr>
            <a:lvl2pPr marL="742950" indent="-28575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2pPr>
            <a:lvl3pPr marL="11430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3pPr>
            <a:lvl4pPr marL="16002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4pPr>
            <a:lvl5pPr marL="20574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Dapper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步骤：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 初始化一个全局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num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2.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 前端接收到了一个请求，系统给予前端一个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span id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为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num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3.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 当前端调用服务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的时候，服务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parent id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将是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span id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。而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span id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将是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++num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4.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 当前端再次调用服务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B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的时候，服务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B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parent id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还是调用者的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span id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，而自身服务的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span id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则是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++num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</a:p>
        </p:txBody>
      </p:sp>
      <p:pic>
        <p:nvPicPr>
          <p:cNvPr id="3174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812800"/>
            <a:ext cx="32099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4403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链路系统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调用树代码</a:t>
            </a:r>
            <a:endParaRPr kumimoji="1" lang="zh-CN" altLang="en-US" dirty="0"/>
          </a:p>
        </p:txBody>
      </p:sp>
      <p:graphicFrame>
        <p:nvGraphicFramePr>
          <p:cNvPr id="5" name="表格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5920518"/>
              </p:ext>
            </p:extLst>
          </p:nvPr>
        </p:nvGraphicFramePr>
        <p:xfrm>
          <a:off x="1281297" y="2578105"/>
          <a:ext cx="9208906" cy="2971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8906"/>
              </a:tblGrid>
              <a:tr h="2440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r>
                        <a:rPr lang="zh-CN" alt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(void)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initTreeWithRootStr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:(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NSString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*)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rootStr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viewControllerName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:(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NSString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*)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viewControllerName</a:t>
                      </a:r>
                      <a:r>
                        <a:rPr lang="zh-CN" alt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nodeType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:(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LLModuleTreeNodeType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nodeType</a:t>
                      </a:r>
                      <a:endParaRPr lang="zh-CN" altLang="en-US" sz="14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r>
                        <a:rPr lang="zh-CN" alt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(void)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findNodeInHighestSequenceNumberWithTreeNode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:(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LLModuleTreeNode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*)root</a:t>
                      </a:r>
                      <a:r>
                        <a:rPr lang="zh-CN" alt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moduleName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:(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NSString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*)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moduleName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CN" altLang="en-US" sz="14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r>
                        <a:rPr lang="zh-CN" alt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(void)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getCallChainWithRootNode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:(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LLModuleTreeNode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*)root</a:t>
                      </a:r>
                      <a:r>
                        <a:rPr lang="zh-CN" alt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andGivenNode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:(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LLModuleTreeNode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*)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givenNode</a:t>
                      </a:r>
                      <a:endParaRPr lang="zh-CN" altLang="en-US" sz="14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(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LLModuleTreeNode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*)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popStackWithControllers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:(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NSArray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NSString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*&gt; *)controllers</a:t>
                      </a:r>
                      <a:endParaRPr lang="zh-CN" altLang="en-US" sz="14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(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LLModuleTreeNode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*)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popStackToController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:(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NSString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*)controller</a:t>
                      </a:r>
                      <a:endParaRPr lang="zh-CN" altLang="en-US" sz="14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(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LLModuleTreeNode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*)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appendTreeNode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:(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LLModuleTreeNode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*)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treeNode</a:t>
                      </a:r>
                      <a:r>
                        <a:rPr lang="zh-CN" alt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nodeName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:(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NSString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*)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moduleName</a:t>
                      </a:r>
                      <a:r>
                        <a:rPr lang="zh-CN" alt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nodeController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:(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NSString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*)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moduleController</a:t>
                      </a:r>
                      <a:r>
                        <a:rPr lang="zh-CN" alt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nodeType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:(</a:t>
                      </a:r>
                      <a:r>
                        <a:rPr lang="en-US" altLang="zh-CN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LLModuleTreeNodeType</a:t>
                      </a:r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)type</a:t>
                      </a: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7" name="矩形 52"/>
          <p:cNvSpPr/>
          <p:nvPr/>
        </p:nvSpPr>
        <p:spPr>
          <a:xfrm>
            <a:off x="1281294" y="1256681"/>
            <a:ext cx="9869306" cy="732508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调用树的核心代码总共有六个函数，分别是初始化、寻找树的节点、获得调用链、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popWithVCs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popToVC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、追加树的节点。一下是六个函数的定义原型，具体实现可参考：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8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81294" y="258233"/>
            <a:ext cx="5475106" cy="721395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链路系统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Hook</a:t>
            </a:r>
            <a:r>
              <a:rPr kumimoji="1" lang="zh-CN" altLang="en-US" dirty="0" smtClean="0"/>
              <a:t>方案</a:t>
            </a:r>
            <a:endParaRPr kumimoji="1" lang="zh-CN" altLang="en-US" dirty="0"/>
          </a:p>
        </p:txBody>
      </p:sp>
      <p:sp>
        <p:nvSpPr>
          <p:cNvPr id="7" name="矩形 52"/>
          <p:cNvSpPr/>
          <p:nvPr/>
        </p:nvSpPr>
        <p:spPr>
          <a:xfrm>
            <a:off x="1281294" y="1235321"/>
            <a:ext cx="9869306" cy="93256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调用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系统函数</a:t>
            </a:r>
            <a:r>
              <a:rPr lang="en-US" altLang="zh-CN" sz="14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exchangeImplementations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，实现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hook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方法和系统方法的交换。</a:t>
            </a:r>
          </a:p>
          <a:p>
            <a:pPr lvl="0" defTabSz="609585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在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hook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方法中，根据类的前缀获取模块名称并且检查是否合法。如果合法，则将调用信息发送到</a:t>
            </a:r>
            <a:r>
              <a:rPr lang="en-US" altLang="zh-CN" sz="14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callStackManager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类中，并调用系统原本实现的方法；如果非法，则直接调用系统原本实现的方法。 </a:t>
            </a:r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36274"/>
              </p:ext>
            </p:extLst>
          </p:nvPr>
        </p:nvGraphicFramePr>
        <p:xfrm>
          <a:off x="1281294" y="2423577"/>
          <a:ext cx="9208906" cy="3657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8906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method_exchangeImplementations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class_getInstanceMethod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([self class], @selector(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pushViewController:animated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:)), 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class_getInstanceMethod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([self class], @selector(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LLModule_pushViewController:animated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:))); </a:t>
                      </a:r>
                      <a:endParaRPr lang="zh-CN" altLang="en-US" sz="12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(void)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LLModule_pushViewController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:(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UIViewController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*)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viewController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animated:(BOOL)animated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UIViewController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callerVC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= [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LLModuleUtils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topMostViewControllerWithRootViewController:self.topViewController];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NSString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callerVCModule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= [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LLModuleUtils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getModuleNameWithStr:NSStringFromClass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([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callerVC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class])];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NSString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*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calleeVCModule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= [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LLModuleUtils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getModuleNameWithStr:NSStringFromClass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([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viewController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class])];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if (![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LLModuleUtils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isNilOrEmtpyForString:callerVCModule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 &amp;&amp; ![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LLModuleUtils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isNilOrEmtpyForString:calleeVCModule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])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   [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LLModuleCallStackManager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appendCallStackItemWithCallerModule:callerVCModule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callerController:NSStringFromClass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([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callerVC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class]) 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calleeModule:calleeVCModule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calleeController:NSStringFromClass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([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viewController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class]) 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moduleService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:@"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pushViewController:animated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:" 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serviceType:LLModuleServiceTypePush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[self 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LLModule_pushViewController:viewController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2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animated:animated</a:t>
                      </a: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} </a:t>
                      </a:r>
                    </a:p>
                  </a:txBody>
                  <a:tcPr marT="45727" marB="4572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60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997370" cy="1862048"/>
            <a:chOff x="6750146" y="2193857"/>
            <a:chExt cx="4997370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 smtClean="0">
                  <a:solidFill>
                    <a:schemeClr val="bg1"/>
                  </a:solidFill>
                </a:rPr>
                <a:t>03</a:t>
              </a:r>
              <a:endParaRPr lang="zh-CN" alt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3071687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系统展示与测试</a:t>
              </a:r>
              <a:endParaRPr lang="en-US" altLang="zh-CN" sz="3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  <a:latin typeface="Calibri"/>
                  <a:ea typeface="宋体"/>
                </a:rPr>
                <a:t>SHOW</a:t>
              </a:r>
              <a:endParaRPr kumimoji="1" lang="zh-CN" altLang="en-US" sz="240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3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1343" y="1659553"/>
            <a:ext cx="59293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CONTENTS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785211" y="5006531"/>
            <a:ext cx="2266346" cy="830997"/>
            <a:chOff x="2779405" y="5006531"/>
            <a:chExt cx="2266346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2779405" y="5006531"/>
              <a:ext cx="809837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b="1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01</a:t>
              </a:r>
              <a:endParaRPr kumimoji="1" lang="zh-CN" altLang="en-US" sz="48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93161" y="5248515"/>
              <a:ext cx="15525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b="1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rPr>
                <a:t>相关技术综述</a:t>
              </a:r>
              <a:endParaRPr lang="en-US" altLang="zh-CN" sz="16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1200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INTRODUCTION</a:t>
              </a:r>
              <a:endParaRPr kumimoji="1" lang="zh-CN" altLang="en-US" sz="120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3623056" y="5006531"/>
            <a:ext cx="2266346" cy="830997"/>
            <a:chOff x="5045750" y="5006531"/>
            <a:chExt cx="2266346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5045750" y="5006531"/>
              <a:ext cx="809837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b="1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02</a:t>
              </a:r>
              <a:endParaRPr kumimoji="1" lang="zh-CN" altLang="en-US" sz="48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59506" y="5248515"/>
              <a:ext cx="15525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b="1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rPr>
                <a:t>设计与实现</a:t>
              </a:r>
              <a:endParaRPr lang="en-US" altLang="zh-CN" sz="16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1200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PROCESS</a:t>
              </a:r>
              <a:endParaRPr kumimoji="1" lang="zh-CN" altLang="en-US" sz="120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6560040" y="5006531"/>
            <a:ext cx="2500082" cy="888315"/>
            <a:chOff x="7212340" y="5006531"/>
            <a:chExt cx="2366101" cy="888315"/>
          </a:xfrm>
        </p:grpSpPr>
        <p:sp>
          <p:nvSpPr>
            <p:cNvPr id="13" name="文本框 12"/>
            <p:cNvSpPr txBox="1"/>
            <p:nvPr/>
          </p:nvSpPr>
          <p:spPr>
            <a:xfrm>
              <a:off x="7212340" y="5006531"/>
              <a:ext cx="766437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b="1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03</a:t>
              </a:r>
              <a:endParaRPr kumimoji="1" lang="zh-CN" altLang="en-US" sz="48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025851" y="5125405"/>
              <a:ext cx="1552590" cy="7694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b="1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rPr>
                <a:t>系统展示与测试</a:t>
              </a:r>
            </a:p>
            <a:p>
              <a:r>
                <a:rPr lang="en-US" altLang="zh-CN" sz="1200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SHOW</a:t>
              </a:r>
              <a:endParaRPr kumimoji="1" lang="zh-CN" altLang="en-US" sz="120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9734555" y="5006531"/>
            <a:ext cx="2266346" cy="830997"/>
            <a:chOff x="9578441" y="5006531"/>
            <a:chExt cx="2266346" cy="830997"/>
          </a:xfrm>
        </p:grpSpPr>
        <p:sp>
          <p:nvSpPr>
            <p:cNvPr id="16" name="文本框 15"/>
            <p:cNvSpPr txBox="1"/>
            <p:nvPr/>
          </p:nvSpPr>
          <p:spPr>
            <a:xfrm>
              <a:off x="9578441" y="5006531"/>
              <a:ext cx="809837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b="1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04</a:t>
              </a:r>
              <a:endParaRPr kumimoji="1" lang="zh-CN" altLang="en-US" sz="48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292197" y="5248515"/>
              <a:ext cx="15525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b="1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rPr>
                <a:t>总结与展望</a:t>
              </a:r>
            </a:p>
            <a:p>
              <a:r>
                <a:rPr lang="en-US" altLang="zh-CN" sz="1200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SUMMERY</a:t>
              </a:r>
              <a:endParaRPr kumimoji="1" lang="zh-CN" altLang="en-US" sz="120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00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系统展示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0" name="Picture 39" descr="../../Code/My%20Achievement/账号页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1294" y="1993900"/>
            <a:ext cx="2047875" cy="363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 descr="../../Code/My%20Achievement/兴趣标签页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7377" y="1993900"/>
            <a:ext cx="2038985" cy="3620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Picture 50" descr="../../Code/My%20Achievement/兴趣标签设置成功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24570" y="1993900"/>
            <a:ext cx="2029460" cy="360235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矩形 52"/>
          <p:cNvSpPr/>
          <p:nvPr/>
        </p:nvSpPr>
        <p:spPr>
          <a:xfrm>
            <a:off x="1281294" y="1235241"/>
            <a:ext cx="4221148" cy="45243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系统展示（以选择兴趣标签为例）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5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系统测试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52"/>
          <p:cNvSpPr/>
          <p:nvPr/>
        </p:nvSpPr>
        <p:spPr>
          <a:xfrm>
            <a:off x="1281294" y="1235241"/>
            <a:ext cx="8789806" cy="45243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组件化系统的日志，通过日志，可以排查问题 ，定位问题，了解</a:t>
            </a:r>
            <a:r>
              <a:rPr lang="zh-CN" altLang="en-US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问题的详细信息。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94" y="2062584"/>
            <a:ext cx="8077200" cy="41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5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200352" cy="1862048"/>
            <a:chOff x="6750146" y="2193857"/>
            <a:chExt cx="4200352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 smtClean="0">
                  <a:solidFill>
                    <a:schemeClr val="bg1"/>
                  </a:solidFill>
                </a:rPr>
                <a:t>04</a:t>
              </a:r>
              <a:endParaRPr lang="zh-CN" alt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227466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总结与展望</a:t>
              </a:r>
              <a:endParaRPr lang="en-US" altLang="zh-CN" sz="3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  <a:latin typeface="Calibri"/>
                  <a:ea typeface="宋体"/>
                </a:rPr>
                <a:t>SUMMERY</a:t>
              </a:r>
              <a:endParaRPr kumimoji="1" lang="zh-CN" altLang="en-US" sz="240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9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281294" y="1362404"/>
            <a:ext cx="92315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219170">
              <a:buAutoNum type="arabicPeriod"/>
              <a:defRPr/>
            </a:pPr>
            <a:r>
              <a:rPr lang="zh-CN" altLang="en-US" kern="0" dirty="0" smtClean="0">
                <a:solidFill>
                  <a:schemeClr val="bg1"/>
                </a:solidFill>
                <a:ea typeface="微软雅黑" charset="0"/>
              </a:rPr>
              <a:t>本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课题首先分析了当前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iOS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平台上几种比较流行的组件化技术，主要包括基于</a:t>
            </a:r>
            <a:r>
              <a:rPr lang="en-US" altLang="zh-CN" kern="0" dirty="0" err="1">
                <a:solidFill>
                  <a:schemeClr val="bg1"/>
                </a:solidFill>
                <a:ea typeface="微软雅黑" charset="0"/>
              </a:rPr>
              <a:t>URLRouter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技术的组件化方案、基于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Target-Action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技术的组件化方案和基于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protocol-class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技术的组件化方案。在确认课题所研系统的需求后，创新性地将基于</a:t>
            </a:r>
            <a:r>
              <a:rPr lang="en-US" altLang="zh-CN" kern="0" dirty="0" err="1">
                <a:solidFill>
                  <a:schemeClr val="bg1"/>
                </a:solidFill>
                <a:ea typeface="微软雅黑" charset="0"/>
              </a:rPr>
              <a:t>URLRouter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技术的组件化方案和基于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protocol-class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技术的组件化方案进行结合，提出了基于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URL-Service-Instance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模式的组件化方案，完成了组件化系统基础设施的搭建</a:t>
            </a:r>
            <a:r>
              <a:rPr lang="zh-CN" altLang="en-US" kern="0" dirty="0" smtClean="0">
                <a:solidFill>
                  <a:schemeClr val="bg1"/>
                </a:solidFill>
                <a:ea typeface="微软雅黑" charset="0"/>
              </a:rPr>
              <a:t>。</a:t>
            </a:r>
          </a:p>
          <a:p>
            <a:pPr marL="342900" indent="-342900" defTabSz="1219170">
              <a:buAutoNum type="arabicPeriod"/>
              <a:defRPr/>
            </a:pPr>
            <a:r>
              <a:rPr lang="zh-CN" altLang="en-US" kern="0" dirty="0" smtClean="0">
                <a:solidFill>
                  <a:schemeClr val="bg1"/>
                </a:solidFill>
                <a:ea typeface="微软雅黑" charset="0"/>
              </a:rPr>
              <a:t> 基于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该组件化系统的基础设施，本课题引入了路由匹配算法，主要用于路由模式的匹配。还引入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Runtime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执行策略，主要用于执行组件与组件之间的调用方法。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URL-Service-Instance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映射方案、路由匹配算法和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Runtime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执行策略相互协助，共同构成了组件化系统的核心功能</a:t>
            </a:r>
            <a:r>
              <a:rPr lang="zh-CN" altLang="en-US" kern="0" dirty="0" smtClean="0">
                <a:solidFill>
                  <a:schemeClr val="bg1"/>
                </a:solidFill>
                <a:ea typeface="微软雅黑" charset="0"/>
              </a:rPr>
              <a:t>。</a:t>
            </a:r>
          </a:p>
          <a:p>
            <a:pPr marL="342900" indent="-342900" defTabSz="1219170">
              <a:buAutoNum type="arabicPeriod"/>
              <a:defRPr/>
            </a:pPr>
            <a:r>
              <a:rPr lang="zh-CN" altLang="en-US" kern="0" dirty="0" smtClean="0">
                <a:solidFill>
                  <a:schemeClr val="bg1"/>
                </a:solidFill>
                <a:ea typeface="微软雅黑" charset="0"/>
              </a:rPr>
              <a:t> 在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核心功能的基础之上，本组件化系统还添加了链路系统和日志系统。链路系统主要负责输出组件之间的调用信息，可以帮助用户还原组件之间的调用现场，调试组件时间的问题。日志系统主要负责输出组件的状态以及组件间的调用日志，可以帮助用户检查组件的状态以及数据传递的正确与否</a:t>
            </a:r>
            <a:r>
              <a:rPr lang="zh-CN" altLang="en-US" kern="0" dirty="0" smtClean="0">
                <a:solidFill>
                  <a:schemeClr val="bg1"/>
                </a:solidFill>
                <a:ea typeface="微软雅黑" charset="0"/>
              </a:rPr>
              <a:t>。</a:t>
            </a:r>
          </a:p>
          <a:p>
            <a:pPr marL="342900" indent="-342900" defTabSz="1219170">
              <a:buFontTx/>
              <a:buAutoNum type="arabicPeriod"/>
              <a:defRPr/>
            </a:pP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最后本课题对系统功能完成了较为全面的测试，测试主要包括功能测试和性能测试。</a:t>
            </a:r>
          </a:p>
        </p:txBody>
      </p:sp>
    </p:spTree>
    <p:extLst>
      <p:ext uri="{BB962C8B-B14F-4D97-AF65-F5344CB8AC3E}">
        <p14:creationId xmlns:p14="http://schemas.microsoft.com/office/powerpoint/2010/main" val="11512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展望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281294" y="1171904"/>
            <a:ext cx="923153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CN" altLang="en-US" kern="0" dirty="0" smtClean="0">
                <a:solidFill>
                  <a:schemeClr val="bg1"/>
                </a:solidFill>
                <a:ea typeface="微软雅黑" charset="0"/>
              </a:rPr>
              <a:t>本系统主要存在一些不足，需要在不断实践中改进。主要有四个缺陷：</a:t>
            </a:r>
          </a:p>
          <a:p>
            <a:pPr marL="342900" indent="-342900" defTabSz="1219170">
              <a:buAutoNum type="arabicPeriod"/>
              <a:defRPr/>
            </a:pPr>
            <a:r>
              <a:rPr lang="zh-CN" altLang="en-US" kern="0" dirty="0" smtClean="0">
                <a:solidFill>
                  <a:schemeClr val="bg1"/>
                </a:solidFill>
                <a:ea typeface="微软雅黑" charset="0"/>
              </a:rPr>
              <a:t>尽管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实现了解耦，但是使用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URL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作为传递媒介有一定的缺陷。无论是在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URL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注册的时候，还是在使用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URL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进行调用的时候，都可能出现编码失误。在检查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URL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编码失误时，问题比较难以排查。从本质上来看，使用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URL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作为工具必然导致硬编码问题，这是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URL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工具固有的问题，目前没有有效的解决方案。</a:t>
            </a:r>
          </a:p>
          <a:p>
            <a:pPr marL="342900" indent="-342900" defTabSz="1219170">
              <a:buAutoNum type="arabicPeriod"/>
              <a:defRPr/>
            </a:pPr>
            <a:r>
              <a:rPr lang="zh-CN" altLang="en-US" kern="0" dirty="0" smtClean="0">
                <a:solidFill>
                  <a:schemeClr val="bg1"/>
                </a:solidFill>
                <a:ea typeface="微软雅黑" charset="0"/>
              </a:rPr>
              <a:t>当前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系统测试不够完全，没有通过很庞大的系统检验，系统的鲁棒性和稳定性难以保证。该系统还处于发展阶段，并未成熟，问题将在以后的实践中不断解决。</a:t>
            </a:r>
          </a:p>
          <a:p>
            <a:pPr marL="342900" indent="-342900" defTabSz="1219170">
              <a:buAutoNum type="arabicPeriod"/>
              <a:defRPr/>
            </a:pPr>
            <a:r>
              <a:rPr lang="en-US" altLang="zh-CN" kern="0" dirty="0" err="1" smtClean="0">
                <a:solidFill>
                  <a:schemeClr val="bg1"/>
                </a:solidFill>
                <a:ea typeface="微软雅黑" charset="0"/>
              </a:rPr>
              <a:t>LLModularization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提供了一个组件定义的标准，即组件内所有类的名称都以该组件的名称作为前缀，虽然用户的命名可以使用工具进行检查，以防止命名不规范。但是这个标准和网易云课堂整体业务有所绑定，如果其他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APP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接入，可能导致链路系统无法使用。当然，这个问题可以使用替代的方法，即一个组件中所有的类继承该组件的基类，该基类保存一个组件的唯一标记，通过读取类的基类来获取类所属的组件信息。该做法可以通过修改组件化系统中“</a:t>
            </a:r>
            <a:r>
              <a:rPr lang="en-US" altLang="zh-CN" kern="0" dirty="0" err="1">
                <a:solidFill>
                  <a:schemeClr val="bg1"/>
                </a:solidFill>
                <a:ea typeface="微软雅黑" charset="0"/>
              </a:rPr>
              <a:t>UINavigationController+Tracking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”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和“</a:t>
            </a:r>
            <a:r>
              <a:rPr lang="en-US" altLang="zh-CN" kern="0" dirty="0" err="1">
                <a:solidFill>
                  <a:schemeClr val="bg1"/>
                </a:solidFill>
                <a:ea typeface="微软雅黑" charset="0"/>
              </a:rPr>
              <a:t>UIViewController+Tracking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”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这两个类实现，不过该方法在网易云课堂工程中使用不合适，故没有采纳。</a:t>
            </a:r>
          </a:p>
          <a:p>
            <a:pPr marL="342900" indent="-342900" defTabSz="1219170">
              <a:buAutoNum type="arabicPeriod"/>
              <a:defRPr/>
            </a:pPr>
            <a:r>
              <a:rPr lang="en-US" altLang="zh-CN" kern="0" dirty="0" err="1" smtClean="0">
                <a:solidFill>
                  <a:schemeClr val="bg1"/>
                </a:solidFill>
                <a:ea typeface="微软雅黑" charset="0"/>
              </a:rPr>
              <a:t>LLModularization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学习成本较高，如果其他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APP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中需要引入本系统，需要了解</a:t>
            </a:r>
            <a:r>
              <a:rPr lang="en-US" altLang="zh-CN" kern="0" dirty="0">
                <a:solidFill>
                  <a:schemeClr val="bg1"/>
                </a:solidFill>
                <a:ea typeface="微软雅黑" charset="0"/>
              </a:rPr>
              <a:t>demo</a:t>
            </a:r>
            <a:r>
              <a:rPr lang="zh-CN" altLang="en-US" kern="0" dirty="0">
                <a:solidFill>
                  <a:schemeClr val="bg1"/>
                </a:solidFill>
                <a:ea typeface="微软雅黑" charset="0"/>
              </a:rPr>
              <a:t>中是如何运用组件化系统的。中小项目引入成本较高，相对耗时，弊大于利。</a:t>
            </a:r>
          </a:p>
        </p:txBody>
      </p:sp>
    </p:spTree>
    <p:extLst>
      <p:ext uri="{BB962C8B-B14F-4D97-AF65-F5344CB8AC3E}">
        <p14:creationId xmlns:p14="http://schemas.microsoft.com/office/powerpoint/2010/main" val="17684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4772562" y="17507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  <a:endParaRPr kumimoji="1" lang="zh-CN" altLang="en-US" sz="4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56888" y="2683298"/>
            <a:ext cx="5478231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dirty="0" smtClean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6600" b="1" dirty="0" smtClean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b="1" dirty="0" smtClean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sz="6600" b="1" dirty="0">
              <a:gradFill>
                <a:gsLst>
                  <a:gs pos="32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69000">
                    <a:schemeClr val="accent3"/>
                  </a:gs>
                  <a:gs pos="97000">
                    <a:schemeClr val="accent4"/>
                  </a:gs>
                </a:gsLst>
                <a:path path="circle">
                  <a:fillToRect t="100000" r="100000"/>
                </a:path>
              </a:gra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580276" cy="1862048"/>
            <a:chOff x="6750146" y="2193857"/>
            <a:chExt cx="4580276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 smtClean="0">
                  <a:solidFill>
                    <a:schemeClr val="bg1"/>
                  </a:solidFill>
                </a:rPr>
                <a:t>01</a:t>
              </a:r>
              <a:endParaRPr lang="zh-CN" alt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2654593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相关技术综述</a:t>
              </a:r>
              <a:endParaRPr lang="en-US" altLang="zh-CN" sz="3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  <a:latin typeface="Calibri"/>
                  <a:ea typeface="宋体"/>
                </a:rPr>
                <a:t>INTRODUCTION</a:t>
              </a:r>
              <a:endParaRPr kumimoji="1" lang="zh-CN" altLang="en-US" sz="240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5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1281113" y="258763"/>
            <a:ext cx="5302250" cy="720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kumimoji="1" lang="en-US" altLang="zh-CN"/>
              <a:t>01</a:t>
            </a:r>
            <a:r>
              <a:rPr kumimoji="1" lang="zh-CN" altLang="en-US"/>
              <a:t> 研究现状</a:t>
            </a:r>
          </a:p>
        </p:txBody>
      </p:sp>
      <p:sp>
        <p:nvSpPr>
          <p:cNvPr id="16386" name="矩形 11"/>
          <p:cNvSpPr>
            <a:spLocks noChangeArrowheads="1"/>
          </p:cNvSpPr>
          <p:nvPr/>
        </p:nvSpPr>
        <p:spPr bwMode="auto">
          <a:xfrm>
            <a:off x="1362075" y="1714500"/>
            <a:ext cx="9097963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1pPr>
            <a:lvl2pPr marL="742950" indent="-28575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2pPr>
            <a:lvl3pPr marL="11430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3pPr>
            <a:lvl4pPr marL="16002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4pPr>
            <a:lvl5pPr marL="20574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中心化解决方案。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在</a:t>
            </a:r>
            <a:r>
              <a:rPr lang="en-US" altLang="zh-CN" sz="1400" dirty="0" err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URLRouter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的核心类中维持一个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URL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数组，如有新的组件产生，需要在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URL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数组表中进行注册，如果一个组件需要调用另一个组件，需要按照被调用组件的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URL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形式进行配置，传递对应的参数，</a:t>
            </a:r>
            <a:r>
              <a:rPr lang="en-US" altLang="zh-CN" sz="1400" dirty="0" err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URLRouter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的核心类会根据传入的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URL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进行解析，并和自己维持的数组进行匹配，初始化并调用相应的组件。 （解耦 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block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分散）</a:t>
            </a:r>
          </a:p>
        </p:txBody>
      </p:sp>
      <p:sp>
        <p:nvSpPr>
          <p:cNvPr id="14" name="矩形 13"/>
          <p:cNvSpPr/>
          <p:nvPr/>
        </p:nvSpPr>
        <p:spPr>
          <a:xfrm>
            <a:off x="1338263" y="1300163"/>
            <a:ext cx="40354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effectLst>
                  <a:outerShdw blurRad="50800" dist="76200" dir="5400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微软雅黑" charset="0"/>
                <a:cs typeface="+mn-cs"/>
              </a:rPr>
              <a:t>基于</a:t>
            </a:r>
            <a:r>
              <a:rPr lang="en-US" altLang="zh-CN" sz="2000" b="1" kern="0" dirty="0" err="1">
                <a:solidFill>
                  <a:schemeClr val="accent1"/>
                </a:solidFill>
                <a:effectLst>
                  <a:outerShdw blurRad="50800" dist="76200" dir="5400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微软雅黑" charset="0"/>
                <a:cs typeface="+mn-cs"/>
              </a:rPr>
              <a:t>URLRouter</a:t>
            </a:r>
            <a:r>
              <a:rPr lang="zh-CN" altLang="en-US" sz="2000" b="1" kern="0" dirty="0">
                <a:solidFill>
                  <a:schemeClr val="accent1"/>
                </a:solidFill>
                <a:effectLst>
                  <a:outerShdw blurRad="50800" dist="76200" dir="5400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微软雅黑" charset="0"/>
                <a:cs typeface="+mn-cs"/>
              </a:rPr>
              <a:t>技术的组件化方案 </a:t>
            </a:r>
            <a:endParaRPr lang="en-US" altLang="zh-CN" sz="2000" b="1" kern="0" dirty="0">
              <a:solidFill>
                <a:schemeClr val="accent1"/>
              </a:solidFill>
              <a:effectLst>
                <a:outerShdw blurRad="50800" dist="76200" dir="5400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微软雅黑" charset="0"/>
              <a:cs typeface="+mn-cs"/>
            </a:endParaRPr>
          </a:p>
        </p:txBody>
      </p:sp>
      <p:sp>
        <p:nvSpPr>
          <p:cNvPr id="16388" name="矩形 20"/>
          <p:cNvSpPr>
            <a:spLocks noChangeArrowheads="1"/>
          </p:cNvSpPr>
          <p:nvPr/>
        </p:nvSpPr>
        <p:spPr bwMode="auto">
          <a:xfrm>
            <a:off x="1385888" y="3171825"/>
            <a:ext cx="907415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1pPr>
            <a:lvl2pPr marL="742950" indent="-28575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2pPr>
            <a:lvl3pPr marL="11430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3pPr>
            <a:lvl4pPr marL="16002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4pPr>
            <a:lvl5pPr marL="20574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提供一个中间者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Mediator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，每个组件的操作都以中间者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Mediator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的分类的形式暴露出来，如果一个组件需要调用另一个组件，调用系统级函数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application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openURL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options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，系统级函数将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URL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转发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Mediator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Mediator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对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URL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进行解析，最后调用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Objective-C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的运行时机制来执行各个组件的的操作，初始化并调用相应的组件。（</a:t>
            </a:r>
            <a:r>
              <a:rPr lang="zh-CN" altLang="en-US" sz="1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去中心化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hardcode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严重，方法名称改了，调用方必须修改，耦合严重）</a:t>
            </a:r>
          </a:p>
        </p:txBody>
      </p:sp>
      <p:sp>
        <p:nvSpPr>
          <p:cNvPr id="22" name="矩形 21"/>
          <p:cNvSpPr/>
          <p:nvPr/>
        </p:nvSpPr>
        <p:spPr>
          <a:xfrm>
            <a:off x="1362075" y="2782888"/>
            <a:ext cx="45069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effectLst>
                  <a:outerShdw blurRad="50800" dist="76200" dir="5400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微软雅黑" charset="0"/>
                <a:cs typeface="+mn-cs"/>
              </a:rPr>
              <a:t>基于</a:t>
            </a:r>
            <a:r>
              <a:rPr lang="en-US" altLang="zh-CN" sz="2000" b="1" kern="0" dirty="0">
                <a:solidFill>
                  <a:schemeClr val="accent1"/>
                </a:solidFill>
                <a:effectLst>
                  <a:outerShdw blurRad="50800" dist="76200" dir="5400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微软雅黑" charset="0"/>
                <a:cs typeface="+mn-cs"/>
              </a:rPr>
              <a:t>Target-Action</a:t>
            </a:r>
            <a:r>
              <a:rPr lang="zh-CN" altLang="en-US" sz="2000" b="1" kern="0" dirty="0">
                <a:solidFill>
                  <a:schemeClr val="accent1"/>
                </a:solidFill>
                <a:effectLst>
                  <a:outerShdw blurRad="50800" dist="76200" dir="5400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微软雅黑" charset="0"/>
                <a:cs typeface="+mn-cs"/>
              </a:rPr>
              <a:t>技术的组件化方案 </a:t>
            </a:r>
            <a:endParaRPr lang="en-US" altLang="zh-CN" sz="2000" b="1" kern="0" dirty="0">
              <a:solidFill>
                <a:schemeClr val="accent1"/>
              </a:solidFill>
              <a:effectLst>
                <a:outerShdw blurRad="50800" dist="76200" dir="5400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微软雅黑" charset="0"/>
              <a:cs typeface="+mn-cs"/>
            </a:endParaRPr>
          </a:p>
        </p:txBody>
      </p:sp>
      <p:sp>
        <p:nvSpPr>
          <p:cNvPr id="16390" name="矩形 23"/>
          <p:cNvSpPr>
            <a:spLocks noChangeArrowheads="1"/>
          </p:cNvSpPr>
          <p:nvPr/>
        </p:nvSpPr>
        <p:spPr bwMode="auto">
          <a:xfrm>
            <a:off x="1385888" y="4910138"/>
            <a:ext cx="907415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1pPr>
            <a:lvl2pPr marL="742950" indent="-28575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2pPr>
            <a:lvl3pPr marL="11430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3pPr>
            <a:lvl4pPr marL="16002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4pPr>
            <a:lvl5pPr marL="20574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该组件化方案是第一种组件化方案的变形，这两种方案的核心思想一致，都是</a:t>
            </a: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中心化的组件化方案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，不过实现的思路有所不同，该方案提供了一个注册中心，注册中心维持一个由类和协议相互映射的字典，如果一个组件需要调用另一个组件，只需要实现被调用组件的协议，便可以调用被相应的组件。（行为统一化 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 无法解耦）</a:t>
            </a:r>
          </a:p>
        </p:txBody>
      </p:sp>
      <p:sp>
        <p:nvSpPr>
          <p:cNvPr id="25" name="矩形 24"/>
          <p:cNvSpPr/>
          <p:nvPr/>
        </p:nvSpPr>
        <p:spPr>
          <a:xfrm>
            <a:off x="1362075" y="4494213"/>
            <a:ext cx="4591050" cy="40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effectLst>
                  <a:outerShdw blurRad="50800" dist="76200" dir="5400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微软雅黑" charset="0"/>
                <a:cs typeface="+mn-cs"/>
              </a:rPr>
              <a:t>基于</a:t>
            </a:r>
            <a:r>
              <a:rPr lang="en-US" altLang="zh-CN" sz="2000" b="1" kern="0" dirty="0">
                <a:solidFill>
                  <a:schemeClr val="accent1"/>
                </a:solidFill>
                <a:effectLst>
                  <a:outerShdw blurRad="50800" dist="76200" dir="5400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微软雅黑" charset="0"/>
                <a:cs typeface="+mn-cs"/>
              </a:rPr>
              <a:t>protocol-class</a:t>
            </a:r>
            <a:r>
              <a:rPr lang="zh-CN" altLang="en-US" sz="2000" b="1" kern="0" dirty="0">
                <a:solidFill>
                  <a:schemeClr val="accent1"/>
                </a:solidFill>
                <a:effectLst>
                  <a:outerShdw blurRad="50800" dist="76200" dir="5400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微软雅黑" charset="0"/>
                <a:cs typeface="+mn-cs"/>
              </a:rPr>
              <a:t>技术的组件化方案 </a:t>
            </a:r>
            <a:endParaRPr lang="en-US" altLang="zh-CN" sz="2000" b="1" kern="0" dirty="0">
              <a:solidFill>
                <a:schemeClr val="accent1"/>
              </a:solidFill>
              <a:effectLst>
                <a:outerShdw blurRad="50800" dist="76200" dir="5400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微软雅黑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6659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200352" cy="1862048"/>
            <a:chOff x="6750146" y="2193857"/>
            <a:chExt cx="4200352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 smtClean="0">
                  <a:solidFill>
                    <a:schemeClr val="bg1"/>
                  </a:solidFill>
                </a:rPr>
                <a:t>02</a:t>
              </a:r>
              <a:endParaRPr lang="zh-CN" alt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227466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设计与实现</a:t>
              </a:r>
              <a:endParaRPr lang="en-US" altLang="zh-CN" sz="3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  <a:latin typeface="Calibri"/>
                  <a:ea typeface="宋体"/>
                </a:rPr>
                <a:t>PROCESS</a:t>
              </a:r>
              <a:endParaRPr kumimoji="1" lang="zh-CN" altLang="en-US" sz="240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8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本章组织结构</a:t>
            </a:r>
            <a:endParaRPr kumimoji="1" lang="zh-CN" altLang="en-US" dirty="0"/>
          </a:p>
        </p:txBody>
      </p:sp>
      <p:sp>
        <p:nvSpPr>
          <p:cNvPr id="6" name="矩形 52"/>
          <p:cNvSpPr/>
          <p:nvPr/>
        </p:nvSpPr>
        <p:spPr>
          <a:xfrm>
            <a:off x="1281294" y="1235241"/>
            <a:ext cx="8878706" cy="2092881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本章首先通过讲解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LLModularization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的设计来全面了解这个框架</a:t>
            </a:r>
          </a:p>
          <a:p>
            <a:pPr defTabSz="609585">
              <a:lnSpc>
                <a:spcPct val="130000"/>
              </a:lnSpc>
            </a:pPr>
            <a:endParaRPr lang="zh-CN" altLang="en-US" sz="2000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然后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主要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讲解两个部分：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LLModularization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的核心系统 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LLModularization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链路系统</a:t>
            </a:r>
            <a:endParaRPr lang="zh-CN" altLang="en-US" sz="20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9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1281113" y="258763"/>
            <a:ext cx="5302250" cy="720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设计之 </a:t>
            </a:r>
            <a:r>
              <a:rPr kumimoji="1" lang="en-US" altLang="zh-CN" dirty="0"/>
              <a:t>-</a:t>
            </a:r>
            <a:r>
              <a:rPr kumimoji="1" lang="zh-CN" altLang="en-US" dirty="0"/>
              <a:t> 模块图</a:t>
            </a:r>
          </a:p>
        </p:txBody>
      </p:sp>
      <p:sp>
        <p:nvSpPr>
          <p:cNvPr id="22530" name="矩形 52"/>
          <p:cNvSpPr>
            <a:spLocks noChangeArrowheads="1"/>
          </p:cNvSpPr>
          <p:nvPr/>
        </p:nvSpPr>
        <p:spPr bwMode="auto">
          <a:xfrm>
            <a:off x="1281113" y="1235075"/>
            <a:ext cx="4221162" cy="429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1pPr>
            <a:lvl2pPr marL="742950" indent="-28575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2pPr>
            <a:lvl3pPr marL="11430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3pPr>
            <a:lvl4pPr marL="16002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4pPr>
            <a:lvl5pPr marL="2057400" indent="-228600" defTabSz="608013"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LLModularization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主要包含几个模块：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URLManager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模块，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protocolManager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模块和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callStackManager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模块。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其中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URLManager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模块负责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URL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的注册和匹配，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URLManager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模块会将注册和匹配的结果交给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protocolManager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模块。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protocolManager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模块主要负责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Service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的注册和执行，组件调用服务的核心即在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protocolManager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模块，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protocolManager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模块完成组件间调用后，会将组件调动信息传递给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callStackManager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模块。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callStackManager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模块主要负责记录组件之间的调用信息，同时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iOS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中提供了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hook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方法以获取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iOS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中特有的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Push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Pop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Present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Dismiss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信息。通过调用信息和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hook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信息共同进行建立调用树的操作，输出调用栈。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Utils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主要负责为整个系统提供一些必要的工具。 </a:t>
            </a:r>
          </a:p>
        </p:txBody>
      </p:sp>
      <p:pic>
        <p:nvPicPr>
          <p:cNvPr id="2253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3" y="1235075"/>
            <a:ext cx="5722937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479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设计</a:t>
            </a:r>
            <a:r>
              <a:rPr kumimoji="1" lang="zh-CN" altLang="en-US" dirty="0"/>
              <a:t>之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注册序列图</a:t>
            </a:r>
            <a:endParaRPr kumimoji="1"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281294" y="1108241"/>
            <a:ext cx="10148706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Module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通过系统提供的注册方法将自己的服务以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URL-Service-Instance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的形式注册给</a:t>
            </a:r>
            <a:r>
              <a:rPr lang="en-US" altLang="zh-CN" sz="12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URLManager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2.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URLManager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检查注册信息的合法性。如果合法，则继续下一个步骤；如果非法，则注册失败，发送失败信息。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URLManager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将</a:t>
            </a:r>
            <a:r>
              <a:rPr lang="en-US" altLang="zh-CN" sz="12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URLPattern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-Service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的映射关系保存在内存中，将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Service-Instance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的映射关系发送给</a:t>
            </a:r>
            <a:r>
              <a:rPr lang="en-US" altLang="zh-CN" sz="12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protocolManager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4.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protocolManager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检查注册信息的合法性。如果合法，则继续下一个步骤；如果非法，则注册失败，发送失败信息。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5.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protocolManager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将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Service-Instance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的映射关系保存在内存中 。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94" y="2529516"/>
            <a:ext cx="7645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设计</a:t>
            </a:r>
            <a:r>
              <a:rPr kumimoji="1" lang="zh-CN" altLang="en-US" dirty="0"/>
              <a:t>之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调用序列图</a:t>
            </a:r>
            <a:endParaRPr kumimoji="1"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281294" y="1108241"/>
            <a:ext cx="10148706" cy="2012859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组件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A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发送了一个打开组件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B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的请求。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2.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URLManager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接收到了这个请求，检查请求信息的合法性。如果合法，则继续下一个步骤；如果非法，则调用失败，发送失败信息。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URLManager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将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发送给</a:t>
            </a:r>
            <a:r>
              <a:rPr lang="en-US" altLang="zh-CN" sz="12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URLRoutes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解析，如果解析成功，则获取到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对应的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Service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，继续下一个步骤；如果非法，则调用失败，发送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失败。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4.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URLManager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将解析的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Service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发送给</a:t>
            </a:r>
            <a:r>
              <a:rPr lang="en-US" altLang="zh-CN" sz="12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protocolManager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5.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protocolManager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检查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Service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的合法性，如果合法，将继续下一步；如果非法，则调用失败，发送失败信息。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6.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protocolManager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根据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Service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找到对应实现该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Service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Instance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，使用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runtime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方法执行该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Instance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Service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，如果执行成功，则将返回值返回给组件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A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；如果执行失败，则发送失败信息。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7.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调用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完毕后，</a:t>
            </a:r>
            <a:r>
              <a:rPr lang="en-US" altLang="zh-CN" sz="12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protocolManager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将调用信息发送给</a:t>
            </a:r>
            <a:r>
              <a:rPr lang="en-US" altLang="zh-CN" sz="12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callStackManager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进行记录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94" y="3249713"/>
            <a:ext cx="75057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2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B8D620"/>
      </a:accent1>
      <a:accent2>
        <a:srgbClr val="0A7DB6"/>
      </a:accent2>
      <a:accent3>
        <a:srgbClr val="48A9C3"/>
      </a:accent3>
      <a:accent4>
        <a:srgbClr val="5DCAB3"/>
      </a:accent4>
      <a:accent5>
        <a:srgbClr val="EBEBEB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7612</TotalTime>
  <Words>2677</Words>
  <Application>Microsoft Macintosh PowerPoint</Application>
  <PresentationFormat>Widescreen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Century Gothic</vt:lpstr>
      <vt:lpstr>Microsoft YaHei</vt:lpstr>
      <vt:lpstr>Segoe UI Light</vt:lpstr>
      <vt:lpstr>Times New Roman</vt:lpstr>
      <vt:lpstr>宋体</vt:lpstr>
      <vt:lpstr>微软雅黑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李 林</cp:lastModifiedBy>
  <cp:revision>340</cp:revision>
  <dcterms:created xsi:type="dcterms:W3CDTF">2015-08-18T02:51:41Z</dcterms:created>
  <dcterms:modified xsi:type="dcterms:W3CDTF">2018-07-09T02:42:10Z</dcterms:modified>
  <cp:category/>
</cp:coreProperties>
</file>