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7" r:id="rId2"/>
    <p:sldId id="258" r:id="rId3"/>
    <p:sldId id="295" r:id="rId4"/>
    <p:sldId id="275" r:id="rId5"/>
    <p:sldId id="316" r:id="rId6"/>
    <p:sldId id="321" r:id="rId7"/>
    <p:sldId id="322" r:id="rId8"/>
    <p:sldId id="315" r:id="rId9"/>
    <p:sldId id="296" r:id="rId10"/>
    <p:sldId id="299" r:id="rId11"/>
    <p:sldId id="324" r:id="rId12"/>
    <p:sldId id="325" r:id="rId13"/>
    <p:sldId id="297" r:id="rId14"/>
    <p:sldId id="300" r:id="rId15"/>
    <p:sldId id="320" r:id="rId16"/>
    <p:sldId id="298" r:id="rId17"/>
    <p:sldId id="301" r:id="rId18"/>
    <p:sldId id="326" r:id="rId19"/>
    <p:sldId id="302" r:id="rId20"/>
    <p:sldId id="304" r:id="rId21"/>
    <p:sldId id="303" r:id="rId22"/>
    <p:sldId id="311" r:id="rId23"/>
    <p:sldId id="305" r:id="rId24"/>
    <p:sldId id="306" r:id="rId25"/>
    <p:sldId id="307" r:id="rId26"/>
    <p:sldId id="308" r:id="rId27"/>
    <p:sldId id="309" r:id="rId28"/>
    <p:sldId id="310" r:id="rId29"/>
    <p:sldId id="291" r:id="rId30"/>
    <p:sldId id="312" r:id="rId31"/>
    <p:sldId id="260" r:id="rId32"/>
    <p:sldId id="314" r:id="rId33"/>
    <p:sldId id="26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4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73957" autoAdjust="0"/>
  </p:normalViewPr>
  <p:slideViewPr>
    <p:cSldViewPr snapToGrid="0">
      <p:cViewPr varScale="1">
        <p:scale>
          <a:sx n="90" d="100"/>
          <a:sy n="90" d="100"/>
        </p:scale>
        <p:origin x="12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1FB9F-09B9-48B9-A491-7C427AB15FC5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EFFE1-43EA-4C3F-81D7-872F6D4AA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5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EFFE1-43EA-4C3F-81D7-872F6D4AA9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32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EFFE1-43EA-4C3F-81D7-872F6D4AA96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751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 구현 부분만 더 나눠서 이렇게 구현했다고 하면 될 것 같아요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EFFE1-43EA-4C3F-81D7-872F6D4AA96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93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EFFE1-43EA-4C3F-81D7-872F6D4AA9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070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EFFE1-43EA-4C3F-81D7-872F6D4AA9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990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EFFE1-43EA-4C3F-81D7-872F6D4AA9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999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EFFE1-43EA-4C3F-81D7-872F6D4AA9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993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EFFE1-43EA-4C3F-81D7-872F6D4AA9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488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 필요한 입력 변수들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(date, height, weight,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bmi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왼쪽에 하나씩 추가하였으며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 설명했듯이 회원이 추가적으로 입력할 수 있는 변수는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PulsInfoDecorator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 따로 변수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skeletalMuscleMass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bodyFatMass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추가하도록 하였다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timeOfExercise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exerciseGoal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exerciseDay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forTrainer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구현하지 못하여 설명에서 제외하였다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EFFE1-43EA-4C3F-81D7-872F6D4AA96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623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EFFE1-43EA-4C3F-81D7-872F6D4AA96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390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EFFE1-43EA-4C3F-81D7-872F6D4AA96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33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8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4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2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9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6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6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2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4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3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7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0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58293" y="2669590"/>
            <a:ext cx="7475413" cy="2206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소프트웨어 설계공학</a:t>
            </a:r>
            <a:r>
              <a:rPr lang="en-US" altLang="ko-KR" sz="4800" b="1" i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48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Project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512118" y="1420890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2574DB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  <a:latin typeface="+mj-lt"/>
                </a:rPr>
                <a:t>1</a:t>
              </a:r>
              <a:r>
                <a:rPr lang="ko-KR" altLang="en-US" b="1" dirty="0">
                  <a:solidFill>
                    <a:prstClr val="white"/>
                  </a:solidFill>
                  <a:latin typeface="+mj-lt"/>
                </a:rPr>
                <a:t>분반 </a:t>
              </a:r>
              <a:r>
                <a:rPr lang="en-US" altLang="ko-KR" b="1" dirty="0">
                  <a:solidFill>
                    <a:prstClr val="white"/>
                  </a:solidFill>
                  <a:latin typeface="+mj-lt"/>
                </a:rPr>
                <a:t>2</a:t>
              </a:r>
              <a:r>
                <a:rPr lang="ko-KR" altLang="en-US" b="1" dirty="0">
                  <a:solidFill>
                    <a:prstClr val="white"/>
                  </a:solidFill>
                  <a:latin typeface="+mj-lt"/>
                </a:rPr>
                <a:t>조</a:t>
              </a:r>
              <a:endParaRPr lang="en-US" altLang="ko-KR" b="1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A6C61-F015-4F2C-B1C2-BFBE037DDD11}"/>
              </a:ext>
            </a:extLst>
          </p:cNvPr>
          <p:cNvSpPr/>
          <p:nvPr/>
        </p:nvSpPr>
        <p:spPr>
          <a:xfrm>
            <a:off x="8247530" y="5880847"/>
            <a:ext cx="4061012" cy="709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4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3020000020004" pitchFamily="34" charset="-127"/>
              </a:rPr>
              <a:t>20163294 </a:t>
            </a:r>
            <a:r>
              <a:rPr lang="ko-KR" altLang="en-US" sz="14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3020000020004" pitchFamily="34" charset="-127"/>
              </a:rPr>
              <a:t>한슬기</a:t>
            </a:r>
            <a:r>
              <a:rPr lang="en-US" altLang="ko-KR" sz="14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3020000020004" pitchFamily="34" charset="-127"/>
              </a:rPr>
              <a:t> 20163365 </a:t>
            </a:r>
            <a:r>
              <a:rPr lang="ko-KR" altLang="en-US" sz="14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3020000020004" pitchFamily="34" charset="-127"/>
              </a:rPr>
              <a:t>정원진</a:t>
            </a:r>
            <a:endParaRPr lang="en-US" altLang="ko-KR" sz="1400" b="1" kern="0" dirty="0">
              <a:solidFill>
                <a:srgbClr val="2574DB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Malgun Gothic Semilight" panose="020B0503020000020004" pitchFamily="34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3020000020004" pitchFamily="34" charset="-127"/>
              </a:rPr>
              <a:t>20173189 </a:t>
            </a:r>
            <a:r>
              <a:rPr lang="ko-KR" altLang="en-US" sz="14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3020000020004" pitchFamily="34" charset="-127"/>
              </a:rPr>
              <a:t>김예진</a:t>
            </a:r>
            <a:r>
              <a:rPr lang="en-US" altLang="ko-KR" sz="14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3020000020004" pitchFamily="34" charset="-127"/>
              </a:rPr>
              <a:t> 20173225 </a:t>
            </a:r>
            <a:r>
              <a:rPr lang="ko-KR" altLang="en-US" sz="14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3020000020004" pitchFamily="34" charset="-127"/>
              </a:rPr>
              <a:t>정문주</a:t>
            </a:r>
            <a:endParaRPr lang="en-US" altLang="ko-KR" sz="1400" b="1" kern="0" dirty="0">
              <a:solidFill>
                <a:srgbClr val="2574DB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991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26">
            <a:extLst>
              <a:ext uri="{FF2B5EF4-FFF2-40B4-BE49-F238E27FC236}">
                <a16:creationId xmlns:a16="http://schemas.microsoft.com/office/drawing/2014/main" id="{B75972EF-E0B8-42C2-A472-8B63B9B20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400306"/>
              </p:ext>
            </p:extLst>
          </p:nvPr>
        </p:nvGraphicFramePr>
        <p:xfrm>
          <a:off x="663039" y="2265492"/>
          <a:ext cx="10865922" cy="38465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621974">
                  <a:extLst>
                    <a:ext uri="{9D8B030D-6E8A-4147-A177-3AD203B41FA5}">
                      <a16:colId xmlns:a16="http://schemas.microsoft.com/office/drawing/2014/main" val="474360154"/>
                    </a:ext>
                  </a:extLst>
                </a:gridCol>
                <a:gridCol w="3621974">
                  <a:extLst>
                    <a:ext uri="{9D8B030D-6E8A-4147-A177-3AD203B41FA5}">
                      <a16:colId xmlns:a16="http://schemas.microsoft.com/office/drawing/2014/main" val="3112173337"/>
                    </a:ext>
                  </a:extLst>
                </a:gridCol>
                <a:gridCol w="3621974">
                  <a:extLst>
                    <a:ext uri="{9D8B030D-6E8A-4147-A177-3AD203B41FA5}">
                      <a16:colId xmlns:a16="http://schemas.microsoft.com/office/drawing/2014/main" val="3468986308"/>
                    </a:ext>
                  </a:extLst>
                </a:gridCol>
              </a:tblGrid>
              <a:tr h="5725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회원 가입을 선택 했을 때</a:t>
                      </a:r>
                      <a:endParaRPr lang="ko-KR" altLang="en-US" sz="1800" b="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453399"/>
                  </a:ext>
                </a:extLst>
              </a:tr>
              <a:tr h="3273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80679"/>
                  </a:ext>
                </a:extLst>
              </a:tr>
            </a:tbl>
          </a:graphicData>
        </a:graphic>
      </p:graphicFrame>
      <p:sp>
        <p:nvSpPr>
          <p:cNvPr id="5" name="한쪽 모서리가 둥근 사각형 4"/>
          <p:cNvSpPr/>
          <p:nvPr/>
        </p:nvSpPr>
        <p:spPr>
          <a:xfrm flipV="1">
            <a:off x="0" y="-1"/>
            <a:ext cx="1156447" cy="109242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4011" y="101252"/>
            <a:ext cx="7761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SW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Team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PJ</a:t>
            </a:r>
            <a:endParaRPr lang="ko-KR" altLang="en-US" sz="1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84891A-272D-4A1E-B546-93436480868C}"/>
              </a:ext>
            </a:extLst>
          </p:cNvPr>
          <p:cNvSpPr txBox="1"/>
          <p:nvPr/>
        </p:nvSpPr>
        <p:spPr>
          <a:xfrm>
            <a:off x="7169941" y="315376"/>
            <a:ext cx="47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03. </a:t>
            </a:r>
            <a:r>
              <a:rPr lang="ko-KR" altLang="en-US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디자인 패턴</a:t>
            </a:r>
            <a:endParaRPr lang="en-US" altLang="ko-KR" sz="2400" b="1" kern="0" dirty="0">
              <a:solidFill>
                <a:srgbClr val="0070C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FA214-7CE1-43C3-9517-55CE4E0DBD25}"/>
              </a:ext>
            </a:extLst>
          </p:cNvPr>
          <p:cNvSpPr txBox="1"/>
          <p:nvPr/>
        </p:nvSpPr>
        <p:spPr>
          <a:xfrm>
            <a:off x="1340458" y="346153"/>
            <a:ext cx="4955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kern="0" dirty="0" err="1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스트래티지</a:t>
            </a:r>
            <a:r>
              <a:rPr lang="ko-KR" altLang="en-US" sz="20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패턴</a:t>
            </a:r>
            <a:endParaRPr lang="ko-KR" altLang="en-US" sz="2000" b="1" kern="0" dirty="0">
              <a:solidFill>
                <a:srgbClr val="5793E3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8007B2-DADF-4F3F-8F0E-5A516EFE89C8}"/>
              </a:ext>
            </a:extLst>
          </p:cNvPr>
          <p:cNvSpPr txBox="1"/>
          <p:nvPr/>
        </p:nvSpPr>
        <p:spPr>
          <a:xfrm>
            <a:off x="10838329" y="6270465"/>
            <a:ext cx="10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8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77355-61AA-47C5-92D9-544D23490CBC}"/>
              </a:ext>
            </a:extLst>
          </p:cNvPr>
          <p:cNvSpPr txBox="1"/>
          <p:nvPr/>
        </p:nvSpPr>
        <p:spPr>
          <a:xfrm>
            <a:off x="184011" y="1456745"/>
            <a:ext cx="28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로그인</a:t>
            </a:r>
            <a:r>
              <a:rPr lang="en-US" altLang="ko-KR" b="1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b="1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회원가입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D74EA73-B0AE-4FAA-B2B6-04B63C0A8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248" y="4077904"/>
            <a:ext cx="3320533" cy="9262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038A9F2-B979-416B-A2C2-9D1BB9D81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8954" y="3969849"/>
            <a:ext cx="1834218" cy="114236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1A521C7-9478-484C-8783-773CC0E81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24" y="3892556"/>
            <a:ext cx="3508051" cy="12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6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26">
            <a:extLst>
              <a:ext uri="{FF2B5EF4-FFF2-40B4-BE49-F238E27FC236}">
                <a16:creationId xmlns:a16="http://schemas.microsoft.com/office/drawing/2014/main" id="{B75972EF-E0B8-42C2-A472-8B63B9B20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341888"/>
              </p:ext>
            </p:extLst>
          </p:nvPr>
        </p:nvGraphicFramePr>
        <p:xfrm>
          <a:off x="663039" y="2265492"/>
          <a:ext cx="10865922" cy="38465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621974">
                  <a:extLst>
                    <a:ext uri="{9D8B030D-6E8A-4147-A177-3AD203B41FA5}">
                      <a16:colId xmlns:a16="http://schemas.microsoft.com/office/drawing/2014/main" val="474360154"/>
                    </a:ext>
                  </a:extLst>
                </a:gridCol>
                <a:gridCol w="3621974">
                  <a:extLst>
                    <a:ext uri="{9D8B030D-6E8A-4147-A177-3AD203B41FA5}">
                      <a16:colId xmlns:a16="http://schemas.microsoft.com/office/drawing/2014/main" val="3112173337"/>
                    </a:ext>
                  </a:extLst>
                </a:gridCol>
                <a:gridCol w="3621974">
                  <a:extLst>
                    <a:ext uri="{9D8B030D-6E8A-4147-A177-3AD203B41FA5}">
                      <a16:colId xmlns:a16="http://schemas.microsoft.com/office/drawing/2014/main" val="3468986308"/>
                    </a:ext>
                  </a:extLst>
                </a:gridCol>
              </a:tblGrid>
              <a:tr h="5725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회원 로그인</a:t>
                      </a:r>
                      <a:endParaRPr lang="ko-KR" altLang="en-US" sz="1800" b="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453399"/>
                  </a:ext>
                </a:extLst>
              </a:tr>
              <a:tr h="3273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(&lt;&lt; 2</a:t>
                      </a:r>
                      <a:r>
                        <a:rPr lang="ko-KR" altLang="en-US" dirty="0"/>
                        <a:t>번을 누를 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80679"/>
                  </a:ext>
                </a:extLst>
              </a:tr>
            </a:tbl>
          </a:graphicData>
        </a:graphic>
      </p:graphicFrame>
      <p:sp>
        <p:nvSpPr>
          <p:cNvPr id="5" name="한쪽 모서리가 둥근 사각형 4"/>
          <p:cNvSpPr/>
          <p:nvPr/>
        </p:nvSpPr>
        <p:spPr>
          <a:xfrm flipV="1">
            <a:off x="0" y="-1"/>
            <a:ext cx="1156447" cy="109242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4011" y="101252"/>
            <a:ext cx="7761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SW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Team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PJ</a:t>
            </a:r>
            <a:endParaRPr lang="ko-KR" altLang="en-US" sz="1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84891A-272D-4A1E-B546-93436480868C}"/>
              </a:ext>
            </a:extLst>
          </p:cNvPr>
          <p:cNvSpPr txBox="1"/>
          <p:nvPr/>
        </p:nvSpPr>
        <p:spPr>
          <a:xfrm>
            <a:off x="7169941" y="315376"/>
            <a:ext cx="47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03. </a:t>
            </a:r>
            <a:r>
              <a:rPr lang="ko-KR" altLang="en-US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디자인 패턴</a:t>
            </a:r>
            <a:endParaRPr lang="en-US" altLang="ko-KR" sz="2400" b="1" kern="0" dirty="0">
              <a:solidFill>
                <a:srgbClr val="0070C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FA214-7CE1-43C3-9517-55CE4E0DBD25}"/>
              </a:ext>
            </a:extLst>
          </p:cNvPr>
          <p:cNvSpPr txBox="1"/>
          <p:nvPr/>
        </p:nvSpPr>
        <p:spPr>
          <a:xfrm>
            <a:off x="1340458" y="346153"/>
            <a:ext cx="4955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kern="0" dirty="0" err="1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스트래티지</a:t>
            </a:r>
            <a:r>
              <a:rPr lang="ko-KR" altLang="en-US" sz="20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패턴</a:t>
            </a:r>
            <a:endParaRPr lang="ko-KR" altLang="en-US" sz="2000" b="1" kern="0" dirty="0">
              <a:solidFill>
                <a:srgbClr val="5793E3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8007B2-DADF-4F3F-8F0E-5A516EFE89C8}"/>
              </a:ext>
            </a:extLst>
          </p:cNvPr>
          <p:cNvSpPr txBox="1"/>
          <p:nvPr/>
        </p:nvSpPr>
        <p:spPr>
          <a:xfrm>
            <a:off x="10838329" y="6270465"/>
            <a:ext cx="10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9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77355-61AA-47C5-92D9-544D23490CBC}"/>
              </a:ext>
            </a:extLst>
          </p:cNvPr>
          <p:cNvSpPr txBox="1"/>
          <p:nvPr/>
        </p:nvSpPr>
        <p:spPr>
          <a:xfrm>
            <a:off x="184011" y="1456745"/>
            <a:ext cx="28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로그인</a:t>
            </a:r>
            <a:r>
              <a:rPr lang="en-US" altLang="ko-KR" b="1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b="1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회원가입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716F9B1-18EB-4EF1-9859-AE1FD4FD77CC}"/>
              </a:ext>
            </a:extLst>
          </p:cNvPr>
          <p:cNvGrpSpPr/>
          <p:nvPr/>
        </p:nvGrpSpPr>
        <p:grpSpPr>
          <a:xfrm>
            <a:off x="960185" y="4532058"/>
            <a:ext cx="3743227" cy="1393330"/>
            <a:chOff x="960185" y="4532058"/>
            <a:chExt cx="3743227" cy="139333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DF38F73-B4B9-4C73-8C72-ED22978EE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0185" y="4532058"/>
              <a:ext cx="3743227" cy="100941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B281BAD-EA82-4111-A8F8-316C9E229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0185" y="5541468"/>
              <a:ext cx="3743227" cy="383920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859BEA03-13C5-4FDE-8EEE-FFB5DC666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8590" y="4702656"/>
            <a:ext cx="3523759" cy="100941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1EE77EF-3D1F-47F6-995F-F0BD3B5D9D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86" y="3119273"/>
            <a:ext cx="3743228" cy="106949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3C648B2-76D5-4C0C-BF65-9AC908EA82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0561" y="3111182"/>
            <a:ext cx="2169380" cy="135990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00F1C93-0026-486B-B08D-82AE5FA36D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1787" y="3111182"/>
            <a:ext cx="3307079" cy="13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3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26">
            <a:extLst>
              <a:ext uri="{FF2B5EF4-FFF2-40B4-BE49-F238E27FC236}">
                <a16:creationId xmlns:a16="http://schemas.microsoft.com/office/drawing/2014/main" id="{B75972EF-E0B8-42C2-A472-8B63B9B20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415827"/>
              </p:ext>
            </p:extLst>
          </p:nvPr>
        </p:nvGraphicFramePr>
        <p:xfrm>
          <a:off x="663039" y="2021305"/>
          <a:ext cx="10865922" cy="40907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65922">
                  <a:extLst>
                    <a:ext uri="{9D8B030D-6E8A-4147-A177-3AD203B41FA5}">
                      <a16:colId xmlns:a16="http://schemas.microsoft.com/office/drawing/2014/main" val="474360154"/>
                    </a:ext>
                  </a:extLst>
                </a:gridCol>
              </a:tblGrid>
              <a:tr h="608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트레이너 로그인</a:t>
                      </a:r>
                      <a:endParaRPr lang="ko-KR" altLang="en-US" sz="1800" b="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453399"/>
                  </a:ext>
                </a:extLst>
              </a:tr>
              <a:tr h="34818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                                                           </a:t>
                      </a:r>
                      <a:r>
                        <a:rPr lang="en-US" altLang="ko-KR" b="1" dirty="0"/>
                        <a:t>&gt;&gt;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                                             </a:t>
                      </a:r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(2</a:t>
                      </a:r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번 선택 시 </a:t>
                      </a:r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&gt;&gt;)</a:t>
                      </a:r>
                    </a:p>
                    <a:p>
                      <a:pPr latinLnBrk="1"/>
                      <a:r>
                        <a:rPr lang="en-US" altLang="ko-KR" dirty="0"/>
                        <a:t>     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80679"/>
                  </a:ext>
                </a:extLst>
              </a:tr>
            </a:tbl>
          </a:graphicData>
        </a:graphic>
      </p:graphicFrame>
      <p:sp>
        <p:nvSpPr>
          <p:cNvPr id="5" name="한쪽 모서리가 둥근 사각형 4"/>
          <p:cNvSpPr/>
          <p:nvPr/>
        </p:nvSpPr>
        <p:spPr>
          <a:xfrm flipV="1">
            <a:off x="0" y="-1"/>
            <a:ext cx="1156447" cy="109242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4011" y="101252"/>
            <a:ext cx="7761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SW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Team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PJ</a:t>
            </a:r>
            <a:endParaRPr lang="ko-KR" altLang="en-US" sz="1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84891A-272D-4A1E-B546-93436480868C}"/>
              </a:ext>
            </a:extLst>
          </p:cNvPr>
          <p:cNvSpPr txBox="1"/>
          <p:nvPr/>
        </p:nvSpPr>
        <p:spPr>
          <a:xfrm>
            <a:off x="7169941" y="315376"/>
            <a:ext cx="47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03. </a:t>
            </a:r>
            <a:r>
              <a:rPr lang="ko-KR" altLang="en-US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디자인 패턴</a:t>
            </a:r>
            <a:endParaRPr lang="en-US" altLang="ko-KR" sz="2400" b="1" kern="0" dirty="0">
              <a:solidFill>
                <a:srgbClr val="0070C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FA214-7CE1-43C3-9517-55CE4E0DBD25}"/>
              </a:ext>
            </a:extLst>
          </p:cNvPr>
          <p:cNvSpPr txBox="1"/>
          <p:nvPr/>
        </p:nvSpPr>
        <p:spPr>
          <a:xfrm>
            <a:off x="1340458" y="346153"/>
            <a:ext cx="4955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kern="0" dirty="0" err="1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스트래티지</a:t>
            </a:r>
            <a:r>
              <a:rPr lang="ko-KR" altLang="en-US" sz="20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패턴</a:t>
            </a:r>
            <a:endParaRPr lang="ko-KR" altLang="en-US" sz="2000" b="1" kern="0" dirty="0">
              <a:solidFill>
                <a:srgbClr val="5793E3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8007B2-DADF-4F3F-8F0E-5A516EFE89C8}"/>
              </a:ext>
            </a:extLst>
          </p:cNvPr>
          <p:cNvSpPr txBox="1"/>
          <p:nvPr/>
        </p:nvSpPr>
        <p:spPr>
          <a:xfrm>
            <a:off x="10838329" y="6270465"/>
            <a:ext cx="10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10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77355-61AA-47C5-92D9-544D23490CBC}"/>
              </a:ext>
            </a:extLst>
          </p:cNvPr>
          <p:cNvSpPr txBox="1"/>
          <p:nvPr/>
        </p:nvSpPr>
        <p:spPr>
          <a:xfrm>
            <a:off x="184011" y="1456745"/>
            <a:ext cx="28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로그인</a:t>
            </a:r>
            <a:r>
              <a:rPr lang="en-US" altLang="ko-KR" b="1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b="1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회원가입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B6CAC22-FB0C-4430-AD1A-2CD6131C2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85" y="2819035"/>
            <a:ext cx="4426749" cy="183703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8F26150-61D8-42AC-99F4-2F466C8C0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479" y="2819034"/>
            <a:ext cx="2631784" cy="183703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358FED5-2681-45E9-8C1D-2C198D57C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9941" y="5058980"/>
            <a:ext cx="3000632" cy="39482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EC9D028-72D5-4C10-94BE-7AAD97F046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85" y="4851300"/>
            <a:ext cx="2927573" cy="78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4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-1"/>
            <a:ext cx="1156447" cy="109242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4011" y="101252"/>
            <a:ext cx="7761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SW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Team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PJ</a:t>
            </a:r>
            <a:endParaRPr lang="ko-KR" altLang="en-US" sz="1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84891A-272D-4A1E-B546-93436480868C}"/>
              </a:ext>
            </a:extLst>
          </p:cNvPr>
          <p:cNvSpPr txBox="1"/>
          <p:nvPr/>
        </p:nvSpPr>
        <p:spPr>
          <a:xfrm>
            <a:off x="7169941" y="315376"/>
            <a:ext cx="47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03. </a:t>
            </a:r>
            <a:r>
              <a:rPr lang="ko-KR" altLang="en-US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디자인 패턴</a:t>
            </a:r>
            <a:endParaRPr lang="en-US" altLang="ko-KR" sz="2400" b="1" kern="0" dirty="0">
              <a:solidFill>
                <a:srgbClr val="0070C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FA214-7CE1-43C3-9517-55CE4E0DBD25}"/>
              </a:ext>
            </a:extLst>
          </p:cNvPr>
          <p:cNvSpPr txBox="1"/>
          <p:nvPr/>
        </p:nvSpPr>
        <p:spPr>
          <a:xfrm>
            <a:off x="1340458" y="346153"/>
            <a:ext cx="4955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kern="0" dirty="0" err="1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스트래티지</a:t>
            </a:r>
            <a:r>
              <a:rPr lang="ko-KR" altLang="en-US" sz="20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패턴</a:t>
            </a:r>
            <a:endParaRPr lang="ko-KR" altLang="en-US" sz="2000" b="1" kern="0" dirty="0">
              <a:solidFill>
                <a:srgbClr val="5793E3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B1869-FBCF-4214-B012-BD864253F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03" y="2375569"/>
            <a:ext cx="123122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52E73-1AF1-4A94-8E90-DC596A3ACED5}"/>
              </a:ext>
            </a:extLst>
          </p:cNvPr>
          <p:cNvSpPr txBox="1"/>
          <p:nvPr/>
        </p:nvSpPr>
        <p:spPr>
          <a:xfrm>
            <a:off x="6101570" y="2292246"/>
            <a:ext cx="558909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문제점</a:t>
            </a:r>
            <a:endParaRPr lang="en-US" altLang="ko-KR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lvl="0" fontAlgn="base"/>
            <a:r>
              <a:rPr lang="ko-KR" altLang="en-US" sz="1600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입력한 아이디에 따라 사용자는 관리자</a:t>
            </a:r>
            <a:r>
              <a:rPr lang="en-US" altLang="ko-KR" sz="1600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회원</a:t>
            </a:r>
            <a:r>
              <a:rPr lang="en-US" altLang="ko-KR" sz="1600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트레이너로 구분되며 사용자 데이터는 목록을 읽어 아이디와 비밀번호를 판별할 수 있어야한다</a:t>
            </a:r>
            <a:r>
              <a:rPr lang="en-US" altLang="ko-KR" sz="1600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또한</a:t>
            </a:r>
            <a:r>
              <a:rPr lang="en-US" altLang="ko-KR" sz="1600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사용자 데이터는 입력한 아이디에 따라 회원가입이 관리자</a:t>
            </a:r>
            <a:r>
              <a:rPr lang="en-US" altLang="ko-KR" sz="1600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회원</a:t>
            </a:r>
            <a:r>
              <a:rPr lang="en-US" altLang="ko-KR" sz="1600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트레이너로 판별된다</a:t>
            </a:r>
            <a:r>
              <a:rPr lang="en-US" altLang="ko-KR" sz="1600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1600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lvl="0" fontAlgn="base"/>
            <a:endParaRPr lang="en-US" altLang="ko-KR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lvl="0" fontAlgn="base"/>
            <a:endParaRPr lang="en-US" altLang="ko-KR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해결방안</a:t>
            </a:r>
            <a:endParaRPr lang="en-US" altLang="ko-KR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lvl="0" fontAlgn="base"/>
            <a:r>
              <a:rPr lang="ko-KR" altLang="en-US" sz="1600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입력한 아이디에 따라 어떤 사용자가 로그인 되었는지 알려준다</a:t>
            </a:r>
            <a:r>
              <a:rPr lang="en-US" altLang="ko-KR" sz="1600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유연성을 높이기 위해서 상속받아 행동을 부여 받게 한다</a:t>
            </a:r>
            <a:r>
              <a:rPr lang="en-US" altLang="ko-KR" sz="1600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사용자 데이터로 해야 할 일들을 인터페이스로 정의된 것을 </a:t>
            </a:r>
            <a:r>
              <a:rPr lang="ko-KR" altLang="en-US" sz="1600" dirty="0" err="1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오버라이딩</a:t>
            </a:r>
            <a:r>
              <a:rPr lang="ko-KR" altLang="en-US" sz="1600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한다</a:t>
            </a:r>
            <a:r>
              <a:rPr lang="en-US" altLang="ko-KR" sz="1600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1600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8007B2-DADF-4F3F-8F0E-5A516EFE89C8}"/>
              </a:ext>
            </a:extLst>
          </p:cNvPr>
          <p:cNvSpPr txBox="1"/>
          <p:nvPr/>
        </p:nvSpPr>
        <p:spPr>
          <a:xfrm>
            <a:off x="10838329" y="6270465"/>
            <a:ext cx="10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11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A863220-9933-419F-A2E8-008D4BA12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32" y="2292246"/>
            <a:ext cx="5167532" cy="38597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7D0313-D66D-4DB5-9187-B6E616FAF355}"/>
              </a:ext>
            </a:extLst>
          </p:cNvPr>
          <p:cNvSpPr txBox="1"/>
          <p:nvPr/>
        </p:nvSpPr>
        <p:spPr>
          <a:xfrm>
            <a:off x="184011" y="1456745"/>
            <a:ext cx="28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회원 식단 관리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912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-1"/>
            <a:ext cx="1156447" cy="109242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4011" y="101252"/>
            <a:ext cx="7761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SW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Team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PJ</a:t>
            </a:r>
            <a:endParaRPr lang="ko-KR" altLang="en-US" sz="1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84891A-272D-4A1E-B546-93436480868C}"/>
              </a:ext>
            </a:extLst>
          </p:cNvPr>
          <p:cNvSpPr txBox="1"/>
          <p:nvPr/>
        </p:nvSpPr>
        <p:spPr>
          <a:xfrm>
            <a:off x="7169941" y="315376"/>
            <a:ext cx="47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03. </a:t>
            </a:r>
            <a:r>
              <a:rPr lang="ko-KR" altLang="en-US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디자인 패턴</a:t>
            </a:r>
            <a:endParaRPr lang="en-US" altLang="ko-KR" sz="2400" b="1" kern="0" dirty="0">
              <a:solidFill>
                <a:srgbClr val="0070C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FA214-7CE1-43C3-9517-55CE4E0DBD25}"/>
              </a:ext>
            </a:extLst>
          </p:cNvPr>
          <p:cNvSpPr txBox="1"/>
          <p:nvPr/>
        </p:nvSpPr>
        <p:spPr>
          <a:xfrm>
            <a:off x="1340458" y="346153"/>
            <a:ext cx="4955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kern="0" dirty="0" err="1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스트래티지</a:t>
            </a:r>
            <a:r>
              <a:rPr lang="ko-KR" altLang="en-US" sz="20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패턴</a:t>
            </a:r>
            <a:endParaRPr lang="ko-KR" altLang="en-US" sz="2000" b="1" kern="0" dirty="0">
              <a:solidFill>
                <a:srgbClr val="5793E3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B1869-FBCF-4214-B012-BD864253F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03" y="2375569"/>
            <a:ext cx="123122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8007B2-DADF-4F3F-8F0E-5A516EFE89C8}"/>
              </a:ext>
            </a:extLst>
          </p:cNvPr>
          <p:cNvSpPr txBox="1"/>
          <p:nvPr/>
        </p:nvSpPr>
        <p:spPr>
          <a:xfrm>
            <a:off x="10838329" y="6270465"/>
            <a:ext cx="10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12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77355-61AA-47C5-92D9-544D23490CBC}"/>
              </a:ext>
            </a:extLst>
          </p:cNvPr>
          <p:cNvSpPr txBox="1"/>
          <p:nvPr/>
        </p:nvSpPr>
        <p:spPr>
          <a:xfrm>
            <a:off x="184011" y="1456745"/>
            <a:ext cx="28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회원 식단 관리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F98664C-EF2B-4D6D-8210-7438CD0F1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937" y="2076378"/>
            <a:ext cx="6786126" cy="32108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FD07A2-5306-43C7-AB8F-7F4E7AB1A511}"/>
              </a:ext>
            </a:extLst>
          </p:cNvPr>
          <p:cNvSpPr txBox="1"/>
          <p:nvPr/>
        </p:nvSpPr>
        <p:spPr>
          <a:xfrm>
            <a:off x="4196079" y="5476400"/>
            <a:ext cx="3799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회원조회 및 다이어트 식품관리를 선택 하였을 때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5247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-1"/>
            <a:ext cx="1156447" cy="109242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4011" y="101252"/>
            <a:ext cx="7761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SW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Team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PJ</a:t>
            </a:r>
            <a:endParaRPr lang="ko-KR" altLang="en-US" sz="1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84891A-272D-4A1E-B546-93436480868C}"/>
              </a:ext>
            </a:extLst>
          </p:cNvPr>
          <p:cNvSpPr txBox="1"/>
          <p:nvPr/>
        </p:nvSpPr>
        <p:spPr>
          <a:xfrm>
            <a:off x="7169941" y="315376"/>
            <a:ext cx="47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03. </a:t>
            </a:r>
            <a:r>
              <a:rPr lang="ko-KR" altLang="en-US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디자인 패턴</a:t>
            </a:r>
            <a:endParaRPr lang="en-US" altLang="ko-KR" sz="2400" b="1" kern="0" dirty="0">
              <a:solidFill>
                <a:srgbClr val="0070C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FA214-7CE1-43C3-9517-55CE4E0DBD25}"/>
              </a:ext>
            </a:extLst>
          </p:cNvPr>
          <p:cNvSpPr txBox="1"/>
          <p:nvPr/>
        </p:nvSpPr>
        <p:spPr>
          <a:xfrm>
            <a:off x="1340458" y="346153"/>
            <a:ext cx="4955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kern="0" dirty="0" err="1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스트래티지</a:t>
            </a:r>
            <a:r>
              <a:rPr lang="ko-KR" altLang="en-US" sz="20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패턴</a:t>
            </a:r>
            <a:endParaRPr lang="ko-KR" altLang="en-US" sz="2000" b="1" kern="0" dirty="0">
              <a:solidFill>
                <a:srgbClr val="5793E3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B1869-FBCF-4214-B012-BD864253F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03" y="2375569"/>
            <a:ext cx="123122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8007B2-DADF-4F3F-8F0E-5A516EFE89C8}"/>
              </a:ext>
            </a:extLst>
          </p:cNvPr>
          <p:cNvSpPr txBox="1"/>
          <p:nvPr/>
        </p:nvSpPr>
        <p:spPr>
          <a:xfrm>
            <a:off x="10838329" y="6270465"/>
            <a:ext cx="10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13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77355-61AA-47C5-92D9-544D23490CBC}"/>
              </a:ext>
            </a:extLst>
          </p:cNvPr>
          <p:cNvSpPr txBox="1"/>
          <p:nvPr/>
        </p:nvSpPr>
        <p:spPr>
          <a:xfrm>
            <a:off x="184011" y="1456745"/>
            <a:ext cx="28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회원 식단 관리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FD07A2-5306-43C7-AB8F-7F4E7AB1A511}"/>
              </a:ext>
            </a:extLst>
          </p:cNvPr>
          <p:cNvSpPr txBox="1"/>
          <p:nvPr/>
        </p:nvSpPr>
        <p:spPr>
          <a:xfrm>
            <a:off x="4191316" y="3137674"/>
            <a:ext cx="3799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2. </a:t>
            </a:r>
            <a:r>
              <a:rPr lang="ko-KR" altLang="en-US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회원의 다이어트 식단을 선택 했을 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78A4F9B-73F4-481F-AF85-482B47342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2043629"/>
            <a:ext cx="6572250" cy="9048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1EAE3F-76A1-4B36-8AAA-960648A68D70}"/>
              </a:ext>
            </a:extLst>
          </p:cNvPr>
          <p:cNvSpPr txBox="1"/>
          <p:nvPr/>
        </p:nvSpPr>
        <p:spPr>
          <a:xfrm>
            <a:off x="4191316" y="6420988"/>
            <a:ext cx="3799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3. </a:t>
            </a:r>
            <a:r>
              <a:rPr lang="ko-KR" altLang="en-US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회원의 다이어트 식단 삭제를 선택 했을 때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6EE5531-C69E-45AD-80D1-5008298AA963}"/>
              </a:ext>
            </a:extLst>
          </p:cNvPr>
          <p:cNvGrpSpPr/>
          <p:nvPr/>
        </p:nvGrpSpPr>
        <p:grpSpPr>
          <a:xfrm>
            <a:off x="2809874" y="3526841"/>
            <a:ext cx="6562725" cy="2697295"/>
            <a:chOff x="2809875" y="3845329"/>
            <a:chExt cx="6562725" cy="269729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DBAEAB9-232A-40CF-86B5-98C2A27C4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9875" y="3845329"/>
              <a:ext cx="6562725" cy="2105025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56FAE4E-C4CB-435C-8352-31C60AFC2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9875" y="5875874"/>
              <a:ext cx="6562724" cy="666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232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-1"/>
            <a:ext cx="1156447" cy="109242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4011" y="101252"/>
            <a:ext cx="7761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SW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Team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PJ</a:t>
            </a:r>
            <a:endParaRPr lang="ko-KR" altLang="en-US" sz="1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84891A-272D-4A1E-B546-93436480868C}"/>
              </a:ext>
            </a:extLst>
          </p:cNvPr>
          <p:cNvSpPr txBox="1"/>
          <p:nvPr/>
        </p:nvSpPr>
        <p:spPr>
          <a:xfrm>
            <a:off x="7169941" y="315376"/>
            <a:ext cx="47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03. </a:t>
            </a:r>
            <a:r>
              <a:rPr lang="ko-KR" altLang="en-US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디자인 패턴</a:t>
            </a:r>
            <a:endParaRPr lang="en-US" altLang="ko-KR" sz="2400" b="1" kern="0" dirty="0">
              <a:solidFill>
                <a:srgbClr val="0070C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FA214-7CE1-43C3-9517-55CE4E0DBD25}"/>
              </a:ext>
            </a:extLst>
          </p:cNvPr>
          <p:cNvSpPr txBox="1"/>
          <p:nvPr/>
        </p:nvSpPr>
        <p:spPr>
          <a:xfrm>
            <a:off x="1340458" y="346153"/>
            <a:ext cx="4955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kern="0" dirty="0" err="1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옵저버</a:t>
            </a:r>
            <a:r>
              <a:rPr lang="ko-KR" altLang="en-US" sz="20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패턴</a:t>
            </a:r>
            <a:endParaRPr lang="ko-KR" altLang="en-US" sz="2000" b="1" kern="0" dirty="0">
              <a:solidFill>
                <a:srgbClr val="5793E3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B1869-FBCF-4214-B012-BD864253F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03" y="2375569"/>
            <a:ext cx="123122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8007B2-DADF-4F3F-8F0E-5A516EFE89C8}"/>
              </a:ext>
            </a:extLst>
          </p:cNvPr>
          <p:cNvSpPr txBox="1"/>
          <p:nvPr/>
        </p:nvSpPr>
        <p:spPr>
          <a:xfrm>
            <a:off x="10838329" y="6270465"/>
            <a:ext cx="10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14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77355-61AA-47C5-92D9-544D23490CBC}"/>
              </a:ext>
            </a:extLst>
          </p:cNvPr>
          <p:cNvSpPr txBox="1"/>
          <p:nvPr/>
        </p:nvSpPr>
        <p:spPr>
          <a:xfrm>
            <a:off x="202102" y="1631573"/>
            <a:ext cx="28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사용자 관리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A7F995-E8C6-452A-A913-6AC03813D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2103" y="1747760"/>
            <a:ext cx="18321166" cy="699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71579568">
            <a:extLst>
              <a:ext uri="{FF2B5EF4-FFF2-40B4-BE49-F238E27FC236}">
                <a16:creationId xmlns:a16="http://schemas.microsoft.com/office/drawing/2014/main" id="{318CCB39-8D85-4487-B78E-92B385D88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15" y="2184508"/>
            <a:ext cx="5589098" cy="369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D8BECB-F251-461D-B351-E65B2E4C8E9F}"/>
              </a:ext>
            </a:extLst>
          </p:cNvPr>
          <p:cNvSpPr txBox="1"/>
          <p:nvPr/>
        </p:nvSpPr>
        <p:spPr>
          <a:xfrm>
            <a:off x="6296085" y="2058606"/>
            <a:ext cx="55890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문제점</a:t>
            </a:r>
            <a:endParaRPr lang="en-US" altLang="ko-KR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fontAlgn="base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 관리자는 사용자인 트레이너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회원의 정보 변화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삭제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추가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관심을 가지며 변화에 따른 업데이트 알림이 필요하다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트레이너와 회원에 사용될 사항들은 낮은 결합도를 유지해야한다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lvl="0" fontAlgn="base"/>
            <a:endParaRPr lang="en-US" altLang="ko-KR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lvl="0" fontAlgn="base"/>
            <a:endParaRPr lang="en-US" altLang="ko-KR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해결방안</a:t>
            </a:r>
            <a:endParaRPr lang="en-US" altLang="ko-KR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marR="0" indent="0" fontAlgn="base" latinLnBrk="1">
              <a:spcBef>
                <a:spcPts val="0"/>
              </a:spcBef>
              <a:spcAft>
                <a:spcPts val="1000"/>
              </a:spcAft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 트레이너와 회원의 서로의 차가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변경에 대한 사항들을 알려주는 것을 인터페이스로 정의하여 구현한다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수정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삭제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추가에 동적으로 알려 이벤트가 발생하면 관리자에게 어떤 사용자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트레이너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회원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추가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변경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삭제가 일어났는지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어떤 아이디가 이벤트가 일어났는지 알려준다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kern="0" spc="0" dirty="0">
              <a:solidFill>
                <a:srgbClr val="000000"/>
              </a:solidFill>
              <a:effectLst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572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-1"/>
            <a:ext cx="1156447" cy="109242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4011" y="101252"/>
            <a:ext cx="7761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SW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Team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PJ</a:t>
            </a:r>
            <a:endParaRPr lang="ko-KR" altLang="en-US" sz="1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84891A-272D-4A1E-B546-93436480868C}"/>
              </a:ext>
            </a:extLst>
          </p:cNvPr>
          <p:cNvSpPr txBox="1"/>
          <p:nvPr/>
        </p:nvSpPr>
        <p:spPr>
          <a:xfrm>
            <a:off x="7169941" y="315376"/>
            <a:ext cx="47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03. </a:t>
            </a:r>
            <a:r>
              <a:rPr lang="ko-KR" altLang="en-US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디자인 패턴</a:t>
            </a:r>
            <a:endParaRPr lang="en-US" altLang="ko-KR" sz="2400" b="1" kern="0" dirty="0">
              <a:solidFill>
                <a:srgbClr val="0070C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FA214-7CE1-43C3-9517-55CE4E0DBD25}"/>
              </a:ext>
            </a:extLst>
          </p:cNvPr>
          <p:cNvSpPr txBox="1"/>
          <p:nvPr/>
        </p:nvSpPr>
        <p:spPr>
          <a:xfrm>
            <a:off x="1340458" y="346153"/>
            <a:ext cx="4955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kern="0" dirty="0" err="1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옵저버</a:t>
            </a:r>
            <a:r>
              <a:rPr lang="ko-KR" altLang="en-US" sz="20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패턴</a:t>
            </a:r>
            <a:endParaRPr lang="ko-KR" altLang="en-US" sz="2000" b="1" kern="0" dirty="0">
              <a:solidFill>
                <a:srgbClr val="5793E3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B1869-FBCF-4214-B012-BD864253F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03" y="2292246"/>
            <a:ext cx="12312237" cy="53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8007B2-DADF-4F3F-8F0E-5A516EFE89C8}"/>
              </a:ext>
            </a:extLst>
          </p:cNvPr>
          <p:cNvSpPr txBox="1"/>
          <p:nvPr/>
        </p:nvSpPr>
        <p:spPr>
          <a:xfrm>
            <a:off x="10838329" y="6270465"/>
            <a:ext cx="10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15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77355-61AA-47C5-92D9-544D23490CBC}"/>
              </a:ext>
            </a:extLst>
          </p:cNvPr>
          <p:cNvSpPr txBox="1"/>
          <p:nvPr/>
        </p:nvSpPr>
        <p:spPr>
          <a:xfrm>
            <a:off x="184011" y="1456745"/>
            <a:ext cx="28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사용자 관리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C2A7C-116A-4367-8419-6B67D154C269}"/>
              </a:ext>
            </a:extLst>
          </p:cNvPr>
          <p:cNvSpPr txBox="1"/>
          <p:nvPr/>
        </p:nvSpPr>
        <p:spPr>
          <a:xfrm>
            <a:off x="2332475" y="4487780"/>
            <a:ext cx="145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사용자 조회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347A75-68A0-485F-B230-B915ED7B0522}"/>
              </a:ext>
            </a:extLst>
          </p:cNvPr>
          <p:cNvSpPr txBox="1"/>
          <p:nvPr/>
        </p:nvSpPr>
        <p:spPr>
          <a:xfrm>
            <a:off x="7007299" y="3506952"/>
            <a:ext cx="237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사용자 삭제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C5C197-1109-4F82-B34A-AC9E62073471}"/>
              </a:ext>
            </a:extLst>
          </p:cNvPr>
          <p:cNvSpPr txBox="1"/>
          <p:nvPr/>
        </p:nvSpPr>
        <p:spPr>
          <a:xfrm>
            <a:off x="6696458" y="5707306"/>
            <a:ext cx="293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사용자 정보 삭제  조회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5C4FC6E-1900-4928-872B-8D71BE5B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76" y="3196974"/>
            <a:ext cx="3876675" cy="11811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2D1D5DC-0767-4A1D-86E9-8C11A853D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046" y="2109126"/>
            <a:ext cx="3829050" cy="11811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A3DBD1C-2AF3-48FF-A5B8-FC47A9050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045" y="4153620"/>
            <a:ext cx="38862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10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-1"/>
            <a:ext cx="1156447" cy="109242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4011" y="101252"/>
            <a:ext cx="7761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SW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Team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PJ</a:t>
            </a:r>
            <a:endParaRPr lang="ko-KR" altLang="en-US" sz="1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84891A-272D-4A1E-B546-93436480868C}"/>
              </a:ext>
            </a:extLst>
          </p:cNvPr>
          <p:cNvSpPr txBox="1"/>
          <p:nvPr/>
        </p:nvSpPr>
        <p:spPr>
          <a:xfrm>
            <a:off x="7169941" y="315376"/>
            <a:ext cx="47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03. </a:t>
            </a:r>
            <a:r>
              <a:rPr lang="ko-KR" altLang="en-US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디자인 패턴</a:t>
            </a:r>
            <a:endParaRPr lang="en-US" altLang="ko-KR" sz="2400" b="1" kern="0" dirty="0">
              <a:solidFill>
                <a:srgbClr val="0070C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FA214-7CE1-43C3-9517-55CE4E0DBD25}"/>
              </a:ext>
            </a:extLst>
          </p:cNvPr>
          <p:cNvSpPr txBox="1"/>
          <p:nvPr/>
        </p:nvSpPr>
        <p:spPr>
          <a:xfrm>
            <a:off x="1340458" y="346153"/>
            <a:ext cx="4955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kern="0" dirty="0" err="1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옵저버</a:t>
            </a:r>
            <a:r>
              <a:rPr lang="ko-KR" altLang="en-US" sz="20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패턴</a:t>
            </a:r>
            <a:endParaRPr lang="ko-KR" altLang="en-US" sz="2000" b="1" kern="0" dirty="0">
              <a:solidFill>
                <a:srgbClr val="5793E3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B1869-FBCF-4214-B012-BD864253F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03" y="2292246"/>
            <a:ext cx="12312237" cy="53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8007B2-DADF-4F3F-8F0E-5A516EFE89C8}"/>
              </a:ext>
            </a:extLst>
          </p:cNvPr>
          <p:cNvSpPr txBox="1"/>
          <p:nvPr/>
        </p:nvSpPr>
        <p:spPr>
          <a:xfrm>
            <a:off x="10838329" y="6270465"/>
            <a:ext cx="10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16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77355-61AA-47C5-92D9-544D23490CBC}"/>
              </a:ext>
            </a:extLst>
          </p:cNvPr>
          <p:cNvSpPr txBox="1"/>
          <p:nvPr/>
        </p:nvSpPr>
        <p:spPr>
          <a:xfrm>
            <a:off x="184011" y="1456745"/>
            <a:ext cx="28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사용자 관리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CD3219-B681-4D28-9F9C-CB02F2C4FAAA}"/>
              </a:ext>
            </a:extLst>
          </p:cNvPr>
          <p:cNvSpPr txBox="1"/>
          <p:nvPr/>
        </p:nvSpPr>
        <p:spPr>
          <a:xfrm>
            <a:off x="1397047" y="5550021"/>
            <a:ext cx="145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사용자 추가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D355A87-6935-4153-B20C-E6EE5615E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23" y="2098513"/>
            <a:ext cx="3819525" cy="1524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B9A9D40-F479-4700-AE33-BC3D89A72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23" y="3894949"/>
            <a:ext cx="3838575" cy="13525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92FA640-073C-4D11-BD09-20968B2B8EDF}"/>
              </a:ext>
            </a:extLst>
          </p:cNvPr>
          <p:cNvSpPr txBox="1"/>
          <p:nvPr/>
        </p:nvSpPr>
        <p:spPr>
          <a:xfrm>
            <a:off x="4756485" y="3710283"/>
            <a:ext cx="290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사용자 정보 추가 조회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7F5C3B2-B40C-4E9C-A74F-43A7389D1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813" y="2098513"/>
            <a:ext cx="3857625" cy="13811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687F2FB-5F56-46A4-BB3B-E90FF9D33710}"/>
              </a:ext>
            </a:extLst>
          </p:cNvPr>
          <p:cNvSpPr txBox="1"/>
          <p:nvPr/>
        </p:nvSpPr>
        <p:spPr>
          <a:xfrm>
            <a:off x="8830581" y="5734687"/>
            <a:ext cx="257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사용자 정보 수정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0D6205-73BC-4ECA-BD70-4AC809BC3211}"/>
              </a:ext>
            </a:extLst>
          </p:cNvPr>
          <p:cNvSpPr txBox="1"/>
          <p:nvPr/>
        </p:nvSpPr>
        <p:spPr>
          <a:xfrm>
            <a:off x="8200168" y="3479638"/>
            <a:ext cx="3394024" cy="64633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ko-KR" altLang="en-US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사용자 이름</a:t>
            </a:r>
            <a:endParaRPr lang="en-US" altLang="ko-KR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흥부 </a:t>
            </a:r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</a:t>
            </a:r>
            <a:r>
              <a:rPr lang="ko-KR" altLang="en-US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홍길동 </a:t>
            </a:r>
            <a:endParaRPr lang="en-US" altLang="ko-KR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비밀번호 </a:t>
            </a:r>
            <a:endParaRPr lang="en-US" altLang="ko-KR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1234  -&gt; 0000</a:t>
            </a:r>
          </a:p>
          <a:p>
            <a:endParaRPr lang="en-US" altLang="ko-KR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7DF8C40-6915-4BAF-A010-413227F39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0168" y="2098513"/>
            <a:ext cx="3819525" cy="135255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1193E11-B3AB-4B04-BD15-8EA2C9F514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0168" y="4141908"/>
            <a:ext cx="38385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40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-1"/>
            <a:ext cx="1156447" cy="109242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4011" y="101252"/>
            <a:ext cx="7761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SW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Team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PJ</a:t>
            </a:r>
            <a:endParaRPr lang="ko-KR" altLang="en-US" sz="1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84891A-272D-4A1E-B546-93436480868C}"/>
              </a:ext>
            </a:extLst>
          </p:cNvPr>
          <p:cNvSpPr txBox="1"/>
          <p:nvPr/>
        </p:nvSpPr>
        <p:spPr>
          <a:xfrm>
            <a:off x="7169941" y="315376"/>
            <a:ext cx="47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03. </a:t>
            </a:r>
            <a:r>
              <a:rPr lang="ko-KR" altLang="en-US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디자인 패턴</a:t>
            </a:r>
            <a:endParaRPr lang="en-US" altLang="ko-KR" sz="2400" b="1" kern="0" dirty="0">
              <a:solidFill>
                <a:srgbClr val="0070C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FA214-7CE1-43C3-9517-55CE4E0DBD25}"/>
              </a:ext>
            </a:extLst>
          </p:cNvPr>
          <p:cNvSpPr txBox="1"/>
          <p:nvPr/>
        </p:nvSpPr>
        <p:spPr>
          <a:xfrm>
            <a:off x="1340458" y="346153"/>
            <a:ext cx="4955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kern="0" dirty="0" err="1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옵저버</a:t>
            </a:r>
            <a:r>
              <a:rPr lang="ko-KR" altLang="en-US" sz="20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패턴</a:t>
            </a:r>
            <a:endParaRPr lang="ko-KR" altLang="en-US" sz="2000" b="1" kern="0" dirty="0">
              <a:solidFill>
                <a:srgbClr val="5793E3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B1869-FBCF-4214-B012-BD864253F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03" y="2292246"/>
            <a:ext cx="12312237" cy="53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52E73-1AF1-4A94-8E90-DC596A3ACED5}"/>
              </a:ext>
            </a:extLst>
          </p:cNvPr>
          <p:cNvSpPr txBox="1"/>
          <p:nvPr/>
        </p:nvSpPr>
        <p:spPr>
          <a:xfrm>
            <a:off x="6400799" y="2555777"/>
            <a:ext cx="5589098" cy="280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문제점</a:t>
            </a:r>
            <a:endParaRPr lang="en-US" altLang="ko-KR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fontAlgn="base">
              <a:spcAft>
                <a:spcPts val="100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서로 다른 두 사용자 </a:t>
            </a:r>
            <a:r>
              <a:rPr lang="en-US" altLang="ko-KR" sz="1600" kern="0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트레이너와 회원</a:t>
            </a:r>
            <a:r>
              <a:rPr lang="en-US" altLang="ko-KR" sz="1600" kern="0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공지사항을 올리는 사용자</a:t>
            </a:r>
            <a:r>
              <a:rPr lang="en-US" altLang="ko-KR" sz="1600" kern="0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관리자 또는 트레이너</a:t>
            </a:r>
            <a:r>
              <a:rPr lang="en-US" altLang="ko-KR" sz="1600" kern="0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공지사항을 올렸을 때 공지사항에 대해 알림을 받아야 공지 사항을 확인할 수 있을 것이다</a:t>
            </a:r>
            <a:r>
              <a:rPr lang="en-US" altLang="ko-KR" sz="1600" kern="0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1600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lvl="0" fontAlgn="base"/>
            <a:endParaRPr lang="en-US" altLang="ko-KR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lvl="0" fontAlgn="base"/>
            <a:endParaRPr lang="en-US" altLang="ko-KR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해결방안</a:t>
            </a:r>
          </a:p>
          <a:p>
            <a:pPr lvl="0" fontAlgn="base"/>
            <a:r>
              <a:rPr lang="ko-KR" altLang="en-US" sz="1600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인터페이스와 인터페이스를 구현하는 </a:t>
            </a:r>
            <a:r>
              <a:rPr lang="en-US" altLang="ko-KR" sz="1600" dirty="0" err="1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NoticeData</a:t>
            </a:r>
            <a:r>
              <a:rPr lang="ko-KR" altLang="en-US" sz="1600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사용하여 공지사항을 올리는 등의 메서드를 추가 한다</a:t>
            </a:r>
            <a:r>
              <a:rPr lang="en-US" altLang="ko-KR" sz="1600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pPr lvl="0" fontAlgn="base"/>
            <a:r>
              <a:rPr lang="ko-KR" altLang="en-US" sz="1600" dirty="0" err="1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옵저버를</a:t>
            </a:r>
            <a:r>
              <a:rPr lang="ko-KR" altLang="en-US" sz="1600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사용하여 객체들에게 공지사항에 변화가 있을 때 알려준다</a:t>
            </a:r>
            <a:r>
              <a:rPr lang="en-US" altLang="ko-KR" sz="1600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r>
              <a:rPr lang="ko-KR" altLang="en-US" sz="1600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8007B2-DADF-4F3F-8F0E-5A516EFE89C8}"/>
              </a:ext>
            </a:extLst>
          </p:cNvPr>
          <p:cNvSpPr txBox="1"/>
          <p:nvPr/>
        </p:nvSpPr>
        <p:spPr>
          <a:xfrm>
            <a:off x="10838329" y="6270465"/>
            <a:ext cx="10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17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3F3C249-AC17-4925-803A-8ABF05C82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932" y="1920627"/>
            <a:ext cx="113556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_x376259216">
            <a:extLst>
              <a:ext uri="{FF2B5EF4-FFF2-40B4-BE49-F238E27FC236}">
                <a16:creationId xmlns:a16="http://schemas.microsoft.com/office/drawing/2014/main" id="{569A4A01-DE44-41B4-9264-7D49374090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9" r="1986" b="7421"/>
          <a:stretch/>
        </p:blipFill>
        <p:spPr bwMode="auto">
          <a:xfrm>
            <a:off x="306931" y="2344418"/>
            <a:ext cx="5871319" cy="363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E65A1D-1922-4118-AFDF-406508A0F5CE}"/>
              </a:ext>
            </a:extLst>
          </p:cNvPr>
          <p:cNvSpPr txBox="1"/>
          <p:nvPr/>
        </p:nvSpPr>
        <p:spPr>
          <a:xfrm>
            <a:off x="184011" y="1456745"/>
            <a:ext cx="28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공지사항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89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그림 47" descr="사람, 노트북, 실내, 앉아있는이(가) 표시된 사진&#10;&#10;자동 생성된 설명">
            <a:extLst>
              <a:ext uri="{FF2B5EF4-FFF2-40B4-BE49-F238E27FC236}">
                <a16:creationId xmlns:a16="http://schemas.microsoft.com/office/drawing/2014/main" id="{69AC0D93-9349-463F-89C3-8EE51242D5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D65E7D-4A5A-452D-AB59-56836CFE9D99}"/>
              </a:ext>
            </a:extLst>
          </p:cNvPr>
          <p:cNvSpPr txBox="1"/>
          <p:nvPr/>
        </p:nvSpPr>
        <p:spPr>
          <a:xfrm>
            <a:off x="5155380" y="1065862"/>
            <a:ext cx="5744685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FF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개요</a:t>
            </a:r>
            <a:endParaRPr lang="en-US" altLang="ko-KR" sz="2000" dirty="0">
              <a:solidFill>
                <a:srgbClr val="FFFFF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514350"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dirty="0">
              <a:solidFill>
                <a:srgbClr val="FFFFF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7429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FF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시스템 분석</a:t>
            </a:r>
            <a:endParaRPr lang="en-US" altLang="ko-KR" sz="2000" dirty="0">
              <a:solidFill>
                <a:srgbClr val="FFFFF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7429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FFFFF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7429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FF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디자인 패턴</a:t>
            </a:r>
            <a:endParaRPr lang="en-US" altLang="ko-KR" sz="2000" dirty="0">
              <a:solidFill>
                <a:srgbClr val="FFFFF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7429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FFFFF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7429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FF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결과</a:t>
            </a:r>
            <a:endParaRPr lang="en-US" altLang="ko-KR" sz="2000" dirty="0">
              <a:solidFill>
                <a:srgbClr val="FFFFF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514350"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dirty="0">
              <a:solidFill>
                <a:srgbClr val="FFFFF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8201" y="1065862"/>
            <a:ext cx="3313164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4000" b="1" dirty="0">
                <a:solidFill>
                  <a:srgbClr val="FFFF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j-cs"/>
              </a:rPr>
              <a:t>목차</a:t>
            </a:r>
            <a:r>
              <a:rPr lang="en-US" altLang="ko-KR" sz="4000" b="1" i="1" dirty="0">
                <a:solidFill>
                  <a:srgbClr val="FFFF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j-cs"/>
              </a:rPr>
              <a:t> </a:t>
            </a:r>
          </a:p>
        </p:txBody>
      </p:sp>
      <p:sp>
        <p:nvSpPr>
          <p:cNvPr id="80" name="한쪽 모서리가 둥근 사각형 4">
            <a:extLst>
              <a:ext uri="{FF2B5EF4-FFF2-40B4-BE49-F238E27FC236}">
                <a16:creationId xmlns:a16="http://schemas.microsoft.com/office/drawing/2014/main" id="{2A148053-B583-4EFF-9AA1-5B91AFFB0022}"/>
              </a:ext>
            </a:extLst>
          </p:cNvPr>
          <p:cNvSpPr/>
          <p:nvPr/>
        </p:nvSpPr>
        <p:spPr>
          <a:xfrm flipV="1">
            <a:off x="0" y="-1"/>
            <a:ext cx="1156447" cy="109242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6CF365E-E52F-4A9C-971D-C0F0B8CC8CE4}"/>
              </a:ext>
            </a:extLst>
          </p:cNvPr>
          <p:cNvSpPr/>
          <p:nvPr/>
        </p:nvSpPr>
        <p:spPr>
          <a:xfrm>
            <a:off x="184011" y="101252"/>
            <a:ext cx="7761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</a:rPr>
              <a:t>SW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</a:rPr>
              <a:t> Team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</a:rPr>
              <a:t>PJ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340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-1"/>
            <a:ext cx="1156447" cy="109242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4011" y="101252"/>
            <a:ext cx="7761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SW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Team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PJ</a:t>
            </a:r>
            <a:endParaRPr lang="ko-KR" altLang="en-US" sz="1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84891A-272D-4A1E-B546-93436480868C}"/>
              </a:ext>
            </a:extLst>
          </p:cNvPr>
          <p:cNvSpPr txBox="1"/>
          <p:nvPr/>
        </p:nvSpPr>
        <p:spPr>
          <a:xfrm>
            <a:off x="7169941" y="315376"/>
            <a:ext cx="47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03. </a:t>
            </a:r>
            <a:r>
              <a:rPr lang="ko-KR" altLang="en-US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디자인 패턴</a:t>
            </a:r>
            <a:endParaRPr lang="en-US" altLang="ko-KR" sz="2400" b="1" kern="0" dirty="0">
              <a:solidFill>
                <a:srgbClr val="0070C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FA214-7CE1-43C3-9517-55CE4E0DBD25}"/>
              </a:ext>
            </a:extLst>
          </p:cNvPr>
          <p:cNvSpPr txBox="1"/>
          <p:nvPr/>
        </p:nvSpPr>
        <p:spPr>
          <a:xfrm>
            <a:off x="1340458" y="346153"/>
            <a:ext cx="4955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kern="0" dirty="0" err="1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데코레이터</a:t>
            </a:r>
            <a:r>
              <a:rPr lang="ko-KR" altLang="en-US" sz="20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패턴</a:t>
            </a:r>
            <a:endParaRPr lang="ko-KR" altLang="en-US" sz="2000" b="1" kern="0" dirty="0">
              <a:solidFill>
                <a:srgbClr val="5793E3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B1869-FBCF-4214-B012-BD864253F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03" y="2292246"/>
            <a:ext cx="12312237" cy="53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38835976">
            <a:extLst>
              <a:ext uri="{FF2B5EF4-FFF2-40B4-BE49-F238E27FC236}">
                <a16:creationId xmlns:a16="http://schemas.microsoft.com/office/drawing/2014/main" id="{13F4E7EC-58A4-4F3D-A03A-B1A168CBA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02" y="2292246"/>
            <a:ext cx="6006263" cy="387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F8007B2-DADF-4F3F-8F0E-5A516EFE89C8}"/>
              </a:ext>
            </a:extLst>
          </p:cNvPr>
          <p:cNvSpPr txBox="1"/>
          <p:nvPr/>
        </p:nvSpPr>
        <p:spPr>
          <a:xfrm>
            <a:off x="10838329" y="6270465"/>
            <a:ext cx="10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18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EADC9D-BF79-4ABD-9711-283C9B161DED}"/>
              </a:ext>
            </a:extLst>
          </p:cNvPr>
          <p:cNvSpPr txBox="1"/>
          <p:nvPr/>
        </p:nvSpPr>
        <p:spPr>
          <a:xfrm>
            <a:off x="6400799" y="2828224"/>
            <a:ext cx="558909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문제점</a:t>
            </a:r>
            <a:endParaRPr lang="en-US" altLang="ko-KR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fontAlgn="base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인바디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운동 목표 등의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정보를 입력하는 변수가 더 생긴다면 클래스를 수정해야 하는 경우가 발생한다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lvl="0" fontAlgn="base"/>
            <a:endParaRPr lang="en-US" altLang="ko-KR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lvl="0" fontAlgn="base"/>
            <a:endParaRPr lang="en-US" altLang="ko-KR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lvl="0" fontAlgn="base"/>
            <a:endParaRPr lang="en-US" altLang="ko-KR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해결방안</a:t>
            </a:r>
            <a:endParaRPr lang="en-US" altLang="ko-KR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fontAlgn="base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데코레이터를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사용하여 추가 적으로 입력할 수 있는 변수를 가진 클래스를 따로 만들어서 적용하였다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lvl="0" fontAlgn="base"/>
            <a:endParaRPr lang="ko-KR" altLang="en-US" sz="1600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E336B-A345-43D2-BB9F-17EA4DE7CE7B}"/>
              </a:ext>
            </a:extLst>
          </p:cNvPr>
          <p:cNvSpPr txBox="1"/>
          <p:nvPr/>
        </p:nvSpPr>
        <p:spPr>
          <a:xfrm>
            <a:off x="184011" y="1456745"/>
            <a:ext cx="28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회원 정보 입력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306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-1"/>
            <a:ext cx="1156447" cy="109242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4011" y="101252"/>
            <a:ext cx="7761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SW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Team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PJ</a:t>
            </a:r>
            <a:endParaRPr lang="ko-KR" altLang="en-US" sz="1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84891A-272D-4A1E-B546-93436480868C}"/>
              </a:ext>
            </a:extLst>
          </p:cNvPr>
          <p:cNvSpPr txBox="1"/>
          <p:nvPr/>
        </p:nvSpPr>
        <p:spPr>
          <a:xfrm>
            <a:off x="7169941" y="315376"/>
            <a:ext cx="47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03. </a:t>
            </a:r>
            <a:r>
              <a:rPr lang="ko-KR" altLang="en-US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디자인 패턴</a:t>
            </a:r>
            <a:endParaRPr lang="en-US" altLang="ko-KR" sz="2400" b="1" kern="0" dirty="0">
              <a:solidFill>
                <a:srgbClr val="0070C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FA214-7CE1-43C3-9517-55CE4E0DBD25}"/>
              </a:ext>
            </a:extLst>
          </p:cNvPr>
          <p:cNvSpPr txBox="1"/>
          <p:nvPr/>
        </p:nvSpPr>
        <p:spPr>
          <a:xfrm>
            <a:off x="1340458" y="346153"/>
            <a:ext cx="4955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kern="0" dirty="0" err="1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데코레이터</a:t>
            </a:r>
            <a:r>
              <a:rPr lang="ko-KR" altLang="en-US" sz="20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패턴</a:t>
            </a:r>
            <a:endParaRPr lang="ko-KR" altLang="en-US" sz="2000" b="1" kern="0" dirty="0">
              <a:solidFill>
                <a:srgbClr val="5793E3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8007B2-DADF-4F3F-8F0E-5A516EFE89C8}"/>
              </a:ext>
            </a:extLst>
          </p:cNvPr>
          <p:cNvSpPr txBox="1"/>
          <p:nvPr/>
        </p:nvSpPr>
        <p:spPr>
          <a:xfrm>
            <a:off x="10838329" y="6270465"/>
            <a:ext cx="10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19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77355-61AA-47C5-92D9-544D23490CBC}"/>
              </a:ext>
            </a:extLst>
          </p:cNvPr>
          <p:cNvSpPr txBox="1"/>
          <p:nvPr/>
        </p:nvSpPr>
        <p:spPr>
          <a:xfrm>
            <a:off x="184011" y="1456745"/>
            <a:ext cx="28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회원 정보 입력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70ABE0-E671-4BAA-8B31-C4C2A3B8C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07" y="2286000"/>
            <a:ext cx="5057775" cy="114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48CC12-004B-4D96-BB8A-F01487A9A0AD}"/>
              </a:ext>
            </a:extLst>
          </p:cNvPr>
          <p:cNvSpPr txBox="1"/>
          <p:nvPr/>
        </p:nvSpPr>
        <p:spPr>
          <a:xfrm>
            <a:off x="1961523" y="3623956"/>
            <a:ext cx="2402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회원 세부정보 조회를 눌렀을 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527369-7C1A-455E-A270-C7027470F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669" y="2286000"/>
            <a:ext cx="5057775" cy="2286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FAD9FE-3D18-4D2D-97DF-F6F6C6FDB974}"/>
              </a:ext>
            </a:extLst>
          </p:cNvPr>
          <p:cNvSpPr txBox="1"/>
          <p:nvPr/>
        </p:nvSpPr>
        <p:spPr>
          <a:xfrm>
            <a:off x="7555285" y="4823705"/>
            <a:ext cx="2402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회원 세부정보 수정을 눌렀을 때</a:t>
            </a:r>
          </a:p>
        </p:txBody>
      </p:sp>
    </p:spTree>
    <p:extLst>
      <p:ext uri="{BB962C8B-B14F-4D97-AF65-F5344CB8AC3E}">
        <p14:creationId xmlns:p14="http://schemas.microsoft.com/office/powerpoint/2010/main" val="639617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-1"/>
            <a:ext cx="1156447" cy="109242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4011" y="101252"/>
            <a:ext cx="7761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SW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Team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PJ</a:t>
            </a:r>
            <a:endParaRPr lang="ko-KR" altLang="en-US" sz="1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84891A-272D-4A1E-B546-93436480868C}"/>
              </a:ext>
            </a:extLst>
          </p:cNvPr>
          <p:cNvSpPr txBox="1"/>
          <p:nvPr/>
        </p:nvSpPr>
        <p:spPr>
          <a:xfrm>
            <a:off x="7169941" y="315376"/>
            <a:ext cx="47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03. </a:t>
            </a:r>
            <a:r>
              <a:rPr lang="ko-KR" altLang="en-US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디자인 패턴</a:t>
            </a:r>
            <a:endParaRPr lang="en-US" altLang="ko-KR" sz="2400" b="1" kern="0" dirty="0">
              <a:solidFill>
                <a:srgbClr val="0070C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FA214-7CE1-43C3-9517-55CE4E0DBD25}"/>
              </a:ext>
            </a:extLst>
          </p:cNvPr>
          <p:cNvSpPr txBox="1"/>
          <p:nvPr/>
        </p:nvSpPr>
        <p:spPr>
          <a:xfrm>
            <a:off x="1340458" y="346153"/>
            <a:ext cx="4955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kern="0" dirty="0" err="1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데코레이터</a:t>
            </a:r>
            <a:r>
              <a:rPr lang="ko-KR" altLang="en-US" sz="20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패턴</a:t>
            </a:r>
            <a:endParaRPr lang="ko-KR" altLang="en-US" sz="2000" b="1" kern="0" dirty="0">
              <a:solidFill>
                <a:srgbClr val="5793E3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8007B2-DADF-4F3F-8F0E-5A516EFE89C8}"/>
              </a:ext>
            </a:extLst>
          </p:cNvPr>
          <p:cNvSpPr txBox="1"/>
          <p:nvPr/>
        </p:nvSpPr>
        <p:spPr>
          <a:xfrm>
            <a:off x="10838329" y="6270465"/>
            <a:ext cx="10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77355-61AA-47C5-92D9-544D23490CBC}"/>
              </a:ext>
            </a:extLst>
          </p:cNvPr>
          <p:cNvSpPr txBox="1"/>
          <p:nvPr/>
        </p:nvSpPr>
        <p:spPr>
          <a:xfrm>
            <a:off x="184011" y="1456745"/>
            <a:ext cx="28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회원 정보 입력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48CC12-004B-4D96-BB8A-F01487A9A0AD}"/>
              </a:ext>
            </a:extLst>
          </p:cNvPr>
          <p:cNvSpPr txBox="1"/>
          <p:nvPr/>
        </p:nvSpPr>
        <p:spPr>
          <a:xfrm>
            <a:off x="1797657" y="4859331"/>
            <a:ext cx="2402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회원 세부정보 입력을 눌렀을 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FAD9FE-3D18-4D2D-97DF-F6F6C6FDB974}"/>
              </a:ext>
            </a:extLst>
          </p:cNvPr>
          <p:cNvSpPr txBox="1"/>
          <p:nvPr/>
        </p:nvSpPr>
        <p:spPr>
          <a:xfrm>
            <a:off x="7906871" y="4832287"/>
            <a:ext cx="2402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종료를 눌렀을 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711CD0-4916-4F39-9904-F691FE079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98" y="2497328"/>
            <a:ext cx="5295900" cy="2286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5106DF-0B43-45AC-9AE8-531D3BD87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700" y="3140265"/>
            <a:ext cx="51054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47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-1"/>
            <a:ext cx="1156447" cy="109242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4011" y="101252"/>
            <a:ext cx="7761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SW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Team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PJ</a:t>
            </a:r>
            <a:endParaRPr lang="ko-KR" altLang="en-US" sz="1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84891A-272D-4A1E-B546-93436480868C}"/>
              </a:ext>
            </a:extLst>
          </p:cNvPr>
          <p:cNvSpPr txBox="1"/>
          <p:nvPr/>
        </p:nvSpPr>
        <p:spPr>
          <a:xfrm>
            <a:off x="7169941" y="315376"/>
            <a:ext cx="47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03. </a:t>
            </a:r>
            <a:r>
              <a:rPr lang="ko-KR" altLang="en-US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디자인 패턴</a:t>
            </a:r>
            <a:endParaRPr lang="en-US" altLang="ko-KR" sz="2400" b="1" kern="0" dirty="0">
              <a:solidFill>
                <a:srgbClr val="0070C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FA214-7CE1-43C3-9517-55CE4E0DBD25}"/>
              </a:ext>
            </a:extLst>
          </p:cNvPr>
          <p:cNvSpPr txBox="1"/>
          <p:nvPr/>
        </p:nvSpPr>
        <p:spPr>
          <a:xfrm>
            <a:off x="1340458" y="346153"/>
            <a:ext cx="4955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커맨드 패턴</a:t>
            </a:r>
            <a:endParaRPr lang="ko-KR" altLang="en-US" sz="2000" b="1" kern="0" dirty="0">
              <a:solidFill>
                <a:srgbClr val="5793E3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B1869-FBCF-4214-B012-BD864253F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03" y="2292246"/>
            <a:ext cx="12312237" cy="53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38835976">
            <a:extLst>
              <a:ext uri="{FF2B5EF4-FFF2-40B4-BE49-F238E27FC236}">
                <a16:creationId xmlns:a16="http://schemas.microsoft.com/office/drawing/2014/main" id="{13F4E7EC-58A4-4F3D-A03A-B1A168CBA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02" y="2292246"/>
            <a:ext cx="6006263" cy="387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F8007B2-DADF-4F3F-8F0E-5A516EFE89C8}"/>
              </a:ext>
            </a:extLst>
          </p:cNvPr>
          <p:cNvSpPr txBox="1"/>
          <p:nvPr/>
        </p:nvSpPr>
        <p:spPr>
          <a:xfrm>
            <a:off x="10838329" y="6270465"/>
            <a:ext cx="10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E9E57C-4789-4333-8ACB-FC7F9D07FE5E}"/>
              </a:ext>
            </a:extLst>
          </p:cNvPr>
          <p:cNvSpPr txBox="1"/>
          <p:nvPr/>
        </p:nvSpPr>
        <p:spPr>
          <a:xfrm>
            <a:off x="960186" y="3799178"/>
            <a:ext cx="4395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일단 넣어 놓은 </a:t>
            </a:r>
            <a:r>
              <a:rPr lang="ko-KR" altLang="en-US" sz="32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거에요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EADC9D-BF79-4ABD-9711-283C9B161DED}"/>
              </a:ext>
            </a:extLst>
          </p:cNvPr>
          <p:cNvSpPr txBox="1"/>
          <p:nvPr/>
        </p:nvSpPr>
        <p:spPr>
          <a:xfrm>
            <a:off x="6400799" y="2555777"/>
            <a:ext cx="558909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문제점</a:t>
            </a:r>
            <a:endParaRPr lang="en-US" altLang="ko-KR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lvl="0" fontAlgn="base"/>
            <a:endParaRPr lang="ko-KR" altLang="en-US" sz="1600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lvl="0" fontAlgn="base"/>
            <a:endParaRPr lang="en-US" altLang="ko-KR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lvl="0" fontAlgn="base"/>
            <a:endParaRPr lang="en-US" altLang="ko-KR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해결방안</a:t>
            </a:r>
            <a:endParaRPr lang="en-US" altLang="ko-KR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lvl="0" fontAlgn="base"/>
            <a:r>
              <a:rPr lang="ko-KR" altLang="en-US" sz="1600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0C2B0A-7569-491E-9480-D49B5053E9A6}"/>
              </a:ext>
            </a:extLst>
          </p:cNvPr>
          <p:cNvSpPr txBox="1"/>
          <p:nvPr/>
        </p:nvSpPr>
        <p:spPr>
          <a:xfrm>
            <a:off x="184011" y="1456745"/>
            <a:ext cx="28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회원 운동 구성 설정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850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-1"/>
            <a:ext cx="1156447" cy="109242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4011" y="101252"/>
            <a:ext cx="7761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</a:rPr>
              <a:t>SW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</a:rPr>
              <a:t> Team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</a:rPr>
              <a:t>PJ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84891A-272D-4A1E-B546-93436480868C}"/>
              </a:ext>
            </a:extLst>
          </p:cNvPr>
          <p:cNvSpPr txBox="1"/>
          <p:nvPr/>
        </p:nvSpPr>
        <p:spPr>
          <a:xfrm>
            <a:off x="7169941" y="315376"/>
            <a:ext cx="47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kern="0" dirty="0">
                <a:solidFill>
                  <a:srgbClr val="0070C0"/>
                </a:solidFill>
              </a:rPr>
              <a:t>03. </a:t>
            </a:r>
            <a:r>
              <a:rPr lang="ko-KR" altLang="en-US" sz="2400" b="1" kern="0" dirty="0">
                <a:solidFill>
                  <a:srgbClr val="0070C0"/>
                </a:solidFill>
              </a:rPr>
              <a:t>디자인 패턴</a:t>
            </a:r>
            <a:endParaRPr lang="en-US" altLang="ko-KR" sz="2400" b="1" kern="0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FA214-7CE1-43C3-9517-55CE4E0DBD25}"/>
              </a:ext>
            </a:extLst>
          </p:cNvPr>
          <p:cNvSpPr txBox="1"/>
          <p:nvPr/>
        </p:nvSpPr>
        <p:spPr>
          <a:xfrm>
            <a:off x="1340458" y="346153"/>
            <a:ext cx="4955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kern="0" dirty="0">
                <a:solidFill>
                  <a:srgbClr val="2574DB"/>
                </a:solidFill>
              </a:rPr>
              <a:t>커맨드 패턴</a:t>
            </a:r>
            <a:endParaRPr lang="ko-KR" altLang="en-US" sz="2000" b="1" kern="0" dirty="0">
              <a:solidFill>
                <a:srgbClr val="5793E3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B1869-FBCF-4214-B012-BD864253F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03" y="2292246"/>
            <a:ext cx="12312237" cy="53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8007B2-DADF-4F3F-8F0E-5A516EFE89C8}"/>
              </a:ext>
            </a:extLst>
          </p:cNvPr>
          <p:cNvSpPr txBox="1"/>
          <p:nvPr/>
        </p:nvSpPr>
        <p:spPr>
          <a:xfrm>
            <a:off x="10838329" y="6270465"/>
            <a:ext cx="10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22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77355-61AA-47C5-92D9-544D23490CBC}"/>
              </a:ext>
            </a:extLst>
          </p:cNvPr>
          <p:cNvSpPr txBox="1"/>
          <p:nvPr/>
        </p:nvSpPr>
        <p:spPr>
          <a:xfrm>
            <a:off x="184011" y="1456745"/>
            <a:ext cx="28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kern="0" dirty="0"/>
              <a:t>회원 운동 구성 설정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73706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-1"/>
            <a:ext cx="1156447" cy="109242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4011" y="101252"/>
            <a:ext cx="7761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SW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Team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PJ</a:t>
            </a:r>
            <a:endParaRPr lang="ko-KR" altLang="en-US" sz="1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84891A-272D-4A1E-B546-93436480868C}"/>
              </a:ext>
            </a:extLst>
          </p:cNvPr>
          <p:cNvSpPr txBox="1"/>
          <p:nvPr/>
        </p:nvSpPr>
        <p:spPr>
          <a:xfrm>
            <a:off x="7169941" y="315376"/>
            <a:ext cx="47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03. </a:t>
            </a:r>
            <a:r>
              <a:rPr lang="ko-KR" altLang="en-US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디자인 패턴</a:t>
            </a:r>
            <a:endParaRPr lang="en-US" altLang="ko-KR" sz="2400" b="1" kern="0" dirty="0">
              <a:solidFill>
                <a:srgbClr val="0070C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FA214-7CE1-43C3-9517-55CE4E0DBD25}"/>
              </a:ext>
            </a:extLst>
          </p:cNvPr>
          <p:cNvSpPr txBox="1"/>
          <p:nvPr/>
        </p:nvSpPr>
        <p:spPr>
          <a:xfrm>
            <a:off x="1340458" y="346153"/>
            <a:ext cx="4955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커맨드 패턴</a:t>
            </a:r>
            <a:endParaRPr lang="ko-KR" altLang="en-US" sz="2000" b="1" kern="0" dirty="0">
              <a:solidFill>
                <a:srgbClr val="5793E3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B1869-FBCF-4214-B012-BD864253F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03" y="2292246"/>
            <a:ext cx="12312237" cy="53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8007B2-DADF-4F3F-8F0E-5A516EFE89C8}"/>
              </a:ext>
            </a:extLst>
          </p:cNvPr>
          <p:cNvSpPr txBox="1"/>
          <p:nvPr/>
        </p:nvSpPr>
        <p:spPr>
          <a:xfrm>
            <a:off x="10838329" y="6270465"/>
            <a:ext cx="10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23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2" name="_x240346848">
            <a:extLst>
              <a:ext uri="{FF2B5EF4-FFF2-40B4-BE49-F238E27FC236}">
                <a16:creationId xmlns:a16="http://schemas.microsoft.com/office/drawing/2014/main" id="{783A9F09-BAAF-4ECD-AD0F-A0BA2C4BE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70" y="2292246"/>
            <a:ext cx="4946386" cy="382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A837B7-7C83-4781-ADCE-C46462A4B83A}"/>
              </a:ext>
            </a:extLst>
          </p:cNvPr>
          <p:cNvSpPr txBox="1"/>
          <p:nvPr/>
        </p:nvSpPr>
        <p:spPr>
          <a:xfrm>
            <a:off x="6022951" y="2942662"/>
            <a:ext cx="51739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문제점</a:t>
            </a:r>
            <a:endParaRPr lang="en-US" altLang="ko-KR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fontAlgn="base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체크 박스의 버튼을 눌렀을 때 동작되는 기능이 버튼과 연결되어야 한다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endParaRPr lang="ko-KR" altLang="en-US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lvl="0" fontAlgn="base"/>
            <a:endParaRPr lang="en-US" altLang="ko-KR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lvl="0" fontAlgn="base"/>
            <a:endParaRPr lang="en-US" altLang="ko-KR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해결방안</a:t>
            </a:r>
            <a:endParaRPr lang="en-US" altLang="ko-KR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fontAlgn="base"/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특정 기능과 그 기능을 요청하는 클래스가 있는 커맨드 패턴을 적용한다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948E8-F044-4DBA-9711-AEDA6FDBCC5B}"/>
              </a:ext>
            </a:extLst>
          </p:cNvPr>
          <p:cNvSpPr txBox="1"/>
          <p:nvPr/>
        </p:nvSpPr>
        <p:spPr>
          <a:xfrm>
            <a:off x="184011" y="1456745"/>
            <a:ext cx="28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회원 운동 체크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855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-1"/>
            <a:ext cx="1156447" cy="109242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4011" y="101252"/>
            <a:ext cx="7761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SW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Team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PJ</a:t>
            </a:r>
            <a:endParaRPr lang="ko-KR" altLang="en-US" sz="1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84891A-272D-4A1E-B546-93436480868C}"/>
              </a:ext>
            </a:extLst>
          </p:cNvPr>
          <p:cNvSpPr txBox="1"/>
          <p:nvPr/>
        </p:nvSpPr>
        <p:spPr>
          <a:xfrm>
            <a:off x="7169941" y="315376"/>
            <a:ext cx="47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03. </a:t>
            </a:r>
            <a:r>
              <a:rPr lang="ko-KR" altLang="en-US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디자인 패턴</a:t>
            </a:r>
            <a:endParaRPr lang="en-US" altLang="ko-KR" sz="2400" b="1" kern="0" dirty="0">
              <a:solidFill>
                <a:srgbClr val="0070C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FA214-7CE1-43C3-9517-55CE4E0DBD25}"/>
              </a:ext>
            </a:extLst>
          </p:cNvPr>
          <p:cNvSpPr txBox="1"/>
          <p:nvPr/>
        </p:nvSpPr>
        <p:spPr>
          <a:xfrm>
            <a:off x="1340458" y="346153"/>
            <a:ext cx="4955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커맨드 패턴</a:t>
            </a:r>
            <a:endParaRPr lang="ko-KR" altLang="en-US" sz="2000" b="1" kern="0" dirty="0">
              <a:solidFill>
                <a:srgbClr val="5793E3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B1869-FBCF-4214-B012-BD864253F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03" y="2292246"/>
            <a:ext cx="12312237" cy="53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8007B2-DADF-4F3F-8F0E-5A516EFE89C8}"/>
              </a:ext>
            </a:extLst>
          </p:cNvPr>
          <p:cNvSpPr txBox="1"/>
          <p:nvPr/>
        </p:nvSpPr>
        <p:spPr>
          <a:xfrm>
            <a:off x="10838329" y="6270465"/>
            <a:ext cx="10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24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77355-61AA-47C5-92D9-544D23490CBC}"/>
              </a:ext>
            </a:extLst>
          </p:cNvPr>
          <p:cNvSpPr txBox="1"/>
          <p:nvPr/>
        </p:nvSpPr>
        <p:spPr>
          <a:xfrm>
            <a:off x="184011" y="1456745"/>
            <a:ext cx="28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회원 운동 체크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2" name="_x240344040">
            <a:extLst>
              <a:ext uri="{FF2B5EF4-FFF2-40B4-BE49-F238E27FC236}">
                <a16:creationId xmlns:a16="http://schemas.microsoft.com/office/drawing/2014/main" id="{DA3B5A3D-8EDC-4743-937A-38444B8F8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98" y="2336672"/>
            <a:ext cx="5326063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_x240343896">
            <a:extLst>
              <a:ext uri="{FF2B5EF4-FFF2-40B4-BE49-F238E27FC236}">
                <a16:creationId xmlns:a16="http://schemas.microsoft.com/office/drawing/2014/main" id="{7BC06EAE-2DAF-4F44-B660-720065829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97" y="4533089"/>
            <a:ext cx="5326064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_x240344328">
            <a:extLst>
              <a:ext uri="{FF2B5EF4-FFF2-40B4-BE49-F238E27FC236}">
                <a16:creationId xmlns:a16="http://schemas.microsoft.com/office/drawing/2014/main" id="{89AC7E54-A992-47E5-968E-D4ED4E50E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887" y="4575951"/>
            <a:ext cx="5645150" cy="163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_x240344976">
            <a:extLst>
              <a:ext uri="{FF2B5EF4-FFF2-40B4-BE49-F238E27FC236}">
                <a16:creationId xmlns:a16="http://schemas.microsoft.com/office/drawing/2014/main" id="{C9196899-23E1-4FCE-AAF3-406F25509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156" y="2318145"/>
            <a:ext cx="5492612" cy="170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002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-1"/>
            <a:ext cx="1156447" cy="109242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4011" y="101252"/>
            <a:ext cx="7761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SW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Team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PJ</a:t>
            </a:r>
            <a:endParaRPr lang="ko-KR" altLang="en-US" sz="1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84891A-272D-4A1E-B546-93436480868C}"/>
              </a:ext>
            </a:extLst>
          </p:cNvPr>
          <p:cNvSpPr txBox="1"/>
          <p:nvPr/>
        </p:nvSpPr>
        <p:spPr>
          <a:xfrm>
            <a:off x="7169941" y="315376"/>
            <a:ext cx="47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03. </a:t>
            </a:r>
            <a:r>
              <a:rPr lang="ko-KR" altLang="en-US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디자인 패턴</a:t>
            </a:r>
            <a:endParaRPr lang="en-US" altLang="ko-KR" sz="2400" b="1" kern="0" dirty="0">
              <a:solidFill>
                <a:srgbClr val="0070C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FA214-7CE1-43C3-9517-55CE4E0DBD25}"/>
              </a:ext>
            </a:extLst>
          </p:cNvPr>
          <p:cNvSpPr txBox="1"/>
          <p:nvPr/>
        </p:nvSpPr>
        <p:spPr>
          <a:xfrm>
            <a:off x="1340458" y="346153"/>
            <a:ext cx="4955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템플릿 메서드 패턴</a:t>
            </a:r>
            <a:endParaRPr lang="ko-KR" altLang="en-US" sz="2000" b="1" kern="0" dirty="0">
              <a:solidFill>
                <a:srgbClr val="5793E3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B1869-FBCF-4214-B012-BD864253F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03" y="2292246"/>
            <a:ext cx="12312237" cy="53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8007B2-DADF-4F3F-8F0E-5A516EFE89C8}"/>
              </a:ext>
            </a:extLst>
          </p:cNvPr>
          <p:cNvSpPr txBox="1"/>
          <p:nvPr/>
        </p:nvSpPr>
        <p:spPr>
          <a:xfrm>
            <a:off x="10838329" y="6270465"/>
            <a:ext cx="10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25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2" name="_x240342096">
            <a:extLst>
              <a:ext uri="{FF2B5EF4-FFF2-40B4-BE49-F238E27FC236}">
                <a16:creationId xmlns:a16="http://schemas.microsoft.com/office/drawing/2014/main" id="{2BEEFD4D-2FA7-4AF0-AD57-FA113ED38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05" y="2354295"/>
            <a:ext cx="4955627" cy="357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6A3C49-D49A-471C-82F3-21FEA63AFA88}"/>
              </a:ext>
            </a:extLst>
          </p:cNvPr>
          <p:cNvSpPr txBox="1"/>
          <p:nvPr/>
        </p:nvSpPr>
        <p:spPr>
          <a:xfrm>
            <a:off x="5920261" y="2557288"/>
            <a:ext cx="537526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문제점</a:t>
            </a:r>
            <a:endParaRPr lang="en-US" altLang="ko-KR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fontAlgn="base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각 데이터를 불러와 화면의 테이블에 보여줄 때마다 다른 메서드를 사용한다면 같은 코드가 반복된다는 문제점이 발생한다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lvl="0" fontAlgn="base"/>
            <a:endParaRPr lang="en-US" altLang="ko-KR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lvl="0" fontAlgn="base"/>
            <a:endParaRPr lang="en-US" altLang="ko-KR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해결방안</a:t>
            </a:r>
            <a:endParaRPr lang="en-US" altLang="ko-KR" dirty="0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fontAlgn="base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알고리즘에서 반복하여 사용되는 부분을 묶어 템플릿으로 만들어 사용한다면 템플릿을 재사용하여 반복하는 부분을 줄일 수 있다는 점에서 템플릿 메서드 패턴을 사용한다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19902-A401-451F-BC89-FFEBF81DB984}"/>
              </a:ext>
            </a:extLst>
          </p:cNvPr>
          <p:cNvSpPr txBox="1"/>
          <p:nvPr/>
        </p:nvSpPr>
        <p:spPr>
          <a:xfrm>
            <a:off x="184011" y="1456745"/>
            <a:ext cx="28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운동 재구성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357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-1"/>
            <a:ext cx="1156447" cy="109242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4011" y="101252"/>
            <a:ext cx="7761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SW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Team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PJ</a:t>
            </a:r>
            <a:endParaRPr lang="ko-KR" altLang="en-US" sz="1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84891A-272D-4A1E-B546-93436480868C}"/>
              </a:ext>
            </a:extLst>
          </p:cNvPr>
          <p:cNvSpPr txBox="1"/>
          <p:nvPr/>
        </p:nvSpPr>
        <p:spPr>
          <a:xfrm>
            <a:off x="7169941" y="315376"/>
            <a:ext cx="47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03. </a:t>
            </a:r>
            <a:r>
              <a:rPr lang="ko-KR" altLang="en-US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디자인 패턴</a:t>
            </a:r>
            <a:endParaRPr lang="en-US" altLang="ko-KR" sz="2400" b="1" kern="0" dirty="0">
              <a:solidFill>
                <a:srgbClr val="0070C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FA214-7CE1-43C3-9517-55CE4E0DBD25}"/>
              </a:ext>
            </a:extLst>
          </p:cNvPr>
          <p:cNvSpPr txBox="1"/>
          <p:nvPr/>
        </p:nvSpPr>
        <p:spPr>
          <a:xfrm>
            <a:off x="1340458" y="346153"/>
            <a:ext cx="4955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템플릿 메서드 패턴</a:t>
            </a:r>
            <a:endParaRPr lang="ko-KR" altLang="en-US" sz="2000" b="1" kern="0" dirty="0">
              <a:solidFill>
                <a:srgbClr val="5793E3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B1869-FBCF-4214-B012-BD864253F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03" y="2292246"/>
            <a:ext cx="12312237" cy="53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8007B2-DADF-4F3F-8F0E-5A516EFE89C8}"/>
              </a:ext>
            </a:extLst>
          </p:cNvPr>
          <p:cNvSpPr txBox="1"/>
          <p:nvPr/>
        </p:nvSpPr>
        <p:spPr>
          <a:xfrm>
            <a:off x="10838329" y="6270465"/>
            <a:ext cx="10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26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77355-61AA-47C5-92D9-544D23490CBC}"/>
              </a:ext>
            </a:extLst>
          </p:cNvPr>
          <p:cNvSpPr txBox="1"/>
          <p:nvPr/>
        </p:nvSpPr>
        <p:spPr>
          <a:xfrm>
            <a:off x="184011" y="1456745"/>
            <a:ext cx="28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운동 재구성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2" name="_x240347424">
            <a:extLst>
              <a:ext uri="{FF2B5EF4-FFF2-40B4-BE49-F238E27FC236}">
                <a16:creationId xmlns:a16="http://schemas.microsoft.com/office/drawing/2014/main" id="{D747750B-A16E-4FE7-BAE1-07113A6B7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98" y="1913945"/>
            <a:ext cx="5258880" cy="441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_x240346128">
            <a:extLst>
              <a:ext uri="{FF2B5EF4-FFF2-40B4-BE49-F238E27FC236}">
                <a16:creationId xmlns:a16="http://schemas.microsoft.com/office/drawing/2014/main" id="{3D5F794A-5452-4186-93E7-F819F133A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973" y="1932995"/>
            <a:ext cx="5254625" cy="441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11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58293" y="2863435"/>
            <a:ext cx="7475413" cy="1476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66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결과</a:t>
            </a:r>
            <a:endParaRPr lang="en-US" altLang="ko-KR" sz="6600" b="1" kern="0" dirty="0">
              <a:solidFill>
                <a:srgbClr val="2574DB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885DCA6-1A7C-470C-A681-0FE335626D2F}"/>
              </a:ext>
            </a:extLst>
          </p:cNvPr>
          <p:cNvGrpSpPr/>
          <p:nvPr/>
        </p:nvGrpSpPr>
        <p:grpSpPr>
          <a:xfrm>
            <a:off x="5359997" y="1265823"/>
            <a:ext cx="1434941" cy="1571970"/>
            <a:chOff x="304800" y="908050"/>
            <a:chExt cx="819150" cy="875926"/>
          </a:xfrm>
        </p:grpSpPr>
        <p:sp>
          <p:nvSpPr>
            <p:cNvPr id="15" name="대각선 방향의 모서리가 둥근 사각형 53">
              <a:extLst>
                <a:ext uri="{FF2B5EF4-FFF2-40B4-BE49-F238E27FC236}">
                  <a16:creationId xmlns:a16="http://schemas.microsoft.com/office/drawing/2014/main" id="{9E207B21-DC5C-439F-ADCE-0875CF968493}"/>
                </a:ext>
              </a:extLst>
            </p:cNvPr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2574DB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white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SW Team PJ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10FDD4E-9A9D-4EA0-B76B-32746355C8B0}"/>
                </a:ext>
              </a:extLst>
            </p:cNvPr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7" name="자유형 55">
              <a:extLst>
                <a:ext uri="{FF2B5EF4-FFF2-40B4-BE49-F238E27FC236}">
                  <a16:creationId xmlns:a16="http://schemas.microsoft.com/office/drawing/2014/main" id="{704323AE-FC1B-4C61-84DC-438DADD36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72A3A5C-990C-460F-99B5-EAFBB831118E}"/>
              </a:ext>
            </a:extLst>
          </p:cNvPr>
          <p:cNvSpPr txBox="1"/>
          <p:nvPr/>
        </p:nvSpPr>
        <p:spPr>
          <a:xfrm>
            <a:off x="10838329" y="6270465"/>
            <a:ext cx="1092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27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4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791639-BCC9-46F4-9DF1-AD58B4BC40BC}"/>
              </a:ext>
            </a:extLst>
          </p:cNvPr>
          <p:cNvSpPr txBox="1"/>
          <p:nvPr/>
        </p:nvSpPr>
        <p:spPr>
          <a:xfrm>
            <a:off x="1334813" y="315376"/>
            <a:ext cx="47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개요</a:t>
            </a:r>
            <a:endParaRPr lang="ko-KR" altLang="en-US" sz="4800" b="1" kern="0" dirty="0">
              <a:solidFill>
                <a:srgbClr val="5793E3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0E6BCD-59DF-4E29-912F-1CD8D7095508}"/>
              </a:ext>
            </a:extLst>
          </p:cNvPr>
          <p:cNvSpPr txBox="1"/>
          <p:nvPr/>
        </p:nvSpPr>
        <p:spPr>
          <a:xfrm>
            <a:off x="3973936" y="1687469"/>
            <a:ext cx="4244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Health Care (</a:t>
            </a:r>
            <a:r>
              <a:rPr lang="ko-KR" altLang="en-US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헬스 케어</a:t>
            </a:r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  <a:r>
              <a:rPr lang="ko-KR" altLang="en-US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프로그램</a:t>
            </a:r>
          </a:p>
        </p:txBody>
      </p:sp>
      <p:sp>
        <p:nvSpPr>
          <p:cNvPr id="49" name="한쪽 모서리가 둥근 사각형 4">
            <a:extLst>
              <a:ext uri="{FF2B5EF4-FFF2-40B4-BE49-F238E27FC236}">
                <a16:creationId xmlns:a16="http://schemas.microsoft.com/office/drawing/2014/main" id="{3FA259BB-51A0-4604-BEF4-C8B523DE3841}"/>
              </a:ext>
            </a:extLst>
          </p:cNvPr>
          <p:cNvSpPr/>
          <p:nvPr/>
        </p:nvSpPr>
        <p:spPr>
          <a:xfrm flipV="1">
            <a:off x="0" y="-1"/>
            <a:ext cx="1156447" cy="109242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28E52C9-E093-4D4D-9B01-ECD070DF55C0}"/>
              </a:ext>
            </a:extLst>
          </p:cNvPr>
          <p:cNvSpPr/>
          <p:nvPr/>
        </p:nvSpPr>
        <p:spPr>
          <a:xfrm>
            <a:off x="184011" y="101252"/>
            <a:ext cx="7761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SW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Team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PJ</a:t>
            </a:r>
            <a:endParaRPr lang="ko-KR" altLang="en-US" sz="1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F10150-F200-4E7E-934D-71802056FDB8}"/>
              </a:ext>
            </a:extLst>
          </p:cNvPr>
          <p:cNvSpPr txBox="1"/>
          <p:nvPr/>
        </p:nvSpPr>
        <p:spPr>
          <a:xfrm>
            <a:off x="10838329" y="6270465"/>
            <a:ext cx="10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A87BAC-0D14-4B6D-8F83-59AD00C5CF8A}"/>
              </a:ext>
            </a:extLst>
          </p:cNvPr>
          <p:cNvSpPr txBox="1"/>
          <p:nvPr/>
        </p:nvSpPr>
        <p:spPr>
          <a:xfrm>
            <a:off x="1156447" y="2956954"/>
            <a:ext cx="9878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fontAlgn="base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프로그램을 사용하여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전문지식이 있는 트레이너는 사용자들에게 간단한 운동 정보를 제공하고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사용자들은 전문지식이 있는 트레이너에게 도움을 받아 자신의 건강과 몸을 보다 편하게 관리할 수 있도록 한다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 fontAlgn="base"/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417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791639-BCC9-46F4-9DF1-AD58B4BC40BC}"/>
              </a:ext>
            </a:extLst>
          </p:cNvPr>
          <p:cNvSpPr txBox="1"/>
          <p:nvPr/>
        </p:nvSpPr>
        <p:spPr>
          <a:xfrm>
            <a:off x="1340458" y="223043"/>
            <a:ext cx="4761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완성도</a:t>
            </a:r>
            <a:endParaRPr lang="ko-KR" altLang="en-US" sz="6600" b="1" kern="0" dirty="0">
              <a:solidFill>
                <a:srgbClr val="5793E3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9" name="한쪽 모서리가 둥근 사각형 4">
            <a:extLst>
              <a:ext uri="{FF2B5EF4-FFF2-40B4-BE49-F238E27FC236}">
                <a16:creationId xmlns:a16="http://schemas.microsoft.com/office/drawing/2014/main" id="{3FA259BB-51A0-4604-BEF4-C8B523DE3841}"/>
              </a:ext>
            </a:extLst>
          </p:cNvPr>
          <p:cNvSpPr/>
          <p:nvPr/>
        </p:nvSpPr>
        <p:spPr>
          <a:xfrm flipV="1">
            <a:off x="0" y="-1"/>
            <a:ext cx="1156447" cy="109242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28E52C9-E093-4D4D-9B01-ECD070DF55C0}"/>
              </a:ext>
            </a:extLst>
          </p:cNvPr>
          <p:cNvSpPr/>
          <p:nvPr/>
        </p:nvSpPr>
        <p:spPr>
          <a:xfrm>
            <a:off x="184011" y="101252"/>
            <a:ext cx="7761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SW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Team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PJ</a:t>
            </a:r>
            <a:endParaRPr lang="ko-KR" altLang="en-US" sz="1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F10150-F200-4E7E-934D-71802056FDB8}"/>
              </a:ext>
            </a:extLst>
          </p:cNvPr>
          <p:cNvSpPr txBox="1"/>
          <p:nvPr/>
        </p:nvSpPr>
        <p:spPr>
          <a:xfrm>
            <a:off x="10838329" y="6270465"/>
            <a:ext cx="10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28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7AB848-7B3B-469D-AC49-23929585535E}"/>
              </a:ext>
            </a:extLst>
          </p:cNvPr>
          <p:cNvSpPr/>
          <p:nvPr/>
        </p:nvSpPr>
        <p:spPr>
          <a:xfrm>
            <a:off x="1483816" y="1968171"/>
            <a:ext cx="108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3E2286-0ED3-4108-BEA6-BEBC1632F790}"/>
              </a:ext>
            </a:extLst>
          </p:cNvPr>
          <p:cNvSpPr/>
          <p:nvPr/>
        </p:nvSpPr>
        <p:spPr>
          <a:xfrm>
            <a:off x="1492781" y="2949659"/>
            <a:ext cx="97053" cy="2628262"/>
          </a:xfrm>
          <a:prstGeom prst="rect">
            <a:avLst/>
          </a:prstGeom>
          <a:solidFill>
            <a:srgbClr val="2574DB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876E0A-9235-442A-B4AC-08F7D41B3695}"/>
              </a:ext>
            </a:extLst>
          </p:cNvPr>
          <p:cNvSpPr/>
          <p:nvPr/>
        </p:nvSpPr>
        <p:spPr>
          <a:xfrm>
            <a:off x="1027698" y="5835831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haroni" panose="02010803020104030203" pitchFamily="2" charset="-79"/>
              </a:rPr>
              <a:t>70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haroni" panose="02010803020104030203" pitchFamily="2" charset="-79"/>
              </a:rPr>
              <a:t>/100</a:t>
            </a:r>
            <a:endParaRPr lang="en-US" altLang="ko-KR" sz="100" b="1" dirty="0">
              <a:solidFill>
                <a:prstClr val="black">
                  <a:lumMod val="65000"/>
                  <a:lumOff val="3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Aharoni" panose="02010803020104030203" pitchFamily="2" charset="-79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1237F3-1250-4C43-B3E4-439166802AC9}"/>
              </a:ext>
            </a:extLst>
          </p:cNvPr>
          <p:cNvSpPr/>
          <p:nvPr/>
        </p:nvSpPr>
        <p:spPr>
          <a:xfrm>
            <a:off x="2482111" y="4357622"/>
            <a:ext cx="13500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haroni" panose="02010803020104030203" pitchFamily="2" charset="-79"/>
              </a:rPr>
              <a:t>클래스 다이어그램 설계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Aharoni" panose="02010803020104030203" pitchFamily="2" charset="-79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FAEEB36-907A-467F-94C8-21141D1C10C2}"/>
              </a:ext>
            </a:extLst>
          </p:cNvPr>
          <p:cNvSpPr/>
          <p:nvPr/>
        </p:nvSpPr>
        <p:spPr>
          <a:xfrm>
            <a:off x="2130149" y="4814368"/>
            <a:ext cx="180000" cy="180000"/>
          </a:xfrm>
          <a:prstGeom prst="ellipse">
            <a:avLst/>
          </a:prstGeom>
          <a:solidFill>
            <a:srgbClr val="2574DB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D35106-FAC2-41C3-815E-CA26DF2F6C1D}"/>
              </a:ext>
            </a:extLst>
          </p:cNvPr>
          <p:cNvSpPr/>
          <p:nvPr/>
        </p:nvSpPr>
        <p:spPr>
          <a:xfrm>
            <a:off x="2457743" y="4781258"/>
            <a:ext cx="10214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haroni" panose="02010803020104030203" pitchFamily="2" charset="-79"/>
              </a:rPr>
              <a:t>알맞은 패턴 적용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Aharoni" panose="02010803020104030203" pitchFamily="2" charset="-79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26232F-192F-438B-A0E9-C4E0CD823EF5}"/>
              </a:ext>
            </a:extLst>
          </p:cNvPr>
          <p:cNvSpPr/>
          <p:nvPr/>
        </p:nvSpPr>
        <p:spPr>
          <a:xfrm>
            <a:off x="2083668" y="1822299"/>
            <a:ext cx="2435385" cy="990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디자인 패턴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각 기능에 맞는 디자인 패턴을 잘 사용하여 설계 하였는가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DE4440-9756-44B4-909C-66F0D932D055}"/>
              </a:ext>
            </a:extLst>
          </p:cNvPr>
          <p:cNvSpPr/>
          <p:nvPr/>
        </p:nvSpPr>
        <p:spPr>
          <a:xfrm>
            <a:off x="5100417" y="1968171"/>
            <a:ext cx="108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7EBD51-E62C-4ACB-B10E-73F48786A82E}"/>
              </a:ext>
            </a:extLst>
          </p:cNvPr>
          <p:cNvSpPr/>
          <p:nvPr/>
        </p:nvSpPr>
        <p:spPr>
          <a:xfrm>
            <a:off x="5100417" y="3428999"/>
            <a:ext cx="97053" cy="2148921"/>
          </a:xfrm>
          <a:prstGeom prst="rect">
            <a:avLst/>
          </a:prstGeom>
          <a:solidFill>
            <a:srgbClr val="FF6600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9A1E2C-B0F5-4E5F-829A-F8EB84C29240}"/>
              </a:ext>
            </a:extLst>
          </p:cNvPr>
          <p:cNvSpPr/>
          <p:nvPr/>
        </p:nvSpPr>
        <p:spPr>
          <a:xfrm>
            <a:off x="4644299" y="5835831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haroni" panose="02010803020104030203" pitchFamily="2" charset="-79"/>
              </a:rPr>
              <a:t>60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haroni" panose="02010803020104030203" pitchFamily="2" charset="-79"/>
              </a:rPr>
              <a:t>100</a:t>
            </a:r>
            <a:endParaRPr lang="en-US" altLang="ko-KR" sz="100" b="1" dirty="0">
              <a:solidFill>
                <a:prstClr val="black">
                  <a:lumMod val="65000"/>
                  <a:lumOff val="3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Aharoni" panose="02010803020104030203" pitchFamily="2" charset="-79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9130743-DEF7-42F1-BC0F-B3AA8FFA0607}"/>
              </a:ext>
            </a:extLst>
          </p:cNvPr>
          <p:cNvSpPr/>
          <p:nvPr/>
        </p:nvSpPr>
        <p:spPr>
          <a:xfrm>
            <a:off x="5637378" y="4600854"/>
            <a:ext cx="180000" cy="180000"/>
          </a:xfrm>
          <a:prstGeom prst="ellipse">
            <a:avLst/>
          </a:prstGeom>
          <a:solidFill>
            <a:srgbClr val="FF6600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CCC0FB9-3C5D-4135-B6DE-A08C958D72E1}"/>
              </a:ext>
            </a:extLst>
          </p:cNvPr>
          <p:cNvSpPr/>
          <p:nvPr/>
        </p:nvSpPr>
        <p:spPr>
          <a:xfrm>
            <a:off x="6006639" y="4567743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haroni" panose="02010803020104030203" pitchFamily="2" charset="-79"/>
              </a:rPr>
              <a:t>디자인 패턴을 적용한 기능 구현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Aharoni" panose="02010803020104030203" pitchFamily="2" charset="-79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D55D1A-52F0-4FF5-8BE1-7F872E82D73B}"/>
              </a:ext>
            </a:extLst>
          </p:cNvPr>
          <p:cNvSpPr/>
          <p:nvPr/>
        </p:nvSpPr>
        <p:spPr>
          <a:xfrm>
            <a:off x="5700269" y="1822299"/>
            <a:ext cx="2435385" cy="990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구현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디자인 패턴을 적용한 기능을 알맞게 구현 하였는가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4D7899F-8B1E-48B4-999E-9E9612F5A26D}"/>
              </a:ext>
            </a:extLst>
          </p:cNvPr>
          <p:cNvSpPr/>
          <p:nvPr/>
        </p:nvSpPr>
        <p:spPr>
          <a:xfrm>
            <a:off x="8717018" y="1968171"/>
            <a:ext cx="108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EEE448-6E22-4DFA-A4C6-673BBF1F74C0}"/>
              </a:ext>
            </a:extLst>
          </p:cNvPr>
          <p:cNvSpPr/>
          <p:nvPr/>
        </p:nvSpPr>
        <p:spPr>
          <a:xfrm>
            <a:off x="8717018" y="3673641"/>
            <a:ext cx="108000" cy="1904279"/>
          </a:xfrm>
          <a:prstGeom prst="rect">
            <a:avLst/>
          </a:prstGeom>
          <a:solidFill>
            <a:srgbClr val="2574DB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38C4BC-6047-4CB9-9B7C-D775EEC159FA}"/>
              </a:ext>
            </a:extLst>
          </p:cNvPr>
          <p:cNvSpPr/>
          <p:nvPr/>
        </p:nvSpPr>
        <p:spPr>
          <a:xfrm>
            <a:off x="8260900" y="5835831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haroni" panose="02010803020104030203" pitchFamily="2" charset="-79"/>
              </a:rPr>
              <a:t>50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haroni" panose="02010803020104030203" pitchFamily="2" charset="-79"/>
              </a:rPr>
              <a:t>/100</a:t>
            </a:r>
            <a:endParaRPr lang="en-US" altLang="ko-KR" sz="100" b="1" dirty="0">
              <a:solidFill>
                <a:prstClr val="black">
                  <a:lumMod val="65000"/>
                  <a:lumOff val="3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Aharoni" panose="02010803020104030203" pitchFamily="2" charset="-79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7988783-0BBD-4C4F-AC07-ABF292BAC4BF}"/>
              </a:ext>
            </a:extLst>
          </p:cNvPr>
          <p:cNvSpPr/>
          <p:nvPr/>
        </p:nvSpPr>
        <p:spPr>
          <a:xfrm>
            <a:off x="9316870" y="1822299"/>
            <a:ext cx="2435385" cy="990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전체 완성도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디자인 패턴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구현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en-US" altLang="ko-KR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gui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 등의 전체적인 프로그램 완성도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26F924B-4CB1-43C9-91A7-A5188D1B492F}"/>
              </a:ext>
            </a:extLst>
          </p:cNvPr>
          <p:cNvSpPr/>
          <p:nvPr/>
        </p:nvSpPr>
        <p:spPr>
          <a:xfrm>
            <a:off x="2130149" y="4390732"/>
            <a:ext cx="180000" cy="180000"/>
          </a:xfrm>
          <a:prstGeom prst="ellipse">
            <a:avLst/>
          </a:prstGeom>
          <a:solidFill>
            <a:srgbClr val="2574DB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8D60CB-F8D6-4914-A3EC-73A4378DAE53}"/>
              </a:ext>
            </a:extLst>
          </p:cNvPr>
          <p:cNvSpPr txBox="1"/>
          <p:nvPr/>
        </p:nvSpPr>
        <p:spPr>
          <a:xfrm>
            <a:off x="7169941" y="315376"/>
            <a:ext cx="47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04. </a:t>
            </a:r>
            <a:r>
              <a:rPr lang="ko-KR" altLang="en-US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결과</a:t>
            </a:r>
            <a:endParaRPr lang="en-US" altLang="ko-KR" sz="2400" b="1" kern="0" dirty="0">
              <a:solidFill>
                <a:srgbClr val="0070C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5EEB9CD-BF73-44B5-A15B-0048E3C3C5B8}"/>
              </a:ext>
            </a:extLst>
          </p:cNvPr>
          <p:cNvSpPr/>
          <p:nvPr/>
        </p:nvSpPr>
        <p:spPr>
          <a:xfrm>
            <a:off x="9294760" y="4415353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87BE4A3-37B0-4A72-AD53-4C967E467302}"/>
              </a:ext>
            </a:extLst>
          </p:cNvPr>
          <p:cNvSpPr/>
          <p:nvPr/>
        </p:nvSpPr>
        <p:spPr>
          <a:xfrm>
            <a:off x="9810706" y="4382243"/>
            <a:ext cx="6447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haroni" panose="02010803020104030203" pitchFamily="2" charset="-79"/>
              </a:rPr>
              <a:t>기능 구현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Aharoni" panose="02010803020104030203" pitchFamily="2" charset="-79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13639A4-6D01-4C09-A255-90F140C56562}"/>
              </a:ext>
            </a:extLst>
          </p:cNvPr>
          <p:cNvSpPr/>
          <p:nvPr/>
        </p:nvSpPr>
        <p:spPr>
          <a:xfrm>
            <a:off x="9294760" y="4784684"/>
            <a:ext cx="180000" cy="180000"/>
          </a:xfrm>
          <a:prstGeom prst="ellipse">
            <a:avLst/>
          </a:prstGeom>
          <a:solidFill>
            <a:srgbClr val="2574DB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D3E0774-094F-4150-BE78-DA5A6F368A06}"/>
              </a:ext>
            </a:extLst>
          </p:cNvPr>
          <p:cNvSpPr/>
          <p:nvPr/>
        </p:nvSpPr>
        <p:spPr>
          <a:xfrm>
            <a:off x="9611132" y="4751574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haroni" panose="02010803020104030203" pitchFamily="2" charset="-79"/>
              </a:rPr>
              <a:t>디자인 패턴 설계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52158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250800"/>
              </p:ext>
            </p:extLst>
          </p:nvPr>
        </p:nvGraphicFramePr>
        <p:xfrm>
          <a:off x="1540042" y="1556084"/>
          <a:ext cx="9994239" cy="4539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0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04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04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04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104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4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월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넷째 주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월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다섯째 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월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첫째 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월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둘째 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월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셋째 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월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넷째 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월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첫째 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월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둘째 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월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셋째 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5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주제선정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계획서 작성 및 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디자인 패턴 적용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디자인 패턴 적용 및 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디자인 패턴 설계 및 구현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각 기능 구현 시작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기능 구현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기능 구현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기능 구현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기능 구현 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및 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최종 보고서 작성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프로젝트 마무리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5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주제선정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계획서 작성 및 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디자인 패턴 적용 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디자인 패턴 적용 및 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디자인 패턴 설계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디자인 패턴 설계 및 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DB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연결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디자인 패턴 설계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및 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구현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디자인 패턴 설계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및 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기능 구현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디자인 패턴 설계 및 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기능 구현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기능 구현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및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최종 보고서 작성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프로젝트 마무리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78301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B35039E-1E77-48C1-8A10-1345ACFAC6E7}"/>
              </a:ext>
            </a:extLst>
          </p:cNvPr>
          <p:cNvSpPr txBox="1"/>
          <p:nvPr/>
        </p:nvSpPr>
        <p:spPr>
          <a:xfrm>
            <a:off x="1340458" y="223043"/>
            <a:ext cx="4761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일정 계획 평가</a:t>
            </a:r>
            <a:endParaRPr lang="ko-KR" altLang="en-US" sz="6600" b="1" kern="0" dirty="0">
              <a:solidFill>
                <a:srgbClr val="5793E3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5" name="한쪽 모서리가 둥근 사각형 4">
            <a:extLst>
              <a:ext uri="{FF2B5EF4-FFF2-40B4-BE49-F238E27FC236}">
                <a16:creationId xmlns:a16="http://schemas.microsoft.com/office/drawing/2014/main" id="{25580854-9CBA-4F2A-8898-1173873E63D2}"/>
              </a:ext>
            </a:extLst>
          </p:cNvPr>
          <p:cNvSpPr/>
          <p:nvPr/>
        </p:nvSpPr>
        <p:spPr>
          <a:xfrm flipV="1">
            <a:off x="0" y="-1"/>
            <a:ext cx="1156447" cy="109242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7E5A386-71A8-42C3-9492-070995728B4A}"/>
              </a:ext>
            </a:extLst>
          </p:cNvPr>
          <p:cNvSpPr/>
          <p:nvPr/>
        </p:nvSpPr>
        <p:spPr>
          <a:xfrm>
            <a:off x="184011" y="101252"/>
            <a:ext cx="7761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SW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Team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PJ</a:t>
            </a:r>
            <a:endParaRPr lang="ko-KR" altLang="en-US" sz="1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4F7EC7-7F35-47D5-9615-4123EB906626}"/>
              </a:ext>
            </a:extLst>
          </p:cNvPr>
          <p:cNvSpPr txBox="1"/>
          <p:nvPr/>
        </p:nvSpPr>
        <p:spPr>
          <a:xfrm>
            <a:off x="10838329" y="6270465"/>
            <a:ext cx="10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29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모서리가 둥근 직사각형 58">
            <a:extLst>
              <a:ext uri="{FF2B5EF4-FFF2-40B4-BE49-F238E27FC236}">
                <a16:creationId xmlns:a16="http://schemas.microsoft.com/office/drawing/2014/main" id="{2D8D990E-B92D-4F43-A2D9-388E1DAC9A89}"/>
              </a:ext>
            </a:extLst>
          </p:cNvPr>
          <p:cNvSpPr/>
          <p:nvPr/>
        </p:nvSpPr>
        <p:spPr>
          <a:xfrm>
            <a:off x="181346" y="2775285"/>
            <a:ext cx="1156447" cy="8341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계획서</a:t>
            </a:r>
            <a:r>
              <a:rPr lang="en-US" altLang="ko-KR" sz="1200" b="1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일정</a:t>
            </a:r>
            <a:endParaRPr lang="en-US" altLang="ko-KR" sz="1200" b="1" dirty="0">
              <a:solidFill>
                <a:srgbClr val="2574DB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7" name="모서리가 둥근 직사각형 58">
            <a:extLst>
              <a:ext uri="{FF2B5EF4-FFF2-40B4-BE49-F238E27FC236}">
                <a16:creationId xmlns:a16="http://schemas.microsoft.com/office/drawing/2014/main" id="{EA1BABC4-A188-4692-8C2B-44B21426198B}"/>
              </a:ext>
            </a:extLst>
          </p:cNvPr>
          <p:cNvSpPr/>
          <p:nvPr/>
        </p:nvSpPr>
        <p:spPr>
          <a:xfrm>
            <a:off x="182761" y="4681196"/>
            <a:ext cx="1156447" cy="8341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실제 일정</a:t>
            </a:r>
            <a:endParaRPr lang="en-US" altLang="ko-KR" sz="1200" b="1" dirty="0">
              <a:solidFill>
                <a:srgbClr val="2574DB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42F9A6-745F-4958-A0BC-2773FAA70A5F}"/>
              </a:ext>
            </a:extLst>
          </p:cNvPr>
          <p:cNvSpPr txBox="1"/>
          <p:nvPr/>
        </p:nvSpPr>
        <p:spPr>
          <a:xfrm>
            <a:off x="7169941" y="315376"/>
            <a:ext cx="47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04. </a:t>
            </a:r>
            <a:r>
              <a:rPr lang="ko-KR" altLang="en-US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결과</a:t>
            </a:r>
            <a:endParaRPr lang="en-US" altLang="ko-KR" sz="2400" b="1" kern="0" dirty="0">
              <a:solidFill>
                <a:srgbClr val="0070C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101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544423"/>
              </p:ext>
            </p:extLst>
          </p:nvPr>
        </p:nvGraphicFramePr>
        <p:xfrm>
          <a:off x="1340457" y="1700463"/>
          <a:ext cx="9720000" cy="4395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25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일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~ 17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18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일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~ 24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25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일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~ 31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일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~ 7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일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~ 15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데이터베이스 생성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및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GUI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만들기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데이터베이스 연동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회원가입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로그인 기능 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 운동 구성 설정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 식단 관리 기능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운동 난이도 재설정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운동 달성 체크 기능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 정보 입력 기능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공지사항 기능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기능 구현 시작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GUI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연동 및 기능 구현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기능 구현 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및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디자인 패턴 적용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B35039E-1E77-48C1-8A10-1345ACFAC6E7}"/>
              </a:ext>
            </a:extLst>
          </p:cNvPr>
          <p:cNvSpPr txBox="1"/>
          <p:nvPr/>
        </p:nvSpPr>
        <p:spPr>
          <a:xfrm>
            <a:off x="1340458" y="223043"/>
            <a:ext cx="60068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일정 계획 평가</a:t>
            </a:r>
            <a:endParaRPr lang="en-US" altLang="ko-KR" sz="3200" b="1" kern="0" dirty="0">
              <a:solidFill>
                <a:srgbClr val="2574DB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기능 구현 실제 일정</a:t>
            </a:r>
            <a:endParaRPr lang="ko-KR" altLang="en-US" sz="6000" b="1" kern="0" dirty="0">
              <a:solidFill>
                <a:srgbClr val="5793E3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5" name="한쪽 모서리가 둥근 사각형 4">
            <a:extLst>
              <a:ext uri="{FF2B5EF4-FFF2-40B4-BE49-F238E27FC236}">
                <a16:creationId xmlns:a16="http://schemas.microsoft.com/office/drawing/2014/main" id="{25580854-9CBA-4F2A-8898-1173873E63D2}"/>
              </a:ext>
            </a:extLst>
          </p:cNvPr>
          <p:cNvSpPr/>
          <p:nvPr/>
        </p:nvSpPr>
        <p:spPr>
          <a:xfrm flipV="1">
            <a:off x="0" y="-1"/>
            <a:ext cx="1156447" cy="109242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7E5A386-71A8-42C3-9492-070995728B4A}"/>
              </a:ext>
            </a:extLst>
          </p:cNvPr>
          <p:cNvSpPr/>
          <p:nvPr/>
        </p:nvSpPr>
        <p:spPr>
          <a:xfrm>
            <a:off x="184011" y="101252"/>
            <a:ext cx="7761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SW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Team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PJ</a:t>
            </a:r>
            <a:endParaRPr lang="ko-KR" altLang="en-US" sz="1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4F7EC7-7F35-47D5-9615-4123EB906626}"/>
              </a:ext>
            </a:extLst>
          </p:cNvPr>
          <p:cNvSpPr txBox="1"/>
          <p:nvPr/>
        </p:nvSpPr>
        <p:spPr>
          <a:xfrm>
            <a:off x="10838329" y="6270465"/>
            <a:ext cx="10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30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B22E27-ED9C-4996-8467-D8589C55FD2A}"/>
              </a:ext>
            </a:extLst>
          </p:cNvPr>
          <p:cNvSpPr txBox="1"/>
          <p:nvPr/>
        </p:nvSpPr>
        <p:spPr>
          <a:xfrm>
            <a:off x="7169941" y="315376"/>
            <a:ext cx="47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04. </a:t>
            </a:r>
            <a:r>
              <a:rPr lang="ko-KR" altLang="en-US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결과</a:t>
            </a:r>
            <a:endParaRPr lang="en-US" altLang="ko-KR" sz="2400" b="1" kern="0" dirty="0">
              <a:solidFill>
                <a:srgbClr val="0070C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9657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3469612" y="946403"/>
            <a:ext cx="5040000" cy="5040000"/>
          </a:xfrm>
          <a:prstGeom prst="ellipse">
            <a:avLst/>
          </a:prstGeom>
          <a:solidFill>
            <a:srgbClr val="2574D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감사합니다</a:t>
            </a:r>
            <a:r>
              <a:rPr lang="en-US" altLang="ko-KR" sz="4000" b="1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541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58293" y="2863435"/>
            <a:ext cx="7475413" cy="1476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66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시스템 분석</a:t>
            </a:r>
            <a:endParaRPr lang="en-US" altLang="ko-KR" sz="6600" b="1" kern="0" dirty="0">
              <a:solidFill>
                <a:srgbClr val="2574DB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885DCA6-1A7C-470C-A681-0FE335626D2F}"/>
              </a:ext>
            </a:extLst>
          </p:cNvPr>
          <p:cNvGrpSpPr/>
          <p:nvPr/>
        </p:nvGrpSpPr>
        <p:grpSpPr>
          <a:xfrm>
            <a:off x="5359997" y="1265823"/>
            <a:ext cx="1434941" cy="1571970"/>
            <a:chOff x="304800" y="908050"/>
            <a:chExt cx="819150" cy="875926"/>
          </a:xfrm>
        </p:grpSpPr>
        <p:sp>
          <p:nvSpPr>
            <p:cNvPr id="15" name="대각선 방향의 모서리가 둥근 사각형 53">
              <a:extLst>
                <a:ext uri="{FF2B5EF4-FFF2-40B4-BE49-F238E27FC236}">
                  <a16:creationId xmlns:a16="http://schemas.microsoft.com/office/drawing/2014/main" id="{9E207B21-DC5C-439F-ADCE-0875CF968493}"/>
                </a:ext>
              </a:extLst>
            </p:cNvPr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2574DB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white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SW Team PJ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10FDD4E-9A9D-4EA0-B76B-32746355C8B0}"/>
                </a:ext>
              </a:extLst>
            </p:cNvPr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7" name="자유형 55">
              <a:extLst>
                <a:ext uri="{FF2B5EF4-FFF2-40B4-BE49-F238E27FC236}">
                  <a16:creationId xmlns:a16="http://schemas.microsoft.com/office/drawing/2014/main" id="{704323AE-FC1B-4C61-84DC-438DADD36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72A3A5C-990C-460F-99B5-EAFBB831118E}"/>
              </a:ext>
            </a:extLst>
          </p:cNvPr>
          <p:cNvSpPr txBox="1"/>
          <p:nvPr/>
        </p:nvSpPr>
        <p:spPr>
          <a:xfrm>
            <a:off x="10838329" y="6270465"/>
            <a:ext cx="1092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8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791639-BCC9-46F4-9DF1-AD58B4BC40BC}"/>
              </a:ext>
            </a:extLst>
          </p:cNvPr>
          <p:cNvSpPr txBox="1"/>
          <p:nvPr/>
        </p:nvSpPr>
        <p:spPr>
          <a:xfrm>
            <a:off x="1340458" y="284599"/>
            <a:ext cx="4761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관리자</a:t>
            </a:r>
            <a:r>
              <a:rPr lang="ko-KR" altLang="en-US" sz="20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5400" b="1" kern="0" dirty="0">
              <a:solidFill>
                <a:srgbClr val="5793E3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0E6BCD-59DF-4E29-912F-1CD8D7095508}"/>
              </a:ext>
            </a:extLst>
          </p:cNvPr>
          <p:cNvSpPr txBox="1"/>
          <p:nvPr/>
        </p:nvSpPr>
        <p:spPr>
          <a:xfrm>
            <a:off x="1340458" y="1707871"/>
            <a:ext cx="956109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관리자의 아이디와 비밀번호를 입력하고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아이디와 비밀번호가 일치한다면 로그인이 된다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                                                                                    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관리자 아이디형식은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a***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.)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관리자는 회원가입을 관리한다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관리자는 회원 정보를 추가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삭제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수정 할 수 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관리자는 운동 구성을 관리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추가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삭제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수정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할 수 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endParaRPr lang="ko-KR" altLang="en-US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9" name="한쪽 모서리가 둥근 사각형 4">
            <a:extLst>
              <a:ext uri="{FF2B5EF4-FFF2-40B4-BE49-F238E27FC236}">
                <a16:creationId xmlns:a16="http://schemas.microsoft.com/office/drawing/2014/main" id="{3FA259BB-51A0-4604-BEF4-C8B523DE3841}"/>
              </a:ext>
            </a:extLst>
          </p:cNvPr>
          <p:cNvSpPr/>
          <p:nvPr/>
        </p:nvSpPr>
        <p:spPr>
          <a:xfrm flipV="1">
            <a:off x="0" y="-1"/>
            <a:ext cx="1156447" cy="109242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28E52C9-E093-4D4D-9B01-ECD070DF55C0}"/>
              </a:ext>
            </a:extLst>
          </p:cNvPr>
          <p:cNvSpPr/>
          <p:nvPr/>
        </p:nvSpPr>
        <p:spPr>
          <a:xfrm>
            <a:off x="184011" y="101252"/>
            <a:ext cx="7761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SW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Team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PJ</a:t>
            </a:r>
            <a:endParaRPr lang="ko-KR" altLang="en-US" sz="1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F10150-F200-4E7E-934D-71802056FDB8}"/>
              </a:ext>
            </a:extLst>
          </p:cNvPr>
          <p:cNvSpPr txBox="1"/>
          <p:nvPr/>
        </p:nvSpPr>
        <p:spPr>
          <a:xfrm>
            <a:off x="10838329" y="6270465"/>
            <a:ext cx="10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61C00-4DCA-4CA2-BFAA-0C9FB11A851F}"/>
              </a:ext>
            </a:extLst>
          </p:cNvPr>
          <p:cNvSpPr txBox="1"/>
          <p:nvPr/>
        </p:nvSpPr>
        <p:spPr>
          <a:xfrm>
            <a:off x="7169941" y="315376"/>
            <a:ext cx="47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 </a:t>
            </a:r>
            <a:r>
              <a:rPr lang="ko-KR" altLang="en-US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시스템 분석</a:t>
            </a:r>
            <a:endParaRPr lang="en-US" altLang="ko-KR" sz="2400" b="1" kern="0" dirty="0">
              <a:solidFill>
                <a:srgbClr val="0070C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9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791639-BCC9-46F4-9DF1-AD58B4BC40BC}"/>
              </a:ext>
            </a:extLst>
          </p:cNvPr>
          <p:cNvSpPr txBox="1"/>
          <p:nvPr/>
        </p:nvSpPr>
        <p:spPr>
          <a:xfrm>
            <a:off x="1340458" y="284599"/>
            <a:ext cx="4761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트레이너 </a:t>
            </a:r>
            <a:endParaRPr lang="ko-KR" altLang="en-US" sz="5400" b="1" kern="0" dirty="0">
              <a:solidFill>
                <a:srgbClr val="5793E3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0E6BCD-59DF-4E29-912F-1CD8D7095508}"/>
              </a:ext>
            </a:extLst>
          </p:cNvPr>
          <p:cNvSpPr txBox="1"/>
          <p:nvPr/>
        </p:nvSpPr>
        <p:spPr>
          <a:xfrm>
            <a:off x="1340458" y="1703872"/>
            <a:ext cx="95610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트레이너는 프로그램 처음 사용시에 회원가입을 한다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                                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트레이너 아이디는 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T*** 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형식이다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트레이너는 회원가입 후 로그인 하여 관리하는 회원이 있다면 그 회원의 정보를 볼 수 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트레이너는 회원의 정보를 보고 회원에게 알맞은 운동 구성과 식단을 회원에게 제공할 수 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트레이너는 회원이 볼 수 있도록 공지사항을 올리고 알림을 줄 수 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9" name="한쪽 모서리가 둥근 사각형 4">
            <a:extLst>
              <a:ext uri="{FF2B5EF4-FFF2-40B4-BE49-F238E27FC236}">
                <a16:creationId xmlns:a16="http://schemas.microsoft.com/office/drawing/2014/main" id="{3FA259BB-51A0-4604-BEF4-C8B523DE3841}"/>
              </a:ext>
            </a:extLst>
          </p:cNvPr>
          <p:cNvSpPr/>
          <p:nvPr/>
        </p:nvSpPr>
        <p:spPr>
          <a:xfrm flipV="1">
            <a:off x="0" y="-1"/>
            <a:ext cx="1156447" cy="109242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28E52C9-E093-4D4D-9B01-ECD070DF55C0}"/>
              </a:ext>
            </a:extLst>
          </p:cNvPr>
          <p:cNvSpPr/>
          <p:nvPr/>
        </p:nvSpPr>
        <p:spPr>
          <a:xfrm>
            <a:off x="184011" y="101252"/>
            <a:ext cx="7761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SW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Team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PJ</a:t>
            </a:r>
            <a:endParaRPr lang="ko-KR" altLang="en-US" sz="1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F10150-F200-4E7E-934D-71802056FDB8}"/>
              </a:ext>
            </a:extLst>
          </p:cNvPr>
          <p:cNvSpPr txBox="1"/>
          <p:nvPr/>
        </p:nvSpPr>
        <p:spPr>
          <a:xfrm>
            <a:off x="10838329" y="6270465"/>
            <a:ext cx="10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61C00-4DCA-4CA2-BFAA-0C9FB11A851F}"/>
              </a:ext>
            </a:extLst>
          </p:cNvPr>
          <p:cNvSpPr txBox="1"/>
          <p:nvPr/>
        </p:nvSpPr>
        <p:spPr>
          <a:xfrm>
            <a:off x="7169941" y="315376"/>
            <a:ext cx="47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 </a:t>
            </a:r>
            <a:r>
              <a:rPr lang="ko-KR" altLang="en-US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시스템 분석</a:t>
            </a:r>
            <a:endParaRPr lang="en-US" altLang="ko-KR" sz="2400" b="1" kern="0" dirty="0">
              <a:solidFill>
                <a:srgbClr val="0070C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1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791639-BCC9-46F4-9DF1-AD58B4BC40BC}"/>
              </a:ext>
            </a:extLst>
          </p:cNvPr>
          <p:cNvSpPr txBox="1"/>
          <p:nvPr/>
        </p:nvSpPr>
        <p:spPr>
          <a:xfrm>
            <a:off x="1340458" y="284599"/>
            <a:ext cx="4761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회원</a:t>
            </a:r>
            <a:endParaRPr lang="ko-KR" altLang="en-US" sz="5400" b="1" kern="0" dirty="0">
              <a:solidFill>
                <a:srgbClr val="5793E3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0E6BCD-59DF-4E29-912F-1CD8D7095508}"/>
              </a:ext>
            </a:extLst>
          </p:cNvPr>
          <p:cNvSpPr txBox="1"/>
          <p:nvPr/>
        </p:nvSpPr>
        <p:spPr>
          <a:xfrm>
            <a:off x="1315452" y="1749755"/>
            <a:ext cx="956109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회원은 회원가입 후 로그인을 할 수 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                                                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회원의 아이디 형식은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h***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.)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회원은 자신의 </a:t>
            </a:r>
            <a:r>
              <a:rPr lang="ko-KR" altLang="en-US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인바디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정보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날짜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몸무게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BMI)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운동 목표를 입력할 수 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회원은 자신의 정보를 보고 트레이너가 추천한 운동 구성과 식단을 볼 수 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회원은 트레이너가 구성해준 운동에 대해 달성 여부를 체크 할 수 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sp>
        <p:nvSpPr>
          <p:cNvPr id="49" name="한쪽 모서리가 둥근 사각형 4">
            <a:extLst>
              <a:ext uri="{FF2B5EF4-FFF2-40B4-BE49-F238E27FC236}">
                <a16:creationId xmlns:a16="http://schemas.microsoft.com/office/drawing/2014/main" id="{3FA259BB-51A0-4604-BEF4-C8B523DE3841}"/>
              </a:ext>
            </a:extLst>
          </p:cNvPr>
          <p:cNvSpPr/>
          <p:nvPr/>
        </p:nvSpPr>
        <p:spPr>
          <a:xfrm flipV="1">
            <a:off x="0" y="-1"/>
            <a:ext cx="1156447" cy="109242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28E52C9-E093-4D4D-9B01-ECD070DF55C0}"/>
              </a:ext>
            </a:extLst>
          </p:cNvPr>
          <p:cNvSpPr/>
          <p:nvPr/>
        </p:nvSpPr>
        <p:spPr>
          <a:xfrm>
            <a:off x="184011" y="101252"/>
            <a:ext cx="7761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SW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Team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PJ</a:t>
            </a:r>
            <a:endParaRPr lang="ko-KR" altLang="en-US" sz="1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F10150-F200-4E7E-934D-71802056FDB8}"/>
              </a:ext>
            </a:extLst>
          </p:cNvPr>
          <p:cNvSpPr txBox="1"/>
          <p:nvPr/>
        </p:nvSpPr>
        <p:spPr>
          <a:xfrm>
            <a:off x="10838329" y="6270465"/>
            <a:ext cx="10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5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61C00-4DCA-4CA2-BFAA-0C9FB11A851F}"/>
              </a:ext>
            </a:extLst>
          </p:cNvPr>
          <p:cNvSpPr txBox="1"/>
          <p:nvPr/>
        </p:nvSpPr>
        <p:spPr>
          <a:xfrm>
            <a:off x="7169941" y="315376"/>
            <a:ext cx="47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 </a:t>
            </a:r>
            <a:r>
              <a:rPr lang="ko-KR" altLang="en-US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시스템 분석</a:t>
            </a:r>
            <a:endParaRPr lang="en-US" altLang="ko-KR" sz="2400" b="1" kern="0" dirty="0">
              <a:solidFill>
                <a:srgbClr val="0070C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824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58293" y="2863435"/>
            <a:ext cx="7475413" cy="19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66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디자인 패턴</a:t>
            </a:r>
            <a:endParaRPr lang="en-US" altLang="ko-KR" sz="6600" b="1" kern="0" dirty="0">
              <a:solidFill>
                <a:srgbClr val="2574DB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설계 및 구현</a:t>
            </a:r>
            <a:endParaRPr lang="en-US" altLang="ko-KR" b="1" kern="0" dirty="0">
              <a:solidFill>
                <a:srgbClr val="2574DB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885DCA6-1A7C-470C-A681-0FE335626D2F}"/>
              </a:ext>
            </a:extLst>
          </p:cNvPr>
          <p:cNvGrpSpPr/>
          <p:nvPr/>
        </p:nvGrpSpPr>
        <p:grpSpPr>
          <a:xfrm>
            <a:off x="5359997" y="1265823"/>
            <a:ext cx="1434941" cy="1571970"/>
            <a:chOff x="304800" y="908050"/>
            <a:chExt cx="819150" cy="875926"/>
          </a:xfrm>
        </p:grpSpPr>
        <p:sp>
          <p:nvSpPr>
            <p:cNvPr id="15" name="대각선 방향의 모서리가 둥근 사각형 53">
              <a:extLst>
                <a:ext uri="{FF2B5EF4-FFF2-40B4-BE49-F238E27FC236}">
                  <a16:creationId xmlns:a16="http://schemas.microsoft.com/office/drawing/2014/main" id="{9E207B21-DC5C-439F-ADCE-0875CF968493}"/>
                </a:ext>
              </a:extLst>
            </p:cNvPr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2574DB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white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SW Team PJ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10FDD4E-9A9D-4EA0-B76B-32746355C8B0}"/>
                </a:ext>
              </a:extLst>
            </p:cNvPr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7" name="자유형 55">
              <a:extLst>
                <a:ext uri="{FF2B5EF4-FFF2-40B4-BE49-F238E27FC236}">
                  <a16:creationId xmlns:a16="http://schemas.microsoft.com/office/drawing/2014/main" id="{704323AE-FC1B-4C61-84DC-438DADD36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72A3A5C-990C-460F-99B5-EAFBB831118E}"/>
              </a:ext>
            </a:extLst>
          </p:cNvPr>
          <p:cNvSpPr txBox="1"/>
          <p:nvPr/>
        </p:nvSpPr>
        <p:spPr>
          <a:xfrm>
            <a:off x="10838329" y="6270465"/>
            <a:ext cx="1092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6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13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-1"/>
            <a:ext cx="1156447" cy="109242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4011" y="101252"/>
            <a:ext cx="7761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SW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Team </a:t>
            </a:r>
          </a:p>
          <a:p>
            <a:pPr algn="ctr">
              <a:spcAft>
                <a:spcPts val="600"/>
              </a:spcAft>
            </a:pPr>
            <a:r>
              <a:rPr lang="en-US" altLang="ko-KR" sz="1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PJ</a:t>
            </a:r>
            <a:endParaRPr lang="ko-KR" altLang="en-US" sz="1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84891A-272D-4A1E-B546-93436480868C}"/>
              </a:ext>
            </a:extLst>
          </p:cNvPr>
          <p:cNvSpPr txBox="1"/>
          <p:nvPr/>
        </p:nvSpPr>
        <p:spPr>
          <a:xfrm>
            <a:off x="7169941" y="315376"/>
            <a:ext cx="47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03. </a:t>
            </a:r>
            <a:r>
              <a:rPr lang="ko-KR" altLang="en-US" sz="2400" b="1" kern="0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디자인 패턴</a:t>
            </a:r>
            <a:endParaRPr lang="en-US" altLang="ko-KR" sz="2400" b="1" kern="0" dirty="0">
              <a:solidFill>
                <a:srgbClr val="0070C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FA214-7CE1-43C3-9517-55CE4E0DBD25}"/>
              </a:ext>
            </a:extLst>
          </p:cNvPr>
          <p:cNvSpPr txBox="1"/>
          <p:nvPr/>
        </p:nvSpPr>
        <p:spPr>
          <a:xfrm>
            <a:off x="1340458" y="346153"/>
            <a:ext cx="4955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kern="0" dirty="0" err="1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스트래티지</a:t>
            </a:r>
            <a:r>
              <a:rPr lang="ko-KR" altLang="en-US" sz="2000" b="1" kern="0" dirty="0">
                <a:solidFill>
                  <a:srgbClr val="2574D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패턴</a:t>
            </a:r>
            <a:endParaRPr lang="ko-KR" altLang="en-US" sz="2000" b="1" kern="0" dirty="0">
              <a:solidFill>
                <a:srgbClr val="5793E3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B1869-FBCF-4214-B012-BD864253F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03" y="2375569"/>
            <a:ext cx="123122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52E73-1AF1-4A94-8E90-DC596A3ACED5}"/>
              </a:ext>
            </a:extLst>
          </p:cNvPr>
          <p:cNvSpPr txBox="1"/>
          <p:nvPr/>
        </p:nvSpPr>
        <p:spPr>
          <a:xfrm>
            <a:off x="6358221" y="2560235"/>
            <a:ext cx="558909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문제점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fontAlgn="base"/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입력한 아이디에 따라 사용자는 관리자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회원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트레이너로 구분되며 사용자 데이터는 목록을 읽어 아이디와 비밀번호를 판별할 수 있어야한다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또한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사용자 데이터는 입력한 아이디에 따라 회원가입이 관리자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회원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트레이너로 판별된다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fontAlgn="base"/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fontAlgn="base"/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해결방안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fontAlgn="base"/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입력한 아이디에 따라 어떤 사용자가 로그인 되었는지 알려준다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유연성을 높이기 위해서 상속받아 행동을 부여 받게 한다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사용자 데이터로 해야 할 일들을 인터페이스로 정의된 것을 </a:t>
            </a:r>
            <a:r>
              <a:rPr lang="ko-KR" altLang="en-US" sz="16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오버라이딩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한다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8007B2-DADF-4F3F-8F0E-5A516EFE89C8}"/>
              </a:ext>
            </a:extLst>
          </p:cNvPr>
          <p:cNvSpPr txBox="1"/>
          <p:nvPr/>
        </p:nvSpPr>
        <p:spPr>
          <a:xfrm>
            <a:off x="10838329" y="6270465"/>
            <a:ext cx="10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7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77355-61AA-47C5-92D9-544D23490CBC}"/>
              </a:ext>
            </a:extLst>
          </p:cNvPr>
          <p:cNvSpPr txBox="1"/>
          <p:nvPr/>
        </p:nvSpPr>
        <p:spPr>
          <a:xfrm>
            <a:off x="202102" y="1631573"/>
            <a:ext cx="28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로그인</a:t>
            </a:r>
            <a:r>
              <a:rPr lang="en-US" altLang="ko-KR" b="1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b="1" kern="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회원가입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57659B5-1A23-4A29-8F9F-AE5557067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11" y="2055146"/>
            <a:ext cx="114039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_x373264168">
            <a:extLst>
              <a:ext uri="{FF2B5EF4-FFF2-40B4-BE49-F238E27FC236}">
                <a16:creationId xmlns:a16="http://schemas.microsoft.com/office/drawing/2014/main" id="{D2123F04-3DD9-446C-8848-CC2C75F49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11" y="2458105"/>
            <a:ext cx="6110383" cy="353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D3F1BA-4AD5-4ED2-B8A0-9EA9E9ADAA19}"/>
              </a:ext>
            </a:extLst>
          </p:cNvPr>
          <p:cNvSpPr txBox="1"/>
          <p:nvPr/>
        </p:nvSpPr>
        <p:spPr>
          <a:xfrm>
            <a:off x="1609560" y="6101751"/>
            <a:ext cx="2962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로그인</a:t>
            </a:r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회원가입 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4122850253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1446</Words>
  <Application>Microsoft Office PowerPoint</Application>
  <PresentationFormat>와이드스크린</PresentationFormat>
  <Paragraphs>443</Paragraphs>
  <Slides>33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메이플스토리</vt:lpstr>
      <vt:lpstr>Arial</vt:lpstr>
      <vt:lpstr>Wingdings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문주</dc:creator>
  <cp:lastModifiedBy>20163365@office.deu.ac.kr</cp:lastModifiedBy>
  <cp:revision>54</cp:revision>
  <dcterms:created xsi:type="dcterms:W3CDTF">2020-06-15T20:53:10Z</dcterms:created>
  <dcterms:modified xsi:type="dcterms:W3CDTF">2020-06-16T14:05:38Z</dcterms:modified>
</cp:coreProperties>
</file>