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bold r:id="rId18"/>
      <p:boldItalic r:id="rId19"/>
    </p:embeddedFont>
    <p:embeddedFont>
      <p:font typeface="Open Sans SemiBold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13a4335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13a4335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3a43354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13a43354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121a8bf0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121a8bf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3a43354d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3a43354d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13a43354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13a43354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d83512a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d83512a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3a43354d_0_6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213a43354d_0_6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768728" y="1953970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1" i="0" sz="7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1335" y="169772"/>
            <a:ext cx="738994" cy="2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Custom Layout">
  <p:cSld name="75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>
            <p:ph idx="2" type="pic"/>
          </p:nvPr>
        </p:nvSpPr>
        <p:spPr>
          <a:xfrm>
            <a:off x="0" y="0"/>
            <a:ext cx="305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Custom Layout" showMasterSp="0">
  <p:cSld name="45_Custom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7_Custom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1_Custom Layout">
  <p:cSld name="131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21"/>
          <p:cNvSpPr/>
          <p:nvPr>
            <p:ph idx="2" type="pic"/>
          </p:nvPr>
        </p:nvSpPr>
        <p:spPr>
          <a:xfrm>
            <a:off x="5336381" y="0"/>
            <a:ext cx="38076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5_Custom Layout" showMasterSp="0">
  <p:cSld name="65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type="title"/>
          </p:nvPr>
        </p:nvSpPr>
        <p:spPr>
          <a:xfrm>
            <a:off x="768728" y="1953970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1" i="0" sz="7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5"/>
          <p:cNvSpPr/>
          <p:nvPr>
            <p:ph idx="2" type="pic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6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7"/>
          <p:cNvSpPr/>
          <p:nvPr>
            <p:ph idx="2" type="pic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8"/>
          <p:cNvSpPr/>
          <p:nvPr>
            <p:ph idx="2" type="pic"/>
          </p:nvPr>
        </p:nvSpPr>
        <p:spPr>
          <a:xfrm>
            <a:off x="6185389" y="0"/>
            <a:ext cx="29586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0_Custom Layout">
  <p:cSld name="90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9_Custom Layout">
  <p:cSld name="129_Custom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/>
          <p:nvPr>
            <p:ph type="title"/>
          </p:nvPr>
        </p:nvSpPr>
        <p:spPr>
          <a:xfrm>
            <a:off x="1521618" y="710026"/>
            <a:ext cx="3979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3_Custom Layout">
  <p:cSld name="133_Custom Layout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>
            <p:ph type="title"/>
          </p:nvPr>
        </p:nvSpPr>
        <p:spPr>
          <a:xfrm>
            <a:off x="3111783" y="1038639"/>
            <a:ext cx="29205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31"/>
          <p:cNvSpPr/>
          <p:nvPr>
            <p:ph idx="2" type="pic"/>
          </p:nvPr>
        </p:nvSpPr>
        <p:spPr>
          <a:xfrm>
            <a:off x="1285874" y="587184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Google Shape;100;p31"/>
          <p:cNvSpPr/>
          <p:nvPr>
            <p:ph idx="3" type="pic"/>
          </p:nvPr>
        </p:nvSpPr>
        <p:spPr>
          <a:xfrm>
            <a:off x="6336507" y="587183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Google Shape;101;p31"/>
          <p:cNvSpPr/>
          <p:nvPr>
            <p:ph idx="4" type="pic"/>
          </p:nvPr>
        </p:nvSpPr>
        <p:spPr>
          <a:xfrm>
            <a:off x="1285874" y="2806509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31"/>
          <p:cNvSpPr/>
          <p:nvPr>
            <p:ph idx="5" type="pic"/>
          </p:nvPr>
        </p:nvSpPr>
        <p:spPr>
          <a:xfrm>
            <a:off x="6336507" y="2806509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6_Custom Layout">
  <p:cSld name="136_Custom Layout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32"/>
          <p:cNvSpPr/>
          <p:nvPr>
            <p:ph idx="2" type="pic"/>
          </p:nvPr>
        </p:nvSpPr>
        <p:spPr>
          <a:xfrm>
            <a:off x="1674018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32"/>
          <p:cNvSpPr/>
          <p:nvPr>
            <p:ph idx="3" type="pic"/>
          </p:nvPr>
        </p:nvSpPr>
        <p:spPr>
          <a:xfrm>
            <a:off x="5123023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Google Shape;107;p32"/>
          <p:cNvSpPr/>
          <p:nvPr>
            <p:ph idx="4" type="pic"/>
          </p:nvPr>
        </p:nvSpPr>
        <p:spPr>
          <a:xfrm>
            <a:off x="3398521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8" name="Google Shape;108;p32"/>
          <p:cNvSpPr/>
          <p:nvPr>
            <p:ph idx="5" type="pic"/>
          </p:nvPr>
        </p:nvSpPr>
        <p:spPr>
          <a:xfrm>
            <a:off x="6847526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_Custom Layout">
  <p:cSld name="43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33"/>
          <p:cNvSpPr/>
          <p:nvPr>
            <p:ph idx="2" type="pic"/>
          </p:nvPr>
        </p:nvSpPr>
        <p:spPr>
          <a:xfrm>
            <a:off x="1521618" y="2085432"/>
            <a:ext cx="1512000" cy="15120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Google Shape;112;p33"/>
          <p:cNvSpPr/>
          <p:nvPr>
            <p:ph idx="3" type="pic"/>
          </p:nvPr>
        </p:nvSpPr>
        <p:spPr>
          <a:xfrm>
            <a:off x="4621599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" name="Google Shape;113;p33"/>
          <p:cNvSpPr/>
          <p:nvPr>
            <p:ph idx="4" type="pic"/>
          </p:nvPr>
        </p:nvSpPr>
        <p:spPr>
          <a:xfrm>
            <a:off x="6171589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" name="Google Shape;114;p33"/>
          <p:cNvSpPr/>
          <p:nvPr>
            <p:ph idx="5" type="pic"/>
          </p:nvPr>
        </p:nvSpPr>
        <p:spPr>
          <a:xfrm>
            <a:off x="7721580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5" name="Google Shape;115;p33"/>
          <p:cNvSpPr/>
          <p:nvPr>
            <p:ph idx="6" type="pic"/>
          </p:nvPr>
        </p:nvSpPr>
        <p:spPr>
          <a:xfrm>
            <a:off x="1521618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6" name="Google Shape;116;p33"/>
          <p:cNvSpPr/>
          <p:nvPr>
            <p:ph idx="7" type="pic"/>
          </p:nvPr>
        </p:nvSpPr>
        <p:spPr>
          <a:xfrm>
            <a:off x="307160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7" name="Google Shape;117;p33"/>
          <p:cNvSpPr/>
          <p:nvPr>
            <p:ph idx="8" type="pic"/>
          </p:nvPr>
        </p:nvSpPr>
        <p:spPr>
          <a:xfrm>
            <a:off x="462159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" name="Google Shape;118;p33"/>
          <p:cNvSpPr/>
          <p:nvPr>
            <p:ph idx="9" type="pic"/>
          </p:nvPr>
        </p:nvSpPr>
        <p:spPr>
          <a:xfrm>
            <a:off x="617158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" name="Google Shape;119;p33"/>
          <p:cNvSpPr/>
          <p:nvPr>
            <p:ph idx="13" type="pic"/>
          </p:nvPr>
        </p:nvSpPr>
        <p:spPr>
          <a:xfrm>
            <a:off x="7721580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0" name="Google Shape;120;p33"/>
          <p:cNvSpPr/>
          <p:nvPr>
            <p:ph idx="14" type="pic"/>
          </p:nvPr>
        </p:nvSpPr>
        <p:spPr>
          <a:xfrm>
            <a:off x="3071609" y="2085432"/>
            <a:ext cx="1512000" cy="151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Custom Layout">
  <p:cSld name="44_Custom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>
            <p:ph type="title"/>
          </p:nvPr>
        </p:nvSpPr>
        <p:spPr>
          <a:xfrm>
            <a:off x="1521618" y="710026"/>
            <a:ext cx="2324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34"/>
          <p:cNvSpPr/>
          <p:nvPr>
            <p:ph idx="2" type="pic"/>
          </p:nvPr>
        </p:nvSpPr>
        <p:spPr>
          <a:xfrm>
            <a:off x="4035688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Google Shape;124;p34"/>
          <p:cNvSpPr/>
          <p:nvPr>
            <p:ph idx="3" type="pic"/>
          </p:nvPr>
        </p:nvSpPr>
        <p:spPr>
          <a:xfrm>
            <a:off x="5673602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5" name="Google Shape;125;p34"/>
          <p:cNvSpPr/>
          <p:nvPr>
            <p:ph idx="4" type="pic"/>
          </p:nvPr>
        </p:nvSpPr>
        <p:spPr>
          <a:xfrm>
            <a:off x="7311515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6" name="Google Shape;126;p34"/>
          <p:cNvSpPr/>
          <p:nvPr>
            <p:ph idx="5" type="pic"/>
          </p:nvPr>
        </p:nvSpPr>
        <p:spPr>
          <a:xfrm>
            <a:off x="2397775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7" name="Google Shape;127;p34"/>
          <p:cNvSpPr/>
          <p:nvPr>
            <p:ph idx="6" type="pic"/>
          </p:nvPr>
        </p:nvSpPr>
        <p:spPr>
          <a:xfrm>
            <a:off x="4035688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8" name="Google Shape;128;p34"/>
          <p:cNvSpPr/>
          <p:nvPr>
            <p:ph idx="7" type="pic"/>
          </p:nvPr>
        </p:nvSpPr>
        <p:spPr>
          <a:xfrm>
            <a:off x="5673602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9" name="Google Shape;129;p34"/>
          <p:cNvSpPr/>
          <p:nvPr>
            <p:ph idx="8" type="pic"/>
          </p:nvPr>
        </p:nvSpPr>
        <p:spPr>
          <a:xfrm>
            <a:off x="7311515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/>
          <p:nvPr>
            <p:ph type="title"/>
          </p:nvPr>
        </p:nvSpPr>
        <p:spPr>
          <a:xfrm>
            <a:off x="1521619" y="710026"/>
            <a:ext cx="3042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35"/>
          <p:cNvSpPr/>
          <p:nvPr>
            <p:ph idx="2" type="pic"/>
          </p:nvPr>
        </p:nvSpPr>
        <p:spPr>
          <a:xfrm>
            <a:off x="4564381" y="426720"/>
            <a:ext cx="4579800" cy="300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3" name="Google Shape;133;p35"/>
          <p:cNvSpPr/>
          <p:nvPr>
            <p:ph idx="3" type="pic"/>
          </p:nvPr>
        </p:nvSpPr>
        <p:spPr>
          <a:xfrm>
            <a:off x="2293620" y="3429000"/>
            <a:ext cx="380220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/>
          <p:nvPr>
            <p:ph type="title"/>
          </p:nvPr>
        </p:nvSpPr>
        <p:spPr>
          <a:xfrm>
            <a:off x="1521619" y="710026"/>
            <a:ext cx="3042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36"/>
          <p:cNvSpPr/>
          <p:nvPr>
            <p:ph idx="2" type="pic"/>
          </p:nvPr>
        </p:nvSpPr>
        <p:spPr>
          <a:xfrm>
            <a:off x="1266776" y="2137947"/>
            <a:ext cx="3802200" cy="300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1_Custom Layout">
  <p:cSld name="91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/>
          <p:nvPr>
            <p:ph type="title"/>
          </p:nvPr>
        </p:nvSpPr>
        <p:spPr>
          <a:xfrm>
            <a:off x="1521618" y="409057"/>
            <a:ext cx="7334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37"/>
          <p:cNvSpPr/>
          <p:nvPr>
            <p:ph idx="2" type="pic"/>
          </p:nvPr>
        </p:nvSpPr>
        <p:spPr>
          <a:xfrm>
            <a:off x="1600957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0" name="Google Shape;140;p37"/>
          <p:cNvSpPr/>
          <p:nvPr>
            <p:ph idx="3" type="pic"/>
          </p:nvPr>
        </p:nvSpPr>
        <p:spPr>
          <a:xfrm>
            <a:off x="4078818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1" name="Google Shape;141;p37"/>
          <p:cNvSpPr/>
          <p:nvPr>
            <p:ph idx="4" type="pic"/>
          </p:nvPr>
        </p:nvSpPr>
        <p:spPr>
          <a:xfrm>
            <a:off x="6556679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8"/>
          <p:cNvSpPr txBox="1"/>
          <p:nvPr>
            <p:ph type="title"/>
          </p:nvPr>
        </p:nvSpPr>
        <p:spPr>
          <a:xfrm>
            <a:off x="1521618" y="710026"/>
            <a:ext cx="30003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8"/>
          <p:cNvSpPr/>
          <p:nvPr>
            <p:ph idx="2" type="pic"/>
          </p:nvPr>
        </p:nvSpPr>
        <p:spPr>
          <a:xfrm>
            <a:off x="5334001" y="885194"/>
            <a:ext cx="2793300" cy="3373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itle Slide">
  <p:cSld name="40_Title Slid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"/>
          <p:cNvSpPr txBox="1"/>
          <p:nvPr>
            <p:ph type="title"/>
          </p:nvPr>
        </p:nvSpPr>
        <p:spPr>
          <a:xfrm>
            <a:off x="1343025" y="782144"/>
            <a:ext cx="6458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/>
          <p:nvPr>
            <p:ph type="title"/>
          </p:nvPr>
        </p:nvSpPr>
        <p:spPr>
          <a:xfrm>
            <a:off x="1130884" y="710026"/>
            <a:ext cx="6150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Custom Layout">
  <p:cSld name="80_Custom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41"/>
          <p:cNvSpPr/>
          <p:nvPr>
            <p:ph idx="2" type="pic"/>
          </p:nvPr>
        </p:nvSpPr>
        <p:spPr>
          <a:xfrm>
            <a:off x="6093617" y="0"/>
            <a:ext cx="30504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42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44575" y="1117050"/>
            <a:ext cx="18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1521618" y="1885950"/>
            <a:ext cx="6864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0" y="4782171"/>
            <a:ext cx="75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" sz="6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6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1335" y="169772"/>
            <a:ext cx="738994" cy="2226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964">
          <p15:clr>
            <a:srgbClr val="F26B43"/>
          </p15:clr>
        </p15:guide>
        <p15:guide id="5" pos="481">
          <p15:clr>
            <a:srgbClr val="F26B43"/>
          </p15:clr>
        </p15:guide>
        <p15:guide id="6" pos="5279">
          <p15:clr>
            <a:srgbClr val="F26B43"/>
          </p15:clr>
        </p15:guide>
        <p15:guide id="7" pos="175">
          <p15:clr>
            <a:srgbClr val="F26B43"/>
          </p15:clr>
        </p15:guide>
        <p15:guide id="8" pos="5760">
          <p15:clr>
            <a:srgbClr val="F26B43"/>
          </p15:clr>
        </p15:guide>
        <p15:guide id="9" orient="horz" pos="89">
          <p15:clr>
            <a:srgbClr val="F26B43"/>
          </p15:clr>
        </p15:guide>
        <p15:guide id="10" orient="horz" pos="3240">
          <p15:clr>
            <a:srgbClr val="F26B43"/>
          </p15:clr>
        </p15:guide>
        <p15:guide id="11" pos="958">
          <p15:clr>
            <a:srgbClr val="F26B43"/>
          </p15:clr>
        </p15:guide>
        <p15:guide id="12" orient="horz" pos="532">
          <p15:clr>
            <a:srgbClr val="F26B43"/>
          </p15:clr>
        </p15:guide>
        <p15:guide id="13" pos="14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00"/>
            </a:gs>
            <a:gs pos="62000">
              <a:srgbClr val="39FF73">
                <a:alpha val="22745"/>
              </a:srgbClr>
            </a:gs>
            <a:gs pos="98000">
              <a:srgbClr val="643AFC">
                <a:alpha val="29019"/>
              </a:srgbClr>
            </a:gs>
            <a:gs pos="100000">
              <a:srgbClr val="737373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"/>
          <p:cNvSpPr txBox="1"/>
          <p:nvPr/>
        </p:nvSpPr>
        <p:spPr>
          <a:xfrm>
            <a:off x="1003800" y="236350"/>
            <a:ext cx="71364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Montserrat"/>
                <a:ea typeface="Montserrat"/>
                <a:cs typeface="Montserrat"/>
                <a:sym typeface="Montserrat"/>
              </a:rPr>
              <a:t>Wallet Team, czyli Drużyna Portfela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43"/>
          <p:cNvSpPr txBox="1"/>
          <p:nvPr/>
        </p:nvSpPr>
        <p:spPr>
          <a:xfrm>
            <a:off x="2725525" y="2216425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013" y="2006125"/>
            <a:ext cx="5047975" cy="22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00"/>
            </a:gs>
            <a:gs pos="62000">
              <a:srgbClr val="39FF73">
                <a:alpha val="22745"/>
              </a:srgbClr>
            </a:gs>
            <a:gs pos="98000">
              <a:srgbClr val="643AFC">
                <a:alpha val="29019"/>
              </a:srgbClr>
            </a:gs>
            <a:gs pos="100000">
              <a:srgbClr val="737373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4"/>
          <p:cNvSpPr txBox="1"/>
          <p:nvPr/>
        </p:nvSpPr>
        <p:spPr>
          <a:xfrm>
            <a:off x="540800" y="1808430"/>
            <a:ext cx="1536300" cy="785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Open Sans"/>
                <a:ea typeface="Open Sans"/>
                <a:cs typeface="Open Sans"/>
                <a:sym typeface="Open Sans"/>
              </a:rPr>
              <a:t>Wojciech Foriasz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Team Leader</a:t>
            </a:r>
            <a:endParaRPr b="1" sz="13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44"/>
          <p:cNvSpPr txBox="1"/>
          <p:nvPr/>
        </p:nvSpPr>
        <p:spPr>
          <a:xfrm>
            <a:off x="2152657" y="3128175"/>
            <a:ext cx="2098200" cy="785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Open Sans"/>
                <a:ea typeface="Open Sans"/>
                <a:cs typeface="Open Sans"/>
                <a:sym typeface="Open Sans"/>
              </a:rPr>
              <a:t>Joanna Wazgo-Majewska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Scrum Master</a:t>
            </a:r>
            <a:endParaRPr b="1" sz="13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4"/>
          <p:cNvSpPr txBox="1"/>
          <p:nvPr/>
        </p:nvSpPr>
        <p:spPr>
          <a:xfrm>
            <a:off x="3890113" y="1808421"/>
            <a:ext cx="1313700" cy="785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Open Sans"/>
                <a:ea typeface="Open Sans"/>
                <a:cs typeface="Open Sans"/>
                <a:sym typeface="Open Sans"/>
              </a:rPr>
              <a:t>Izabela Wolniaczyk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Tester</a:t>
            </a:r>
            <a:endParaRPr b="1" sz="13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44"/>
          <p:cNvSpPr txBox="1"/>
          <p:nvPr/>
        </p:nvSpPr>
        <p:spPr>
          <a:xfrm>
            <a:off x="7239425" y="1808419"/>
            <a:ext cx="1313700" cy="785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Open Sans"/>
                <a:ea typeface="Open Sans"/>
                <a:cs typeface="Open Sans"/>
                <a:sym typeface="Open Sans"/>
              </a:rPr>
              <a:t>Juliusz Koprowicz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Tester</a:t>
            </a:r>
            <a:endParaRPr b="1" sz="13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4"/>
          <p:cNvSpPr txBox="1"/>
          <p:nvPr/>
        </p:nvSpPr>
        <p:spPr>
          <a:xfrm>
            <a:off x="5670488" y="3128174"/>
            <a:ext cx="1313700" cy="585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latin typeface="Open Sans"/>
                <a:ea typeface="Open Sans"/>
                <a:cs typeface="Open Sans"/>
                <a:sym typeface="Open Sans"/>
              </a:rPr>
              <a:t>Joanna Lach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Tester</a:t>
            </a:r>
            <a:endParaRPr b="1" sz="13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4"/>
          <p:cNvSpPr txBox="1"/>
          <p:nvPr/>
        </p:nvSpPr>
        <p:spPr>
          <a:xfrm>
            <a:off x="2176650" y="95250"/>
            <a:ext cx="4876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Montserrat"/>
                <a:ea typeface="Montserrat"/>
                <a:cs typeface="Montserrat"/>
                <a:sym typeface="Montserrat"/>
              </a:rPr>
              <a:t>Członkowie zespołu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FFC9">
            <a:alpha val="28000"/>
          </a:srgbClr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5"/>
          <p:cNvSpPr txBox="1"/>
          <p:nvPr/>
        </p:nvSpPr>
        <p:spPr>
          <a:xfrm>
            <a:off x="1826425" y="141700"/>
            <a:ext cx="56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Wallet - wirtualny portfel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0" y="3118725"/>
            <a:ext cx="4365650" cy="153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8" name="Google Shape;17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750" y="2544625"/>
            <a:ext cx="4379899" cy="25005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9" name="Google Shape;179;p45"/>
          <p:cNvSpPr txBox="1"/>
          <p:nvPr/>
        </p:nvSpPr>
        <p:spPr>
          <a:xfrm>
            <a:off x="470200" y="921225"/>
            <a:ext cx="34497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Aplikacja webowa mająca charakter finansowy, pozwala na: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rejestrację nowego użytkownika,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logowanie się użytkownika na swoje konto,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dodawanie pozycji na listę transakcji,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tworzenie statystyk,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sprawdzanie aktualnego kursu walut.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FFC9">
            <a:alpha val="28000"/>
          </a:srgbClr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6"/>
          <p:cNvSpPr txBox="1"/>
          <p:nvPr/>
        </p:nvSpPr>
        <p:spPr>
          <a:xfrm>
            <a:off x="404300" y="141700"/>
            <a:ext cx="847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Zastosowane t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echnologie</a:t>
            </a: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 i narzędzia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46"/>
          <p:cNvSpPr txBox="1"/>
          <p:nvPr/>
        </p:nvSpPr>
        <p:spPr>
          <a:xfrm>
            <a:off x="762700" y="2017175"/>
            <a:ext cx="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6"/>
          <p:cNvSpPr txBox="1"/>
          <p:nvPr/>
        </p:nvSpPr>
        <p:spPr>
          <a:xfrm>
            <a:off x="369975" y="1108725"/>
            <a:ext cx="22017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 u="sng">
                <a:latin typeface="Open Sans"/>
                <a:ea typeface="Open Sans"/>
                <a:cs typeface="Open Sans"/>
                <a:sym typeface="Open Sans"/>
              </a:rPr>
              <a:t>Testy niefunkcjonalne</a:t>
            </a:r>
            <a:endParaRPr b="1" sz="17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33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Przenośności,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3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Użyteczności,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3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Kompatybilności.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6"/>
          <p:cNvSpPr txBox="1"/>
          <p:nvPr/>
        </p:nvSpPr>
        <p:spPr>
          <a:xfrm>
            <a:off x="1707575" y="2950650"/>
            <a:ext cx="2301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 u="sng">
                <a:latin typeface="Open Sans"/>
                <a:ea typeface="Open Sans"/>
                <a:cs typeface="Open Sans"/>
                <a:sym typeface="Open Sans"/>
              </a:rPr>
              <a:t>Poziomy testowania</a:t>
            </a:r>
            <a:endParaRPr b="1" sz="15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Integracyjne,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Systemowe,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Akceptacyjne.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46"/>
          <p:cNvSpPr txBox="1"/>
          <p:nvPr/>
        </p:nvSpPr>
        <p:spPr>
          <a:xfrm>
            <a:off x="6600350" y="1108725"/>
            <a:ext cx="19065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 u="sng">
                <a:latin typeface="Open Sans"/>
                <a:ea typeface="Open Sans"/>
                <a:cs typeface="Open Sans"/>
                <a:sym typeface="Open Sans"/>
              </a:rPr>
              <a:t>Testy statyczne</a:t>
            </a:r>
            <a:endParaRPr b="1" sz="17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latin typeface="Open Sans"/>
              <a:ea typeface="Open Sans"/>
              <a:cs typeface="Open Sans"/>
              <a:sym typeface="Open Sans"/>
            </a:endParaRPr>
          </a:p>
          <a:p>
            <a:pPr indent="-247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Przegląd dokumentów i kodu.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6"/>
          <p:cNvSpPr txBox="1"/>
          <p:nvPr/>
        </p:nvSpPr>
        <p:spPr>
          <a:xfrm>
            <a:off x="3444300" y="1108725"/>
            <a:ext cx="19539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 u="sng">
                <a:latin typeface="Open Sans"/>
                <a:ea typeface="Open Sans"/>
                <a:cs typeface="Open Sans"/>
                <a:sym typeface="Open Sans"/>
              </a:rPr>
              <a:t>Testowanie oparte na scenariuszu </a:t>
            </a:r>
            <a:endParaRPr b="1" sz="17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Pozytywne,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Negatywne.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6"/>
          <p:cNvSpPr txBox="1"/>
          <p:nvPr/>
        </p:nvSpPr>
        <p:spPr>
          <a:xfrm>
            <a:off x="4687700" y="2950650"/>
            <a:ext cx="23010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 u="sng">
                <a:latin typeface="Open Sans"/>
                <a:ea typeface="Open Sans"/>
                <a:cs typeface="Open Sans"/>
                <a:sym typeface="Open Sans"/>
              </a:rPr>
              <a:t>Testowanie oparte na doświadczeniu</a:t>
            </a:r>
            <a:endParaRPr b="1" sz="15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 oparciu o listę kontrolną,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Eksploracyjne.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FFC9">
            <a:alpha val="28000"/>
          </a:srgbClr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/>
          <p:nvPr/>
        </p:nvSpPr>
        <p:spPr>
          <a:xfrm>
            <a:off x="1740050" y="141700"/>
            <a:ext cx="560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Open Sans"/>
                <a:ea typeface="Open Sans"/>
                <a:cs typeface="Open Sans"/>
                <a:sym typeface="Open Sans"/>
              </a:rPr>
              <a:t>Oto jeden z najbardziej krytycznych błędów w opinii naszego zespołu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7"/>
          <p:cNvSpPr txBox="1"/>
          <p:nvPr/>
        </p:nvSpPr>
        <p:spPr>
          <a:xfrm>
            <a:off x="486100" y="1553700"/>
            <a:ext cx="5756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Brak możliwości rejestracji nowego użytkownika na urządzeniach mobilnych.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691" y="1195100"/>
            <a:ext cx="1619148" cy="3600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8" name="Google Shape;1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150" y="2715800"/>
            <a:ext cx="3033469" cy="2079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FFC9">
            <a:alpha val="28000"/>
          </a:srgbClr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8" title="Wyk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0" y="967000"/>
            <a:ext cx="5692800" cy="35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8"/>
          <p:cNvSpPr txBox="1"/>
          <p:nvPr/>
        </p:nvSpPr>
        <p:spPr>
          <a:xfrm>
            <a:off x="1826425" y="141700"/>
            <a:ext cx="56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Montserrat"/>
                <a:ea typeface="Montserrat"/>
                <a:cs typeface="Montserrat"/>
                <a:sym typeface="Montserrat"/>
              </a:rPr>
              <a:t>Podsumowanie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8"/>
          <p:cNvSpPr txBox="1"/>
          <p:nvPr/>
        </p:nvSpPr>
        <p:spPr>
          <a:xfrm>
            <a:off x="6333800" y="967000"/>
            <a:ext cx="2317500" cy="3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Wykonanych zostało 136 przypadków testowych: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58,8% ze statusem PASS,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26,5 % ze statusem FAIL,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❏"/>
            </a:pPr>
            <a:r>
              <a:rPr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aż 14,7% ze statusem BLOCKED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Aplikacja “Wallet” nie jest jeszcze gotowa do wydania. Konieczne jest usunięcie wykrytych błędów, a w szczególności błędów blokujących możliwość testów zablokowanych funkcjonalności.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00"/>
            </a:gs>
            <a:gs pos="62000">
              <a:srgbClr val="39FF73">
                <a:alpha val="22745"/>
              </a:srgbClr>
            </a:gs>
            <a:gs pos="98000">
              <a:srgbClr val="643AFC">
                <a:alpha val="29019"/>
              </a:srgbClr>
            </a:gs>
            <a:gs pos="100000">
              <a:srgbClr val="737373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9"/>
          <p:cNvSpPr/>
          <p:nvPr/>
        </p:nvSpPr>
        <p:spPr>
          <a:xfrm>
            <a:off x="2634500" y="1728975"/>
            <a:ext cx="3875100" cy="1685700"/>
          </a:xfrm>
          <a:prstGeom prst="rect">
            <a:avLst/>
          </a:prstGeom>
          <a:solidFill>
            <a:srgbClr val="FF6B08"/>
          </a:solidFill>
          <a:ln>
            <a:noFill/>
          </a:ln>
          <a:effectLst>
            <a:outerShdw blurRad="762000" rotWithShape="0" algn="t" dir="5400000" dist="254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3600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49"/>
          <p:cNvSpPr txBox="1"/>
          <p:nvPr/>
        </p:nvSpPr>
        <p:spPr>
          <a:xfrm>
            <a:off x="2513100" y="1803300"/>
            <a:ext cx="41178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Dziękujemy </a:t>
            </a:r>
            <a:endParaRPr b="1" sz="40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za uwagę!</a:t>
            </a:r>
            <a:endParaRPr b="1" sz="40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odoo Powerpoint Template">
  <a:themeElements>
    <a:clrScheme name="Другая 5">
      <a:dk1>
        <a:srgbClr val="222222"/>
      </a:dk1>
      <a:lt1>
        <a:srgbClr val="F0F0F0"/>
      </a:lt1>
      <a:dk2>
        <a:srgbClr val="FEFFFF"/>
      </a:dk2>
      <a:lt2>
        <a:srgbClr val="FEFFFF"/>
      </a:lt2>
      <a:accent1>
        <a:srgbClr val="FF6B08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