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C1201-B561-4B76-8CF8-8783F3F30C70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3E62-6929-415F-829C-2B351878B03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A983F0-9E6A-45F4-A228-49C476B3714F}" type="datetimeFigureOut">
              <a:rPr lang="pl-PL" smtClean="0"/>
              <a:pPr/>
              <a:t>2017-01-28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4BA80E-8693-4D71-B49A-199B8D4B2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Klasyfikacja zwierząt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Wojciech Paciorek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Przykładowe rezultaty testowania</a:t>
            </a:r>
            <a:endParaRPr lang="pl-PL" dirty="0"/>
          </a:p>
        </p:txBody>
      </p:sp>
      <p:pic>
        <p:nvPicPr>
          <p:cNvPr id="4098" name="Picture 2" descr="C:\Users\wojtek\Desktop\projekt_PSI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036496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  </a:t>
            </a:r>
          </a:p>
          <a:p>
            <a:pPr>
              <a:buNone/>
            </a:pPr>
            <a:r>
              <a:rPr lang="pl-PL" dirty="0" smtClean="0"/>
              <a:t>	Widać, że sieć osiągnęła błąd o wartości 0,01 </a:t>
            </a:r>
            <a:br>
              <a:rPr lang="pl-PL" dirty="0" smtClean="0"/>
            </a:br>
            <a:r>
              <a:rPr lang="pl-PL" dirty="0" smtClean="0"/>
              <a:t>w 83 iteracji.</a:t>
            </a:r>
          </a:p>
          <a:p>
            <a:pPr>
              <a:buNone/>
            </a:pPr>
            <a:r>
              <a:rPr lang="pl-PL" dirty="0" smtClean="0"/>
              <a:t>  Testując dane należy stwierdzić, że wynik jest dość zadowalający, bo błąd oczekiwanych wartości i otrzymanych wyników wynosi 0,0147. </a:t>
            </a:r>
          </a:p>
          <a:p>
            <a:pPr>
              <a:buNone/>
            </a:pPr>
            <a:r>
              <a:rPr lang="pl-PL" dirty="0" smtClean="0"/>
              <a:t>	Aby osiągnąć jeszcze lepsze rezultaty wybrano inne warianty pracy.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Krótka analiza wyników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</a:t>
            </a:r>
            <a:r>
              <a:rPr lang="pl-PL" sz="3200" dirty="0" smtClean="0"/>
              <a:t>W celu zwiększenia liczby dostępnych wariantów rozwiązania problemu zbudowano jeszcze dwie sieci neuronowe, kolejno zmniejszając </a:t>
            </a:r>
            <a:br>
              <a:rPr lang="pl-PL" sz="3200" dirty="0" smtClean="0"/>
            </a:br>
            <a:r>
              <a:rPr lang="pl-PL" sz="3200" dirty="0" smtClean="0"/>
              <a:t>i zwiększając liczbę neuronów </a:t>
            </a:r>
            <a:br>
              <a:rPr lang="pl-PL" sz="3200" dirty="0" smtClean="0"/>
            </a:br>
            <a:r>
              <a:rPr lang="pl-PL" sz="3200" dirty="0" smtClean="0"/>
              <a:t>w warstwie ukrytej (10 i 40 neuronów).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Opracowanie wyników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683568" y="1268760"/>
          <a:ext cx="7416823" cy="4464494"/>
        </p:xfrm>
        <a:graphic>
          <a:graphicData uri="http://schemas.openxmlformats.org/drawingml/2006/table">
            <a:tbl>
              <a:tblPr/>
              <a:tblGrid>
                <a:gridCol w="891247"/>
                <a:gridCol w="1089212"/>
                <a:gridCol w="1316266"/>
                <a:gridCol w="1215263"/>
                <a:gridCol w="938920"/>
                <a:gridCol w="968009"/>
                <a:gridCol w="997906"/>
              </a:tblGrid>
              <a:tr h="1522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 dirty="0">
                          <a:latin typeface="Calibri"/>
                          <a:ea typeface="Calibri"/>
                          <a:cs typeface="Times New Roman"/>
                        </a:rPr>
                        <a:t>Nr próby</a:t>
                      </a:r>
                      <a:endParaRPr lang="pl-P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Procent danych uczących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Procent danych testujących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Ilość neuronów w warstwie ukrytej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Liczba iteracji do nauki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 dirty="0">
                          <a:latin typeface="Calibri"/>
                          <a:ea typeface="Calibri"/>
                          <a:cs typeface="Times New Roman"/>
                        </a:rPr>
                        <a:t>Błąd uczenia</a:t>
                      </a:r>
                      <a:endParaRPr lang="pl-P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Błąd podczas testu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latin typeface="Calibri"/>
                          <a:ea typeface="Calibri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0,0147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0,0098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20%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0,0099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0,0041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143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0,0168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0,0098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20%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0,0099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0,0027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latin typeface="Calibri"/>
                          <a:ea typeface="Calibri"/>
                          <a:cs typeface="Times New Roman"/>
                        </a:rPr>
                        <a:t>0,0129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30%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0,0086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0,0090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6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20%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>
                          <a:latin typeface="Calibri"/>
                          <a:ea typeface="Calibri"/>
                          <a:cs typeface="Times New Roman"/>
                        </a:rPr>
                        <a:t>0,0098</a:t>
                      </a:r>
                      <a:endParaRPr lang="pl-P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b="1" dirty="0">
                          <a:latin typeface="Calibri"/>
                          <a:ea typeface="Calibri"/>
                          <a:cs typeface="Times New Roman"/>
                        </a:rPr>
                        <a:t>0,0037</a:t>
                      </a:r>
                      <a:endParaRPr lang="pl-P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700809"/>
            <a:ext cx="8229600" cy="4104456"/>
          </a:xfrm>
        </p:spPr>
        <p:txBody>
          <a:bodyPr/>
          <a:lstStyle/>
          <a:p>
            <a:r>
              <a:rPr lang="pl-PL" dirty="0" smtClean="0"/>
              <a:t>Najlepsze wyniki osiągnięto dla większej     liczby neuronów w warstwie ukrytej i dla większej liczby danych uczących.</a:t>
            </a:r>
          </a:p>
          <a:p>
            <a:r>
              <a:rPr lang="pl-PL" dirty="0" smtClean="0"/>
              <a:t>Widać, że sieć uczy się najszybciej mając mniej danych wejściowych.</a:t>
            </a:r>
          </a:p>
          <a:p>
            <a:r>
              <a:rPr lang="pl-PL" dirty="0" smtClean="0"/>
              <a:t>Należy pamiętać, aby rozsądnie dobierać ilość neuronów w warstwie ukrytej, nie może być ich ani za mało, ani za dużo.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Podsumowanie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547664" y="2420888"/>
            <a:ext cx="6753944" cy="1296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4800" dirty="0" smtClean="0"/>
              <a:t>Dziękuję za uwagę.</a:t>
            </a:r>
            <a:endParaRPr lang="pl-PL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/>
          <a:lstStyle/>
          <a:p>
            <a:pPr>
              <a:buNone/>
            </a:pPr>
            <a:r>
              <a:rPr lang="pl-PL" sz="4000" dirty="0" smtClean="0"/>
              <a:t> </a:t>
            </a:r>
          </a:p>
          <a:p>
            <a:pPr>
              <a:buNone/>
            </a:pPr>
            <a:r>
              <a:rPr lang="pl-PL" sz="4000" dirty="0" smtClean="0"/>
              <a:t>	Projekt został wykonany </a:t>
            </a:r>
            <a:br>
              <a:rPr lang="pl-PL" sz="4000" dirty="0" smtClean="0"/>
            </a:br>
            <a:r>
              <a:rPr lang="pl-PL" sz="4000" dirty="0" smtClean="0"/>
              <a:t>w programie </a:t>
            </a:r>
            <a:r>
              <a:rPr lang="pl-PL" sz="4000" b="1" i="1" dirty="0" err="1" smtClean="0"/>
              <a:t>Neuroph</a:t>
            </a:r>
            <a:r>
              <a:rPr lang="pl-PL" sz="4000" dirty="0" smtClean="0"/>
              <a:t>, który pozwala na tworzenie, trenowanie i testowanie sieci neuronowych.</a:t>
            </a:r>
          </a:p>
          <a:p>
            <a:pPr>
              <a:buNone/>
            </a:pPr>
            <a:endParaRPr lang="pl-P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Zdefiniowano nazwy zwierząt, które podzielono na 7 klas (gatunków) na podstawie 17 różnych cech (m.in. posiadanie sierści, piór, czy potrafi latać, czy jest drapieżnikiem, czy jest jadowity itd.). </a:t>
            </a:r>
            <a:br>
              <a:rPr lang="pl-PL" dirty="0" smtClean="0"/>
            </a:br>
            <a:r>
              <a:rPr lang="pl-PL" dirty="0" smtClean="0"/>
              <a:t>Jeśli dane zwierzę posiada konkretną cechę, to zakładamy, że oznaczamy to przez cyfrę </a:t>
            </a:r>
            <a:r>
              <a:rPr lang="pl-PL" b="1" i="1" dirty="0" smtClean="0"/>
              <a:t>1, </a:t>
            </a:r>
            <a:r>
              <a:rPr lang="pl-PL" dirty="0" smtClean="0"/>
              <a:t>w przeciwnym wypadku będzie to cyfra </a:t>
            </a:r>
            <a:r>
              <a:rPr lang="pl-PL" b="1" i="1" dirty="0" smtClean="0"/>
              <a:t>0</a:t>
            </a:r>
            <a:r>
              <a:rPr lang="pl-PL" dirty="0" smtClean="0"/>
              <a:t>.</a:t>
            </a:r>
            <a:endParaRPr lang="pl-PL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Definicja rozpatrywanego problemu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sz="3200" dirty="0" smtClean="0"/>
              <a:t>Na samym początku należy znormalizować podane dane, gdyż parametr </a:t>
            </a:r>
            <a:r>
              <a:rPr lang="pl-PL" sz="3200" i="1" dirty="0" smtClean="0"/>
              <a:t>liczba nóg</a:t>
            </a:r>
            <a:r>
              <a:rPr lang="pl-PL" sz="3200" dirty="0" smtClean="0"/>
              <a:t> może zawierać wartości większe niż 1.</a:t>
            </a:r>
            <a:br>
              <a:rPr lang="pl-PL" sz="3200" dirty="0" smtClean="0"/>
            </a:br>
            <a:r>
              <a:rPr lang="pl-PL" sz="3200" dirty="0" smtClean="0"/>
              <a:t>Po normalizacji wszystkie wartości są zawarte w przedziale &lt;0,1&gt;.</a:t>
            </a:r>
          </a:p>
          <a:p>
            <a:pPr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Rozwiązanie problemu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  </a:t>
            </a:r>
          </a:p>
          <a:p>
            <a:pPr>
              <a:buNone/>
            </a:pPr>
            <a:r>
              <a:rPr lang="pl-PL" dirty="0" smtClean="0"/>
              <a:t>	W programie </a:t>
            </a:r>
            <a:r>
              <a:rPr lang="pl-PL" b="1" i="1" dirty="0" err="1" smtClean="0"/>
              <a:t>Neuroph</a:t>
            </a:r>
            <a:r>
              <a:rPr lang="pl-PL" dirty="0" smtClean="0"/>
              <a:t> utworzono dane do trenowania, założono uczenie nadzorowane, liczbę wejść określono jako </a:t>
            </a:r>
            <a:r>
              <a:rPr lang="pl-PL" b="1" dirty="0" smtClean="0"/>
              <a:t>21</a:t>
            </a:r>
            <a:r>
              <a:rPr lang="pl-PL" dirty="0" smtClean="0"/>
              <a:t>, natomiast wyjść jest tyle, ile określonych gatunków zwierząt, czyli </a:t>
            </a:r>
            <a:r>
              <a:rPr lang="pl-PL" b="1" dirty="0" smtClean="0"/>
              <a:t>7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smtClean="0"/>
              <a:t>  Zbudowano sieć neuronową wielowarstwową z powyższymi parametrami, z tym, że jest jeszcze jedna warstwa ukryta z 15 neuronami. </a:t>
            </a:r>
            <a:br>
              <a:rPr lang="pl-PL" dirty="0" smtClean="0"/>
            </a:br>
            <a:r>
              <a:rPr lang="pl-PL" dirty="0" smtClean="0"/>
              <a:t>Wybrano regułę uczenia algorytmem </a:t>
            </a:r>
            <a:r>
              <a:rPr lang="pl-PL" b="1" dirty="0" smtClean="0"/>
              <a:t>wstecznej propagacji błędów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ojtek\Desktop\projekt_PSI\sieć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9"/>
            <a:ext cx="8711505" cy="504056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539552" y="188640"/>
            <a:ext cx="860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Zbudowana sieć neuronowa:</a:t>
            </a:r>
            <a:endParaRPr lang="pl-PL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u="sng" dirty="0" smtClean="0"/>
              <a:t>Ogólnie trenowanie podzielono na trzy różne warianty:</a:t>
            </a:r>
          </a:p>
          <a:p>
            <a:r>
              <a:rPr lang="pl-PL" dirty="0" smtClean="0"/>
              <a:t>Trenujemy 60% danych</a:t>
            </a:r>
          </a:p>
          <a:p>
            <a:r>
              <a:rPr lang="pl-PL" dirty="0" smtClean="0"/>
              <a:t>Trenujemy 70% danych</a:t>
            </a:r>
          </a:p>
          <a:p>
            <a:r>
              <a:rPr lang="pl-PL" dirty="0" smtClean="0"/>
              <a:t>Trenujemy 80% danych</a:t>
            </a:r>
          </a:p>
          <a:p>
            <a:endParaRPr lang="pl-PL" dirty="0" smtClean="0"/>
          </a:p>
          <a:p>
            <a:pPr>
              <a:buNone/>
            </a:pPr>
            <a:r>
              <a:rPr lang="pl-PL" u="sng" dirty="0" smtClean="0"/>
              <a:t>Analogicznie dla testowania:</a:t>
            </a:r>
          </a:p>
          <a:p>
            <a:r>
              <a:rPr lang="pl-PL" dirty="0" smtClean="0"/>
              <a:t>Testujemy 40% pozostałych danych</a:t>
            </a:r>
          </a:p>
          <a:p>
            <a:r>
              <a:rPr lang="pl-PL" dirty="0" smtClean="0"/>
              <a:t>Testujemy 30% pozostałych danych</a:t>
            </a:r>
          </a:p>
          <a:p>
            <a:r>
              <a:rPr lang="pl-PL" dirty="0" smtClean="0"/>
              <a:t>Testujemy 20% pozostałych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Trenowanie i testowanie sieci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432048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  Trenowanie odbywa się z następującymi parametrami:</a:t>
            </a:r>
            <a:endParaRPr lang="pl-PL" dirty="0"/>
          </a:p>
        </p:txBody>
      </p:sp>
      <p:pic>
        <p:nvPicPr>
          <p:cNvPr id="2051" name="Picture 3" descr="C:\Users\wojtek\Desktop\projekt_PSI\ustawienia trenowan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3962400" cy="2343150"/>
          </a:xfrm>
          <a:prstGeom prst="rect">
            <a:avLst/>
          </a:prstGeom>
          <a:noFill/>
        </p:spPr>
      </p:pic>
      <p:sp>
        <p:nvSpPr>
          <p:cNvPr id="8" name="pole tekstowe 7"/>
          <p:cNvSpPr txBox="1"/>
          <p:nvPr/>
        </p:nvSpPr>
        <p:spPr>
          <a:xfrm>
            <a:off x="1115616" y="4365104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Współczynnik uczenia ustawiony na wartość 0,2 oraz maksymalny błąd nauki 0,01.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Przykładowe wyniki uczenia</a:t>
            </a:r>
            <a:endParaRPr lang="pl-PL" dirty="0"/>
          </a:p>
        </p:txBody>
      </p:sp>
      <p:pic>
        <p:nvPicPr>
          <p:cNvPr id="3074" name="Picture 2" descr="C:\Users\wojtek\Desktop\projekt_PSI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758427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245</Words>
  <Application>Microsoft Office PowerPoint</Application>
  <PresentationFormat>Pokaz na ekranie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Hol</vt:lpstr>
      <vt:lpstr>Klasyfikacja zwierząt</vt:lpstr>
      <vt:lpstr>Slajd 2</vt:lpstr>
      <vt:lpstr>Definicja rozpatrywanego problemu</vt:lpstr>
      <vt:lpstr>Rozwiązanie problemu</vt:lpstr>
      <vt:lpstr>Slajd 5</vt:lpstr>
      <vt:lpstr>Slajd 6</vt:lpstr>
      <vt:lpstr>Trenowanie i testowanie sieci</vt:lpstr>
      <vt:lpstr>Slajd 8</vt:lpstr>
      <vt:lpstr>Przykładowe wyniki uczenia</vt:lpstr>
      <vt:lpstr>Przykładowe rezultaty testowania</vt:lpstr>
      <vt:lpstr>Krótka analiza wyników</vt:lpstr>
      <vt:lpstr>Slajd 12</vt:lpstr>
      <vt:lpstr>Opracowanie wyników</vt:lpstr>
      <vt:lpstr>Podsumowanie</vt:lpstr>
      <vt:lpstr>Slajd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tekstu</dc:title>
  <dc:creator>wojtek</dc:creator>
  <cp:lastModifiedBy>wojtek</cp:lastModifiedBy>
  <cp:revision>70</cp:revision>
  <dcterms:created xsi:type="dcterms:W3CDTF">2017-01-26T00:52:01Z</dcterms:created>
  <dcterms:modified xsi:type="dcterms:W3CDTF">2017-01-28T15:03:30Z</dcterms:modified>
</cp:coreProperties>
</file>