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y Grotesk Grand Bold" panose="020B0604020202020204" charset="-18"/>
      <p:regular r:id="rId12"/>
    </p:embeddedFont>
    <p:embeddedFont>
      <p:font typeface="Cy Grotesk Key" panose="020B0604020202020204" charset="-18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4" d="100"/>
          <a:sy n="54" d="100"/>
        </p:scale>
        <p:origin x="1243" y="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45373" y="2314170"/>
            <a:ext cx="19226543" cy="5658660"/>
          </a:xfrm>
          <a:custGeom>
            <a:avLst/>
            <a:gdLst/>
            <a:ahLst/>
            <a:cxnLst/>
            <a:rect l="l" t="t" r="r" b="b"/>
            <a:pathLst>
              <a:path w="19226543" h="5658660">
                <a:moveTo>
                  <a:pt x="0" y="0"/>
                </a:moveTo>
                <a:lnTo>
                  <a:pt x="19226542" y="0"/>
                </a:lnTo>
                <a:lnTo>
                  <a:pt x="19226542" y="5658660"/>
                </a:lnTo>
                <a:lnTo>
                  <a:pt x="0" y="5658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t="-59151" b="-5915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039600" y="438657"/>
            <a:ext cx="5461463" cy="3154727"/>
          </a:xfrm>
          <a:custGeom>
            <a:avLst/>
            <a:gdLst/>
            <a:ahLst/>
            <a:cxnLst/>
            <a:rect l="l" t="t" r="r" b="b"/>
            <a:pathLst>
              <a:path w="5461463" h="3154727">
                <a:moveTo>
                  <a:pt x="0" y="0"/>
                </a:moveTo>
                <a:lnTo>
                  <a:pt x="5461463" y="0"/>
                </a:lnTo>
                <a:lnTo>
                  <a:pt x="5461463" y="3154727"/>
                </a:lnTo>
                <a:lnTo>
                  <a:pt x="0" y="31547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538128" y="-6500316"/>
            <a:ext cx="10957451" cy="10957451"/>
          </a:xfrm>
          <a:custGeom>
            <a:avLst/>
            <a:gdLst/>
            <a:ahLst/>
            <a:cxnLst/>
            <a:rect l="l" t="t" r="r" b="b"/>
            <a:pathLst>
              <a:path w="10957451" h="10957451">
                <a:moveTo>
                  <a:pt x="0" y="0"/>
                </a:moveTo>
                <a:lnTo>
                  <a:pt x="10957451" y="0"/>
                </a:lnTo>
                <a:lnTo>
                  <a:pt x="10957451" y="10957451"/>
                </a:lnTo>
                <a:lnTo>
                  <a:pt x="0" y="109574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288687" y="7085134"/>
            <a:ext cx="10957451" cy="10957451"/>
          </a:xfrm>
          <a:custGeom>
            <a:avLst/>
            <a:gdLst/>
            <a:ahLst/>
            <a:cxnLst/>
            <a:rect l="l" t="t" r="r" b="b"/>
            <a:pathLst>
              <a:path w="10957451" h="10957451">
                <a:moveTo>
                  <a:pt x="0" y="0"/>
                </a:moveTo>
                <a:lnTo>
                  <a:pt x="10957451" y="0"/>
                </a:lnTo>
                <a:lnTo>
                  <a:pt x="10957451" y="10957451"/>
                </a:lnTo>
                <a:lnTo>
                  <a:pt x="0" y="109574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785653" y="2055161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pl-PL" dirty="0"/>
          </a:p>
        </p:txBody>
      </p:sp>
      <p:sp>
        <p:nvSpPr>
          <p:cNvPr id="8" name="TextBox 8"/>
          <p:cNvSpPr txBox="1"/>
          <p:nvPr/>
        </p:nvSpPr>
        <p:spPr>
          <a:xfrm>
            <a:off x="1784799" y="2305930"/>
            <a:ext cx="14764985" cy="5591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pl-PL" sz="8000" dirty="0">
                <a:solidFill>
                  <a:srgbClr val="FFFFFF"/>
                </a:solidFill>
                <a:latin typeface="Cy Grotesk Grand Bold"/>
              </a:rPr>
              <a:t>Projekt aplikacji zarządzającej wypożyczalnią sprzętu sportowego</a:t>
            </a:r>
            <a:endParaRPr lang="en-US" sz="8000" dirty="0">
              <a:solidFill>
                <a:srgbClr val="FFFFFF"/>
              </a:solidFill>
              <a:latin typeface="Cy Grotesk Grand Bold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-5791200" y="-408023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2882840" y="8709637"/>
            <a:ext cx="5461463" cy="3154727"/>
          </a:xfrm>
          <a:custGeom>
            <a:avLst/>
            <a:gdLst/>
            <a:ahLst/>
            <a:cxnLst/>
            <a:rect l="l" t="t" r="r" b="b"/>
            <a:pathLst>
              <a:path w="5461463" h="3154727">
                <a:moveTo>
                  <a:pt x="0" y="0"/>
                </a:moveTo>
                <a:lnTo>
                  <a:pt x="5461463" y="0"/>
                </a:lnTo>
                <a:lnTo>
                  <a:pt x="5461463" y="3154726"/>
                </a:lnTo>
                <a:lnTo>
                  <a:pt x="0" y="31547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352074" y="-7031796"/>
            <a:ext cx="10957451" cy="10957451"/>
          </a:xfrm>
          <a:custGeom>
            <a:avLst/>
            <a:gdLst/>
            <a:ahLst/>
            <a:cxnLst/>
            <a:rect l="l" t="t" r="r" b="b"/>
            <a:pathLst>
              <a:path w="10957451" h="10957451">
                <a:moveTo>
                  <a:pt x="0" y="0"/>
                </a:moveTo>
                <a:lnTo>
                  <a:pt x="10957451" y="0"/>
                </a:lnTo>
                <a:lnTo>
                  <a:pt x="10957451" y="10957451"/>
                </a:lnTo>
                <a:lnTo>
                  <a:pt x="0" y="109574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038600" y="4152900"/>
            <a:ext cx="10957451" cy="10957451"/>
          </a:xfrm>
          <a:custGeom>
            <a:avLst/>
            <a:gdLst/>
            <a:ahLst/>
            <a:cxnLst/>
            <a:rect l="l" t="t" r="r" b="b"/>
            <a:pathLst>
              <a:path w="10957451" h="10957451">
                <a:moveTo>
                  <a:pt x="0" y="0"/>
                </a:moveTo>
                <a:lnTo>
                  <a:pt x="10957451" y="0"/>
                </a:lnTo>
                <a:lnTo>
                  <a:pt x="10957451" y="10957451"/>
                </a:lnTo>
                <a:lnTo>
                  <a:pt x="0" y="109574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87118" y="10287000"/>
            <a:ext cx="18578250" cy="1371798"/>
          </a:xfrm>
          <a:custGeom>
            <a:avLst/>
            <a:gdLst/>
            <a:ahLst/>
            <a:cxnLst/>
            <a:rect l="l" t="t" r="r" b="b"/>
            <a:pathLst>
              <a:path w="18578250" h="4259643">
                <a:moveTo>
                  <a:pt x="0" y="0"/>
                </a:moveTo>
                <a:lnTo>
                  <a:pt x="18578250" y="0"/>
                </a:lnTo>
                <a:lnTo>
                  <a:pt x="18578250" y="4259643"/>
                </a:lnTo>
                <a:lnTo>
                  <a:pt x="0" y="42596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t="-111422" r="-3489" b="-78579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3596262" y="7405025"/>
            <a:ext cx="5461463" cy="3154727"/>
          </a:xfrm>
          <a:custGeom>
            <a:avLst/>
            <a:gdLst/>
            <a:ahLst/>
            <a:cxnLst/>
            <a:rect l="l" t="t" r="r" b="b"/>
            <a:pathLst>
              <a:path w="5461463" h="3154727">
                <a:moveTo>
                  <a:pt x="0" y="0"/>
                </a:moveTo>
                <a:lnTo>
                  <a:pt x="5461464" y="0"/>
                </a:lnTo>
                <a:lnTo>
                  <a:pt x="5461464" y="3154727"/>
                </a:lnTo>
                <a:lnTo>
                  <a:pt x="0" y="31547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9181578" y="1104900"/>
            <a:ext cx="7848600" cy="83099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pl-PL" sz="4000" dirty="0">
                <a:solidFill>
                  <a:srgbClr val="D1D5DB"/>
                </a:solidFill>
                <a:latin typeface="Söhne"/>
              </a:rPr>
              <a:t>Dzisiaj chciałbym zaprezentować aplikację do zarządzania wypożyczalnią sprzętu sportowego. Nasza aplikacja ma na celu ułatwienie zarządzania zapasami sprzętu oraz monitorowanie aktualnego stanu magazynu.</a:t>
            </a:r>
          </a:p>
          <a:p>
            <a:pPr>
              <a:lnSpc>
                <a:spcPts val="3600"/>
              </a:lnSpc>
            </a:pPr>
            <a:endParaRPr lang="pl-PL" sz="4000" dirty="0">
              <a:solidFill>
                <a:srgbClr val="D1D5DB"/>
              </a:solidFill>
              <a:latin typeface="Söhne"/>
            </a:endParaRPr>
          </a:p>
          <a:p>
            <a:pPr>
              <a:lnSpc>
                <a:spcPts val="3600"/>
              </a:lnSpc>
            </a:pPr>
            <a:r>
              <a:rPr lang="pl-PL" sz="4000" dirty="0">
                <a:solidFill>
                  <a:srgbClr val="D1D5DB"/>
                </a:solidFill>
                <a:latin typeface="Söhne"/>
              </a:rPr>
              <a:t>Teraz przechodzimy do prezentacji interfejsu użytkownika naszej aplikacji. Na tym slajdzie możecie zobaczyć ekran główny aplikacji. Składa się on z intuicyjnego menu, które umożliwia łatwe nawigowanie po różnych funkcjach.</a:t>
            </a:r>
          </a:p>
          <a:p>
            <a:pPr>
              <a:lnSpc>
                <a:spcPts val="3600"/>
              </a:lnSpc>
            </a:pPr>
            <a:endParaRPr lang="pl-PL" sz="4000" dirty="0">
              <a:solidFill>
                <a:srgbClr val="D1D5DB"/>
              </a:solidFill>
              <a:latin typeface="Söhne"/>
            </a:endParaRPr>
          </a:p>
          <a:p>
            <a:pPr>
              <a:lnSpc>
                <a:spcPts val="3600"/>
              </a:lnSpc>
            </a:pPr>
            <a:endParaRPr lang="pl-PL" sz="4000" dirty="0">
              <a:solidFill>
                <a:srgbClr val="D1D5DB"/>
              </a:solidFill>
              <a:latin typeface="Söhne"/>
            </a:endParaRPr>
          </a:p>
          <a:p>
            <a:pPr>
              <a:lnSpc>
                <a:spcPts val="3600"/>
              </a:lnSpc>
            </a:pPr>
            <a:endParaRPr lang="en-US" sz="4000" dirty="0">
              <a:solidFill>
                <a:srgbClr val="FFFFFF"/>
              </a:solidFill>
              <a:latin typeface="Cy Grotesk Key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2826537" y="-2220677"/>
            <a:ext cx="5461463" cy="3154727"/>
          </a:xfrm>
          <a:custGeom>
            <a:avLst/>
            <a:gdLst/>
            <a:ahLst/>
            <a:cxnLst/>
            <a:rect l="l" t="t" r="r" b="b"/>
            <a:pathLst>
              <a:path w="5461463" h="3154727">
                <a:moveTo>
                  <a:pt x="0" y="0"/>
                </a:moveTo>
                <a:lnTo>
                  <a:pt x="5461463" y="0"/>
                </a:lnTo>
                <a:lnTo>
                  <a:pt x="5461463" y="3154727"/>
                </a:lnTo>
                <a:lnTo>
                  <a:pt x="0" y="31547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5DB6A1F7-537F-4AEE-B314-CAA099A0EE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3181001"/>
            <a:ext cx="7361030" cy="31547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352074" y="-7031796"/>
            <a:ext cx="10957451" cy="10957451"/>
          </a:xfrm>
          <a:custGeom>
            <a:avLst/>
            <a:gdLst/>
            <a:ahLst/>
            <a:cxnLst/>
            <a:rect l="l" t="t" r="r" b="b"/>
            <a:pathLst>
              <a:path w="10957451" h="10957451">
                <a:moveTo>
                  <a:pt x="0" y="0"/>
                </a:moveTo>
                <a:lnTo>
                  <a:pt x="10957451" y="0"/>
                </a:lnTo>
                <a:lnTo>
                  <a:pt x="10957451" y="10957451"/>
                </a:lnTo>
                <a:lnTo>
                  <a:pt x="0" y="109574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038600" y="4152900"/>
            <a:ext cx="10957451" cy="10957451"/>
          </a:xfrm>
          <a:custGeom>
            <a:avLst/>
            <a:gdLst/>
            <a:ahLst/>
            <a:cxnLst/>
            <a:rect l="l" t="t" r="r" b="b"/>
            <a:pathLst>
              <a:path w="10957451" h="10957451">
                <a:moveTo>
                  <a:pt x="0" y="0"/>
                </a:moveTo>
                <a:lnTo>
                  <a:pt x="10957451" y="0"/>
                </a:lnTo>
                <a:lnTo>
                  <a:pt x="10957451" y="10957451"/>
                </a:lnTo>
                <a:lnTo>
                  <a:pt x="0" y="109574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87118" y="10287000"/>
            <a:ext cx="18578250" cy="1371798"/>
          </a:xfrm>
          <a:custGeom>
            <a:avLst/>
            <a:gdLst/>
            <a:ahLst/>
            <a:cxnLst/>
            <a:rect l="l" t="t" r="r" b="b"/>
            <a:pathLst>
              <a:path w="18578250" h="4259643">
                <a:moveTo>
                  <a:pt x="0" y="0"/>
                </a:moveTo>
                <a:lnTo>
                  <a:pt x="18578250" y="0"/>
                </a:lnTo>
                <a:lnTo>
                  <a:pt x="18578250" y="4259643"/>
                </a:lnTo>
                <a:lnTo>
                  <a:pt x="0" y="42596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t="-111422" r="-3489" b="-78579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3596262" y="7405025"/>
            <a:ext cx="5461463" cy="3154727"/>
          </a:xfrm>
          <a:custGeom>
            <a:avLst/>
            <a:gdLst/>
            <a:ahLst/>
            <a:cxnLst/>
            <a:rect l="l" t="t" r="r" b="b"/>
            <a:pathLst>
              <a:path w="5461463" h="3154727">
                <a:moveTo>
                  <a:pt x="0" y="0"/>
                </a:moveTo>
                <a:lnTo>
                  <a:pt x="5461464" y="0"/>
                </a:lnTo>
                <a:lnTo>
                  <a:pt x="5461464" y="3154727"/>
                </a:lnTo>
                <a:lnTo>
                  <a:pt x="0" y="31547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295400" y="721818"/>
            <a:ext cx="7848600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pl-PL" sz="4000" dirty="0">
                <a:solidFill>
                  <a:srgbClr val="D1D5DB"/>
                </a:solidFill>
                <a:latin typeface="Söhne"/>
              </a:rPr>
              <a:t>Przejdźmy teraz do dodawania sprzętu do naszego magazynu. Wystarczy kliknąć w odpowiednią opcję w menu, a następnie wprowadzić nazwę i ilość sprzętu, który chcemy dodać. Po zatwierdzeniu, sprzęt zostanie dodany do bazy danych. Oto przykład dodawania siatkówki i ochraniaczy do kolan do magazynu:</a:t>
            </a:r>
          </a:p>
          <a:p>
            <a:pPr>
              <a:lnSpc>
                <a:spcPts val="3600"/>
              </a:lnSpc>
            </a:pPr>
            <a:endParaRPr lang="pl-PL" sz="4000" dirty="0">
              <a:solidFill>
                <a:srgbClr val="D1D5DB"/>
              </a:solidFill>
              <a:latin typeface="Söhne"/>
            </a:endParaRPr>
          </a:p>
          <a:p>
            <a:pPr>
              <a:lnSpc>
                <a:spcPts val="3600"/>
              </a:lnSpc>
            </a:pPr>
            <a:endParaRPr lang="en-US" sz="4000" dirty="0">
              <a:solidFill>
                <a:srgbClr val="FFFFFF"/>
              </a:solidFill>
              <a:latin typeface="Cy Grotesk Key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2826537" y="-2220677"/>
            <a:ext cx="5461463" cy="3154727"/>
          </a:xfrm>
          <a:custGeom>
            <a:avLst/>
            <a:gdLst/>
            <a:ahLst/>
            <a:cxnLst/>
            <a:rect l="l" t="t" r="r" b="b"/>
            <a:pathLst>
              <a:path w="5461463" h="3154727">
                <a:moveTo>
                  <a:pt x="0" y="0"/>
                </a:moveTo>
                <a:lnTo>
                  <a:pt x="5461463" y="0"/>
                </a:lnTo>
                <a:lnTo>
                  <a:pt x="5461463" y="3154727"/>
                </a:lnTo>
                <a:lnTo>
                  <a:pt x="0" y="31547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6054604-8416-45E6-B116-818075737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2583" y="1181100"/>
            <a:ext cx="6468537" cy="85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5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352074" y="-7031796"/>
            <a:ext cx="10957451" cy="10957451"/>
          </a:xfrm>
          <a:custGeom>
            <a:avLst/>
            <a:gdLst/>
            <a:ahLst/>
            <a:cxnLst/>
            <a:rect l="l" t="t" r="r" b="b"/>
            <a:pathLst>
              <a:path w="10957451" h="10957451">
                <a:moveTo>
                  <a:pt x="0" y="0"/>
                </a:moveTo>
                <a:lnTo>
                  <a:pt x="10957451" y="0"/>
                </a:lnTo>
                <a:lnTo>
                  <a:pt x="10957451" y="10957451"/>
                </a:lnTo>
                <a:lnTo>
                  <a:pt x="0" y="109574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038600" y="4152900"/>
            <a:ext cx="10957451" cy="10957451"/>
          </a:xfrm>
          <a:custGeom>
            <a:avLst/>
            <a:gdLst/>
            <a:ahLst/>
            <a:cxnLst/>
            <a:rect l="l" t="t" r="r" b="b"/>
            <a:pathLst>
              <a:path w="10957451" h="10957451">
                <a:moveTo>
                  <a:pt x="0" y="0"/>
                </a:moveTo>
                <a:lnTo>
                  <a:pt x="10957451" y="0"/>
                </a:lnTo>
                <a:lnTo>
                  <a:pt x="10957451" y="10957451"/>
                </a:lnTo>
                <a:lnTo>
                  <a:pt x="0" y="109574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87118" y="10287000"/>
            <a:ext cx="18578250" cy="1371798"/>
          </a:xfrm>
          <a:custGeom>
            <a:avLst/>
            <a:gdLst/>
            <a:ahLst/>
            <a:cxnLst/>
            <a:rect l="l" t="t" r="r" b="b"/>
            <a:pathLst>
              <a:path w="18578250" h="4259643">
                <a:moveTo>
                  <a:pt x="0" y="0"/>
                </a:moveTo>
                <a:lnTo>
                  <a:pt x="18578250" y="0"/>
                </a:lnTo>
                <a:lnTo>
                  <a:pt x="18578250" y="4259643"/>
                </a:lnTo>
                <a:lnTo>
                  <a:pt x="0" y="42596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t="-111422" r="-3489" b="-78579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3596262" y="7405025"/>
            <a:ext cx="5461463" cy="3154727"/>
          </a:xfrm>
          <a:custGeom>
            <a:avLst/>
            <a:gdLst/>
            <a:ahLst/>
            <a:cxnLst/>
            <a:rect l="l" t="t" r="r" b="b"/>
            <a:pathLst>
              <a:path w="5461463" h="3154727">
                <a:moveTo>
                  <a:pt x="0" y="0"/>
                </a:moveTo>
                <a:lnTo>
                  <a:pt x="5461464" y="0"/>
                </a:lnTo>
                <a:lnTo>
                  <a:pt x="5461464" y="3154727"/>
                </a:lnTo>
                <a:lnTo>
                  <a:pt x="0" y="31547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295400" y="721818"/>
            <a:ext cx="7848600" cy="69249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pl-PL" sz="4000" dirty="0">
                <a:solidFill>
                  <a:srgbClr val="D1D5DB"/>
                </a:solidFill>
                <a:latin typeface="Söhne"/>
              </a:rPr>
              <a:t>Kolejną ważną funkcją naszej aplikacji jest usuwanie sprzętu z magazynu. Po wybraniu odpowiedniej opcji z menu, wystarczy wprowadzić nazwę sprzętu, który chcemy usunąć. Nasza aplikacja sprawdzi dostępność sprzętu i, jeśli jest możliwe, zaktualizuje stan magazynu. Tutaj pokażę, że jak na przykład zostało 5 łyżew i 1 komplet wypożyczymy, to dzięki wprowadzeniu w system mamy informacje, że zostało nam 4 komplety. Oto przykład usuwania łyżew z magazynu:</a:t>
            </a:r>
          </a:p>
          <a:p>
            <a:pPr>
              <a:lnSpc>
                <a:spcPts val="3600"/>
              </a:lnSpc>
            </a:pPr>
            <a:endParaRPr lang="en-US" sz="4000" dirty="0">
              <a:solidFill>
                <a:srgbClr val="FFFFFF"/>
              </a:solidFill>
              <a:latin typeface="Cy Grotesk Key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2826537" y="-2220677"/>
            <a:ext cx="5461463" cy="3154727"/>
          </a:xfrm>
          <a:custGeom>
            <a:avLst/>
            <a:gdLst/>
            <a:ahLst/>
            <a:cxnLst/>
            <a:rect l="l" t="t" r="r" b="b"/>
            <a:pathLst>
              <a:path w="5461463" h="3154727">
                <a:moveTo>
                  <a:pt x="0" y="0"/>
                </a:moveTo>
                <a:lnTo>
                  <a:pt x="5461463" y="0"/>
                </a:lnTo>
                <a:lnTo>
                  <a:pt x="5461463" y="3154727"/>
                </a:lnTo>
                <a:lnTo>
                  <a:pt x="0" y="31547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8F0A986-404B-4B38-A9E6-0EB5B08D17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000" y="1299839"/>
            <a:ext cx="3962400" cy="835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8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352074" y="-7031796"/>
            <a:ext cx="10957451" cy="10957451"/>
          </a:xfrm>
          <a:custGeom>
            <a:avLst/>
            <a:gdLst/>
            <a:ahLst/>
            <a:cxnLst/>
            <a:rect l="l" t="t" r="r" b="b"/>
            <a:pathLst>
              <a:path w="10957451" h="10957451">
                <a:moveTo>
                  <a:pt x="0" y="0"/>
                </a:moveTo>
                <a:lnTo>
                  <a:pt x="10957451" y="0"/>
                </a:lnTo>
                <a:lnTo>
                  <a:pt x="10957451" y="10957451"/>
                </a:lnTo>
                <a:lnTo>
                  <a:pt x="0" y="109574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038600" y="4152900"/>
            <a:ext cx="10957451" cy="10957451"/>
          </a:xfrm>
          <a:custGeom>
            <a:avLst/>
            <a:gdLst/>
            <a:ahLst/>
            <a:cxnLst/>
            <a:rect l="l" t="t" r="r" b="b"/>
            <a:pathLst>
              <a:path w="10957451" h="10957451">
                <a:moveTo>
                  <a:pt x="0" y="0"/>
                </a:moveTo>
                <a:lnTo>
                  <a:pt x="10957451" y="0"/>
                </a:lnTo>
                <a:lnTo>
                  <a:pt x="10957451" y="10957451"/>
                </a:lnTo>
                <a:lnTo>
                  <a:pt x="0" y="109574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87118" y="10287000"/>
            <a:ext cx="18578250" cy="1371798"/>
          </a:xfrm>
          <a:custGeom>
            <a:avLst/>
            <a:gdLst/>
            <a:ahLst/>
            <a:cxnLst/>
            <a:rect l="l" t="t" r="r" b="b"/>
            <a:pathLst>
              <a:path w="18578250" h="4259643">
                <a:moveTo>
                  <a:pt x="0" y="0"/>
                </a:moveTo>
                <a:lnTo>
                  <a:pt x="18578250" y="0"/>
                </a:lnTo>
                <a:lnTo>
                  <a:pt x="18578250" y="4259643"/>
                </a:lnTo>
                <a:lnTo>
                  <a:pt x="0" y="42596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t="-111422" r="-3489" b="-78579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457200" y="0"/>
            <a:ext cx="5461463" cy="3154727"/>
          </a:xfrm>
          <a:custGeom>
            <a:avLst/>
            <a:gdLst/>
            <a:ahLst/>
            <a:cxnLst/>
            <a:rect l="l" t="t" r="r" b="b"/>
            <a:pathLst>
              <a:path w="5461463" h="3154727">
                <a:moveTo>
                  <a:pt x="0" y="0"/>
                </a:moveTo>
                <a:lnTo>
                  <a:pt x="5461464" y="0"/>
                </a:lnTo>
                <a:lnTo>
                  <a:pt x="5461464" y="3154727"/>
                </a:lnTo>
                <a:lnTo>
                  <a:pt x="0" y="31547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5791200" y="1617331"/>
            <a:ext cx="7848600" cy="4616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pl-PL" sz="4000" dirty="0">
                <a:solidFill>
                  <a:srgbClr val="D1D5DB"/>
                </a:solidFill>
                <a:latin typeface="Söhne"/>
              </a:rPr>
              <a:t>Aby sprawdzić aktualny stan magazynu, wystarczy wybrać opcję "Lista magazynowa" z menu. W wyniku pojawi się lista sprzętu wraz z ilością dostępną w magazynie. Dzięki temu możemy łatwo monitorować stan naszych zasobów. Oto przykład wyświetlania stanu magazynowego: </a:t>
            </a:r>
          </a:p>
          <a:p>
            <a:pPr>
              <a:lnSpc>
                <a:spcPts val="3600"/>
              </a:lnSpc>
            </a:pPr>
            <a:endParaRPr lang="pl-PL" sz="4000" dirty="0">
              <a:solidFill>
                <a:srgbClr val="D1D5DB"/>
              </a:solidFill>
              <a:latin typeface="Söhne"/>
            </a:endParaRPr>
          </a:p>
          <a:p>
            <a:pPr>
              <a:lnSpc>
                <a:spcPts val="3600"/>
              </a:lnSpc>
            </a:pPr>
            <a:endParaRPr lang="en-US" sz="4000" dirty="0">
              <a:solidFill>
                <a:srgbClr val="FFFFFF"/>
              </a:solidFill>
              <a:latin typeface="Cy Grotesk Key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3609529" y="39967"/>
            <a:ext cx="5461463" cy="3154727"/>
          </a:xfrm>
          <a:custGeom>
            <a:avLst/>
            <a:gdLst/>
            <a:ahLst/>
            <a:cxnLst/>
            <a:rect l="l" t="t" r="r" b="b"/>
            <a:pathLst>
              <a:path w="5461463" h="3154727">
                <a:moveTo>
                  <a:pt x="0" y="0"/>
                </a:moveTo>
                <a:lnTo>
                  <a:pt x="5461463" y="0"/>
                </a:lnTo>
                <a:lnTo>
                  <a:pt x="5461463" y="3154727"/>
                </a:lnTo>
                <a:lnTo>
                  <a:pt x="0" y="31547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305E731-0F23-4993-8107-FEBB7EF590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1199" y="5905500"/>
            <a:ext cx="5443659" cy="3285812"/>
          </a:xfrm>
          <a:prstGeom prst="rect">
            <a:avLst/>
          </a:prstGeom>
        </p:spPr>
      </p:pic>
      <p:sp>
        <p:nvSpPr>
          <p:cNvPr id="11" name="Freeform 7">
            <a:extLst>
              <a:ext uri="{FF2B5EF4-FFF2-40B4-BE49-F238E27FC236}">
                <a16:creationId xmlns:a16="http://schemas.microsoft.com/office/drawing/2014/main" id="{6657BD1C-0F9A-454B-BBB0-A9980AD6B1C5}"/>
              </a:ext>
            </a:extLst>
          </p:cNvPr>
          <p:cNvSpPr/>
          <p:nvPr/>
        </p:nvSpPr>
        <p:spPr>
          <a:xfrm>
            <a:off x="-457201" y="7150540"/>
            <a:ext cx="5461463" cy="3154727"/>
          </a:xfrm>
          <a:custGeom>
            <a:avLst/>
            <a:gdLst/>
            <a:ahLst/>
            <a:cxnLst/>
            <a:rect l="l" t="t" r="r" b="b"/>
            <a:pathLst>
              <a:path w="5461463" h="3154727">
                <a:moveTo>
                  <a:pt x="0" y="0"/>
                </a:moveTo>
                <a:lnTo>
                  <a:pt x="5461464" y="0"/>
                </a:lnTo>
                <a:lnTo>
                  <a:pt x="5461464" y="3154727"/>
                </a:lnTo>
                <a:lnTo>
                  <a:pt x="0" y="31547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FFF30E07-9A62-4173-886F-B0C5EC669597}"/>
              </a:ext>
            </a:extLst>
          </p:cNvPr>
          <p:cNvSpPr/>
          <p:nvPr/>
        </p:nvSpPr>
        <p:spPr>
          <a:xfrm>
            <a:off x="13199587" y="7111730"/>
            <a:ext cx="5461463" cy="3154727"/>
          </a:xfrm>
          <a:custGeom>
            <a:avLst/>
            <a:gdLst/>
            <a:ahLst/>
            <a:cxnLst/>
            <a:rect l="l" t="t" r="r" b="b"/>
            <a:pathLst>
              <a:path w="5461463" h="3154727">
                <a:moveTo>
                  <a:pt x="0" y="0"/>
                </a:moveTo>
                <a:lnTo>
                  <a:pt x="5461464" y="0"/>
                </a:lnTo>
                <a:lnTo>
                  <a:pt x="5461464" y="3154727"/>
                </a:lnTo>
                <a:lnTo>
                  <a:pt x="0" y="31547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87172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352074" y="-7031796"/>
            <a:ext cx="10957451" cy="10957451"/>
          </a:xfrm>
          <a:custGeom>
            <a:avLst/>
            <a:gdLst/>
            <a:ahLst/>
            <a:cxnLst/>
            <a:rect l="l" t="t" r="r" b="b"/>
            <a:pathLst>
              <a:path w="10957451" h="10957451">
                <a:moveTo>
                  <a:pt x="0" y="0"/>
                </a:moveTo>
                <a:lnTo>
                  <a:pt x="10957451" y="0"/>
                </a:lnTo>
                <a:lnTo>
                  <a:pt x="10957451" y="10957451"/>
                </a:lnTo>
                <a:lnTo>
                  <a:pt x="0" y="109574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038600" y="4152900"/>
            <a:ext cx="10957451" cy="10957451"/>
          </a:xfrm>
          <a:custGeom>
            <a:avLst/>
            <a:gdLst/>
            <a:ahLst/>
            <a:cxnLst/>
            <a:rect l="l" t="t" r="r" b="b"/>
            <a:pathLst>
              <a:path w="10957451" h="10957451">
                <a:moveTo>
                  <a:pt x="0" y="0"/>
                </a:moveTo>
                <a:lnTo>
                  <a:pt x="10957451" y="0"/>
                </a:lnTo>
                <a:lnTo>
                  <a:pt x="10957451" y="10957451"/>
                </a:lnTo>
                <a:lnTo>
                  <a:pt x="0" y="109574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87118" y="10287000"/>
            <a:ext cx="18578250" cy="1371798"/>
          </a:xfrm>
          <a:custGeom>
            <a:avLst/>
            <a:gdLst/>
            <a:ahLst/>
            <a:cxnLst/>
            <a:rect l="l" t="t" r="r" b="b"/>
            <a:pathLst>
              <a:path w="18578250" h="4259643">
                <a:moveTo>
                  <a:pt x="0" y="0"/>
                </a:moveTo>
                <a:lnTo>
                  <a:pt x="18578250" y="0"/>
                </a:lnTo>
                <a:lnTo>
                  <a:pt x="18578250" y="4259643"/>
                </a:lnTo>
                <a:lnTo>
                  <a:pt x="0" y="42596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t="-111422" r="-3489" b="-78579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457200" y="0"/>
            <a:ext cx="5461463" cy="3154727"/>
          </a:xfrm>
          <a:custGeom>
            <a:avLst/>
            <a:gdLst/>
            <a:ahLst/>
            <a:cxnLst/>
            <a:rect l="l" t="t" r="r" b="b"/>
            <a:pathLst>
              <a:path w="5461463" h="3154727">
                <a:moveTo>
                  <a:pt x="0" y="0"/>
                </a:moveTo>
                <a:lnTo>
                  <a:pt x="5461464" y="0"/>
                </a:lnTo>
                <a:lnTo>
                  <a:pt x="5461464" y="3154727"/>
                </a:lnTo>
                <a:lnTo>
                  <a:pt x="0" y="31547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5446696" y="509401"/>
            <a:ext cx="7848600" cy="83099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pl-PL" sz="4000" dirty="0">
                <a:solidFill>
                  <a:srgbClr val="D1D5DB"/>
                </a:solidFill>
                <a:latin typeface="Söhne"/>
              </a:rPr>
              <a:t>Aplikacja do zarządzania wypożyczalnią sprzętu sportowego zapewnia prosty i intuicyjny sposób zarządzania zapasami oraz monitorowania stanu magazynowego. Dzięki niej możemy łatwo dodawać, usuwać i sprawdzać dostępność sprzętu. Projekt został zrealizowany przy użyciu języka </a:t>
            </a:r>
            <a:r>
              <a:rPr lang="pl-PL" sz="4000" dirty="0" err="1">
                <a:solidFill>
                  <a:srgbClr val="D1D5DB"/>
                </a:solidFill>
                <a:latin typeface="Söhne"/>
              </a:rPr>
              <a:t>Python</a:t>
            </a:r>
            <a:r>
              <a:rPr lang="pl-PL" sz="4000" dirty="0">
                <a:solidFill>
                  <a:srgbClr val="D1D5DB"/>
                </a:solidFill>
                <a:latin typeface="Söhne"/>
              </a:rPr>
              <a:t> i bazy danych </a:t>
            </a:r>
            <a:r>
              <a:rPr lang="pl-PL" sz="4000" dirty="0" err="1">
                <a:solidFill>
                  <a:srgbClr val="D1D5DB"/>
                </a:solidFill>
                <a:latin typeface="Söhne"/>
              </a:rPr>
              <a:t>SQLite</a:t>
            </a:r>
            <a:r>
              <a:rPr lang="pl-PL" sz="4000" dirty="0">
                <a:solidFill>
                  <a:srgbClr val="D1D5DB"/>
                </a:solidFill>
                <a:latin typeface="Söhne"/>
              </a:rPr>
              <a:t>.</a:t>
            </a:r>
          </a:p>
          <a:p>
            <a:pPr>
              <a:lnSpc>
                <a:spcPts val="3600"/>
              </a:lnSpc>
            </a:pPr>
            <a:endParaRPr lang="pl-PL" sz="4000" dirty="0">
              <a:solidFill>
                <a:srgbClr val="D1D5DB"/>
              </a:solidFill>
              <a:latin typeface="Söhne"/>
            </a:endParaRPr>
          </a:p>
          <a:p>
            <a:pPr>
              <a:lnSpc>
                <a:spcPts val="3600"/>
              </a:lnSpc>
            </a:pPr>
            <a:endParaRPr lang="pl-PL" sz="4000" dirty="0">
              <a:solidFill>
                <a:srgbClr val="D1D5DB"/>
              </a:solidFill>
              <a:latin typeface="Söhne"/>
            </a:endParaRPr>
          </a:p>
          <a:p>
            <a:pPr>
              <a:lnSpc>
                <a:spcPts val="3600"/>
              </a:lnSpc>
            </a:pPr>
            <a:r>
              <a:rPr lang="pl-PL" sz="4000" dirty="0">
                <a:solidFill>
                  <a:srgbClr val="D1D5DB"/>
                </a:solidFill>
                <a:latin typeface="Söhne"/>
              </a:rPr>
              <a:t>Dziękuję za uwagę i obejrzenie prezentacji:</a:t>
            </a:r>
          </a:p>
          <a:p>
            <a:pPr>
              <a:lnSpc>
                <a:spcPts val="3600"/>
              </a:lnSpc>
            </a:pPr>
            <a:endParaRPr lang="pl-PL" sz="4000" dirty="0">
              <a:solidFill>
                <a:srgbClr val="D1D5DB"/>
              </a:solidFill>
              <a:latin typeface="Söhne"/>
            </a:endParaRPr>
          </a:p>
          <a:p>
            <a:pPr>
              <a:lnSpc>
                <a:spcPts val="3600"/>
              </a:lnSpc>
            </a:pPr>
            <a:endParaRPr lang="pl-PL" sz="4000" dirty="0">
              <a:solidFill>
                <a:srgbClr val="D1D5DB"/>
              </a:solidFill>
              <a:latin typeface="Söhne"/>
            </a:endParaRPr>
          </a:p>
          <a:p>
            <a:pPr>
              <a:lnSpc>
                <a:spcPts val="3600"/>
              </a:lnSpc>
            </a:pPr>
            <a:r>
              <a:rPr lang="pl-PL" sz="4000" dirty="0">
                <a:solidFill>
                  <a:srgbClr val="D1D5DB"/>
                </a:solidFill>
                <a:latin typeface="Söhne"/>
              </a:rPr>
              <a:t>Wojciech SIWIK</a:t>
            </a:r>
          </a:p>
          <a:p>
            <a:pPr>
              <a:lnSpc>
                <a:spcPts val="3600"/>
              </a:lnSpc>
            </a:pPr>
            <a:endParaRPr lang="en-US" sz="4000" dirty="0">
              <a:solidFill>
                <a:srgbClr val="FFFFFF"/>
              </a:solidFill>
              <a:latin typeface="Cy Grotesk Key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3609529" y="39967"/>
            <a:ext cx="5461463" cy="3154727"/>
          </a:xfrm>
          <a:custGeom>
            <a:avLst/>
            <a:gdLst/>
            <a:ahLst/>
            <a:cxnLst/>
            <a:rect l="l" t="t" r="r" b="b"/>
            <a:pathLst>
              <a:path w="5461463" h="3154727">
                <a:moveTo>
                  <a:pt x="0" y="0"/>
                </a:moveTo>
                <a:lnTo>
                  <a:pt x="5461463" y="0"/>
                </a:lnTo>
                <a:lnTo>
                  <a:pt x="5461463" y="3154727"/>
                </a:lnTo>
                <a:lnTo>
                  <a:pt x="0" y="31547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6657BD1C-0F9A-454B-BBB0-A9980AD6B1C5}"/>
              </a:ext>
            </a:extLst>
          </p:cNvPr>
          <p:cNvSpPr/>
          <p:nvPr/>
        </p:nvSpPr>
        <p:spPr>
          <a:xfrm>
            <a:off x="-457201" y="7150540"/>
            <a:ext cx="5461463" cy="3154727"/>
          </a:xfrm>
          <a:custGeom>
            <a:avLst/>
            <a:gdLst/>
            <a:ahLst/>
            <a:cxnLst/>
            <a:rect l="l" t="t" r="r" b="b"/>
            <a:pathLst>
              <a:path w="5461463" h="3154727">
                <a:moveTo>
                  <a:pt x="0" y="0"/>
                </a:moveTo>
                <a:lnTo>
                  <a:pt x="5461464" y="0"/>
                </a:lnTo>
                <a:lnTo>
                  <a:pt x="5461464" y="3154727"/>
                </a:lnTo>
                <a:lnTo>
                  <a:pt x="0" y="31547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FFF30E07-9A62-4173-886F-B0C5EC669597}"/>
              </a:ext>
            </a:extLst>
          </p:cNvPr>
          <p:cNvSpPr/>
          <p:nvPr/>
        </p:nvSpPr>
        <p:spPr>
          <a:xfrm>
            <a:off x="13199587" y="7111730"/>
            <a:ext cx="5461463" cy="3154727"/>
          </a:xfrm>
          <a:custGeom>
            <a:avLst/>
            <a:gdLst/>
            <a:ahLst/>
            <a:cxnLst/>
            <a:rect l="l" t="t" r="r" b="b"/>
            <a:pathLst>
              <a:path w="5461463" h="3154727">
                <a:moveTo>
                  <a:pt x="0" y="0"/>
                </a:moveTo>
                <a:lnTo>
                  <a:pt x="5461464" y="0"/>
                </a:lnTo>
                <a:lnTo>
                  <a:pt x="5461464" y="3154727"/>
                </a:lnTo>
                <a:lnTo>
                  <a:pt x="0" y="31547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75147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287</Words>
  <Application>Microsoft Office PowerPoint</Application>
  <PresentationFormat>Niestandardowy</PresentationFormat>
  <Paragraphs>15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2" baseType="lpstr">
      <vt:lpstr>Calibri</vt:lpstr>
      <vt:lpstr>Arial</vt:lpstr>
      <vt:lpstr>Söhne</vt:lpstr>
      <vt:lpstr>Cy Grotesk Key</vt:lpstr>
      <vt:lpstr>Cy Grotesk Grand Bold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Pink Modern 3D Tech Programming Presentation</dc:title>
  <cp:lastModifiedBy>Predatorek</cp:lastModifiedBy>
  <cp:revision>8</cp:revision>
  <dcterms:created xsi:type="dcterms:W3CDTF">2006-08-16T00:00:00Z</dcterms:created>
  <dcterms:modified xsi:type="dcterms:W3CDTF">2023-06-08T15:23:55Z</dcterms:modified>
  <dc:identifier>DAFlPReNSv0</dc:identifier>
</cp:coreProperties>
</file>