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63" r:id="rId5"/>
    <p:sldId id="264" r:id="rId6"/>
    <p:sldId id="265" r:id="rId7"/>
    <p:sldId id="259" r:id="rId8"/>
    <p:sldId id="260" r:id="rId9"/>
    <p:sldId id="262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660066"/>
    <a:srgbClr val="FF3399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95" d="100"/>
          <a:sy n="95" d="100"/>
        </p:scale>
        <p:origin x="-1200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no_page_nu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4868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with_page_nu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D4D7-CFB1-4A78-82DD-9177598C9F9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88508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D4D7-CFB1-4A78-82DD-9177598C9F9B}" type="slidenum">
              <a:rPr lang="en-GB" smtClean="0"/>
              <a:t>‹#›</a:t>
            </a:fld>
            <a:endParaRPr lang="en-GB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341530" y="917357"/>
            <a:ext cx="846094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5489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80718"/>
            <a:ext cx="7772400" cy="769441"/>
          </a:xfrm>
        </p:spPr>
        <p:txBody>
          <a:bodyPr/>
          <a:lstStyle>
            <a:lvl1pPr>
              <a:defRPr sz="4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4077072"/>
            <a:ext cx="6400800" cy="52322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l">
              <a:buNone/>
              <a:defRPr sz="2800">
                <a:solidFill>
                  <a:srgbClr val="80808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2258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D4D7-CFB1-4A78-82DD-9177598C9F9B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685800" y="2132856"/>
            <a:ext cx="7772400" cy="70788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effectLst/>
              </a:rPr>
              <a:t>Click to edit Master title style</a:t>
            </a:r>
            <a:endParaRPr lang="en-GB" sz="4000" dirty="0">
              <a:effectLst/>
            </a:endParaRPr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1051520" y="3284984"/>
            <a:ext cx="6400800" cy="40011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l">
              <a:buNone/>
              <a:defRPr sz="2000">
                <a:solidFill>
                  <a:srgbClr val="80808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9851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461665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60432" y="6437947"/>
            <a:ext cx="442392" cy="27699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r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A1D4D7-CFB1-4A78-82DD-9177598C9F9B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2771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5" r:id="rId2"/>
    <p:sldLayoutId id="2147483654" r:id="rId3"/>
    <p:sldLayoutId id="2147483649" r:id="rId4"/>
    <p:sldLayoutId id="2147483651" r:id="rId5"/>
  </p:sldLayoutIdLst>
  <p:txStyles>
    <p:titleStyle>
      <a:lvl1pPr algn="l" defTabSz="914400" rtl="0" eaLnBrk="1" latinLnBrk="0" hangingPunct="1"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scratch.mit.edu/projects/346471686/editor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scratch.mit.edu/projects/348937468/editor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8048"/>
            <a:ext cx="9144000" cy="687604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202204" y="692696"/>
            <a:ext cx="6739593" cy="553998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pPr algn="ctr"/>
            <a:r>
              <a:rPr lang="en-GB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902030302020204" pitchFamily="66" charset="0"/>
              </a:rPr>
              <a:t>Wokingham Library Code Club</a:t>
            </a:r>
            <a:endParaRPr lang="en-GB" sz="3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902030302020204" pitchFamily="66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99592" y="1628800"/>
            <a:ext cx="7344816" cy="4062651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GB" sz="8800" i="1" smtClean="0">
                <a:solidFill>
                  <a:srgbClr val="FFFF00"/>
                </a:solidFill>
                <a:effectLst>
                  <a:outerShdw blurRad="38100" dist="63500" dir="2700000" algn="tl">
                    <a:srgbClr val="FF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Christmas Scratch Coding Challenge 2020</a:t>
            </a:r>
            <a:endParaRPr lang="en-GB" sz="8800" i="1" dirty="0">
              <a:solidFill>
                <a:srgbClr val="FFFF00"/>
              </a:solidFill>
              <a:effectLst>
                <a:outerShdw blurRad="38100" dist="63500" dir="2700000" algn="tl">
                  <a:srgbClr val="FF0000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574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200"/>
            </a:gs>
            <a:gs pos="45000">
              <a:srgbClr val="FF7A00"/>
            </a:gs>
            <a:gs pos="70000">
              <a:srgbClr val="FF3399"/>
            </a:gs>
            <a:gs pos="100000">
              <a:srgbClr val="660066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7584" y="384686"/>
            <a:ext cx="3875026" cy="677108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en-GB" sz="4400" u="sng" dirty="0" smtClean="0">
                <a:solidFill>
                  <a:schemeClr val="bg1"/>
                </a:solidFill>
                <a:latin typeface="Comic Sans MS" panose="030F0902030302020204" pitchFamily="66" charset="0"/>
              </a:rPr>
              <a:t>The Challenge</a:t>
            </a:r>
            <a:endParaRPr lang="en-GB" sz="4400" u="sng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79957" y="1340768"/>
            <a:ext cx="7784086" cy="5109091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marL="361950" indent="-361950"/>
            <a:r>
              <a:rPr lang="en-GB" sz="4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902030302020204" pitchFamily="66" charset="0"/>
              </a:rPr>
              <a:t>Use Scratch to make an animation </a:t>
            </a:r>
            <a:r>
              <a:rPr lang="en-GB" sz="4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902030302020204" pitchFamily="66" charset="0"/>
              </a:rPr>
              <a:t>(up </a:t>
            </a:r>
            <a:r>
              <a:rPr lang="en-GB" sz="4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902030302020204" pitchFamily="66" charset="0"/>
              </a:rPr>
              <a:t>to 45 seconds </a:t>
            </a:r>
            <a:r>
              <a:rPr lang="en-GB" sz="4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902030302020204" pitchFamily="66" charset="0"/>
              </a:rPr>
              <a:t>long) </a:t>
            </a:r>
            <a:r>
              <a:rPr lang="en-GB" sz="4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902030302020204" pitchFamily="66" charset="0"/>
              </a:rPr>
              <a:t>for the festive </a:t>
            </a:r>
            <a:r>
              <a:rPr lang="en-GB" sz="4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902030302020204" pitchFamily="66" charset="0"/>
              </a:rPr>
              <a:t>season</a:t>
            </a:r>
            <a:r>
              <a:rPr lang="en-GB" sz="4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902030302020204" pitchFamily="66" charset="0"/>
              </a:rPr>
              <a:t>.</a:t>
            </a:r>
          </a:p>
          <a:p>
            <a:pPr marL="361950" indent="-361950"/>
            <a:endParaRPr lang="en-GB" sz="20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902030302020204" pitchFamily="66" charset="0"/>
            </a:endParaRPr>
          </a:p>
          <a:p>
            <a:pPr marL="361950" indent="-361950"/>
            <a:r>
              <a:rPr lang="en-GB" sz="24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902030302020204" pitchFamily="66" charset="0"/>
              </a:rPr>
              <a:t>This year’s challenge will be for </a:t>
            </a:r>
            <a:r>
              <a:rPr lang="en-GB" sz="2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902030302020204" pitchFamily="66" charset="0"/>
              </a:rPr>
              <a:t>Code </a:t>
            </a:r>
            <a:r>
              <a:rPr lang="en-GB" sz="24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902030302020204" pitchFamily="66" charset="0"/>
              </a:rPr>
              <a:t>Club members </a:t>
            </a:r>
            <a:r>
              <a:rPr lang="en-GB" sz="24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902030302020204" pitchFamily="66" charset="0"/>
              </a:rPr>
              <a:t>doing our Scratch sessions, </a:t>
            </a:r>
            <a:r>
              <a:rPr lang="en-GB" sz="24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902030302020204" pitchFamily="66" charset="0"/>
              </a:rPr>
              <a:t>and not open to those who </a:t>
            </a:r>
            <a:r>
              <a:rPr lang="en-GB" sz="24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902030302020204" pitchFamily="66" charset="0"/>
              </a:rPr>
              <a:t>have now moved on to learning Python. </a:t>
            </a:r>
            <a:r>
              <a:rPr lang="en-GB" sz="24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902030302020204" pitchFamily="66" charset="0"/>
              </a:rPr>
              <a:t>We hope anyone who </a:t>
            </a:r>
            <a:r>
              <a:rPr lang="en-GB" sz="24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902030302020204" pitchFamily="66" charset="0"/>
              </a:rPr>
              <a:t>is now learning Python will </a:t>
            </a:r>
            <a:r>
              <a:rPr lang="en-GB" sz="24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902030302020204" pitchFamily="66" charset="0"/>
              </a:rPr>
              <a:t>have a go at the Python challenge this year!</a:t>
            </a:r>
            <a:endParaRPr lang="en-GB" sz="2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9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312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200"/>
            </a:gs>
            <a:gs pos="45000">
              <a:srgbClr val="FF7A00"/>
            </a:gs>
            <a:gs pos="70000">
              <a:srgbClr val="FF3399"/>
            </a:gs>
            <a:gs pos="100000">
              <a:srgbClr val="660066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65144" y="384686"/>
            <a:ext cx="8228782" cy="677108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en-GB" sz="4400" u="sng" dirty="0" smtClean="0">
                <a:solidFill>
                  <a:schemeClr val="bg1"/>
                </a:solidFill>
                <a:latin typeface="Comic Sans MS" panose="030F0902030302020204" pitchFamily="66" charset="0"/>
              </a:rPr>
              <a:t>How to </a:t>
            </a:r>
            <a:r>
              <a:rPr lang="en-GB" sz="4400" u="sng" smtClean="0">
                <a:solidFill>
                  <a:schemeClr val="bg1"/>
                </a:solidFill>
                <a:latin typeface="Comic Sans MS" panose="030F0902030302020204" pitchFamily="66" charset="0"/>
              </a:rPr>
              <a:t>get a really good score:</a:t>
            </a:r>
            <a:endParaRPr lang="en-GB" sz="4400" u="sng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11659" y="2588419"/>
            <a:ext cx="2988333" cy="3000821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marL="361950" indent="-3619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chemeClr val="bg1"/>
                </a:solidFill>
                <a:latin typeface="Comic Sans MS" panose="030F0902030302020204" pitchFamily="66" charset="0"/>
              </a:rPr>
              <a:t>Lots of Movement</a:t>
            </a:r>
          </a:p>
          <a:p>
            <a:pPr marL="361950" indent="-3619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chemeClr val="bg1"/>
                </a:solidFill>
                <a:latin typeface="Comic Sans MS" panose="030F0902030302020204" pitchFamily="66" charset="0"/>
              </a:rPr>
              <a:t>If/else blocks</a:t>
            </a:r>
          </a:p>
          <a:p>
            <a:pPr marL="361950" indent="-3619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chemeClr val="bg1"/>
                </a:solidFill>
                <a:latin typeface="Comic Sans MS" panose="030F0902030302020204" pitchFamily="66" charset="0"/>
              </a:rPr>
              <a:t>Repeat blocks</a:t>
            </a:r>
          </a:p>
          <a:p>
            <a:pPr marL="361950" indent="-3619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chemeClr val="bg1"/>
                </a:solidFill>
                <a:latin typeface="Comic Sans MS" panose="030F0902030302020204" pitchFamily="66" charset="0"/>
              </a:rPr>
              <a:t>Variables</a:t>
            </a:r>
          </a:p>
          <a:p>
            <a:pPr marL="361950" indent="-3619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chemeClr val="bg1"/>
                </a:solidFill>
                <a:latin typeface="Comic Sans MS" panose="030F0902030302020204" pitchFamily="66" charset="0"/>
              </a:rPr>
              <a:t>Random Numbers</a:t>
            </a:r>
          </a:p>
          <a:p>
            <a:pPr marL="361950" indent="-3619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chemeClr val="bg1"/>
                </a:solidFill>
                <a:latin typeface="Comic Sans MS" panose="030F0902030302020204" pitchFamily="66" charset="0"/>
              </a:rPr>
              <a:t>Clones</a:t>
            </a:r>
          </a:p>
          <a:p>
            <a:pPr marL="361950" indent="-3619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chemeClr val="bg1"/>
                </a:solidFill>
                <a:latin typeface="Comic Sans MS" panose="030F0902030302020204" pitchFamily="66" charset="0"/>
              </a:rPr>
              <a:t>Calculations</a:t>
            </a:r>
          </a:p>
          <a:p>
            <a:pPr marL="361950" indent="-3619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chemeClr val="bg1"/>
                </a:solidFill>
                <a:latin typeface="Comic Sans MS" panose="030F0902030302020204" pitchFamily="66" charset="0"/>
              </a:rPr>
              <a:t>Messages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33790" y="5733256"/>
            <a:ext cx="7276419" cy="738664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GB" sz="2400" dirty="0" smtClean="0">
                <a:solidFill>
                  <a:schemeClr val="bg1"/>
                </a:solidFill>
                <a:latin typeface="Comic Sans MS" panose="030F0902030302020204" pitchFamily="66" charset="0"/>
              </a:rPr>
              <a:t>Try using a Scratch block you have never used before!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06646" y="1196752"/>
            <a:ext cx="7276419" cy="1184940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GB" sz="2400" dirty="0" smtClean="0">
                <a:solidFill>
                  <a:schemeClr val="bg1"/>
                </a:solidFill>
                <a:latin typeface="Comic Sans MS" panose="030F0902030302020204" pitchFamily="66" charset="0"/>
              </a:rPr>
              <a:t>Do really clever coding. This will get more marks than just making nice graphics. </a:t>
            </a:r>
          </a:p>
          <a:p>
            <a:pPr>
              <a:spcBef>
                <a:spcPts val="600"/>
              </a:spcBef>
            </a:pPr>
            <a:r>
              <a:rPr lang="en-GB" sz="2400" dirty="0" smtClean="0">
                <a:solidFill>
                  <a:schemeClr val="bg1"/>
                </a:solidFill>
                <a:latin typeface="Comic Sans MS" panose="030F0902030302020204" pitchFamily="66" charset="0"/>
              </a:rPr>
              <a:t>Here are some things to include in your code: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72872" y="3573016"/>
            <a:ext cx="2988333" cy="61555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GB" sz="2000" smtClean="0">
                <a:solidFill>
                  <a:schemeClr val="bg1"/>
                </a:solidFill>
                <a:latin typeface="Comic Sans MS" panose="030F0902030302020204" pitchFamily="66" charset="0"/>
              </a:rPr>
              <a:t>You can use sound as well, if you like.</a:t>
            </a:r>
            <a:endParaRPr lang="en-GB" sz="2000" dirty="0" smtClean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445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200"/>
            </a:gs>
            <a:gs pos="45000">
              <a:srgbClr val="FF7A00"/>
            </a:gs>
            <a:gs pos="70000">
              <a:srgbClr val="FF3399"/>
            </a:gs>
            <a:gs pos="100000">
              <a:srgbClr val="660066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7584" y="384686"/>
            <a:ext cx="6946380" cy="677108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en-GB" sz="4400" u="sng" smtClean="0">
                <a:solidFill>
                  <a:schemeClr val="bg1"/>
                </a:solidFill>
                <a:latin typeface="Comic Sans MS" panose="030F0902030302020204" pitchFamily="66" charset="0"/>
              </a:rPr>
              <a:t>How to submit your entry:</a:t>
            </a:r>
            <a:endParaRPr lang="en-GB" sz="4400" u="sng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6646" y="1361668"/>
            <a:ext cx="7276419" cy="3939540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marL="180975" indent="-180975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2400" smtClean="0">
                <a:solidFill>
                  <a:schemeClr val="bg1"/>
                </a:solidFill>
                <a:latin typeface="Comic Sans MS" panose="030F0902030302020204" pitchFamily="66" charset="0"/>
              </a:rPr>
              <a:t>When you have perfected your Scratch animation make sure you </a:t>
            </a:r>
            <a:r>
              <a:rPr lang="en-GB" sz="2400" b="1" smtClean="0">
                <a:solidFill>
                  <a:schemeClr val="bg1"/>
                </a:solidFill>
                <a:latin typeface="Comic Sans MS" panose="030F0902030302020204" pitchFamily="66" charset="0"/>
              </a:rPr>
              <a:t>Share</a:t>
            </a:r>
            <a:r>
              <a:rPr lang="en-GB" sz="2400" smtClean="0">
                <a:solidFill>
                  <a:schemeClr val="bg1"/>
                </a:solidFill>
                <a:latin typeface="Comic Sans MS" panose="030F0902030302020204" pitchFamily="66" charset="0"/>
              </a:rPr>
              <a:t> your project.</a:t>
            </a:r>
            <a:endParaRPr lang="en-GB" sz="2400" dirty="0" smtClean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marL="180975" indent="-180975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2400" smtClean="0">
                <a:solidFill>
                  <a:schemeClr val="bg1"/>
                </a:solidFill>
                <a:latin typeface="Comic Sans MS" panose="030F0902030302020204" pitchFamily="66" charset="0"/>
              </a:rPr>
              <a:t>Send the link to your shared project to</a:t>
            </a:r>
          </a:p>
          <a:p>
            <a:pPr marL="180975">
              <a:spcBef>
                <a:spcPts val="1200"/>
              </a:spcBef>
            </a:pPr>
            <a:r>
              <a:rPr lang="en-GB" sz="2400" smtClean="0">
                <a:solidFill>
                  <a:srgbClr val="0000FF"/>
                </a:solidFill>
                <a:latin typeface="Comic Sans MS" panose="030F0902030302020204" pitchFamily="66" charset="0"/>
              </a:rPr>
              <a:t>Elizabeth.McDonald@wokingham.gov.uk</a:t>
            </a:r>
            <a:endParaRPr lang="en-GB" sz="2400">
              <a:solidFill>
                <a:srgbClr val="0000FF"/>
              </a:solidFill>
              <a:latin typeface="Comic Sans MS" panose="030F0902030302020204" pitchFamily="66" charset="0"/>
            </a:endParaRPr>
          </a:p>
          <a:p>
            <a:pPr marL="180975">
              <a:spcBef>
                <a:spcPts val="1200"/>
              </a:spcBef>
            </a:pPr>
            <a:r>
              <a:rPr lang="en-GB" sz="2400" smtClean="0">
                <a:solidFill>
                  <a:schemeClr val="bg1"/>
                </a:solidFill>
                <a:latin typeface="Comic Sans MS" panose="030F0902030302020204" pitchFamily="66" charset="0"/>
              </a:rPr>
              <a:t>before 5pm on Thursday 17th December 2020.</a:t>
            </a:r>
            <a:endParaRPr lang="en-GB" sz="2400" dirty="0" smtClean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marL="180975" indent="-180975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2400" smtClean="0">
                <a:solidFill>
                  <a:schemeClr val="bg1"/>
                </a:solidFill>
                <a:latin typeface="Comic Sans MS" panose="030F0902030302020204" pitchFamily="66" charset="0"/>
              </a:rPr>
              <a:t>The code club organisers will look at all the entries and decide the scores before the online Scratch session on Saturday 19th December 2020.</a:t>
            </a:r>
            <a:endParaRPr lang="en-GB" sz="2400" dirty="0" smtClean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5918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200"/>
            </a:gs>
            <a:gs pos="45000">
              <a:srgbClr val="FF7A00"/>
            </a:gs>
            <a:gs pos="70000">
              <a:srgbClr val="FF3399"/>
            </a:gs>
            <a:gs pos="100000">
              <a:srgbClr val="660066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7584" y="384686"/>
            <a:ext cx="5386658" cy="677108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en-GB" sz="4400" u="sng" dirty="0" smtClean="0">
                <a:solidFill>
                  <a:schemeClr val="bg1"/>
                </a:solidFill>
                <a:latin typeface="Comic Sans MS" panose="030F0902030302020204" pitchFamily="66" charset="0"/>
              </a:rPr>
              <a:t>Judging </a:t>
            </a:r>
            <a:r>
              <a:rPr lang="en-GB" sz="4400" u="sng" smtClean="0">
                <a:solidFill>
                  <a:schemeClr val="bg1"/>
                </a:solidFill>
                <a:latin typeface="Comic Sans MS" panose="030F0902030302020204" pitchFamily="66" charset="0"/>
              </a:rPr>
              <a:t>and awards:</a:t>
            </a:r>
            <a:endParaRPr lang="en-GB" sz="4400" u="sng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6646" y="1361668"/>
            <a:ext cx="7276419" cy="363176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marL="180975" indent="-180975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2400" smtClean="0">
                <a:solidFill>
                  <a:schemeClr val="bg1"/>
                </a:solidFill>
                <a:latin typeface="Comic Sans MS" panose="030F0902030302020204" pitchFamily="66" charset="0"/>
              </a:rPr>
              <a:t>At theScratch session on Saturday 19th December 2020 all </a:t>
            </a:r>
            <a:r>
              <a:rPr lang="en-GB" sz="2400" dirty="0" smtClean="0">
                <a:solidFill>
                  <a:schemeClr val="bg1"/>
                </a:solidFill>
                <a:latin typeface="Comic Sans MS" panose="030F0902030302020204" pitchFamily="66" charset="0"/>
              </a:rPr>
              <a:t>the entries will be </a:t>
            </a:r>
            <a:r>
              <a:rPr lang="en-GB" sz="2400" smtClean="0">
                <a:solidFill>
                  <a:schemeClr val="bg1"/>
                </a:solidFill>
                <a:latin typeface="Comic Sans MS" panose="030F0902030302020204" pitchFamily="66" charset="0"/>
              </a:rPr>
              <a:t>shown to everyone, using Microsoft Teams Share Screen. </a:t>
            </a:r>
            <a:r>
              <a:rPr lang="en-GB" sz="2400" dirty="0" smtClean="0">
                <a:solidFill>
                  <a:schemeClr val="bg1"/>
                </a:solidFill>
                <a:latin typeface="Comic Sans MS" panose="030F0902030302020204" pitchFamily="66" charset="0"/>
              </a:rPr>
              <a:t>You can give a short introduction to your entry if you like.</a:t>
            </a:r>
          </a:p>
          <a:p>
            <a:pPr marL="180975" indent="-180975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2400" smtClean="0">
                <a:solidFill>
                  <a:schemeClr val="bg1"/>
                </a:solidFill>
                <a:latin typeface="Comic Sans MS" panose="030F0902030302020204" pitchFamily="66" charset="0"/>
              </a:rPr>
              <a:t>At the end we will announce the results.</a:t>
            </a:r>
            <a:endParaRPr lang="en-GB" sz="2400" dirty="0" smtClean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marL="180975" indent="-180975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2400" smtClean="0">
                <a:solidFill>
                  <a:schemeClr val="bg1"/>
                </a:solidFill>
                <a:latin typeface="Comic Sans MS" panose="030F0902030302020204" pitchFamily="66" charset="0"/>
              </a:rPr>
              <a:t>We will send out certificates to the best entries, but unfortunately it won’t be possible to give any prizes this year.</a:t>
            </a:r>
            <a:endParaRPr lang="en-GB" sz="2400" dirty="0" smtClean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141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200"/>
            </a:gs>
            <a:gs pos="45000">
              <a:srgbClr val="FF7A00"/>
            </a:gs>
            <a:gs pos="70000">
              <a:srgbClr val="FF3399"/>
            </a:gs>
            <a:gs pos="100000">
              <a:srgbClr val="660066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7584" y="384686"/>
            <a:ext cx="4634849" cy="677108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en-GB" sz="4400" u="sng" smtClean="0">
                <a:solidFill>
                  <a:schemeClr val="bg1"/>
                </a:solidFill>
                <a:latin typeface="Comic Sans MS" panose="030F0902030302020204" pitchFamily="66" charset="0"/>
              </a:rPr>
              <a:t>Stuck for ideas?</a:t>
            </a:r>
            <a:endParaRPr lang="en-GB" sz="4400" u="sng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6646" y="1361668"/>
            <a:ext cx="7276419" cy="4001095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marL="180975" indent="-180975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2400" smtClean="0">
                <a:solidFill>
                  <a:schemeClr val="bg1"/>
                </a:solidFill>
                <a:latin typeface="Comic Sans MS" panose="030F0902030302020204" pitchFamily="66" charset="0"/>
              </a:rPr>
              <a:t>We have put together a couple of Scratch starter projects with lots of sprites and backdrops which might help you with ideas. These are shown on the next couple of slides:</a:t>
            </a:r>
          </a:p>
          <a:p>
            <a:pPr marL="457200" indent="-457200">
              <a:spcBef>
                <a:spcPts val="1200"/>
              </a:spcBef>
              <a:buFont typeface="+mj-lt"/>
              <a:buAutoNum type="arabicPeriod"/>
            </a:pPr>
            <a:r>
              <a:rPr lang="en-GB" sz="2400" smtClean="0">
                <a:solidFill>
                  <a:schemeClr val="bg1"/>
                </a:solidFill>
                <a:latin typeface="Comic Sans MS" panose="030F0902030302020204" pitchFamily="66" charset="0"/>
              </a:rPr>
              <a:t>Decorate a Christmas tree - make lots of decorations and lights and have them move into position on the tree</a:t>
            </a:r>
          </a:p>
          <a:p>
            <a:pPr marL="457200" indent="-457200">
              <a:spcBef>
                <a:spcPts val="1200"/>
              </a:spcBef>
              <a:buFont typeface="+mj-lt"/>
              <a:buAutoNum type="arabicPeriod"/>
            </a:pPr>
            <a:r>
              <a:rPr lang="en-GB" sz="2400" smtClean="0">
                <a:solidFill>
                  <a:schemeClr val="bg1"/>
                </a:solidFill>
                <a:latin typeface="Comic Sans MS" panose="030F0902030302020204" pitchFamily="66" charset="0"/>
              </a:rPr>
              <a:t>Create an animated winter scene - use sprites of winter-related items and animate them - perhaps you could make falling snow!</a:t>
            </a:r>
            <a:endParaRPr lang="en-GB" sz="2400" dirty="0" smtClean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5423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37"/>
          <a:stretch/>
        </p:blipFill>
        <p:spPr bwMode="auto">
          <a:xfrm>
            <a:off x="543696" y="692696"/>
            <a:ext cx="8056608" cy="6071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76679" y="188640"/>
            <a:ext cx="7990641" cy="492443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pPr algn="ctr"/>
            <a:r>
              <a:rPr lang="en-GB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3" action="ppaction://hlinkfile"/>
              </a:rPr>
              <a:t>scratch.mit.edu/projects/346471686/editor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3" action="ppaction://hlinkfile"/>
              </a:rPr>
              <a:t>/</a:t>
            </a:r>
            <a:endParaRPr lang="en-GB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3528" y="980728"/>
            <a:ext cx="3736077" cy="2785378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marL="361950" indent="-361950">
              <a:spcBef>
                <a:spcPts val="600"/>
              </a:spcBef>
            </a:pPr>
            <a:r>
              <a:rPr lang="en-GB" sz="4400" dirty="0" smtClean="0">
                <a:latin typeface="Comic Sans MS" panose="030F0902030302020204" pitchFamily="66" charset="0"/>
              </a:rPr>
              <a:t>Ideas:</a:t>
            </a:r>
          </a:p>
          <a:p>
            <a:pPr marL="622300" lvl="1" indent="-1651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sz="4400" i="1" dirty="0" smtClean="0">
                <a:latin typeface="Comic Sans MS" panose="030F0902030302020204" pitchFamily="66" charset="0"/>
              </a:rPr>
              <a:t>decorate a Christmas tree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9513" y="4027130"/>
            <a:ext cx="3600400" cy="1107996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en-GB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Go to this project page while you are logged in with your Scratch user and </a:t>
            </a:r>
            <a:r>
              <a:rPr lang="en-GB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Remix</a:t>
            </a:r>
            <a:r>
              <a:rPr lang="en-GB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the project to be able to work on your own version</a:t>
            </a:r>
            <a:endParaRPr lang="en-GB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6487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35"/>
          <a:stretch/>
        </p:blipFill>
        <p:spPr bwMode="auto">
          <a:xfrm>
            <a:off x="511857" y="692696"/>
            <a:ext cx="8120286" cy="607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76679" y="188640"/>
            <a:ext cx="7990641" cy="492443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pPr algn="ctr"/>
            <a:r>
              <a:rPr lang="en-GB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3" action="ppaction://hlinkfile"/>
              </a:rPr>
              <a:t>scratch.mit.edu/projects/348937468/editor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3" action="ppaction://hlinkfile"/>
              </a:rPr>
              <a:t>/</a:t>
            </a:r>
            <a:endParaRPr lang="en-GB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3528" y="980728"/>
            <a:ext cx="3520053" cy="2785378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marL="361950" indent="-361950">
              <a:spcBef>
                <a:spcPts val="600"/>
              </a:spcBef>
            </a:pPr>
            <a:r>
              <a:rPr lang="en-GB" sz="4400" dirty="0" smtClean="0">
                <a:latin typeface="Comic Sans MS" panose="030F0902030302020204" pitchFamily="66" charset="0"/>
              </a:rPr>
              <a:t>Ideas:</a:t>
            </a:r>
          </a:p>
          <a:p>
            <a:pPr marL="622300" lvl="1" indent="-1651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sz="4400" i="1" dirty="0" smtClean="0">
                <a:latin typeface="Comic Sans MS" panose="030F0902030302020204" pitchFamily="66" charset="0"/>
              </a:rPr>
              <a:t>animate a winter scene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9512" y="4027130"/>
            <a:ext cx="3528391" cy="1107996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en-GB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Go to this project page while you are logged in with your Scratch user and </a:t>
            </a:r>
            <a:r>
              <a:rPr lang="en-GB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Remix</a:t>
            </a:r>
            <a:r>
              <a:rPr lang="en-GB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the project to be able to work on your own version</a:t>
            </a:r>
            <a:endParaRPr lang="en-GB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9439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200"/>
            </a:gs>
            <a:gs pos="45000">
              <a:srgbClr val="FF7A00"/>
            </a:gs>
            <a:gs pos="70000">
              <a:srgbClr val="FF3399"/>
            </a:gs>
            <a:gs pos="100000">
              <a:srgbClr val="660066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7584" y="384686"/>
            <a:ext cx="6606543" cy="677108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en-GB" sz="4400" u="sng" dirty="0" smtClean="0">
                <a:latin typeface="Comic Sans MS" panose="030F0902030302020204" pitchFamily="66" charset="0"/>
              </a:rPr>
              <a:t>Our webpage on github:</a:t>
            </a:r>
            <a:endParaRPr lang="en-GB" sz="4400" u="sng" dirty="0">
              <a:latin typeface="Comic Sans MS" panose="030F0902030302020204" pitchFamily="66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3548" y="1538208"/>
            <a:ext cx="8136904" cy="738664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GB" sz="48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github.com/WokLibCodeClub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27584" y="2697955"/>
            <a:ext cx="8136904" cy="1631216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GB" sz="32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Details of the Christmas Challenge are in the section called:</a:t>
            </a:r>
          </a:p>
          <a:p>
            <a:pPr>
              <a:spcBef>
                <a:spcPts val="1200"/>
              </a:spcBef>
              <a:tabLst>
                <a:tab pos="452438" algn="l"/>
              </a:tabLst>
            </a:pPr>
            <a:r>
              <a:rPr lang="en-GB" sz="32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GB" sz="3200" i="1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Christmas-Coding-Challenge-2020</a:t>
            </a:r>
            <a:endParaRPr lang="en-GB" sz="3200" i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2549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36000" tIns="0" rIns="36000" bIns="0" rtlCol="0">
        <a:spAutoFit/>
      </a:bodyPr>
      <a:lstStyle>
        <a:defPPr>
          <a:defRPr/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375</TotalTime>
  <Words>445</Words>
  <Application>Microsoft Office PowerPoint</Application>
  <PresentationFormat>On-screen Show (4:3)</PresentationFormat>
  <Paragraphs>45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BLANK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 Crombie</dc:creator>
  <cp:lastModifiedBy>S Crombie</cp:lastModifiedBy>
  <cp:revision>36</cp:revision>
  <dcterms:created xsi:type="dcterms:W3CDTF">2019-12-06T20:07:41Z</dcterms:created>
  <dcterms:modified xsi:type="dcterms:W3CDTF">2020-12-01T19:04:06Z</dcterms:modified>
</cp:coreProperties>
</file>