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3" r:id="rId5"/>
    <p:sldId id="264" r:id="rId6"/>
    <p:sldId id="265" r:id="rId7"/>
    <p:sldId id="259"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FF339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5" d="100"/>
          <a:sy n="95" d="100"/>
        </p:scale>
        <p:origin x="-12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_no_page_nu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6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_with_page_num">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A1D4D7-CFB1-4A78-82DD-9177598C9F9B}" type="slidenum">
              <a:rPr lang="en-GB" smtClean="0"/>
              <a:t>‹#›</a:t>
            </a:fld>
            <a:endParaRPr lang="en-GB" dirty="0"/>
          </a:p>
        </p:txBody>
      </p:sp>
    </p:spTree>
    <p:extLst>
      <p:ext uri="{BB962C8B-B14F-4D97-AF65-F5344CB8AC3E}">
        <p14:creationId xmlns:p14="http://schemas.microsoft.com/office/powerpoint/2010/main" val="368850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9BA1D4D7-CFB1-4A78-82DD-9177598C9F9B}" type="slidenum">
              <a:rPr lang="en-GB" smtClean="0"/>
              <a:t>‹#›</a:t>
            </a:fld>
            <a:endParaRPr lang="en-GB" dirty="0"/>
          </a:p>
        </p:txBody>
      </p:sp>
      <p:cxnSp>
        <p:nvCxnSpPr>
          <p:cNvPr id="4" name="Straight Connector 3"/>
          <p:cNvCxnSpPr/>
          <p:nvPr userDrawn="1"/>
        </p:nvCxnSpPr>
        <p:spPr>
          <a:xfrm>
            <a:off x="341530" y="917357"/>
            <a:ext cx="84609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48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0718"/>
            <a:ext cx="7772400" cy="769441"/>
          </a:xfrm>
        </p:spPr>
        <p:txBody>
          <a:bodyPr/>
          <a:lstStyle>
            <a:lvl1pPr>
              <a:defRPr sz="4400" b="1">
                <a:effectLst>
                  <a:outerShdw blurRad="38100" dist="38100" dir="2700000" algn="tl">
                    <a:srgbClr val="000000">
                      <a:alpha val="43137"/>
                    </a:srgbClr>
                  </a:outerShdw>
                </a:effectLst>
              </a:defRPr>
            </a:lvl1pPr>
          </a:lstStyle>
          <a:p>
            <a:r>
              <a:rPr lang="en-US" smtClean="0"/>
              <a:t>Click to edit Master title style</a:t>
            </a:r>
            <a:endParaRPr lang="en-GB"/>
          </a:p>
        </p:txBody>
      </p:sp>
      <p:sp>
        <p:nvSpPr>
          <p:cNvPr id="3" name="Subtitle 2"/>
          <p:cNvSpPr>
            <a:spLocks noGrp="1"/>
          </p:cNvSpPr>
          <p:nvPr>
            <p:ph type="subTitle" idx="1"/>
          </p:nvPr>
        </p:nvSpPr>
        <p:spPr>
          <a:xfrm>
            <a:off x="683568" y="4077072"/>
            <a:ext cx="6400800" cy="523220"/>
          </a:xfrm>
          <a:prstGeom prst="rect">
            <a:avLst/>
          </a:prstGeom>
        </p:spPr>
        <p:txBody>
          <a:bodyPr>
            <a:spAutoFit/>
          </a:bodyPr>
          <a:lstStyle>
            <a:lvl1pPr marL="0" indent="0" algn="l">
              <a:buNone/>
              <a:defRPr sz="2800">
                <a:solidFill>
                  <a:srgbClr val="808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422225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A1D4D7-CFB1-4A78-82DD-9177598C9F9B}" type="slidenum">
              <a:rPr lang="en-GB" smtClean="0"/>
              <a:t>‹#›</a:t>
            </a:fld>
            <a:endParaRPr lang="en-GB" dirty="0"/>
          </a:p>
        </p:txBody>
      </p:sp>
      <p:sp>
        <p:nvSpPr>
          <p:cNvPr id="7" name="Title 1"/>
          <p:cNvSpPr txBox="1">
            <a:spLocks/>
          </p:cNvSpPr>
          <p:nvPr userDrawn="1"/>
        </p:nvSpPr>
        <p:spPr>
          <a:xfrm>
            <a:off x="685800" y="2132856"/>
            <a:ext cx="7772400" cy="707886"/>
          </a:xfrm>
          <a:prstGeom prst="rect">
            <a:avLst/>
          </a:prstGeom>
        </p:spPr>
        <p:txBody>
          <a:bodyPr vert="horz" lIns="91440" tIns="45720" rIns="91440" bIns="45720" rtlCol="0" anchor="ctr">
            <a:spAutoFit/>
          </a:bodyPr>
          <a:lstStyle>
            <a:lvl1pPr algn="l"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sz="4000" dirty="0" smtClean="0">
                <a:effectLst/>
              </a:rPr>
              <a:t>Click to edit Master title style</a:t>
            </a:r>
            <a:endParaRPr lang="en-GB" sz="4000" dirty="0">
              <a:effectLst/>
            </a:endParaRPr>
          </a:p>
        </p:txBody>
      </p:sp>
      <p:sp>
        <p:nvSpPr>
          <p:cNvPr id="8" name="Subtitle 2"/>
          <p:cNvSpPr>
            <a:spLocks noGrp="1"/>
          </p:cNvSpPr>
          <p:nvPr>
            <p:ph type="subTitle" idx="1"/>
          </p:nvPr>
        </p:nvSpPr>
        <p:spPr>
          <a:xfrm>
            <a:off x="1051520" y="3284984"/>
            <a:ext cx="6400800" cy="400110"/>
          </a:xfrm>
          <a:prstGeom prst="rect">
            <a:avLst/>
          </a:prstGeom>
        </p:spPr>
        <p:txBody>
          <a:bodyPr>
            <a:spAutoFit/>
          </a:bodyPr>
          <a:lstStyle>
            <a:lvl1pPr marL="0" indent="0" algn="l">
              <a:buNone/>
              <a:defRPr sz="2000">
                <a:solidFill>
                  <a:srgbClr val="80808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4049851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32656"/>
            <a:ext cx="8229600" cy="461665"/>
          </a:xfrm>
          <a:prstGeom prst="rect">
            <a:avLst/>
          </a:prstGeom>
        </p:spPr>
        <p:txBody>
          <a:bodyPr vert="horz" lIns="91440" tIns="45720" rIns="91440" bIns="45720" rtlCol="0" anchor="ctr">
            <a:spAutoFit/>
          </a:bodyPr>
          <a:lstStyle/>
          <a:p>
            <a:r>
              <a:rPr lang="en-US" smtClean="0"/>
              <a:t>Click to edit Master title style</a:t>
            </a:r>
            <a:endParaRPr lang="en-GB"/>
          </a:p>
        </p:txBody>
      </p:sp>
      <p:sp>
        <p:nvSpPr>
          <p:cNvPr id="6" name="Slide Number Placeholder 5"/>
          <p:cNvSpPr>
            <a:spLocks noGrp="1"/>
          </p:cNvSpPr>
          <p:nvPr>
            <p:ph type="sldNum" sz="quarter" idx="4"/>
          </p:nvPr>
        </p:nvSpPr>
        <p:spPr>
          <a:xfrm>
            <a:off x="8460432" y="6437947"/>
            <a:ext cx="442392" cy="276999"/>
          </a:xfrm>
          <a:prstGeom prst="rect">
            <a:avLst/>
          </a:prstGeom>
        </p:spPr>
        <p:txBody>
          <a:bodyPr vert="horz" wrap="square" lIns="91440" tIns="45720" rIns="91440" bIns="45720" rtlCol="0" anchor="ctr">
            <a:spAutoFit/>
          </a:bodyPr>
          <a:lstStyle>
            <a:lvl1pPr algn="r">
              <a:defRPr sz="1200" b="1" i="1">
                <a:solidFill>
                  <a:schemeClr val="tx1">
                    <a:tint val="75000"/>
                  </a:schemeClr>
                </a:solidFill>
              </a:defRPr>
            </a:lvl1pPr>
          </a:lstStyle>
          <a:p>
            <a:fld id="{9BA1D4D7-CFB1-4A78-82DD-9177598C9F9B}" type="slidenum">
              <a:rPr lang="en-GB" smtClean="0"/>
              <a:pPr/>
              <a:t>‹#›</a:t>
            </a:fld>
            <a:endParaRPr lang="en-GB" dirty="0"/>
          </a:p>
        </p:txBody>
      </p:sp>
    </p:spTree>
    <p:extLst>
      <p:ext uri="{BB962C8B-B14F-4D97-AF65-F5344CB8AC3E}">
        <p14:creationId xmlns:p14="http://schemas.microsoft.com/office/powerpoint/2010/main" val="3202771090"/>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54" r:id="rId3"/>
    <p:sldLayoutId id="2147483649" r:id="rId4"/>
    <p:sldLayoutId id="2147483651" r:id="rId5"/>
  </p:sldLayoutIdLst>
  <p:txStyles>
    <p:titleStyle>
      <a:lvl1pPr algn="l"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scratch.mit.edu/projects/346471686/edito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scratch.mit.edu/projects/348937468/editor/"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48"/>
            <a:ext cx="9144000" cy="6876048"/>
          </a:xfrm>
          <a:prstGeom prst="rect">
            <a:avLst/>
          </a:prstGeom>
        </p:spPr>
      </p:pic>
      <p:sp>
        <p:nvSpPr>
          <p:cNvPr id="2" name="TextBox 1"/>
          <p:cNvSpPr txBox="1"/>
          <p:nvPr/>
        </p:nvSpPr>
        <p:spPr>
          <a:xfrm>
            <a:off x="1202204" y="692696"/>
            <a:ext cx="6739593" cy="553998"/>
          </a:xfrm>
          <a:prstGeom prst="rect">
            <a:avLst/>
          </a:prstGeom>
          <a:noFill/>
        </p:spPr>
        <p:txBody>
          <a:bodyPr wrap="none" lIns="36000" tIns="0" rIns="36000" bIns="0" rtlCol="0">
            <a:spAutoFit/>
          </a:bodyPr>
          <a:lstStyle/>
          <a:p>
            <a:pPr algn="ctr"/>
            <a:r>
              <a:rPr lang="en-GB" sz="3600" b="1" dirty="0" smtClean="0">
                <a:solidFill>
                  <a:srgbClr val="FF0000"/>
                </a:solidFill>
                <a:effectLst>
                  <a:outerShdw blurRad="38100" dist="38100" dir="2700000" algn="tl">
                    <a:srgbClr val="000000">
                      <a:alpha val="43137"/>
                    </a:srgbClr>
                  </a:outerShdw>
                </a:effectLst>
                <a:latin typeface="Comic Sans MS" panose="030F0902030302020204" pitchFamily="66" charset="0"/>
              </a:rPr>
              <a:t>Wokingham Library Code Club</a:t>
            </a:r>
            <a:endParaRPr lang="en-GB" sz="3600" b="1" dirty="0">
              <a:solidFill>
                <a:srgbClr val="FF0000"/>
              </a:solidFill>
              <a:effectLst>
                <a:outerShdw blurRad="38100" dist="38100" dir="2700000" algn="tl">
                  <a:srgbClr val="000000">
                    <a:alpha val="43137"/>
                  </a:srgbClr>
                </a:outerShdw>
              </a:effectLst>
              <a:latin typeface="Comic Sans MS" panose="030F0902030302020204" pitchFamily="66" charset="0"/>
            </a:endParaRPr>
          </a:p>
        </p:txBody>
      </p:sp>
      <p:sp>
        <p:nvSpPr>
          <p:cNvPr id="4" name="TextBox 3"/>
          <p:cNvSpPr txBox="1"/>
          <p:nvPr/>
        </p:nvSpPr>
        <p:spPr>
          <a:xfrm>
            <a:off x="899592" y="1628800"/>
            <a:ext cx="7344816" cy="4062651"/>
          </a:xfrm>
          <a:prstGeom prst="rect">
            <a:avLst/>
          </a:prstGeom>
          <a:noFill/>
        </p:spPr>
        <p:txBody>
          <a:bodyPr wrap="square" lIns="36000" tIns="0" rIns="36000" bIns="0" rtlCol="0">
            <a:spAutoFit/>
          </a:bodyPr>
          <a:lstStyle/>
          <a:p>
            <a:pPr algn="ctr"/>
            <a:r>
              <a:rPr lang="en-GB" sz="8800" i="1" smtClean="0">
                <a:solidFill>
                  <a:srgbClr val="FFFF00"/>
                </a:solidFill>
                <a:effectLst>
                  <a:outerShdw blurRad="38100" dist="63500" dir="2700000" algn="tl">
                    <a:srgbClr val="FF0000"/>
                  </a:outerShdw>
                </a:effectLst>
                <a:latin typeface="Times New Roman" panose="02020603050405020304" pitchFamily="18" charset="0"/>
                <a:cs typeface="Times New Roman" panose="02020603050405020304" pitchFamily="18" charset="0"/>
              </a:rPr>
              <a:t>Christmas Scratch Coding Challenge 2020</a:t>
            </a:r>
            <a:endParaRPr lang="en-GB" sz="8800" i="1" dirty="0">
              <a:solidFill>
                <a:srgbClr val="FFFF00"/>
              </a:solidFill>
              <a:effectLst>
                <a:outerShdw blurRad="38100" dist="63500" dir="2700000" algn="tl">
                  <a:srgbClr val="FF000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7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3875026"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The Challenge</a:t>
            </a:r>
            <a:endParaRPr lang="en-GB" sz="4400" u="sng" dirty="0">
              <a:solidFill>
                <a:schemeClr val="bg1"/>
              </a:solidFill>
              <a:latin typeface="Comic Sans MS" panose="030F0902030302020204" pitchFamily="66" charset="0"/>
            </a:endParaRPr>
          </a:p>
        </p:txBody>
      </p:sp>
      <p:sp>
        <p:nvSpPr>
          <p:cNvPr id="3" name="TextBox 2"/>
          <p:cNvSpPr txBox="1"/>
          <p:nvPr/>
        </p:nvSpPr>
        <p:spPr>
          <a:xfrm>
            <a:off x="679957" y="1340768"/>
            <a:ext cx="7784086" cy="5109091"/>
          </a:xfrm>
          <a:prstGeom prst="rect">
            <a:avLst/>
          </a:prstGeom>
          <a:noFill/>
        </p:spPr>
        <p:txBody>
          <a:bodyPr wrap="square" lIns="36000" tIns="0" rIns="36000" bIns="0" rtlCol="0">
            <a:spAutoFit/>
          </a:bodyPr>
          <a:lstStyle/>
          <a:p>
            <a:pPr marL="361950" indent="-361950"/>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Use Scratch to make an animation </a:t>
            </a:r>
            <a:r>
              <a:rPr lang="en-GB" sz="4800" dirty="0" smtClean="0">
                <a:solidFill>
                  <a:schemeClr val="bg1"/>
                </a:solidFill>
                <a:effectLst>
                  <a:outerShdw blurRad="38100" dist="38100" dir="2700000" algn="tl">
                    <a:srgbClr val="000000">
                      <a:alpha val="43137"/>
                    </a:srgbClr>
                  </a:outerShdw>
                </a:effectLst>
                <a:latin typeface="Comic Sans MS" panose="030F0902030302020204" pitchFamily="66" charset="0"/>
              </a:rPr>
              <a:t>(up </a:t>
            </a:r>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to 45 seconds </a:t>
            </a:r>
            <a:r>
              <a:rPr lang="en-GB" sz="4800" dirty="0" smtClean="0">
                <a:solidFill>
                  <a:schemeClr val="bg1"/>
                </a:solidFill>
                <a:effectLst>
                  <a:outerShdw blurRad="38100" dist="38100" dir="2700000" algn="tl">
                    <a:srgbClr val="000000">
                      <a:alpha val="43137"/>
                    </a:srgbClr>
                  </a:outerShdw>
                </a:effectLst>
                <a:latin typeface="Comic Sans MS" panose="030F0902030302020204" pitchFamily="66" charset="0"/>
              </a:rPr>
              <a:t>long) </a:t>
            </a:r>
            <a:r>
              <a:rPr lang="en-GB" sz="4800" dirty="0">
                <a:solidFill>
                  <a:schemeClr val="bg1"/>
                </a:solidFill>
                <a:effectLst>
                  <a:outerShdw blurRad="38100" dist="38100" dir="2700000" algn="tl">
                    <a:srgbClr val="000000">
                      <a:alpha val="43137"/>
                    </a:srgbClr>
                  </a:outerShdw>
                </a:effectLst>
                <a:latin typeface="Comic Sans MS" panose="030F0902030302020204" pitchFamily="66" charset="0"/>
              </a:rPr>
              <a:t>for the festive </a:t>
            </a:r>
            <a:r>
              <a:rPr lang="en-GB" sz="4800">
                <a:solidFill>
                  <a:schemeClr val="bg1"/>
                </a:solidFill>
                <a:effectLst>
                  <a:outerShdw blurRad="38100" dist="38100" dir="2700000" algn="tl">
                    <a:srgbClr val="000000">
                      <a:alpha val="43137"/>
                    </a:srgbClr>
                  </a:outerShdw>
                </a:effectLst>
                <a:latin typeface="Comic Sans MS" panose="030F0902030302020204" pitchFamily="66" charset="0"/>
              </a:rPr>
              <a:t>season</a:t>
            </a:r>
            <a:r>
              <a:rPr lang="en-GB" sz="4800" smtClean="0">
                <a:solidFill>
                  <a:schemeClr val="bg1"/>
                </a:solidFill>
                <a:effectLst>
                  <a:outerShdw blurRad="38100" dist="38100" dir="2700000" algn="tl">
                    <a:srgbClr val="000000">
                      <a:alpha val="43137"/>
                    </a:srgbClr>
                  </a:outerShdw>
                </a:effectLst>
                <a:latin typeface="Comic Sans MS" panose="030F0902030302020204" pitchFamily="66" charset="0"/>
              </a:rPr>
              <a:t>.</a:t>
            </a:r>
          </a:p>
          <a:p>
            <a:pPr marL="361950" indent="-361950"/>
            <a:endParaRPr lang="en-GB" sz="2000">
              <a:solidFill>
                <a:schemeClr val="bg1"/>
              </a:solidFill>
              <a:effectLst>
                <a:outerShdw blurRad="38100" dist="38100" dir="2700000" algn="tl">
                  <a:srgbClr val="000000">
                    <a:alpha val="43137"/>
                  </a:srgbClr>
                </a:outerShdw>
              </a:effectLst>
              <a:latin typeface="Comic Sans MS" panose="030F0902030302020204" pitchFamily="66" charset="0"/>
            </a:endParaRPr>
          </a:p>
          <a:p>
            <a:pPr marL="361950" indent="-361950"/>
            <a:r>
              <a:rPr lang="en-GB" sz="2400" smtClean="0">
                <a:solidFill>
                  <a:schemeClr val="bg1"/>
                </a:solidFill>
                <a:effectLst>
                  <a:outerShdw blurRad="38100" dist="38100" dir="2700000" algn="tl">
                    <a:srgbClr val="000000">
                      <a:alpha val="43137"/>
                    </a:srgbClr>
                  </a:outerShdw>
                </a:effectLst>
                <a:latin typeface="Comic Sans MS" panose="030F0902030302020204" pitchFamily="66" charset="0"/>
              </a:rPr>
              <a:t>This year’s challenge will be for new members to the Code Club, and not open to those who took part in the challenge last year. We hope anyone who did the Scratch challenge last year will have a go at the Python challenge this year!</a:t>
            </a:r>
            <a:endParaRPr lang="en-GB" sz="2400" dirty="0" smtClean="0">
              <a:solidFill>
                <a:schemeClr val="bg1"/>
              </a:solidFill>
              <a:effectLst>
                <a:outerShdw blurRad="38100" dist="38100" dir="2700000" algn="tl">
                  <a:srgbClr val="000000">
                    <a:alpha val="43137"/>
                  </a:srgbClr>
                </a:outerShdw>
              </a:effectLst>
              <a:latin typeface="Comic Sans MS" panose="030F0902030302020204" pitchFamily="66" charset="0"/>
            </a:endParaRPr>
          </a:p>
        </p:txBody>
      </p:sp>
    </p:spTree>
    <p:extLst>
      <p:ext uri="{BB962C8B-B14F-4D97-AF65-F5344CB8AC3E}">
        <p14:creationId xmlns:p14="http://schemas.microsoft.com/office/powerpoint/2010/main" val="323312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665144" y="384686"/>
            <a:ext cx="8228782"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How to </a:t>
            </a:r>
            <a:r>
              <a:rPr lang="en-GB" sz="4400" u="sng" smtClean="0">
                <a:solidFill>
                  <a:schemeClr val="bg1"/>
                </a:solidFill>
                <a:latin typeface="Comic Sans MS" panose="030F0902030302020204" pitchFamily="66" charset="0"/>
              </a:rPr>
              <a:t>get a really good score:</a:t>
            </a:r>
            <a:endParaRPr lang="en-GB" sz="4400" u="sng" dirty="0">
              <a:solidFill>
                <a:schemeClr val="bg1"/>
              </a:solidFill>
              <a:latin typeface="Comic Sans MS" panose="030F0902030302020204" pitchFamily="66" charset="0"/>
            </a:endParaRPr>
          </a:p>
        </p:txBody>
      </p:sp>
      <p:sp>
        <p:nvSpPr>
          <p:cNvPr id="3" name="TextBox 2"/>
          <p:cNvSpPr txBox="1"/>
          <p:nvPr/>
        </p:nvSpPr>
        <p:spPr>
          <a:xfrm>
            <a:off x="1511659" y="2588419"/>
            <a:ext cx="2988333" cy="3000821"/>
          </a:xfrm>
          <a:prstGeom prst="rect">
            <a:avLst/>
          </a:prstGeom>
          <a:noFill/>
        </p:spPr>
        <p:txBody>
          <a:bodyPr wrap="square" lIns="36000" tIns="0" rIns="36000" bIns="0" rtlCol="0">
            <a:spAutoFit/>
          </a:bodyPr>
          <a:lstStyle/>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Lots of Movement</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If/else blocks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Repeat blocks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Variables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Random Numbers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Clones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Calculations</a:t>
            </a:r>
          </a:p>
          <a:p>
            <a:pPr marL="361950" indent="-361950">
              <a:spcBef>
                <a:spcPts val="600"/>
              </a:spcBef>
              <a:buFont typeface="Arial" panose="020B0604020202020204" pitchFamily="34" charset="0"/>
              <a:buChar char="•"/>
            </a:pPr>
            <a:r>
              <a:rPr lang="en-GB" sz="2000" dirty="0" smtClean="0">
                <a:solidFill>
                  <a:schemeClr val="bg1"/>
                </a:solidFill>
                <a:latin typeface="Comic Sans MS" panose="030F0902030302020204" pitchFamily="66" charset="0"/>
              </a:rPr>
              <a:t>Messages</a:t>
            </a:r>
          </a:p>
        </p:txBody>
      </p:sp>
      <p:sp>
        <p:nvSpPr>
          <p:cNvPr id="5" name="TextBox 4"/>
          <p:cNvSpPr txBox="1"/>
          <p:nvPr/>
        </p:nvSpPr>
        <p:spPr>
          <a:xfrm>
            <a:off x="933790" y="5733256"/>
            <a:ext cx="7276419" cy="738664"/>
          </a:xfrm>
          <a:prstGeom prst="rect">
            <a:avLst/>
          </a:prstGeom>
          <a:noFill/>
        </p:spPr>
        <p:txBody>
          <a:bodyPr wrap="square" lIns="36000" tIns="0" rIns="36000" bIns="0" rtlCol="0">
            <a:spAutoFit/>
          </a:bodyPr>
          <a:lstStyle/>
          <a:p>
            <a:pPr>
              <a:spcBef>
                <a:spcPts val="600"/>
              </a:spcBef>
            </a:pPr>
            <a:r>
              <a:rPr lang="en-GB" sz="2400" dirty="0" smtClean="0">
                <a:solidFill>
                  <a:schemeClr val="bg1"/>
                </a:solidFill>
                <a:latin typeface="Comic Sans MS" panose="030F0902030302020204" pitchFamily="66" charset="0"/>
              </a:rPr>
              <a:t>Try using a Scratch block you have never used before!</a:t>
            </a:r>
          </a:p>
        </p:txBody>
      </p:sp>
      <p:sp>
        <p:nvSpPr>
          <p:cNvPr id="6" name="TextBox 5"/>
          <p:cNvSpPr txBox="1"/>
          <p:nvPr/>
        </p:nvSpPr>
        <p:spPr>
          <a:xfrm>
            <a:off x="706646" y="1196752"/>
            <a:ext cx="7276419" cy="1184940"/>
          </a:xfrm>
          <a:prstGeom prst="rect">
            <a:avLst/>
          </a:prstGeom>
          <a:noFill/>
        </p:spPr>
        <p:txBody>
          <a:bodyPr wrap="square" lIns="36000" tIns="0" rIns="36000" bIns="0" rtlCol="0">
            <a:spAutoFit/>
          </a:bodyPr>
          <a:lstStyle/>
          <a:p>
            <a:pPr>
              <a:spcBef>
                <a:spcPts val="600"/>
              </a:spcBef>
            </a:pPr>
            <a:r>
              <a:rPr lang="en-GB" sz="2400" dirty="0" smtClean="0">
                <a:solidFill>
                  <a:schemeClr val="bg1"/>
                </a:solidFill>
                <a:latin typeface="Comic Sans MS" panose="030F0902030302020204" pitchFamily="66" charset="0"/>
              </a:rPr>
              <a:t>Do really clever coding. This will get more marks than just making nice graphics. </a:t>
            </a:r>
          </a:p>
          <a:p>
            <a:pPr>
              <a:spcBef>
                <a:spcPts val="600"/>
              </a:spcBef>
            </a:pPr>
            <a:r>
              <a:rPr lang="en-GB" sz="2400" dirty="0" smtClean="0">
                <a:solidFill>
                  <a:schemeClr val="bg1"/>
                </a:solidFill>
                <a:latin typeface="Comic Sans MS" panose="030F0902030302020204" pitchFamily="66" charset="0"/>
              </a:rPr>
              <a:t>Here are some things to include in your code:</a:t>
            </a:r>
          </a:p>
        </p:txBody>
      </p:sp>
      <p:sp>
        <p:nvSpPr>
          <p:cNvPr id="7" name="TextBox 6"/>
          <p:cNvSpPr txBox="1"/>
          <p:nvPr/>
        </p:nvSpPr>
        <p:spPr>
          <a:xfrm>
            <a:off x="4972872" y="3573016"/>
            <a:ext cx="2988333" cy="615553"/>
          </a:xfrm>
          <a:prstGeom prst="rect">
            <a:avLst/>
          </a:prstGeom>
          <a:noFill/>
        </p:spPr>
        <p:txBody>
          <a:bodyPr wrap="square" lIns="36000" tIns="0" rIns="36000" bIns="0" rtlCol="0">
            <a:spAutoFit/>
          </a:bodyPr>
          <a:lstStyle/>
          <a:p>
            <a:pPr>
              <a:spcBef>
                <a:spcPts val="600"/>
              </a:spcBef>
            </a:pPr>
            <a:r>
              <a:rPr lang="en-GB" sz="2000" smtClean="0">
                <a:solidFill>
                  <a:schemeClr val="bg1"/>
                </a:solidFill>
                <a:latin typeface="Comic Sans MS" panose="030F0902030302020204" pitchFamily="66" charset="0"/>
              </a:rPr>
              <a:t>You can use sound as well, if you like.</a:t>
            </a:r>
            <a:endParaRPr lang="en-GB" sz="20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35444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6946380" cy="677108"/>
          </a:xfrm>
          <a:prstGeom prst="rect">
            <a:avLst/>
          </a:prstGeom>
          <a:noFill/>
        </p:spPr>
        <p:txBody>
          <a:bodyPr wrap="none" lIns="36000" tIns="0" rIns="36000" bIns="0" rtlCol="0">
            <a:spAutoFit/>
          </a:bodyPr>
          <a:lstStyle/>
          <a:p>
            <a:r>
              <a:rPr lang="en-GB" sz="4400" u="sng" smtClean="0">
                <a:solidFill>
                  <a:schemeClr val="bg1"/>
                </a:solidFill>
                <a:latin typeface="Comic Sans MS" panose="030F0902030302020204" pitchFamily="66" charset="0"/>
              </a:rPr>
              <a:t>How to submit your entry:</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3939540"/>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When you have perfected your Scratch animation make sure you </a:t>
            </a:r>
            <a:r>
              <a:rPr lang="en-GB" sz="2400" b="1" smtClean="0">
                <a:solidFill>
                  <a:schemeClr val="bg1"/>
                </a:solidFill>
                <a:latin typeface="Comic Sans MS" panose="030F0902030302020204" pitchFamily="66" charset="0"/>
              </a:rPr>
              <a:t>Share</a:t>
            </a:r>
            <a:r>
              <a:rPr lang="en-GB" sz="2400" smtClean="0">
                <a:solidFill>
                  <a:schemeClr val="bg1"/>
                </a:solidFill>
                <a:latin typeface="Comic Sans MS" panose="030F0902030302020204" pitchFamily="66" charset="0"/>
              </a:rPr>
              <a:t> your project.</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Send the link to your shared project to</a:t>
            </a:r>
          </a:p>
          <a:p>
            <a:pPr marL="180975">
              <a:spcBef>
                <a:spcPts val="1200"/>
              </a:spcBef>
            </a:pPr>
            <a:r>
              <a:rPr lang="en-GB" sz="2400" smtClean="0">
                <a:solidFill>
                  <a:srgbClr val="0000FF"/>
                </a:solidFill>
                <a:latin typeface="Comic Sans MS" panose="030F0902030302020204" pitchFamily="66" charset="0"/>
              </a:rPr>
              <a:t>Elizabeth.McDonald@wokingham.gov.uk</a:t>
            </a:r>
            <a:endParaRPr lang="en-GB" sz="2400">
              <a:solidFill>
                <a:srgbClr val="0000FF"/>
              </a:solidFill>
              <a:latin typeface="Comic Sans MS" panose="030F0902030302020204" pitchFamily="66" charset="0"/>
            </a:endParaRPr>
          </a:p>
          <a:p>
            <a:pPr marL="180975">
              <a:spcBef>
                <a:spcPts val="1200"/>
              </a:spcBef>
            </a:pPr>
            <a:r>
              <a:rPr lang="en-GB" sz="2400" smtClean="0">
                <a:solidFill>
                  <a:schemeClr val="bg1"/>
                </a:solidFill>
                <a:latin typeface="Comic Sans MS" panose="030F0902030302020204" pitchFamily="66" charset="0"/>
              </a:rPr>
              <a:t>before 5pm on Thursday 17th December 2020.</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The code club organisers will look at all the entries and decide the scores before the online Scratch session on Saturday 19th December 2020.</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6259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5386658" cy="677108"/>
          </a:xfrm>
          <a:prstGeom prst="rect">
            <a:avLst/>
          </a:prstGeom>
          <a:noFill/>
        </p:spPr>
        <p:txBody>
          <a:bodyPr wrap="none" lIns="36000" tIns="0" rIns="36000" bIns="0" rtlCol="0">
            <a:spAutoFit/>
          </a:bodyPr>
          <a:lstStyle/>
          <a:p>
            <a:r>
              <a:rPr lang="en-GB" sz="4400" u="sng" dirty="0" smtClean="0">
                <a:solidFill>
                  <a:schemeClr val="bg1"/>
                </a:solidFill>
                <a:latin typeface="Comic Sans MS" panose="030F0902030302020204" pitchFamily="66" charset="0"/>
              </a:rPr>
              <a:t>Judging </a:t>
            </a:r>
            <a:r>
              <a:rPr lang="en-GB" sz="4400" u="sng" smtClean="0">
                <a:solidFill>
                  <a:schemeClr val="bg1"/>
                </a:solidFill>
                <a:latin typeface="Comic Sans MS" panose="030F0902030302020204" pitchFamily="66" charset="0"/>
              </a:rPr>
              <a:t>and awards:</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3631763"/>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At theScratch session on Saturday 19th December 2020 all </a:t>
            </a:r>
            <a:r>
              <a:rPr lang="en-GB" sz="2400" dirty="0" smtClean="0">
                <a:solidFill>
                  <a:schemeClr val="bg1"/>
                </a:solidFill>
                <a:latin typeface="Comic Sans MS" panose="030F0902030302020204" pitchFamily="66" charset="0"/>
              </a:rPr>
              <a:t>the entries will be </a:t>
            </a:r>
            <a:r>
              <a:rPr lang="en-GB" sz="2400" smtClean="0">
                <a:solidFill>
                  <a:schemeClr val="bg1"/>
                </a:solidFill>
                <a:latin typeface="Comic Sans MS" panose="030F0902030302020204" pitchFamily="66" charset="0"/>
              </a:rPr>
              <a:t>shown to everyone, using Microsoft Teams Share Screen. </a:t>
            </a:r>
            <a:r>
              <a:rPr lang="en-GB" sz="2400" dirty="0" smtClean="0">
                <a:solidFill>
                  <a:schemeClr val="bg1"/>
                </a:solidFill>
                <a:latin typeface="Comic Sans MS" panose="030F0902030302020204" pitchFamily="66" charset="0"/>
              </a:rPr>
              <a:t>You can give a short introduction to your entry if you like.</a:t>
            </a: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At the end we will announce the results.</a:t>
            </a:r>
            <a:endParaRPr lang="en-GB" sz="2400" dirty="0" smtClean="0">
              <a:solidFill>
                <a:schemeClr val="bg1"/>
              </a:solidFill>
              <a:latin typeface="Comic Sans MS" panose="030F0902030302020204" pitchFamily="66" charset="0"/>
            </a:endParaRPr>
          </a:p>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We will send out certificates to the best entries, but unfortunately it won’t be possible to give any prizes this year.</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611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4634849" cy="677108"/>
          </a:xfrm>
          <a:prstGeom prst="rect">
            <a:avLst/>
          </a:prstGeom>
          <a:noFill/>
        </p:spPr>
        <p:txBody>
          <a:bodyPr wrap="none" lIns="36000" tIns="0" rIns="36000" bIns="0" rtlCol="0">
            <a:spAutoFit/>
          </a:bodyPr>
          <a:lstStyle/>
          <a:p>
            <a:r>
              <a:rPr lang="en-GB" sz="4400" u="sng" smtClean="0">
                <a:solidFill>
                  <a:schemeClr val="bg1"/>
                </a:solidFill>
                <a:latin typeface="Comic Sans MS" panose="030F0902030302020204" pitchFamily="66" charset="0"/>
              </a:rPr>
              <a:t>Stuck for ideas?</a:t>
            </a:r>
            <a:endParaRPr lang="en-GB" sz="4400" u="sng" dirty="0">
              <a:solidFill>
                <a:schemeClr val="bg1"/>
              </a:solidFill>
              <a:latin typeface="Comic Sans MS" panose="030F0902030302020204" pitchFamily="66" charset="0"/>
            </a:endParaRPr>
          </a:p>
        </p:txBody>
      </p:sp>
      <p:sp>
        <p:nvSpPr>
          <p:cNvPr id="6" name="TextBox 5"/>
          <p:cNvSpPr txBox="1"/>
          <p:nvPr/>
        </p:nvSpPr>
        <p:spPr>
          <a:xfrm>
            <a:off x="706646" y="1361668"/>
            <a:ext cx="7276419" cy="4001095"/>
          </a:xfrm>
          <a:prstGeom prst="rect">
            <a:avLst/>
          </a:prstGeom>
          <a:noFill/>
        </p:spPr>
        <p:txBody>
          <a:bodyPr wrap="square" lIns="36000" tIns="0" rIns="36000" bIns="0" rtlCol="0">
            <a:spAutoFit/>
          </a:bodyPr>
          <a:lstStyle/>
          <a:p>
            <a:pPr marL="180975" indent="-180975">
              <a:spcBef>
                <a:spcPts val="1200"/>
              </a:spcBef>
              <a:buFont typeface="Arial" panose="020B0604020202020204" pitchFamily="34" charset="0"/>
              <a:buChar char="•"/>
            </a:pPr>
            <a:r>
              <a:rPr lang="en-GB" sz="2400" smtClean="0">
                <a:solidFill>
                  <a:schemeClr val="bg1"/>
                </a:solidFill>
                <a:latin typeface="Comic Sans MS" panose="030F0902030302020204" pitchFamily="66" charset="0"/>
              </a:rPr>
              <a:t>We have put together a couple of Scratch starter projects with lots of sprites and backdrops which might help you with ideas. These are shown on the next couple of slides:</a:t>
            </a:r>
          </a:p>
          <a:p>
            <a:pPr marL="457200" indent="-457200">
              <a:spcBef>
                <a:spcPts val="1200"/>
              </a:spcBef>
              <a:buFont typeface="+mj-lt"/>
              <a:buAutoNum type="arabicPeriod"/>
            </a:pPr>
            <a:r>
              <a:rPr lang="en-GB" sz="2400" smtClean="0">
                <a:solidFill>
                  <a:schemeClr val="bg1"/>
                </a:solidFill>
                <a:latin typeface="Comic Sans MS" panose="030F0902030302020204" pitchFamily="66" charset="0"/>
              </a:rPr>
              <a:t>Decorate a Christmas tree - make lots of decorations and lights and have them move into position on the tree</a:t>
            </a:r>
          </a:p>
          <a:p>
            <a:pPr marL="457200" indent="-457200">
              <a:spcBef>
                <a:spcPts val="1200"/>
              </a:spcBef>
              <a:buFont typeface="+mj-lt"/>
              <a:buAutoNum type="arabicPeriod"/>
            </a:pPr>
            <a:r>
              <a:rPr lang="en-GB" sz="2400" smtClean="0">
                <a:solidFill>
                  <a:schemeClr val="bg1"/>
                </a:solidFill>
                <a:latin typeface="Comic Sans MS" panose="030F0902030302020204" pitchFamily="66" charset="0"/>
              </a:rPr>
              <a:t>Create an animated winter scene - use sprites of winter-related items and animate them - perhaps you could make falling snow!</a:t>
            </a:r>
            <a:endParaRPr lang="en-GB" sz="2400" dirty="0" smtClean="0">
              <a:solidFill>
                <a:schemeClr val="bg1"/>
              </a:solidFill>
              <a:latin typeface="Comic Sans MS" panose="030F0902030302020204" pitchFamily="66" charset="0"/>
            </a:endParaRPr>
          </a:p>
        </p:txBody>
      </p:sp>
    </p:spTree>
    <p:extLst>
      <p:ext uri="{BB962C8B-B14F-4D97-AF65-F5344CB8AC3E}">
        <p14:creationId xmlns:p14="http://schemas.microsoft.com/office/powerpoint/2010/main" val="29754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37"/>
          <a:stretch/>
        </p:blipFill>
        <p:spPr bwMode="auto">
          <a:xfrm>
            <a:off x="543696" y="692696"/>
            <a:ext cx="8056608" cy="607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6679" y="188640"/>
            <a:ext cx="7990641" cy="492443"/>
          </a:xfrm>
          <a:prstGeom prst="rect">
            <a:avLst/>
          </a:prstGeom>
          <a:noFill/>
        </p:spPr>
        <p:txBody>
          <a:bodyPr wrap="none" lIns="36000" tIns="0" rIns="36000" bIns="0" rtlCol="0">
            <a:spAutoFit/>
          </a:bodyPr>
          <a:lstStyle/>
          <a:p>
            <a:pPr algn="ctr"/>
            <a:r>
              <a:rPr lang="en-GB" sz="3200" dirty="0" smtClean="0">
                <a:latin typeface="Tahoma" panose="020B0604030504040204" pitchFamily="34" charset="0"/>
                <a:ea typeface="Tahoma" panose="020B0604030504040204" pitchFamily="34" charset="0"/>
                <a:cs typeface="Tahoma" panose="020B0604030504040204" pitchFamily="34" charset="0"/>
                <a:hlinkClick r:id="rId3" action="ppaction://hlinkfile"/>
              </a:rPr>
              <a:t>scratch.mit.edu/projects/346471686/editor</a:t>
            </a:r>
            <a:r>
              <a:rPr lang="en-GB" sz="3200" dirty="0">
                <a:latin typeface="Tahoma" panose="020B0604030504040204" pitchFamily="34" charset="0"/>
                <a:ea typeface="Tahoma" panose="020B0604030504040204" pitchFamily="34" charset="0"/>
                <a:cs typeface="Tahoma" panose="020B0604030504040204" pitchFamily="34" charset="0"/>
                <a:hlinkClick r:id="rId3" action="ppaction://hlinkfile"/>
              </a:rPr>
              <a:t>/</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23528" y="980728"/>
            <a:ext cx="3736077" cy="2785378"/>
          </a:xfrm>
          <a:prstGeom prst="rect">
            <a:avLst/>
          </a:prstGeom>
          <a:noFill/>
        </p:spPr>
        <p:txBody>
          <a:bodyPr wrap="square" lIns="36000" tIns="0" rIns="36000" bIns="0" rtlCol="0">
            <a:spAutoFit/>
          </a:bodyPr>
          <a:lstStyle/>
          <a:p>
            <a:pPr marL="361950" indent="-361950">
              <a:spcBef>
                <a:spcPts val="600"/>
              </a:spcBef>
            </a:pPr>
            <a:r>
              <a:rPr lang="en-GB" sz="4400" dirty="0" smtClean="0">
                <a:latin typeface="Comic Sans MS" panose="030F0902030302020204" pitchFamily="66" charset="0"/>
              </a:rPr>
              <a:t>Ideas:</a:t>
            </a:r>
          </a:p>
          <a:p>
            <a:pPr marL="622300" lvl="1" indent="-165100">
              <a:spcBef>
                <a:spcPts val="600"/>
              </a:spcBef>
              <a:buFont typeface="Arial" panose="020B0604020202020204" pitchFamily="34" charset="0"/>
              <a:buChar char="•"/>
            </a:pPr>
            <a:r>
              <a:rPr lang="en-GB" sz="4400" i="1" dirty="0" smtClean="0">
                <a:latin typeface="Comic Sans MS" panose="030F0902030302020204" pitchFamily="66" charset="0"/>
              </a:rPr>
              <a:t>decorate a Christmas tree</a:t>
            </a:r>
          </a:p>
        </p:txBody>
      </p:sp>
      <p:sp>
        <p:nvSpPr>
          <p:cNvPr id="5" name="TextBox 4"/>
          <p:cNvSpPr txBox="1"/>
          <p:nvPr/>
        </p:nvSpPr>
        <p:spPr>
          <a:xfrm>
            <a:off x="179513" y="4027130"/>
            <a:ext cx="3600400" cy="1107996"/>
          </a:xfrm>
          <a:prstGeom prst="rect">
            <a:avLst/>
          </a:prstGeom>
          <a:noFill/>
        </p:spPr>
        <p:txBody>
          <a:bodyPr wrap="square" lIns="36000" tIns="0" rIns="36000" bIns="0" rtlCol="0">
            <a:spAutoFit/>
          </a:bodyPr>
          <a:lstStyle/>
          <a:p>
            <a:r>
              <a:rPr lang="en-GB" dirty="0" smtClean="0">
                <a:latin typeface="Tahoma" panose="020B0604030504040204" pitchFamily="34" charset="0"/>
                <a:ea typeface="Tahoma" panose="020B0604030504040204" pitchFamily="34" charset="0"/>
                <a:cs typeface="Tahoma" panose="020B0604030504040204" pitchFamily="34" charset="0"/>
              </a:rPr>
              <a:t>Go to this project page while you are logged in with your Scratch user and </a:t>
            </a:r>
            <a:r>
              <a:rPr lang="en-GB" b="1" dirty="0" smtClean="0">
                <a:latin typeface="Tahoma" panose="020B0604030504040204" pitchFamily="34" charset="0"/>
                <a:ea typeface="Tahoma" panose="020B0604030504040204" pitchFamily="34" charset="0"/>
                <a:cs typeface="Tahoma" panose="020B0604030504040204" pitchFamily="34" charset="0"/>
              </a:rPr>
              <a:t>Remix</a:t>
            </a:r>
            <a:r>
              <a:rPr lang="en-GB" dirty="0" smtClean="0">
                <a:latin typeface="Tahoma" panose="020B0604030504040204" pitchFamily="34" charset="0"/>
                <a:ea typeface="Tahoma" panose="020B0604030504040204" pitchFamily="34" charset="0"/>
                <a:cs typeface="Tahoma" panose="020B0604030504040204" pitchFamily="34" charset="0"/>
              </a:rPr>
              <a:t> the project to be able to work on your own version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648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35"/>
          <a:stretch/>
        </p:blipFill>
        <p:spPr bwMode="auto">
          <a:xfrm>
            <a:off x="511857" y="692696"/>
            <a:ext cx="8120286" cy="60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6679" y="188640"/>
            <a:ext cx="7990641" cy="492443"/>
          </a:xfrm>
          <a:prstGeom prst="rect">
            <a:avLst/>
          </a:prstGeom>
          <a:noFill/>
        </p:spPr>
        <p:txBody>
          <a:bodyPr wrap="none" lIns="36000" tIns="0" rIns="36000" bIns="0" rtlCol="0">
            <a:spAutoFit/>
          </a:bodyPr>
          <a:lstStyle/>
          <a:p>
            <a:pPr algn="ctr"/>
            <a:r>
              <a:rPr lang="en-GB" sz="3200" dirty="0" smtClean="0">
                <a:latin typeface="Tahoma" panose="020B0604030504040204" pitchFamily="34" charset="0"/>
                <a:ea typeface="Tahoma" panose="020B0604030504040204" pitchFamily="34" charset="0"/>
                <a:cs typeface="Tahoma" panose="020B0604030504040204" pitchFamily="34" charset="0"/>
                <a:hlinkClick r:id="rId3" action="ppaction://hlinkfile"/>
              </a:rPr>
              <a:t>scratch.mit.edu/projects/348937468/editor</a:t>
            </a:r>
            <a:r>
              <a:rPr lang="en-GB" sz="3200" dirty="0">
                <a:latin typeface="Tahoma" panose="020B0604030504040204" pitchFamily="34" charset="0"/>
                <a:ea typeface="Tahoma" panose="020B0604030504040204" pitchFamily="34" charset="0"/>
                <a:cs typeface="Tahoma" panose="020B0604030504040204" pitchFamily="34" charset="0"/>
                <a:hlinkClick r:id="rId3" action="ppaction://hlinkfile"/>
              </a:rPr>
              <a:t>/</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323528" y="980728"/>
            <a:ext cx="3520053" cy="2785378"/>
          </a:xfrm>
          <a:prstGeom prst="rect">
            <a:avLst/>
          </a:prstGeom>
          <a:noFill/>
        </p:spPr>
        <p:txBody>
          <a:bodyPr wrap="square" lIns="36000" tIns="0" rIns="36000" bIns="0" rtlCol="0">
            <a:spAutoFit/>
          </a:bodyPr>
          <a:lstStyle/>
          <a:p>
            <a:pPr marL="361950" indent="-361950">
              <a:spcBef>
                <a:spcPts val="600"/>
              </a:spcBef>
            </a:pPr>
            <a:r>
              <a:rPr lang="en-GB" sz="4400" dirty="0" smtClean="0">
                <a:latin typeface="Comic Sans MS" panose="030F0902030302020204" pitchFamily="66" charset="0"/>
              </a:rPr>
              <a:t>Ideas:</a:t>
            </a:r>
          </a:p>
          <a:p>
            <a:pPr marL="622300" lvl="1" indent="-165100">
              <a:spcBef>
                <a:spcPts val="600"/>
              </a:spcBef>
              <a:buFont typeface="Arial" panose="020B0604020202020204" pitchFamily="34" charset="0"/>
              <a:buChar char="•"/>
            </a:pPr>
            <a:r>
              <a:rPr lang="en-GB" sz="4400" i="1" dirty="0" smtClean="0">
                <a:latin typeface="Comic Sans MS" panose="030F0902030302020204" pitchFamily="66" charset="0"/>
              </a:rPr>
              <a:t>animate a winter scene</a:t>
            </a:r>
          </a:p>
        </p:txBody>
      </p:sp>
      <p:sp>
        <p:nvSpPr>
          <p:cNvPr id="6" name="TextBox 5"/>
          <p:cNvSpPr txBox="1"/>
          <p:nvPr/>
        </p:nvSpPr>
        <p:spPr>
          <a:xfrm>
            <a:off x="179512" y="4027130"/>
            <a:ext cx="3528391" cy="1107996"/>
          </a:xfrm>
          <a:prstGeom prst="rect">
            <a:avLst/>
          </a:prstGeom>
          <a:noFill/>
        </p:spPr>
        <p:txBody>
          <a:bodyPr wrap="square" lIns="36000" tIns="0" rIns="36000" bIns="0" rtlCol="0">
            <a:spAutoFit/>
          </a:bodyPr>
          <a:lstStyle/>
          <a:p>
            <a:r>
              <a:rPr lang="en-GB" dirty="0" smtClean="0">
                <a:latin typeface="Tahoma" panose="020B0604030504040204" pitchFamily="34" charset="0"/>
                <a:ea typeface="Tahoma" panose="020B0604030504040204" pitchFamily="34" charset="0"/>
                <a:cs typeface="Tahoma" panose="020B0604030504040204" pitchFamily="34" charset="0"/>
              </a:rPr>
              <a:t>Go to this project page while you are logged in with your Scratch user and </a:t>
            </a:r>
            <a:r>
              <a:rPr lang="en-GB" b="1" dirty="0" smtClean="0">
                <a:latin typeface="Tahoma" panose="020B0604030504040204" pitchFamily="34" charset="0"/>
                <a:ea typeface="Tahoma" panose="020B0604030504040204" pitchFamily="34" charset="0"/>
                <a:cs typeface="Tahoma" panose="020B0604030504040204" pitchFamily="34" charset="0"/>
              </a:rPr>
              <a:t>Remix</a:t>
            </a:r>
            <a:r>
              <a:rPr lang="en-GB" dirty="0" smtClean="0">
                <a:latin typeface="Tahoma" panose="020B0604030504040204" pitchFamily="34" charset="0"/>
                <a:ea typeface="Tahoma" panose="020B0604030504040204" pitchFamily="34" charset="0"/>
                <a:cs typeface="Tahoma" panose="020B0604030504040204" pitchFamily="34" charset="0"/>
              </a:rPr>
              <a:t> the project to be able to work on your own version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9439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3399"/>
            </a:gs>
            <a:gs pos="100000">
              <a:srgbClr val="6600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827584" y="384686"/>
            <a:ext cx="6606543" cy="677108"/>
          </a:xfrm>
          <a:prstGeom prst="rect">
            <a:avLst/>
          </a:prstGeom>
          <a:noFill/>
        </p:spPr>
        <p:txBody>
          <a:bodyPr wrap="none" lIns="36000" tIns="0" rIns="36000" bIns="0" rtlCol="0">
            <a:spAutoFit/>
          </a:bodyPr>
          <a:lstStyle/>
          <a:p>
            <a:r>
              <a:rPr lang="en-GB" sz="4400" u="sng" dirty="0" smtClean="0">
                <a:latin typeface="Comic Sans MS" panose="030F0902030302020204" pitchFamily="66" charset="0"/>
              </a:rPr>
              <a:t>Our webpage on github:</a:t>
            </a:r>
            <a:endParaRPr lang="en-GB" sz="4400" u="sng" dirty="0">
              <a:latin typeface="Comic Sans MS" panose="030F0902030302020204" pitchFamily="66" charset="0"/>
            </a:endParaRPr>
          </a:p>
        </p:txBody>
      </p:sp>
      <p:sp>
        <p:nvSpPr>
          <p:cNvPr id="5" name="TextBox 4"/>
          <p:cNvSpPr txBox="1"/>
          <p:nvPr/>
        </p:nvSpPr>
        <p:spPr>
          <a:xfrm>
            <a:off x="503548" y="1538208"/>
            <a:ext cx="8136904" cy="738664"/>
          </a:xfrm>
          <a:prstGeom prst="rect">
            <a:avLst/>
          </a:prstGeom>
          <a:noFill/>
        </p:spPr>
        <p:txBody>
          <a:bodyPr wrap="square" lIns="36000" tIns="0" rIns="36000" bIns="0" rtlCol="0">
            <a:spAutoFit/>
          </a:bodyPr>
          <a:lstStyle/>
          <a:p>
            <a:pPr algn="ctr">
              <a:spcBef>
                <a:spcPts val="600"/>
              </a:spcBef>
            </a:pPr>
            <a:r>
              <a:rPr lang="en-GB" sz="4800" dirty="0">
                <a:solidFill>
                  <a:schemeClr val="bg1"/>
                </a:solidFill>
                <a:latin typeface="Tahoma" panose="020B0604030504040204" pitchFamily="34" charset="0"/>
                <a:ea typeface="Tahoma" panose="020B0604030504040204" pitchFamily="34" charset="0"/>
                <a:cs typeface="Tahoma" panose="020B0604030504040204" pitchFamily="34" charset="0"/>
              </a:rPr>
              <a:t>github.com/WokLibCodeClub</a:t>
            </a:r>
          </a:p>
        </p:txBody>
      </p:sp>
      <p:sp>
        <p:nvSpPr>
          <p:cNvPr id="7" name="TextBox 6"/>
          <p:cNvSpPr txBox="1"/>
          <p:nvPr/>
        </p:nvSpPr>
        <p:spPr>
          <a:xfrm>
            <a:off x="827584" y="2697955"/>
            <a:ext cx="8136904" cy="1631216"/>
          </a:xfrm>
          <a:prstGeom prst="rect">
            <a:avLst/>
          </a:prstGeom>
          <a:noFill/>
        </p:spPr>
        <p:txBody>
          <a:bodyPr wrap="square" lIns="36000" tIns="0" rIns="36000" bIns="0" rtlCol="0">
            <a:spAutoFit/>
          </a:bodyPr>
          <a:lstStyle/>
          <a:p>
            <a:pPr>
              <a:spcBef>
                <a:spcPts val="600"/>
              </a:spcBef>
            </a:pPr>
            <a:r>
              <a:rPr lang="en-GB"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Details of the Christmas Challenge are in the section called:</a:t>
            </a:r>
          </a:p>
          <a:p>
            <a:pPr>
              <a:spcBef>
                <a:spcPts val="1200"/>
              </a:spcBef>
              <a:tabLst>
                <a:tab pos="452438" algn="l"/>
              </a:tabLst>
            </a:pPr>
            <a:r>
              <a:rPr lang="en-GB" sz="32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3200" i="1" smtClean="0">
                <a:solidFill>
                  <a:schemeClr val="bg1"/>
                </a:solidFill>
                <a:latin typeface="Tahoma" panose="020B0604030504040204" pitchFamily="34" charset="0"/>
                <a:ea typeface="Tahoma" panose="020B0604030504040204" pitchFamily="34" charset="0"/>
                <a:cs typeface="Tahoma" panose="020B0604030504040204" pitchFamily="34" charset="0"/>
              </a:rPr>
              <a:t>Christmas-Coding-Challenge-2020</a:t>
            </a:r>
            <a:endParaRPr lang="en-GB" sz="3200"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9254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0" rIns="36000" bIns="0" rtlCol="0">
        <a:spAutoFit/>
      </a:bodyPr>
      <a:lstStyle>
        <a:defPPr>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374</TotalTime>
  <Words>446</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Crombie</dc:creator>
  <cp:lastModifiedBy>S Crombie</cp:lastModifiedBy>
  <cp:revision>35</cp:revision>
  <dcterms:created xsi:type="dcterms:W3CDTF">2019-12-06T20:07:41Z</dcterms:created>
  <dcterms:modified xsi:type="dcterms:W3CDTF">2020-11-21T17:07:35Z</dcterms:modified>
</cp:coreProperties>
</file>