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99FF"/>
    <a:srgbClr val="4B8B43"/>
    <a:srgbClr val="336600"/>
    <a:srgbClr val="606F2A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-102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o_page_n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86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with_page_n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50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t>‹#›</a:t>
            </a:fld>
            <a:endParaRPr lang="en-GB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41530" y="917357"/>
            <a:ext cx="84609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48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0718"/>
            <a:ext cx="7772400" cy="769441"/>
          </a:xfrm>
        </p:spPr>
        <p:txBody>
          <a:bodyPr/>
          <a:lstStyle>
            <a:lvl1pPr>
              <a:defRPr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4077072"/>
            <a:ext cx="6400800" cy="5232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2800">
                <a:solidFill>
                  <a:srgbClr val="80808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25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85800" y="2132856"/>
            <a:ext cx="77724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>
                <a:effectLst/>
              </a:rPr>
              <a:t>Click to edit Master title style</a:t>
            </a:r>
            <a:endParaRPr lang="en-GB" sz="4000">
              <a:effectLst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51520" y="3284984"/>
            <a:ext cx="6400800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rgbClr val="80808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85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437947"/>
            <a:ext cx="442392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D4D7-CFB1-4A78-82DD-9177598C9F9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77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49" r:id="rId4"/>
    <p:sldLayoutId id="2147483651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7095" y="1052736"/>
            <a:ext cx="3724344" cy="5386090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GB" sz="1400">
                <a:solidFill>
                  <a:srgbClr val="336600"/>
                </a:solidFill>
                <a:latin typeface="Lucida Console" panose="020B0609040504020204" pitchFamily="49" charset="0"/>
              </a:rPr>
              <a:t>#=================================</a:t>
            </a:r>
          </a:p>
          <a:p>
            <a:r>
              <a:rPr lang="en-GB" sz="1400" smtClean="0">
                <a:solidFill>
                  <a:srgbClr val="336600"/>
                </a:solidFill>
                <a:latin typeface="Lucida Console" panose="020B0609040504020204" pitchFamily="49" charset="0"/>
              </a:rPr>
              <a:t># Declaration of global variables</a:t>
            </a:r>
          </a:p>
          <a:p>
            <a:endParaRPr lang="en-GB" sz="1400">
              <a:latin typeface="Lucida Console" panose="020B0609040504020204" pitchFamily="49" charset="0"/>
            </a:endParaRPr>
          </a:p>
          <a:p>
            <a:endParaRPr lang="en-GB" sz="1400" smtClean="0">
              <a:latin typeface="Lucida Console" panose="020B0609040504020204" pitchFamily="49" charset="0"/>
            </a:endParaRPr>
          </a:p>
          <a:p>
            <a:endParaRPr lang="en-GB" sz="1400">
              <a:latin typeface="Lucida Console" panose="020B0609040504020204" pitchFamily="49" charset="0"/>
            </a:endParaRPr>
          </a:p>
          <a:p>
            <a:endParaRPr lang="en-GB" sz="1400" smtClean="0">
              <a:latin typeface="Lucida Console" panose="020B0609040504020204" pitchFamily="49" charset="0"/>
            </a:endParaRPr>
          </a:p>
          <a:p>
            <a:endParaRPr lang="en-GB" sz="1400">
              <a:latin typeface="Lucida Console" panose="020B0609040504020204" pitchFamily="49" charset="0"/>
            </a:endParaRPr>
          </a:p>
          <a:p>
            <a:endParaRPr lang="en-GB" sz="1400" smtClean="0">
              <a:latin typeface="Lucida Console" panose="020B0609040504020204" pitchFamily="49" charset="0"/>
            </a:endParaRPr>
          </a:p>
          <a:p>
            <a:r>
              <a:rPr lang="en-GB" sz="1400" smtClean="0">
                <a:solidFill>
                  <a:srgbClr val="336600"/>
                </a:solidFill>
                <a:latin typeface="Lucida Console" panose="020B0609040504020204" pitchFamily="49" charset="0"/>
              </a:rPr>
              <a:t>#=================================</a:t>
            </a:r>
          </a:p>
          <a:p>
            <a:r>
              <a:rPr lang="en-GB" sz="1400" smtClean="0">
                <a:solidFill>
                  <a:srgbClr val="336600"/>
                </a:solidFill>
                <a:latin typeface="Lucida Console" panose="020B0609040504020204" pitchFamily="49" charset="0"/>
              </a:rPr>
              <a:t># Function update</a:t>
            </a:r>
          </a:p>
          <a:p>
            <a:r>
              <a:rPr lang="en-GB" sz="1400" smtClean="0">
                <a:solidFill>
                  <a:srgbClr val="0099FF"/>
                </a:solidFill>
                <a:latin typeface="Lucida Console" panose="020B0609040504020204" pitchFamily="49" charset="0"/>
              </a:rPr>
              <a:t>def</a:t>
            </a:r>
            <a:r>
              <a:rPr lang="en-GB" sz="1400" smtClean="0">
                <a:latin typeface="Lucida Console" panose="020B0609040504020204" pitchFamily="49" charset="0"/>
              </a:rPr>
              <a:t> update():</a:t>
            </a:r>
          </a:p>
          <a:p>
            <a:r>
              <a:rPr lang="en-GB" sz="1400">
                <a:solidFill>
                  <a:srgbClr val="336600"/>
                </a:solidFill>
                <a:latin typeface="Lucida Console" panose="020B0609040504020204" pitchFamily="49" charset="0"/>
              </a:rPr>
              <a:t> </a:t>
            </a:r>
            <a:r>
              <a:rPr lang="en-GB" sz="1400" smtClean="0">
                <a:solidFill>
                  <a:srgbClr val="336600"/>
                </a:solidFill>
                <a:latin typeface="Lucida Console" panose="020B0609040504020204" pitchFamily="49" charset="0"/>
              </a:rPr>
              <a:t>   # indented code</a:t>
            </a:r>
          </a:p>
          <a:p>
            <a:endParaRPr lang="en-GB" sz="1400">
              <a:latin typeface="Lucida Console" panose="020B0609040504020204" pitchFamily="49" charset="0"/>
            </a:endParaRPr>
          </a:p>
          <a:p>
            <a:endParaRPr lang="en-GB" sz="1400" smtClean="0">
              <a:latin typeface="Lucida Console" panose="020B0609040504020204" pitchFamily="49" charset="0"/>
            </a:endParaRPr>
          </a:p>
          <a:p>
            <a:endParaRPr lang="en-GB" sz="1400" smtClean="0">
              <a:latin typeface="Lucida Console" panose="020B0609040504020204" pitchFamily="49" charset="0"/>
            </a:endParaRPr>
          </a:p>
          <a:p>
            <a:endParaRPr lang="en-GB" sz="1400" smtClean="0">
              <a:latin typeface="Lucida Console" panose="020B0609040504020204" pitchFamily="49" charset="0"/>
            </a:endParaRPr>
          </a:p>
          <a:p>
            <a:endParaRPr lang="en-GB" sz="1400">
              <a:latin typeface="Lucida Console" panose="020B0609040504020204" pitchFamily="49" charset="0"/>
            </a:endParaRPr>
          </a:p>
          <a:p>
            <a:r>
              <a:rPr lang="en-GB" sz="1400">
                <a:solidFill>
                  <a:srgbClr val="336600"/>
                </a:solidFill>
                <a:latin typeface="Lucida Console" panose="020B0609040504020204" pitchFamily="49" charset="0"/>
              </a:rPr>
              <a:t>#=================================</a:t>
            </a:r>
          </a:p>
          <a:p>
            <a:r>
              <a:rPr lang="en-GB" sz="1400" smtClean="0">
                <a:solidFill>
                  <a:srgbClr val="336600"/>
                </a:solidFill>
                <a:latin typeface="Lucida Console" panose="020B0609040504020204" pitchFamily="49" charset="0"/>
              </a:rPr>
              <a:t># Function draw</a:t>
            </a:r>
          </a:p>
          <a:p>
            <a:r>
              <a:rPr lang="en-GB" sz="1400" smtClean="0">
                <a:solidFill>
                  <a:srgbClr val="0099FF"/>
                </a:solidFill>
                <a:latin typeface="Lucida Console" panose="020B0609040504020204" pitchFamily="49" charset="0"/>
              </a:rPr>
              <a:t>def</a:t>
            </a:r>
            <a:r>
              <a:rPr lang="en-GB" sz="1400" smtClean="0">
                <a:latin typeface="Lucida Console" panose="020B0609040504020204" pitchFamily="49" charset="0"/>
              </a:rPr>
              <a:t> draw():</a:t>
            </a:r>
          </a:p>
          <a:p>
            <a:r>
              <a:rPr lang="en-GB" sz="1400">
                <a:latin typeface="Lucida Console" panose="020B0609040504020204" pitchFamily="49" charset="0"/>
              </a:rPr>
              <a:t> </a:t>
            </a:r>
            <a:r>
              <a:rPr lang="en-GB" sz="1400" smtClean="0">
                <a:latin typeface="Lucida Console" panose="020B0609040504020204" pitchFamily="49" charset="0"/>
              </a:rPr>
              <a:t>   </a:t>
            </a:r>
            <a:r>
              <a:rPr lang="en-GB" sz="1400" smtClean="0">
                <a:solidFill>
                  <a:srgbClr val="336600"/>
                </a:solidFill>
                <a:latin typeface="Lucida Console" panose="020B0609040504020204" pitchFamily="49" charset="0"/>
              </a:rPr>
              <a:t># indented code</a:t>
            </a:r>
          </a:p>
          <a:p>
            <a:endParaRPr lang="en-GB" sz="1400" smtClean="0">
              <a:solidFill>
                <a:srgbClr val="336600"/>
              </a:solidFill>
              <a:latin typeface="Lucida Console" panose="020B0609040504020204" pitchFamily="49" charset="0"/>
            </a:endParaRPr>
          </a:p>
          <a:p>
            <a:endParaRPr lang="en-GB" sz="1400">
              <a:solidFill>
                <a:srgbClr val="336600"/>
              </a:solidFill>
              <a:latin typeface="Lucida Console" panose="020B0609040504020204" pitchFamily="49" charset="0"/>
            </a:endParaRPr>
          </a:p>
          <a:p>
            <a:endParaRPr lang="en-GB" sz="1400" smtClean="0">
              <a:solidFill>
                <a:srgbClr val="336600"/>
              </a:solidFill>
              <a:latin typeface="Lucida Console" panose="020B0609040504020204" pitchFamily="49" charset="0"/>
            </a:endParaRPr>
          </a:p>
          <a:p>
            <a:endParaRPr lang="en-GB" sz="1400">
              <a:solidFill>
                <a:srgbClr val="336600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339752" y="980728"/>
            <a:ext cx="6408712" cy="1661993"/>
            <a:chOff x="2339752" y="980728"/>
            <a:chExt cx="6408712" cy="1661993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2339752" y="1712068"/>
              <a:ext cx="2543533" cy="2767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004048" y="980728"/>
              <a:ext cx="3744416" cy="16619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1400" smtClean="0">
                  <a:solidFill>
                    <a:srgbClr val="FF0000"/>
                  </a:solidFill>
                </a:rPr>
                <a:t>This is the section where </a:t>
              </a:r>
              <a:r>
                <a:rPr lang="en-GB" sz="1400" b="1" smtClean="0">
                  <a:solidFill>
                    <a:srgbClr val="FF0000"/>
                  </a:solidFill>
                </a:rPr>
                <a:t>variables</a:t>
              </a:r>
              <a:r>
                <a:rPr lang="en-GB" sz="1400" smtClean="0">
                  <a:solidFill>
                    <a:srgbClr val="FF0000"/>
                  </a:solidFill>
                </a:rPr>
                <a:t> are created – like WIDTH, HEIGHT, speed, or the rectangle objects to use in the game.</a:t>
              </a:r>
            </a:p>
            <a:p>
              <a:pPr>
                <a:spcBef>
                  <a:spcPts val="600"/>
                </a:spcBef>
              </a:pPr>
              <a:r>
                <a:rPr lang="en-GB" sz="1400" smtClean="0">
                  <a:solidFill>
                    <a:srgbClr val="FF0000"/>
                  </a:solidFill>
                </a:rPr>
                <a:t>These variables are made outside of any function so they are </a:t>
              </a:r>
              <a:r>
                <a:rPr lang="en-GB" sz="1400" b="1" i="1" smtClean="0">
                  <a:solidFill>
                    <a:srgbClr val="FF0000"/>
                  </a:solidFill>
                </a:rPr>
                <a:t>global</a:t>
              </a:r>
              <a:r>
                <a:rPr lang="en-GB" sz="1400" smtClean="0">
                  <a:solidFill>
                    <a:srgbClr val="FF0000"/>
                  </a:solidFill>
                </a:rPr>
                <a:t> variables.</a:t>
              </a:r>
            </a:p>
            <a:p>
              <a:pPr>
                <a:spcBef>
                  <a:spcPts val="600"/>
                </a:spcBef>
              </a:pPr>
              <a:r>
                <a:rPr lang="en-GB" sz="1400" smtClean="0">
                  <a:solidFill>
                    <a:srgbClr val="FF0000"/>
                  </a:solidFill>
                </a:rPr>
                <a:t>Python will carry out all the instructions in this section </a:t>
              </a:r>
              <a:r>
                <a:rPr lang="en-GB" sz="1400" i="1" smtClean="0">
                  <a:solidFill>
                    <a:srgbClr val="FF0000"/>
                  </a:solidFill>
                </a:rPr>
                <a:t>before</a:t>
              </a:r>
              <a:r>
                <a:rPr lang="en-GB" sz="1400" smtClean="0">
                  <a:solidFill>
                    <a:srgbClr val="FF0000"/>
                  </a:solidFill>
                </a:rPr>
                <a:t> running the code in the functions.</a:t>
              </a:r>
              <a:endParaRPr lang="en-GB" sz="140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339752" y="3158489"/>
            <a:ext cx="5904656" cy="1369606"/>
            <a:chOff x="2339752" y="3158489"/>
            <a:chExt cx="5904656" cy="1369606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2339752" y="3745149"/>
              <a:ext cx="2027967" cy="17676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499992" y="3158489"/>
              <a:ext cx="3744416" cy="13696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lIns="36000" tIns="0" rIns="36000" bIns="0" rtlCol="0">
              <a:spAutoFit/>
            </a:bodyPr>
            <a:lstStyle>
              <a:defPPr>
                <a:defRPr lang="en-US"/>
              </a:defPPr>
              <a:lvl1pPr>
                <a:spcBef>
                  <a:spcPts val="600"/>
                </a:spcBef>
                <a:defRPr sz="1400">
                  <a:solidFill>
                    <a:srgbClr val="FF0000"/>
                  </a:solidFill>
                </a:defRPr>
              </a:lvl1pPr>
            </a:lstStyle>
            <a:p>
              <a:r>
                <a:rPr lang="en-GB"/>
                <a:t>This </a:t>
              </a:r>
              <a:r>
                <a:rPr lang="en-GB" smtClean="0"/>
                <a:t>section contains all the instructions which will change the variables – eg change the position variables, test for collisions, check if any key is being pressed etc.</a:t>
              </a:r>
            </a:p>
            <a:p>
              <a:r>
                <a:rPr lang="en-GB" smtClean="0"/>
                <a:t>This function is automatically run by Pygame Zero 60 times every second.</a:t>
              </a:r>
              <a:endParaRPr lang="en-GB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499270" y="5317881"/>
            <a:ext cx="6110258" cy="1154162"/>
            <a:chOff x="2499270" y="5317881"/>
            <a:chExt cx="6110258" cy="1154162"/>
          </a:xfrm>
        </p:grpSpPr>
        <p:cxnSp>
          <p:nvCxnSpPr>
            <p:cNvPr id="17" name="Straight Arrow Connector 16"/>
            <p:cNvCxnSpPr/>
            <p:nvPr/>
          </p:nvCxnSpPr>
          <p:spPr>
            <a:xfrm flipH="1" flipV="1">
              <a:off x="2499270" y="5806276"/>
              <a:ext cx="2257556" cy="886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865112" y="5317881"/>
              <a:ext cx="3744416" cy="11541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lIns="36000" tIns="0" rIns="36000" bIns="0" rtlCol="0">
              <a:spAutoFit/>
            </a:bodyPr>
            <a:lstStyle>
              <a:defPPr>
                <a:defRPr lang="en-US"/>
              </a:defPPr>
              <a:lvl1pPr>
                <a:spcBef>
                  <a:spcPts val="600"/>
                </a:spcBef>
                <a:defRPr sz="1400">
                  <a:solidFill>
                    <a:srgbClr val="FF0000"/>
                  </a:solidFill>
                </a:defRPr>
              </a:lvl1pPr>
            </a:lstStyle>
            <a:p>
              <a:r>
                <a:rPr lang="en-GB"/>
                <a:t>This </a:t>
              </a:r>
              <a:r>
                <a:rPr lang="en-GB" smtClean="0"/>
                <a:t>section contains all the instructions for drawing things inside the window. </a:t>
              </a:r>
            </a:p>
            <a:p>
              <a:r>
                <a:rPr lang="en-GB" smtClean="0"/>
                <a:t>This </a:t>
              </a:r>
              <a:r>
                <a:rPr lang="en-GB"/>
                <a:t>function is automatically run by </a:t>
              </a:r>
              <a:r>
                <a:rPr lang="en-GB"/>
                <a:t>Pygame </a:t>
              </a:r>
              <a:r>
                <a:rPr lang="en-GB" smtClean="0"/>
                <a:t>Zero immediately after function draw, </a:t>
              </a:r>
              <a:r>
                <a:rPr lang="en-GB"/>
                <a:t>60 times every </a:t>
              </a:r>
              <a:r>
                <a:rPr lang="en-GB"/>
                <a:t>second</a:t>
              </a:r>
              <a:r>
                <a:rPr lang="en-GB" smtClean="0"/>
                <a:t>.</a:t>
              </a:r>
              <a:endParaRPr lang="en-GB"/>
            </a:p>
          </p:txBody>
        </p:sp>
      </p:grp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461665"/>
          </a:xfrm>
        </p:spPr>
        <p:txBody>
          <a:bodyPr/>
          <a:lstStyle/>
          <a:p>
            <a:r>
              <a:rPr lang="en-GB"/>
              <a:t>Structure of a Python programme written to run </a:t>
            </a:r>
            <a:r>
              <a:rPr lang="en-GB"/>
              <a:t>with </a:t>
            </a:r>
            <a:r>
              <a:rPr lang="en-GB" smtClean="0"/>
              <a:t>pgzrun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7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5"/>
            <a:ext cx="6247619" cy="4933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 black background"/>
          <p:cNvSpPr/>
          <p:nvPr/>
        </p:nvSpPr>
        <p:spPr>
          <a:xfrm>
            <a:off x="4283968" y="3573016"/>
            <a:ext cx="4680520" cy="252028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d Rectangle 9"/>
          <p:cNvSpPr/>
          <p:nvPr/>
        </p:nvSpPr>
        <p:spPr>
          <a:xfrm>
            <a:off x="5436096" y="4437112"/>
            <a:ext cx="2232248" cy="67013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7" name="Group 96 anchor points"/>
          <p:cNvGrpSpPr/>
          <p:nvPr/>
        </p:nvGrpSpPr>
        <p:grpSpPr>
          <a:xfrm>
            <a:off x="4373553" y="4160113"/>
            <a:ext cx="4485771" cy="1207596"/>
            <a:chOff x="4373553" y="4160113"/>
            <a:chExt cx="4485771" cy="1207596"/>
          </a:xfrm>
        </p:grpSpPr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5408023" y="4412245"/>
              <a:ext cx="54006" cy="540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6523726" y="4410112"/>
              <a:ext cx="54006" cy="540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7633679" y="4410112"/>
              <a:ext cx="54006" cy="540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5408023" y="4741853"/>
              <a:ext cx="54006" cy="540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5408023" y="5082383"/>
              <a:ext cx="54006" cy="540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6523726" y="5080250"/>
              <a:ext cx="54006" cy="540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7639205" y="4741853"/>
              <a:ext cx="54006" cy="540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523726" y="4741853"/>
              <a:ext cx="54006" cy="540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7639205" y="5078325"/>
              <a:ext cx="54006" cy="540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34060" y="4198984"/>
              <a:ext cx="704799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n-GB" smtClean="0">
                  <a:solidFill>
                    <a:srgbClr val="FF0000"/>
                  </a:solidFill>
                </a:rPr>
                <a:t>topleft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76765" y="4611521"/>
              <a:ext cx="745516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n-GB" smtClean="0">
                  <a:solidFill>
                    <a:srgbClr val="FF0000"/>
                  </a:solidFill>
                </a:rPr>
                <a:t>midleft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54030" y="4196202"/>
              <a:ext cx="829770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n-GB" smtClean="0">
                  <a:solidFill>
                    <a:srgbClr val="FF0000"/>
                  </a:solidFill>
                </a:rPr>
                <a:t>topright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73553" y="5075562"/>
              <a:ext cx="1084647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n-GB" smtClean="0">
                  <a:solidFill>
                    <a:srgbClr val="FF0000"/>
                  </a:solidFill>
                </a:rPr>
                <a:t>bottomleft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673870" y="4603232"/>
              <a:ext cx="870487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n-GB" smtClean="0">
                  <a:solidFill>
                    <a:srgbClr val="FF0000"/>
                  </a:solidFill>
                </a:rPr>
                <a:t>midright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49707" y="5090710"/>
              <a:ext cx="1209617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n-GB" smtClean="0">
                  <a:solidFill>
                    <a:srgbClr val="FF0000"/>
                  </a:solidFill>
                </a:rPr>
                <a:t>bottomright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64611" y="4160113"/>
              <a:ext cx="750133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n-GB" smtClean="0">
                  <a:solidFill>
                    <a:srgbClr val="FF0000"/>
                  </a:solidFill>
                </a:rPr>
                <a:t>midtop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82976" y="5087947"/>
              <a:ext cx="1129980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n-GB" smtClean="0">
                  <a:solidFill>
                    <a:srgbClr val="FF0000"/>
                  </a:solidFill>
                </a:rPr>
                <a:t>midbottom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57831" y="4531394"/>
              <a:ext cx="675625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n-GB" smtClean="0">
                  <a:solidFill>
                    <a:srgbClr val="FF0000"/>
                  </a:solidFill>
                </a:rPr>
                <a:t>center</a:t>
              </a:r>
              <a:endParaRPr lang="en-GB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Group 33 midbottom"/>
          <p:cNvGrpSpPr/>
          <p:nvPr/>
        </p:nvGrpSpPr>
        <p:grpSpPr>
          <a:xfrm>
            <a:off x="1371863" y="1844824"/>
            <a:ext cx="4485771" cy="1207596"/>
            <a:chOff x="4373553" y="4448145"/>
            <a:chExt cx="4485771" cy="1207596"/>
          </a:xfrm>
        </p:grpSpPr>
        <p:sp>
          <p:nvSpPr>
            <p:cNvPr id="35" name="Rectangle 34"/>
            <p:cNvSpPr/>
            <p:nvPr/>
          </p:nvSpPr>
          <p:spPr>
            <a:xfrm>
              <a:off x="5436096" y="4725144"/>
              <a:ext cx="2232248" cy="670138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5408023" y="4700277"/>
              <a:ext cx="54006" cy="540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6523726" y="4698144"/>
              <a:ext cx="54006" cy="540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7633679" y="4698144"/>
              <a:ext cx="54006" cy="540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5408023" y="5029885"/>
              <a:ext cx="54006" cy="540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5408023" y="5370415"/>
              <a:ext cx="54006" cy="540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6523726" y="5368282"/>
              <a:ext cx="54006" cy="540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7639205" y="5029885"/>
              <a:ext cx="54006" cy="540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6523726" y="5029885"/>
              <a:ext cx="54006" cy="540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7639205" y="5366357"/>
              <a:ext cx="54006" cy="540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34060" y="4487016"/>
              <a:ext cx="704799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n-GB" smtClean="0">
                  <a:solidFill>
                    <a:srgbClr val="FF0000"/>
                  </a:solidFill>
                </a:rPr>
                <a:t>topleft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676765" y="4899553"/>
              <a:ext cx="745516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n-GB" smtClean="0">
                  <a:solidFill>
                    <a:srgbClr val="FF0000"/>
                  </a:solidFill>
                </a:rPr>
                <a:t>midleft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654030" y="4484234"/>
              <a:ext cx="829770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n-GB" smtClean="0">
                  <a:solidFill>
                    <a:srgbClr val="FF0000"/>
                  </a:solidFill>
                </a:rPr>
                <a:t>topright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373553" y="5363594"/>
              <a:ext cx="1084647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n-GB" smtClean="0">
                  <a:solidFill>
                    <a:srgbClr val="FF0000"/>
                  </a:solidFill>
                </a:rPr>
                <a:t>bottomleft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673870" y="4891264"/>
              <a:ext cx="870487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n-GB" smtClean="0">
                  <a:solidFill>
                    <a:srgbClr val="FF0000"/>
                  </a:solidFill>
                </a:rPr>
                <a:t>midright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49707" y="5378742"/>
              <a:ext cx="1209617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n-GB" smtClean="0">
                  <a:solidFill>
                    <a:srgbClr val="FF0000"/>
                  </a:solidFill>
                </a:rPr>
                <a:t>bottomright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164611" y="4448145"/>
              <a:ext cx="750133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n-GB" smtClean="0">
                  <a:solidFill>
                    <a:srgbClr val="FF0000"/>
                  </a:solidFill>
                </a:rPr>
                <a:t>midtop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982976" y="5375979"/>
              <a:ext cx="1129980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n-GB" smtClean="0">
                  <a:solidFill>
                    <a:srgbClr val="FF0000"/>
                  </a:solidFill>
                </a:rPr>
                <a:t>midbottom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57831" y="4819426"/>
              <a:ext cx="675625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n-GB" smtClean="0">
                  <a:solidFill>
                    <a:srgbClr val="FF0000"/>
                  </a:solidFill>
                </a:rPr>
                <a:t>center</a:t>
              </a:r>
              <a:endParaRPr lang="en-GB">
                <a:solidFill>
                  <a:srgbClr val="FF0000"/>
                </a:solidFill>
              </a:endParaRPr>
            </a:p>
          </p:txBody>
        </p:sp>
      </p:grpSp>
      <p:sp>
        <p:nvSpPr>
          <p:cNvPr id="33" name="draw midbottom"/>
          <p:cNvSpPr txBox="1"/>
          <p:nvPr/>
        </p:nvSpPr>
        <p:spPr>
          <a:xfrm>
            <a:off x="537759" y="6309320"/>
            <a:ext cx="8068482" cy="369332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2400" smtClean="0">
                <a:latin typeface="Lucida Console" panose="020B0609040504020204" pitchFamily="49" charset="0"/>
              </a:rPr>
              <a:t>screen.draw.rect(box, midbottom=(220, 105))</a:t>
            </a:r>
            <a:endParaRPr lang="en-GB" sz="2400">
              <a:latin typeface="Lucida Console" panose="020B0609040504020204" pitchFamily="49" charset="0"/>
            </a:endParaRPr>
          </a:p>
        </p:txBody>
      </p:sp>
      <p:grpSp>
        <p:nvGrpSpPr>
          <p:cNvPr id="54" name="Group 53 topright"/>
          <p:cNvGrpSpPr/>
          <p:nvPr/>
        </p:nvGrpSpPr>
        <p:grpSpPr>
          <a:xfrm>
            <a:off x="269975" y="2513536"/>
            <a:ext cx="4485771" cy="1207596"/>
            <a:chOff x="4373553" y="4448145"/>
            <a:chExt cx="4485771" cy="1207596"/>
          </a:xfrm>
        </p:grpSpPr>
        <p:sp>
          <p:nvSpPr>
            <p:cNvPr id="55" name="Rectangle 54"/>
            <p:cNvSpPr/>
            <p:nvPr/>
          </p:nvSpPr>
          <p:spPr>
            <a:xfrm>
              <a:off x="5436096" y="4725144"/>
              <a:ext cx="2232248" cy="670138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5408023" y="4700277"/>
              <a:ext cx="54006" cy="540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6523726" y="4698144"/>
              <a:ext cx="54006" cy="540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7633679" y="4698144"/>
              <a:ext cx="54006" cy="540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5408023" y="5029885"/>
              <a:ext cx="54006" cy="540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5408023" y="5370415"/>
              <a:ext cx="54006" cy="540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6523726" y="5368282"/>
              <a:ext cx="54006" cy="540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7639205" y="5029885"/>
              <a:ext cx="54006" cy="540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6523726" y="5029885"/>
              <a:ext cx="54006" cy="540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7639205" y="5366357"/>
              <a:ext cx="54006" cy="540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34060" y="4487016"/>
              <a:ext cx="704799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n-GB" smtClean="0">
                  <a:solidFill>
                    <a:srgbClr val="FF0000"/>
                  </a:solidFill>
                </a:rPr>
                <a:t>topleft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676765" y="4899553"/>
              <a:ext cx="745516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n-GB" smtClean="0">
                  <a:solidFill>
                    <a:srgbClr val="FF0000"/>
                  </a:solidFill>
                </a:rPr>
                <a:t>midleft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654030" y="4484234"/>
              <a:ext cx="829770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n-GB" smtClean="0">
                  <a:solidFill>
                    <a:srgbClr val="FF0000"/>
                  </a:solidFill>
                </a:rPr>
                <a:t>topright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373553" y="5363594"/>
              <a:ext cx="1084647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n-GB" smtClean="0">
                  <a:solidFill>
                    <a:srgbClr val="FF0000"/>
                  </a:solidFill>
                </a:rPr>
                <a:t>bottomleft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73870" y="4891264"/>
              <a:ext cx="870487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n-GB" smtClean="0">
                  <a:solidFill>
                    <a:srgbClr val="FF0000"/>
                  </a:solidFill>
                </a:rPr>
                <a:t>midright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649707" y="5378742"/>
              <a:ext cx="1209617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n-GB" smtClean="0">
                  <a:solidFill>
                    <a:srgbClr val="FF0000"/>
                  </a:solidFill>
                </a:rPr>
                <a:t>bottomright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164611" y="4448145"/>
              <a:ext cx="750133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n-GB" smtClean="0">
                  <a:solidFill>
                    <a:srgbClr val="FF0000"/>
                  </a:solidFill>
                </a:rPr>
                <a:t>midtop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982976" y="5375979"/>
              <a:ext cx="1129980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n-GB" smtClean="0">
                  <a:solidFill>
                    <a:srgbClr val="FF0000"/>
                  </a:solidFill>
                </a:rPr>
                <a:t>midbottom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557831" y="4819426"/>
              <a:ext cx="675625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n-GB" smtClean="0">
                  <a:solidFill>
                    <a:srgbClr val="FF0000"/>
                  </a:solidFill>
                </a:rPr>
                <a:t>center</a:t>
              </a:r>
              <a:endParaRPr lang="en-GB">
                <a:solidFill>
                  <a:srgbClr val="FF0000"/>
                </a:solidFill>
              </a:endParaRPr>
            </a:p>
          </p:txBody>
        </p:sp>
      </p:grpSp>
      <p:sp>
        <p:nvSpPr>
          <p:cNvPr id="74" name="draw topright"/>
          <p:cNvSpPr txBox="1"/>
          <p:nvPr/>
        </p:nvSpPr>
        <p:spPr>
          <a:xfrm>
            <a:off x="630734" y="6309320"/>
            <a:ext cx="7882534" cy="369332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2400" smtClean="0">
                <a:latin typeface="Lucida Console" panose="020B0609040504020204" pitchFamily="49" charset="0"/>
              </a:rPr>
              <a:t>screen.draw.rect(box, topright=(220, 150))</a:t>
            </a:r>
            <a:endParaRPr lang="en-GB" sz="2400">
              <a:latin typeface="Lucida Console" panose="020B0609040504020204" pitchFamily="49" charset="0"/>
            </a:endParaRPr>
          </a:p>
        </p:txBody>
      </p:sp>
      <p:grpSp>
        <p:nvGrpSpPr>
          <p:cNvPr id="77" name="Group 53 default"/>
          <p:cNvGrpSpPr/>
          <p:nvPr/>
        </p:nvGrpSpPr>
        <p:grpSpPr>
          <a:xfrm>
            <a:off x="2492461" y="2512354"/>
            <a:ext cx="4485771" cy="1207596"/>
            <a:chOff x="4373553" y="4448145"/>
            <a:chExt cx="4485771" cy="1207596"/>
          </a:xfrm>
        </p:grpSpPr>
        <p:sp>
          <p:nvSpPr>
            <p:cNvPr id="78" name="Rectangle 77"/>
            <p:cNvSpPr/>
            <p:nvPr/>
          </p:nvSpPr>
          <p:spPr>
            <a:xfrm>
              <a:off x="5436096" y="4725144"/>
              <a:ext cx="2232248" cy="670138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5408023" y="4700277"/>
              <a:ext cx="54006" cy="540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>
            <a:xfrm>
              <a:off x="6523726" y="4698144"/>
              <a:ext cx="54006" cy="540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7633679" y="4698144"/>
              <a:ext cx="54006" cy="540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5408023" y="5029885"/>
              <a:ext cx="54006" cy="540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5408023" y="5370415"/>
              <a:ext cx="54006" cy="540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6523726" y="5368282"/>
              <a:ext cx="54006" cy="540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7639205" y="5029885"/>
              <a:ext cx="54006" cy="540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6523726" y="5029885"/>
              <a:ext cx="54006" cy="540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7639205" y="5366357"/>
              <a:ext cx="54006" cy="540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34060" y="4487016"/>
              <a:ext cx="704799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n-GB" smtClean="0">
                  <a:solidFill>
                    <a:srgbClr val="FF0000"/>
                  </a:solidFill>
                </a:rPr>
                <a:t>topleft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676765" y="4899553"/>
              <a:ext cx="745516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n-GB" smtClean="0">
                  <a:solidFill>
                    <a:srgbClr val="FF0000"/>
                  </a:solidFill>
                </a:rPr>
                <a:t>midleft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654030" y="4484234"/>
              <a:ext cx="829770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n-GB" smtClean="0">
                  <a:solidFill>
                    <a:srgbClr val="FF0000"/>
                  </a:solidFill>
                </a:rPr>
                <a:t>topright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373553" y="5363594"/>
              <a:ext cx="1084647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n-GB" smtClean="0">
                  <a:solidFill>
                    <a:srgbClr val="FF0000"/>
                  </a:solidFill>
                </a:rPr>
                <a:t>bottomleft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673870" y="4891264"/>
              <a:ext cx="870487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n-GB" smtClean="0">
                  <a:solidFill>
                    <a:srgbClr val="FF0000"/>
                  </a:solidFill>
                </a:rPr>
                <a:t>midright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649707" y="5378742"/>
              <a:ext cx="1209617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n-GB" smtClean="0">
                  <a:solidFill>
                    <a:srgbClr val="FF0000"/>
                  </a:solidFill>
                </a:rPr>
                <a:t>bottomright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164611" y="4448145"/>
              <a:ext cx="750133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n-GB" smtClean="0">
                  <a:solidFill>
                    <a:srgbClr val="FF0000"/>
                  </a:solidFill>
                </a:rPr>
                <a:t>midtop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982976" y="5375979"/>
              <a:ext cx="1129980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n-GB" smtClean="0">
                  <a:solidFill>
                    <a:srgbClr val="FF0000"/>
                  </a:solidFill>
                </a:rPr>
                <a:t>midbottom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557831" y="4819426"/>
              <a:ext cx="675625" cy="2769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en-GB" smtClean="0">
                  <a:solidFill>
                    <a:srgbClr val="FF0000"/>
                  </a:solidFill>
                </a:rPr>
                <a:t>center</a:t>
              </a:r>
              <a:endParaRPr lang="en-GB">
                <a:solidFill>
                  <a:srgbClr val="FF0000"/>
                </a:solidFill>
              </a:endParaRPr>
            </a:p>
          </p:txBody>
        </p:sp>
      </p:grpSp>
      <p:sp>
        <p:nvSpPr>
          <p:cNvPr id="75" name="draw default"/>
          <p:cNvSpPr txBox="1"/>
          <p:nvPr/>
        </p:nvSpPr>
        <p:spPr>
          <a:xfrm>
            <a:off x="1467499" y="6309320"/>
            <a:ext cx="6208998" cy="369332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2400" smtClean="0">
                <a:latin typeface="Lucida Console" panose="020B0609040504020204" pitchFamily="49" charset="0"/>
              </a:rPr>
              <a:t>screen.draw.rect(box, (220, 150))</a:t>
            </a:r>
            <a:endParaRPr lang="en-GB" sz="2400">
              <a:latin typeface="Lucida Console" panose="020B06090405040202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877438" y="2869660"/>
            <a:ext cx="1605064" cy="1186774"/>
          </a:xfrm>
          <a:prstGeom prst="straightConnector1">
            <a:avLst/>
          </a:prstGeom>
          <a:ln w="127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>
            <a:spLocks noChangeAspect="1"/>
          </p:cNvSpPr>
          <p:nvPr/>
        </p:nvSpPr>
        <p:spPr>
          <a:xfrm>
            <a:off x="3545886" y="2784032"/>
            <a:ext cx="18002" cy="1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xt Random"/>
          <p:cNvSpPr txBox="1"/>
          <p:nvPr/>
        </p:nvSpPr>
        <p:spPr>
          <a:xfrm>
            <a:off x="539552" y="4098176"/>
            <a:ext cx="1670898" cy="553998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mtClean="0">
                <a:solidFill>
                  <a:schemeClr val="bg1"/>
                </a:solidFill>
              </a:rPr>
              <a:t>Random position</a:t>
            </a:r>
          </a:p>
          <a:p>
            <a:pPr algn="ctr"/>
            <a:r>
              <a:rPr lang="en-GB" smtClean="0">
                <a:solidFill>
                  <a:schemeClr val="bg1"/>
                </a:solidFill>
              </a:rPr>
              <a:t>x = 220, y = 105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99" name="Title 98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461665"/>
          </a:xfrm>
        </p:spPr>
        <p:txBody>
          <a:bodyPr/>
          <a:lstStyle/>
          <a:p>
            <a:r>
              <a:rPr lang="en-GB"/>
              <a:t>How to position a rectangle </a:t>
            </a:r>
            <a:r>
              <a:rPr lang="en-GB"/>
              <a:t>or </a:t>
            </a:r>
            <a:r>
              <a:rPr lang="en-GB" smtClean="0"/>
              <a:t>textbox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39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33" grpId="0"/>
      <p:bldP spid="33" grpId="1"/>
      <p:bldP spid="74" grpId="1"/>
      <p:bldP spid="74" grpId="2"/>
      <p:bldP spid="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461665"/>
          </a:xfrm>
        </p:spPr>
        <p:txBody>
          <a:bodyPr/>
          <a:lstStyle/>
          <a:p>
            <a:r>
              <a:rPr lang="en-GB"/>
              <a:t>How the text is placed in </a:t>
            </a:r>
            <a:r>
              <a:rPr lang="en-GB"/>
              <a:t>a </a:t>
            </a:r>
            <a:r>
              <a:rPr lang="en-GB" smtClean="0"/>
              <a:t>textbox (1)</a:t>
            </a: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069723"/>
            <a:ext cx="6085247" cy="276999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GB" smtClean="0"/>
              <a:t>A </a:t>
            </a:r>
            <a:r>
              <a:rPr lang="en-GB" i="1" smtClean="0"/>
              <a:t>textbox</a:t>
            </a:r>
            <a:r>
              <a:rPr lang="en-GB" smtClean="0"/>
              <a:t> is a </a:t>
            </a:r>
            <a:r>
              <a:rPr lang="en-GB" i="1" smtClean="0"/>
              <a:t>Rectangle</a:t>
            </a:r>
            <a:r>
              <a:rPr lang="en-GB" smtClean="0"/>
              <a:t> containing text sized to fill the rectangle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39551" y="2204864"/>
            <a:ext cx="6244264" cy="1231106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GB" sz="1600">
                <a:latin typeface="Lucida Console" panose="020B0609040504020204" pitchFamily="49" charset="0"/>
              </a:rPr>
              <a:t>box = Rect(50, 50, 100, 100)</a:t>
            </a:r>
          </a:p>
          <a:p>
            <a:r>
              <a:rPr lang="en-GB" sz="1600">
                <a:latin typeface="Lucida Console" panose="020B0609040504020204" pitchFamily="49" charset="0"/>
              </a:rPr>
              <a:t/>
            </a:r>
            <a:br>
              <a:rPr lang="en-GB" sz="1600">
                <a:latin typeface="Lucida Console" panose="020B0609040504020204" pitchFamily="49" charset="0"/>
              </a:rPr>
            </a:br>
            <a:r>
              <a:rPr lang="en-GB" sz="1600">
                <a:solidFill>
                  <a:srgbClr val="0099FF"/>
                </a:solidFill>
                <a:latin typeface="Lucida Console" panose="020B0609040504020204" pitchFamily="49" charset="0"/>
              </a:rPr>
              <a:t>def</a:t>
            </a:r>
            <a:r>
              <a:rPr lang="en-GB" sz="1600">
                <a:latin typeface="Lucida Console" panose="020B0609040504020204" pitchFamily="49" charset="0"/>
              </a:rPr>
              <a:t> draw():</a:t>
            </a:r>
          </a:p>
          <a:p>
            <a:r>
              <a:rPr lang="en-GB" sz="1600" smtClean="0">
                <a:latin typeface="Lucida Console" panose="020B0609040504020204" pitchFamily="49" charset="0"/>
              </a:rPr>
              <a:t>    screen.draw.textbox</a:t>
            </a:r>
            <a:r>
              <a:rPr lang="en-GB" sz="1600">
                <a:latin typeface="Lucida Console" panose="020B0609040504020204" pitchFamily="49" charset="0"/>
              </a:rPr>
              <a:t>(</a:t>
            </a:r>
            <a:r>
              <a:rPr lang="en-GB" sz="1600">
                <a:solidFill>
                  <a:srgbClr val="FF9933"/>
                </a:solidFill>
                <a:latin typeface="Lucida Console" panose="020B0609040504020204" pitchFamily="49" charset="0"/>
              </a:rPr>
              <a:t>'A'</a:t>
            </a:r>
            <a:r>
              <a:rPr lang="en-GB" sz="1600">
                <a:latin typeface="Lucida Console" panose="020B0609040504020204" pitchFamily="49" charset="0"/>
              </a:rPr>
              <a:t>, box, </a:t>
            </a:r>
            <a:r>
              <a:rPr lang="en-GB" sz="1600">
                <a:solidFill>
                  <a:srgbClr val="0099FF"/>
                </a:solidFill>
                <a:latin typeface="Lucida Console" panose="020B0609040504020204" pitchFamily="49" charset="0"/>
              </a:rPr>
              <a:t>color</a:t>
            </a:r>
            <a:r>
              <a:rPr lang="en-GB" sz="1600">
                <a:latin typeface="Lucida Console" panose="020B0609040504020204" pitchFamily="49" charset="0"/>
              </a:rPr>
              <a:t>=(255,0,0))</a:t>
            </a:r>
          </a:p>
          <a:p>
            <a:r>
              <a:rPr lang="en-GB" sz="1600" smtClean="0">
                <a:latin typeface="Lucida Console" panose="020B0609040504020204" pitchFamily="49" charset="0"/>
              </a:rPr>
              <a:t>    screen.draw.rect(box</a:t>
            </a:r>
            <a:r>
              <a:rPr lang="en-GB" sz="1600">
                <a:latin typeface="Lucida Console" panose="020B0609040504020204" pitchFamily="49" charset="0"/>
              </a:rPr>
              <a:t>, </a:t>
            </a:r>
            <a:r>
              <a:rPr lang="en-GB" sz="1600">
                <a:solidFill>
                  <a:srgbClr val="0099FF"/>
                </a:solidFill>
                <a:latin typeface="Lucida Console" panose="020B0609040504020204" pitchFamily="49" charset="0"/>
              </a:rPr>
              <a:t>color</a:t>
            </a:r>
            <a:r>
              <a:rPr lang="en-GB" sz="1600">
                <a:latin typeface="Lucida Console" panose="020B0609040504020204" pitchFamily="49" charset="0"/>
              </a:rPr>
              <a:t>=</a:t>
            </a:r>
            <a:r>
              <a:rPr lang="en-GB" sz="1600">
                <a:solidFill>
                  <a:srgbClr val="FF9933"/>
                </a:solidFill>
                <a:latin typeface="Lucida Console" panose="020B0609040504020204" pitchFamily="49" charset="0"/>
              </a:rPr>
              <a:t>'white</a:t>
            </a:r>
            <a:r>
              <a:rPr lang="en-GB" sz="1600" smtClean="0">
                <a:solidFill>
                  <a:srgbClr val="FF9933"/>
                </a:solidFill>
                <a:latin typeface="Lucida Console" panose="020B0609040504020204" pitchFamily="49" charset="0"/>
              </a:rPr>
              <a:t>'</a:t>
            </a:r>
            <a:r>
              <a:rPr lang="en-GB" sz="1600" smtClean="0">
                <a:latin typeface="Lucida Console" panose="020B0609040504020204" pitchFamily="49" charset="0"/>
              </a:rPr>
              <a:t>)</a:t>
            </a:r>
            <a:endParaRPr lang="en-GB" sz="1600">
              <a:latin typeface="Lucida Console" panose="020B0609040504020204" pitchFamily="49" charset="0"/>
            </a:endParaRPr>
          </a:p>
        </p:txBody>
      </p:sp>
      <p:grpSp>
        <p:nvGrpSpPr>
          <p:cNvPr id="44" name="box"/>
          <p:cNvGrpSpPr/>
          <p:nvPr/>
        </p:nvGrpSpPr>
        <p:grpSpPr>
          <a:xfrm>
            <a:off x="262933" y="1553308"/>
            <a:ext cx="1008112" cy="642238"/>
            <a:chOff x="262933" y="1553308"/>
            <a:chExt cx="1008112" cy="64223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756745" y="1902372"/>
              <a:ext cx="62531" cy="29317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62933" y="1553308"/>
              <a:ext cx="10081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GB" sz="1100" smtClean="0">
                  <a:solidFill>
                    <a:srgbClr val="FF0000"/>
                  </a:solidFill>
                </a:rPr>
                <a:t>Make rectangle called box</a:t>
              </a:r>
              <a:endParaRPr lang="en-GB" sz="110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left"/>
          <p:cNvGrpSpPr/>
          <p:nvPr/>
        </p:nvGrpSpPr>
        <p:grpSpPr>
          <a:xfrm>
            <a:off x="1444126" y="1488024"/>
            <a:ext cx="802007" cy="688577"/>
            <a:chOff x="1671251" y="1488024"/>
            <a:chExt cx="802007" cy="688577"/>
          </a:xfrm>
        </p:grpSpPr>
        <p:sp>
          <p:nvSpPr>
            <p:cNvPr id="29" name="TextBox 28"/>
            <p:cNvSpPr txBox="1"/>
            <p:nvPr/>
          </p:nvSpPr>
          <p:spPr>
            <a:xfrm>
              <a:off x="1671251" y="1488024"/>
              <a:ext cx="80200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GB" sz="1100" smtClean="0">
                  <a:solidFill>
                    <a:srgbClr val="FF0000"/>
                  </a:solidFill>
                </a:rPr>
                <a:t>left edge at x coord 50</a:t>
              </a:r>
              <a:endParaRPr lang="en-GB" sz="1100"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228193" y="1849821"/>
              <a:ext cx="29137" cy="3267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top"/>
          <p:cNvGrpSpPr/>
          <p:nvPr/>
        </p:nvGrpSpPr>
        <p:grpSpPr>
          <a:xfrm>
            <a:off x="2411760" y="1516314"/>
            <a:ext cx="802007" cy="663471"/>
            <a:chOff x="2606227" y="1516314"/>
            <a:chExt cx="802007" cy="663471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2762323" y="1870841"/>
              <a:ext cx="159553" cy="30894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606227" y="1516314"/>
              <a:ext cx="80200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GB" sz="1100" smtClean="0">
                  <a:solidFill>
                    <a:srgbClr val="FF0000"/>
                  </a:solidFill>
                </a:rPr>
                <a:t>top edge at y coord 50</a:t>
              </a:r>
              <a:endParaRPr lang="en-GB" sz="110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width"/>
          <p:cNvGrpSpPr/>
          <p:nvPr/>
        </p:nvGrpSpPr>
        <p:grpSpPr>
          <a:xfrm>
            <a:off x="3203848" y="1488024"/>
            <a:ext cx="744178" cy="708638"/>
            <a:chOff x="3489434" y="1488024"/>
            <a:chExt cx="744178" cy="708638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3489434" y="1860331"/>
              <a:ext cx="178676" cy="33633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491880" y="1488024"/>
              <a:ext cx="74173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GB" sz="1100" smtClean="0">
                  <a:solidFill>
                    <a:srgbClr val="FF0000"/>
                  </a:solidFill>
                </a:rPr>
                <a:t>width </a:t>
              </a:r>
              <a:r>
                <a:rPr lang="en-GB" sz="1100" smtClean="0">
                  <a:solidFill>
                    <a:srgbClr val="FF0000"/>
                  </a:solidFill>
                </a:rPr>
                <a:t>100 pixels</a:t>
              </a:r>
              <a:endParaRPr lang="en-GB" sz="1100">
                <a:solidFill>
                  <a:srgbClr val="FF0000"/>
                </a:solidFill>
              </a:endParaRPr>
            </a:p>
          </p:txBody>
        </p:sp>
      </p:grpSp>
      <p:grpSp>
        <p:nvGrpSpPr>
          <p:cNvPr id="48" name="height"/>
          <p:cNvGrpSpPr/>
          <p:nvPr/>
        </p:nvGrpSpPr>
        <p:grpSpPr>
          <a:xfrm>
            <a:off x="3728924" y="1474274"/>
            <a:ext cx="870354" cy="743409"/>
            <a:chOff x="4235670" y="1474274"/>
            <a:chExt cx="870354" cy="743409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4235670" y="1818290"/>
              <a:ext cx="367861" cy="39939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457952" y="1474274"/>
              <a:ext cx="6480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GB" sz="1100" smtClean="0">
                  <a:solidFill>
                    <a:srgbClr val="FF0000"/>
                  </a:solidFill>
                </a:rPr>
                <a:t>height 100 pixels</a:t>
              </a:r>
              <a:endParaRPr lang="en-GB" sz="1100">
                <a:solidFill>
                  <a:srgbClr val="FF0000"/>
                </a:solidFill>
              </a:endParaRPr>
            </a:p>
          </p:txBody>
        </p:sp>
      </p:grpSp>
      <p:grpSp>
        <p:nvGrpSpPr>
          <p:cNvPr id="49" name="textbox"/>
          <p:cNvGrpSpPr/>
          <p:nvPr/>
        </p:nvGrpSpPr>
        <p:grpSpPr>
          <a:xfrm>
            <a:off x="3226676" y="1916832"/>
            <a:ext cx="3249342" cy="1036575"/>
            <a:chOff x="2852116" y="2206296"/>
            <a:chExt cx="3249342" cy="1036575"/>
          </a:xfrm>
        </p:grpSpPr>
        <p:cxnSp>
          <p:nvCxnSpPr>
            <p:cNvPr id="35" name="Straight Arrow Connector 34"/>
            <p:cNvCxnSpPr/>
            <p:nvPr/>
          </p:nvCxnSpPr>
          <p:spPr>
            <a:xfrm flipH="1">
              <a:off x="2852116" y="2497762"/>
              <a:ext cx="2227852" cy="74510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055036" y="2206296"/>
              <a:ext cx="1046422" cy="5078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GB" sz="1100" smtClean="0">
                  <a:solidFill>
                    <a:srgbClr val="FF0000"/>
                  </a:solidFill>
                </a:rPr>
                <a:t>Draw letter A in the rectangle called box</a:t>
              </a:r>
              <a:endParaRPr lang="en-GB" sz="110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rect"/>
          <p:cNvGrpSpPr/>
          <p:nvPr/>
        </p:nvGrpSpPr>
        <p:grpSpPr>
          <a:xfrm>
            <a:off x="836532" y="3457908"/>
            <a:ext cx="1917180" cy="730088"/>
            <a:chOff x="899592" y="3563008"/>
            <a:chExt cx="1917180" cy="730088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186152" y="3563008"/>
              <a:ext cx="630620" cy="30479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899592" y="3785265"/>
              <a:ext cx="1263038" cy="5078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GB" sz="1100" smtClean="0">
                  <a:solidFill>
                    <a:srgbClr val="FF0000"/>
                  </a:solidFill>
                </a:rPr>
                <a:t>Draw the rectangle called box with a white outline</a:t>
              </a:r>
              <a:endParaRPr lang="en-GB" sz="1100">
                <a:solidFill>
                  <a:srgbClr val="FF0000"/>
                </a:solidFill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62" b="52119"/>
          <a:stretch/>
        </p:blipFill>
        <p:spPr bwMode="auto">
          <a:xfrm>
            <a:off x="3564000" y="3564000"/>
            <a:ext cx="4401207" cy="29097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46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461665"/>
          </a:xfrm>
        </p:spPr>
        <p:txBody>
          <a:bodyPr/>
          <a:lstStyle/>
          <a:p>
            <a:r>
              <a:rPr lang="en-GB"/>
              <a:t>How the text is placed in </a:t>
            </a:r>
            <a:r>
              <a:rPr lang="en-GB"/>
              <a:t>a </a:t>
            </a:r>
            <a:r>
              <a:rPr lang="en-GB" smtClean="0"/>
              <a:t>textbox (2)</a:t>
            </a: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069723"/>
            <a:ext cx="6085247" cy="276999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GB" smtClean="0"/>
              <a:t>A </a:t>
            </a:r>
            <a:r>
              <a:rPr lang="en-GB" i="1" smtClean="0"/>
              <a:t>textbox</a:t>
            </a:r>
            <a:r>
              <a:rPr lang="en-GB" smtClean="0"/>
              <a:t> is a </a:t>
            </a:r>
            <a:r>
              <a:rPr lang="en-GB" i="1" smtClean="0"/>
              <a:t>Rectangle</a:t>
            </a:r>
            <a:r>
              <a:rPr lang="en-GB" smtClean="0"/>
              <a:t> containing text sized to fill the rectangle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39551" y="2204864"/>
            <a:ext cx="6244264" cy="1231106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GB" sz="1600">
                <a:latin typeface="Lucida Console" panose="020B0609040504020204" pitchFamily="49" charset="0"/>
              </a:rPr>
              <a:t>box = Rect(50, 50</a:t>
            </a:r>
            <a:r>
              <a:rPr lang="en-GB" sz="1600">
                <a:latin typeface="Lucida Console" panose="020B0609040504020204" pitchFamily="49" charset="0"/>
              </a:rPr>
              <a:t>, </a:t>
            </a:r>
            <a:r>
              <a:rPr lang="en-GB" sz="1600" smtClean="0">
                <a:latin typeface="Lucida Console" panose="020B0609040504020204" pitchFamily="49" charset="0"/>
              </a:rPr>
              <a:t>80</a:t>
            </a:r>
            <a:r>
              <a:rPr lang="en-GB" sz="1600">
                <a:latin typeface="Lucida Console" panose="020B0609040504020204" pitchFamily="49" charset="0"/>
              </a:rPr>
              <a:t>, 100)</a:t>
            </a:r>
          </a:p>
          <a:p>
            <a:r>
              <a:rPr lang="en-GB" sz="1600">
                <a:latin typeface="Lucida Console" panose="020B0609040504020204" pitchFamily="49" charset="0"/>
              </a:rPr>
              <a:t/>
            </a:r>
            <a:br>
              <a:rPr lang="en-GB" sz="1600">
                <a:latin typeface="Lucida Console" panose="020B0609040504020204" pitchFamily="49" charset="0"/>
              </a:rPr>
            </a:br>
            <a:r>
              <a:rPr lang="en-GB" sz="1600">
                <a:solidFill>
                  <a:srgbClr val="0099FF"/>
                </a:solidFill>
                <a:latin typeface="Lucida Console" panose="020B0609040504020204" pitchFamily="49" charset="0"/>
              </a:rPr>
              <a:t>def</a:t>
            </a:r>
            <a:r>
              <a:rPr lang="en-GB" sz="1600">
                <a:latin typeface="Lucida Console" panose="020B0609040504020204" pitchFamily="49" charset="0"/>
              </a:rPr>
              <a:t> draw():</a:t>
            </a:r>
          </a:p>
          <a:p>
            <a:r>
              <a:rPr lang="en-GB" sz="1600" smtClean="0">
                <a:latin typeface="Lucida Console" panose="020B0609040504020204" pitchFamily="49" charset="0"/>
              </a:rPr>
              <a:t>    screen.draw.textbox</a:t>
            </a:r>
            <a:r>
              <a:rPr lang="en-GB" sz="1600">
                <a:latin typeface="Lucida Console" panose="020B0609040504020204" pitchFamily="49" charset="0"/>
              </a:rPr>
              <a:t>(</a:t>
            </a:r>
            <a:r>
              <a:rPr lang="en-GB" sz="1600">
                <a:solidFill>
                  <a:srgbClr val="FF9933"/>
                </a:solidFill>
                <a:latin typeface="Lucida Console" panose="020B0609040504020204" pitchFamily="49" charset="0"/>
              </a:rPr>
              <a:t>'A'</a:t>
            </a:r>
            <a:r>
              <a:rPr lang="en-GB" sz="1600">
                <a:latin typeface="Lucida Console" panose="020B0609040504020204" pitchFamily="49" charset="0"/>
              </a:rPr>
              <a:t>, box, </a:t>
            </a:r>
            <a:r>
              <a:rPr lang="en-GB" sz="1600">
                <a:solidFill>
                  <a:srgbClr val="0099FF"/>
                </a:solidFill>
                <a:latin typeface="Lucida Console" panose="020B0609040504020204" pitchFamily="49" charset="0"/>
              </a:rPr>
              <a:t>color</a:t>
            </a:r>
            <a:r>
              <a:rPr lang="en-GB" sz="1600">
                <a:latin typeface="Lucida Console" panose="020B0609040504020204" pitchFamily="49" charset="0"/>
              </a:rPr>
              <a:t>=(255,0,0))</a:t>
            </a:r>
          </a:p>
          <a:p>
            <a:r>
              <a:rPr lang="en-GB" sz="1600" smtClean="0">
                <a:latin typeface="Lucida Console" panose="020B0609040504020204" pitchFamily="49" charset="0"/>
              </a:rPr>
              <a:t>    screen.draw.rect(box</a:t>
            </a:r>
            <a:r>
              <a:rPr lang="en-GB" sz="1600">
                <a:latin typeface="Lucida Console" panose="020B0609040504020204" pitchFamily="49" charset="0"/>
              </a:rPr>
              <a:t>, </a:t>
            </a:r>
            <a:r>
              <a:rPr lang="en-GB" sz="1600">
                <a:solidFill>
                  <a:srgbClr val="0099FF"/>
                </a:solidFill>
                <a:latin typeface="Lucida Console" panose="020B0609040504020204" pitchFamily="49" charset="0"/>
              </a:rPr>
              <a:t>color</a:t>
            </a:r>
            <a:r>
              <a:rPr lang="en-GB" sz="1600">
                <a:latin typeface="Lucida Console" panose="020B0609040504020204" pitchFamily="49" charset="0"/>
              </a:rPr>
              <a:t>=</a:t>
            </a:r>
            <a:r>
              <a:rPr lang="en-GB" sz="1600">
                <a:solidFill>
                  <a:srgbClr val="FF9933"/>
                </a:solidFill>
                <a:latin typeface="Lucida Console" panose="020B0609040504020204" pitchFamily="49" charset="0"/>
              </a:rPr>
              <a:t>'white</a:t>
            </a:r>
            <a:r>
              <a:rPr lang="en-GB" sz="1600" smtClean="0">
                <a:solidFill>
                  <a:srgbClr val="FF9933"/>
                </a:solidFill>
                <a:latin typeface="Lucida Console" panose="020B0609040504020204" pitchFamily="49" charset="0"/>
              </a:rPr>
              <a:t>'</a:t>
            </a:r>
            <a:r>
              <a:rPr lang="en-GB" sz="1600" smtClean="0">
                <a:latin typeface="Lucida Console" panose="020B0609040504020204" pitchFamily="49" charset="0"/>
              </a:rPr>
              <a:t>)</a:t>
            </a:r>
            <a:endParaRPr lang="en-GB" sz="1600">
              <a:latin typeface="Lucida Console" panose="020B0609040504020204" pitchFamily="49" charset="0"/>
            </a:endParaRPr>
          </a:p>
        </p:txBody>
      </p:sp>
      <p:grpSp>
        <p:nvGrpSpPr>
          <p:cNvPr id="44" name="box"/>
          <p:cNvGrpSpPr/>
          <p:nvPr/>
        </p:nvGrpSpPr>
        <p:grpSpPr>
          <a:xfrm>
            <a:off x="262933" y="1553308"/>
            <a:ext cx="1008112" cy="642238"/>
            <a:chOff x="262933" y="1553308"/>
            <a:chExt cx="1008112" cy="64223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756745" y="1902372"/>
              <a:ext cx="62531" cy="29317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62933" y="1553308"/>
              <a:ext cx="10081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GB" sz="1100" smtClean="0">
                  <a:solidFill>
                    <a:srgbClr val="FF0000"/>
                  </a:solidFill>
                </a:rPr>
                <a:t>Make rectangle called box</a:t>
              </a:r>
              <a:endParaRPr lang="en-GB" sz="110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left"/>
          <p:cNvGrpSpPr/>
          <p:nvPr/>
        </p:nvGrpSpPr>
        <p:grpSpPr>
          <a:xfrm>
            <a:off x="1444126" y="1488024"/>
            <a:ext cx="802007" cy="688577"/>
            <a:chOff x="1671251" y="1488024"/>
            <a:chExt cx="802007" cy="688577"/>
          </a:xfrm>
        </p:grpSpPr>
        <p:sp>
          <p:nvSpPr>
            <p:cNvPr id="29" name="TextBox 28"/>
            <p:cNvSpPr txBox="1"/>
            <p:nvPr/>
          </p:nvSpPr>
          <p:spPr>
            <a:xfrm>
              <a:off x="1671251" y="1488024"/>
              <a:ext cx="80200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GB" sz="1100" smtClean="0">
                  <a:solidFill>
                    <a:srgbClr val="FF0000"/>
                  </a:solidFill>
                </a:rPr>
                <a:t>left edge at x coord 50</a:t>
              </a:r>
              <a:endParaRPr lang="en-GB" sz="1100"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228193" y="1849821"/>
              <a:ext cx="29137" cy="3267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top"/>
          <p:cNvGrpSpPr/>
          <p:nvPr/>
        </p:nvGrpSpPr>
        <p:grpSpPr>
          <a:xfrm>
            <a:off x="2339752" y="1516314"/>
            <a:ext cx="802007" cy="663471"/>
            <a:chOff x="2534219" y="1516314"/>
            <a:chExt cx="802007" cy="663471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2762324" y="1870841"/>
              <a:ext cx="80750" cy="30894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534219" y="1516314"/>
              <a:ext cx="80200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GB" sz="1100" smtClean="0">
                  <a:solidFill>
                    <a:srgbClr val="FF0000"/>
                  </a:solidFill>
                </a:rPr>
                <a:t>top edge at y coord 50</a:t>
              </a:r>
              <a:endParaRPr lang="en-GB" sz="110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width"/>
          <p:cNvGrpSpPr/>
          <p:nvPr/>
        </p:nvGrpSpPr>
        <p:grpSpPr>
          <a:xfrm>
            <a:off x="3089800" y="1488024"/>
            <a:ext cx="744178" cy="708638"/>
            <a:chOff x="3489434" y="1488024"/>
            <a:chExt cx="744178" cy="708638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3489434" y="1860331"/>
              <a:ext cx="178676" cy="33633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491880" y="1488024"/>
              <a:ext cx="74173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GB" sz="1100" smtClean="0">
                  <a:solidFill>
                    <a:srgbClr val="FF0000"/>
                  </a:solidFill>
                </a:rPr>
                <a:t>width </a:t>
              </a:r>
              <a:r>
                <a:rPr lang="en-GB" sz="1100">
                  <a:solidFill>
                    <a:srgbClr val="FF0000"/>
                  </a:solidFill>
                </a:rPr>
                <a:t>8</a:t>
              </a:r>
              <a:r>
                <a:rPr lang="en-GB" sz="1100" smtClean="0">
                  <a:solidFill>
                    <a:srgbClr val="FF0000"/>
                  </a:solidFill>
                </a:rPr>
                <a:t>0 pixels</a:t>
              </a:r>
              <a:endParaRPr lang="en-GB" sz="1100">
                <a:solidFill>
                  <a:srgbClr val="FF0000"/>
                </a:solidFill>
              </a:endParaRPr>
            </a:p>
          </p:txBody>
        </p:sp>
      </p:grpSp>
      <p:grpSp>
        <p:nvGrpSpPr>
          <p:cNvPr id="48" name="height"/>
          <p:cNvGrpSpPr/>
          <p:nvPr/>
        </p:nvGrpSpPr>
        <p:grpSpPr>
          <a:xfrm>
            <a:off x="3614876" y="1474274"/>
            <a:ext cx="870354" cy="743409"/>
            <a:chOff x="4235670" y="1474274"/>
            <a:chExt cx="870354" cy="743409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4235670" y="1818290"/>
              <a:ext cx="367861" cy="39939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457952" y="1474274"/>
              <a:ext cx="6480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GB" sz="1100" smtClean="0">
                  <a:solidFill>
                    <a:srgbClr val="FF0000"/>
                  </a:solidFill>
                </a:rPr>
                <a:t>height 100 pixels</a:t>
              </a:r>
              <a:endParaRPr lang="en-GB" sz="1100">
                <a:solidFill>
                  <a:srgbClr val="FF0000"/>
                </a:solidFill>
              </a:endParaRPr>
            </a:p>
          </p:txBody>
        </p:sp>
      </p:grpSp>
      <p:grpSp>
        <p:nvGrpSpPr>
          <p:cNvPr id="49" name="textbox"/>
          <p:cNvGrpSpPr/>
          <p:nvPr/>
        </p:nvGrpSpPr>
        <p:grpSpPr>
          <a:xfrm>
            <a:off x="3226676" y="1916832"/>
            <a:ext cx="3249342" cy="1036575"/>
            <a:chOff x="2852116" y="2206296"/>
            <a:chExt cx="3249342" cy="1036575"/>
          </a:xfrm>
        </p:grpSpPr>
        <p:cxnSp>
          <p:nvCxnSpPr>
            <p:cNvPr id="35" name="Straight Arrow Connector 34"/>
            <p:cNvCxnSpPr/>
            <p:nvPr/>
          </p:nvCxnSpPr>
          <p:spPr>
            <a:xfrm flipH="1">
              <a:off x="2852116" y="2497762"/>
              <a:ext cx="2227852" cy="74510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055036" y="2206296"/>
              <a:ext cx="1046422" cy="5078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GB" sz="1100" smtClean="0">
                  <a:solidFill>
                    <a:srgbClr val="FF0000"/>
                  </a:solidFill>
                </a:rPr>
                <a:t>Draw letter A in the rectangle called box</a:t>
              </a:r>
              <a:endParaRPr lang="en-GB" sz="110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rect"/>
          <p:cNvGrpSpPr/>
          <p:nvPr/>
        </p:nvGrpSpPr>
        <p:grpSpPr>
          <a:xfrm>
            <a:off x="836532" y="3457908"/>
            <a:ext cx="1917180" cy="730088"/>
            <a:chOff x="899592" y="3563008"/>
            <a:chExt cx="1917180" cy="730088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186152" y="3563008"/>
              <a:ext cx="630620" cy="30479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899592" y="3785265"/>
              <a:ext cx="1263038" cy="5078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GB" sz="1100" smtClean="0">
                  <a:solidFill>
                    <a:srgbClr val="FF0000"/>
                  </a:solidFill>
                </a:rPr>
                <a:t>Draw the rectangle called box with a white outline</a:t>
              </a:r>
              <a:endParaRPr lang="en-GB" sz="1100">
                <a:solidFill>
                  <a:srgbClr val="FF0000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000" y="3564000"/>
            <a:ext cx="359092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85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461665"/>
          </a:xfrm>
        </p:spPr>
        <p:txBody>
          <a:bodyPr/>
          <a:lstStyle/>
          <a:p>
            <a:r>
              <a:rPr lang="en-GB"/>
              <a:t>How the text is placed in </a:t>
            </a:r>
            <a:r>
              <a:rPr lang="en-GB"/>
              <a:t>a </a:t>
            </a:r>
            <a:r>
              <a:rPr lang="en-GB" smtClean="0"/>
              <a:t>textbox (2)</a:t>
            </a: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069723"/>
            <a:ext cx="6085247" cy="276999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GB" smtClean="0"/>
              <a:t>A </a:t>
            </a:r>
            <a:r>
              <a:rPr lang="en-GB" i="1" smtClean="0"/>
              <a:t>textbox</a:t>
            </a:r>
            <a:r>
              <a:rPr lang="en-GB" smtClean="0"/>
              <a:t> is a </a:t>
            </a:r>
            <a:r>
              <a:rPr lang="en-GB" i="1" smtClean="0"/>
              <a:t>Rectangle</a:t>
            </a:r>
            <a:r>
              <a:rPr lang="en-GB" smtClean="0"/>
              <a:t> containing text sized to fill the rectangle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39551" y="2204864"/>
            <a:ext cx="7355146" cy="1231106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GB" sz="1600">
                <a:latin typeface="Lucida Console" panose="020B0609040504020204" pitchFamily="49" charset="0"/>
              </a:rPr>
              <a:t>box = Rect(50, 50</a:t>
            </a:r>
            <a:r>
              <a:rPr lang="en-GB" sz="1600">
                <a:latin typeface="Lucida Console" panose="020B0609040504020204" pitchFamily="49" charset="0"/>
              </a:rPr>
              <a:t>, </a:t>
            </a:r>
            <a:r>
              <a:rPr lang="en-GB" sz="1600" smtClean="0">
                <a:latin typeface="Lucida Console" panose="020B0609040504020204" pitchFamily="49" charset="0"/>
              </a:rPr>
              <a:t>80</a:t>
            </a:r>
            <a:r>
              <a:rPr lang="en-GB" sz="1600">
                <a:latin typeface="Lucida Console" panose="020B0609040504020204" pitchFamily="49" charset="0"/>
              </a:rPr>
              <a:t>, 100)</a:t>
            </a:r>
          </a:p>
          <a:p>
            <a:r>
              <a:rPr lang="en-GB" sz="1600">
                <a:latin typeface="Lucida Console" panose="020B0609040504020204" pitchFamily="49" charset="0"/>
              </a:rPr>
              <a:t/>
            </a:r>
            <a:br>
              <a:rPr lang="en-GB" sz="1600">
                <a:latin typeface="Lucida Console" panose="020B0609040504020204" pitchFamily="49" charset="0"/>
              </a:rPr>
            </a:br>
            <a:r>
              <a:rPr lang="en-GB" sz="1600">
                <a:solidFill>
                  <a:srgbClr val="0099FF"/>
                </a:solidFill>
                <a:latin typeface="Lucida Console" panose="020B0609040504020204" pitchFamily="49" charset="0"/>
              </a:rPr>
              <a:t>def</a:t>
            </a:r>
            <a:r>
              <a:rPr lang="en-GB" sz="1600">
                <a:latin typeface="Lucida Console" panose="020B0609040504020204" pitchFamily="49" charset="0"/>
              </a:rPr>
              <a:t> draw():</a:t>
            </a:r>
          </a:p>
          <a:p>
            <a:r>
              <a:rPr lang="en-GB" sz="1600" smtClean="0">
                <a:latin typeface="Lucida Console" panose="020B0609040504020204" pitchFamily="49" charset="0"/>
              </a:rPr>
              <a:t>    screen.draw.textbox(</a:t>
            </a:r>
            <a:r>
              <a:rPr lang="en-GB" sz="1600" smtClean="0">
                <a:solidFill>
                  <a:srgbClr val="FF9933"/>
                </a:solidFill>
                <a:latin typeface="Lucida Console" panose="020B0609040504020204" pitchFamily="49" charset="0"/>
              </a:rPr>
              <a:t>'LONGTEXT'</a:t>
            </a:r>
            <a:r>
              <a:rPr lang="en-GB" sz="1600" smtClean="0">
                <a:latin typeface="Lucida Console" panose="020B0609040504020204" pitchFamily="49" charset="0"/>
              </a:rPr>
              <a:t>, </a:t>
            </a:r>
            <a:r>
              <a:rPr lang="en-GB" sz="1600">
                <a:latin typeface="Lucida Console" panose="020B0609040504020204" pitchFamily="49" charset="0"/>
              </a:rPr>
              <a:t>box, </a:t>
            </a:r>
            <a:r>
              <a:rPr lang="en-GB" sz="1600">
                <a:solidFill>
                  <a:srgbClr val="0099FF"/>
                </a:solidFill>
                <a:latin typeface="Lucida Console" panose="020B0609040504020204" pitchFamily="49" charset="0"/>
              </a:rPr>
              <a:t>color</a:t>
            </a:r>
            <a:r>
              <a:rPr lang="en-GB" sz="1600">
                <a:latin typeface="Lucida Console" panose="020B0609040504020204" pitchFamily="49" charset="0"/>
              </a:rPr>
              <a:t>=(255,0,0))</a:t>
            </a:r>
          </a:p>
          <a:p>
            <a:r>
              <a:rPr lang="en-GB" sz="1600" smtClean="0">
                <a:latin typeface="Lucida Console" panose="020B0609040504020204" pitchFamily="49" charset="0"/>
              </a:rPr>
              <a:t>    screen.draw.rect(box</a:t>
            </a:r>
            <a:r>
              <a:rPr lang="en-GB" sz="1600">
                <a:latin typeface="Lucida Console" panose="020B0609040504020204" pitchFamily="49" charset="0"/>
              </a:rPr>
              <a:t>, </a:t>
            </a:r>
            <a:r>
              <a:rPr lang="en-GB" sz="1600">
                <a:solidFill>
                  <a:srgbClr val="0099FF"/>
                </a:solidFill>
                <a:latin typeface="Lucida Console" panose="020B0609040504020204" pitchFamily="49" charset="0"/>
              </a:rPr>
              <a:t>color</a:t>
            </a:r>
            <a:r>
              <a:rPr lang="en-GB" sz="1600">
                <a:latin typeface="Lucida Console" panose="020B0609040504020204" pitchFamily="49" charset="0"/>
              </a:rPr>
              <a:t>=</a:t>
            </a:r>
            <a:r>
              <a:rPr lang="en-GB" sz="1600">
                <a:solidFill>
                  <a:srgbClr val="FF9933"/>
                </a:solidFill>
                <a:latin typeface="Lucida Console" panose="020B0609040504020204" pitchFamily="49" charset="0"/>
              </a:rPr>
              <a:t>'white</a:t>
            </a:r>
            <a:r>
              <a:rPr lang="en-GB" sz="1600" smtClean="0">
                <a:solidFill>
                  <a:srgbClr val="FF9933"/>
                </a:solidFill>
                <a:latin typeface="Lucida Console" panose="020B0609040504020204" pitchFamily="49" charset="0"/>
              </a:rPr>
              <a:t>'</a:t>
            </a:r>
            <a:r>
              <a:rPr lang="en-GB" sz="1600" smtClean="0">
                <a:latin typeface="Lucida Console" panose="020B0609040504020204" pitchFamily="49" charset="0"/>
              </a:rPr>
              <a:t>)</a:t>
            </a:r>
            <a:endParaRPr lang="en-GB" sz="1600">
              <a:latin typeface="Lucida Console" panose="020B0609040504020204" pitchFamily="49" charset="0"/>
            </a:endParaRPr>
          </a:p>
        </p:txBody>
      </p:sp>
      <p:grpSp>
        <p:nvGrpSpPr>
          <p:cNvPr id="44" name="box"/>
          <p:cNvGrpSpPr/>
          <p:nvPr/>
        </p:nvGrpSpPr>
        <p:grpSpPr>
          <a:xfrm>
            <a:off x="262933" y="1553308"/>
            <a:ext cx="1008112" cy="642238"/>
            <a:chOff x="262933" y="1553308"/>
            <a:chExt cx="1008112" cy="64223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756745" y="1902372"/>
              <a:ext cx="62531" cy="29317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62933" y="1553308"/>
              <a:ext cx="10081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GB" sz="1100" smtClean="0">
                  <a:solidFill>
                    <a:srgbClr val="FF0000"/>
                  </a:solidFill>
                </a:rPr>
                <a:t>Make rectangle called box</a:t>
              </a:r>
              <a:endParaRPr lang="en-GB" sz="110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left"/>
          <p:cNvGrpSpPr/>
          <p:nvPr/>
        </p:nvGrpSpPr>
        <p:grpSpPr>
          <a:xfrm>
            <a:off x="1444126" y="1488024"/>
            <a:ext cx="802007" cy="688577"/>
            <a:chOff x="1671251" y="1488024"/>
            <a:chExt cx="802007" cy="688577"/>
          </a:xfrm>
        </p:grpSpPr>
        <p:sp>
          <p:nvSpPr>
            <p:cNvPr id="29" name="TextBox 28"/>
            <p:cNvSpPr txBox="1"/>
            <p:nvPr/>
          </p:nvSpPr>
          <p:spPr>
            <a:xfrm>
              <a:off x="1671251" y="1488024"/>
              <a:ext cx="80200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GB" sz="1100" smtClean="0">
                  <a:solidFill>
                    <a:srgbClr val="FF0000"/>
                  </a:solidFill>
                </a:rPr>
                <a:t>left edge at x coord 50</a:t>
              </a:r>
              <a:endParaRPr lang="en-GB" sz="1100"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228193" y="1849821"/>
              <a:ext cx="29137" cy="3267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top"/>
          <p:cNvGrpSpPr/>
          <p:nvPr/>
        </p:nvGrpSpPr>
        <p:grpSpPr>
          <a:xfrm>
            <a:off x="2339752" y="1516314"/>
            <a:ext cx="802007" cy="663471"/>
            <a:chOff x="2534219" y="1516314"/>
            <a:chExt cx="802007" cy="663471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2762324" y="1870841"/>
              <a:ext cx="80750" cy="30894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534219" y="1516314"/>
              <a:ext cx="80200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GB" sz="1100" smtClean="0">
                  <a:solidFill>
                    <a:srgbClr val="FF0000"/>
                  </a:solidFill>
                </a:rPr>
                <a:t>top edge at y coord 50</a:t>
              </a:r>
              <a:endParaRPr lang="en-GB" sz="110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width"/>
          <p:cNvGrpSpPr/>
          <p:nvPr/>
        </p:nvGrpSpPr>
        <p:grpSpPr>
          <a:xfrm>
            <a:off x="3089800" y="1488024"/>
            <a:ext cx="744178" cy="708638"/>
            <a:chOff x="3489434" y="1488024"/>
            <a:chExt cx="744178" cy="708638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3489434" y="1860331"/>
              <a:ext cx="178676" cy="33633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491880" y="1488024"/>
              <a:ext cx="74173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GB" sz="1100" smtClean="0">
                  <a:solidFill>
                    <a:srgbClr val="FF0000"/>
                  </a:solidFill>
                </a:rPr>
                <a:t>width </a:t>
              </a:r>
              <a:r>
                <a:rPr lang="en-GB" sz="1100">
                  <a:solidFill>
                    <a:srgbClr val="FF0000"/>
                  </a:solidFill>
                </a:rPr>
                <a:t>8</a:t>
              </a:r>
              <a:r>
                <a:rPr lang="en-GB" sz="1100" smtClean="0">
                  <a:solidFill>
                    <a:srgbClr val="FF0000"/>
                  </a:solidFill>
                </a:rPr>
                <a:t>0 pixels</a:t>
              </a:r>
              <a:endParaRPr lang="en-GB" sz="1100">
                <a:solidFill>
                  <a:srgbClr val="FF0000"/>
                </a:solidFill>
              </a:endParaRPr>
            </a:p>
          </p:txBody>
        </p:sp>
      </p:grpSp>
      <p:grpSp>
        <p:nvGrpSpPr>
          <p:cNvPr id="48" name="height"/>
          <p:cNvGrpSpPr/>
          <p:nvPr/>
        </p:nvGrpSpPr>
        <p:grpSpPr>
          <a:xfrm>
            <a:off x="3614876" y="1474274"/>
            <a:ext cx="870354" cy="743409"/>
            <a:chOff x="4235670" y="1474274"/>
            <a:chExt cx="870354" cy="743409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4235670" y="1818290"/>
              <a:ext cx="367861" cy="39939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457952" y="1474274"/>
              <a:ext cx="6480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GB" sz="1100" smtClean="0">
                  <a:solidFill>
                    <a:srgbClr val="FF0000"/>
                  </a:solidFill>
                </a:rPr>
                <a:t>height 100 pixels</a:t>
              </a:r>
              <a:endParaRPr lang="en-GB" sz="1100">
                <a:solidFill>
                  <a:srgbClr val="FF0000"/>
                </a:solidFill>
              </a:endParaRPr>
            </a:p>
          </p:txBody>
        </p:sp>
      </p:grpSp>
      <p:grpSp>
        <p:nvGrpSpPr>
          <p:cNvPr id="49" name="textbox"/>
          <p:cNvGrpSpPr/>
          <p:nvPr/>
        </p:nvGrpSpPr>
        <p:grpSpPr>
          <a:xfrm>
            <a:off x="3226676" y="1916832"/>
            <a:ext cx="3398122" cy="1036575"/>
            <a:chOff x="2852116" y="2206296"/>
            <a:chExt cx="3398122" cy="1036575"/>
          </a:xfrm>
        </p:grpSpPr>
        <p:cxnSp>
          <p:nvCxnSpPr>
            <p:cNvPr id="35" name="Straight Arrow Connector 34"/>
            <p:cNvCxnSpPr/>
            <p:nvPr/>
          </p:nvCxnSpPr>
          <p:spPr>
            <a:xfrm flipH="1">
              <a:off x="2852116" y="2497762"/>
              <a:ext cx="2227852" cy="74510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055035" y="2206296"/>
              <a:ext cx="1195203" cy="5078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GB" sz="1100" smtClean="0">
                  <a:solidFill>
                    <a:srgbClr val="FF0000"/>
                  </a:solidFill>
                </a:rPr>
                <a:t>Draw many letters in the rectangle called box</a:t>
              </a:r>
              <a:endParaRPr lang="en-GB" sz="110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rect"/>
          <p:cNvGrpSpPr/>
          <p:nvPr/>
        </p:nvGrpSpPr>
        <p:grpSpPr>
          <a:xfrm>
            <a:off x="836532" y="3457908"/>
            <a:ext cx="1917180" cy="730088"/>
            <a:chOff x="899592" y="3563008"/>
            <a:chExt cx="1917180" cy="730088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186152" y="3563008"/>
              <a:ext cx="630620" cy="30479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899592" y="3785265"/>
              <a:ext cx="1263038" cy="5078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GB" sz="1100" smtClean="0">
                  <a:solidFill>
                    <a:srgbClr val="FF0000"/>
                  </a:solidFill>
                </a:rPr>
                <a:t>Draw the rectangle called box with a white outline</a:t>
              </a:r>
              <a:endParaRPr lang="en-GB" sz="1100">
                <a:solidFill>
                  <a:srgbClr val="FF0000"/>
                </a:solidFill>
              </a:endParaRPr>
            </a:p>
          </p:txBody>
        </p:sp>
      </p:grp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000" y="3564000"/>
            <a:ext cx="42100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3" b="14114"/>
          <a:stretch/>
        </p:blipFill>
        <p:spPr bwMode="auto">
          <a:xfrm>
            <a:off x="3564000" y="3564001"/>
            <a:ext cx="4024469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0656" y="6381328"/>
            <a:ext cx="8922690" cy="369332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GB" sz="2400" b="1" smtClean="0"/>
              <a:t>MAKE THE SHAPE OF THE TEXTBOX MATCH THE SHAPE OF THE WORD</a:t>
            </a:r>
            <a:endParaRPr lang="en-GB" sz="2400" b="1"/>
          </a:p>
        </p:txBody>
      </p:sp>
    </p:spTree>
    <p:extLst>
      <p:ext uri="{BB962C8B-B14F-4D97-AF65-F5344CB8AC3E}">
        <p14:creationId xmlns:p14="http://schemas.microsoft.com/office/powerpoint/2010/main" val="61968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0" rIns="36000" bIns="0" rtlCol="0">
        <a:spAutoFit/>
      </a:bodyPr>
      <a:lstStyle>
        <a:defPPr>
          <a:defRPr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415</TotalTime>
  <Words>474</Words>
  <Application>Microsoft Office PowerPoint</Application>
  <PresentationFormat>On-screen Show (4:3)</PresentationFormat>
  <Paragraphs>113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BLANK</vt:lpstr>
      <vt:lpstr>Structure of a Python programme written to run with pgzrun</vt:lpstr>
      <vt:lpstr>How to position a rectangle or textbox</vt:lpstr>
      <vt:lpstr>How the text is placed in a textbox (1)</vt:lpstr>
      <vt:lpstr>How the text is placed in a textbox (2)</vt:lpstr>
      <vt:lpstr>How the text is placed in a textbox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Crombie</dc:creator>
  <cp:lastModifiedBy>S Crombie</cp:lastModifiedBy>
  <cp:revision>26</cp:revision>
  <dcterms:created xsi:type="dcterms:W3CDTF">2018-06-11T09:06:11Z</dcterms:created>
  <dcterms:modified xsi:type="dcterms:W3CDTF">2018-06-11T16:01:57Z</dcterms:modified>
</cp:coreProperties>
</file>