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EFD9-209E-4124-8C70-6F1822102963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5D66-F7FF-4970-8DD1-17EA8C837B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33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96573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41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11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2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922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5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9992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86176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5983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303089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2448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770096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45155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8232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5503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6253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E5AF-4D58-4142-AAFF-B055ECBA1B2A}" type="datetimeFigureOut">
              <a:rPr lang="ru-RU" smtClean="0"/>
              <a:t>07.10.2022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FAF43A-0510-4F16-B67E-1F6DAF6D93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ransition spd="slow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EC365-CEAD-41B0-9018-51976B93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246833"/>
            <a:ext cx="8915399" cy="1475381"/>
          </a:xfrm>
        </p:spPr>
        <p:txBody>
          <a:bodyPr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Муниципальное бюджетное общеобразовательное учреждение</a:t>
            </a:r>
            <a:br>
              <a:rPr lang="en-US" sz="2000" dirty="0">
                <a:solidFill>
                  <a:schemeClr val="tx1"/>
                </a:solidFill>
                <a:cs typeface="Calibri" panose="020F0502020204030204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Средняя общеобразовательная школа №2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Имени Героя Советского Союза И.А.Передерия</a:t>
            </a:r>
            <a:b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</a:br>
            <a:r>
              <a:rPr lang="ru-RU" sz="2000" b="0" i="0" u="none" strike="noStrike" kern="1200" dirty="0">
                <a:ln>
                  <a:noFill/>
                </a:ln>
                <a:solidFill>
                  <a:schemeClr val="tx1"/>
                </a:solidFill>
                <a:ea typeface="Andale Sans UI" pitchFamily="2"/>
                <a:cs typeface="Tahoma"/>
              </a:rPr>
              <a:t>Муниципального образования Каневской район</a:t>
            </a:r>
            <a:br>
              <a:rPr lang="ru-RU" sz="1600" b="0" i="0" u="none" strike="noStrike" kern="1200" dirty="0">
                <a:ln>
                  <a:noFill/>
                </a:ln>
                <a:latin typeface="Arial"/>
                <a:ea typeface="Andale Sans UI" pitchFamily="2"/>
                <a:cs typeface="Tahoma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3A5CE-F204-4A57-B0D5-0DF3BCF4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302717"/>
            <a:ext cx="8915399" cy="1126283"/>
          </a:xfrm>
        </p:spPr>
        <p:txBody>
          <a:bodyPr>
            <a:normAutofit/>
          </a:bodyPr>
          <a:lstStyle/>
          <a:p>
            <a:pPr algn="ctr" hangingPunct="0"/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Исследование асимметричного шифрования RSA на примере</a:t>
            </a:r>
            <a:r>
              <a:rPr lang="ru-RU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 </a:t>
            </a:r>
            <a:r>
              <a:rPr lang="de-DE" sz="24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+mj-lt"/>
                <a:ea typeface="Andale Sans UI" pitchFamily="2"/>
                <a:cs typeface="Tahoma"/>
              </a:rPr>
              <a:t>программы для шифрования сообщений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611DF-C3A5-4AC8-94F1-430156A8AF09}"/>
              </a:ext>
            </a:extLst>
          </p:cNvPr>
          <p:cNvSpPr txBox="1"/>
          <p:nvPr/>
        </p:nvSpPr>
        <p:spPr>
          <a:xfrm>
            <a:off x="5598459" y="6065388"/>
            <a:ext cx="9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163AC-445A-4562-B026-4C6DDF45BE85}"/>
              </a:ext>
            </a:extLst>
          </p:cNvPr>
          <p:cNvSpPr txBox="1"/>
          <p:nvPr/>
        </p:nvSpPr>
        <p:spPr>
          <a:xfrm>
            <a:off x="7992033" y="4130527"/>
            <a:ext cx="38548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Автор: ученик 10 „Б“ класса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Кудреватых Артём Андреевич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Руководитель: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Попович Анна </a:t>
            </a:r>
            <a:r>
              <a:rPr lang="ru-RU" sz="2000" b="0" i="0" u="none" strike="noStrike" kern="1200" dirty="0">
                <a:ln>
                  <a:noFill/>
                </a:ln>
                <a:latin typeface="+mj-lt"/>
                <a:ea typeface="Andale Sans UI" pitchFamily="2"/>
                <a:cs typeface="Tahoma" pitchFamily="2"/>
              </a:rPr>
              <a:t>Давидовна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068863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8898-C48F-4768-BC10-2F27B186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13710"/>
            <a:ext cx="10243967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AE2E3-5337-4BF9-8E93-FAB0B8D9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7435"/>
            <a:ext cx="10243967" cy="4922157"/>
          </a:xfrm>
        </p:spPr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dirty="0"/>
              <a:t>	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Познакомившись с  интересующим  меня способом шифрования я понял, что для достижения лучшего результата необходимо систематизировать весь преобретенный опыт работы с 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языком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</a:t>
            </a:r>
            <a:r>
              <a:rPr lang="ru-RU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программирования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</a:t>
            </a:r>
            <a:r>
              <a:rPr lang="en-US" sz="2000" dirty="0">
                <a:ea typeface="Andale Sans UI" pitchFamily="2"/>
                <a:cs typeface="Tahoma" pitchFamily="2"/>
              </a:rPr>
              <a:t>p</a:t>
            </a:r>
            <a:r>
              <a:rPr lang="de-DE" sz="2000" b="0" i="0" u="none" strike="noStrike" kern="1200" dirty="0" err="1">
                <a:ln>
                  <a:noFill/>
                </a:ln>
                <a:ea typeface="Andale Sans UI" pitchFamily="2"/>
                <a:cs typeface="Tahoma" pitchFamily="2"/>
              </a:rPr>
              <a:t>hyton</a:t>
            </a: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 3.10.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Гипотеза исследования подтвердилась. Действительно шифрование данных с помощью алгоритма RSA является действенным способом защиты информации.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000" b="0" i="0" u="none" strike="noStrike" kern="1200" dirty="0">
              <a:ln>
                <a:noFill/>
              </a:ln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dirty="0">
                <a:ln>
                  <a:noFill/>
                </a:ln>
                <a:ea typeface="Andale Sans UI" pitchFamily="2"/>
                <a:cs typeface="Tahoma" pitchFamily="2"/>
              </a:rPr>
              <a:t>	Цель достигнута, задачи выполнены. Знания, полученные в ходе исследования, помогут мне дальше в моей будущей профессии, связанной с  IT-технологиями.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83833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5FEF2-E896-4CAE-BED0-CBCDAB8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9617"/>
            <a:ext cx="10167387" cy="78265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87F8B-E52F-483B-A6F0-9D2CA9BE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869830"/>
            <a:ext cx="1016738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</a:t>
            </a:r>
            <a:r>
              <a:rPr lang="ru-RU" sz="3600" dirty="0"/>
              <a:t>Обязательно защищайте свои данные!</a:t>
            </a:r>
          </a:p>
        </p:txBody>
      </p:sp>
    </p:spTree>
    <p:extLst>
      <p:ext uri="{BB962C8B-B14F-4D97-AF65-F5344CB8AC3E}">
        <p14:creationId xmlns:p14="http://schemas.microsoft.com/office/powerpoint/2010/main" val="196038948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C209-997B-4C9B-A804-AE9738AA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660481"/>
            <a:ext cx="9954922" cy="77266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54D86-0C48-46AC-887F-966464F1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87223"/>
            <a:ext cx="9954922" cy="3299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С приходом интернета в нашу жизнь, мы начинаем сохранять в нём всё больше наших данных, таких как</a:t>
            </a:r>
            <a:r>
              <a:rPr lang="en-US" sz="2000" dirty="0"/>
              <a:t>: </a:t>
            </a:r>
            <a:r>
              <a:rPr lang="ru-RU" sz="2000" dirty="0"/>
              <a:t>банковские счета, номера телефонов, фотографии наших паспортов и т.д. Это привлекает злоумышленников, которые хотят использовать эти данные для своего благополучия. Ассиметричное шифрование помогает нам сохранять наши данные в не формате, которые не смогу прочитать и понять злоумышленники.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9F7C39-C671-42DD-A5A0-332B1778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1800000">
            <a:off x="1998438" y="3950752"/>
            <a:ext cx="3162922" cy="2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A7BC124-6BC7-4546-84AB-0EF231D6CE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-1080000">
            <a:off x="8487240" y="3690006"/>
            <a:ext cx="2813579" cy="235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78262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F2BB-264A-4180-B651-E2A02732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587" y="0"/>
            <a:ext cx="45719" cy="115575"/>
          </a:xfrm>
        </p:spPr>
        <p:txBody>
          <a:bodyPr>
            <a:normAutofit fontScale="90000"/>
          </a:bodyPr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72CC-5774-45E3-B659-D9D0610B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31" y="766499"/>
            <a:ext cx="10086845" cy="5741877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Гипотеза – шифрование данных с помощью алгоритма ассиметричного шифрования </a:t>
            </a:r>
            <a:r>
              <a:rPr lang="en-US" sz="2000" dirty="0"/>
              <a:t>RSA</a:t>
            </a:r>
            <a:r>
              <a:rPr lang="ru-RU" sz="2000" dirty="0"/>
              <a:t> является действенным способом защиты данных.</a:t>
            </a:r>
          </a:p>
          <a:p>
            <a:pPr algn="just"/>
            <a:r>
              <a:rPr lang="ru-RU" sz="2000" dirty="0"/>
              <a:t>Объект исследования – данные в виде текста.</a:t>
            </a:r>
          </a:p>
          <a:p>
            <a:pPr algn="just"/>
            <a:r>
              <a:rPr lang="ru-RU" sz="2000" dirty="0"/>
              <a:t>Предмет исследования – шифрование данных.</a:t>
            </a:r>
          </a:p>
          <a:p>
            <a:pPr algn="just"/>
            <a:r>
              <a:rPr lang="ru-RU" sz="2000" dirty="0"/>
              <a:t>Цель исследования – понять, как работает алгоритм ассиметричного шифрования </a:t>
            </a:r>
            <a:r>
              <a:rPr lang="en-US" sz="2000" dirty="0"/>
              <a:t>RSA </a:t>
            </a:r>
            <a:r>
              <a:rPr lang="ru-RU" sz="2000" dirty="0"/>
              <a:t>и реализовать его на языке программирования</a:t>
            </a:r>
            <a:r>
              <a:rPr lang="en-US" sz="2000" dirty="0"/>
              <a:t> – Python</a:t>
            </a:r>
            <a:r>
              <a:rPr lang="ru-RU" sz="2000" dirty="0"/>
              <a:t>, версии 3.10</a:t>
            </a:r>
            <a:r>
              <a:rPr lang="en-US" sz="2000" dirty="0"/>
              <a:t>.</a:t>
            </a:r>
            <a:endParaRPr lang="ru-RU" sz="2000" dirty="0"/>
          </a:p>
          <a:p>
            <a:pPr algn="just"/>
            <a:r>
              <a:rPr lang="ru-RU" sz="2000" dirty="0"/>
              <a:t>Задачи исследования</a:t>
            </a:r>
            <a:r>
              <a:rPr lang="en-US" sz="2000" dirty="0"/>
              <a:t>:</a:t>
            </a:r>
          </a:p>
          <a:p>
            <a:pPr lvl="1" algn="just"/>
            <a:r>
              <a:rPr lang="ru-RU" sz="1800" dirty="0"/>
              <a:t>Найти и изучить информацию по алгоритму </a:t>
            </a:r>
            <a:r>
              <a:rPr lang="en-US" sz="1800" dirty="0"/>
              <a:t>RSA.</a:t>
            </a:r>
            <a:endParaRPr lang="ru-RU" sz="1800" dirty="0"/>
          </a:p>
          <a:p>
            <a:pPr lvl="1" algn="just"/>
            <a:r>
              <a:rPr lang="ru-RU" sz="1800" dirty="0"/>
              <a:t>Создать черновик структуры программы для шифрования.</a:t>
            </a:r>
          </a:p>
          <a:p>
            <a:pPr lvl="1" algn="just"/>
            <a:r>
              <a:rPr lang="ru-RU" sz="1800" dirty="0"/>
              <a:t>Написать программу для шифрования.</a:t>
            </a:r>
          </a:p>
          <a:p>
            <a:pPr lvl="1" algn="just"/>
            <a:r>
              <a:rPr lang="ru-RU" sz="1800" dirty="0"/>
              <a:t>Создать оболочку для удобного получения данных программы.</a:t>
            </a:r>
          </a:p>
          <a:p>
            <a:pPr lvl="1" algn="just"/>
            <a:r>
              <a:rPr lang="ru-RU" sz="1800" dirty="0"/>
              <a:t>Исследовать работу алгоритма и сравнить входные и выходные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12219423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72F92-99CB-4ED6-984A-6CD3BB70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9922"/>
            <a:ext cx="10173738" cy="62646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Состояние безопасности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C4D8-B11F-4459-B8D3-1D9993A1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7" y="1540189"/>
            <a:ext cx="10173738" cy="2588058"/>
          </a:xfrm>
        </p:spPr>
        <p:txBody>
          <a:bodyPr>
            <a:normAutofit/>
          </a:bodyPr>
          <a:lstStyle/>
          <a:p>
            <a:r>
              <a:rPr lang="ru-RU" sz="2000" dirty="0"/>
              <a:t>Конфиденциальность – сокрытие информации от неавторизованных пользователей при передаче или хранении.</a:t>
            </a:r>
          </a:p>
          <a:p>
            <a:r>
              <a:rPr lang="ru-RU" sz="2000" dirty="0"/>
              <a:t>Целостность – предотвращение изменения данных при передаче или хранении информации.</a:t>
            </a:r>
          </a:p>
          <a:p>
            <a:r>
              <a:rPr lang="ru-RU" sz="2000" dirty="0"/>
              <a:t>Идентифицируемость – аутентификация источника данных и предотвращение отказа отправителя данных от того факта, что данные были отправлены именно им.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1988-9B86-4A16-B602-E2C0B8F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6082" y="4278891"/>
            <a:ext cx="2120538" cy="200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56289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5683-8066-4FEB-A9F0-C5D7716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68400"/>
            <a:ext cx="10137224" cy="54431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Симметричное шифрование и его проблемы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AD995-2D0F-4F1F-871E-71D62946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4164105"/>
            <a:ext cx="10137226" cy="2379068"/>
          </a:xfrm>
        </p:spPr>
        <p:txBody>
          <a:bodyPr>
            <a:normAutofit/>
          </a:bodyPr>
          <a:lstStyle/>
          <a:p>
            <a:r>
              <a:rPr lang="ru-RU" dirty="0"/>
              <a:t>Симметричное шифрование – шифрование с использованием одинаковых ключей для шифрование и дешифровки данных.</a:t>
            </a:r>
          </a:p>
          <a:p>
            <a:r>
              <a:rPr lang="ru-RU" dirty="0"/>
              <a:t>Большая проблема симметричного шифрование – передача ключей шифрования, потому что они передаются в незашифрованном виде и их можно перехватить.</a:t>
            </a:r>
          </a:p>
          <a:p>
            <a:r>
              <a:rPr lang="ru-RU" dirty="0"/>
              <a:t>Даже без ключей шифрования, можно расшифровать данные путём их анализа и поиска закономерностей.</a:t>
            </a:r>
          </a:p>
        </p:txBody>
      </p:sp>
      <p:pic>
        <p:nvPicPr>
          <p:cNvPr id="9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EBC9E-29E4-438F-9833-6C35CDA1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212710"/>
            <a:ext cx="10137224" cy="2760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7385774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4095D-AF21-45E6-B522-8ADD433A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660439"/>
            <a:ext cx="10181491" cy="508938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Ассиметричное 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AD71-0384-4D74-A19D-318DF982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4393176"/>
            <a:ext cx="10181490" cy="2445831"/>
          </a:xfrm>
        </p:spPr>
        <p:txBody>
          <a:bodyPr>
            <a:normAutofit/>
          </a:bodyPr>
          <a:lstStyle/>
          <a:p>
            <a:r>
              <a:rPr lang="ru-RU" sz="2000" dirty="0"/>
              <a:t>Ассиметричное шифрование – шифрование с использованием разных ключей, для зашифровки и </a:t>
            </a:r>
            <a:r>
              <a:rPr lang="ru-RU" sz="2000"/>
              <a:t>дешифровки данных.</a:t>
            </a:r>
            <a:endParaRPr lang="ru-RU" sz="2000" dirty="0"/>
          </a:p>
          <a:p>
            <a:r>
              <a:rPr lang="ru-RU" sz="2000" dirty="0"/>
              <a:t>У ассиметричного шифрования нет проблемы с передачей данных, ведь по открытому каналу отправляется публичный ключ, с помощью которого можно зашифровать данные, но не расшифровать. Для зашифровки используется закрытый ключ, который остаётся у пользователя.</a:t>
            </a:r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D821D8-C7DD-4E48-B3ED-B1B4D657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2" y="1213320"/>
            <a:ext cx="10181490" cy="2733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925800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FD739-02F0-4B5C-B1F4-5F2158BD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65854"/>
            <a:ext cx="10243038" cy="51889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шифрования </a:t>
            </a:r>
            <a:r>
              <a:rPr lang="en-US" sz="2400" dirty="0">
                <a:solidFill>
                  <a:schemeClr val="tx1"/>
                </a:solidFill>
              </a:rPr>
              <a:t>RSA</a:t>
            </a:r>
            <a:endParaRPr 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64D9A4-9613-4D91-981B-FE4FDF76B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0" y="1429209"/>
                <a:ext cx="10506808" cy="379705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000" dirty="0"/>
                  <a:t>Сгенерировать два простых числа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их произведение (открытый ключ)</a:t>
                </a:r>
                <a:r>
                  <a:rPr lang="en-US" sz="2000" dirty="0"/>
                  <a:t> :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функцию Эйлера</a:t>
                </a:r>
                <a:r>
                  <a:rPr lang="en-US" sz="2000" dirty="0"/>
                  <a:t> </a:t>
                </a:r>
                <a:r>
                  <a:rPr lang="ru-RU" sz="2000" dirty="0"/>
                  <a:t>от числа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Найти открытую экспоненту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она должна быть простым, меньше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000" dirty="0"/>
                  <a:t> и взаимно простым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Вычисляем закрытый ключ </a:t>
                </a:r>
                <a:r>
                  <a:rPr lang="en-US" sz="2000" dirty="0"/>
                  <a:t>d, </a:t>
                </a:r>
                <a:r>
                  <a:rPr lang="ru-RU" sz="2000" dirty="0"/>
                  <a:t>который должен быть обратным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модулю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Зашифруем сообщение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формуле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sup>
                    </m:sSup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ru-RU" sz="2000" dirty="0"/>
                  <a:t>Расшифруем сообщение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по формуле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64D9A4-9613-4D91-981B-FE4FDF76B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1429209"/>
                <a:ext cx="10506808" cy="3797058"/>
              </a:xfrm>
              <a:blipFill>
                <a:blip r:embed="rId2"/>
                <a:stretch>
                  <a:fillRect l="-638" t="-80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1" descr="Icon&#10;&#10;Description automatically generated">
            <a:extLst>
              <a:ext uri="{FF2B5EF4-FFF2-40B4-BE49-F238E27FC236}">
                <a16:creationId xmlns:a16="http://schemas.microsoft.com/office/drawing/2014/main" id="{580E2194-89C0-452E-B302-97966040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995" y="5349690"/>
            <a:ext cx="1311364" cy="1508310"/>
          </a:xfrm>
          <a:prstGeom prst="rect">
            <a:avLst/>
          </a:prstGeom>
        </p:spPr>
      </p:pic>
      <p:pic>
        <p:nvPicPr>
          <p:cNvPr id="5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84EBDF1A-120E-401D-A3A6-3148BBA50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91" y="5459567"/>
            <a:ext cx="1804263" cy="1398433"/>
          </a:xfrm>
          <a:prstGeom prst="rect">
            <a:avLst/>
          </a:prstGeom>
        </p:spPr>
      </p:pic>
      <p:pic>
        <p:nvPicPr>
          <p:cNvPr id="6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D936696-AADC-41F0-980D-1AB4E2266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198" y="5763360"/>
            <a:ext cx="986235" cy="9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739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DBD-913E-4A03-9914-0D27BB66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3144"/>
            <a:ext cx="10087262" cy="65068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зашифровки сообщения с помощью программы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48B804D-7BD7-47FF-A57D-22C4BF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753" y="68900"/>
            <a:ext cx="184638" cy="172343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0F76-D936-4D3A-92EB-225437DB399F}"/>
              </a:ext>
            </a:extLst>
          </p:cNvPr>
          <p:cNvSpPr txBox="1"/>
          <p:nvPr/>
        </p:nvSpPr>
        <p:spPr>
          <a:xfrm>
            <a:off x="687388" y="1706562"/>
            <a:ext cx="5408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‘generate’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сообщение и нажать на кнопку </a:t>
            </a:r>
            <a:r>
              <a:rPr lang="en-US" dirty="0"/>
              <a:t>decode</a:t>
            </a:r>
            <a:r>
              <a:rPr lang="ru-RU" dirty="0"/>
              <a:t>, для его зашифровки.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зашифрованные данные.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Сохранить ключи шифрования в верхнем меню</a:t>
            </a:r>
            <a:r>
              <a:rPr lang="en-US" dirty="0"/>
              <a:t> ‘data’</a:t>
            </a:r>
            <a:r>
              <a:rPr lang="ru-RU" dirty="0"/>
              <a:t>, нажав на кнопку </a:t>
            </a:r>
            <a:r>
              <a:rPr lang="en-US" dirty="0"/>
              <a:t>‘save’.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04D975-4390-414D-A967-5BF5043B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89" y="3183890"/>
            <a:ext cx="924054" cy="9716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E0D673-7D86-410B-B656-3A534C90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16" y="2106394"/>
            <a:ext cx="5043502" cy="26881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AACB74E-E1C1-44F3-AC54-97194163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51" y="2735830"/>
            <a:ext cx="3848267" cy="3113422"/>
          </a:xfrm>
          <a:prstGeom prst="rect">
            <a:avLst/>
          </a:prstGeom>
        </p:spPr>
      </p:pic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EC566F0-0FF4-42C5-A463-BA5A9334B9FB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7153618" y="2458358"/>
            <a:ext cx="255831" cy="1195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092AC7E-CD16-4F9D-B859-6F56333E95B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205667" y="2375210"/>
            <a:ext cx="0" cy="62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88890B0-8A73-4CE2-935A-94177976F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930" y="4790462"/>
            <a:ext cx="3469771" cy="210289"/>
          </a:xfrm>
          <a:prstGeom prst="rect">
            <a:avLst/>
          </a:prstGeom>
        </p:spPr>
      </p:pic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799B12DE-7BFB-47ED-9A5C-591952BF03F1}"/>
              </a:ext>
            </a:extLst>
          </p:cNvPr>
          <p:cNvCxnSpPr>
            <a:stCxn id="40" idx="3"/>
          </p:cNvCxnSpPr>
          <p:nvPr/>
        </p:nvCxnSpPr>
        <p:spPr>
          <a:xfrm flipV="1">
            <a:off x="7584701" y="3823623"/>
            <a:ext cx="495430" cy="107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F8EC8C1-9A86-4403-9DC4-A85C4E6E8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915" y="6222354"/>
            <a:ext cx="5043577" cy="230126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70F845-6718-467A-BD98-D921ADC13CB7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9205667" y="5849252"/>
            <a:ext cx="37" cy="37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5034E1-D0CA-48FE-94FB-91B74BA24FDE}"/>
              </a:ext>
            </a:extLst>
          </p:cNvPr>
          <p:cNvSpPr txBox="1"/>
          <p:nvPr/>
        </p:nvSpPr>
        <p:spPr>
          <a:xfrm>
            <a:off x="1310461" y="5635637"/>
            <a:ext cx="465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внимание, нижнее окно вывода является окном статуса, где написан текущий статус программы.</a:t>
            </a: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D1E1FFD-A8AB-45BA-8E28-EADD1979EC9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508086" y="6107291"/>
            <a:ext cx="1175829" cy="230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0559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9B48-D65D-4736-9FEA-440D772C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1" y="677853"/>
            <a:ext cx="9879420" cy="63437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 дешифровки данных с помощью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279F-D71B-4DF2-937F-CA7250EE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908" y="624110"/>
            <a:ext cx="197704" cy="284145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C9C60-8C06-44EF-86C4-B2F9C9B46F3D}"/>
              </a:ext>
            </a:extLst>
          </p:cNvPr>
          <p:cNvSpPr txBox="1"/>
          <p:nvPr/>
        </p:nvSpPr>
        <p:spPr>
          <a:xfrm>
            <a:off x="687388" y="1674674"/>
            <a:ext cx="5408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Сгенерировать ключи шифрования, для этого нужно нажать на кнопку </a:t>
            </a:r>
            <a:r>
              <a:rPr lang="en-US" dirty="0"/>
              <a:t>‘data’</a:t>
            </a:r>
            <a:r>
              <a:rPr lang="ru-RU" dirty="0"/>
              <a:t> в верхнем меню и нажать на </a:t>
            </a:r>
            <a:r>
              <a:rPr lang="en-US" dirty="0"/>
              <a:t>‘open’</a:t>
            </a:r>
            <a:r>
              <a:rPr lang="ru-RU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Ввести зашифрованное сообщение и нажать на кнопку </a:t>
            </a:r>
            <a:r>
              <a:rPr lang="en-US" dirty="0"/>
              <a:t>encode</a:t>
            </a:r>
            <a:r>
              <a:rPr lang="ru-RU" dirty="0"/>
              <a:t>, для его дешифровки.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Получить расшифрованные данные.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FDFB6E-C465-4A06-94A6-E2E7ED3E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69" y="2761314"/>
            <a:ext cx="4094082" cy="33091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C1C36D-9EB5-47D4-A82F-87116392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9" y="3429000"/>
            <a:ext cx="857370" cy="943107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64BD5B1-616D-4B3E-B03A-BF15143955A4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6908790" y="2784628"/>
            <a:ext cx="483577" cy="805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ED2DF3-0B12-411B-9D9D-5B7C2239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94" y="2097040"/>
            <a:ext cx="4930920" cy="249667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68271F8-FC81-41AC-809C-AB38371E8CF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13454" y="2346707"/>
            <a:ext cx="0" cy="69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30F365-08A9-47CE-B5AD-E6871DE4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31" y="6351460"/>
            <a:ext cx="4930920" cy="181009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0788BB4-4FE4-4EB9-8310-7D080EADDA03}"/>
              </a:ext>
            </a:extLst>
          </p:cNvPr>
          <p:cNvCxnSpPr>
            <a:stCxn id="20" idx="0"/>
          </p:cNvCxnSpPr>
          <p:nvPr/>
        </p:nvCxnSpPr>
        <p:spPr>
          <a:xfrm flipV="1">
            <a:off x="9207591" y="6005146"/>
            <a:ext cx="5863" cy="3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48461BE-00F0-4EED-A70F-B73757DD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782" y="4788292"/>
            <a:ext cx="1409897" cy="152421"/>
          </a:xfrm>
          <a:prstGeom prst="rect">
            <a:avLst/>
          </a:prstGeom>
        </p:spPr>
      </p:pic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195801C-FAB6-4435-A554-B31D9D8456B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176679" y="4027719"/>
            <a:ext cx="674852" cy="83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1CC2E-A61F-4B7D-9058-FCD796AD98FC}"/>
              </a:ext>
            </a:extLst>
          </p:cNvPr>
          <p:cNvSpPr txBox="1"/>
          <p:nvPr/>
        </p:nvSpPr>
        <p:spPr>
          <a:xfrm>
            <a:off x="4352784" y="6233890"/>
            <a:ext cx="18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статуса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9D0A2BB-AFD8-4917-9958-52EC831E2E1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13938" y="6441965"/>
            <a:ext cx="7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2761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686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Wingdings 3</vt:lpstr>
      <vt:lpstr>Легкий дым</vt:lpstr>
      <vt:lpstr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vt:lpstr>
      <vt:lpstr>Актуальность</vt:lpstr>
      <vt:lpstr>Презентация PowerPoint</vt:lpstr>
      <vt:lpstr>Состояние безопасности данных</vt:lpstr>
      <vt:lpstr>Симметричное шифрование и его проблемы</vt:lpstr>
      <vt:lpstr>Ассиметричное шифрование</vt:lpstr>
      <vt:lpstr>Алгоритм шифрования RSA</vt:lpstr>
      <vt:lpstr>Алгоритм зашифровки сообщения с помощью программы</vt:lpstr>
      <vt:lpstr>Алгоритм дешифровки данных с помощью программы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учреждение Средняя общеобразовательная школа №2 Имени Героя Советского Союза И.А.Передерия Муниципального образования Каневской район </dc:title>
  <dc:creator>Nergal '</dc:creator>
  <cp:lastModifiedBy>Nergal '</cp:lastModifiedBy>
  <cp:revision>156</cp:revision>
  <dcterms:created xsi:type="dcterms:W3CDTF">2022-10-02T14:29:19Z</dcterms:created>
  <dcterms:modified xsi:type="dcterms:W3CDTF">2022-10-07T18:28:22Z</dcterms:modified>
</cp:coreProperties>
</file>