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8" r:id="rId2"/>
    <p:sldId id="431" r:id="rId3"/>
    <p:sldId id="430" r:id="rId4"/>
    <p:sldId id="259" r:id="rId5"/>
    <p:sldId id="336" r:id="rId6"/>
    <p:sldId id="260" r:id="rId7"/>
    <p:sldId id="261" r:id="rId8"/>
    <p:sldId id="262" r:id="rId9"/>
    <p:sldId id="263" r:id="rId10"/>
    <p:sldId id="264" r:id="rId11"/>
    <p:sldId id="269" r:id="rId12"/>
    <p:sldId id="270" r:id="rId13"/>
    <p:sldId id="271" r:id="rId14"/>
    <p:sldId id="272" r:id="rId15"/>
    <p:sldId id="273" r:id="rId16"/>
    <p:sldId id="274" r:id="rId17"/>
    <p:sldId id="416" r:id="rId18"/>
    <p:sldId id="417"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440" r:id="rId34"/>
    <p:sldId id="441" r:id="rId35"/>
    <p:sldId id="442" r:id="rId36"/>
    <p:sldId id="443" r:id="rId37"/>
    <p:sldId id="292" r:id="rId38"/>
    <p:sldId id="433" r:id="rId39"/>
    <p:sldId id="434" r:id="rId40"/>
    <p:sldId id="435" r:id="rId41"/>
    <p:sldId id="294" r:id="rId42"/>
    <p:sldId id="296" r:id="rId43"/>
    <p:sldId id="297" r:id="rId44"/>
    <p:sldId id="436" r:id="rId45"/>
    <p:sldId id="437" r:id="rId46"/>
    <p:sldId id="438" r:id="rId47"/>
    <p:sldId id="439" r:id="rId48"/>
    <p:sldId id="299" r:id="rId49"/>
    <p:sldId id="300" r:id="rId50"/>
    <p:sldId id="301" r:id="rId51"/>
    <p:sldId id="418" r:id="rId52"/>
    <p:sldId id="420" r:id="rId53"/>
    <p:sldId id="421" r:id="rId54"/>
    <p:sldId id="444" r:id="rId55"/>
    <p:sldId id="445" r:id="rId56"/>
    <p:sldId id="446" r:id="rId57"/>
    <p:sldId id="447" r:id="rId58"/>
    <p:sldId id="448" r:id="rId59"/>
    <p:sldId id="334" r:id="rId60"/>
    <p:sldId id="335" r:id="rId61"/>
    <p:sldId id="333"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68" autoAdjust="0"/>
  </p:normalViewPr>
  <p:slideViewPr>
    <p:cSldViewPr snapToGrid="0">
      <p:cViewPr varScale="1">
        <p:scale>
          <a:sx n="72" d="100"/>
          <a:sy n="72" d="100"/>
        </p:scale>
        <p:origin x="-108"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62501E-2C9D-49B5-8394-08767A49F287}" type="datetimeFigureOut">
              <a:rPr lang="zh-CN" altLang="en-US" smtClean="0"/>
              <a:t>2019-4-29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55561F-4102-4B8B-A61D-2DF01F87C2C4}" type="slidenum">
              <a:rPr lang="zh-CN" altLang="en-US" smtClean="0"/>
              <a:t>‹#›</a:t>
            </a:fld>
            <a:endParaRPr lang="zh-CN" altLang="en-US"/>
          </a:p>
        </p:txBody>
      </p:sp>
    </p:spTree>
    <p:extLst>
      <p:ext uri="{BB962C8B-B14F-4D97-AF65-F5344CB8AC3E}">
        <p14:creationId xmlns:p14="http://schemas.microsoft.com/office/powerpoint/2010/main" val="40198783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86A0F-D0AF-4734-8AF4-65E6CD9527C1}" type="datetimeFigureOut">
              <a:rPr lang="zh-CN" altLang="en-US" smtClean="0"/>
              <a:t>2019-4-29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13939-2D6B-47F2-91AA-64218E24368F}" type="slidenum">
              <a:rPr lang="zh-CN" altLang="en-US" smtClean="0"/>
              <a:t>‹#›</a:t>
            </a:fld>
            <a:endParaRPr lang="zh-CN" altLang="en-US"/>
          </a:p>
        </p:txBody>
      </p:sp>
    </p:spTree>
    <p:extLst>
      <p:ext uri="{BB962C8B-B14F-4D97-AF65-F5344CB8AC3E}">
        <p14:creationId xmlns:p14="http://schemas.microsoft.com/office/powerpoint/2010/main" val="36821468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baike.baidu.com/item/%E8%A3%B8%E6%9C%BA" TargetMode="External"/><Relationship Id="rId3" Type="http://schemas.openxmlformats.org/officeDocument/2006/relationships/hyperlink" Target="https://baike.baidu.com/item/%E6%93%8D%E4%BD%9C%E7%B3%BB%E7%BB%9F/192" TargetMode="External"/><Relationship Id="rId7" Type="http://schemas.openxmlformats.org/officeDocument/2006/relationships/hyperlink" Target="https://baike.baidu.com/item/%E8%BD%AF%E4%BB%B6/12053"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baike.baidu.com/item/%E7%A1%AC%E4%BB%B6" TargetMode="External"/><Relationship Id="rId5" Type="http://schemas.openxmlformats.org/officeDocument/2006/relationships/hyperlink" Target="https://baike.baidu.com/item/%E8%AE%A1%E7%AE%97%E6%9C%BA" TargetMode="External"/><Relationship Id="rId4" Type="http://schemas.openxmlformats.org/officeDocument/2006/relationships/hyperlink" Target="https://baike.baidu.com/item/Operating%20System" TargetMode="External"/><Relationship Id="rId9" Type="http://schemas.openxmlformats.org/officeDocument/2006/relationships/hyperlink" Target="https://baike.baidu.com/item/%E7%B3%BB%E7%BB%9F%E8%BD%AF%E4%BB%B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hlinkClick r:id="rId3" action="ppaction://hlinkfile"/>
              </a:rPr>
              <a:t>操作系统</a:t>
            </a:r>
            <a:r>
              <a:rPr lang="zh-CN" altLang="en-US" dirty="0" smtClean="0"/>
              <a:t>（</a:t>
            </a:r>
            <a:r>
              <a:rPr lang="en-US" altLang="zh-CN" dirty="0" smtClean="0">
                <a:hlinkClick r:id="rId4" action="ppaction://hlinkfile"/>
              </a:rPr>
              <a:t>Operating System</a:t>
            </a:r>
            <a:r>
              <a:rPr lang="zh-CN" altLang="en-US" dirty="0" smtClean="0"/>
              <a:t>，简称</a:t>
            </a:r>
            <a:r>
              <a:rPr lang="en-US" altLang="zh-CN" dirty="0" smtClean="0"/>
              <a:t>OS</a:t>
            </a:r>
            <a:r>
              <a:rPr lang="zh-CN" altLang="en-US" dirty="0" smtClean="0"/>
              <a:t>）是管理和控制</a:t>
            </a:r>
            <a:r>
              <a:rPr lang="zh-CN" altLang="en-US" dirty="0" smtClean="0">
                <a:hlinkClick r:id="rId5" action="ppaction://hlinkfile"/>
              </a:rPr>
              <a:t>计算机</a:t>
            </a:r>
            <a:r>
              <a:rPr lang="zh-CN" altLang="en-US" dirty="0" smtClean="0">
                <a:hlinkClick r:id="rId6" action="ppaction://hlinkfile"/>
              </a:rPr>
              <a:t>硬件</a:t>
            </a:r>
            <a:r>
              <a:rPr lang="zh-CN" altLang="en-US" dirty="0" smtClean="0"/>
              <a:t>与</a:t>
            </a:r>
            <a:r>
              <a:rPr lang="zh-CN" altLang="en-US" dirty="0" smtClean="0">
                <a:hlinkClick r:id="rId7" action="ppaction://hlinkfile"/>
              </a:rPr>
              <a:t>软件</a:t>
            </a:r>
            <a:r>
              <a:rPr lang="zh-CN" altLang="en-US" dirty="0" smtClean="0"/>
              <a:t>资源的</a:t>
            </a:r>
            <a:r>
              <a:rPr lang="zh-CN" altLang="en-US" dirty="0" smtClean="0">
                <a:hlinkClick r:id="rId5" action="ppaction://hlinkfile"/>
              </a:rPr>
              <a:t>计算机</a:t>
            </a:r>
            <a:r>
              <a:rPr lang="zh-CN" altLang="en-US" dirty="0" smtClean="0"/>
              <a:t>程序，是直接运行在“</a:t>
            </a:r>
            <a:r>
              <a:rPr lang="zh-CN" altLang="en-US" dirty="0" smtClean="0">
                <a:hlinkClick r:id="rId8" action="ppaction://hlinkfile"/>
              </a:rPr>
              <a:t>裸机</a:t>
            </a:r>
            <a:r>
              <a:rPr lang="zh-CN" altLang="en-US" dirty="0" smtClean="0"/>
              <a:t>”上的最基本的</a:t>
            </a:r>
            <a:r>
              <a:rPr lang="zh-CN" altLang="en-US" dirty="0" smtClean="0">
                <a:hlinkClick r:id="rId9" action="ppaction://hlinkfile"/>
              </a:rPr>
              <a:t>系统软件</a:t>
            </a:r>
            <a:r>
              <a:rPr lang="zh-CN" altLang="en-US" dirty="0" smtClean="0"/>
              <a:t>，任何其他软件都必须在</a:t>
            </a:r>
            <a:r>
              <a:rPr lang="zh-CN" altLang="en-US" dirty="0" smtClean="0">
                <a:hlinkClick r:id="rId3" action="ppaction://hlinkfile"/>
              </a:rPr>
              <a:t>操作系统</a:t>
            </a:r>
            <a:r>
              <a:rPr lang="zh-CN" altLang="en-US" dirty="0" smtClean="0"/>
              <a:t>的支持下才能运行。</a:t>
            </a:r>
          </a:p>
          <a:p>
            <a:endParaRPr lang="zh-CN" altLang="en-US" dirty="0"/>
          </a:p>
        </p:txBody>
      </p:sp>
      <p:sp>
        <p:nvSpPr>
          <p:cNvPr id="4" name="灯片编号占位符 3"/>
          <p:cNvSpPr>
            <a:spLocks noGrp="1"/>
          </p:cNvSpPr>
          <p:nvPr>
            <p:ph type="sldNum" sz="quarter" idx="10"/>
          </p:nvPr>
        </p:nvSpPr>
        <p:spPr/>
        <p:txBody>
          <a:bodyPr/>
          <a:lstStyle/>
          <a:p>
            <a:fld id="{6C413939-2D6B-47F2-91AA-64218E24368F}" type="slidenum">
              <a:rPr lang="zh-CN" altLang="en-US" smtClean="0"/>
              <a:t>6</a:t>
            </a:fld>
            <a:endParaRPr lang="zh-CN" altLang="en-US"/>
          </a:p>
        </p:txBody>
      </p:sp>
    </p:spTree>
    <p:extLst>
      <p:ext uri="{BB962C8B-B14F-4D97-AF65-F5344CB8AC3E}">
        <p14:creationId xmlns:p14="http://schemas.microsoft.com/office/powerpoint/2010/main" val="4072325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GNU</a:t>
            </a:r>
            <a:r>
              <a:rPr lang="zh-CN" altLang="en-US" sz="1200" b="0" i="0" kern="1200" dirty="0" smtClean="0">
                <a:solidFill>
                  <a:schemeClr val="tx1"/>
                </a:solidFill>
                <a:effectLst/>
                <a:latin typeface="+mn-lt"/>
                <a:ea typeface="+mn-ea"/>
                <a:cs typeface="+mn-cs"/>
              </a:rPr>
              <a:t>计划，又称革奴计划，是由</a:t>
            </a:r>
            <a:r>
              <a:rPr lang="en-US" altLang="zh-CN" sz="1200" b="0" i="0" kern="1200" dirty="0" smtClean="0">
                <a:solidFill>
                  <a:schemeClr val="tx1"/>
                </a:solidFill>
                <a:effectLst/>
                <a:latin typeface="+mn-lt"/>
                <a:ea typeface="+mn-ea"/>
                <a:cs typeface="+mn-cs"/>
              </a:rPr>
              <a:t>Richard Stallman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1983</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27</a:t>
            </a:r>
            <a:r>
              <a:rPr lang="zh-CN" altLang="en-US" sz="1200" b="0" i="0" kern="1200" dirty="0" smtClean="0">
                <a:solidFill>
                  <a:schemeClr val="tx1"/>
                </a:solidFill>
                <a:effectLst/>
                <a:latin typeface="+mn-lt"/>
                <a:ea typeface="+mn-ea"/>
                <a:cs typeface="+mn-cs"/>
              </a:rPr>
              <a:t>日公开发起的。它的目标是创建一套完全自由和完整的类</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操作系统，包括软件开发工具和各种应用程序。一个理由就是要“重现当年软件界合作互助的团结精神”。</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1991</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内核发布的时候</a:t>
            </a:r>
            <a:r>
              <a:rPr lang="zh-CN" altLang="en-US" sz="1200" b="1"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GNU</a:t>
            </a:r>
            <a:r>
              <a:rPr lang="zh-CN" altLang="en-US" sz="1200" b="0" i="0" kern="1200" dirty="0" smtClean="0">
                <a:solidFill>
                  <a:schemeClr val="tx1"/>
                </a:solidFill>
                <a:effectLst/>
                <a:latin typeface="+mn-lt"/>
                <a:ea typeface="+mn-ea"/>
                <a:cs typeface="+mn-cs"/>
              </a:rPr>
              <a:t>计划已经开发出的软件包括了一个功能强大的文字编辑器</a:t>
            </a:r>
            <a:r>
              <a:rPr lang="en-US" altLang="zh-CN" sz="1200" b="0" i="0" kern="1200" dirty="0" err="1" smtClean="0">
                <a:solidFill>
                  <a:schemeClr val="tx1"/>
                </a:solidFill>
                <a:effectLst/>
                <a:latin typeface="+mn-lt"/>
                <a:ea typeface="+mn-ea"/>
                <a:cs typeface="+mn-cs"/>
              </a:rPr>
              <a:t>Emacs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语言编译器</a:t>
            </a:r>
            <a:r>
              <a:rPr lang="en-US" altLang="zh-CN" sz="1200" b="0" i="0" kern="1200" dirty="0" smtClean="0">
                <a:solidFill>
                  <a:schemeClr val="tx1"/>
                </a:solidFill>
                <a:effectLst/>
                <a:latin typeface="+mn-lt"/>
                <a:ea typeface="+mn-ea"/>
                <a:cs typeface="+mn-cs"/>
              </a:rPr>
              <a:t>GCC</a:t>
            </a:r>
            <a:r>
              <a:rPr lang="zh-CN" altLang="en-US" sz="1200" b="0" i="0" kern="1200" dirty="0" smtClean="0">
                <a:solidFill>
                  <a:schemeClr val="tx1"/>
                </a:solidFill>
                <a:effectLst/>
                <a:latin typeface="+mn-lt"/>
                <a:ea typeface="+mn-ea"/>
                <a:cs typeface="+mn-cs"/>
              </a:rPr>
              <a:t>，以及大部分</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系统的程序库和工具。唯一依然没有完成的重要组件就是操作系统的内核。</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1991</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Linus Torvalds</a:t>
            </a:r>
            <a:r>
              <a:rPr lang="zh-CN" altLang="en-US" sz="1200" b="0" i="0" kern="1200" dirty="0" smtClean="0">
                <a:solidFill>
                  <a:schemeClr val="tx1"/>
                </a:solidFill>
                <a:effectLst/>
                <a:latin typeface="+mn-lt"/>
                <a:ea typeface="+mn-ea"/>
                <a:cs typeface="+mn-cs"/>
              </a:rPr>
              <a:t>编写出了与</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兼容的</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操作系统内核。</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之后在网上广泛流传。</a:t>
            </a:r>
            <a:r>
              <a:rPr lang="en-US" altLang="zh-CN" sz="1200" b="0" i="0" kern="1200" dirty="0" smtClean="0">
                <a:solidFill>
                  <a:schemeClr val="tx1"/>
                </a:solidFill>
                <a:effectLst/>
                <a:latin typeface="+mn-lt"/>
                <a:ea typeface="+mn-ea"/>
                <a:cs typeface="+mn-cs"/>
              </a:rPr>
              <a:t>1992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与其他</a:t>
            </a:r>
            <a:r>
              <a:rPr lang="en-US" altLang="zh-CN" sz="1200" b="0" i="0" kern="1200" dirty="0" smtClean="0">
                <a:solidFill>
                  <a:schemeClr val="tx1"/>
                </a:solidFill>
                <a:effectLst/>
                <a:latin typeface="+mn-lt"/>
                <a:ea typeface="+mn-ea"/>
                <a:cs typeface="+mn-cs"/>
              </a:rPr>
              <a:t>GNU</a:t>
            </a:r>
            <a:r>
              <a:rPr lang="zh-CN" altLang="en-US" sz="1200" b="0" i="0" kern="1200" dirty="0" smtClean="0">
                <a:solidFill>
                  <a:schemeClr val="tx1"/>
                </a:solidFill>
                <a:effectLst/>
                <a:latin typeface="+mn-lt"/>
                <a:ea typeface="+mn-ea"/>
                <a:cs typeface="+mn-cs"/>
              </a:rPr>
              <a:t>软件结合，完全自由的操作系统正式诞生。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Linux</a:t>
            </a:r>
            <a:r>
              <a:rPr lang="zh-CN" altLang="en-US" sz="1200" b="1" i="0" kern="1200" dirty="0" smtClean="0">
                <a:solidFill>
                  <a:schemeClr val="tx1"/>
                </a:solidFill>
                <a:effectLst/>
                <a:latin typeface="+mn-lt"/>
                <a:ea typeface="+mn-ea"/>
                <a:cs typeface="+mn-cs"/>
              </a:rPr>
              <a:t>只是一个操作系统内核，而</a:t>
            </a:r>
            <a:r>
              <a:rPr lang="en-US" altLang="zh-CN" sz="1200" b="1" i="0" kern="1200" dirty="0" smtClean="0">
                <a:solidFill>
                  <a:schemeClr val="tx1"/>
                </a:solidFill>
                <a:effectLst/>
                <a:latin typeface="+mn-lt"/>
                <a:ea typeface="+mn-ea"/>
                <a:cs typeface="+mn-cs"/>
              </a:rPr>
              <a:t>GNU</a:t>
            </a:r>
            <a:r>
              <a:rPr lang="zh-CN" altLang="en-US" sz="1200" b="1" i="0" kern="1200" dirty="0" smtClean="0">
                <a:solidFill>
                  <a:schemeClr val="tx1"/>
                </a:solidFill>
                <a:effectLst/>
                <a:latin typeface="+mn-lt"/>
                <a:ea typeface="+mn-ea"/>
                <a:cs typeface="+mn-cs"/>
              </a:rPr>
              <a:t>提供了大量的自由软件来丰富在其之上各种应用程序</a:t>
            </a:r>
            <a:r>
              <a:rPr lang="zh-CN" altLang="en-US" sz="1200" b="0" i="0" kern="1200" dirty="0" smtClean="0">
                <a:solidFill>
                  <a:schemeClr val="tx1"/>
                </a:solidFill>
                <a:effectLst/>
                <a:latin typeface="+mn-lt"/>
                <a:ea typeface="+mn-ea"/>
                <a:cs typeface="+mn-cs"/>
              </a:rPr>
              <a:t>。我们常说的</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，准确地来讲，应该是叫“</a:t>
            </a:r>
            <a:r>
              <a:rPr lang="en-US" altLang="zh-CN" sz="1200" b="0" i="0" kern="1200" dirty="0" smtClean="0">
                <a:solidFill>
                  <a:schemeClr val="tx1"/>
                </a:solidFill>
                <a:effectLst/>
                <a:latin typeface="+mn-lt"/>
                <a:ea typeface="+mn-ea"/>
                <a:cs typeface="+mn-cs"/>
              </a:rPr>
              <a:t>GNU/Linux”</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6C413939-2D6B-47F2-91AA-64218E24368F}" type="slidenum">
              <a:rPr lang="zh-CN" altLang="en-US" smtClean="0"/>
              <a:t>7</a:t>
            </a:fld>
            <a:endParaRPr lang="zh-CN" altLang="en-US"/>
          </a:p>
        </p:txBody>
      </p:sp>
    </p:spTree>
    <p:extLst>
      <p:ext uri="{BB962C8B-B14F-4D97-AF65-F5344CB8AC3E}">
        <p14:creationId xmlns:p14="http://schemas.microsoft.com/office/powerpoint/2010/main" val="377875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413939-2D6B-47F2-91AA-64218E24368F}" type="slidenum">
              <a:rPr lang="zh-CN" altLang="en-US" smtClean="0"/>
              <a:t>10</a:t>
            </a:fld>
            <a:endParaRPr lang="zh-CN" altLang="en-US"/>
          </a:p>
        </p:txBody>
      </p:sp>
    </p:spTree>
    <p:extLst>
      <p:ext uri="{BB962C8B-B14F-4D97-AF65-F5344CB8AC3E}">
        <p14:creationId xmlns:p14="http://schemas.microsoft.com/office/powerpoint/2010/main" val="1986316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79B33A-4283-4304-9559-7079F6527A5B}" type="datetime1">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1903361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506D3D-CFE9-452F-8AEA-05F0C818425F}" type="datetime1">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103934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736E56-8C73-422B-B6FF-A4B60DAE3BB6}" type="datetime1">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17502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90B352-65FB-4F9D-9F60-334AEA327D25}" type="datetime1">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356815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7C55C6D-CADE-4068-8E26-03AE94E706BA}" type="datetime1">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257557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AEFEF7-DCC4-41DE-BAEC-E985141BDD97}" type="datetime1">
              <a:rPr lang="zh-CN" altLang="en-US" smtClean="0"/>
              <a:t>2019-4-29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183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C01DB10-A3AA-4095-9AD3-220C9B8CB341}" type="datetime1">
              <a:rPr lang="zh-CN" altLang="en-US" smtClean="0"/>
              <a:t>2019-4-29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93694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1DC996-6C76-4CFD-AF67-7D964EE89245}" type="datetime1">
              <a:rPr lang="zh-CN" altLang="en-US" smtClean="0"/>
              <a:t>2019-4-29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322245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7CA7CE-F8F5-4E1E-B516-9F4922EC8C22}" type="datetime1">
              <a:rPr lang="zh-CN" altLang="en-US" smtClean="0"/>
              <a:t>2019-4-29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270305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CF6868-2045-465E-B6C0-E611BC0C4C4F}" type="datetime1">
              <a:rPr lang="zh-CN" altLang="en-US" smtClean="0"/>
              <a:t>2019-4-29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196958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4D7F3EE-04B4-434F-87DC-8F13989B9AD4}" type="datetime1">
              <a:rPr lang="zh-CN" altLang="en-US" smtClean="0"/>
              <a:t>2019-4-29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268399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849D0-E1F2-4303-B16A-9A8C3007DBF3}" type="datetime1">
              <a:rPr lang="zh-CN" altLang="en-US" smtClean="0"/>
              <a:t>2019-4-29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1A0BE-4B26-48D7-B8C5-31D3800DADB1}" type="slidenum">
              <a:rPr lang="zh-CN" altLang="en-US" smtClean="0"/>
              <a:t>‹#›</a:t>
            </a:fld>
            <a:endParaRPr lang="zh-CN" altLang="en-US"/>
          </a:p>
        </p:txBody>
      </p:sp>
    </p:spTree>
    <p:extLst>
      <p:ext uri="{BB962C8B-B14F-4D97-AF65-F5344CB8AC3E}">
        <p14:creationId xmlns:p14="http://schemas.microsoft.com/office/powerpoint/2010/main" val="576035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0" y="2667000"/>
            <a:ext cx="7772400" cy="838200"/>
          </a:xfrm>
        </p:spPr>
        <p:txBody>
          <a:bodyPr>
            <a:normAutofit fontScale="90000"/>
          </a:bodyPr>
          <a:lstStyle/>
          <a:p>
            <a:r>
              <a:rPr lang="en-US" altLang="zh-CN" sz="7200" dirty="0" smtClean="0">
                <a:solidFill>
                  <a:srgbClr val="000000"/>
                </a:solidFill>
                <a:latin typeface="Times New Roman" panose="02020603050405020304" pitchFamily="18" charset="0"/>
                <a:ea typeface="楷体" panose="02010609060101010101" pitchFamily="49" charset="-122"/>
                <a:cs typeface="隶书" pitchFamily="18" charset="0"/>
              </a:rPr>
              <a:t>第</a:t>
            </a:r>
            <a:r>
              <a:rPr lang="zh-CN" altLang="en-US" sz="7200" dirty="0" smtClean="0">
                <a:solidFill>
                  <a:srgbClr val="000000"/>
                </a:solidFill>
                <a:latin typeface="Times New Roman" panose="02020603050405020304" pitchFamily="18" charset="0"/>
                <a:ea typeface="楷体" panose="02010609060101010101" pitchFamily="49" charset="-122"/>
                <a:cs typeface="隶书" pitchFamily="18" charset="0"/>
              </a:rPr>
              <a:t>一</a:t>
            </a:r>
            <a:r>
              <a:rPr lang="en-US" altLang="zh-CN" sz="7200" dirty="0" smtClean="0">
                <a:solidFill>
                  <a:srgbClr val="000000"/>
                </a:solidFill>
                <a:latin typeface="Times New Roman" panose="02020603050405020304" pitchFamily="18" charset="0"/>
                <a:ea typeface="楷体" panose="02010609060101010101" pitchFamily="49" charset="-122"/>
                <a:cs typeface="隶书" pitchFamily="18" charset="0"/>
              </a:rPr>
              <a:t>章</a:t>
            </a:r>
            <a:r>
              <a:rPr lang="en-US" altLang="zh-CN" sz="6000" dirty="0" smtClean="0">
                <a:latin typeface="Times New Roman" panose="02020603050405020304" pitchFamily="18" charset="0"/>
                <a:ea typeface="楷体" panose="02010609060101010101" pitchFamily="49" charset="-122"/>
                <a:cs typeface="Times New Roman" pitchFamily="18" charset="0"/>
              </a:rPr>
              <a:t>  Linux</a:t>
            </a:r>
            <a:r>
              <a:rPr lang="zh-CN" altLang="en-US" sz="6000" dirty="0" smtClean="0">
                <a:latin typeface="Times New Roman" panose="02020603050405020304" pitchFamily="18" charset="0"/>
                <a:ea typeface="楷体" panose="02010609060101010101" pitchFamily="49" charset="-122"/>
                <a:cs typeface="Times New Roman" pitchFamily="18" charset="0"/>
              </a:rPr>
              <a:t>介绍</a:t>
            </a:r>
            <a:endParaRPr lang="en-US" altLang="zh-CN" sz="72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1</a:t>
            </a:fld>
            <a:endParaRPr lang="zh-CN" altLang="en-US"/>
          </a:p>
        </p:txBody>
      </p:sp>
    </p:spTree>
    <p:extLst>
      <p:ext uri="{BB962C8B-B14F-4D97-AF65-F5344CB8AC3E}">
        <p14:creationId xmlns:p14="http://schemas.microsoft.com/office/powerpoint/2010/main" val="1165502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文档 9"/>
          <p:cNvSpPr/>
          <p:nvPr/>
        </p:nvSpPr>
        <p:spPr>
          <a:xfrm>
            <a:off x="7964630" y="5390926"/>
            <a:ext cx="4073237" cy="133003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4269878" y="147502"/>
            <a:ext cx="4572000" cy="646331"/>
          </a:xfrm>
          <a:prstGeom prst="rect">
            <a:avLst/>
          </a:prstGeom>
        </p:spPr>
        <p:txBody>
          <a:bodyPr>
            <a:spAutoFit/>
          </a:bodyPr>
          <a:lstStyle/>
          <a:p>
            <a:r>
              <a:rPr lang="zh-CN" altLang="en-US" sz="3600" dirty="0" smtClean="0">
                <a:latin typeface="楷体" pitchFamily="49" charset="-122"/>
                <a:ea typeface="楷体" pitchFamily="49" charset="-122"/>
              </a:rPr>
              <a:t>文件系统</a:t>
            </a:r>
            <a:r>
              <a:rPr lang="zh-CN" altLang="en-US" sz="3600" dirty="0">
                <a:latin typeface="楷体" pitchFamily="49" charset="-122"/>
                <a:ea typeface="楷体" pitchFamily="49" charset="-122"/>
              </a:rPr>
              <a:t>常识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57" y="827808"/>
            <a:ext cx="9093200"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a:spLocks noChangeArrowheads="1"/>
          </p:cNvSpPr>
          <p:nvPr/>
        </p:nvSpPr>
        <p:spPr bwMode="auto">
          <a:xfrm>
            <a:off x="223157" y="5237792"/>
            <a:ext cx="6792977" cy="16363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lvl="0" eaLnBrk="0" fontAlgn="base" hangingPunct="0">
              <a:spcBef>
                <a:spcPct val="0"/>
              </a:spcBef>
              <a:spcAft>
                <a:spcPct val="0"/>
              </a:spcAft>
            </a:pPr>
            <a: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t>绝对路径：是从盘符开始的路径，</a:t>
            </a:r>
            <a:r>
              <a:rPr kumimoji="0" lang="zh-CN" altLang="en-US" sz="1400" b="1" i="0" strike="noStrike" cap="none" normalizeH="0" baseline="0" dirty="0" smtClean="0">
                <a:ln>
                  <a:noFill/>
                </a:ln>
                <a:effectLst/>
                <a:latin typeface="Times New Roman" panose="02020603050405020304" pitchFamily="18" charset="0"/>
                <a:ea typeface="宋体" panose="02010600030101010101" pitchFamily="2" charset="-122"/>
              </a:rPr>
              <a:t>比如：</a:t>
            </a:r>
            <a:r>
              <a:rPr kumimoji="0" lang="en-US" altLang="zh-CN" sz="1400" b="1" i="0" strike="noStrike" cap="none" normalizeH="0" dirty="0" smtClean="0">
                <a:ln>
                  <a:noFill/>
                </a:ln>
                <a:effectLst/>
                <a:latin typeface="Times New Roman" panose="02020603050405020304" pitchFamily="18" charset="0"/>
                <a:ea typeface="宋体" panose="02010600030101010101" pitchFamily="2" charset="-122"/>
              </a:rPr>
              <a:t> </a:t>
            </a:r>
            <a: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t>C:\windows\system32\cmd.exe</a:t>
            </a:r>
            <a:endParaRPr kumimoji="0" lang="en-US" altLang="zh-CN" sz="1400" b="1" i="0" strike="noStrike" cap="none" normalizeH="0" baseline="0" dirty="0" smtClean="0">
              <a:ln>
                <a:noFill/>
              </a:ln>
              <a:effectLst/>
              <a:latin typeface="Times New Roman" panose="02020603050405020304" pitchFamily="18" charset="0"/>
              <a:ea typeface="宋体" panose="02010600030101010101" pitchFamily="2" charset="-122"/>
            </a:endParaRPr>
          </a:p>
          <a:p>
            <a:pPr lvl="0" eaLnBrk="0" fontAlgn="base" hangingPunct="0">
              <a:spcBef>
                <a:spcPct val="0"/>
              </a:spcBef>
              <a:spcAft>
                <a:spcPct val="0"/>
              </a:spcAft>
            </a:pPr>
            <a: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t/>
            </a:r>
            <a:b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br>
            <a: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t>相对路径：是从当前路径开始的路径，假如当前路径为C:\windows</a:t>
            </a:r>
            <a:r>
              <a:rPr kumimoji="0" lang="zh-CN" altLang="en-US" sz="1400" b="1" i="0" strike="noStrike" cap="none" normalizeH="0" baseline="0" dirty="0" smtClean="0">
                <a:ln>
                  <a:noFill/>
                </a:ln>
                <a:effectLst/>
                <a:latin typeface="Times New Roman" panose="02020603050405020304" pitchFamily="18" charset="0"/>
                <a:ea typeface="宋体" panose="02010600030101010101" pitchFamily="2" charset="-122"/>
              </a:rPr>
              <a:t>，</a:t>
            </a:r>
            <a: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t>要描述上述路径，只需输入</a:t>
            </a:r>
            <a:b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br>
            <a: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t>.\system32\cmd.exe</a:t>
            </a:r>
            <a:endParaRPr kumimoji="0" lang="en-US" altLang="zh-CN" sz="1400" b="1" i="0" strike="noStrike" cap="none" normalizeH="0" baseline="0" dirty="0" smtClean="0">
              <a:ln>
                <a:noFill/>
              </a:ln>
              <a:effectLst/>
              <a:latin typeface="Times New Roman" panose="02020603050405020304" pitchFamily="18" charset="0"/>
              <a:ea typeface="宋体" panose="02010600030101010101" pitchFamily="2" charset="-122"/>
            </a:endParaRPr>
          </a:p>
          <a:p>
            <a:pPr lvl="0" eaLnBrk="0" fontAlgn="base" hangingPunct="0">
              <a:spcBef>
                <a:spcPct val="0"/>
              </a:spcBef>
              <a:spcAft>
                <a:spcPct val="0"/>
              </a:spcAft>
            </a:pPr>
            <a: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t/>
            </a:r>
            <a:b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br>
            <a: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t>其中</a:t>
            </a:r>
            <a:r>
              <a:rPr lang="zh-CN" altLang="zh-CN" sz="1400" b="1" dirty="0">
                <a:latin typeface="Times New Roman" panose="02020603050405020304" pitchFamily="18" charset="0"/>
                <a:ea typeface="宋体" panose="02010600030101010101" pitchFamily="2" charset="-122"/>
              </a:rPr>
              <a:t>.</a:t>
            </a:r>
            <a:r>
              <a:rPr lang="zh-CN" altLang="zh-CN" sz="1400" b="1" dirty="0" smtClean="0">
                <a:latin typeface="Times New Roman" panose="02020603050405020304" pitchFamily="18" charset="0"/>
                <a:ea typeface="宋体" panose="02010600030101010101" pitchFamily="2" charset="-122"/>
              </a:rPr>
              <a:t>\</a:t>
            </a:r>
            <a: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t>表示当前路径，在</a:t>
            </a:r>
            <a:r>
              <a:rPr kumimoji="0" lang="zh-CN" altLang="en-US" sz="1400" b="1" i="0" strike="noStrike" cap="none" normalizeH="0" baseline="0" dirty="0" smtClean="0">
                <a:ln>
                  <a:noFill/>
                </a:ln>
                <a:effectLst/>
                <a:latin typeface="Times New Roman" panose="02020603050405020304" pitchFamily="18" charset="0"/>
                <a:ea typeface="宋体" panose="02010600030101010101" pitchFamily="2" charset="-122"/>
              </a:rPr>
              <a:t>通常</a:t>
            </a:r>
            <a:r>
              <a:rPr kumimoji="0" lang="zh-CN" altLang="zh-CN" sz="1400" b="1" i="0" strike="noStrike" cap="none" normalizeH="0" baseline="0" dirty="0" smtClean="0">
                <a:ln>
                  <a:noFill/>
                </a:ln>
                <a:effectLst/>
                <a:latin typeface="Times New Roman" panose="02020603050405020304" pitchFamily="18" charset="0"/>
                <a:ea typeface="宋体" panose="02010600030101010101" pitchFamily="2" charset="-122"/>
              </a:rPr>
              <a:t>情况下可以省略，只有在特殊的情况下不能省略</a:t>
            </a:r>
          </a:p>
        </p:txBody>
      </p:sp>
      <p:sp>
        <p:nvSpPr>
          <p:cNvPr id="6" name="文本框 5"/>
          <p:cNvSpPr txBox="1"/>
          <p:nvPr/>
        </p:nvSpPr>
        <p:spPr>
          <a:xfrm>
            <a:off x="8084127" y="5594279"/>
            <a:ext cx="3834245" cy="923330"/>
          </a:xfrm>
          <a:prstGeom prst="rect">
            <a:avLst/>
          </a:prstGeom>
          <a:noFill/>
        </p:spPr>
        <p:txBody>
          <a:bodyPr wrap="square" rtlCol="0">
            <a:spAutoFit/>
          </a:bodyPr>
          <a:lstStyle/>
          <a:p>
            <a:pPr lvl="0"/>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dirty="0" smtClean="0"/>
              <a:t>  </a:t>
            </a:r>
            <a:r>
              <a:rPr lang="zh-CN" altLang="zh-CN" b="1" dirty="0" smtClean="0">
                <a:latin typeface="Times New Roman" panose="02020603050405020304" pitchFamily="18" charset="0"/>
                <a:ea typeface="宋体" panose="02010600030101010101" pitchFamily="2" charset="-122"/>
              </a:rPr>
              <a:t>C</a:t>
            </a:r>
            <a:r>
              <a:rPr lang="zh-CN" altLang="zh-CN" b="1" dirty="0">
                <a:latin typeface="Times New Roman" panose="02020603050405020304" pitchFamily="18" charset="0"/>
                <a:ea typeface="宋体" panose="02010600030101010101" pitchFamily="2" charset="-122"/>
              </a:rPr>
              <a:t>:\windows\system32\cmd.exe</a:t>
            </a:r>
            <a:endParaRPr lang="en-US" altLang="zh-CN" sz="1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/home/</a:t>
            </a:r>
            <a:r>
              <a:rPr lang="en-US" altLang="zh-CN" b="1" dirty="0" err="1" smtClean="0">
                <a:latin typeface="Times New Roman" panose="02020603050405020304" pitchFamily="18" charset="0"/>
                <a:cs typeface="Times New Roman" panose="02020603050405020304" pitchFamily="18" charset="0"/>
              </a:rPr>
              <a:t>jnsi</a:t>
            </a:r>
            <a:r>
              <a:rPr lang="en-US" altLang="zh-CN" b="1" dirty="0" smtClean="0">
                <a:latin typeface="Times New Roman" panose="02020603050405020304" pitchFamily="18" charset="0"/>
                <a:cs typeface="Times New Roman" panose="02020603050405020304" pitchFamily="18" charset="0"/>
              </a:rPr>
              <a:t>/data/sequence.txt</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10</a:t>
            </a:fld>
            <a:endParaRPr lang="zh-CN" altLang="en-US"/>
          </a:p>
        </p:txBody>
      </p:sp>
    </p:spTree>
    <p:extLst>
      <p:ext uri="{BB962C8B-B14F-4D97-AF65-F5344CB8AC3E}">
        <p14:creationId xmlns:p14="http://schemas.microsoft.com/office/powerpoint/2010/main" val="2646164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847528" y="1071425"/>
            <a:ext cx="3932611" cy="5474970"/>
          </a:xfrm>
          <a:prstGeom prst="rect">
            <a:avLst/>
          </a:prstGeom>
          <a:noFill/>
          <a:ln w="9525">
            <a:noFill/>
            <a:miter lim="800000"/>
            <a:headEnd/>
            <a:tailEnd/>
          </a:ln>
          <a:effectLst/>
        </p:spPr>
      </p:pic>
      <p:sp>
        <p:nvSpPr>
          <p:cNvPr id="5" name="矩形 4"/>
          <p:cNvSpPr/>
          <p:nvPr/>
        </p:nvSpPr>
        <p:spPr>
          <a:xfrm>
            <a:off x="3809984" y="274662"/>
            <a:ext cx="4980851" cy="769441"/>
          </a:xfrm>
          <a:prstGeom prst="rect">
            <a:avLst/>
          </a:prstGeom>
        </p:spPr>
        <p:txBody>
          <a:bodyPr wrap="none">
            <a:spAutoFit/>
          </a:bodyPr>
          <a:lstStyle/>
          <a:p>
            <a:r>
              <a:rPr lang="zh-CN" altLang="en-US" sz="4400" b="1" dirty="0" smtClean="0">
                <a:solidFill>
                  <a:srgbClr val="002060"/>
                </a:solidFill>
                <a:latin typeface="Times New Roman" pitchFamily="18" charset="0"/>
                <a:ea typeface="楷体" pitchFamily="49" charset="-122"/>
                <a:cs typeface="Times New Roman" pitchFamily="18" charset="0"/>
              </a:rPr>
              <a:t>常用基础工作环境 </a:t>
            </a:r>
          </a:p>
        </p:txBody>
      </p:sp>
      <p:sp>
        <p:nvSpPr>
          <p:cNvPr id="6" name="Rectangle 13"/>
          <p:cNvSpPr>
            <a:spLocks noChangeArrowheads="1"/>
          </p:cNvSpPr>
          <p:nvPr/>
        </p:nvSpPr>
        <p:spPr bwMode="auto">
          <a:xfrm>
            <a:off x="1776443" y="959965"/>
            <a:ext cx="8748713" cy="71438"/>
          </a:xfrm>
          <a:prstGeom prst="rect">
            <a:avLst/>
          </a:prstGeom>
          <a:gradFill rotWithShape="1">
            <a:gsLst>
              <a:gs pos="0">
                <a:srgbClr val="0FB122"/>
              </a:gs>
              <a:gs pos="100000">
                <a:srgbClr val="FF0000"/>
              </a:gs>
            </a:gsLst>
            <a:lin ang="0" scaled="1"/>
          </a:gradFill>
          <a:ln w="9525">
            <a:solidFill>
              <a:srgbClr val="FFFFFF"/>
            </a:solidFill>
            <a:miter lim="800000"/>
            <a:headEnd/>
            <a:tailEnd/>
          </a:ln>
        </p:spPr>
        <p:txBody>
          <a:bodyPr wrap="none"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latin typeface="Times New Roman" pitchFamily="18" charset="0"/>
              <a:ea typeface="楷体" pitchFamily="49" charset="-122"/>
              <a:cs typeface="Times New Roman" pitchFamily="18"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87" y="1147749"/>
            <a:ext cx="4748784" cy="5585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8022270" y="2416268"/>
            <a:ext cx="3974658" cy="2554545"/>
          </a:xfrm>
          <a:prstGeom prst="rect">
            <a:avLst/>
          </a:prstGeom>
        </p:spPr>
        <p:txBody>
          <a:bodyPr wrap="square">
            <a:spAutoFit/>
          </a:bodyPr>
          <a:lstStyle/>
          <a:p>
            <a:r>
              <a:rPr lang="zh-CN" altLang="en-US" sz="1600" dirty="0" smtClean="0">
                <a:latin typeface="Times New Roman" pitchFamily="18" charset="0"/>
                <a:ea typeface="楷体" pitchFamily="49" charset="-122"/>
                <a:cs typeface="Times New Roman" pitchFamily="18" charset="0"/>
              </a:rPr>
              <a:t>常用</a:t>
            </a:r>
            <a:r>
              <a:rPr lang="zh-CN" altLang="en-US" sz="1600" dirty="0">
                <a:latin typeface="Times New Roman" pitchFamily="18" charset="0"/>
                <a:ea typeface="楷体" pitchFamily="49" charset="-122"/>
                <a:cs typeface="Times New Roman" pitchFamily="18" charset="0"/>
              </a:rPr>
              <a:t>的远程登录工具： </a:t>
            </a:r>
          </a:p>
          <a:p>
            <a:r>
              <a:rPr lang="en-US" altLang="zh-CN" sz="1600" dirty="0" err="1">
                <a:latin typeface="Times New Roman" pitchFamily="18" charset="0"/>
                <a:ea typeface="楷体" pitchFamily="49" charset="-122"/>
                <a:cs typeface="Times New Roman" pitchFamily="18" charset="0"/>
              </a:rPr>
              <a:t>1.Putty</a:t>
            </a:r>
            <a:r>
              <a:rPr lang="en-US" altLang="zh-CN" sz="1600" dirty="0">
                <a:latin typeface="Times New Roman" pitchFamily="18" charset="0"/>
                <a:ea typeface="楷体" pitchFamily="49" charset="-122"/>
                <a:cs typeface="Times New Roman" pitchFamily="18" charset="0"/>
              </a:rPr>
              <a:t> </a:t>
            </a:r>
            <a:r>
              <a:rPr lang="zh-CN" altLang="en-US" sz="1600" dirty="0">
                <a:latin typeface="Times New Roman" pitchFamily="18" charset="0"/>
                <a:ea typeface="楷体" pitchFamily="49" charset="-122"/>
                <a:cs typeface="Times New Roman" pitchFamily="18" charset="0"/>
              </a:rPr>
              <a:t>： </a:t>
            </a:r>
          </a:p>
          <a:p>
            <a:r>
              <a:rPr lang="en-US" altLang="zh-CN" sz="1600" dirty="0">
                <a:latin typeface="Times New Roman" pitchFamily="18" charset="0"/>
                <a:ea typeface="楷体" pitchFamily="49" charset="-122"/>
                <a:cs typeface="Times New Roman" pitchFamily="18" charset="0"/>
              </a:rPr>
              <a:t>http://</a:t>
            </a:r>
            <a:r>
              <a:rPr lang="en-US" altLang="zh-CN" sz="1600" dirty="0" err="1">
                <a:latin typeface="Times New Roman" pitchFamily="18" charset="0"/>
                <a:ea typeface="楷体" pitchFamily="49" charset="-122"/>
                <a:cs typeface="Times New Roman" pitchFamily="18" charset="0"/>
              </a:rPr>
              <a:t>www.putty.org</a:t>
            </a:r>
            <a:r>
              <a:rPr lang="en-US" altLang="zh-CN" sz="1600" dirty="0">
                <a:latin typeface="Times New Roman" pitchFamily="18" charset="0"/>
                <a:ea typeface="楷体" pitchFamily="49" charset="-122"/>
                <a:cs typeface="Times New Roman" pitchFamily="18" charset="0"/>
              </a:rPr>
              <a:t>/ </a:t>
            </a:r>
          </a:p>
          <a:p>
            <a:r>
              <a:rPr lang="en-US" altLang="zh-CN" sz="1600" dirty="0">
                <a:latin typeface="Times New Roman" pitchFamily="18" charset="0"/>
                <a:ea typeface="楷体" pitchFamily="49" charset="-122"/>
                <a:cs typeface="Times New Roman" pitchFamily="18" charset="0"/>
              </a:rPr>
              <a:t>2. </a:t>
            </a:r>
            <a:r>
              <a:rPr lang="en-US" altLang="zh-CN" sz="1600" dirty="0" err="1">
                <a:latin typeface="Times New Roman" pitchFamily="18" charset="0"/>
                <a:ea typeface="楷体" pitchFamily="49" charset="-122"/>
                <a:cs typeface="Times New Roman" pitchFamily="18" charset="0"/>
              </a:rPr>
              <a:t>Xshell</a:t>
            </a:r>
            <a:r>
              <a:rPr lang="zh-CN" altLang="en-US" sz="1600" dirty="0">
                <a:latin typeface="Times New Roman" pitchFamily="18" charset="0"/>
                <a:ea typeface="楷体" pitchFamily="49" charset="-122"/>
                <a:cs typeface="Times New Roman" pitchFamily="18" charset="0"/>
              </a:rPr>
              <a:t>： </a:t>
            </a:r>
            <a:r>
              <a:rPr lang="en-US" altLang="zh-CN" sz="1600" dirty="0">
                <a:latin typeface="Times New Roman" pitchFamily="18" charset="0"/>
                <a:ea typeface="楷体" pitchFamily="49" charset="-122"/>
                <a:cs typeface="Times New Roman" pitchFamily="18" charset="0"/>
              </a:rPr>
              <a:t>http://</a:t>
            </a:r>
            <a:r>
              <a:rPr lang="en-US" altLang="zh-CN" sz="1600" dirty="0" err="1">
                <a:latin typeface="Times New Roman" pitchFamily="18" charset="0"/>
                <a:ea typeface="楷体" pitchFamily="49" charset="-122"/>
                <a:cs typeface="Times New Roman" pitchFamily="18" charset="0"/>
              </a:rPr>
              <a:t>www.netsarang.com</a:t>
            </a:r>
            <a:r>
              <a:rPr lang="en-US" altLang="zh-CN" sz="1600" dirty="0">
                <a:latin typeface="Times New Roman" pitchFamily="18" charset="0"/>
                <a:ea typeface="楷体" pitchFamily="49" charset="-122"/>
                <a:cs typeface="Times New Roman" pitchFamily="18" charset="0"/>
              </a:rPr>
              <a:t>/download/</a:t>
            </a:r>
            <a:r>
              <a:rPr lang="en-US" altLang="zh-CN" sz="1600" dirty="0" err="1">
                <a:latin typeface="Times New Roman" pitchFamily="18" charset="0"/>
                <a:ea typeface="楷体" pitchFamily="49" charset="-122"/>
                <a:cs typeface="Times New Roman" pitchFamily="18" charset="0"/>
              </a:rPr>
              <a:t>free_license.html</a:t>
            </a:r>
            <a:r>
              <a:rPr lang="en-US" altLang="zh-CN" sz="1600" dirty="0">
                <a:latin typeface="Times New Roman" pitchFamily="18" charset="0"/>
                <a:ea typeface="楷体" pitchFamily="49" charset="-122"/>
                <a:cs typeface="Times New Roman" pitchFamily="18" charset="0"/>
              </a:rPr>
              <a:t> </a:t>
            </a:r>
          </a:p>
          <a:p>
            <a:r>
              <a:rPr lang="en-US" altLang="zh-CN" sz="1600" dirty="0">
                <a:latin typeface="Times New Roman" pitchFamily="18" charset="0"/>
                <a:ea typeface="楷体" pitchFamily="49" charset="-122"/>
                <a:cs typeface="Times New Roman" pitchFamily="18" charset="0"/>
              </a:rPr>
              <a:t>3. </a:t>
            </a:r>
            <a:r>
              <a:rPr lang="en-US" altLang="zh-CN" sz="1600" dirty="0" err="1">
                <a:latin typeface="Times New Roman" pitchFamily="18" charset="0"/>
                <a:ea typeface="楷体" pitchFamily="49" charset="-122"/>
                <a:cs typeface="Times New Roman" pitchFamily="18" charset="0"/>
              </a:rPr>
              <a:t>SecureCRT</a:t>
            </a:r>
            <a:r>
              <a:rPr lang="zh-CN" altLang="en-US" sz="1600" dirty="0">
                <a:latin typeface="Times New Roman" pitchFamily="18" charset="0"/>
                <a:ea typeface="楷体" pitchFamily="49" charset="-122"/>
                <a:cs typeface="Times New Roman" pitchFamily="18" charset="0"/>
              </a:rPr>
              <a:t>： </a:t>
            </a:r>
          </a:p>
          <a:p>
            <a:r>
              <a:rPr lang="en-US" altLang="zh-CN" sz="1600" dirty="0">
                <a:latin typeface="Times New Roman" pitchFamily="18" charset="0"/>
                <a:ea typeface="楷体" pitchFamily="49" charset="-122"/>
                <a:cs typeface="Times New Roman" pitchFamily="18" charset="0"/>
              </a:rPr>
              <a:t>http://www.vandyke.com/products/securecrt/ </a:t>
            </a:r>
            <a:endParaRPr lang="en-US" altLang="zh-CN" sz="1600" dirty="0" smtClean="0">
              <a:latin typeface="Times New Roman" pitchFamily="18" charset="0"/>
              <a:ea typeface="楷体" pitchFamily="49" charset="-122"/>
              <a:cs typeface="Times New Roman" pitchFamily="18" charset="0"/>
            </a:endParaRPr>
          </a:p>
          <a:p>
            <a:r>
              <a:rPr lang="en-US" altLang="zh-CN" sz="1600" dirty="0">
                <a:latin typeface="Times New Roman" pitchFamily="18" charset="0"/>
                <a:ea typeface="楷体" pitchFamily="49" charset="-122"/>
                <a:cs typeface="Times New Roman" pitchFamily="18" charset="0"/>
              </a:rPr>
              <a:t>4. </a:t>
            </a:r>
            <a:r>
              <a:rPr lang="en-US" altLang="zh-CN" sz="1600" dirty="0" smtClean="0">
                <a:latin typeface="Times New Roman" pitchFamily="18" charset="0"/>
                <a:ea typeface="楷体" pitchFamily="49" charset="-122"/>
                <a:cs typeface="Times New Roman" pitchFamily="18" charset="0"/>
              </a:rPr>
              <a:t>SSH</a:t>
            </a:r>
          </a:p>
          <a:p>
            <a:r>
              <a:rPr lang="en-US" altLang="zh-CN" sz="1600" dirty="0" smtClean="0">
                <a:latin typeface="Times New Roman" pitchFamily="18" charset="0"/>
                <a:ea typeface="楷体" pitchFamily="49" charset="-122"/>
                <a:cs typeface="Times New Roman" pitchFamily="18" charset="0"/>
              </a:rPr>
              <a:t>http</a:t>
            </a:r>
            <a:r>
              <a:rPr lang="en-US" altLang="zh-CN" sz="1600" dirty="0">
                <a:latin typeface="Times New Roman" pitchFamily="18" charset="0"/>
                <a:ea typeface="楷体" pitchFamily="49" charset="-122"/>
                <a:cs typeface="Times New Roman" pitchFamily="18" charset="0"/>
              </a:rPr>
              <a:t>://www.openssh.com/portable.html</a:t>
            </a:r>
            <a:endParaRPr lang="zh-CN" altLang="en-US" sz="1600" dirty="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11</a:t>
            </a:fld>
            <a:endParaRPr lang="zh-CN" altLang="en-US"/>
          </a:p>
        </p:txBody>
      </p:sp>
    </p:spTree>
    <p:extLst>
      <p:ext uri="{BB962C8B-B14F-4D97-AF65-F5344CB8AC3E}">
        <p14:creationId xmlns:p14="http://schemas.microsoft.com/office/powerpoint/2010/main" val="309801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4944" y="374904"/>
            <a:ext cx="4956048" cy="584775"/>
          </a:xfrm>
          <a:prstGeom prst="rect">
            <a:avLst/>
          </a:prstGeom>
          <a:noFill/>
        </p:spPr>
        <p:txBody>
          <a:bodyPr wrap="square" rtlCol="0">
            <a:spAutoFit/>
          </a:bodyPr>
          <a:lstStyle/>
          <a:p>
            <a:r>
              <a:rPr lang="zh-CN" altLang="en-US" sz="3200" dirty="0" smtClean="0">
                <a:solidFill>
                  <a:srgbClr val="FF0000"/>
                </a:solidFill>
                <a:latin typeface="Times New Roman" pitchFamily="18" charset="0"/>
                <a:ea typeface="楷体" pitchFamily="49" charset="-122"/>
                <a:cs typeface="Times New Roman" pitchFamily="18" charset="0"/>
              </a:rPr>
              <a:t>服务器</a:t>
            </a:r>
            <a:endParaRPr lang="zh-CN" altLang="en-US" sz="3200" dirty="0">
              <a:solidFill>
                <a:srgbClr val="FF0000"/>
              </a:solidFill>
              <a:latin typeface="Times New Roman" pitchFamily="18" charset="0"/>
              <a:ea typeface="楷体" pitchFamily="49" charset="-122"/>
              <a:cs typeface="Times New Roman" pitchFamily="18" charset="0"/>
            </a:endParaRPr>
          </a:p>
        </p:txBody>
      </p:sp>
      <p:sp>
        <p:nvSpPr>
          <p:cNvPr id="4" name="TextBox 3"/>
          <p:cNvSpPr txBox="1"/>
          <p:nvPr/>
        </p:nvSpPr>
        <p:spPr>
          <a:xfrm>
            <a:off x="694944" y="1258300"/>
            <a:ext cx="5788152" cy="2677656"/>
          </a:xfrm>
          <a:prstGeom prst="rect">
            <a:avLst/>
          </a:prstGeom>
          <a:noFill/>
        </p:spPr>
        <p:txBody>
          <a:bodyPr wrap="square" rtlCol="0">
            <a:spAutoFit/>
          </a:bodyPr>
          <a:lstStyle/>
          <a:p>
            <a:r>
              <a:rPr lang="en-US" altLang="zh-CN" sz="2400" dirty="0" smtClean="0">
                <a:latin typeface="Times New Roman" pitchFamily="18" charset="0"/>
                <a:ea typeface="楷体" pitchFamily="49" charset="-122"/>
                <a:cs typeface="Times New Roman" pitchFamily="18" charset="0"/>
              </a:rPr>
              <a:t>IP</a:t>
            </a:r>
            <a:r>
              <a:rPr lang="zh-CN" altLang="en-US" sz="2400" dirty="0" smtClean="0">
                <a:latin typeface="Times New Roman" pitchFamily="18" charset="0"/>
                <a:ea typeface="楷体" pitchFamily="49" charset="-122"/>
                <a:cs typeface="Times New Roman" pitchFamily="18" charset="0"/>
              </a:rPr>
              <a:t>：</a:t>
            </a:r>
            <a:r>
              <a:rPr lang="en-US" altLang="zh-CN" sz="2400" dirty="0" smtClean="0">
                <a:latin typeface="Times New Roman" pitchFamily="18" charset="0"/>
                <a:ea typeface="楷体" pitchFamily="49" charset="-122"/>
                <a:cs typeface="Times New Roman" pitchFamily="18" charset="0"/>
              </a:rPr>
              <a:t>202.204.121.153</a:t>
            </a:r>
          </a:p>
          <a:p>
            <a:r>
              <a:rPr lang="zh-CN" altLang="en-US" sz="2400" dirty="0" smtClean="0">
                <a:latin typeface="Times New Roman" pitchFamily="18" charset="0"/>
                <a:ea typeface="楷体" pitchFamily="49" charset="-122"/>
                <a:cs typeface="Times New Roman" pitchFamily="18" charset="0"/>
              </a:rPr>
              <a:t>账号：</a:t>
            </a:r>
            <a:r>
              <a:rPr lang="en-US" altLang="zh-CN" sz="2400" dirty="0" smtClean="0">
                <a:latin typeface="Times New Roman" pitchFamily="18" charset="0"/>
                <a:ea typeface="楷体" pitchFamily="49" charset="-122"/>
                <a:cs typeface="Times New Roman" pitchFamily="18" charset="0"/>
              </a:rPr>
              <a:t>inspur02</a:t>
            </a:r>
          </a:p>
          <a:p>
            <a:r>
              <a:rPr lang="zh-CN" altLang="en-US" sz="2400" dirty="0" smtClean="0">
                <a:latin typeface="Times New Roman" pitchFamily="18" charset="0"/>
                <a:ea typeface="楷体" pitchFamily="49" charset="-122"/>
                <a:cs typeface="Times New Roman" pitchFamily="18" charset="0"/>
              </a:rPr>
              <a:t>密码：</a:t>
            </a:r>
            <a:r>
              <a:rPr lang="en-US" altLang="zh-CN" sz="2400" dirty="0" smtClean="0">
                <a:latin typeface="Times New Roman" pitchFamily="18" charset="0"/>
                <a:ea typeface="楷体" pitchFamily="49" charset="-122"/>
                <a:cs typeface="Times New Roman" pitchFamily="18" charset="0"/>
              </a:rPr>
              <a:t>111111</a:t>
            </a:r>
          </a:p>
          <a:p>
            <a:endParaRPr lang="en-US" altLang="zh-CN" sz="2400" dirty="0" smtClean="0">
              <a:latin typeface="Times New Roman" pitchFamily="18" charset="0"/>
              <a:ea typeface="楷体" pitchFamily="49" charset="-122"/>
              <a:cs typeface="Times New Roman" pitchFamily="18" charset="0"/>
            </a:endParaRPr>
          </a:p>
          <a:p>
            <a:r>
              <a:rPr lang="zh-CN" altLang="en-US" sz="2400" dirty="0" smtClean="0">
                <a:latin typeface="Times New Roman" pitchFamily="18" charset="0"/>
                <a:ea typeface="楷体" pitchFamily="49" charset="-122"/>
                <a:cs typeface="Times New Roman" pitchFamily="18" charset="0"/>
              </a:rPr>
              <a:t>管理节点 账户存储空间：</a:t>
            </a:r>
            <a:r>
              <a:rPr lang="en-US" altLang="zh-CN" sz="2400" dirty="0" smtClean="0">
                <a:latin typeface="Times New Roman" pitchFamily="18" charset="0"/>
                <a:ea typeface="楷体" pitchFamily="49" charset="-122"/>
                <a:cs typeface="Times New Roman" pitchFamily="18" charset="0"/>
              </a:rPr>
              <a:t>2G</a:t>
            </a:r>
          </a:p>
          <a:p>
            <a:r>
              <a:rPr lang="en-US" altLang="zh-CN" sz="2400" dirty="0" err="1">
                <a:latin typeface="Times New Roman" pitchFamily="18" charset="0"/>
                <a:ea typeface="楷体" pitchFamily="49" charset="-122"/>
                <a:cs typeface="Times New Roman" pitchFamily="18" charset="0"/>
              </a:rPr>
              <a:t>workdir</a:t>
            </a:r>
            <a:r>
              <a:rPr lang="zh-CN" altLang="en-US" sz="2400" dirty="0">
                <a:latin typeface="Times New Roman" pitchFamily="18" charset="0"/>
                <a:ea typeface="楷体" pitchFamily="49" charset="-122"/>
                <a:cs typeface="Times New Roman" pitchFamily="18" charset="0"/>
              </a:rPr>
              <a:t>目录</a:t>
            </a:r>
            <a:r>
              <a:rPr lang="zh-CN" altLang="en-US" sz="2400" dirty="0" smtClean="0">
                <a:latin typeface="Times New Roman" pitchFamily="18" charset="0"/>
                <a:ea typeface="楷体" pitchFamily="49" charset="-122"/>
                <a:cs typeface="Times New Roman" pitchFamily="18" charset="0"/>
              </a:rPr>
              <a:t>下，存储系统，空间：</a:t>
            </a:r>
            <a:r>
              <a:rPr lang="en-US" altLang="zh-CN" sz="2400" dirty="0" smtClean="0">
                <a:latin typeface="Times New Roman" pitchFamily="18" charset="0"/>
                <a:ea typeface="楷体" pitchFamily="49" charset="-122"/>
                <a:cs typeface="Times New Roman" pitchFamily="18" charset="0"/>
              </a:rPr>
              <a:t>2T</a:t>
            </a:r>
            <a:endParaRPr lang="en-US" altLang="zh-CN" sz="2400" dirty="0">
              <a:latin typeface="Times New Roman" pitchFamily="18" charset="0"/>
              <a:ea typeface="楷体" pitchFamily="49" charset="-122"/>
              <a:cs typeface="Times New Roman" pitchFamily="18" charset="0"/>
            </a:endParaRPr>
          </a:p>
          <a:p>
            <a:endParaRPr lang="en-US" altLang="zh-CN" sz="2400" dirty="0" smtClean="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12</a:t>
            </a:fld>
            <a:endParaRPr lang="zh-CN" altLang="en-US"/>
          </a:p>
        </p:txBody>
      </p:sp>
    </p:spTree>
    <p:extLst>
      <p:ext uri="{BB962C8B-B14F-4D97-AF65-F5344CB8AC3E}">
        <p14:creationId xmlns:p14="http://schemas.microsoft.com/office/powerpoint/2010/main" val="1305005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36525" y="608991"/>
            <a:ext cx="2358008" cy="646331"/>
          </a:xfrm>
          <a:prstGeom prst="rect">
            <a:avLst/>
          </a:prstGeom>
        </p:spPr>
        <p:txBody>
          <a:bodyPr wrap="square">
            <a:spAutoFit/>
          </a:bodyPr>
          <a:lstStyle/>
          <a:p>
            <a:r>
              <a:rPr lang="en-US" altLang="zh-CN" sz="3600" dirty="0" smtClean="0">
                <a:latin typeface="Times New Roman" pitchFamily="18" charset="0"/>
                <a:ea typeface="楷体" pitchFamily="49" charset="-122"/>
                <a:cs typeface="Times New Roman" pitchFamily="18" charset="0"/>
              </a:rPr>
              <a:t>Putty</a:t>
            </a:r>
            <a:r>
              <a:rPr lang="zh-CN" altLang="en-US" sz="3600" dirty="0">
                <a:latin typeface="Times New Roman" pitchFamily="18" charset="0"/>
                <a:ea typeface="楷体" pitchFamily="49" charset="-122"/>
                <a:cs typeface="Times New Roman" pitchFamily="18" charset="0"/>
              </a:rPr>
              <a:t>登录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53" y="1380851"/>
            <a:ext cx="5308070" cy="497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p:nvPr/>
        </p:nvPicPr>
        <p:blipFill>
          <a:blip r:embed="rId3"/>
          <a:srcRect/>
          <a:stretch>
            <a:fillRect/>
          </a:stretch>
        </p:blipFill>
        <p:spPr bwMode="auto">
          <a:xfrm>
            <a:off x="5992709" y="1401079"/>
            <a:ext cx="4243070" cy="2660015"/>
          </a:xfrm>
          <a:prstGeom prst="rect">
            <a:avLst/>
          </a:prstGeom>
          <a:noFill/>
          <a:ln w="9525">
            <a:noFill/>
            <a:miter lim="800000"/>
            <a:headEnd/>
            <a:tailEnd/>
          </a:ln>
        </p:spPr>
      </p:pic>
      <p:pic>
        <p:nvPicPr>
          <p:cNvPr id="7" name="图片 6"/>
          <p:cNvPicPr/>
          <p:nvPr/>
        </p:nvPicPr>
        <p:blipFill>
          <a:blip r:embed="rId4"/>
          <a:stretch>
            <a:fillRect/>
          </a:stretch>
        </p:blipFill>
        <p:spPr>
          <a:xfrm>
            <a:off x="5771283" y="4929471"/>
            <a:ext cx="4464496" cy="792088"/>
          </a:xfrm>
          <a:prstGeom prst="rect">
            <a:avLst/>
          </a:prstGeom>
        </p:spPr>
      </p:pic>
      <p:sp>
        <p:nvSpPr>
          <p:cNvPr id="2" name="灯片编号占位符 1"/>
          <p:cNvSpPr>
            <a:spLocks noGrp="1"/>
          </p:cNvSpPr>
          <p:nvPr>
            <p:ph type="sldNum" sz="quarter" idx="12"/>
          </p:nvPr>
        </p:nvSpPr>
        <p:spPr/>
        <p:txBody>
          <a:bodyPr/>
          <a:lstStyle/>
          <a:p>
            <a:fld id="{E8D1A0BE-4B26-48D7-B8C5-31D3800DADB1}" type="slidenum">
              <a:rPr lang="zh-CN" altLang="en-US" smtClean="0"/>
              <a:t>13</a:t>
            </a:fld>
            <a:endParaRPr lang="zh-CN" altLang="en-US"/>
          </a:p>
        </p:txBody>
      </p:sp>
    </p:spTree>
    <p:extLst>
      <p:ext uri="{BB962C8B-B14F-4D97-AF65-F5344CB8AC3E}">
        <p14:creationId xmlns:p14="http://schemas.microsoft.com/office/powerpoint/2010/main" val="1713128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36524" y="608991"/>
            <a:ext cx="3765059" cy="646331"/>
          </a:xfrm>
          <a:prstGeom prst="rect">
            <a:avLst/>
          </a:prstGeom>
        </p:spPr>
        <p:txBody>
          <a:bodyPr wrap="square">
            <a:spAutoFit/>
          </a:bodyPr>
          <a:lstStyle/>
          <a:p>
            <a:r>
              <a:rPr lang="en-US" altLang="zh-CN" sz="3600" dirty="0" err="1" smtClean="0">
                <a:latin typeface="Times New Roman" pitchFamily="18" charset="0"/>
                <a:ea typeface="楷体" pitchFamily="49" charset="-122"/>
                <a:cs typeface="Times New Roman" pitchFamily="18" charset="0"/>
              </a:rPr>
              <a:t>mobaxterm</a:t>
            </a:r>
            <a:r>
              <a:rPr lang="zh-CN" altLang="en-US" sz="3600" dirty="0" smtClean="0">
                <a:latin typeface="Times New Roman" pitchFamily="18" charset="0"/>
                <a:ea typeface="楷体" pitchFamily="49" charset="-122"/>
                <a:cs typeface="Times New Roman" pitchFamily="18" charset="0"/>
              </a:rPr>
              <a:t>登录 </a:t>
            </a:r>
            <a:endParaRPr lang="zh-CN" altLang="en-US" sz="3600" dirty="0">
              <a:latin typeface="Times New Roman" pitchFamily="18" charset="0"/>
              <a:ea typeface="楷体" pitchFamily="49" charset="-122"/>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30" y="1671319"/>
            <a:ext cx="4458462" cy="3425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053" y="1697384"/>
            <a:ext cx="4267956" cy="337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E8D1A0BE-4B26-48D7-B8C5-31D3800DADB1}" type="slidenum">
              <a:rPr lang="zh-CN" altLang="en-US" smtClean="0"/>
              <a:t>14</a:t>
            </a:fld>
            <a:endParaRPr lang="zh-CN" altLang="en-US"/>
          </a:p>
        </p:txBody>
      </p:sp>
    </p:spTree>
    <p:extLst>
      <p:ext uri="{BB962C8B-B14F-4D97-AF65-F5344CB8AC3E}">
        <p14:creationId xmlns:p14="http://schemas.microsoft.com/office/powerpoint/2010/main" val="3930133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7179" y="812030"/>
            <a:ext cx="9408345" cy="523220"/>
          </a:xfrm>
          <a:prstGeom prst="rect">
            <a:avLst/>
          </a:prstGeom>
        </p:spPr>
        <p:txBody>
          <a:bodyPr wrap="none">
            <a:spAutoFit/>
          </a:bodyPr>
          <a:lstStyle/>
          <a:p>
            <a:r>
              <a:rPr lang="en-US" altLang="zh-CN" sz="2800" dirty="0" smtClean="0">
                <a:latin typeface="Times New Roman" pitchFamily="18" charset="0"/>
                <a:cs typeface="Times New Roman" pitchFamily="18" charset="0"/>
              </a:rPr>
              <a:t>1.  https://mobaxterm.mobatek.net/download-home-edition.html</a:t>
            </a:r>
            <a:endParaRPr lang="zh-CN" alt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179" y="1706880"/>
            <a:ext cx="9587503" cy="331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364224" y="4078224"/>
            <a:ext cx="4197096" cy="84124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E8D1A0BE-4B26-48D7-B8C5-31D3800DADB1}" type="slidenum">
              <a:rPr lang="zh-CN" altLang="en-US" smtClean="0"/>
              <a:t>15</a:t>
            </a:fld>
            <a:endParaRPr lang="zh-CN" altLang="en-US"/>
          </a:p>
        </p:txBody>
      </p:sp>
    </p:spTree>
    <p:extLst>
      <p:ext uri="{BB962C8B-B14F-4D97-AF65-F5344CB8AC3E}">
        <p14:creationId xmlns:p14="http://schemas.microsoft.com/office/powerpoint/2010/main" val="615866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214" y="1081659"/>
            <a:ext cx="99441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E8D1A0BE-4B26-48D7-B8C5-31D3800DADB1}" type="slidenum">
              <a:rPr lang="zh-CN" altLang="en-US" smtClean="0"/>
              <a:t>16</a:t>
            </a:fld>
            <a:endParaRPr lang="zh-CN" altLang="en-US"/>
          </a:p>
        </p:txBody>
      </p:sp>
    </p:spTree>
    <p:extLst>
      <p:ext uri="{BB962C8B-B14F-4D97-AF65-F5344CB8AC3E}">
        <p14:creationId xmlns:p14="http://schemas.microsoft.com/office/powerpoint/2010/main" val="3574799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31" y="220807"/>
            <a:ext cx="5743575" cy="48577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228" y="249382"/>
            <a:ext cx="5724525" cy="4829175"/>
          </a:xfrm>
          <a:prstGeom prst="rect">
            <a:avLst/>
          </a:prstGeom>
        </p:spPr>
      </p:pic>
      <p:sp>
        <p:nvSpPr>
          <p:cNvPr id="2" name="灯片编号占位符 1"/>
          <p:cNvSpPr>
            <a:spLocks noGrp="1"/>
          </p:cNvSpPr>
          <p:nvPr>
            <p:ph type="sldNum" sz="quarter" idx="12"/>
          </p:nvPr>
        </p:nvSpPr>
        <p:spPr/>
        <p:txBody>
          <a:bodyPr/>
          <a:lstStyle/>
          <a:p>
            <a:fld id="{E8D1A0BE-4B26-48D7-B8C5-31D3800DADB1}" type="slidenum">
              <a:rPr lang="zh-CN" altLang="en-US" smtClean="0"/>
              <a:t>17</a:t>
            </a:fld>
            <a:endParaRPr lang="zh-CN" altLang="en-US"/>
          </a:p>
        </p:txBody>
      </p:sp>
    </p:spTree>
    <p:extLst>
      <p:ext uri="{BB962C8B-B14F-4D97-AF65-F5344CB8AC3E}">
        <p14:creationId xmlns:p14="http://schemas.microsoft.com/office/powerpoint/2010/main" val="1559059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54828" y="1215736"/>
            <a:ext cx="5288972" cy="286232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a:t>
            </a:r>
            <a:r>
              <a:rPr lang="en-US" altLang="zh-CN" b="1" dirty="0" smtClean="0">
                <a:latin typeface="Times New Roman" panose="02020603050405020304" pitchFamily="18" charset="0"/>
                <a:cs typeface="Times New Roman" panose="02020603050405020304" pitchFamily="18" charset="0"/>
              </a:rPr>
              <a:t>d </a:t>
            </a:r>
            <a:r>
              <a:rPr lang="en-US" altLang="zh-CN" b="1" dirty="0" err="1" smtClean="0">
                <a:latin typeface="Times New Roman" panose="02020603050405020304" pitchFamily="18" charset="0"/>
                <a:cs typeface="Times New Roman" panose="02020603050405020304" pitchFamily="18" charset="0"/>
              </a:rPr>
              <a:t>workdir</a:t>
            </a:r>
            <a:r>
              <a:rPr lang="en-US" altLang="zh-CN" b="1" dirty="0" smtClean="0">
                <a:latin typeface="Times New Roman" panose="02020603050405020304" pitchFamily="18" charset="0"/>
                <a:cs typeface="Times New Roman" panose="02020603050405020304" pitchFamily="18" charset="0"/>
              </a:rPr>
              <a:t>/</a:t>
            </a:r>
          </a:p>
          <a:p>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ls</a:t>
            </a:r>
          </a:p>
          <a:p>
            <a:endParaRPr lang="en-US" altLang="zh-CN" b="1" dirty="0" smtClean="0">
              <a:latin typeface="Times New Roman" panose="02020603050405020304" pitchFamily="18" charset="0"/>
              <a:cs typeface="Times New Roman" panose="02020603050405020304" pitchFamily="18" charset="0"/>
            </a:endParaRPr>
          </a:p>
          <a:p>
            <a:r>
              <a:rPr lang="en-US" altLang="zh-CN" b="1" dirty="0" err="1" smtClean="0">
                <a:latin typeface="Times New Roman" panose="02020603050405020304" pitchFamily="18" charset="0"/>
                <a:cs typeface="Times New Roman" panose="02020603050405020304" pitchFamily="18" charset="0"/>
              </a:rPr>
              <a:t>mkdir</a:t>
            </a:r>
            <a:r>
              <a:rPr lang="en-US" altLang="zh-CN" b="1" dirty="0" smtClean="0">
                <a:latin typeface="Times New Roman" panose="02020603050405020304" pitchFamily="18" charset="0"/>
                <a:cs typeface="Times New Roman" panose="02020603050405020304" pitchFamily="18" charset="0"/>
              </a:rPr>
              <a:t> </a:t>
            </a:r>
            <a:r>
              <a:rPr lang="en-US" altLang="zh-CN" b="1" dirty="0" err="1" smtClean="0">
                <a:solidFill>
                  <a:srgbClr val="FF0000"/>
                </a:solidFill>
                <a:latin typeface="Times New Roman" panose="02020603050405020304" pitchFamily="18" charset="0"/>
                <a:cs typeface="Times New Roman" panose="02020603050405020304" pitchFamily="18" charset="0"/>
              </a:rPr>
              <a:t>yourname</a:t>
            </a:r>
            <a:endParaRPr lang="en-US" altLang="zh-CN" b="1" dirty="0" smtClean="0">
              <a:solidFill>
                <a:srgbClr val="FF0000"/>
              </a:solidFill>
              <a:latin typeface="Times New Roman" panose="02020603050405020304" pitchFamily="18" charset="0"/>
              <a:cs typeface="Times New Roman" panose="02020603050405020304" pitchFamily="18" charset="0"/>
            </a:endParaRPr>
          </a:p>
          <a:p>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ls</a:t>
            </a:r>
          </a:p>
          <a:p>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cd </a:t>
            </a:r>
            <a:r>
              <a:rPr lang="en-US" altLang="zh-CN" b="1" dirty="0" err="1" smtClean="0">
                <a:latin typeface="Times New Roman" panose="02020603050405020304" pitchFamily="18" charset="0"/>
                <a:cs typeface="Times New Roman" panose="02020603050405020304" pitchFamily="18" charset="0"/>
              </a:rPr>
              <a:t>yourname</a:t>
            </a:r>
            <a:r>
              <a:rPr lang="en-US" altLang="zh-CN" b="1" dirty="0" smtClean="0">
                <a:latin typeface="Times New Roman" panose="02020603050405020304" pitchFamily="18" charset="0"/>
                <a:cs typeface="Times New Roman" panose="02020603050405020304" pitchFamily="18" charset="0"/>
              </a:rPr>
              <a:t>/</a:t>
            </a:r>
          </a:p>
          <a:p>
            <a:r>
              <a:rPr lang="en-US" altLang="zh-CN" dirty="0" smtClean="0"/>
              <a:t> </a:t>
            </a:r>
            <a:endParaRPr lang="zh-CN" altLang="en-US" dirty="0"/>
          </a:p>
        </p:txBody>
      </p:sp>
      <p:sp>
        <p:nvSpPr>
          <p:cNvPr id="3" name="灯片编号占位符 2"/>
          <p:cNvSpPr>
            <a:spLocks noGrp="1"/>
          </p:cNvSpPr>
          <p:nvPr>
            <p:ph type="sldNum" sz="quarter" idx="12"/>
          </p:nvPr>
        </p:nvSpPr>
        <p:spPr/>
        <p:txBody>
          <a:bodyPr/>
          <a:lstStyle/>
          <a:p>
            <a:fld id="{E8D1A0BE-4B26-48D7-B8C5-31D3800DADB1}" type="slidenum">
              <a:rPr lang="zh-CN" altLang="en-US" smtClean="0"/>
              <a:t>18</a:t>
            </a:fld>
            <a:endParaRPr lang="zh-CN" altLang="en-US"/>
          </a:p>
        </p:txBody>
      </p:sp>
    </p:spTree>
    <p:extLst>
      <p:ext uri="{BB962C8B-B14F-4D97-AF65-F5344CB8AC3E}">
        <p14:creationId xmlns:p14="http://schemas.microsoft.com/office/powerpoint/2010/main" val="3675971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908628" y="-116130"/>
            <a:ext cx="8229600" cy="1143000"/>
          </a:xfrm>
        </p:spPr>
        <p:txBody>
          <a:bodyPr/>
          <a:lstStyle/>
          <a:p>
            <a:pPr algn="ctr"/>
            <a:r>
              <a:rPr lang="en-US" altLang="zh-CN" sz="4400" dirty="0" smtClean="0">
                <a:solidFill>
                  <a:srgbClr val="002060"/>
                </a:solidFill>
                <a:effectLst/>
                <a:latin typeface="Times New Roman" pitchFamily="18" charset="0"/>
                <a:ea typeface="楷体" pitchFamily="49" charset="-122"/>
                <a:cs typeface="Times New Roman" pitchFamily="18" charset="0"/>
              </a:rPr>
              <a:t>Linux</a:t>
            </a:r>
            <a:r>
              <a:rPr lang="en-US" altLang="zh-CN" sz="4400" dirty="0" smtClean="0">
                <a:solidFill>
                  <a:srgbClr val="002060"/>
                </a:solidFill>
                <a:latin typeface="楷体" pitchFamily="49" charset="-122"/>
                <a:ea typeface="楷体" pitchFamily="49" charset="-122"/>
              </a:rPr>
              <a:t> </a:t>
            </a:r>
            <a:r>
              <a:rPr lang="zh-CN" altLang="en-US" sz="4400" dirty="0" smtClean="0">
                <a:solidFill>
                  <a:srgbClr val="002060"/>
                </a:solidFill>
                <a:effectLst/>
                <a:latin typeface="楷体" pitchFamily="49" charset="-122"/>
                <a:ea typeface="楷体" pitchFamily="49" charset="-122"/>
              </a:rPr>
              <a:t>基本</a:t>
            </a:r>
            <a:r>
              <a:rPr lang="zh-CN" altLang="en-US" sz="4400" dirty="0" smtClean="0">
                <a:solidFill>
                  <a:srgbClr val="002060"/>
                </a:solidFill>
                <a:latin typeface="楷体" pitchFamily="49" charset="-122"/>
                <a:ea typeface="楷体" pitchFamily="49" charset="-122"/>
              </a:rPr>
              <a:t>命令</a:t>
            </a:r>
            <a:endParaRPr lang="zh-CN" altLang="en-US" sz="4400" dirty="0">
              <a:solidFill>
                <a:srgbClr val="002060"/>
              </a:solidFill>
              <a:latin typeface="楷体" pitchFamily="49" charset="-122"/>
              <a:ea typeface="楷体" pitchFamily="49" charset="-122"/>
            </a:endParaRPr>
          </a:p>
        </p:txBody>
      </p:sp>
      <p:graphicFrame>
        <p:nvGraphicFramePr>
          <p:cNvPr id="5" name="表格 4"/>
          <p:cNvGraphicFramePr>
            <a:graphicFrameLocks noGrp="1"/>
          </p:cNvGraphicFramePr>
          <p:nvPr>
            <p:extLst/>
          </p:nvPr>
        </p:nvGraphicFramePr>
        <p:xfrm>
          <a:off x="1808586" y="1008630"/>
          <a:ext cx="8644000" cy="4820920"/>
        </p:xfrm>
        <a:graphic>
          <a:graphicData uri="http://schemas.openxmlformats.org/drawingml/2006/table">
            <a:tbl>
              <a:tblPr firstRow="1" bandRow="1">
                <a:tableStyleId>{5C22544A-7EE6-4342-B048-85BDC9FD1C3A}</a:tableStyleId>
              </a:tblPr>
              <a:tblGrid>
                <a:gridCol w="1571636">
                  <a:extLst>
                    <a:ext uri="{9D8B030D-6E8A-4147-A177-3AD203B41FA5}">
                      <a16:colId xmlns:a16="http://schemas.microsoft.com/office/drawing/2014/main" xmlns="" val="20000"/>
                    </a:ext>
                  </a:extLst>
                </a:gridCol>
                <a:gridCol w="2750364">
                  <a:extLst>
                    <a:ext uri="{9D8B030D-6E8A-4147-A177-3AD203B41FA5}">
                      <a16:colId xmlns:a16="http://schemas.microsoft.com/office/drawing/2014/main" xmlns="" val="20001"/>
                    </a:ext>
                  </a:extLst>
                </a:gridCol>
                <a:gridCol w="1535916">
                  <a:extLst>
                    <a:ext uri="{9D8B030D-6E8A-4147-A177-3AD203B41FA5}">
                      <a16:colId xmlns:a16="http://schemas.microsoft.com/office/drawing/2014/main" xmlns="" val="20002"/>
                    </a:ext>
                  </a:extLst>
                </a:gridCol>
                <a:gridCol w="2786084">
                  <a:extLst>
                    <a:ext uri="{9D8B030D-6E8A-4147-A177-3AD203B41FA5}">
                      <a16:colId xmlns:a16="http://schemas.microsoft.com/office/drawing/2014/main" xmlns="" val="20003"/>
                    </a:ext>
                  </a:extLst>
                </a:gridCol>
              </a:tblGrid>
              <a:tr h="370840">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命令</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解释</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命令</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解释</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00"/>
                  </a:ext>
                </a:extLst>
              </a:tr>
              <a:tr h="370840">
                <a:tc>
                  <a:txBody>
                    <a:bodyPr/>
                    <a:lstStyle/>
                    <a:p>
                      <a:pPr algn="l">
                        <a:spcAft>
                          <a:spcPts val="0"/>
                        </a:spcAft>
                      </a:pPr>
                      <a:r>
                        <a:rPr lang="en-US" sz="1600" kern="0" dirty="0" err="1">
                          <a:solidFill>
                            <a:srgbClr val="000000"/>
                          </a:solidFill>
                          <a:latin typeface="Times New Roman" pitchFamily="18" charset="0"/>
                          <a:ea typeface="楷体" pitchFamily="49" charset="-122"/>
                          <a:cs typeface="Times New Roman" pitchFamily="18" charset="0"/>
                        </a:rPr>
                        <a:t>ls</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a:solidFill>
                            <a:srgbClr val="000000"/>
                          </a:solidFill>
                          <a:latin typeface="Times New Roman" pitchFamily="18" charset="0"/>
                          <a:ea typeface="楷体" pitchFamily="49" charset="-122"/>
                          <a:cs typeface="Times New Roman" pitchFamily="18" charset="0"/>
                        </a:rPr>
                        <a:t>列出目录内容</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dirty="0">
                          <a:solidFill>
                            <a:srgbClr val="FF0000"/>
                          </a:solidFill>
                          <a:latin typeface="Times New Roman" pitchFamily="18" charset="0"/>
                          <a:ea typeface="楷体" pitchFamily="49" charset="-122"/>
                          <a:cs typeface="Times New Roman" pitchFamily="18" charset="0"/>
                        </a:rPr>
                        <a:t>cat</a:t>
                      </a:r>
                      <a:endParaRPr lang="zh-CN" sz="1600" kern="100" dirty="0">
                        <a:solidFill>
                          <a:srgbClr val="FF0000"/>
                        </a:solidFill>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查看文件内容、合并文件</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01"/>
                  </a:ext>
                </a:extLst>
              </a:tr>
              <a:tr h="370840">
                <a:tc>
                  <a:txBody>
                    <a:bodyPr/>
                    <a:lstStyle/>
                    <a:p>
                      <a:pPr algn="l">
                        <a:spcAft>
                          <a:spcPts val="0"/>
                        </a:spcAft>
                      </a:pPr>
                      <a:r>
                        <a:rPr lang="en-US" sz="1600" kern="0" dirty="0" err="1">
                          <a:solidFill>
                            <a:srgbClr val="000000"/>
                          </a:solidFill>
                          <a:latin typeface="Times New Roman" pitchFamily="18" charset="0"/>
                          <a:ea typeface="楷体" pitchFamily="49" charset="-122"/>
                          <a:cs typeface="Times New Roman" pitchFamily="18" charset="0"/>
                        </a:rPr>
                        <a:t>cd</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a:solidFill>
                            <a:srgbClr val="000000"/>
                          </a:solidFill>
                          <a:latin typeface="Times New Roman" pitchFamily="18" charset="0"/>
                          <a:ea typeface="楷体" pitchFamily="49" charset="-122"/>
                          <a:cs typeface="Times New Roman" pitchFamily="18" charset="0"/>
                        </a:rPr>
                        <a:t>更改目录路径</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dirty="0">
                          <a:solidFill>
                            <a:srgbClr val="FF0000"/>
                          </a:solidFill>
                          <a:latin typeface="Times New Roman" pitchFamily="18" charset="0"/>
                          <a:ea typeface="楷体" pitchFamily="49" charset="-122"/>
                          <a:cs typeface="Times New Roman" pitchFamily="18" charset="0"/>
                        </a:rPr>
                        <a:t>head</a:t>
                      </a:r>
                      <a:endParaRPr lang="zh-CN" sz="1600" kern="100" dirty="0">
                        <a:solidFill>
                          <a:srgbClr val="FF0000"/>
                        </a:solidFill>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查看文件头</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02"/>
                  </a:ext>
                </a:extLst>
              </a:tr>
              <a:tr h="370840">
                <a:tc>
                  <a:txBody>
                    <a:bodyPr/>
                    <a:lstStyle/>
                    <a:p>
                      <a:pPr algn="l">
                        <a:spcAft>
                          <a:spcPts val="0"/>
                        </a:spcAft>
                      </a:pPr>
                      <a:r>
                        <a:rPr lang="en-US" sz="1600" kern="0" dirty="0" err="1">
                          <a:solidFill>
                            <a:srgbClr val="000000"/>
                          </a:solidFill>
                          <a:latin typeface="Times New Roman" pitchFamily="18" charset="0"/>
                          <a:ea typeface="楷体" pitchFamily="49" charset="-122"/>
                          <a:cs typeface="Times New Roman" pitchFamily="18" charset="0"/>
                        </a:rPr>
                        <a:t>pwd</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显示当前目录路径</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dirty="0">
                          <a:solidFill>
                            <a:srgbClr val="000000"/>
                          </a:solidFill>
                          <a:latin typeface="Times New Roman" pitchFamily="18" charset="0"/>
                          <a:ea typeface="楷体" pitchFamily="49" charset="-122"/>
                          <a:cs typeface="Times New Roman" pitchFamily="18" charset="0"/>
                        </a:rPr>
                        <a:t>tail</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a:solidFill>
                            <a:srgbClr val="000000"/>
                          </a:solidFill>
                          <a:latin typeface="Times New Roman" pitchFamily="18" charset="0"/>
                          <a:ea typeface="楷体" pitchFamily="49" charset="-122"/>
                          <a:cs typeface="Times New Roman" pitchFamily="18" charset="0"/>
                        </a:rPr>
                        <a:t>查看文件尾</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03"/>
                  </a:ext>
                </a:extLst>
              </a:tr>
              <a:tr h="370840">
                <a:tc>
                  <a:txBody>
                    <a:bodyPr/>
                    <a:lstStyle/>
                    <a:p>
                      <a:pPr algn="l">
                        <a:spcAft>
                          <a:spcPts val="0"/>
                        </a:spcAft>
                      </a:pPr>
                      <a:r>
                        <a:rPr lang="en-US" sz="1600" kern="0" dirty="0">
                          <a:solidFill>
                            <a:srgbClr val="000000"/>
                          </a:solidFill>
                          <a:latin typeface="Times New Roman" pitchFamily="18" charset="0"/>
                          <a:ea typeface="楷体" pitchFamily="49" charset="-122"/>
                          <a:cs typeface="Times New Roman" pitchFamily="18" charset="0"/>
                        </a:rPr>
                        <a:t>mkdir</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创建目录</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a:solidFill>
                            <a:srgbClr val="000000"/>
                          </a:solidFill>
                          <a:latin typeface="Times New Roman" pitchFamily="18" charset="0"/>
                          <a:ea typeface="楷体" pitchFamily="49" charset="-122"/>
                          <a:cs typeface="Times New Roman" pitchFamily="18" charset="0"/>
                        </a:rPr>
                        <a:t>find</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a:solidFill>
                            <a:srgbClr val="000000"/>
                          </a:solidFill>
                          <a:latin typeface="Times New Roman" pitchFamily="18" charset="0"/>
                          <a:ea typeface="楷体" pitchFamily="49" charset="-122"/>
                          <a:cs typeface="Times New Roman" pitchFamily="18" charset="0"/>
                        </a:rPr>
                        <a:t>查找文件或目录</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04"/>
                  </a:ext>
                </a:extLst>
              </a:tr>
              <a:tr h="370840">
                <a:tc>
                  <a:txBody>
                    <a:bodyPr/>
                    <a:lstStyle/>
                    <a:p>
                      <a:pPr algn="l">
                        <a:spcAft>
                          <a:spcPts val="0"/>
                        </a:spcAft>
                      </a:pPr>
                      <a:r>
                        <a:rPr lang="en-US" sz="1600" kern="0" dirty="0" err="1">
                          <a:solidFill>
                            <a:srgbClr val="000000"/>
                          </a:solidFill>
                          <a:latin typeface="Times New Roman" pitchFamily="18" charset="0"/>
                          <a:ea typeface="楷体" pitchFamily="49" charset="-122"/>
                          <a:cs typeface="Times New Roman" pitchFamily="18" charset="0"/>
                        </a:rPr>
                        <a:t>rmdir</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删除目录</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dirty="0" err="1">
                          <a:solidFill>
                            <a:srgbClr val="FF0000"/>
                          </a:solidFill>
                          <a:latin typeface="Times New Roman" pitchFamily="18" charset="0"/>
                          <a:ea typeface="楷体" pitchFamily="49" charset="-122"/>
                          <a:cs typeface="Times New Roman" pitchFamily="18" charset="0"/>
                        </a:rPr>
                        <a:t>grep</a:t>
                      </a:r>
                      <a:endParaRPr lang="zh-CN" sz="1600" kern="100" dirty="0">
                        <a:solidFill>
                          <a:srgbClr val="FF0000"/>
                        </a:solidFill>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搜索文件中含指定字符串的行</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05"/>
                  </a:ext>
                </a:extLst>
              </a:tr>
              <a:tr h="370840">
                <a:tc>
                  <a:txBody>
                    <a:bodyPr/>
                    <a:lstStyle/>
                    <a:p>
                      <a:pPr algn="l">
                        <a:spcAft>
                          <a:spcPts val="0"/>
                        </a:spcAft>
                      </a:pPr>
                      <a:r>
                        <a:rPr lang="en-US" sz="1600" kern="0" dirty="0" err="1">
                          <a:solidFill>
                            <a:srgbClr val="000000"/>
                          </a:solidFill>
                          <a:latin typeface="Times New Roman" pitchFamily="18" charset="0"/>
                          <a:ea typeface="楷体" pitchFamily="49" charset="-122"/>
                          <a:cs typeface="Times New Roman" pitchFamily="18" charset="0"/>
                        </a:rPr>
                        <a:t>cp</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拷贝目录或文件</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dirty="0" err="1">
                          <a:solidFill>
                            <a:srgbClr val="FF0000"/>
                          </a:solidFill>
                          <a:latin typeface="Times New Roman" pitchFamily="18" charset="0"/>
                          <a:ea typeface="楷体" pitchFamily="49" charset="-122"/>
                          <a:cs typeface="Times New Roman" pitchFamily="18" charset="0"/>
                        </a:rPr>
                        <a:t>wc</a:t>
                      </a:r>
                      <a:endParaRPr lang="zh-CN" sz="1600" kern="100" dirty="0">
                        <a:solidFill>
                          <a:srgbClr val="FF0000"/>
                        </a:solidFill>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a:solidFill>
                            <a:srgbClr val="000000"/>
                          </a:solidFill>
                          <a:latin typeface="Times New Roman" pitchFamily="18" charset="0"/>
                          <a:ea typeface="楷体" pitchFamily="49" charset="-122"/>
                          <a:cs typeface="Times New Roman" pitchFamily="18" charset="0"/>
                        </a:rPr>
                        <a:t>统计文件字节数、字数、行数</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06"/>
                  </a:ext>
                </a:extLst>
              </a:tr>
              <a:tr h="370840">
                <a:tc>
                  <a:txBody>
                    <a:bodyPr/>
                    <a:lstStyle/>
                    <a:p>
                      <a:pPr algn="l">
                        <a:spcAft>
                          <a:spcPts val="0"/>
                        </a:spcAft>
                      </a:pPr>
                      <a:r>
                        <a:rPr lang="en-US" sz="1600" kern="0" dirty="0">
                          <a:solidFill>
                            <a:srgbClr val="000000"/>
                          </a:solidFill>
                          <a:latin typeface="Times New Roman" pitchFamily="18" charset="0"/>
                          <a:ea typeface="楷体" pitchFamily="49" charset="-122"/>
                          <a:cs typeface="Times New Roman" pitchFamily="18" charset="0"/>
                        </a:rPr>
                        <a:t>mv</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移动目录或文件</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dirty="0">
                          <a:solidFill>
                            <a:srgbClr val="000000"/>
                          </a:solidFill>
                          <a:latin typeface="Times New Roman" pitchFamily="18" charset="0"/>
                          <a:ea typeface="楷体" pitchFamily="49" charset="-122"/>
                          <a:cs typeface="Times New Roman" pitchFamily="18" charset="0"/>
                        </a:rPr>
                        <a:t>tar</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打包或释放</a:t>
                      </a:r>
                      <a:r>
                        <a:rPr lang="en-US" sz="1600" kern="0" dirty="0">
                          <a:solidFill>
                            <a:srgbClr val="000000"/>
                          </a:solidFill>
                          <a:latin typeface="Times New Roman" pitchFamily="18" charset="0"/>
                          <a:ea typeface="楷体" pitchFamily="49" charset="-122"/>
                          <a:cs typeface="Times New Roman" pitchFamily="18" charset="0"/>
                        </a:rPr>
                        <a:t>.tar</a:t>
                      </a:r>
                      <a:r>
                        <a:rPr lang="zh-CN" sz="1600" kern="0" dirty="0">
                          <a:solidFill>
                            <a:srgbClr val="000000"/>
                          </a:solidFill>
                          <a:latin typeface="Times New Roman" pitchFamily="18" charset="0"/>
                          <a:ea typeface="楷体" pitchFamily="49" charset="-122"/>
                          <a:cs typeface="Times New Roman" pitchFamily="18" charset="0"/>
                        </a:rPr>
                        <a:t>文件</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07"/>
                  </a:ext>
                </a:extLst>
              </a:tr>
              <a:tr h="370840">
                <a:tc>
                  <a:txBody>
                    <a:bodyPr/>
                    <a:lstStyle/>
                    <a:p>
                      <a:pPr algn="l">
                        <a:spcAft>
                          <a:spcPts val="0"/>
                        </a:spcAft>
                      </a:pPr>
                      <a:r>
                        <a:rPr lang="en-US" sz="1600" kern="0" dirty="0" err="1">
                          <a:solidFill>
                            <a:srgbClr val="000000"/>
                          </a:solidFill>
                          <a:latin typeface="Times New Roman" pitchFamily="18" charset="0"/>
                          <a:ea typeface="楷体" pitchFamily="49" charset="-122"/>
                          <a:cs typeface="Times New Roman" pitchFamily="18" charset="0"/>
                        </a:rPr>
                        <a:t>rm</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a:solidFill>
                            <a:srgbClr val="000000"/>
                          </a:solidFill>
                          <a:latin typeface="Times New Roman" pitchFamily="18" charset="0"/>
                          <a:ea typeface="楷体" pitchFamily="49" charset="-122"/>
                          <a:cs typeface="Times New Roman" pitchFamily="18" charset="0"/>
                        </a:rPr>
                        <a:t>删除文件或目录</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dirty="0" err="1">
                          <a:solidFill>
                            <a:srgbClr val="000000"/>
                          </a:solidFill>
                          <a:latin typeface="Times New Roman" pitchFamily="18" charset="0"/>
                          <a:ea typeface="楷体" pitchFamily="49" charset="-122"/>
                          <a:cs typeface="Times New Roman" pitchFamily="18" charset="0"/>
                        </a:rPr>
                        <a:t>gzip</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压缩或解压缩</a:t>
                      </a:r>
                      <a:r>
                        <a:rPr lang="en-US" sz="1600" kern="0" dirty="0">
                          <a:solidFill>
                            <a:srgbClr val="000000"/>
                          </a:solidFill>
                          <a:latin typeface="Times New Roman" pitchFamily="18" charset="0"/>
                          <a:ea typeface="楷体" pitchFamily="49" charset="-122"/>
                          <a:cs typeface="Times New Roman" pitchFamily="18" charset="0"/>
                        </a:rPr>
                        <a:t>.</a:t>
                      </a:r>
                      <a:r>
                        <a:rPr lang="en-US" sz="1600" kern="0" dirty="0" err="1">
                          <a:solidFill>
                            <a:srgbClr val="000000"/>
                          </a:solidFill>
                          <a:latin typeface="Times New Roman" pitchFamily="18" charset="0"/>
                          <a:ea typeface="楷体" pitchFamily="49" charset="-122"/>
                          <a:cs typeface="Times New Roman" pitchFamily="18" charset="0"/>
                        </a:rPr>
                        <a:t>gz</a:t>
                      </a:r>
                      <a:r>
                        <a:rPr lang="zh-CN" sz="1600" kern="0" dirty="0">
                          <a:solidFill>
                            <a:srgbClr val="000000"/>
                          </a:solidFill>
                          <a:latin typeface="Times New Roman" pitchFamily="18" charset="0"/>
                          <a:ea typeface="楷体" pitchFamily="49" charset="-122"/>
                          <a:cs typeface="Times New Roman" pitchFamily="18" charset="0"/>
                        </a:rPr>
                        <a:t>文件</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08"/>
                  </a:ext>
                </a:extLst>
              </a:tr>
              <a:tr h="370840">
                <a:tc>
                  <a:txBody>
                    <a:bodyPr/>
                    <a:lstStyle/>
                    <a:p>
                      <a:pPr algn="l">
                        <a:spcAft>
                          <a:spcPts val="0"/>
                        </a:spcAft>
                      </a:pPr>
                      <a:r>
                        <a:rPr lang="en-US" sz="1600" kern="0" dirty="0">
                          <a:solidFill>
                            <a:srgbClr val="000000"/>
                          </a:solidFill>
                          <a:latin typeface="Times New Roman" pitchFamily="18" charset="0"/>
                          <a:ea typeface="楷体" pitchFamily="49" charset="-122"/>
                          <a:cs typeface="Times New Roman" pitchFamily="18" charset="0"/>
                        </a:rPr>
                        <a:t>touch</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更新文件访问和修改时间</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dirty="0">
                          <a:solidFill>
                            <a:srgbClr val="000000"/>
                          </a:solidFill>
                          <a:latin typeface="Times New Roman" pitchFamily="18" charset="0"/>
                          <a:ea typeface="楷体" pitchFamily="49" charset="-122"/>
                          <a:cs typeface="Times New Roman" pitchFamily="18" charset="0"/>
                        </a:rPr>
                        <a:t>zip</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将文件压缩为</a:t>
                      </a:r>
                      <a:r>
                        <a:rPr lang="en-US" sz="1600" kern="0" dirty="0">
                          <a:solidFill>
                            <a:srgbClr val="000000"/>
                          </a:solidFill>
                          <a:latin typeface="Times New Roman" pitchFamily="18" charset="0"/>
                          <a:ea typeface="楷体" pitchFamily="49" charset="-122"/>
                          <a:cs typeface="Times New Roman" pitchFamily="18" charset="0"/>
                        </a:rPr>
                        <a:t>.zip</a:t>
                      </a:r>
                      <a:r>
                        <a:rPr lang="zh-CN" sz="1600" kern="0" dirty="0">
                          <a:solidFill>
                            <a:srgbClr val="000000"/>
                          </a:solidFill>
                          <a:latin typeface="Times New Roman" pitchFamily="18" charset="0"/>
                          <a:ea typeface="楷体" pitchFamily="49" charset="-122"/>
                          <a:cs typeface="Times New Roman" pitchFamily="18" charset="0"/>
                        </a:rPr>
                        <a:t>文件</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09"/>
                  </a:ext>
                </a:extLst>
              </a:tr>
              <a:tr h="370840">
                <a:tc>
                  <a:txBody>
                    <a:bodyPr/>
                    <a:lstStyle/>
                    <a:p>
                      <a:pPr algn="l">
                        <a:spcAft>
                          <a:spcPts val="0"/>
                        </a:spcAft>
                      </a:pPr>
                      <a:r>
                        <a:rPr lang="en-US" sz="1600" kern="0">
                          <a:solidFill>
                            <a:srgbClr val="000000"/>
                          </a:solidFill>
                          <a:latin typeface="Times New Roman" pitchFamily="18" charset="0"/>
                          <a:ea typeface="楷体" pitchFamily="49" charset="-122"/>
                          <a:cs typeface="Times New Roman" pitchFamily="18" charset="0"/>
                        </a:rPr>
                        <a:t>vi</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创建或编辑文件</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a:solidFill>
                            <a:srgbClr val="000000"/>
                          </a:solidFill>
                          <a:latin typeface="Times New Roman" pitchFamily="18" charset="0"/>
                          <a:ea typeface="楷体" pitchFamily="49" charset="-122"/>
                          <a:cs typeface="Times New Roman" pitchFamily="18" charset="0"/>
                        </a:rPr>
                        <a:t>unzip</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解压缩</a:t>
                      </a:r>
                      <a:r>
                        <a:rPr lang="en-US" sz="1600" kern="0" dirty="0">
                          <a:solidFill>
                            <a:srgbClr val="000000"/>
                          </a:solidFill>
                          <a:latin typeface="Times New Roman" pitchFamily="18" charset="0"/>
                          <a:ea typeface="楷体" pitchFamily="49" charset="-122"/>
                          <a:cs typeface="Times New Roman" pitchFamily="18" charset="0"/>
                        </a:rPr>
                        <a:t>.zip</a:t>
                      </a:r>
                      <a:r>
                        <a:rPr lang="zh-CN" sz="1600" kern="0" dirty="0">
                          <a:solidFill>
                            <a:srgbClr val="000000"/>
                          </a:solidFill>
                          <a:latin typeface="Times New Roman" pitchFamily="18" charset="0"/>
                          <a:ea typeface="楷体" pitchFamily="49" charset="-122"/>
                          <a:cs typeface="Times New Roman" pitchFamily="18" charset="0"/>
                        </a:rPr>
                        <a:t>文件</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10"/>
                  </a:ext>
                </a:extLst>
              </a:tr>
              <a:tr h="370840">
                <a:tc>
                  <a:txBody>
                    <a:bodyPr/>
                    <a:lstStyle/>
                    <a:p>
                      <a:pPr algn="l">
                        <a:spcAft>
                          <a:spcPts val="0"/>
                        </a:spcAft>
                      </a:pPr>
                      <a:r>
                        <a:rPr lang="en-US" sz="1600" kern="0">
                          <a:solidFill>
                            <a:srgbClr val="000000"/>
                          </a:solidFill>
                          <a:latin typeface="Times New Roman" pitchFamily="18" charset="0"/>
                          <a:ea typeface="楷体" pitchFamily="49" charset="-122"/>
                          <a:cs typeface="Times New Roman" pitchFamily="18" charset="0"/>
                        </a:rPr>
                        <a:t>more</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查看文件内容</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a:solidFill>
                            <a:srgbClr val="000000"/>
                          </a:solidFill>
                          <a:latin typeface="Times New Roman" pitchFamily="18" charset="0"/>
                          <a:ea typeface="楷体" pitchFamily="49" charset="-122"/>
                          <a:cs typeface="Times New Roman" pitchFamily="18" charset="0"/>
                        </a:rPr>
                        <a:t>passwd</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修改用户密码</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11"/>
                  </a:ext>
                </a:extLst>
              </a:tr>
              <a:tr h="370840">
                <a:tc>
                  <a:txBody>
                    <a:bodyPr/>
                    <a:lstStyle/>
                    <a:p>
                      <a:pPr algn="l">
                        <a:spcAft>
                          <a:spcPts val="0"/>
                        </a:spcAft>
                      </a:pPr>
                      <a:r>
                        <a:rPr lang="en-US" sz="1600" kern="0">
                          <a:solidFill>
                            <a:srgbClr val="000000"/>
                          </a:solidFill>
                          <a:latin typeface="Times New Roman" pitchFamily="18" charset="0"/>
                          <a:ea typeface="楷体" pitchFamily="49" charset="-122"/>
                          <a:cs typeface="Times New Roman" pitchFamily="18" charset="0"/>
                        </a:rPr>
                        <a:t>less</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a:solidFill>
                            <a:srgbClr val="000000"/>
                          </a:solidFill>
                          <a:latin typeface="Times New Roman" pitchFamily="18" charset="0"/>
                          <a:ea typeface="楷体" pitchFamily="49" charset="-122"/>
                          <a:cs typeface="Times New Roman" pitchFamily="18" charset="0"/>
                        </a:rPr>
                        <a:t>查看文件内容（不折行）</a:t>
                      </a:r>
                      <a:endParaRPr lang="zh-CN" sz="1600" kern="10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en-US" sz="1600" kern="0" dirty="0">
                          <a:solidFill>
                            <a:srgbClr val="000000"/>
                          </a:solidFill>
                          <a:latin typeface="Times New Roman" pitchFamily="18" charset="0"/>
                          <a:ea typeface="楷体" pitchFamily="49" charset="-122"/>
                          <a:cs typeface="Times New Roman" pitchFamily="18" charset="0"/>
                        </a:rPr>
                        <a:t>man</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tc>
                  <a:txBody>
                    <a:bodyPr/>
                    <a:lstStyle/>
                    <a:p>
                      <a:pPr algn="l">
                        <a:spcAft>
                          <a:spcPts val="0"/>
                        </a:spcAft>
                      </a:pPr>
                      <a:r>
                        <a:rPr lang="zh-CN" sz="1600" kern="0" dirty="0">
                          <a:solidFill>
                            <a:srgbClr val="000000"/>
                          </a:solidFill>
                          <a:latin typeface="Times New Roman" pitchFamily="18" charset="0"/>
                          <a:ea typeface="楷体" pitchFamily="49" charset="-122"/>
                          <a:cs typeface="Times New Roman" pitchFamily="18" charset="0"/>
                        </a:rPr>
                        <a:t>查看帮助信息</a:t>
                      </a:r>
                      <a:endParaRPr lang="zh-CN" sz="1600" kern="100" dirty="0">
                        <a:latin typeface="Times New Roman" pitchFamily="18" charset="0"/>
                        <a:ea typeface="楷体" pitchFamily="49" charset="-122"/>
                        <a:cs typeface="Times New Roman" pitchFamily="18" charset="0"/>
                      </a:endParaRPr>
                    </a:p>
                  </a:txBody>
                  <a:tcPr marL="68580" marR="68580" marT="0" marB="0" anchor="ctr">
                    <a:solidFill>
                      <a:schemeClr val="accent1"/>
                    </a:solidFill>
                  </a:tcPr>
                </a:tc>
                <a:extLst>
                  <a:ext uri="{0D108BD9-81ED-4DB2-BD59-A6C34878D82A}">
                    <a16:rowId xmlns:a16="http://schemas.microsoft.com/office/drawing/2014/main" xmlns="" val="10012"/>
                  </a:ext>
                </a:extLst>
              </a:tr>
            </a:tbl>
          </a:graphicData>
        </a:graphic>
      </p:graphicFrame>
      <p:sp>
        <p:nvSpPr>
          <p:cNvPr id="6" name="Rectangle 13"/>
          <p:cNvSpPr>
            <a:spLocks noChangeArrowheads="1"/>
          </p:cNvSpPr>
          <p:nvPr/>
        </p:nvSpPr>
        <p:spPr bwMode="auto">
          <a:xfrm>
            <a:off x="1667203" y="793176"/>
            <a:ext cx="8748713" cy="71438"/>
          </a:xfrm>
          <a:prstGeom prst="rect">
            <a:avLst/>
          </a:prstGeom>
          <a:gradFill rotWithShape="1">
            <a:gsLst>
              <a:gs pos="0">
                <a:srgbClr val="0FB122"/>
              </a:gs>
              <a:gs pos="100000">
                <a:srgbClr val="FF0000"/>
              </a:gs>
            </a:gsLst>
            <a:lin ang="0" scaled="1"/>
          </a:gradFill>
          <a:ln w="9525">
            <a:solidFill>
              <a:srgbClr val="FFFFFF"/>
            </a:solidFill>
            <a:miter lim="800000"/>
            <a:headEnd/>
            <a:tailEnd/>
          </a:ln>
        </p:spPr>
        <p:txBody>
          <a:bodyPr wrap="none"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7" name="矩形 6"/>
          <p:cNvSpPr/>
          <p:nvPr/>
        </p:nvSpPr>
        <p:spPr>
          <a:xfrm>
            <a:off x="3863188" y="5977182"/>
            <a:ext cx="4572000" cy="707886"/>
          </a:xfrm>
          <a:prstGeom prst="rect">
            <a:avLst/>
          </a:prstGeom>
          <a:solidFill>
            <a:srgbClr val="00B050"/>
          </a:solidFill>
        </p:spPr>
        <p:txBody>
          <a:bodyPr>
            <a:spAutoFit/>
          </a:bodyPr>
          <a:lstStyle/>
          <a:p>
            <a:pPr algn="ctr"/>
            <a:r>
              <a:rPr lang="en-US" altLang="zh-CN" sz="2000" b="1" dirty="0" err="1" smtClean="0">
                <a:latin typeface="Times New Roman" pitchFamily="18" charset="0"/>
                <a:ea typeface="楷体" pitchFamily="49" charset="-122"/>
                <a:cs typeface="Times New Roman" pitchFamily="18" charset="0"/>
              </a:rPr>
              <a:t>linux</a:t>
            </a:r>
            <a:r>
              <a:rPr lang="zh-CN" altLang="en-US" sz="2000" dirty="0">
                <a:latin typeface="Times New Roman" pitchFamily="18" charset="0"/>
                <a:ea typeface="楷体" pitchFamily="49" charset="-122"/>
                <a:cs typeface="Times New Roman" pitchFamily="18" charset="0"/>
              </a:rPr>
              <a:t>命令执行方式： </a:t>
            </a:r>
          </a:p>
          <a:p>
            <a:pPr algn="ctr"/>
            <a:r>
              <a:rPr lang="zh-CN" altLang="en-US" sz="2000" dirty="0">
                <a:latin typeface="Times New Roman" pitchFamily="18" charset="0"/>
                <a:ea typeface="楷体" pitchFamily="49" charset="-122"/>
                <a:cs typeface="Times New Roman" pitchFamily="18" charset="0"/>
              </a:rPr>
              <a:t>命令名 </a:t>
            </a:r>
            <a:r>
              <a:rPr lang="zh-CN" altLang="en-US" sz="2000" dirty="0" smtClean="0">
                <a:latin typeface="Times New Roman" pitchFamily="18" charset="0"/>
                <a:ea typeface="楷体" pitchFamily="49" charset="-122"/>
                <a:cs typeface="Times New Roman" pitchFamily="18" charset="0"/>
              </a:rPr>
              <a:t> 命令</a:t>
            </a:r>
            <a:r>
              <a:rPr lang="zh-CN" altLang="en-US" sz="2000" dirty="0">
                <a:latin typeface="Times New Roman" pitchFamily="18" charset="0"/>
                <a:ea typeface="楷体" pitchFamily="49" charset="-122"/>
                <a:cs typeface="Times New Roman" pitchFamily="18" charset="0"/>
              </a:rPr>
              <a:t>参数 </a:t>
            </a:r>
            <a:r>
              <a:rPr lang="zh-CN" altLang="en-US" sz="2000" dirty="0" smtClean="0">
                <a:latin typeface="Times New Roman" pitchFamily="18" charset="0"/>
                <a:ea typeface="楷体" pitchFamily="49" charset="-122"/>
                <a:cs typeface="Times New Roman" pitchFamily="18" charset="0"/>
              </a:rPr>
              <a:t> 操作</a:t>
            </a:r>
            <a:r>
              <a:rPr lang="zh-CN" altLang="en-US" sz="2000" dirty="0">
                <a:latin typeface="Times New Roman" pitchFamily="18" charset="0"/>
                <a:ea typeface="楷体" pitchFamily="49" charset="-122"/>
                <a:cs typeface="Times New Roman" pitchFamily="18" charset="0"/>
              </a:rPr>
              <a:t>的文件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19</a:t>
            </a:fld>
            <a:endParaRPr lang="zh-CN" altLang="en-US"/>
          </a:p>
        </p:txBody>
      </p:sp>
    </p:spTree>
    <p:extLst>
      <p:ext uri="{BB962C8B-B14F-4D97-AF65-F5344CB8AC3E}">
        <p14:creationId xmlns:p14="http://schemas.microsoft.com/office/powerpoint/2010/main" val="3330780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10125" cy="5295900"/>
          </a:xfrm>
          <a:prstGeom prst="rect">
            <a:avLst/>
          </a:prstGeom>
        </p:spPr>
      </p:pic>
      <p:sp>
        <p:nvSpPr>
          <p:cNvPr id="4" name="文本框 3"/>
          <p:cNvSpPr txBox="1"/>
          <p:nvPr/>
        </p:nvSpPr>
        <p:spPr>
          <a:xfrm>
            <a:off x="4810125" y="6444734"/>
            <a:ext cx="1797627"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3279216</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284" y="0"/>
            <a:ext cx="6343650" cy="6629400"/>
          </a:xfrm>
          <a:prstGeom prst="rect">
            <a:avLst/>
          </a:prstGeom>
        </p:spPr>
      </p:pic>
      <p:sp>
        <p:nvSpPr>
          <p:cNvPr id="2" name="灯片编号占位符 1"/>
          <p:cNvSpPr>
            <a:spLocks noGrp="1"/>
          </p:cNvSpPr>
          <p:nvPr>
            <p:ph type="sldNum" sz="quarter" idx="12"/>
          </p:nvPr>
        </p:nvSpPr>
        <p:spPr/>
        <p:txBody>
          <a:bodyPr/>
          <a:lstStyle/>
          <a:p>
            <a:fld id="{E8D1A0BE-4B26-48D7-B8C5-31D3800DADB1}" type="slidenum">
              <a:rPr lang="zh-CN" altLang="en-US" smtClean="0"/>
              <a:t>2</a:t>
            </a:fld>
            <a:endParaRPr lang="zh-CN" altLang="en-US"/>
          </a:p>
        </p:txBody>
      </p:sp>
    </p:spTree>
    <p:extLst>
      <p:ext uri="{BB962C8B-B14F-4D97-AF65-F5344CB8AC3E}">
        <p14:creationId xmlns:p14="http://schemas.microsoft.com/office/powerpoint/2010/main" val="2159583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96650" y="477235"/>
            <a:ext cx="2069976" cy="646331"/>
          </a:xfrm>
          <a:prstGeom prst="rect">
            <a:avLst/>
          </a:prstGeom>
        </p:spPr>
        <p:txBody>
          <a:bodyPr wrap="square">
            <a:spAutoFit/>
          </a:bodyPr>
          <a:lstStyle/>
          <a:p>
            <a:r>
              <a:rPr lang="zh-CN" altLang="en-US" sz="3600" dirty="0" smtClean="0">
                <a:latin typeface="楷体" pitchFamily="49" charset="-122"/>
                <a:ea typeface="楷体" pitchFamily="49" charset="-122"/>
              </a:rPr>
              <a:t>查看</a:t>
            </a:r>
            <a:r>
              <a:rPr lang="zh-CN" altLang="en-US" sz="3600" dirty="0">
                <a:latin typeface="楷体" pitchFamily="49" charset="-122"/>
                <a:ea typeface="楷体" pitchFamily="49" charset="-122"/>
              </a:rPr>
              <a:t>目录 </a:t>
            </a:r>
          </a:p>
        </p:txBody>
      </p:sp>
      <p:sp>
        <p:nvSpPr>
          <p:cNvPr id="5" name="矩形 4"/>
          <p:cNvSpPr/>
          <p:nvPr/>
        </p:nvSpPr>
        <p:spPr>
          <a:xfrm>
            <a:off x="1930670" y="1409939"/>
            <a:ext cx="7848872" cy="4662815"/>
          </a:xfrm>
          <a:prstGeom prst="rect">
            <a:avLst/>
          </a:prstGeom>
        </p:spPr>
        <p:txBody>
          <a:bodyPr wrap="square">
            <a:spAutoFit/>
          </a:bodyPr>
          <a:lstStyle/>
          <a:p>
            <a:pPr>
              <a:lnSpc>
                <a:spcPct val="150000"/>
              </a:lnSpc>
            </a:pPr>
            <a:r>
              <a:rPr lang="en-US" altLang="zh-CN" b="1" dirty="0" err="1" smtClean="0">
                <a:latin typeface="Times New Roman" pitchFamily="18" charset="0"/>
                <a:ea typeface="楷体" pitchFamily="49" charset="-122"/>
                <a:cs typeface="Times New Roman" pitchFamily="18" charset="0"/>
              </a:rPr>
              <a:t>pwd</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说明：该命令显示当前用户所在的路径 </a:t>
            </a:r>
          </a:p>
          <a:p>
            <a:pPr>
              <a:lnSpc>
                <a:spcPct val="150000"/>
              </a:lnSpc>
            </a:pPr>
            <a:r>
              <a:rPr lang="zh-CN" altLang="en-US" dirty="0">
                <a:latin typeface="Times New Roman" pitchFamily="18" charset="0"/>
                <a:ea typeface="楷体" pitchFamily="49" charset="-122"/>
                <a:cs typeface="Times New Roman" pitchFamily="18" charset="0"/>
              </a:rPr>
              <a:t>举例： </a:t>
            </a:r>
            <a:r>
              <a:rPr lang="en-US" altLang="zh-CN" dirty="0" err="1">
                <a:latin typeface="Times New Roman" pitchFamily="18" charset="0"/>
                <a:ea typeface="楷体" pitchFamily="49" charset="-122"/>
                <a:cs typeface="Times New Roman" pitchFamily="18" charset="0"/>
              </a:rPr>
              <a:t>pwd</a:t>
            </a:r>
            <a:r>
              <a:rPr lang="en-US" altLang="zh-CN" dirty="0">
                <a:latin typeface="Times New Roman" pitchFamily="18" charset="0"/>
                <a:ea typeface="楷体" pitchFamily="49" charset="-122"/>
                <a:cs typeface="Times New Roman" pitchFamily="18" charset="0"/>
              </a:rPr>
              <a:t> </a:t>
            </a:r>
          </a:p>
          <a:p>
            <a:pPr>
              <a:lnSpc>
                <a:spcPct val="150000"/>
              </a:lnSpc>
            </a:pPr>
            <a:r>
              <a:rPr lang="en-US" altLang="zh-CN" b="1" dirty="0" err="1">
                <a:latin typeface="Times New Roman" pitchFamily="18" charset="0"/>
                <a:ea typeface="楷体" pitchFamily="49" charset="-122"/>
                <a:cs typeface="Times New Roman" pitchFamily="18" charset="0"/>
              </a:rPr>
              <a:t>ls</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说明：该命令式显示当前所在的目录中的文件和子目录 </a:t>
            </a:r>
          </a:p>
          <a:p>
            <a:pPr>
              <a:lnSpc>
                <a:spcPct val="150000"/>
              </a:lnSpc>
            </a:pPr>
            <a:r>
              <a:rPr lang="zh-CN" altLang="en-US" dirty="0">
                <a:latin typeface="Times New Roman" pitchFamily="18" charset="0"/>
                <a:ea typeface="楷体" pitchFamily="49" charset="-122"/>
                <a:cs typeface="Times New Roman" pitchFamily="18" charset="0"/>
              </a:rPr>
              <a:t>举例： </a:t>
            </a:r>
          </a:p>
          <a:p>
            <a:pPr>
              <a:lnSpc>
                <a:spcPct val="150000"/>
              </a:lnSpc>
            </a:pPr>
            <a:r>
              <a:rPr lang="en-US" altLang="zh-CN" dirty="0" err="1">
                <a:latin typeface="Times New Roman" pitchFamily="18" charset="0"/>
                <a:ea typeface="楷体" pitchFamily="49" charset="-122"/>
                <a:cs typeface="Times New Roman" pitchFamily="18" charset="0"/>
              </a:rPr>
              <a:t>ls</a:t>
            </a:r>
            <a:r>
              <a:rPr lang="en-US" altLang="zh-CN" dirty="0">
                <a:latin typeface="Times New Roman" pitchFamily="18" charset="0"/>
                <a:ea typeface="楷体" pitchFamily="49" charset="-122"/>
                <a:cs typeface="Times New Roman" pitchFamily="18" charset="0"/>
              </a:rPr>
              <a:t>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显示</a:t>
            </a:r>
            <a:r>
              <a:rPr lang="zh-CN" altLang="en-US" dirty="0">
                <a:latin typeface="Times New Roman" pitchFamily="18" charset="0"/>
                <a:ea typeface="楷体" pitchFamily="49" charset="-122"/>
                <a:cs typeface="Times New Roman" pitchFamily="18" charset="0"/>
              </a:rPr>
              <a:t>当前目录的所有非隐藏的文件和子目录 </a:t>
            </a:r>
          </a:p>
          <a:p>
            <a:pPr>
              <a:lnSpc>
                <a:spcPct val="150000"/>
              </a:lnSpc>
            </a:pPr>
            <a:r>
              <a:rPr lang="en-US" altLang="zh-CN" dirty="0" err="1">
                <a:latin typeface="Times New Roman" pitchFamily="18" charset="0"/>
                <a:ea typeface="楷体" pitchFamily="49" charset="-122"/>
                <a:cs typeface="Times New Roman" pitchFamily="18" charset="0"/>
              </a:rPr>
              <a:t>ls</a:t>
            </a:r>
            <a:r>
              <a:rPr lang="en-US" altLang="zh-CN" dirty="0">
                <a:latin typeface="Times New Roman" pitchFamily="18" charset="0"/>
                <a:ea typeface="楷体" pitchFamily="49" charset="-122"/>
                <a:cs typeface="Times New Roman" pitchFamily="18" charset="0"/>
              </a:rPr>
              <a:t> ../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显示</a:t>
            </a:r>
            <a:r>
              <a:rPr lang="zh-CN" altLang="en-US" dirty="0">
                <a:latin typeface="Times New Roman" pitchFamily="18" charset="0"/>
                <a:ea typeface="楷体" pitchFamily="49" charset="-122"/>
                <a:cs typeface="Times New Roman" pitchFamily="18" charset="0"/>
              </a:rPr>
              <a:t>上一级目录的所有的非隐藏的文件和目录 </a:t>
            </a:r>
          </a:p>
          <a:p>
            <a:pPr>
              <a:lnSpc>
                <a:spcPct val="150000"/>
              </a:lnSpc>
            </a:pPr>
            <a:r>
              <a:rPr lang="en-US" altLang="zh-CN" dirty="0" err="1" smtClean="0">
                <a:latin typeface="Times New Roman" pitchFamily="18" charset="0"/>
                <a:ea typeface="楷体" pitchFamily="49" charset="-122"/>
                <a:cs typeface="Times New Roman" pitchFamily="18" charset="0"/>
              </a:rPr>
              <a:t>ls</a:t>
            </a:r>
            <a:r>
              <a:rPr lang="en-US" altLang="zh-CN" dirty="0" smtClean="0">
                <a:latin typeface="Times New Roman" pitchFamily="18" charset="0"/>
                <a:ea typeface="楷体" pitchFamily="49" charset="-122"/>
                <a:cs typeface="Times New Roman" pitchFamily="18" charset="0"/>
              </a:rPr>
              <a:t> </a:t>
            </a:r>
            <a:r>
              <a:rPr lang="en-US" altLang="zh-CN" dirty="0">
                <a:latin typeface="Times New Roman" pitchFamily="18" charset="0"/>
                <a:ea typeface="楷体" pitchFamily="49" charset="-122"/>
                <a:cs typeface="Times New Roman" pitchFamily="18" charset="0"/>
              </a:rPr>
              <a:t>-a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显示</a:t>
            </a:r>
            <a:r>
              <a:rPr lang="zh-CN" altLang="en-US" dirty="0">
                <a:latin typeface="Times New Roman" pitchFamily="18" charset="0"/>
                <a:ea typeface="楷体" pitchFamily="49" charset="-122"/>
                <a:cs typeface="Times New Roman" pitchFamily="18" charset="0"/>
              </a:rPr>
              <a:t>当前目录下的所有的文件夹和子目录，包括隐藏文件 </a:t>
            </a:r>
          </a:p>
          <a:p>
            <a:pPr>
              <a:lnSpc>
                <a:spcPct val="150000"/>
              </a:lnSpc>
            </a:pPr>
            <a:r>
              <a:rPr lang="en-US" altLang="zh-CN" dirty="0" err="1">
                <a:latin typeface="Times New Roman" pitchFamily="18" charset="0"/>
                <a:ea typeface="楷体" pitchFamily="49" charset="-122"/>
                <a:cs typeface="Times New Roman" pitchFamily="18" charset="0"/>
              </a:rPr>
              <a:t>ls</a:t>
            </a:r>
            <a:r>
              <a:rPr lang="en-US" altLang="zh-CN" dirty="0">
                <a:latin typeface="Times New Roman" pitchFamily="18" charset="0"/>
                <a:ea typeface="楷体" pitchFamily="49" charset="-122"/>
                <a:cs typeface="Times New Roman" pitchFamily="18" charset="0"/>
              </a:rPr>
              <a:t> -l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以</a:t>
            </a:r>
            <a:r>
              <a:rPr lang="zh-CN" altLang="en-US" dirty="0">
                <a:latin typeface="Times New Roman" pitchFamily="18" charset="0"/>
                <a:ea typeface="楷体" pitchFamily="49" charset="-122"/>
                <a:cs typeface="Times New Roman" pitchFamily="18" charset="0"/>
              </a:rPr>
              <a:t>列表的形式显示当前目录下的文件和子目录 </a:t>
            </a:r>
          </a:p>
          <a:p>
            <a:pPr>
              <a:lnSpc>
                <a:spcPct val="150000"/>
              </a:lnSpc>
            </a:pPr>
            <a:r>
              <a:rPr lang="en-US" altLang="zh-CN" dirty="0" err="1">
                <a:latin typeface="Times New Roman" pitchFamily="18" charset="0"/>
                <a:ea typeface="楷体" pitchFamily="49" charset="-122"/>
                <a:cs typeface="Times New Roman" pitchFamily="18" charset="0"/>
              </a:rPr>
              <a:t>ls</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lh</a:t>
            </a:r>
            <a:r>
              <a:rPr lang="en-US" altLang="zh-CN" dirty="0">
                <a:latin typeface="Times New Roman" pitchFamily="18" charset="0"/>
                <a:ea typeface="楷体" pitchFamily="49" charset="-122"/>
                <a:cs typeface="Times New Roman" pitchFamily="18" charset="0"/>
              </a:rPr>
              <a:t>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以</a:t>
            </a:r>
            <a:r>
              <a:rPr lang="zh-CN" altLang="en-US" dirty="0">
                <a:latin typeface="Times New Roman" pitchFamily="18" charset="0"/>
                <a:ea typeface="楷体" pitchFamily="49" charset="-122"/>
                <a:cs typeface="Times New Roman" pitchFamily="18" charset="0"/>
              </a:rPr>
              <a:t>列表的形式显示当前目录下的文件和子目录，大小以</a:t>
            </a:r>
            <a:r>
              <a:rPr lang="en-US" altLang="zh-CN" dirty="0">
                <a:latin typeface="Times New Roman" pitchFamily="18" charset="0"/>
                <a:ea typeface="楷体" pitchFamily="49" charset="-122"/>
                <a:cs typeface="Times New Roman" pitchFamily="18" charset="0"/>
              </a:rPr>
              <a:t>K</a:t>
            </a:r>
            <a:r>
              <a:rPr lang="zh-CN" altLang="en-US" dirty="0">
                <a:latin typeface="Times New Roman" pitchFamily="18" charset="0"/>
                <a:ea typeface="楷体" pitchFamily="49" charset="-122"/>
                <a:cs typeface="Times New Roman" pitchFamily="18" charset="0"/>
              </a:rPr>
              <a:t>或</a:t>
            </a:r>
            <a:r>
              <a:rPr lang="en-US" altLang="zh-CN" dirty="0">
                <a:latin typeface="Times New Roman" pitchFamily="18" charset="0"/>
                <a:ea typeface="楷体" pitchFamily="49" charset="-122"/>
                <a:cs typeface="Times New Roman" pitchFamily="18" charset="0"/>
              </a:rPr>
              <a:t>M</a:t>
            </a:r>
            <a:r>
              <a:rPr lang="zh-CN" altLang="en-US" dirty="0">
                <a:latin typeface="Times New Roman" pitchFamily="18" charset="0"/>
                <a:ea typeface="楷体" pitchFamily="49" charset="-122"/>
                <a:cs typeface="Times New Roman" pitchFamily="18" charset="0"/>
              </a:rPr>
              <a:t>显示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20</a:t>
            </a:fld>
            <a:endParaRPr lang="zh-CN" altLang="en-US"/>
          </a:p>
        </p:txBody>
      </p:sp>
    </p:spTree>
    <p:extLst>
      <p:ext uri="{BB962C8B-B14F-4D97-AF65-F5344CB8AC3E}">
        <p14:creationId xmlns:p14="http://schemas.microsoft.com/office/powerpoint/2010/main" val="575713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83832" y="260649"/>
            <a:ext cx="2358008" cy="646331"/>
          </a:xfrm>
          <a:prstGeom prst="rect">
            <a:avLst/>
          </a:prstGeom>
        </p:spPr>
        <p:txBody>
          <a:bodyPr wrap="square">
            <a:spAutoFit/>
          </a:bodyPr>
          <a:lstStyle/>
          <a:p>
            <a:r>
              <a:rPr lang="zh-CN" altLang="en-US" sz="3600" dirty="0">
                <a:latin typeface="楷体" pitchFamily="49" charset="-122"/>
                <a:ea typeface="楷体" pitchFamily="49" charset="-122"/>
              </a:rPr>
              <a:t>切换目录 </a:t>
            </a:r>
          </a:p>
        </p:txBody>
      </p:sp>
      <p:sp>
        <p:nvSpPr>
          <p:cNvPr id="5" name="矩形 4"/>
          <p:cNvSpPr/>
          <p:nvPr/>
        </p:nvSpPr>
        <p:spPr>
          <a:xfrm>
            <a:off x="2423592" y="1916832"/>
            <a:ext cx="5958408" cy="4247317"/>
          </a:xfrm>
          <a:prstGeom prst="rect">
            <a:avLst/>
          </a:prstGeom>
        </p:spPr>
        <p:txBody>
          <a:bodyPr wrap="square">
            <a:spAutoFit/>
          </a:bodyPr>
          <a:lstStyle/>
          <a:p>
            <a:pPr>
              <a:lnSpc>
                <a:spcPct val="150000"/>
              </a:lnSpc>
            </a:pPr>
            <a:r>
              <a:rPr lang="en-US" altLang="zh-CN" b="1" dirty="0">
                <a:latin typeface="Times New Roman" pitchFamily="18" charset="0"/>
                <a:ea typeface="楷体" pitchFamily="49" charset="-122"/>
                <a:cs typeface="Times New Roman" pitchFamily="18" charset="0"/>
              </a:rPr>
              <a:t>cd</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说明：该命令是从当前的工作目录下更改至指定的目录 </a:t>
            </a:r>
          </a:p>
          <a:p>
            <a:pPr>
              <a:lnSpc>
                <a:spcPct val="150000"/>
              </a:lnSpc>
            </a:pPr>
            <a:r>
              <a:rPr lang="zh-CN" altLang="en-US" dirty="0">
                <a:latin typeface="Times New Roman" pitchFamily="18" charset="0"/>
                <a:ea typeface="楷体" pitchFamily="49" charset="-122"/>
                <a:cs typeface="Times New Roman" pitchFamily="18" charset="0"/>
              </a:rPr>
              <a:t>举例： </a:t>
            </a:r>
            <a:endParaRPr lang="en-US" altLang="zh-CN" dirty="0">
              <a:latin typeface="Times New Roman" pitchFamily="18" charset="0"/>
              <a:ea typeface="楷体" pitchFamily="49" charset="-122"/>
              <a:cs typeface="Times New Roman" pitchFamily="18" charset="0"/>
            </a:endParaRPr>
          </a:p>
          <a:p>
            <a:pPr>
              <a:lnSpc>
                <a:spcPct val="150000"/>
              </a:lnSpc>
            </a:pP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dirty="0">
                <a:latin typeface="Times New Roman" pitchFamily="18" charset="0"/>
                <a:ea typeface="楷体" pitchFamily="49" charset="-122"/>
                <a:cs typeface="Times New Roman" pitchFamily="18" charset="0"/>
              </a:rPr>
              <a:t>cd  </a:t>
            </a:r>
            <a:r>
              <a:rPr lang="en-US" altLang="zh-CN" dirty="0" smtClean="0">
                <a:latin typeface="Times New Roman" pitchFamily="18" charset="0"/>
                <a:ea typeface="楷体" pitchFamily="49" charset="-122"/>
                <a:cs typeface="Times New Roman" pitchFamily="18" charset="0"/>
              </a:rPr>
              <a:t>/</a:t>
            </a:r>
            <a:r>
              <a:rPr lang="en-US" altLang="zh-CN" dirty="0" err="1" smtClean="0">
                <a:latin typeface="Times New Roman" pitchFamily="18" charset="0"/>
                <a:ea typeface="楷体" pitchFamily="49" charset="-122"/>
                <a:cs typeface="Times New Roman" pitchFamily="18" charset="0"/>
              </a:rPr>
              <a:t>share_bio</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切换</a:t>
            </a:r>
            <a:r>
              <a:rPr lang="zh-CN" altLang="en-US" dirty="0">
                <a:latin typeface="Times New Roman" pitchFamily="18" charset="0"/>
                <a:ea typeface="楷体" pitchFamily="49" charset="-122"/>
                <a:cs typeface="Times New Roman" pitchFamily="18" charset="0"/>
              </a:rPr>
              <a:t>目录至</a:t>
            </a:r>
            <a:r>
              <a:rPr lang="en-US" altLang="zh-CN" dirty="0">
                <a:latin typeface="Times New Roman" pitchFamily="18" charset="0"/>
                <a:ea typeface="楷体" pitchFamily="49" charset="-122"/>
                <a:cs typeface="Times New Roman" pitchFamily="18" charset="0"/>
              </a:rPr>
              <a:t>/ </a:t>
            </a:r>
            <a:r>
              <a:rPr lang="en-US" altLang="zh-CN" dirty="0" err="1" smtClean="0">
                <a:latin typeface="Times New Roman" pitchFamily="18" charset="0"/>
                <a:ea typeface="楷体" pitchFamily="49" charset="-122"/>
                <a:cs typeface="Times New Roman" pitchFamily="18" charset="0"/>
              </a:rPr>
              <a:t>share_bio</a:t>
            </a:r>
            <a:endParaRPr lang="en-US" altLang="zh-CN" dirty="0" smtClean="0">
              <a:latin typeface="Times New Roman" pitchFamily="18" charset="0"/>
              <a:ea typeface="楷体" pitchFamily="49" charset="-122"/>
              <a:cs typeface="Times New Roman" pitchFamily="18" charset="0"/>
            </a:endParaRPr>
          </a:p>
          <a:p>
            <a:pPr>
              <a:lnSpc>
                <a:spcPct val="150000"/>
              </a:lnSpc>
            </a:pPr>
            <a:r>
              <a:rPr lang="en-US" altLang="zh-CN" dirty="0" smtClean="0">
                <a:latin typeface="Times New Roman" pitchFamily="18" charset="0"/>
                <a:ea typeface="楷体" pitchFamily="49" charset="-122"/>
                <a:cs typeface="Times New Roman" pitchFamily="18" charset="0"/>
              </a:rPr>
              <a:t>cd  /</a:t>
            </a:r>
            <a:r>
              <a:rPr lang="en-US" altLang="zh-CN" dirty="0" err="1" smtClean="0">
                <a:latin typeface="Times New Roman" pitchFamily="18" charset="0"/>
                <a:ea typeface="楷体" pitchFamily="49" charset="-122"/>
                <a:cs typeface="Times New Roman" pitchFamily="18" charset="0"/>
              </a:rPr>
              <a:t>xiejb</a:t>
            </a:r>
            <a:r>
              <a:rPr lang="en-US" altLang="zh-CN" dirty="0" smtClean="0">
                <a:latin typeface="Times New Roman" pitchFamily="18" charset="0"/>
                <a:ea typeface="楷体" pitchFamily="49" charset="-122"/>
                <a:cs typeface="Times New Roman" pitchFamily="18" charset="0"/>
              </a:rPr>
              <a:t>/</a:t>
            </a:r>
            <a:r>
              <a:rPr lang="en-US" altLang="zh-CN" dirty="0" err="1" smtClean="0">
                <a:latin typeface="Times New Roman" pitchFamily="18" charset="0"/>
                <a:ea typeface="楷体" pitchFamily="49" charset="-122"/>
                <a:cs typeface="Times New Roman" pitchFamily="18" charset="0"/>
              </a:rPr>
              <a:t>linux</a:t>
            </a:r>
            <a:r>
              <a:rPr lang="en-US" altLang="zh-CN" dirty="0" smtClean="0">
                <a:latin typeface="Times New Roman" pitchFamily="18" charset="0"/>
                <a:ea typeface="楷体" pitchFamily="49" charset="-122"/>
                <a:cs typeface="Times New Roman" pitchFamily="18" charset="0"/>
              </a:rPr>
              <a:t>-study   </a:t>
            </a:r>
            <a:r>
              <a:rPr lang="zh-CN" altLang="en-US" dirty="0" smtClean="0">
                <a:latin typeface="Times New Roman" pitchFamily="18" charset="0"/>
                <a:ea typeface="楷体" pitchFamily="49" charset="-122"/>
                <a:cs typeface="Times New Roman" pitchFamily="18" charset="0"/>
              </a:rPr>
              <a:t>重新进入</a:t>
            </a:r>
            <a:r>
              <a:rPr lang="en-US" altLang="zh-CN" dirty="0" err="1">
                <a:latin typeface="Times New Roman" pitchFamily="18" charset="0"/>
                <a:ea typeface="楷体" pitchFamily="49" charset="-122"/>
                <a:cs typeface="Times New Roman" pitchFamily="18" charset="0"/>
              </a:rPr>
              <a:t>linux</a:t>
            </a:r>
            <a:r>
              <a:rPr lang="en-US" altLang="zh-CN" dirty="0">
                <a:latin typeface="Times New Roman" pitchFamily="18" charset="0"/>
                <a:ea typeface="楷体" pitchFamily="49" charset="-122"/>
                <a:cs typeface="Times New Roman" pitchFamily="18" charset="0"/>
              </a:rPr>
              <a:t>-study</a:t>
            </a:r>
          </a:p>
          <a:p>
            <a:pPr>
              <a:lnSpc>
                <a:spcPct val="150000"/>
              </a:lnSpc>
            </a:pPr>
            <a:r>
              <a:rPr lang="en-US" altLang="zh-CN" dirty="0">
                <a:latin typeface="Times New Roman" pitchFamily="18" charset="0"/>
                <a:ea typeface="楷体" pitchFamily="49" charset="-122"/>
                <a:cs typeface="Times New Roman" pitchFamily="18" charset="0"/>
              </a:rPr>
              <a:t>cd </a:t>
            </a:r>
            <a:r>
              <a:rPr lang="en-US" altLang="zh-CN" dirty="0" smtClean="0">
                <a:latin typeface="Times New Roman" pitchFamily="18" charset="0"/>
                <a:ea typeface="楷体" pitchFamily="49" charset="-122"/>
                <a:cs typeface="Times New Roman" pitchFamily="18" charset="0"/>
              </a:rPr>
              <a:t> ..                              </a:t>
            </a:r>
            <a:r>
              <a:rPr lang="zh-CN" altLang="en-US" dirty="0" smtClean="0">
                <a:latin typeface="Times New Roman" pitchFamily="18" charset="0"/>
                <a:ea typeface="楷体" pitchFamily="49" charset="-122"/>
                <a:cs typeface="Times New Roman" pitchFamily="18" charset="0"/>
              </a:rPr>
              <a:t>切换</a:t>
            </a:r>
            <a:r>
              <a:rPr lang="zh-CN" altLang="en-US" dirty="0">
                <a:latin typeface="Times New Roman" pitchFamily="18" charset="0"/>
                <a:ea typeface="楷体" pitchFamily="49" charset="-122"/>
                <a:cs typeface="Times New Roman" pitchFamily="18" charset="0"/>
              </a:rPr>
              <a:t>上上一级目录 </a:t>
            </a:r>
          </a:p>
          <a:p>
            <a:pPr>
              <a:lnSpc>
                <a:spcPct val="150000"/>
              </a:lnSpc>
            </a:pPr>
            <a:r>
              <a:rPr lang="en-US" altLang="zh-CN" dirty="0">
                <a:latin typeface="Times New Roman" pitchFamily="18" charset="0"/>
                <a:ea typeface="楷体" pitchFamily="49" charset="-122"/>
                <a:cs typeface="Times New Roman" pitchFamily="18" charset="0"/>
              </a:rPr>
              <a:t>cd /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切换</a:t>
            </a:r>
            <a:r>
              <a:rPr lang="zh-CN" altLang="en-US" dirty="0" smtClean="0">
                <a:latin typeface="Times New Roman" pitchFamily="18" charset="0"/>
                <a:ea typeface="楷体" pitchFamily="49" charset="-122"/>
                <a:cs typeface="Times New Roman" pitchFamily="18" charset="0"/>
              </a:rPr>
              <a:t>至</a:t>
            </a:r>
            <a:r>
              <a:rPr lang="zh-CN" altLang="en-US" dirty="0">
                <a:latin typeface="Times New Roman" pitchFamily="18" charset="0"/>
                <a:ea typeface="楷体" pitchFamily="49" charset="-122"/>
                <a:cs typeface="Times New Roman" pitchFamily="18" charset="0"/>
              </a:rPr>
              <a:t>根</a:t>
            </a:r>
            <a:r>
              <a:rPr lang="zh-CN" altLang="en-US" dirty="0" smtClean="0">
                <a:latin typeface="Times New Roman" pitchFamily="18" charset="0"/>
                <a:ea typeface="楷体" pitchFamily="49" charset="-122"/>
                <a:cs typeface="Times New Roman" pitchFamily="18" charset="0"/>
              </a:rPr>
              <a:t>目录</a:t>
            </a:r>
            <a:r>
              <a:rPr lang="zh-CN" altLang="en-US" dirty="0">
                <a:latin typeface="Times New Roman" pitchFamily="18" charset="0"/>
                <a:ea typeface="楷体" pitchFamily="49" charset="-122"/>
                <a:cs typeface="Times New Roman" pitchFamily="18" charset="0"/>
              </a:rPr>
              <a:t>下 </a:t>
            </a:r>
          </a:p>
          <a:p>
            <a:pPr>
              <a:lnSpc>
                <a:spcPct val="150000"/>
              </a:lnSpc>
            </a:pPr>
            <a:r>
              <a:rPr lang="en-US" altLang="zh-CN" dirty="0">
                <a:latin typeface="Times New Roman" pitchFamily="18" charset="0"/>
                <a:ea typeface="楷体" pitchFamily="49" charset="-122"/>
                <a:cs typeface="Times New Roman" pitchFamily="18" charset="0"/>
              </a:rPr>
              <a:t>cd ~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切换到</a:t>
            </a:r>
            <a:r>
              <a:rPr lang="zh-CN" altLang="en-US" dirty="0">
                <a:latin typeface="Times New Roman" pitchFamily="18" charset="0"/>
                <a:ea typeface="楷体" pitchFamily="49" charset="-122"/>
                <a:cs typeface="Times New Roman" pitchFamily="18" charset="0"/>
              </a:rPr>
              <a:t>用户自己的登录时的</a:t>
            </a:r>
            <a:r>
              <a:rPr lang="zh-CN" altLang="en-US" dirty="0" smtClean="0">
                <a:latin typeface="Times New Roman" pitchFamily="18" charset="0"/>
                <a:ea typeface="楷体" pitchFamily="49" charset="-122"/>
                <a:cs typeface="Times New Roman" pitchFamily="18" charset="0"/>
              </a:rPr>
              <a:t>主目录</a:t>
            </a:r>
            <a:endParaRPr lang="en-US" altLang="zh-CN" dirty="0" smtClean="0">
              <a:latin typeface="Times New Roman" pitchFamily="18" charset="0"/>
              <a:ea typeface="楷体" pitchFamily="49" charset="-122"/>
              <a:cs typeface="Times New Roman" pitchFamily="18" charset="0"/>
            </a:endParaRPr>
          </a:p>
          <a:p>
            <a:pPr>
              <a:lnSpc>
                <a:spcPct val="150000"/>
              </a:lnSpc>
            </a:pPr>
            <a:r>
              <a:rPr lang="en-US" altLang="zh-CN" dirty="0" smtClean="0">
                <a:latin typeface="Times New Roman" pitchFamily="18" charset="0"/>
                <a:ea typeface="楷体" pitchFamily="49" charset="-122"/>
                <a:cs typeface="Times New Roman" pitchFamily="18" charset="0"/>
              </a:rPr>
              <a:t>cd </a:t>
            </a:r>
            <a:r>
              <a:rPr lang="en-US" altLang="zh-CN" dirty="0" smtClean="0">
                <a:latin typeface="Times New Roman" pitchFamily="18" charset="0"/>
                <a:cs typeface="Times New Roman" pitchFamily="18" charset="0"/>
              </a:rPr>
              <a:t>/home/</a:t>
            </a:r>
            <a:r>
              <a:rPr lang="en-US" altLang="zh-CN" dirty="0" smtClean="0">
                <a:solidFill>
                  <a:srgbClr val="FF0000"/>
                </a:solidFill>
                <a:latin typeface="Times New Roman" pitchFamily="18" charset="0"/>
                <a:cs typeface="Times New Roman" pitchFamily="18" charset="0"/>
              </a:rPr>
              <a:t>inspur02/</a:t>
            </a:r>
            <a:r>
              <a:rPr lang="en-US" altLang="zh-CN" dirty="0" err="1" smtClean="0">
                <a:latin typeface="Times New Roman" pitchFamily="18" charset="0"/>
                <a:cs typeface="Times New Roman" pitchFamily="18" charset="0"/>
              </a:rPr>
              <a:t>workdir</a:t>
            </a:r>
            <a:r>
              <a:rPr lang="en-US" altLang="zh-CN" dirty="0" smtClean="0">
                <a:solidFill>
                  <a:srgbClr val="FF0000"/>
                </a:solidFill>
                <a:latin typeface="Times New Roman" pitchFamily="18" charset="0"/>
                <a:cs typeface="Times New Roman" pitchFamily="18" charset="0"/>
              </a:rPr>
              <a:t>/</a:t>
            </a:r>
            <a:r>
              <a:rPr lang="en-US" altLang="zh-CN" dirty="0" err="1" smtClean="0">
                <a:solidFill>
                  <a:srgbClr val="FF0000"/>
                </a:solidFill>
                <a:latin typeface="Times New Roman" pitchFamily="18" charset="0"/>
                <a:cs typeface="Times New Roman" pitchFamily="18" charset="0"/>
              </a:rPr>
              <a:t>jnsi</a:t>
            </a:r>
            <a:r>
              <a:rPr lang="en-US" altLang="zh-CN" dirty="0" smtClean="0">
                <a:solidFill>
                  <a:srgbClr val="FF0000"/>
                </a:solidFill>
                <a:latin typeface="Times New Roman" pitchFamily="18" charset="0"/>
                <a:cs typeface="Times New Roman" pitchFamily="18" charset="0"/>
              </a:rPr>
              <a:t>/</a:t>
            </a:r>
            <a:endParaRPr lang="zh-CN" altLang="en-US" dirty="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21</a:t>
            </a:fld>
            <a:endParaRPr lang="zh-CN" altLang="en-US"/>
          </a:p>
        </p:txBody>
      </p:sp>
    </p:spTree>
    <p:extLst>
      <p:ext uri="{BB962C8B-B14F-4D97-AF65-F5344CB8AC3E}">
        <p14:creationId xmlns:p14="http://schemas.microsoft.com/office/powerpoint/2010/main" val="1497279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3792" y="260649"/>
            <a:ext cx="3600400" cy="646331"/>
          </a:xfrm>
          <a:prstGeom prst="rect">
            <a:avLst/>
          </a:prstGeom>
        </p:spPr>
        <p:txBody>
          <a:bodyPr wrap="square">
            <a:spAutoFit/>
          </a:bodyPr>
          <a:lstStyle/>
          <a:p>
            <a:r>
              <a:rPr lang="zh-CN" altLang="en-US" sz="3600" dirty="0">
                <a:latin typeface="楷体" pitchFamily="49" charset="-122"/>
                <a:ea typeface="楷体" pitchFamily="49" charset="-122"/>
              </a:rPr>
              <a:t>创建目录和文件 </a:t>
            </a:r>
          </a:p>
        </p:txBody>
      </p:sp>
      <p:sp>
        <p:nvSpPr>
          <p:cNvPr id="5" name="矩形 4"/>
          <p:cNvSpPr/>
          <p:nvPr/>
        </p:nvSpPr>
        <p:spPr>
          <a:xfrm>
            <a:off x="2711624" y="1443842"/>
            <a:ext cx="6696744" cy="5078313"/>
          </a:xfrm>
          <a:prstGeom prst="rect">
            <a:avLst/>
          </a:prstGeom>
        </p:spPr>
        <p:txBody>
          <a:bodyPr wrap="square">
            <a:spAutoFit/>
          </a:bodyPr>
          <a:lstStyle/>
          <a:p>
            <a:pPr>
              <a:lnSpc>
                <a:spcPct val="150000"/>
              </a:lnSpc>
            </a:pP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b="1" dirty="0">
                <a:latin typeface="Times New Roman" pitchFamily="18" charset="0"/>
                <a:ea typeface="楷体" pitchFamily="49" charset="-122"/>
                <a:cs typeface="Times New Roman" pitchFamily="18" charset="0"/>
              </a:rPr>
              <a:t>mkdir</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说明：创建一个目录 </a:t>
            </a:r>
          </a:p>
          <a:p>
            <a:pPr>
              <a:lnSpc>
                <a:spcPct val="150000"/>
              </a:lnSpc>
            </a:pPr>
            <a:r>
              <a:rPr lang="zh-CN" altLang="en-US" dirty="0">
                <a:latin typeface="Times New Roman" pitchFamily="18" charset="0"/>
                <a:ea typeface="楷体" pitchFamily="49" charset="-122"/>
                <a:cs typeface="Times New Roman" pitchFamily="18" charset="0"/>
              </a:rPr>
              <a:t>参数 </a:t>
            </a:r>
          </a:p>
          <a:p>
            <a:pPr>
              <a:lnSpc>
                <a:spcPct val="150000"/>
              </a:lnSpc>
            </a:pPr>
            <a:r>
              <a:rPr lang="en-US" altLang="zh-CN" dirty="0">
                <a:latin typeface="Times New Roman" pitchFamily="18" charset="0"/>
                <a:ea typeface="楷体" pitchFamily="49" charset="-122"/>
                <a:cs typeface="Times New Roman" pitchFamily="18" charset="0"/>
              </a:rPr>
              <a:t>-p</a:t>
            </a:r>
            <a:r>
              <a:rPr lang="zh-CN" altLang="en-US" dirty="0">
                <a:latin typeface="Times New Roman" pitchFamily="18" charset="0"/>
                <a:ea typeface="楷体" pitchFamily="49" charset="-122"/>
                <a:cs typeface="Times New Roman" pitchFamily="18" charset="0"/>
              </a:rPr>
              <a:t>：若路径中的某些目录尚不存在，系统将自动建立好那些目录。 </a:t>
            </a:r>
          </a:p>
          <a:p>
            <a:pPr>
              <a:lnSpc>
                <a:spcPct val="150000"/>
              </a:lnSpc>
            </a:pPr>
            <a:r>
              <a:rPr lang="zh-CN" altLang="en-US" dirty="0">
                <a:latin typeface="Times New Roman" pitchFamily="18" charset="0"/>
                <a:ea typeface="楷体" pitchFamily="49" charset="-122"/>
                <a:cs typeface="Times New Roman" pitchFamily="18" charset="0"/>
              </a:rPr>
              <a:t>例子： </a:t>
            </a:r>
          </a:p>
          <a:p>
            <a:pPr>
              <a:lnSpc>
                <a:spcPct val="150000"/>
              </a:lnSpc>
            </a:pPr>
            <a:r>
              <a:rPr lang="en-US" altLang="zh-CN" dirty="0">
                <a:latin typeface="Times New Roman" pitchFamily="18" charset="0"/>
                <a:ea typeface="楷体" pitchFamily="49" charset="-122"/>
                <a:cs typeface="Times New Roman" pitchFamily="18" charset="0"/>
              </a:rPr>
              <a:t>mkdir data </a:t>
            </a:r>
            <a:r>
              <a:rPr lang="zh-CN" altLang="en-US" dirty="0">
                <a:latin typeface="Times New Roman" pitchFamily="18" charset="0"/>
                <a:ea typeface="楷体" pitchFamily="49" charset="-122"/>
                <a:cs typeface="Times New Roman" pitchFamily="18" charset="0"/>
              </a:rPr>
              <a:t>在当前目录下建立子目录</a:t>
            </a:r>
            <a:r>
              <a:rPr lang="en-US" altLang="zh-CN" dirty="0">
                <a:latin typeface="Times New Roman" pitchFamily="18" charset="0"/>
                <a:ea typeface="楷体" pitchFamily="49" charset="-122"/>
                <a:cs typeface="Times New Roman" pitchFamily="18" charset="0"/>
              </a:rPr>
              <a:t>data </a:t>
            </a:r>
          </a:p>
          <a:p>
            <a:pPr>
              <a:lnSpc>
                <a:spcPct val="150000"/>
              </a:lnSpc>
            </a:pPr>
            <a:r>
              <a:rPr lang="en-US" altLang="zh-CN" dirty="0">
                <a:latin typeface="Times New Roman" pitchFamily="18" charset="0"/>
                <a:ea typeface="楷体" pitchFamily="49" charset="-122"/>
                <a:cs typeface="Times New Roman" pitchFamily="18" charset="0"/>
              </a:rPr>
              <a:t>mkdir -p dir1/dir2 </a:t>
            </a:r>
            <a:r>
              <a:rPr lang="zh-CN" altLang="en-US" dirty="0">
                <a:latin typeface="Times New Roman" pitchFamily="18" charset="0"/>
                <a:ea typeface="楷体" pitchFamily="49" charset="-122"/>
                <a:cs typeface="Times New Roman" pitchFamily="18" charset="0"/>
              </a:rPr>
              <a:t>在当前目录下建立三个子目录 </a:t>
            </a:r>
          </a:p>
          <a:p>
            <a:pPr>
              <a:lnSpc>
                <a:spcPct val="150000"/>
              </a:lnSpc>
            </a:pPr>
            <a:r>
              <a:rPr lang="en-US" altLang="zh-CN" b="1" dirty="0">
                <a:latin typeface="Times New Roman" pitchFamily="18" charset="0"/>
                <a:ea typeface="楷体" pitchFamily="49" charset="-122"/>
                <a:cs typeface="Times New Roman" pitchFamily="18" charset="0"/>
              </a:rPr>
              <a:t>touch</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说明：创建或更新文件的访问和修改时间 </a:t>
            </a:r>
          </a:p>
          <a:p>
            <a:pPr>
              <a:lnSpc>
                <a:spcPct val="150000"/>
              </a:lnSpc>
            </a:pPr>
            <a:r>
              <a:rPr lang="zh-CN" altLang="en-US" dirty="0">
                <a:latin typeface="Times New Roman" pitchFamily="18" charset="0"/>
                <a:ea typeface="楷体" pitchFamily="49" charset="-122"/>
                <a:cs typeface="Times New Roman" pitchFamily="18" charset="0"/>
              </a:rPr>
              <a:t>例子： </a:t>
            </a:r>
          </a:p>
          <a:p>
            <a:pPr>
              <a:lnSpc>
                <a:spcPct val="150000"/>
              </a:lnSpc>
            </a:pPr>
            <a:r>
              <a:rPr lang="en-US" altLang="zh-CN" dirty="0">
                <a:latin typeface="Times New Roman" pitchFamily="18" charset="0"/>
                <a:ea typeface="楷体" pitchFamily="49" charset="-122"/>
                <a:cs typeface="Times New Roman" pitchFamily="18" charset="0"/>
              </a:rPr>
              <a:t>touch </a:t>
            </a:r>
            <a:r>
              <a:rPr lang="en-US" altLang="zh-CN" dirty="0" err="1">
                <a:latin typeface="Times New Roman" pitchFamily="18" charset="0"/>
                <a:ea typeface="楷体" pitchFamily="49" charset="-122"/>
                <a:cs typeface="Times New Roman" pitchFamily="18" charset="0"/>
              </a:rPr>
              <a:t>file1</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创建</a:t>
            </a:r>
            <a:r>
              <a:rPr lang="en-US" altLang="zh-CN" dirty="0" err="1">
                <a:latin typeface="Times New Roman" pitchFamily="18" charset="0"/>
                <a:ea typeface="楷体" pitchFamily="49" charset="-122"/>
                <a:cs typeface="Times New Roman" pitchFamily="18" charset="0"/>
              </a:rPr>
              <a:t>file1</a:t>
            </a:r>
            <a:r>
              <a:rPr lang="en-US" altLang="zh-CN" dirty="0">
                <a:latin typeface="Times New Roman" pitchFamily="18" charset="0"/>
                <a:ea typeface="楷体" pitchFamily="49" charset="-122"/>
                <a:cs typeface="Times New Roman" pitchFamily="18" charset="0"/>
              </a:rPr>
              <a:t> </a:t>
            </a:r>
            <a:endParaRPr lang="zh-CN" altLang="en-US" dirty="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22</a:t>
            </a:fld>
            <a:endParaRPr lang="zh-CN" altLang="en-US"/>
          </a:p>
        </p:txBody>
      </p:sp>
    </p:spTree>
    <p:extLst>
      <p:ext uri="{BB962C8B-B14F-4D97-AF65-F5344CB8AC3E}">
        <p14:creationId xmlns:p14="http://schemas.microsoft.com/office/powerpoint/2010/main" val="2001548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79776" y="404665"/>
            <a:ext cx="4572000" cy="646331"/>
          </a:xfrm>
          <a:prstGeom prst="rect">
            <a:avLst/>
          </a:prstGeom>
        </p:spPr>
        <p:txBody>
          <a:bodyPr>
            <a:spAutoFit/>
          </a:bodyPr>
          <a:lstStyle/>
          <a:p>
            <a:r>
              <a:rPr lang="zh-CN" altLang="en-US" sz="3600" dirty="0">
                <a:latin typeface="楷体" pitchFamily="49" charset="-122"/>
                <a:ea typeface="楷体" pitchFamily="49" charset="-122"/>
              </a:rPr>
              <a:t>目录和文件的复制 </a:t>
            </a:r>
          </a:p>
        </p:txBody>
      </p:sp>
      <p:sp>
        <p:nvSpPr>
          <p:cNvPr id="5" name="矩形 4"/>
          <p:cNvSpPr/>
          <p:nvPr/>
        </p:nvSpPr>
        <p:spPr>
          <a:xfrm>
            <a:off x="713232" y="1605944"/>
            <a:ext cx="10195560" cy="4662815"/>
          </a:xfrm>
          <a:prstGeom prst="rect">
            <a:avLst/>
          </a:prstGeom>
        </p:spPr>
        <p:txBody>
          <a:bodyPr wrap="square">
            <a:spAutoFit/>
          </a:bodyPr>
          <a:lstStyle/>
          <a:p>
            <a:pPr>
              <a:lnSpc>
                <a:spcPct val="150000"/>
              </a:lnSpc>
            </a:pPr>
            <a:r>
              <a:rPr lang="en-US" altLang="zh-CN" b="1" dirty="0" err="1">
                <a:latin typeface="Times New Roman" pitchFamily="18" charset="0"/>
                <a:ea typeface="楷体" pitchFamily="49" charset="-122"/>
                <a:cs typeface="Times New Roman" pitchFamily="18" charset="0"/>
              </a:rPr>
              <a:t>cp</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说明：该命令的功能是将指定的文件或目录拷贝到另一文件或目录中。可以使用通配符拷贝具 </a:t>
            </a:r>
          </a:p>
          <a:p>
            <a:pPr>
              <a:lnSpc>
                <a:spcPct val="150000"/>
              </a:lnSpc>
            </a:pPr>
            <a:r>
              <a:rPr lang="zh-CN" altLang="en-US" dirty="0">
                <a:latin typeface="Times New Roman" pitchFamily="18" charset="0"/>
                <a:ea typeface="楷体" pitchFamily="49" charset="-122"/>
                <a:cs typeface="Times New Roman" pitchFamily="18" charset="0"/>
              </a:rPr>
              <a:t>有同一特征的所有文件。 </a:t>
            </a:r>
          </a:p>
          <a:p>
            <a:pPr>
              <a:lnSpc>
                <a:spcPct val="150000"/>
              </a:lnSpc>
            </a:pPr>
            <a:r>
              <a:rPr lang="zh-CN" altLang="en-US" dirty="0">
                <a:latin typeface="Times New Roman" pitchFamily="18" charset="0"/>
                <a:ea typeface="楷体" pitchFamily="49" charset="-122"/>
                <a:cs typeface="Times New Roman" pitchFamily="18" charset="0"/>
              </a:rPr>
              <a:t>参数： </a:t>
            </a:r>
          </a:p>
          <a:p>
            <a:pPr>
              <a:lnSpc>
                <a:spcPct val="150000"/>
              </a:lnSpc>
            </a:pPr>
            <a:r>
              <a:rPr lang="en-US" altLang="zh-CN" dirty="0">
                <a:latin typeface="Times New Roman" pitchFamily="18" charset="0"/>
                <a:ea typeface="楷体" pitchFamily="49" charset="-122"/>
                <a:cs typeface="Times New Roman" pitchFamily="18" charset="0"/>
              </a:rPr>
              <a:t>-r </a:t>
            </a:r>
            <a:r>
              <a:rPr lang="zh-CN" altLang="en-US" dirty="0">
                <a:latin typeface="Times New Roman" pitchFamily="18" charset="0"/>
                <a:ea typeface="楷体" pitchFamily="49" charset="-122"/>
                <a:cs typeface="Times New Roman" pitchFamily="18" charset="0"/>
              </a:rPr>
              <a:t>若给出的源文件是一目录文件，此时</a:t>
            </a:r>
            <a:r>
              <a:rPr lang="en-US" altLang="zh-CN" dirty="0" err="1">
                <a:latin typeface="Times New Roman" pitchFamily="18" charset="0"/>
                <a:ea typeface="楷体" pitchFamily="49" charset="-122"/>
                <a:cs typeface="Times New Roman" pitchFamily="18" charset="0"/>
              </a:rPr>
              <a:t>cp</a:t>
            </a:r>
            <a:r>
              <a:rPr lang="zh-CN" altLang="en-US" dirty="0">
                <a:latin typeface="Times New Roman" pitchFamily="18" charset="0"/>
                <a:ea typeface="楷体" pitchFamily="49" charset="-122"/>
                <a:cs typeface="Times New Roman" pitchFamily="18" charset="0"/>
              </a:rPr>
              <a:t>将递归复制该目录下所有的子目录和文件 </a:t>
            </a:r>
            <a:endParaRPr lang="en-US" altLang="zh-CN" dirty="0">
              <a:latin typeface="Times New Roman" pitchFamily="18" charset="0"/>
              <a:ea typeface="楷体" pitchFamily="49" charset="-122"/>
              <a:cs typeface="Times New Roman" pitchFamily="18" charset="0"/>
            </a:endParaRPr>
          </a:p>
          <a:p>
            <a:pPr>
              <a:lnSpc>
                <a:spcPct val="150000"/>
              </a:lnSpc>
            </a:pPr>
            <a:endParaRPr lang="zh-CN" altLang="en-US" dirty="0">
              <a:latin typeface="Times New Roman" pitchFamily="18" charset="0"/>
              <a:ea typeface="楷体" pitchFamily="49" charset="-122"/>
              <a:cs typeface="Times New Roman" pitchFamily="18" charset="0"/>
            </a:endParaRPr>
          </a:p>
          <a:p>
            <a:pPr>
              <a:lnSpc>
                <a:spcPct val="150000"/>
              </a:lnSpc>
            </a:pPr>
            <a:r>
              <a:rPr lang="zh-CN" altLang="en-US" dirty="0">
                <a:latin typeface="Times New Roman" pitchFamily="18" charset="0"/>
                <a:ea typeface="楷体" pitchFamily="49" charset="-122"/>
                <a:cs typeface="Times New Roman" pitchFamily="18" charset="0"/>
              </a:rPr>
              <a:t>举例： </a:t>
            </a:r>
          </a:p>
          <a:p>
            <a:pPr>
              <a:lnSpc>
                <a:spcPct val="150000"/>
              </a:lnSpc>
            </a:pPr>
            <a:r>
              <a:rPr lang="en-US" altLang="zh-CN" dirty="0" err="1">
                <a:latin typeface="Times New Roman" pitchFamily="18" charset="0"/>
                <a:ea typeface="楷体" pitchFamily="49" charset="-122"/>
                <a:cs typeface="Times New Roman" pitchFamily="18" charset="0"/>
              </a:rPr>
              <a:t>cp</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file1</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file2</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将当前目录下的</a:t>
            </a:r>
            <a:r>
              <a:rPr lang="en-US" altLang="zh-CN" dirty="0" err="1">
                <a:latin typeface="Times New Roman" pitchFamily="18" charset="0"/>
                <a:ea typeface="楷体" pitchFamily="49" charset="-122"/>
                <a:cs typeface="Times New Roman" pitchFamily="18" charset="0"/>
              </a:rPr>
              <a:t>file1</a:t>
            </a:r>
            <a:r>
              <a:rPr lang="zh-CN" altLang="en-US" dirty="0">
                <a:latin typeface="Times New Roman" pitchFamily="18" charset="0"/>
                <a:ea typeface="楷体" pitchFamily="49" charset="-122"/>
                <a:cs typeface="Times New Roman" pitchFamily="18" charset="0"/>
              </a:rPr>
              <a:t>文件拷贝成</a:t>
            </a:r>
            <a:r>
              <a:rPr lang="en-US" altLang="zh-CN" dirty="0" err="1">
                <a:latin typeface="Times New Roman" pitchFamily="18" charset="0"/>
                <a:ea typeface="楷体" pitchFamily="49" charset="-122"/>
                <a:cs typeface="Times New Roman" pitchFamily="18" charset="0"/>
              </a:rPr>
              <a:t>file2</a:t>
            </a:r>
            <a:r>
              <a:rPr lang="zh-CN" altLang="en-US" dirty="0">
                <a:latin typeface="Times New Roman" pitchFamily="18" charset="0"/>
                <a:ea typeface="楷体" pitchFamily="49" charset="-122"/>
                <a:cs typeface="Times New Roman" pitchFamily="18" charset="0"/>
              </a:rPr>
              <a:t>文件 </a:t>
            </a:r>
          </a:p>
          <a:p>
            <a:pPr>
              <a:lnSpc>
                <a:spcPct val="150000"/>
              </a:lnSpc>
            </a:pPr>
            <a:r>
              <a:rPr lang="en-US" altLang="zh-CN" dirty="0" err="1">
                <a:latin typeface="Times New Roman" pitchFamily="18" charset="0"/>
                <a:ea typeface="楷体" pitchFamily="49" charset="-122"/>
                <a:cs typeface="Times New Roman" pitchFamily="18" charset="0"/>
              </a:rPr>
              <a:t>cp</a:t>
            </a:r>
            <a:r>
              <a:rPr lang="en-US" altLang="zh-CN" dirty="0">
                <a:latin typeface="Times New Roman" pitchFamily="18" charset="0"/>
                <a:ea typeface="楷体" pitchFamily="49" charset="-122"/>
                <a:cs typeface="Times New Roman" pitchFamily="18" charset="0"/>
              </a:rPr>
              <a:t> -r </a:t>
            </a:r>
            <a:r>
              <a:rPr lang="en-US" altLang="zh-CN" dirty="0" err="1">
                <a:latin typeface="Times New Roman" pitchFamily="18" charset="0"/>
                <a:ea typeface="楷体" pitchFamily="49" charset="-122"/>
                <a:cs typeface="Times New Roman" pitchFamily="18" charset="0"/>
              </a:rPr>
              <a:t>dir1</a:t>
            </a:r>
            <a:r>
              <a:rPr lang="en-US" altLang="zh-CN" dirty="0">
                <a:latin typeface="Times New Roman" pitchFamily="18" charset="0"/>
                <a:ea typeface="楷体" pitchFamily="49" charset="-122"/>
                <a:cs typeface="Times New Roman" pitchFamily="18" charset="0"/>
              </a:rPr>
              <a:t>/</a:t>
            </a:r>
            <a:r>
              <a:rPr lang="en-US" altLang="zh-CN" dirty="0" err="1">
                <a:latin typeface="Times New Roman" pitchFamily="18" charset="0"/>
                <a:ea typeface="楷体" pitchFamily="49" charset="-122"/>
                <a:cs typeface="Times New Roman" pitchFamily="18" charset="0"/>
              </a:rPr>
              <a:t>dir2</a:t>
            </a:r>
            <a:r>
              <a:rPr lang="en-US" altLang="zh-CN" dirty="0">
                <a:latin typeface="Times New Roman" pitchFamily="18" charset="0"/>
                <a:ea typeface="楷体" pitchFamily="49" charset="-122"/>
                <a:cs typeface="Times New Roman" pitchFamily="18" charset="0"/>
              </a:rPr>
              <a:t> ./                         </a:t>
            </a:r>
            <a:r>
              <a:rPr lang="zh-CN" altLang="en-US" dirty="0">
                <a:latin typeface="Times New Roman" pitchFamily="18" charset="0"/>
                <a:ea typeface="楷体" pitchFamily="49" charset="-122"/>
                <a:cs typeface="Times New Roman" pitchFamily="18" charset="0"/>
              </a:rPr>
              <a:t>将</a:t>
            </a:r>
            <a:r>
              <a:rPr lang="en-US" altLang="zh-CN" dirty="0" err="1">
                <a:latin typeface="Times New Roman" pitchFamily="18" charset="0"/>
                <a:ea typeface="楷体" pitchFamily="49" charset="-122"/>
                <a:cs typeface="Times New Roman" pitchFamily="18" charset="0"/>
              </a:rPr>
              <a:t>dir1</a:t>
            </a:r>
            <a:r>
              <a:rPr lang="zh-CN" altLang="en-US" dirty="0">
                <a:latin typeface="Times New Roman" pitchFamily="18" charset="0"/>
                <a:ea typeface="楷体" pitchFamily="49" charset="-122"/>
                <a:cs typeface="Times New Roman" pitchFamily="18" charset="0"/>
              </a:rPr>
              <a:t>目录及</a:t>
            </a:r>
            <a:r>
              <a:rPr lang="en-US" altLang="zh-CN" dirty="0" err="1">
                <a:latin typeface="Times New Roman" pitchFamily="18" charset="0"/>
                <a:ea typeface="楷体" pitchFamily="49" charset="-122"/>
                <a:cs typeface="Times New Roman" pitchFamily="18" charset="0"/>
              </a:rPr>
              <a:t>dir1</a:t>
            </a:r>
            <a:r>
              <a:rPr lang="zh-CN" altLang="en-US" dirty="0">
                <a:latin typeface="Times New Roman" pitchFamily="18" charset="0"/>
                <a:ea typeface="楷体" pitchFamily="49" charset="-122"/>
                <a:cs typeface="Times New Roman" pitchFamily="18" charset="0"/>
              </a:rPr>
              <a:t>下的所有的目录</a:t>
            </a:r>
            <a:r>
              <a:rPr lang="zh-CN" altLang="en-US" dirty="0" smtClean="0">
                <a:latin typeface="Times New Roman" pitchFamily="18" charset="0"/>
                <a:ea typeface="楷体" pitchFamily="49" charset="-122"/>
                <a:cs typeface="Times New Roman" pitchFamily="18" charset="0"/>
              </a:rPr>
              <a:t>拷贝到当前目录 </a:t>
            </a:r>
            <a:endParaRPr lang="en-US" altLang="zh-CN" dirty="0" smtClean="0">
              <a:latin typeface="Times New Roman" pitchFamily="18" charset="0"/>
              <a:ea typeface="楷体" pitchFamily="49" charset="-122"/>
              <a:cs typeface="Times New Roman" pitchFamily="18" charset="0"/>
            </a:endParaRPr>
          </a:p>
          <a:p>
            <a:pPr>
              <a:lnSpc>
                <a:spcPct val="150000"/>
              </a:lnSpc>
            </a:pPr>
            <a:r>
              <a:rPr lang="en-US" altLang="zh-CN" dirty="0" smtClean="0">
                <a:latin typeface="Times New Roman" pitchFamily="18" charset="0"/>
                <a:ea typeface="楷体" pitchFamily="49" charset="-122"/>
                <a:cs typeface="Times New Roman" pitchFamily="18" charset="0"/>
              </a:rPr>
              <a:t>cd dir1</a:t>
            </a: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dirty="0" err="1">
                <a:latin typeface="Times New Roman" pitchFamily="18" charset="0"/>
                <a:ea typeface="楷体" pitchFamily="49" charset="-122"/>
                <a:cs typeface="Times New Roman" pitchFamily="18" charset="0"/>
              </a:rPr>
              <a:t>cp</a:t>
            </a:r>
            <a:r>
              <a:rPr lang="en-US" altLang="zh-CN" dirty="0">
                <a:latin typeface="Times New Roman" pitchFamily="18" charset="0"/>
                <a:ea typeface="楷体" pitchFamily="49" charset="-122"/>
                <a:cs typeface="Times New Roman" pitchFamily="18" charset="0"/>
              </a:rPr>
              <a:t> </a:t>
            </a:r>
            <a:r>
              <a:rPr lang="en-US" altLang="zh-CN" dirty="0">
                <a:latin typeface="Times New Roman" pitchFamily="18" charset="0"/>
                <a:cs typeface="Times New Roman" pitchFamily="18" charset="0"/>
              </a:rPr>
              <a:t>/</a:t>
            </a:r>
            <a:r>
              <a:rPr lang="en-US" altLang="zh-CN" dirty="0" smtClean="0">
                <a:latin typeface="Times New Roman" pitchFamily="18" charset="0"/>
                <a:cs typeface="Times New Roman" pitchFamily="18" charset="0"/>
              </a:rPr>
              <a:t>home/inspur02/</a:t>
            </a:r>
            <a:r>
              <a:rPr lang="en-US" altLang="zh-CN" dirty="0" err="1" smtClean="0">
                <a:latin typeface="Times New Roman" pitchFamily="18" charset="0"/>
                <a:cs typeface="Times New Roman" pitchFamily="18" charset="0"/>
              </a:rPr>
              <a:t>workdir</a:t>
            </a:r>
            <a:r>
              <a:rPr lang="en-US" altLang="zh-CN" dirty="0" smtClean="0">
                <a:solidFill>
                  <a:srgbClr val="FF0000"/>
                </a:solidFill>
                <a:latin typeface="Times New Roman" pitchFamily="18" charset="0"/>
                <a:cs typeface="Times New Roman" pitchFamily="18" charset="0"/>
              </a:rPr>
              <a:t>/</a:t>
            </a:r>
            <a:r>
              <a:rPr lang="en-US" altLang="zh-CN" dirty="0" err="1" smtClean="0">
                <a:solidFill>
                  <a:srgbClr val="FF0000"/>
                </a:solidFill>
                <a:latin typeface="Times New Roman" pitchFamily="18" charset="0"/>
                <a:cs typeface="Times New Roman" pitchFamily="18" charset="0"/>
              </a:rPr>
              <a:t>jnsi</a:t>
            </a:r>
            <a:r>
              <a:rPr lang="en-US" altLang="zh-CN" dirty="0" smtClean="0">
                <a:latin typeface="Times New Roman" pitchFamily="18" charset="0"/>
                <a:ea typeface="楷体" pitchFamily="49" charset="-122"/>
                <a:cs typeface="Times New Roman" pitchFamily="18" charset="0"/>
              </a:rPr>
              <a:t>/*.txt  </a:t>
            </a:r>
            <a:r>
              <a:rPr lang="en-US" altLang="zh-CN" dirty="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将</a:t>
            </a:r>
            <a:r>
              <a:rPr lang="en-US" altLang="zh-CN" dirty="0">
                <a:latin typeface="Times New Roman" pitchFamily="18" charset="0"/>
                <a:cs typeface="Times New Roman" pitchFamily="18" charset="0"/>
              </a:rPr>
              <a:t>/</a:t>
            </a:r>
            <a:r>
              <a:rPr lang="en-US" altLang="zh-CN" dirty="0" smtClean="0">
                <a:latin typeface="Times New Roman" pitchFamily="18" charset="0"/>
                <a:cs typeface="Times New Roman" pitchFamily="18" charset="0"/>
              </a:rPr>
              <a:t>home/inspur02/</a:t>
            </a:r>
            <a:r>
              <a:rPr lang="en-US" altLang="zh-CN" dirty="0" err="1" smtClean="0">
                <a:latin typeface="Times New Roman" pitchFamily="18" charset="0"/>
                <a:cs typeface="Times New Roman" pitchFamily="18" charset="0"/>
              </a:rPr>
              <a:t>workdir</a:t>
            </a:r>
            <a:r>
              <a:rPr lang="en-US" altLang="zh-CN" dirty="0" smtClean="0">
                <a:solidFill>
                  <a:srgbClr val="FF0000"/>
                </a:solidFill>
                <a:latin typeface="Times New Roman" pitchFamily="18" charset="0"/>
                <a:cs typeface="Times New Roman" pitchFamily="18" charset="0"/>
              </a:rPr>
              <a:t>/</a:t>
            </a:r>
            <a:r>
              <a:rPr lang="en-US" altLang="zh-CN" dirty="0" err="1" smtClean="0">
                <a:solidFill>
                  <a:srgbClr val="FF0000"/>
                </a:solidFill>
                <a:latin typeface="Times New Roman" pitchFamily="18" charset="0"/>
                <a:cs typeface="Times New Roman" pitchFamily="18" charset="0"/>
              </a:rPr>
              <a:t>jnsi</a:t>
            </a:r>
            <a:r>
              <a:rPr lang="en-US" altLang="zh-CN" dirty="0" smtClean="0">
                <a:latin typeface="Times New Roman" pitchFamily="18" charset="0"/>
                <a:ea typeface="楷体" pitchFamily="49" charset="-122"/>
                <a:cs typeface="Times New Roman" pitchFamily="18" charset="0"/>
              </a:rPr>
              <a:t>/</a:t>
            </a:r>
            <a:r>
              <a:rPr lang="zh-CN" altLang="en-US" dirty="0" smtClean="0">
                <a:latin typeface="Times New Roman" pitchFamily="18" charset="0"/>
                <a:ea typeface="楷体" pitchFamily="49" charset="-122"/>
                <a:cs typeface="Times New Roman" pitchFamily="18" charset="0"/>
              </a:rPr>
              <a:t>目录</a:t>
            </a:r>
            <a:r>
              <a:rPr lang="zh-CN" altLang="en-US" dirty="0">
                <a:latin typeface="Times New Roman" pitchFamily="18" charset="0"/>
                <a:ea typeface="楷体" pitchFamily="49" charset="-122"/>
                <a:cs typeface="Times New Roman" pitchFamily="18" charset="0"/>
              </a:rPr>
              <a:t>下</a:t>
            </a:r>
            <a:r>
              <a:rPr lang="zh-CN" altLang="en-US" dirty="0" smtClean="0">
                <a:latin typeface="Times New Roman" pitchFamily="18" charset="0"/>
                <a:ea typeface="楷体" pitchFamily="49" charset="-122"/>
                <a:cs typeface="Times New Roman" pitchFamily="18" charset="0"/>
              </a:rPr>
              <a:t>的</a:t>
            </a:r>
            <a:r>
              <a:rPr lang="en-US" altLang="zh-CN" dirty="0" smtClean="0">
                <a:latin typeface="Times New Roman" pitchFamily="18" charset="0"/>
                <a:ea typeface="楷体" pitchFamily="49" charset="-122"/>
                <a:cs typeface="Times New Roman" pitchFamily="18" charset="0"/>
              </a:rPr>
              <a:t>txt</a:t>
            </a:r>
            <a:r>
              <a:rPr lang="zh-CN" altLang="en-US" dirty="0" smtClean="0">
                <a:latin typeface="Times New Roman" pitchFamily="18" charset="0"/>
                <a:ea typeface="楷体" pitchFamily="49" charset="-122"/>
                <a:cs typeface="Times New Roman" pitchFamily="18" charset="0"/>
              </a:rPr>
              <a:t>文件</a:t>
            </a:r>
            <a:r>
              <a:rPr lang="zh-CN" altLang="en-US" dirty="0">
                <a:latin typeface="Times New Roman" pitchFamily="18" charset="0"/>
                <a:ea typeface="楷体" pitchFamily="49" charset="-122"/>
                <a:cs typeface="Times New Roman" pitchFamily="18" charset="0"/>
              </a:rPr>
              <a:t>拷贝到当前目录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23</a:t>
            </a:fld>
            <a:endParaRPr lang="zh-CN" altLang="en-US"/>
          </a:p>
        </p:txBody>
      </p:sp>
    </p:spTree>
    <p:extLst>
      <p:ext uri="{BB962C8B-B14F-4D97-AF65-F5344CB8AC3E}">
        <p14:creationId xmlns:p14="http://schemas.microsoft.com/office/powerpoint/2010/main" val="3564356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35760" y="260649"/>
            <a:ext cx="4572000" cy="646331"/>
          </a:xfrm>
          <a:prstGeom prst="rect">
            <a:avLst/>
          </a:prstGeom>
        </p:spPr>
        <p:txBody>
          <a:bodyPr>
            <a:spAutoFit/>
          </a:bodyPr>
          <a:lstStyle/>
          <a:p>
            <a:r>
              <a:rPr lang="zh-CN" altLang="en-US" sz="3600" dirty="0">
                <a:latin typeface="楷体" pitchFamily="49" charset="-122"/>
                <a:ea typeface="楷体" pitchFamily="49" charset="-122"/>
              </a:rPr>
              <a:t>目录和文件的移动 </a:t>
            </a:r>
          </a:p>
        </p:txBody>
      </p:sp>
      <p:sp>
        <p:nvSpPr>
          <p:cNvPr id="5" name="矩形 4"/>
          <p:cNvSpPr/>
          <p:nvPr/>
        </p:nvSpPr>
        <p:spPr>
          <a:xfrm>
            <a:off x="1901952" y="1556793"/>
            <a:ext cx="8442520" cy="3831818"/>
          </a:xfrm>
          <a:prstGeom prst="rect">
            <a:avLst/>
          </a:prstGeom>
        </p:spPr>
        <p:txBody>
          <a:bodyPr wrap="square">
            <a:spAutoFit/>
          </a:bodyPr>
          <a:lstStyle/>
          <a:p>
            <a:pPr>
              <a:lnSpc>
                <a:spcPct val="150000"/>
              </a:lnSpc>
            </a:pPr>
            <a:r>
              <a:rPr lang="en-US" altLang="zh-CN" b="1" dirty="0">
                <a:latin typeface="Times New Roman" pitchFamily="18" charset="0"/>
                <a:ea typeface="楷体" pitchFamily="49" charset="-122"/>
                <a:cs typeface="Times New Roman" pitchFamily="18" charset="0"/>
              </a:rPr>
              <a:t>mv</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a:t>
            </a:r>
            <a:r>
              <a:rPr lang="en-US" altLang="zh-CN" dirty="0">
                <a:latin typeface="Times New Roman" pitchFamily="18" charset="0"/>
                <a:ea typeface="楷体" pitchFamily="49" charset="-122"/>
                <a:cs typeface="Times New Roman" pitchFamily="18" charset="0"/>
              </a:rPr>
              <a:t>1.</a:t>
            </a:r>
            <a:r>
              <a:rPr lang="zh-CN" altLang="en-US" dirty="0">
                <a:latin typeface="Times New Roman" pitchFamily="18" charset="0"/>
                <a:ea typeface="楷体" pitchFamily="49" charset="-122"/>
                <a:cs typeface="Times New Roman" pitchFamily="18" charset="0"/>
              </a:rPr>
              <a:t>对文件或目录改名 </a:t>
            </a:r>
          </a:p>
          <a:p>
            <a:pPr>
              <a:lnSpc>
                <a:spcPct val="150000"/>
              </a:lnSpc>
            </a:pPr>
            <a:r>
              <a:rPr lang="en-US" altLang="zh-CN" dirty="0">
                <a:latin typeface="Times New Roman" pitchFamily="18" charset="0"/>
                <a:ea typeface="楷体" pitchFamily="49" charset="-122"/>
                <a:cs typeface="Times New Roman" pitchFamily="18" charset="0"/>
              </a:rPr>
              <a:t>2.</a:t>
            </a:r>
            <a:r>
              <a:rPr lang="zh-CN" altLang="en-US" dirty="0">
                <a:latin typeface="Times New Roman" pitchFamily="18" charset="0"/>
                <a:ea typeface="楷体" pitchFamily="49" charset="-122"/>
                <a:cs typeface="Times New Roman" pitchFamily="18" charset="0"/>
              </a:rPr>
              <a:t>将文件或目录移入另一个目录中 </a:t>
            </a:r>
          </a:p>
          <a:p>
            <a:pPr>
              <a:lnSpc>
                <a:spcPct val="150000"/>
              </a:lnSpc>
            </a:pPr>
            <a:r>
              <a:rPr lang="zh-CN" altLang="en-US" dirty="0">
                <a:latin typeface="Times New Roman" pitchFamily="18" charset="0"/>
                <a:ea typeface="楷体" pitchFamily="49" charset="-122"/>
                <a:cs typeface="Times New Roman" pitchFamily="18" charset="0"/>
              </a:rPr>
              <a:t>例子： </a:t>
            </a:r>
            <a:endParaRPr lang="en-US" altLang="zh-CN" dirty="0">
              <a:latin typeface="Times New Roman" pitchFamily="18" charset="0"/>
              <a:ea typeface="楷体" pitchFamily="49" charset="-122"/>
              <a:cs typeface="Times New Roman" pitchFamily="18" charset="0"/>
            </a:endParaRPr>
          </a:p>
          <a:p>
            <a:pPr>
              <a:lnSpc>
                <a:spcPct val="150000"/>
              </a:lnSpc>
            </a:pPr>
            <a:r>
              <a:rPr lang="en-US" altLang="zh-CN" dirty="0" smtClean="0">
                <a:latin typeface="Times New Roman" pitchFamily="18" charset="0"/>
                <a:ea typeface="楷体" pitchFamily="49" charset="-122"/>
                <a:cs typeface="Times New Roman" pitchFamily="18" charset="0"/>
              </a:rPr>
              <a:t>cd ..</a:t>
            </a: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dirty="0">
                <a:latin typeface="Times New Roman" pitchFamily="18" charset="0"/>
                <a:ea typeface="楷体" pitchFamily="49" charset="-122"/>
                <a:cs typeface="Times New Roman" pitchFamily="18" charset="0"/>
              </a:rPr>
              <a:t>mv </a:t>
            </a:r>
            <a:r>
              <a:rPr lang="en-US" altLang="zh-CN" dirty="0" smtClean="0">
                <a:latin typeface="Times New Roman" pitchFamily="18" charset="0"/>
                <a:ea typeface="楷体" pitchFamily="49" charset="-122"/>
                <a:cs typeface="Times New Roman" pitchFamily="18" charset="0"/>
              </a:rPr>
              <a:t>file1 </a:t>
            </a:r>
            <a:r>
              <a:rPr lang="en-US" altLang="zh-CN" dirty="0">
                <a:latin typeface="Times New Roman" pitchFamily="18" charset="0"/>
                <a:ea typeface="楷体" pitchFamily="49" charset="-122"/>
                <a:cs typeface="Times New Roman" pitchFamily="18" charset="0"/>
              </a:rPr>
              <a:t>file3           </a:t>
            </a:r>
            <a:r>
              <a:rPr lang="zh-CN" altLang="en-US" dirty="0">
                <a:latin typeface="Times New Roman" pitchFamily="18" charset="0"/>
                <a:ea typeface="楷体" pitchFamily="49" charset="-122"/>
                <a:cs typeface="Times New Roman" pitchFamily="18" charset="0"/>
              </a:rPr>
              <a:t>将文件</a:t>
            </a:r>
            <a:r>
              <a:rPr lang="en-US" altLang="zh-CN" dirty="0" err="1">
                <a:latin typeface="Times New Roman" pitchFamily="18" charset="0"/>
                <a:ea typeface="楷体" pitchFamily="49" charset="-122"/>
                <a:cs typeface="Times New Roman" pitchFamily="18" charset="0"/>
              </a:rPr>
              <a:t>file1</a:t>
            </a:r>
            <a:r>
              <a:rPr lang="zh-CN" altLang="en-US" dirty="0">
                <a:latin typeface="Times New Roman" pitchFamily="18" charset="0"/>
                <a:ea typeface="楷体" pitchFamily="49" charset="-122"/>
                <a:cs typeface="Times New Roman" pitchFamily="18" charset="0"/>
              </a:rPr>
              <a:t>改名为</a:t>
            </a:r>
            <a:r>
              <a:rPr lang="en-US" altLang="zh-CN" dirty="0" err="1">
                <a:latin typeface="Times New Roman" pitchFamily="18" charset="0"/>
                <a:ea typeface="楷体" pitchFamily="49" charset="-122"/>
                <a:cs typeface="Times New Roman" pitchFamily="18" charset="0"/>
              </a:rPr>
              <a:t>file3</a:t>
            </a:r>
            <a:r>
              <a:rPr lang="en-US" altLang="zh-CN" dirty="0">
                <a:latin typeface="Times New Roman" pitchFamily="18" charset="0"/>
                <a:ea typeface="楷体" pitchFamily="49" charset="-122"/>
                <a:cs typeface="Times New Roman" pitchFamily="18" charset="0"/>
              </a:rPr>
              <a:t> </a:t>
            </a:r>
          </a:p>
          <a:p>
            <a:pPr>
              <a:lnSpc>
                <a:spcPct val="150000"/>
              </a:lnSpc>
            </a:pPr>
            <a:r>
              <a:rPr lang="en-US" altLang="zh-CN" dirty="0">
                <a:latin typeface="Times New Roman" pitchFamily="18" charset="0"/>
                <a:ea typeface="楷体" pitchFamily="49" charset="-122"/>
                <a:cs typeface="Times New Roman" pitchFamily="18" charset="0"/>
              </a:rPr>
              <a:t>mv ./</a:t>
            </a:r>
            <a:r>
              <a:rPr lang="en-US" altLang="zh-CN" dirty="0" err="1">
                <a:latin typeface="Times New Roman" pitchFamily="18" charset="0"/>
                <a:ea typeface="楷体" pitchFamily="49" charset="-122"/>
                <a:cs typeface="Times New Roman" pitchFamily="18" charset="0"/>
              </a:rPr>
              <a:t>file1</a:t>
            </a:r>
            <a:r>
              <a:rPr lang="en-US" altLang="zh-CN" dirty="0">
                <a:latin typeface="Times New Roman" pitchFamily="18" charset="0"/>
                <a:ea typeface="楷体" pitchFamily="49" charset="-122"/>
                <a:cs typeface="Times New Roman" pitchFamily="18" charset="0"/>
              </a:rPr>
              <a:t> ../             </a:t>
            </a:r>
            <a:r>
              <a:rPr lang="zh-CN" altLang="en-US" dirty="0">
                <a:latin typeface="Times New Roman" pitchFamily="18" charset="0"/>
                <a:ea typeface="楷体" pitchFamily="49" charset="-122"/>
                <a:cs typeface="Times New Roman" pitchFamily="18" charset="0"/>
              </a:rPr>
              <a:t>将文件</a:t>
            </a:r>
            <a:r>
              <a:rPr lang="en-US" altLang="zh-CN" dirty="0" err="1">
                <a:latin typeface="Times New Roman" pitchFamily="18" charset="0"/>
                <a:ea typeface="楷体" pitchFamily="49" charset="-122"/>
                <a:cs typeface="Times New Roman" pitchFamily="18" charset="0"/>
              </a:rPr>
              <a:t>file1</a:t>
            </a:r>
            <a:r>
              <a:rPr lang="zh-CN" altLang="en-US" dirty="0">
                <a:latin typeface="Times New Roman" pitchFamily="18" charset="0"/>
                <a:ea typeface="楷体" pitchFamily="49" charset="-122"/>
                <a:cs typeface="Times New Roman" pitchFamily="18" charset="0"/>
              </a:rPr>
              <a:t>移动到上一级目录中 </a:t>
            </a:r>
          </a:p>
          <a:p>
            <a:pPr>
              <a:lnSpc>
                <a:spcPct val="150000"/>
              </a:lnSpc>
            </a:pPr>
            <a:r>
              <a:rPr lang="en-US" altLang="zh-CN" dirty="0">
                <a:latin typeface="Times New Roman" pitchFamily="18" charset="0"/>
                <a:ea typeface="楷体" pitchFamily="49" charset="-122"/>
                <a:cs typeface="Times New Roman" pitchFamily="18" charset="0"/>
              </a:rPr>
              <a:t>mv </a:t>
            </a:r>
            <a:r>
              <a:rPr lang="en-US" altLang="zh-CN" dirty="0" err="1">
                <a:latin typeface="Times New Roman" pitchFamily="18" charset="0"/>
                <a:ea typeface="楷体" pitchFamily="49" charset="-122"/>
                <a:cs typeface="Times New Roman" pitchFamily="18" charset="0"/>
              </a:rPr>
              <a:t>file1</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dir1</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将文件</a:t>
            </a:r>
            <a:r>
              <a:rPr lang="en-US" altLang="zh-CN" dirty="0" err="1">
                <a:latin typeface="Times New Roman" pitchFamily="18" charset="0"/>
                <a:ea typeface="楷体" pitchFamily="49" charset="-122"/>
                <a:cs typeface="Times New Roman" pitchFamily="18" charset="0"/>
              </a:rPr>
              <a:t>file1</a:t>
            </a:r>
            <a:r>
              <a:rPr lang="zh-CN" altLang="en-US" dirty="0">
                <a:latin typeface="Times New Roman" pitchFamily="18" charset="0"/>
                <a:ea typeface="楷体" pitchFamily="49" charset="-122"/>
                <a:cs typeface="Times New Roman" pitchFamily="18" charset="0"/>
              </a:rPr>
              <a:t>移动到目录</a:t>
            </a:r>
            <a:r>
              <a:rPr lang="en-US" altLang="zh-CN" dirty="0" err="1">
                <a:latin typeface="Times New Roman" pitchFamily="18" charset="0"/>
                <a:ea typeface="楷体" pitchFamily="49" charset="-122"/>
                <a:cs typeface="Times New Roman" pitchFamily="18" charset="0"/>
              </a:rPr>
              <a:t>dir1</a:t>
            </a:r>
            <a:r>
              <a:rPr lang="zh-CN" altLang="en-US" dirty="0">
                <a:latin typeface="Times New Roman" pitchFamily="18" charset="0"/>
                <a:ea typeface="楷体" pitchFamily="49" charset="-122"/>
                <a:cs typeface="Times New Roman" pitchFamily="18" charset="0"/>
              </a:rPr>
              <a:t>中 </a:t>
            </a:r>
          </a:p>
          <a:p>
            <a:pPr>
              <a:lnSpc>
                <a:spcPct val="150000"/>
              </a:lnSpc>
            </a:pPr>
            <a:r>
              <a:rPr lang="en-US" altLang="zh-CN" dirty="0">
                <a:latin typeface="Times New Roman" pitchFamily="18" charset="0"/>
                <a:ea typeface="楷体" pitchFamily="49" charset="-122"/>
                <a:cs typeface="Times New Roman" pitchFamily="18" charset="0"/>
              </a:rPr>
              <a:t>mv dir1 </a:t>
            </a:r>
            <a:r>
              <a:rPr lang="en-US" altLang="zh-CN" dirty="0" smtClean="0">
                <a:latin typeface="Times New Roman" pitchFamily="18" charset="0"/>
                <a:ea typeface="楷体" pitchFamily="49" charset="-122"/>
                <a:cs typeface="Times New Roman" pitchFamily="18" charset="0"/>
              </a:rPr>
              <a:t>dir3             </a:t>
            </a:r>
            <a:r>
              <a:rPr lang="zh-CN" altLang="en-US" dirty="0">
                <a:latin typeface="Times New Roman" pitchFamily="18" charset="0"/>
                <a:ea typeface="楷体" pitchFamily="49" charset="-122"/>
                <a:cs typeface="Times New Roman" pitchFamily="18" charset="0"/>
              </a:rPr>
              <a:t>如果</a:t>
            </a:r>
            <a:r>
              <a:rPr lang="en-US" altLang="zh-CN" dirty="0" smtClean="0">
                <a:latin typeface="Times New Roman" pitchFamily="18" charset="0"/>
                <a:ea typeface="楷体" pitchFamily="49" charset="-122"/>
                <a:cs typeface="Times New Roman" pitchFamily="18" charset="0"/>
              </a:rPr>
              <a:t>dir3</a:t>
            </a:r>
            <a:r>
              <a:rPr lang="zh-CN" altLang="en-US" dirty="0" smtClean="0">
                <a:latin typeface="Times New Roman" pitchFamily="18" charset="0"/>
                <a:ea typeface="楷体" pitchFamily="49" charset="-122"/>
                <a:cs typeface="Times New Roman" pitchFamily="18" charset="0"/>
              </a:rPr>
              <a:t>目录</a:t>
            </a:r>
            <a:r>
              <a:rPr lang="zh-CN" altLang="en-US" dirty="0">
                <a:latin typeface="Times New Roman" pitchFamily="18" charset="0"/>
                <a:ea typeface="楷体" pitchFamily="49" charset="-122"/>
                <a:cs typeface="Times New Roman" pitchFamily="18" charset="0"/>
              </a:rPr>
              <a:t>存在则将</a:t>
            </a:r>
            <a:r>
              <a:rPr lang="en-US" altLang="zh-CN" dirty="0" err="1">
                <a:latin typeface="Times New Roman" pitchFamily="18" charset="0"/>
                <a:ea typeface="楷体" pitchFamily="49" charset="-122"/>
                <a:cs typeface="Times New Roman" pitchFamily="18" charset="0"/>
              </a:rPr>
              <a:t>dir1</a:t>
            </a:r>
            <a:r>
              <a:rPr lang="zh-CN" altLang="en-US" dirty="0">
                <a:latin typeface="Times New Roman" pitchFamily="18" charset="0"/>
                <a:ea typeface="楷体" pitchFamily="49" charset="-122"/>
                <a:cs typeface="Times New Roman" pitchFamily="18" charset="0"/>
              </a:rPr>
              <a:t>目录移动到</a:t>
            </a:r>
            <a:r>
              <a:rPr lang="en-US" altLang="zh-CN" dirty="0" smtClean="0">
                <a:latin typeface="Times New Roman" pitchFamily="18" charset="0"/>
                <a:ea typeface="楷体" pitchFamily="49" charset="-122"/>
                <a:cs typeface="Times New Roman" pitchFamily="18" charset="0"/>
              </a:rPr>
              <a:t>dir3</a:t>
            </a:r>
            <a:r>
              <a:rPr lang="zh-CN" altLang="en-US" dirty="0" smtClean="0">
                <a:latin typeface="Times New Roman" pitchFamily="18" charset="0"/>
                <a:ea typeface="楷体" pitchFamily="49" charset="-122"/>
                <a:cs typeface="Times New Roman" pitchFamily="18" charset="0"/>
              </a:rPr>
              <a:t>中</a:t>
            </a:r>
            <a:r>
              <a:rPr lang="zh-CN" altLang="en-US" dirty="0">
                <a:latin typeface="Times New Roman" pitchFamily="18" charset="0"/>
                <a:ea typeface="楷体" pitchFamily="49" charset="-122"/>
                <a:cs typeface="Times New Roman" pitchFamily="18" charset="0"/>
              </a:rPr>
              <a:t>，否则文件夹改名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24</a:t>
            </a:fld>
            <a:endParaRPr lang="zh-CN" altLang="en-US"/>
          </a:p>
        </p:txBody>
      </p:sp>
    </p:spTree>
    <p:extLst>
      <p:ext uri="{BB962C8B-B14F-4D97-AF65-F5344CB8AC3E}">
        <p14:creationId xmlns:p14="http://schemas.microsoft.com/office/powerpoint/2010/main" val="2936723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34016" y="404665"/>
            <a:ext cx="4572000" cy="646331"/>
          </a:xfrm>
          <a:prstGeom prst="rect">
            <a:avLst/>
          </a:prstGeom>
        </p:spPr>
        <p:txBody>
          <a:bodyPr>
            <a:spAutoFit/>
          </a:bodyPr>
          <a:lstStyle/>
          <a:p>
            <a:r>
              <a:rPr lang="zh-CN" altLang="en-US" sz="3600" dirty="0">
                <a:latin typeface="楷体" pitchFamily="49" charset="-122"/>
                <a:ea typeface="楷体" pitchFamily="49" charset="-122"/>
              </a:rPr>
              <a:t>文本查看命令（</a:t>
            </a:r>
            <a:r>
              <a:rPr lang="en-US" altLang="zh-CN" sz="3600" b="1" dirty="0">
                <a:latin typeface="楷体" pitchFamily="49" charset="-122"/>
                <a:ea typeface="楷体" pitchFamily="49" charset="-122"/>
              </a:rPr>
              <a:t>1</a:t>
            </a:r>
            <a:r>
              <a:rPr lang="zh-CN" altLang="en-US" sz="3600" dirty="0">
                <a:latin typeface="楷体" pitchFamily="49" charset="-122"/>
                <a:ea typeface="楷体" pitchFamily="49" charset="-122"/>
              </a:rPr>
              <a:t>） </a:t>
            </a:r>
          </a:p>
        </p:txBody>
      </p:sp>
      <p:sp>
        <p:nvSpPr>
          <p:cNvPr id="5" name="矩形 4"/>
          <p:cNvSpPr/>
          <p:nvPr/>
        </p:nvSpPr>
        <p:spPr>
          <a:xfrm>
            <a:off x="2279576" y="1582342"/>
            <a:ext cx="8482912" cy="4247317"/>
          </a:xfrm>
          <a:prstGeom prst="rect">
            <a:avLst/>
          </a:prstGeom>
        </p:spPr>
        <p:txBody>
          <a:bodyPr wrap="square">
            <a:spAutoFit/>
          </a:bodyPr>
          <a:lstStyle/>
          <a:p>
            <a:pPr>
              <a:lnSpc>
                <a:spcPct val="150000"/>
              </a:lnSpc>
            </a:pP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b="1" dirty="0">
                <a:latin typeface="Times New Roman" pitchFamily="18" charset="0"/>
                <a:ea typeface="楷体" pitchFamily="49" charset="-122"/>
                <a:cs typeface="Times New Roman" pitchFamily="18" charset="0"/>
              </a:rPr>
              <a:t>cat</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说明：显示整个文本文件内容至标准输出设备 </a:t>
            </a:r>
          </a:p>
          <a:p>
            <a:pPr>
              <a:lnSpc>
                <a:spcPct val="150000"/>
              </a:lnSpc>
            </a:pPr>
            <a:r>
              <a:rPr lang="zh-CN" altLang="en-US" dirty="0">
                <a:latin typeface="Times New Roman" pitchFamily="18" charset="0"/>
                <a:ea typeface="楷体" pitchFamily="49" charset="-122"/>
                <a:cs typeface="Times New Roman" pitchFamily="18" charset="0"/>
              </a:rPr>
              <a:t>参数： </a:t>
            </a:r>
          </a:p>
          <a:p>
            <a:pPr>
              <a:lnSpc>
                <a:spcPct val="150000"/>
              </a:lnSpc>
            </a:pPr>
            <a:r>
              <a:rPr lang="en-US" altLang="zh-CN" dirty="0">
                <a:latin typeface="Times New Roman" pitchFamily="18" charset="0"/>
                <a:ea typeface="楷体" pitchFamily="49" charset="-122"/>
                <a:cs typeface="Times New Roman" pitchFamily="18" charset="0"/>
              </a:rPr>
              <a:t>-n </a:t>
            </a:r>
            <a:r>
              <a:rPr lang="zh-CN" altLang="en-US" dirty="0">
                <a:latin typeface="Times New Roman" pitchFamily="18" charset="0"/>
                <a:ea typeface="楷体" pitchFamily="49" charset="-122"/>
                <a:cs typeface="Times New Roman" pitchFamily="18" charset="0"/>
              </a:rPr>
              <a:t>由</a:t>
            </a:r>
            <a:r>
              <a:rPr lang="en-US" altLang="zh-CN" dirty="0">
                <a:latin typeface="Times New Roman" pitchFamily="18" charset="0"/>
                <a:ea typeface="楷体" pitchFamily="49" charset="-122"/>
                <a:cs typeface="Times New Roman" pitchFamily="18" charset="0"/>
              </a:rPr>
              <a:t>1</a:t>
            </a:r>
            <a:r>
              <a:rPr lang="zh-CN" altLang="en-US" dirty="0">
                <a:latin typeface="Times New Roman" pitchFamily="18" charset="0"/>
                <a:ea typeface="楷体" pitchFamily="49" charset="-122"/>
                <a:cs typeface="Times New Roman" pitchFamily="18" charset="0"/>
              </a:rPr>
              <a:t>开始对所有输出的行数编号 </a:t>
            </a:r>
          </a:p>
          <a:p>
            <a:pPr>
              <a:lnSpc>
                <a:spcPct val="150000"/>
              </a:lnSpc>
            </a:pPr>
            <a:r>
              <a:rPr lang="en-US" altLang="zh-CN" dirty="0">
                <a:latin typeface="Times New Roman" pitchFamily="18" charset="0"/>
                <a:ea typeface="楷体" pitchFamily="49" charset="-122"/>
                <a:cs typeface="Times New Roman" pitchFamily="18" charset="0"/>
              </a:rPr>
              <a:t>-b </a:t>
            </a:r>
            <a:r>
              <a:rPr lang="zh-CN" altLang="en-US" dirty="0">
                <a:latin typeface="Times New Roman" pitchFamily="18" charset="0"/>
                <a:ea typeface="楷体" pitchFamily="49" charset="-122"/>
                <a:cs typeface="Times New Roman" pitchFamily="18" charset="0"/>
              </a:rPr>
              <a:t>与</a:t>
            </a:r>
            <a:r>
              <a:rPr lang="en-US" altLang="zh-CN" dirty="0">
                <a:latin typeface="Times New Roman" pitchFamily="18" charset="0"/>
                <a:ea typeface="楷体" pitchFamily="49" charset="-122"/>
                <a:cs typeface="Times New Roman" pitchFamily="18" charset="0"/>
              </a:rPr>
              <a:t>-n</a:t>
            </a:r>
            <a:r>
              <a:rPr lang="zh-CN" altLang="en-US" dirty="0">
                <a:latin typeface="Times New Roman" pitchFamily="18" charset="0"/>
                <a:ea typeface="楷体" pitchFamily="49" charset="-122"/>
                <a:cs typeface="Times New Roman" pitchFamily="18" charset="0"/>
              </a:rPr>
              <a:t>操作类似，只不过空白行不编号 </a:t>
            </a:r>
          </a:p>
          <a:p>
            <a:pPr>
              <a:lnSpc>
                <a:spcPct val="150000"/>
              </a:lnSpc>
            </a:pPr>
            <a:r>
              <a:rPr lang="en-US" altLang="zh-CN" dirty="0">
                <a:latin typeface="Times New Roman" pitchFamily="18" charset="0"/>
                <a:ea typeface="楷体" pitchFamily="49" charset="-122"/>
                <a:cs typeface="Times New Roman" pitchFamily="18" charset="0"/>
              </a:rPr>
              <a:t>-s </a:t>
            </a:r>
            <a:r>
              <a:rPr lang="zh-CN" altLang="en-US" dirty="0">
                <a:latin typeface="Times New Roman" pitchFamily="18" charset="0"/>
                <a:ea typeface="楷体" pitchFamily="49" charset="-122"/>
                <a:cs typeface="Times New Roman" pitchFamily="18" charset="0"/>
              </a:rPr>
              <a:t>文件中连续的空白行压缩成一个空白行 </a:t>
            </a:r>
          </a:p>
          <a:p>
            <a:pPr>
              <a:lnSpc>
                <a:spcPct val="150000"/>
              </a:lnSpc>
            </a:pPr>
            <a:r>
              <a:rPr lang="zh-CN" altLang="en-US" dirty="0">
                <a:latin typeface="Times New Roman" pitchFamily="18" charset="0"/>
                <a:ea typeface="楷体" pitchFamily="49" charset="-122"/>
                <a:cs typeface="Times New Roman" pitchFamily="18" charset="0"/>
              </a:rPr>
              <a:t>举例： </a:t>
            </a:r>
          </a:p>
          <a:p>
            <a:pPr>
              <a:lnSpc>
                <a:spcPct val="150000"/>
              </a:lnSpc>
            </a:pPr>
            <a:r>
              <a:rPr lang="en-US" altLang="zh-CN" dirty="0">
                <a:latin typeface="Times New Roman" pitchFamily="18" charset="0"/>
                <a:ea typeface="楷体" pitchFamily="49" charset="-122"/>
                <a:cs typeface="Times New Roman" pitchFamily="18" charset="0"/>
              </a:rPr>
              <a:t>cat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显示</a:t>
            </a:r>
            <a:r>
              <a:rPr lang="en-US" altLang="zh-CN" dirty="0" err="1">
                <a:latin typeface="Times New Roman" pitchFamily="18" charset="0"/>
                <a:ea typeface="楷体" pitchFamily="49" charset="-122"/>
                <a:cs typeface="Times New Roman" pitchFamily="18" charset="0"/>
              </a:rPr>
              <a:t>a.fasta</a:t>
            </a:r>
            <a:r>
              <a:rPr lang="zh-CN" altLang="en-US" dirty="0">
                <a:latin typeface="Times New Roman" pitchFamily="18" charset="0"/>
                <a:ea typeface="楷体" pitchFamily="49" charset="-122"/>
                <a:cs typeface="Times New Roman" pitchFamily="18" charset="0"/>
              </a:rPr>
              <a:t>文本文件的整个内容至屏幕 </a:t>
            </a:r>
          </a:p>
          <a:p>
            <a:pPr>
              <a:lnSpc>
                <a:spcPct val="150000"/>
              </a:lnSpc>
            </a:pPr>
            <a:r>
              <a:rPr lang="en-US" altLang="zh-CN" dirty="0">
                <a:latin typeface="Times New Roman" pitchFamily="18" charset="0"/>
                <a:ea typeface="楷体" pitchFamily="49" charset="-122"/>
                <a:cs typeface="Times New Roman" pitchFamily="18" charset="0"/>
              </a:rPr>
              <a:t>cat * &gt; all.txt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合并</a:t>
            </a:r>
            <a:r>
              <a:rPr lang="zh-CN" altLang="en-US" dirty="0">
                <a:latin typeface="Times New Roman" pitchFamily="18" charset="0"/>
                <a:ea typeface="楷体" pitchFamily="49" charset="-122"/>
                <a:cs typeface="Times New Roman" pitchFamily="18" charset="0"/>
              </a:rPr>
              <a:t>当前目录下所有文件内容至</a:t>
            </a:r>
            <a:r>
              <a:rPr lang="en-US" altLang="zh-CN" dirty="0">
                <a:latin typeface="Times New Roman" pitchFamily="18" charset="0"/>
                <a:ea typeface="楷体" pitchFamily="49" charset="-122"/>
                <a:cs typeface="Times New Roman" pitchFamily="18" charset="0"/>
              </a:rPr>
              <a:t>all.txt </a:t>
            </a:r>
            <a:r>
              <a:rPr lang="zh-CN" altLang="en-US" dirty="0" smtClean="0">
                <a:latin typeface="Times New Roman" pitchFamily="18" charset="0"/>
                <a:ea typeface="楷体" pitchFamily="49" charset="-122"/>
                <a:cs typeface="Times New Roman" pitchFamily="18" charset="0"/>
              </a:rPr>
              <a:t>，略过文件夹</a:t>
            </a:r>
            <a:endParaRPr lang="zh-CN" altLang="en-US" dirty="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25</a:t>
            </a:fld>
            <a:endParaRPr lang="zh-CN" altLang="en-US"/>
          </a:p>
        </p:txBody>
      </p:sp>
    </p:spTree>
    <p:extLst>
      <p:ext uri="{BB962C8B-B14F-4D97-AF65-F5344CB8AC3E}">
        <p14:creationId xmlns:p14="http://schemas.microsoft.com/office/powerpoint/2010/main" val="60666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20296" y="-27384"/>
            <a:ext cx="4572000" cy="646331"/>
          </a:xfrm>
          <a:prstGeom prst="rect">
            <a:avLst/>
          </a:prstGeom>
        </p:spPr>
        <p:txBody>
          <a:bodyPr>
            <a:spAutoFit/>
          </a:bodyPr>
          <a:lstStyle/>
          <a:p>
            <a:r>
              <a:rPr lang="zh-CN" altLang="en-US" sz="3600" dirty="0">
                <a:latin typeface="Times New Roman" pitchFamily="18" charset="0"/>
                <a:ea typeface="楷体" pitchFamily="49" charset="-122"/>
                <a:cs typeface="Times New Roman" pitchFamily="18" charset="0"/>
              </a:rPr>
              <a:t>文本查看命令（</a:t>
            </a:r>
            <a:r>
              <a:rPr lang="en-US" altLang="zh-CN" sz="3600" b="1" dirty="0">
                <a:latin typeface="Times New Roman" pitchFamily="18" charset="0"/>
                <a:ea typeface="楷体" pitchFamily="49" charset="-122"/>
                <a:cs typeface="Times New Roman" pitchFamily="18" charset="0"/>
              </a:rPr>
              <a:t>2</a:t>
            </a:r>
            <a:r>
              <a:rPr lang="zh-CN" altLang="en-US" sz="3600" dirty="0">
                <a:latin typeface="Times New Roman" pitchFamily="18" charset="0"/>
                <a:ea typeface="楷体" pitchFamily="49" charset="-122"/>
                <a:cs typeface="Times New Roman" pitchFamily="18" charset="0"/>
              </a:rPr>
              <a:t>） </a:t>
            </a:r>
          </a:p>
        </p:txBody>
      </p:sp>
      <p:sp>
        <p:nvSpPr>
          <p:cNvPr id="5" name="矩形 4"/>
          <p:cNvSpPr/>
          <p:nvPr/>
        </p:nvSpPr>
        <p:spPr>
          <a:xfrm>
            <a:off x="1703512" y="221784"/>
            <a:ext cx="8964488" cy="6324808"/>
          </a:xfrm>
          <a:prstGeom prst="rect">
            <a:avLst/>
          </a:prstGeom>
        </p:spPr>
        <p:txBody>
          <a:bodyPr wrap="square">
            <a:spAutoFit/>
          </a:bodyPr>
          <a:lstStyle/>
          <a:p>
            <a:pPr>
              <a:lnSpc>
                <a:spcPct val="150000"/>
              </a:lnSpc>
            </a:pPr>
            <a:r>
              <a:rPr lang="en-US" altLang="zh-CN" b="1" dirty="0">
                <a:latin typeface="Times New Roman" pitchFamily="18" charset="0"/>
                <a:ea typeface="楷体" pitchFamily="49" charset="-122"/>
                <a:cs typeface="Times New Roman" pitchFamily="18" charset="0"/>
              </a:rPr>
              <a:t>more</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 在终端屏幕按屏显示文本文件，只能向下翻滚文件内容；退出按</a:t>
            </a:r>
            <a:r>
              <a:rPr lang="en-US" altLang="zh-CN" dirty="0">
                <a:latin typeface="Times New Roman" pitchFamily="18" charset="0"/>
                <a:ea typeface="楷体" pitchFamily="49" charset="-122"/>
                <a:cs typeface="Times New Roman" pitchFamily="18" charset="0"/>
              </a:rPr>
              <a:t>q</a:t>
            </a:r>
            <a:r>
              <a:rPr lang="zh-CN" altLang="en-US" dirty="0">
                <a:latin typeface="Times New Roman" pitchFamily="18" charset="0"/>
                <a:ea typeface="楷体" pitchFamily="49" charset="-122"/>
                <a:cs typeface="Times New Roman" pitchFamily="18" charset="0"/>
              </a:rPr>
              <a:t>键 </a:t>
            </a:r>
          </a:p>
          <a:p>
            <a:pPr>
              <a:lnSpc>
                <a:spcPct val="150000"/>
              </a:lnSpc>
            </a:pPr>
            <a:r>
              <a:rPr lang="zh-CN" altLang="en-US" dirty="0">
                <a:latin typeface="Times New Roman" pitchFamily="18" charset="0"/>
                <a:ea typeface="楷体" pitchFamily="49" charset="-122"/>
                <a:cs typeface="Times New Roman" pitchFamily="18" charset="0"/>
              </a:rPr>
              <a:t>参数： </a:t>
            </a:r>
          </a:p>
          <a:p>
            <a:pPr>
              <a:lnSpc>
                <a:spcPct val="150000"/>
              </a:lnSpc>
            </a:pPr>
            <a:r>
              <a:rPr lang="en-US" altLang="zh-CN" dirty="0">
                <a:latin typeface="Times New Roman" pitchFamily="18" charset="0"/>
                <a:ea typeface="楷体" pitchFamily="49" charset="-122"/>
                <a:cs typeface="Times New Roman" pitchFamily="18" charset="0"/>
              </a:rPr>
              <a:t>-p </a:t>
            </a:r>
            <a:r>
              <a:rPr lang="zh-CN" altLang="en-US" dirty="0">
                <a:latin typeface="Times New Roman" pitchFamily="18" charset="0"/>
                <a:ea typeface="楷体" pitchFamily="49" charset="-122"/>
                <a:cs typeface="Times New Roman" pitchFamily="18" charset="0"/>
              </a:rPr>
              <a:t>显示下一屏之前先清屏。 </a:t>
            </a:r>
          </a:p>
          <a:p>
            <a:pPr>
              <a:lnSpc>
                <a:spcPct val="150000"/>
              </a:lnSpc>
            </a:pPr>
            <a:r>
              <a:rPr lang="en-US" altLang="zh-CN" dirty="0">
                <a:latin typeface="Times New Roman" pitchFamily="18" charset="0"/>
                <a:ea typeface="楷体" pitchFamily="49" charset="-122"/>
                <a:cs typeface="Times New Roman" pitchFamily="18" charset="0"/>
              </a:rPr>
              <a:t>-c </a:t>
            </a:r>
            <a:r>
              <a:rPr lang="zh-CN" altLang="en-US" dirty="0">
                <a:latin typeface="Times New Roman" pitchFamily="18" charset="0"/>
                <a:ea typeface="楷体" pitchFamily="49" charset="-122"/>
                <a:cs typeface="Times New Roman" pitchFamily="18" charset="0"/>
              </a:rPr>
              <a:t>作用同</a:t>
            </a:r>
            <a:r>
              <a:rPr lang="en-US" altLang="zh-CN" dirty="0">
                <a:latin typeface="Times New Roman" pitchFamily="18" charset="0"/>
                <a:ea typeface="楷体" pitchFamily="49" charset="-122"/>
                <a:cs typeface="Times New Roman" pitchFamily="18" charset="0"/>
              </a:rPr>
              <a:t>-p</a:t>
            </a:r>
            <a:r>
              <a:rPr lang="zh-CN" altLang="en-US" dirty="0">
                <a:latin typeface="Times New Roman" pitchFamily="18" charset="0"/>
                <a:ea typeface="楷体" pitchFamily="49" charset="-122"/>
                <a:cs typeface="Times New Roman" pitchFamily="18" charset="0"/>
              </a:rPr>
              <a:t>基本一样 </a:t>
            </a:r>
          </a:p>
          <a:p>
            <a:pPr>
              <a:lnSpc>
                <a:spcPct val="150000"/>
              </a:lnSpc>
            </a:pPr>
            <a:r>
              <a:rPr lang="zh-CN" altLang="en-US" dirty="0">
                <a:latin typeface="Times New Roman" pitchFamily="18" charset="0"/>
                <a:ea typeface="楷体" pitchFamily="49" charset="-122"/>
                <a:cs typeface="Times New Roman" pitchFamily="18" charset="0"/>
              </a:rPr>
              <a:t>举例： </a:t>
            </a:r>
          </a:p>
          <a:p>
            <a:pPr>
              <a:lnSpc>
                <a:spcPct val="150000"/>
              </a:lnSpc>
            </a:pPr>
            <a:r>
              <a:rPr lang="en-US" altLang="zh-CN" dirty="0">
                <a:latin typeface="Times New Roman" pitchFamily="18" charset="0"/>
                <a:ea typeface="楷体" pitchFamily="49" charset="-122"/>
                <a:cs typeface="Times New Roman" pitchFamily="18" charset="0"/>
              </a:rPr>
              <a:t>more </a:t>
            </a:r>
            <a:r>
              <a:rPr lang="en-US" altLang="zh-CN" dirty="0" err="1">
                <a:latin typeface="Times New Roman" pitchFamily="18" charset="0"/>
                <a:ea typeface="楷体" pitchFamily="49" charset="-122"/>
                <a:cs typeface="Times New Roman" pitchFamily="18" charset="0"/>
              </a:rPr>
              <a:t>file1</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查看</a:t>
            </a:r>
            <a:r>
              <a:rPr lang="en-US" altLang="zh-CN" dirty="0" err="1">
                <a:latin typeface="Times New Roman" pitchFamily="18" charset="0"/>
                <a:ea typeface="楷体" pitchFamily="49" charset="-122"/>
                <a:cs typeface="Times New Roman" pitchFamily="18" charset="0"/>
              </a:rPr>
              <a:t>file1</a:t>
            </a:r>
            <a:r>
              <a:rPr lang="zh-CN" altLang="en-US" dirty="0">
                <a:latin typeface="Times New Roman" pitchFamily="18" charset="0"/>
                <a:ea typeface="楷体" pitchFamily="49" charset="-122"/>
                <a:cs typeface="Times New Roman" pitchFamily="18" charset="0"/>
              </a:rPr>
              <a:t>内容 </a:t>
            </a:r>
          </a:p>
          <a:p>
            <a:pPr>
              <a:lnSpc>
                <a:spcPct val="150000"/>
              </a:lnSpc>
            </a:pPr>
            <a:r>
              <a:rPr lang="en-US" altLang="zh-CN" dirty="0">
                <a:latin typeface="Times New Roman" pitchFamily="18" charset="0"/>
                <a:ea typeface="楷体" pitchFamily="49" charset="-122"/>
                <a:cs typeface="Times New Roman" pitchFamily="18" charset="0"/>
              </a:rPr>
              <a:t>more -c -5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先清屏，然后先显示文件</a:t>
            </a:r>
            <a:r>
              <a:rPr lang="en-US" altLang="zh-CN" dirty="0" err="1">
                <a:latin typeface="Times New Roman" pitchFamily="18" charset="0"/>
                <a:ea typeface="楷体" pitchFamily="49" charset="-122"/>
                <a:cs typeface="Times New Roman" pitchFamily="18" charset="0"/>
              </a:rPr>
              <a:t>a.fasta</a:t>
            </a:r>
            <a:r>
              <a:rPr lang="zh-CN" altLang="en-US" dirty="0">
                <a:latin typeface="Times New Roman" pitchFamily="18" charset="0"/>
                <a:ea typeface="楷体" pitchFamily="49" charset="-122"/>
                <a:cs typeface="Times New Roman" pitchFamily="18" charset="0"/>
              </a:rPr>
              <a:t>前五行的内容 </a:t>
            </a:r>
          </a:p>
          <a:p>
            <a:pPr>
              <a:lnSpc>
                <a:spcPct val="150000"/>
              </a:lnSpc>
            </a:pPr>
            <a:r>
              <a:rPr lang="en-US" altLang="zh-CN" b="1" dirty="0">
                <a:latin typeface="Times New Roman" pitchFamily="18" charset="0"/>
                <a:ea typeface="楷体" pitchFamily="49" charset="-122"/>
                <a:cs typeface="Times New Roman" pitchFamily="18" charset="0"/>
              </a:rPr>
              <a:t>less</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说明：按页显示文件，同</a:t>
            </a:r>
            <a:r>
              <a:rPr lang="en-US" altLang="zh-CN" dirty="0">
                <a:latin typeface="Times New Roman" pitchFamily="18" charset="0"/>
                <a:ea typeface="楷体" pitchFamily="49" charset="-122"/>
                <a:cs typeface="Times New Roman" pitchFamily="18" charset="0"/>
              </a:rPr>
              <a:t>more</a:t>
            </a:r>
            <a:r>
              <a:rPr lang="zh-CN" altLang="en-US" dirty="0">
                <a:latin typeface="Times New Roman" pitchFamily="18" charset="0"/>
                <a:ea typeface="楷体" pitchFamily="49" charset="-122"/>
                <a:cs typeface="Times New Roman" pitchFamily="18" charset="0"/>
              </a:rPr>
              <a:t>相似，但是可以上下翻滚文件的内容；退出按</a:t>
            </a:r>
            <a:r>
              <a:rPr lang="en-US" altLang="zh-CN" dirty="0">
                <a:latin typeface="Times New Roman" pitchFamily="18" charset="0"/>
                <a:ea typeface="楷体" pitchFamily="49" charset="-122"/>
                <a:cs typeface="Times New Roman" pitchFamily="18" charset="0"/>
              </a:rPr>
              <a:t>q</a:t>
            </a:r>
            <a:r>
              <a:rPr lang="zh-CN" altLang="en-US" dirty="0">
                <a:latin typeface="Times New Roman" pitchFamily="18" charset="0"/>
                <a:ea typeface="楷体" pitchFamily="49" charset="-122"/>
                <a:cs typeface="Times New Roman" pitchFamily="18" charset="0"/>
              </a:rPr>
              <a:t>键 </a:t>
            </a:r>
          </a:p>
          <a:p>
            <a:pPr>
              <a:lnSpc>
                <a:spcPct val="150000"/>
              </a:lnSpc>
            </a:pPr>
            <a:r>
              <a:rPr lang="zh-CN" altLang="en-US" dirty="0">
                <a:latin typeface="Times New Roman" pitchFamily="18" charset="0"/>
                <a:ea typeface="楷体" pitchFamily="49" charset="-122"/>
                <a:cs typeface="Times New Roman" pitchFamily="18" charset="0"/>
              </a:rPr>
              <a:t>参数： </a:t>
            </a:r>
          </a:p>
          <a:p>
            <a:pPr>
              <a:lnSpc>
                <a:spcPct val="150000"/>
              </a:lnSpc>
            </a:pPr>
            <a:r>
              <a:rPr lang="en-US" altLang="zh-CN" dirty="0">
                <a:latin typeface="Times New Roman" pitchFamily="18" charset="0"/>
                <a:ea typeface="楷体" pitchFamily="49" charset="-122"/>
                <a:cs typeface="Times New Roman" pitchFamily="18" charset="0"/>
              </a:rPr>
              <a:t>-S </a:t>
            </a:r>
            <a:r>
              <a:rPr lang="zh-CN" altLang="en-US" dirty="0">
                <a:latin typeface="Times New Roman" pitchFamily="18" charset="0"/>
                <a:ea typeface="楷体" pitchFamily="49" charset="-122"/>
                <a:cs typeface="Times New Roman" pitchFamily="18" charset="0"/>
              </a:rPr>
              <a:t>不自动换行，可以左右移动光标，适合每行内容比较长的文本 </a:t>
            </a:r>
          </a:p>
          <a:p>
            <a:pPr>
              <a:lnSpc>
                <a:spcPct val="150000"/>
              </a:lnSpc>
            </a:pPr>
            <a:r>
              <a:rPr lang="zh-CN" altLang="en-US" dirty="0">
                <a:latin typeface="Times New Roman" pitchFamily="18" charset="0"/>
                <a:ea typeface="楷体" pitchFamily="49" charset="-122"/>
                <a:cs typeface="Times New Roman" pitchFamily="18" charset="0"/>
              </a:rPr>
              <a:t>举例： </a:t>
            </a:r>
          </a:p>
          <a:p>
            <a:pPr>
              <a:lnSpc>
                <a:spcPct val="150000"/>
              </a:lnSpc>
            </a:pPr>
            <a:r>
              <a:rPr lang="en-US" altLang="zh-CN" dirty="0">
                <a:latin typeface="Times New Roman" pitchFamily="18" charset="0"/>
                <a:ea typeface="楷体" pitchFamily="49" charset="-122"/>
                <a:cs typeface="Times New Roman" pitchFamily="18" charset="0"/>
              </a:rPr>
              <a:t>less </a:t>
            </a:r>
            <a:r>
              <a:rPr lang="en-US" altLang="zh-CN" dirty="0" err="1">
                <a:latin typeface="Times New Roman" pitchFamily="18" charset="0"/>
                <a:ea typeface="楷体" pitchFamily="49" charset="-122"/>
                <a:cs typeface="Times New Roman" pitchFamily="18" charset="0"/>
              </a:rPr>
              <a:t>look.fa</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查看</a:t>
            </a:r>
            <a:r>
              <a:rPr lang="en-US" altLang="zh-CN" dirty="0" err="1">
                <a:latin typeface="Times New Roman" pitchFamily="18" charset="0"/>
                <a:ea typeface="楷体" pitchFamily="49" charset="-122"/>
                <a:cs typeface="Times New Roman" pitchFamily="18" charset="0"/>
              </a:rPr>
              <a:t>file1</a:t>
            </a:r>
            <a:r>
              <a:rPr lang="zh-CN" altLang="en-US" dirty="0">
                <a:latin typeface="Times New Roman" pitchFamily="18" charset="0"/>
                <a:ea typeface="楷体" pitchFamily="49" charset="-122"/>
                <a:cs typeface="Times New Roman" pitchFamily="18" charset="0"/>
              </a:rPr>
              <a:t>中的内容 </a:t>
            </a:r>
          </a:p>
          <a:p>
            <a:pPr>
              <a:lnSpc>
                <a:spcPct val="150000"/>
              </a:lnSpc>
            </a:pPr>
            <a:r>
              <a:rPr lang="en-US" altLang="zh-CN" dirty="0">
                <a:latin typeface="Times New Roman" pitchFamily="18" charset="0"/>
                <a:ea typeface="楷体" pitchFamily="49" charset="-122"/>
                <a:cs typeface="Times New Roman" pitchFamily="18" charset="0"/>
              </a:rPr>
              <a:t>less -S </a:t>
            </a:r>
            <a:r>
              <a:rPr lang="en-US" altLang="zh-CN" dirty="0" err="1">
                <a:latin typeface="Times New Roman" pitchFamily="18" charset="0"/>
                <a:ea typeface="楷体" pitchFamily="49" charset="-122"/>
                <a:cs typeface="Times New Roman" pitchFamily="18" charset="0"/>
              </a:rPr>
              <a:t>look.fa</a:t>
            </a:r>
            <a:r>
              <a:rPr lang="zh-CN" altLang="en-US" dirty="0" smtClean="0">
                <a:latin typeface="Times New Roman" pitchFamily="18" charset="0"/>
                <a:ea typeface="楷体" pitchFamily="49" charset="-122"/>
                <a:cs typeface="Times New Roman" pitchFamily="18" charset="0"/>
              </a:rPr>
              <a:t>查看</a:t>
            </a:r>
            <a:r>
              <a:rPr lang="en-US" altLang="zh-CN" dirty="0" err="1">
                <a:latin typeface="Times New Roman" pitchFamily="18" charset="0"/>
                <a:ea typeface="楷体" pitchFamily="49" charset="-122"/>
                <a:cs typeface="Times New Roman" pitchFamily="18" charset="0"/>
              </a:rPr>
              <a:t>a.fasta</a:t>
            </a:r>
            <a:r>
              <a:rPr lang="zh-CN" altLang="en-US" dirty="0">
                <a:latin typeface="Times New Roman" pitchFamily="18" charset="0"/>
                <a:ea typeface="楷体" pitchFamily="49" charset="-122"/>
                <a:cs typeface="Times New Roman" pitchFamily="18" charset="0"/>
              </a:rPr>
              <a:t>中的内容，不自动换行 </a:t>
            </a:r>
            <a:endParaRPr lang="en-US" altLang="zh-CN" dirty="0" smtClean="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26</a:t>
            </a:fld>
            <a:endParaRPr lang="zh-CN" altLang="en-US"/>
          </a:p>
        </p:txBody>
      </p:sp>
    </p:spTree>
    <p:extLst>
      <p:ext uri="{BB962C8B-B14F-4D97-AF65-F5344CB8AC3E}">
        <p14:creationId xmlns:p14="http://schemas.microsoft.com/office/powerpoint/2010/main" val="239011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0" y="260649"/>
            <a:ext cx="4572000" cy="646331"/>
          </a:xfrm>
          <a:prstGeom prst="rect">
            <a:avLst/>
          </a:prstGeom>
        </p:spPr>
        <p:txBody>
          <a:bodyPr>
            <a:spAutoFit/>
          </a:bodyPr>
          <a:lstStyle/>
          <a:p>
            <a:r>
              <a:rPr lang="zh-CN" altLang="en-US" sz="3600" dirty="0">
                <a:latin typeface="楷体" pitchFamily="49" charset="-122"/>
                <a:ea typeface="楷体" pitchFamily="49" charset="-122"/>
              </a:rPr>
              <a:t>文本查看命令（</a:t>
            </a:r>
            <a:r>
              <a:rPr lang="en-US" altLang="zh-CN" sz="3600" b="1" dirty="0">
                <a:latin typeface="楷体" pitchFamily="49" charset="-122"/>
                <a:ea typeface="楷体" pitchFamily="49" charset="-122"/>
              </a:rPr>
              <a:t>3</a:t>
            </a:r>
            <a:r>
              <a:rPr lang="zh-CN" altLang="en-US" sz="3600" dirty="0">
                <a:latin typeface="楷体" pitchFamily="49" charset="-122"/>
                <a:ea typeface="楷体" pitchFamily="49" charset="-122"/>
              </a:rPr>
              <a:t>） </a:t>
            </a:r>
          </a:p>
        </p:txBody>
      </p:sp>
      <p:sp>
        <p:nvSpPr>
          <p:cNvPr id="5" name="矩形 4"/>
          <p:cNvSpPr/>
          <p:nvPr/>
        </p:nvSpPr>
        <p:spPr>
          <a:xfrm>
            <a:off x="1828800" y="1412777"/>
            <a:ext cx="8138160" cy="4247317"/>
          </a:xfrm>
          <a:prstGeom prst="rect">
            <a:avLst/>
          </a:prstGeom>
        </p:spPr>
        <p:txBody>
          <a:bodyPr wrap="square">
            <a:spAutoFit/>
          </a:bodyPr>
          <a:lstStyle/>
          <a:p>
            <a:pPr>
              <a:lnSpc>
                <a:spcPct val="150000"/>
              </a:lnSpc>
            </a:pPr>
            <a:r>
              <a:rPr lang="en-US" altLang="zh-CN" b="1" dirty="0">
                <a:latin typeface="Times New Roman" pitchFamily="18" charset="0"/>
                <a:ea typeface="楷体" pitchFamily="49" charset="-122"/>
                <a:cs typeface="Times New Roman" pitchFamily="18" charset="0"/>
              </a:rPr>
              <a:t>head / tail</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说明：显示文件前</a:t>
            </a:r>
            <a:r>
              <a:rPr lang="en-US" altLang="zh-CN" b="1" dirty="0">
                <a:latin typeface="Times New Roman" pitchFamily="18" charset="0"/>
                <a:ea typeface="楷体" pitchFamily="49" charset="-122"/>
                <a:cs typeface="Times New Roman" pitchFamily="18" charset="0"/>
              </a:rPr>
              <a:t>/</a:t>
            </a:r>
            <a:r>
              <a:rPr lang="zh-CN" altLang="en-US" dirty="0">
                <a:latin typeface="Times New Roman" pitchFamily="18" charset="0"/>
                <a:ea typeface="楷体" pitchFamily="49" charset="-122"/>
                <a:cs typeface="Times New Roman" pitchFamily="18" charset="0"/>
              </a:rPr>
              <a:t>后的内容 </a:t>
            </a:r>
          </a:p>
          <a:p>
            <a:pPr>
              <a:lnSpc>
                <a:spcPct val="150000"/>
              </a:lnSpc>
            </a:pPr>
            <a:r>
              <a:rPr lang="zh-CN" altLang="en-US" dirty="0">
                <a:latin typeface="Times New Roman" pitchFamily="18" charset="0"/>
                <a:ea typeface="楷体" pitchFamily="49" charset="-122"/>
                <a:cs typeface="Times New Roman" pitchFamily="18" charset="0"/>
              </a:rPr>
              <a:t>参数： </a:t>
            </a:r>
          </a:p>
          <a:p>
            <a:pPr>
              <a:lnSpc>
                <a:spcPct val="150000"/>
              </a:lnSpc>
            </a:pPr>
            <a:r>
              <a:rPr lang="en-US" altLang="zh-CN" dirty="0">
                <a:latin typeface="Times New Roman" pitchFamily="18" charset="0"/>
                <a:ea typeface="楷体" pitchFamily="49" charset="-122"/>
                <a:cs typeface="Times New Roman" pitchFamily="18" charset="0"/>
              </a:rPr>
              <a:t>-n </a:t>
            </a:r>
            <a:r>
              <a:rPr lang="zh-CN" altLang="en-US" dirty="0">
                <a:latin typeface="Times New Roman" pitchFamily="18" charset="0"/>
                <a:ea typeface="楷体" pitchFamily="49" charset="-122"/>
                <a:cs typeface="Times New Roman" pitchFamily="18" charset="0"/>
              </a:rPr>
              <a:t>显示文件前</a:t>
            </a:r>
            <a:r>
              <a:rPr lang="en-US" altLang="zh-CN" dirty="0">
                <a:latin typeface="Times New Roman" pitchFamily="18" charset="0"/>
                <a:ea typeface="楷体" pitchFamily="49" charset="-122"/>
                <a:cs typeface="Times New Roman" pitchFamily="18" charset="0"/>
              </a:rPr>
              <a:t>/</a:t>
            </a:r>
            <a:r>
              <a:rPr lang="zh-CN" altLang="en-US" dirty="0">
                <a:latin typeface="Times New Roman" pitchFamily="18" charset="0"/>
                <a:ea typeface="楷体" pitchFamily="49" charset="-122"/>
                <a:cs typeface="Times New Roman" pitchFamily="18" charset="0"/>
              </a:rPr>
              <a:t>后</a:t>
            </a:r>
            <a:r>
              <a:rPr lang="en-US" altLang="zh-CN" dirty="0">
                <a:latin typeface="Times New Roman" pitchFamily="18" charset="0"/>
                <a:ea typeface="楷体" pitchFamily="49" charset="-122"/>
                <a:cs typeface="Times New Roman" pitchFamily="18" charset="0"/>
              </a:rPr>
              <a:t>N</a:t>
            </a:r>
            <a:r>
              <a:rPr lang="zh-CN" altLang="en-US" dirty="0">
                <a:latin typeface="Times New Roman" pitchFamily="18" charset="0"/>
                <a:ea typeface="楷体" pitchFamily="49" charset="-122"/>
                <a:cs typeface="Times New Roman" pitchFamily="18" charset="0"/>
              </a:rPr>
              <a:t>行 </a:t>
            </a:r>
          </a:p>
          <a:p>
            <a:pPr>
              <a:lnSpc>
                <a:spcPct val="150000"/>
              </a:lnSpc>
            </a:pPr>
            <a:r>
              <a:rPr lang="zh-CN" altLang="en-US" dirty="0">
                <a:latin typeface="Times New Roman" pitchFamily="18" charset="0"/>
                <a:ea typeface="楷体" pitchFamily="49" charset="-122"/>
                <a:cs typeface="Times New Roman" pitchFamily="18" charset="0"/>
              </a:rPr>
              <a:t>举例： </a:t>
            </a:r>
            <a:endParaRPr lang="en-US" altLang="zh-CN" dirty="0">
              <a:latin typeface="Times New Roman" pitchFamily="18" charset="0"/>
              <a:ea typeface="楷体" pitchFamily="49" charset="-122"/>
              <a:cs typeface="Times New Roman" pitchFamily="18" charset="0"/>
            </a:endParaRPr>
          </a:p>
          <a:p>
            <a:pPr>
              <a:lnSpc>
                <a:spcPct val="150000"/>
              </a:lnSpc>
            </a:pP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dirty="0">
                <a:latin typeface="Times New Roman" pitchFamily="18" charset="0"/>
                <a:ea typeface="楷体" pitchFamily="49" charset="-122"/>
                <a:cs typeface="Times New Roman" pitchFamily="18" charset="0"/>
              </a:rPr>
              <a:t>head </a:t>
            </a:r>
            <a:r>
              <a:rPr lang="en-US" altLang="zh-CN" dirty="0" smtClean="0">
                <a:latin typeface="Times New Roman" pitchFamily="18" charset="0"/>
                <a:ea typeface="楷体" pitchFamily="49" charset="-122"/>
                <a:cs typeface="Times New Roman" pitchFamily="18" charset="0"/>
              </a:rPr>
              <a:t>–n 10 </a:t>
            </a:r>
            <a:r>
              <a:rPr lang="en-US" altLang="zh-CN" dirty="0" err="1" smtClean="0">
                <a:latin typeface="Times New Roman" pitchFamily="18" charset="0"/>
                <a:ea typeface="楷体" pitchFamily="49" charset="-122"/>
                <a:cs typeface="Times New Roman" pitchFamily="18" charset="0"/>
              </a:rPr>
              <a:t>sequences.fasta</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显示</a:t>
            </a:r>
            <a:r>
              <a:rPr lang="en-US" altLang="zh-CN" dirty="0" err="1">
                <a:latin typeface="Times New Roman" pitchFamily="18" charset="0"/>
                <a:ea typeface="楷体" pitchFamily="49" charset="-122"/>
                <a:cs typeface="Times New Roman" pitchFamily="18" charset="0"/>
              </a:rPr>
              <a:t>sequences.fasta</a:t>
            </a:r>
            <a:r>
              <a:rPr lang="zh-CN" altLang="en-US" dirty="0" smtClean="0">
                <a:latin typeface="Times New Roman" pitchFamily="18" charset="0"/>
                <a:ea typeface="楷体" pitchFamily="49" charset="-122"/>
                <a:cs typeface="Times New Roman" pitchFamily="18" charset="0"/>
              </a:rPr>
              <a:t>文件</a:t>
            </a:r>
            <a:r>
              <a:rPr lang="zh-CN" altLang="en-US" dirty="0">
                <a:latin typeface="Times New Roman" pitchFamily="18" charset="0"/>
                <a:ea typeface="楷体" pitchFamily="49" charset="-122"/>
                <a:cs typeface="Times New Roman" pitchFamily="18" charset="0"/>
              </a:rPr>
              <a:t>前</a:t>
            </a:r>
            <a:r>
              <a:rPr lang="en-US" altLang="zh-CN" dirty="0">
                <a:latin typeface="Times New Roman" pitchFamily="18" charset="0"/>
                <a:ea typeface="楷体" pitchFamily="49" charset="-122"/>
                <a:cs typeface="Times New Roman" pitchFamily="18" charset="0"/>
              </a:rPr>
              <a:t>10</a:t>
            </a:r>
            <a:r>
              <a:rPr lang="zh-CN" altLang="en-US" dirty="0">
                <a:latin typeface="Times New Roman" pitchFamily="18" charset="0"/>
                <a:ea typeface="楷体" pitchFamily="49" charset="-122"/>
                <a:cs typeface="Times New Roman" pitchFamily="18" charset="0"/>
              </a:rPr>
              <a:t>行 </a:t>
            </a:r>
          </a:p>
          <a:p>
            <a:pPr>
              <a:lnSpc>
                <a:spcPct val="150000"/>
              </a:lnSpc>
            </a:pPr>
            <a:r>
              <a:rPr lang="en-US" altLang="zh-CN" dirty="0">
                <a:latin typeface="Times New Roman" pitchFamily="18" charset="0"/>
                <a:ea typeface="楷体" pitchFamily="49" charset="-122"/>
                <a:cs typeface="Times New Roman" pitchFamily="18" charset="0"/>
              </a:rPr>
              <a:t>head -n 5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显示</a:t>
            </a:r>
            <a:r>
              <a:rPr lang="en-US" altLang="zh-CN" dirty="0" err="1">
                <a:latin typeface="Times New Roman" pitchFamily="18" charset="0"/>
                <a:ea typeface="楷体" pitchFamily="49" charset="-122"/>
                <a:cs typeface="Times New Roman" pitchFamily="18" charset="0"/>
              </a:rPr>
              <a:t>sequences.fasta</a:t>
            </a:r>
            <a:r>
              <a:rPr lang="zh-CN" altLang="en-US" dirty="0" smtClean="0">
                <a:latin typeface="Times New Roman" pitchFamily="18" charset="0"/>
                <a:ea typeface="楷体" pitchFamily="49" charset="-122"/>
                <a:cs typeface="Times New Roman" pitchFamily="18" charset="0"/>
              </a:rPr>
              <a:t>文件</a:t>
            </a:r>
            <a:r>
              <a:rPr lang="zh-CN" altLang="en-US" dirty="0">
                <a:latin typeface="Times New Roman" pitchFamily="18" charset="0"/>
                <a:ea typeface="楷体" pitchFamily="49" charset="-122"/>
                <a:cs typeface="Times New Roman" pitchFamily="18" charset="0"/>
              </a:rPr>
              <a:t>的前</a:t>
            </a:r>
            <a:r>
              <a:rPr lang="en-US" altLang="zh-CN" dirty="0">
                <a:latin typeface="Times New Roman" pitchFamily="18" charset="0"/>
                <a:ea typeface="楷体" pitchFamily="49" charset="-122"/>
                <a:cs typeface="Times New Roman" pitchFamily="18" charset="0"/>
              </a:rPr>
              <a:t>5</a:t>
            </a:r>
            <a:r>
              <a:rPr lang="zh-CN" altLang="en-US" dirty="0">
                <a:latin typeface="Times New Roman" pitchFamily="18" charset="0"/>
                <a:ea typeface="楷体" pitchFamily="49" charset="-122"/>
                <a:cs typeface="Times New Roman" pitchFamily="18" charset="0"/>
              </a:rPr>
              <a:t>行 </a:t>
            </a:r>
          </a:p>
          <a:p>
            <a:pPr>
              <a:lnSpc>
                <a:spcPct val="150000"/>
              </a:lnSpc>
            </a:pPr>
            <a:r>
              <a:rPr lang="en-US" altLang="zh-CN" dirty="0">
                <a:latin typeface="Times New Roman" pitchFamily="18" charset="0"/>
                <a:ea typeface="楷体" pitchFamily="49" charset="-122"/>
                <a:cs typeface="Times New Roman" pitchFamily="18" charset="0"/>
              </a:rPr>
              <a:t>tail –n 10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显示</a:t>
            </a:r>
            <a:r>
              <a:rPr lang="en-US" altLang="zh-CN" dirty="0" err="1">
                <a:latin typeface="Times New Roman" pitchFamily="18" charset="0"/>
                <a:ea typeface="楷体" pitchFamily="49" charset="-122"/>
                <a:cs typeface="Times New Roman" pitchFamily="18" charset="0"/>
              </a:rPr>
              <a:t>sequences.fasta</a:t>
            </a:r>
            <a:r>
              <a:rPr lang="zh-CN" altLang="en-US" dirty="0" smtClean="0">
                <a:latin typeface="Times New Roman" pitchFamily="18" charset="0"/>
                <a:ea typeface="楷体" pitchFamily="49" charset="-122"/>
                <a:cs typeface="Times New Roman" pitchFamily="18" charset="0"/>
              </a:rPr>
              <a:t>文件</a:t>
            </a:r>
            <a:r>
              <a:rPr lang="zh-CN" altLang="en-US" dirty="0">
                <a:latin typeface="Times New Roman" pitchFamily="18" charset="0"/>
                <a:ea typeface="楷体" pitchFamily="49" charset="-122"/>
                <a:cs typeface="Times New Roman" pitchFamily="18" charset="0"/>
              </a:rPr>
              <a:t>的后</a:t>
            </a:r>
            <a:r>
              <a:rPr lang="en-US" altLang="zh-CN" dirty="0">
                <a:latin typeface="Times New Roman" pitchFamily="18" charset="0"/>
                <a:ea typeface="楷体" pitchFamily="49" charset="-122"/>
                <a:cs typeface="Times New Roman" pitchFamily="18" charset="0"/>
              </a:rPr>
              <a:t>10</a:t>
            </a:r>
            <a:r>
              <a:rPr lang="zh-CN" altLang="en-US" dirty="0">
                <a:latin typeface="Times New Roman" pitchFamily="18" charset="0"/>
                <a:ea typeface="楷体" pitchFamily="49" charset="-122"/>
                <a:cs typeface="Times New Roman" pitchFamily="18" charset="0"/>
              </a:rPr>
              <a:t>行 </a:t>
            </a:r>
          </a:p>
          <a:p>
            <a:pPr>
              <a:lnSpc>
                <a:spcPct val="150000"/>
              </a:lnSpc>
            </a:pPr>
            <a:r>
              <a:rPr lang="en-US" altLang="zh-CN" dirty="0">
                <a:latin typeface="Times New Roman" pitchFamily="18" charset="0"/>
                <a:ea typeface="楷体" pitchFamily="49" charset="-122"/>
                <a:cs typeface="Times New Roman" pitchFamily="18" charset="0"/>
              </a:rPr>
              <a:t>tail -n 5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显示</a:t>
            </a:r>
            <a:r>
              <a:rPr lang="en-US" altLang="zh-CN" dirty="0" err="1">
                <a:latin typeface="Times New Roman" pitchFamily="18" charset="0"/>
                <a:ea typeface="楷体" pitchFamily="49" charset="-122"/>
                <a:cs typeface="Times New Roman" pitchFamily="18" charset="0"/>
              </a:rPr>
              <a:t>sequences.fasta</a:t>
            </a:r>
            <a:r>
              <a:rPr lang="zh-CN" altLang="en-US" dirty="0" smtClean="0">
                <a:latin typeface="Times New Roman" pitchFamily="18" charset="0"/>
                <a:ea typeface="楷体" pitchFamily="49" charset="-122"/>
                <a:cs typeface="Times New Roman" pitchFamily="18" charset="0"/>
              </a:rPr>
              <a:t>文件</a:t>
            </a:r>
            <a:r>
              <a:rPr lang="zh-CN" altLang="en-US" dirty="0">
                <a:latin typeface="Times New Roman" pitchFamily="18" charset="0"/>
                <a:ea typeface="楷体" pitchFamily="49" charset="-122"/>
                <a:cs typeface="Times New Roman" pitchFamily="18" charset="0"/>
              </a:rPr>
              <a:t>的后五行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27</a:t>
            </a:fld>
            <a:endParaRPr lang="zh-CN" altLang="en-US"/>
          </a:p>
        </p:txBody>
      </p:sp>
    </p:spTree>
    <p:extLst>
      <p:ext uri="{BB962C8B-B14F-4D97-AF65-F5344CB8AC3E}">
        <p14:creationId xmlns:p14="http://schemas.microsoft.com/office/powerpoint/2010/main" val="2803678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95800" y="260649"/>
            <a:ext cx="2286000" cy="646331"/>
          </a:xfrm>
          <a:prstGeom prst="rect">
            <a:avLst/>
          </a:prstGeom>
        </p:spPr>
        <p:txBody>
          <a:bodyPr wrap="square">
            <a:spAutoFit/>
          </a:bodyPr>
          <a:lstStyle/>
          <a:p>
            <a:r>
              <a:rPr lang="zh-CN" altLang="en-US" sz="3600" dirty="0">
                <a:latin typeface="Times New Roman" pitchFamily="18" charset="0"/>
                <a:ea typeface="楷体" pitchFamily="49" charset="-122"/>
                <a:cs typeface="Times New Roman" pitchFamily="18" charset="0"/>
              </a:rPr>
              <a:t>文本查找 </a:t>
            </a:r>
          </a:p>
        </p:txBody>
      </p:sp>
      <p:sp>
        <p:nvSpPr>
          <p:cNvPr id="5" name="矩形 4"/>
          <p:cNvSpPr/>
          <p:nvPr/>
        </p:nvSpPr>
        <p:spPr>
          <a:xfrm>
            <a:off x="2495600" y="1268761"/>
            <a:ext cx="7632848" cy="4662815"/>
          </a:xfrm>
          <a:prstGeom prst="rect">
            <a:avLst/>
          </a:prstGeom>
        </p:spPr>
        <p:txBody>
          <a:bodyPr wrap="square">
            <a:spAutoFit/>
          </a:bodyPr>
          <a:lstStyle/>
          <a:p>
            <a:pPr>
              <a:lnSpc>
                <a:spcPct val="150000"/>
              </a:lnSpc>
            </a:pPr>
            <a:r>
              <a:rPr lang="en-US" altLang="zh-CN" b="1" dirty="0" err="1">
                <a:latin typeface="Times New Roman" pitchFamily="18" charset="0"/>
                <a:ea typeface="楷体" pitchFamily="49" charset="-122"/>
                <a:cs typeface="Times New Roman" pitchFamily="18" charset="0"/>
              </a:rPr>
              <a:t>grep</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说明：查找与给定模式匹配的行 </a:t>
            </a:r>
          </a:p>
          <a:p>
            <a:pPr>
              <a:lnSpc>
                <a:spcPct val="150000"/>
              </a:lnSpc>
            </a:pPr>
            <a:r>
              <a:rPr lang="zh-CN" altLang="en-US" dirty="0">
                <a:latin typeface="Times New Roman" pitchFamily="18" charset="0"/>
                <a:ea typeface="楷体" pitchFamily="49" charset="-122"/>
                <a:cs typeface="Times New Roman" pitchFamily="18" charset="0"/>
              </a:rPr>
              <a:t>参数： </a:t>
            </a:r>
          </a:p>
          <a:p>
            <a:pPr>
              <a:lnSpc>
                <a:spcPct val="150000"/>
              </a:lnSpc>
            </a:pPr>
            <a:r>
              <a:rPr lang="en-US" altLang="zh-CN" dirty="0">
                <a:latin typeface="Times New Roman" pitchFamily="18" charset="0"/>
                <a:ea typeface="楷体" pitchFamily="49" charset="-122"/>
                <a:cs typeface="Times New Roman" pitchFamily="18" charset="0"/>
              </a:rPr>
              <a:t>-c: </a:t>
            </a:r>
            <a:r>
              <a:rPr lang="zh-CN" altLang="en-US" dirty="0">
                <a:latin typeface="Times New Roman" pitchFamily="18" charset="0"/>
                <a:ea typeface="楷体" pitchFamily="49" charset="-122"/>
                <a:cs typeface="Times New Roman" pitchFamily="18" charset="0"/>
              </a:rPr>
              <a:t>统计匹配的个数 </a:t>
            </a:r>
          </a:p>
          <a:p>
            <a:pPr>
              <a:lnSpc>
                <a:spcPct val="150000"/>
              </a:lnSpc>
            </a:pPr>
            <a:r>
              <a:rPr lang="en-US" altLang="zh-CN" dirty="0">
                <a:latin typeface="Times New Roman" pitchFamily="18" charset="0"/>
                <a:ea typeface="楷体" pitchFamily="49" charset="-122"/>
                <a:cs typeface="Times New Roman" pitchFamily="18" charset="0"/>
              </a:rPr>
              <a:t>-i</a:t>
            </a:r>
            <a:r>
              <a:rPr lang="zh-CN" altLang="en-US" dirty="0">
                <a:latin typeface="Times New Roman" pitchFamily="18" charset="0"/>
                <a:ea typeface="楷体" pitchFamily="49" charset="-122"/>
                <a:cs typeface="Times New Roman" pitchFamily="18" charset="0"/>
              </a:rPr>
              <a:t>：忽略</a:t>
            </a:r>
            <a:r>
              <a:rPr lang="en-US" altLang="zh-CN" dirty="0">
                <a:latin typeface="Times New Roman" pitchFamily="18" charset="0"/>
                <a:ea typeface="楷体" pitchFamily="49" charset="-122"/>
                <a:cs typeface="Times New Roman" pitchFamily="18" charset="0"/>
              </a:rPr>
              <a:t>pattern</a:t>
            </a:r>
            <a:r>
              <a:rPr lang="zh-CN" altLang="en-US" dirty="0">
                <a:latin typeface="Times New Roman" pitchFamily="18" charset="0"/>
                <a:ea typeface="楷体" pitchFamily="49" charset="-122"/>
                <a:cs typeface="Times New Roman" pitchFamily="18" charset="0"/>
              </a:rPr>
              <a:t>和文件中的大小写 </a:t>
            </a:r>
          </a:p>
          <a:p>
            <a:pPr>
              <a:lnSpc>
                <a:spcPct val="150000"/>
              </a:lnSpc>
            </a:pPr>
            <a:r>
              <a:rPr lang="en-US" altLang="zh-CN" dirty="0">
                <a:latin typeface="Times New Roman" pitchFamily="18" charset="0"/>
                <a:ea typeface="楷体" pitchFamily="49" charset="-122"/>
                <a:cs typeface="Times New Roman" pitchFamily="18" charset="0"/>
              </a:rPr>
              <a:t>-n</a:t>
            </a:r>
            <a:r>
              <a:rPr lang="zh-CN" altLang="en-US" dirty="0">
                <a:latin typeface="Times New Roman" pitchFamily="18" charset="0"/>
                <a:ea typeface="楷体" pitchFamily="49" charset="-122"/>
                <a:cs typeface="Times New Roman" pitchFamily="18" charset="0"/>
              </a:rPr>
              <a:t>：输入的内容带行号 </a:t>
            </a:r>
          </a:p>
          <a:p>
            <a:pPr>
              <a:lnSpc>
                <a:spcPct val="150000"/>
              </a:lnSpc>
            </a:pPr>
            <a:r>
              <a:rPr lang="en-US" altLang="zh-CN" b="1" dirty="0">
                <a:latin typeface="Times New Roman" pitchFamily="18" charset="0"/>
                <a:ea typeface="楷体" pitchFamily="49" charset="-122"/>
                <a:cs typeface="Times New Roman" pitchFamily="18" charset="0"/>
              </a:rPr>
              <a:t>pattern</a:t>
            </a:r>
            <a:r>
              <a:rPr lang="zh-CN" altLang="en-US" dirty="0">
                <a:latin typeface="Times New Roman" pitchFamily="18" charset="0"/>
                <a:ea typeface="楷体" pitchFamily="49" charset="-122"/>
                <a:cs typeface="Times New Roman" pitchFamily="18" charset="0"/>
              </a:rPr>
              <a:t>：包括字符串和模式 </a:t>
            </a:r>
          </a:p>
          <a:p>
            <a:pPr>
              <a:lnSpc>
                <a:spcPct val="150000"/>
              </a:lnSpc>
            </a:pPr>
            <a:r>
              <a:rPr lang="zh-CN" altLang="en-US" dirty="0">
                <a:latin typeface="Times New Roman" pitchFamily="18" charset="0"/>
                <a:ea typeface="楷体" pitchFamily="49" charset="-122"/>
                <a:cs typeface="Times New Roman" pitchFamily="18" charset="0"/>
              </a:rPr>
              <a:t>例子： </a:t>
            </a:r>
            <a:endParaRPr lang="en-US" altLang="zh-CN" dirty="0">
              <a:latin typeface="Times New Roman" pitchFamily="18" charset="0"/>
              <a:ea typeface="楷体" pitchFamily="49" charset="-122"/>
              <a:cs typeface="Times New Roman" pitchFamily="18" charset="0"/>
            </a:endParaRPr>
          </a:p>
          <a:p>
            <a:pPr>
              <a:lnSpc>
                <a:spcPct val="150000"/>
              </a:lnSpc>
            </a:pP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dirty="0" err="1">
                <a:latin typeface="Times New Roman" pitchFamily="18" charset="0"/>
                <a:ea typeface="楷体" pitchFamily="49" charset="-122"/>
                <a:cs typeface="Times New Roman" pitchFamily="18" charset="0"/>
              </a:rPr>
              <a:t>grep</a:t>
            </a:r>
            <a:r>
              <a:rPr lang="en-US" altLang="zh-CN" dirty="0">
                <a:latin typeface="Times New Roman" pitchFamily="18" charset="0"/>
                <a:ea typeface="楷体" pitchFamily="49" charset="-122"/>
                <a:cs typeface="Times New Roman" pitchFamily="18" charset="0"/>
              </a:rPr>
              <a:t> “&gt;”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查找</a:t>
            </a:r>
            <a:r>
              <a:rPr lang="zh-CN" altLang="en-US" dirty="0" smtClean="0">
                <a:latin typeface="Times New Roman" pitchFamily="18" charset="0"/>
                <a:ea typeface="楷体" pitchFamily="49" charset="-122"/>
                <a:cs typeface="Times New Roman" pitchFamily="18" charset="0"/>
              </a:rPr>
              <a:t>出</a:t>
            </a:r>
            <a:r>
              <a:rPr lang="en-US" altLang="zh-CN" dirty="0" err="1">
                <a:latin typeface="Times New Roman" pitchFamily="18" charset="0"/>
                <a:ea typeface="楷体" pitchFamily="49" charset="-122"/>
                <a:cs typeface="Times New Roman" pitchFamily="18" charset="0"/>
              </a:rPr>
              <a:t>sequences.fasta</a:t>
            </a:r>
            <a:r>
              <a:rPr lang="zh-CN" altLang="en-US" dirty="0">
                <a:latin typeface="Times New Roman" pitchFamily="18" charset="0"/>
                <a:ea typeface="楷体" pitchFamily="49" charset="-122"/>
                <a:cs typeface="Times New Roman" pitchFamily="18" charset="0"/>
              </a:rPr>
              <a:t>中出现“</a:t>
            </a:r>
            <a:r>
              <a:rPr lang="en-US" altLang="zh-CN" dirty="0">
                <a:latin typeface="Times New Roman" pitchFamily="18" charset="0"/>
                <a:ea typeface="楷体" pitchFamily="49" charset="-122"/>
                <a:cs typeface="Times New Roman" pitchFamily="18" charset="0"/>
              </a:rPr>
              <a:t>&gt;</a:t>
            </a:r>
            <a:r>
              <a:rPr lang="zh-CN" altLang="en-US" dirty="0">
                <a:latin typeface="Times New Roman" pitchFamily="18" charset="0"/>
                <a:ea typeface="楷体" pitchFamily="49" charset="-122"/>
                <a:cs typeface="Times New Roman" pitchFamily="18" charset="0"/>
              </a:rPr>
              <a:t>”的行 </a:t>
            </a:r>
          </a:p>
          <a:p>
            <a:pPr>
              <a:lnSpc>
                <a:spcPct val="150000"/>
              </a:lnSpc>
            </a:pPr>
            <a:r>
              <a:rPr lang="en-US" altLang="zh-CN" dirty="0" err="1">
                <a:latin typeface="Times New Roman" pitchFamily="18" charset="0"/>
                <a:ea typeface="楷体" pitchFamily="49" charset="-122"/>
                <a:cs typeface="Times New Roman" pitchFamily="18" charset="0"/>
              </a:rPr>
              <a:t>grep</a:t>
            </a:r>
            <a:r>
              <a:rPr lang="en-US" altLang="zh-CN" dirty="0">
                <a:latin typeface="Times New Roman" pitchFamily="18" charset="0"/>
                <a:ea typeface="楷体" pitchFamily="49" charset="-122"/>
                <a:cs typeface="Times New Roman" pitchFamily="18" charset="0"/>
              </a:rPr>
              <a:t> -c “&gt;”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计算</a:t>
            </a:r>
            <a:r>
              <a:rPr lang="en-US" altLang="zh-CN" dirty="0" err="1">
                <a:latin typeface="Times New Roman" pitchFamily="18" charset="0"/>
                <a:ea typeface="楷体" pitchFamily="49" charset="-122"/>
                <a:cs typeface="Times New Roman" pitchFamily="18" charset="0"/>
              </a:rPr>
              <a:t>sequences.fasta</a:t>
            </a:r>
            <a:r>
              <a:rPr lang="zh-CN" altLang="en-US" dirty="0">
                <a:latin typeface="Times New Roman" pitchFamily="18" charset="0"/>
                <a:ea typeface="楷体" pitchFamily="49" charset="-122"/>
                <a:cs typeface="Times New Roman" pitchFamily="18" charset="0"/>
              </a:rPr>
              <a:t>中出现的“</a:t>
            </a:r>
            <a:r>
              <a:rPr lang="en-US" altLang="zh-CN" dirty="0">
                <a:latin typeface="Times New Roman" pitchFamily="18" charset="0"/>
                <a:ea typeface="楷体" pitchFamily="49" charset="-122"/>
                <a:cs typeface="Times New Roman" pitchFamily="18" charset="0"/>
              </a:rPr>
              <a:t>&gt;</a:t>
            </a:r>
            <a:r>
              <a:rPr lang="zh-CN" altLang="en-US" dirty="0">
                <a:latin typeface="Times New Roman" pitchFamily="18" charset="0"/>
                <a:ea typeface="楷体" pitchFamily="49" charset="-122"/>
                <a:cs typeface="Times New Roman" pitchFamily="18" charset="0"/>
              </a:rPr>
              <a:t>”的个数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28</a:t>
            </a:fld>
            <a:endParaRPr lang="zh-CN" altLang="en-US"/>
          </a:p>
        </p:txBody>
      </p:sp>
    </p:spTree>
    <p:extLst>
      <p:ext uri="{BB962C8B-B14F-4D97-AF65-F5344CB8AC3E}">
        <p14:creationId xmlns:p14="http://schemas.microsoft.com/office/powerpoint/2010/main" val="342392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3792" y="332657"/>
            <a:ext cx="4572000" cy="646331"/>
          </a:xfrm>
          <a:prstGeom prst="rect">
            <a:avLst/>
          </a:prstGeom>
        </p:spPr>
        <p:txBody>
          <a:bodyPr>
            <a:spAutoFit/>
          </a:bodyPr>
          <a:lstStyle/>
          <a:p>
            <a:r>
              <a:rPr lang="zh-CN" altLang="en-US" sz="3600" dirty="0">
                <a:latin typeface="楷体" pitchFamily="49" charset="-122"/>
                <a:ea typeface="楷体" pitchFamily="49" charset="-122"/>
              </a:rPr>
              <a:t>文本内容统计 </a:t>
            </a:r>
          </a:p>
        </p:txBody>
      </p:sp>
      <p:sp>
        <p:nvSpPr>
          <p:cNvPr id="5" name="矩形 4"/>
          <p:cNvSpPr/>
          <p:nvPr/>
        </p:nvSpPr>
        <p:spPr>
          <a:xfrm>
            <a:off x="2782488" y="1149889"/>
            <a:ext cx="6840760" cy="5078313"/>
          </a:xfrm>
          <a:prstGeom prst="rect">
            <a:avLst/>
          </a:prstGeom>
        </p:spPr>
        <p:txBody>
          <a:bodyPr wrap="square">
            <a:spAutoFit/>
          </a:bodyPr>
          <a:lstStyle/>
          <a:p>
            <a:pPr>
              <a:lnSpc>
                <a:spcPct val="150000"/>
              </a:lnSpc>
            </a:pPr>
            <a:r>
              <a:rPr lang="en-US" altLang="zh-CN" b="1" dirty="0" err="1">
                <a:latin typeface="Times New Roman" pitchFamily="18" charset="0"/>
                <a:ea typeface="楷体" pitchFamily="49" charset="-122"/>
                <a:cs typeface="Times New Roman" pitchFamily="18" charset="0"/>
              </a:rPr>
              <a:t>wc</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说明：显示文件的行数、字数和字节数 </a:t>
            </a:r>
          </a:p>
          <a:p>
            <a:pPr>
              <a:lnSpc>
                <a:spcPct val="150000"/>
              </a:lnSpc>
            </a:pPr>
            <a:r>
              <a:rPr lang="zh-CN" altLang="en-US" dirty="0">
                <a:latin typeface="Times New Roman" pitchFamily="18" charset="0"/>
                <a:ea typeface="楷体" pitchFamily="49" charset="-122"/>
                <a:cs typeface="Times New Roman" pitchFamily="18" charset="0"/>
              </a:rPr>
              <a:t>参数： </a:t>
            </a:r>
          </a:p>
          <a:p>
            <a:pPr>
              <a:lnSpc>
                <a:spcPct val="150000"/>
              </a:lnSpc>
            </a:pPr>
            <a:r>
              <a:rPr lang="en-US" altLang="zh-CN" dirty="0">
                <a:latin typeface="Times New Roman" pitchFamily="18" charset="0"/>
                <a:ea typeface="楷体" pitchFamily="49" charset="-122"/>
                <a:cs typeface="Times New Roman" pitchFamily="18" charset="0"/>
              </a:rPr>
              <a:t>-c: </a:t>
            </a:r>
            <a:r>
              <a:rPr lang="zh-CN" altLang="en-US" dirty="0">
                <a:latin typeface="Times New Roman" pitchFamily="18" charset="0"/>
                <a:ea typeface="楷体" pitchFamily="49" charset="-122"/>
                <a:cs typeface="Times New Roman" pitchFamily="18" charset="0"/>
              </a:rPr>
              <a:t>字节数 </a:t>
            </a:r>
          </a:p>
          <a:p>
            <a:pPr>
              <a:lnSpc>
                <a:spcPct val="150000"/>
              </a:lnSpc>
            </a:pPr>
            <a:r>
              <a:rPr lang="en-US" altLang="zh-CN" dirty="0">
                <a:latin typeface="Times New Roman" pitchFamily="18" charset="0"/>
                <a:ea typeface="楷体" pitchFamily="49" charset="-122"/>
                <a:cs typeface="Times New Roman" pitchFamily="18" charset="0"/>
              </a:rPr>
              <a:t>-w: </a:t>
            </a:r>
            <a:r>
              <a:rPr lang="zh-CN" altLang="en-US" dirty="0">
                <a:latin typeface="Times New Roman" pitchFamily="18" charset="0"/>
                <a:ea typeface="楷体" pitchFamily="49" charset="-122"/>
                <a:cs typeface="Times New Roman" pitchFamily="18" charset="0"/>
              </a:rPr>
              <a:t>字数 </a:t>
            </a:r>
          </a:p>
          <a:p>
            <a:pPr>
              <a:lnSpc>
                <a:spcPct val="150000"/>
              </a:lnSpc>
            </a:pPr>
            <a:r>
              <a:rPr lang="en-US" altLang="zh-CN" dirty="0">
                <a:latin typeface="Times New Roman" pitchFamily="18" charset="0"/>
                <a:ea typeface="楷体" pitchFamily="49" charset="-122"/>
                <a:cs typeface="Times New Roman" pitchFamily="18" charset="0"/>
              </a:rPr>
              <a:t>-l</a:t>
            </a:r>
            <a:r>
              <a:rPr lang="zh-CN" altLang="en-US" dirty="0">
                <a:latin typeface="Times New Roman" pitchFamily="18" charset="0"/>
                <a:ea typeface="楷体" pitchFamily="49" charset="-122"/>
                <a:cs typeface="Times New Roman" pitchFamily="18" charset="0"/>
              </a:rPr>
              <a:t>：行数 </a:t>
            </a:r>
          </a:p>
          <a:p>
            <a:pPr>
              <a:lnSpc>
                <a:spcPct val="150000"/>
              </a:lnSpc>
            </a:pPr>
            <a:r>
              <a:rPr lang="zh-CN" altLang="en-US" dirty="0">
                <a:latin typeface="Times New Roman" pitchFamily="18" charset="0"/>
                <a:ea typeface="楷体" pitchFamily="49" charset="-122"/>
                <a:cs typeface="Times New Roman" pitchFamily="18" charset="0"/>
              </a:rPr>
              <a:t>例子： </a:t>
            </a:r>
            <a:endParaRPr lang="en-US" altLang="zh-CN" dirty="0">
              <a:latin typeface="Times New Roman" pitchFamily="18" charset="0"/>
              <a:ea typeface="楷体" pitchFamily="49" charset="-122"/>
              <a:cs typeface="Times New Roman" pitchFamily="18" charset="0"/>
            </a:endParaRPr>
          </a:p>
          <a:p>
            <a:pPr>
              <a:lnSpc>
                <a:spcPct val="150000"/>
              </a:lnSpc>
            </a:pP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dirty="0" err="1">
                <a:latin typeface="Times New Roman" pitchFamily="18" charset="0"/>
                <a:ea typeface="楷体" pitchFamily="49" charset="-122"/>
                <a:cs typeface="Times New Roman" pitchFamily="18" charset="0"/>
              </a:rPr>
              <a:t>wc</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显示文件行数、字数和字节数 </a:t>
            </a:r>
          </a:p>
          <a:p>
            <a:pPr>
              <a:lnSpc>
                <a:spcPct val="150000"/>
              </a:lnSpc>
            </a:pPr>
            <a:r>
              <a:rPr lang="en-US" altLang="zh-CN" dirty="0" err="1">
                <a:latin typeface="Times New Roman" pitchFamily="18" charset="0"/>
                <a:ea typeface="楷体" pitchFamily="49" charset="-122"/>
                <a:cs typeface="Times New Roman" pitchFamily="18" charset="0"/>
              </a:rPr>
              <a:t>wc</a:t>
            </a:r>
            <a:r>
              <a:rPr lang="en-US" altLang="zh-CN" dirty="0">
                <a:latin typeface="Times New Roman" pitchFamily="18" charset="0"/>
                <a:ea typeface="楷体" pitchFamily="49" charset="-122"/>
                <a:cs typeface="Times New Roman" pitchFamily="18" charset="0"/>
              </a:rPr>
              <a:t> -l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显示文件的行数 </a:t>
            </a:r>
          </a:p>
          <a:p>
            <a:pPr>
              <a:lnSpc>
                <a:spcPct val="150000"/>
              </a:lnSpc>
            </a:pPr>
            <a:r>
              <a:rPr lang="en-US" altLang="zh-CN" dirty="0" err="1">
                <a:latin typeface="Times New Roman" pitchFamily="18" charset="0"/>
                <a:ea typeface="楷体" pitchFamily="49" charset="-122"/>
                <a:cs typeface="Times New Roman" pitchFamily="18" charset="0"/>
              </a:rPr>
              <a:t>ls</a:t>
            </a:r>
            <a:r>
              <a:rPr lang="en-US" altLang="zh-CN" dirty="0">
                <a:latin typeface="Times New Roman" pitchFamily="18" charset="0"/>
                <a:ea typeface="楷体" pitchFamily="49" charset="-122"/>
                <a:cs typeface="Times New Roman" pitchFamily="18" charset="0"/>
              </a:rPr>
              <a:t> *.txt | </a:t>
            </a:r>
            <a:r>
              <a:rPr lang="en-US" altLang="zh-CN" dirty="0" err="1">
                <a:latin typeface="Times New Roman" pitchFamily="18" charset="0"/>
                <a:ea typeface="楷体" pitchFamily="49" charset="-122"/>
                <a:cs typeface="Times New Roman" pitchFamily="18" charset="0"/>
              </a:rPr>
              <a:t>wc</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统计当前目录下</a:t>
            </a:r>
            <a:r>
              <a:rPr lang="en-US" altLang="zh-CN" dirty="0">
                <a:latin typeface="Times New Roman" pitchFamily="18" charset="0"/>
                <a:ea typeface="楷体" pitchFamily="49" charset="-122"/>
                <a:cs typeface="Times New Roman" pitchFamily="18" charset="0"/>
              </a:rPr>
              <a:t>.txt</a:t>
            </a:r>
            <a:r>
              <a:rPr lang="zh-CN" altLang="en-US" dirty="0">
                <a:latin typeface="Times New Roman" pitchFamily="18" charset="0"/>
                <a:ea typeface="楷体" pitchFamily="49" charset="-122"/>
                <a:cs typeface="Times New Roman" pitchFamily="18" charset="0"/>
              </a:rPr>
              <a:t>文件的个数 </a:t>
            </a:r>
          </a:p>
          <a:p>
            <a:pPr>
              <a:lnSpc>
                <a:spcPct val="150000"/>
              </a:lnSpc>
            </a:pPr>
            <a:r>
              <a:rPr lang="en-US" altLang="zh-CN" dirty="0" err="1">
                <a:latin typeface="Times New Roman" pitchFamily="18" charset="0"/>
                <a:ea typeface="楷体" pitchFamily="49" charset="-122"/>
                <a:cs typeface="Times New Roman" pitchFamily="18" charset="0"/>
              </a:rPr>
              <a:t>grep</a:t>
            </a:r>
            <a:r>
              <a:rPr lang="en-US" altLang="zh-CN" dirty="0">
                <a:latin typeface="Times New Roman" pitchFamily="18" charset="0"/>
                <a:ea typeface="楷体" pitchFamily="49" charset="-122"/>
                <a:cs typeface="Times New Roman" pitchFamily="18" charset="0"/>
              </a:rPr>
              <a:t> “&gt;”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 </a:t>
            </a:r>
            <a:r>
              <a:rPr lang="en-US" altLang="zh-CN" dirty="0" err="1">
                <a:latin typeface="Times New Roman" pitchFamily="18" charset="0"/>
                <a:ea typeface="楷体" pitchFamily="49" charset="-122"/>
                <a:cs typeface="Times New Roman" pitchFamily="18" charset="0"/>
              </a:rPr>
              <a:t>wc</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计算</a:t>
            </a:r>
            <a:r>
              <a:rPr lang="en-US" altLang="zh-CN" dirty="0" err="1">
                <a:latin typeface="Times New Roman" pitchFamily="18" charset="0"/>
                <a:ea typeface="楷体" pitchFamily="49" charset="-122"/>
                <a:cs typeface="Times New Roman" pitchFamily="18" charset="0"/>
              </a:rPr>
              <a:t>a.fasta</a:t>
            </a:r>
            <a:r>
              <a:rPr lang="zh-CN" altLang="en-US" dirty="0">
                <a:latin typeface="Times New Roman" pitchFamily="18" charset="0"/>
                <a:ea typeface="楷体" pitchFamily="49" charset="-122"/>
                <a:cs typeface="Times New Roman" pitchFamily="18" charset="0"/>
              </a:rPr>
              <a:t>中出现的“</a:t>
            </a:r>
            <a:r>
              <a:rPr lang="en-US" altLang="zh-CN" dirty="0">
                <a:latin typeface="Times New Roman" pitchFamily="18" charset="0"/>
                <a:ea typeface="楷体" pitchFamily="49" charset="-122"/>
                <a:cs typeface="Times New Roman" pitchFamily="18" charset="0"/>
              </a:rPr>
              <a:t>&gt;”</a:t>
            </a:r>
            <a:r>
              <a:rPr lang="zh-CN" altLang="en-US" dirty="0">
                <a:latin typeface="Times New Roman" pitchFamily="18" charset="0"/>
                <a:ea typeface="楷体" pitchFamily="49" charset="-122"/>
                <a:cs typeface="Times New Roman" pitchFamily="18" charset="0"/>
              </a:rPr>
              <a:t>的个数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29</a:t>
            </a:fld>
            <a:endParaRPr lang="zh-CN" altLang="en-US"/>
          </a:p>
        </p:txBody>
      </p:sp>
    </p:spTree>
    <p:extLst>
      <p:ext uri="{BB962C8B-B14F-4D97-AF65-F5344CB8AC3E}">
        <p14:creationId xmlns:p14="http://schemas.microsoft.com/office/powerpoint/2010/main" val="844492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1264" y="2475407"/>
            <a:ext cx="5181355" cy="2031325"/>
          </a:xfrm>
          <a:prstGeom prst="rect">
            <a:avLst/>
          </a:prstGeom>
        </p:spPr>
        <p:txBody>
          <a:bodyPr wrap="none">
            <a:spAutoFit/>
          </a:bodyPr>
          <a:lstStyle/>
          <a:p>
            <a:r>
              <a:rPr lang="en-US" altLang="zh-CN" dirty="0" err="1">
                <a:solidFill>
                  <a:srgbClr val="333333"/>
                </a:solidFill>
                <a:latin typeface="Tahoma" panose="020B0604030504040204" pitchFamily="34" charset="0"/>
              </a:rPr>
              <a:t>blastn</a:t>
            </a:r>
            <a:r>
              <a:rPr lang="en-US" altLang="zh-CN" dirty="0">
                <a:solidFill>
                  <a:srgbClr val="333333"/>
                </a:solidFill>
                <a:latin typeface="Tahoma" panose="020B0604030504040204" pitchFamily="34" charset="0"/>
              </a:rPr>
              <a:t> -</a:t>
            </a:r>
            <a:r>
              <a:rPr lang="en-US" altLang="zh-CN" dirty="0" err="1">
                <a:solidFill>
                  <a:srgbClr val="333333"/>
                </a:solidFill>
                <a:latin typeface="Tahoma" panose="020B0604030504040204" pitchFamily="34" charset="0"/>
              </a:rPr>
              <a:t>db</a:t>
            </a:r>
            <a:r>
              <a:rPr lang="en-US" altLang="zh-CN" dirty="0">
                <a:solidFill>
                  <a:srgbClr val="333333"/>
                </a:solidFill>
                <a:latin typeface="Tahoma" panose="020B0604030504040204" pitchFamily="34" charset="0"/>
              </a:rPr>
              <a:t> </a:t>
            </a:r>
            <a:r>
              <a:rPr lang="en-US" altLang="zh-CN" dirty="0" err="1" smtClean="0">
                <a:solidFill>
                  <a:srgbClr val="333333"/>
                </a:solidFill>
                <a:latin typeface="Tahoma" panose="020B0604030504040204" pitchFamily="34" charset="0"/>
              </a:rPr>
              <a:t>nr.fasta</a:t>
            </a:r>
            <a:r>
              <a:rPr lang="en-US" altLang="zh-CN" dirty="0" smtClean="0">
                <a:solidFill>
                  <a:srgbClr val="333333"/>
                </a:solidFill>
                <a:latin typeface="Tahoma" panose="020B0604030504040204" pitchFamily="34" charset="0"/>
              </a:rPr>
              <a:t> </a:t>
            </a:r>
            <a:r>
              <a:rPr lang="en-US" altLang="zh-CN" dirty="0">
                <a:solidFill>
                  <a:srgbClr val="333333"/>
                </a:solidFill>
                <a:latin typeface="Tahoma" panose="020B0604030504040204" pitchFamily="34" charset="0"/>
              </a:rPr>
              <a:t>-query </a:t>
            </a:r>
            <a:r>
              <a:rPr lang="en-US" altLang="zh-CN" dirty="0" err="1">
                <a:solidFill>
                  <a:srgbClr val="333333"/>
                </a:solidFill>
                <a:latin typeface="Tahoma" panose="020B0604030504040204" pitchFamily="34" charset="0"/>
              </a:rPr>
              <a:t>test.fasta</a:t>
            </a:r>
            <a:r>
              <a:rPr lang="en-US" altLang="zh-CN" dirty="0">
                <a:solidFill>
                  <a:srgbClr val="333333"/>
                </a:solidFill>
                <a:latin typeface="Tahoma" panose="020B0604030504040204" pitchFamily="34" charset="0"/>
              </a:rPr>
              <a:t> -out </a:t>
            </a:r>
            <a:r>
              <a:rPr lang="en-US" altLang="zh-CN" dirty="0" err="1" smtClean="0">
                <a:solidFill>
                  <a:srgbClr val="333333"/>
                </a:solidFill>
                <a:latin typeface="Tahoma" panose="020B0604030504040204" pitchFamily="34" charset="0"/>
              </a:rPr>
              <a:t>test.out</a:t>
            </a:r>
            <a:r>
              <a:rPr lang="en-US" altLang="zh-CN" dirty="0" smtClean="0">
                <a:solidFill>
                  <a:srgbClr val="333333"/>
                </a:solidFill>
                <a:latin typeface="Tahoma" panose="020B0604030504040204" pitchFamily="34" charset="0"/>
              </a:rPr>
              <a:t> </a:t>
            </a:r>
          </a:p>
          <a:p>
            <a:endParaRPr lang="en-US" altLang="zh-CN" dirty="0">
              <a:solidFill>
                <a:srgbClr val="333333"/>
              </a:solidFill>
              <a:latin typeface="Tahoma" panose="020B0604030504040204" pitchFamily="34" charset="0"/>
            </a:endParaRPr>
          </a:p>
          <a:p>
            <a:r>
              <a:rPr lang="en-US" altLang="zh-CN" dirty="0" err="1" smtClean="0">
                <a:solidFill>
                  <a:srgbClr val="333333"/>
                </a:solidFill>
                <a:latin typeface="Tahoma" panose="020B0604030504040204" pitchFamily="34" charset="0"/>
              </a:rPr>
              <a:t>blastp</a:t>
            </a:r>
            <a:endParaRPr lang="en-US" altLang="zh-CN" dirty="0" smtClean="0">
              <a:solidFill>
                <a:srgbClr val="333333"/>
              </a:solidFill>
              <a:latin typeface="Tahoma" panose="020B0604030504040204" pitchFamily="34" charset="0"/>
            </a:endParaRPr>
          </a:p>
          <a:p>
            <a:endParaRPr lang="en-US" altLang="zh-CN" dirty="0">
              <a:solidFill>
                <a:srgbClr val="333333"/>
              </a:solidFill>
              <a:latin typeface="Tahoma" panose="020B0604030504040204" pitchFamily="34" charset="0"/>
            </a:endParaRPr>
          </a:p>
          <a:p>
            <a:r>
              <a:rPr lang="en-US" altLang="zh-CN" dirty="0" err="1" smtClean="0">
                <a:solidFill>
                  <a:srgbClr val="333333"/>
                </a:solidFill>
                <a:latin typeface="Tahoma" panose="020B0604030504040204" pitchFamily="34" charset="0"/>
              </a:rPr>
              <a:t>Blastpgp</a:t>
            </a:r>
            <a:endParaRPr lang="en-US" altLang="zh-CN" dirty="0" smtClean="0">
              <a:solidFill>
                <a:srgbClr val="333333"/>
              </a:solidFill>
              <a:latin typeface="Tahoma" panose="020B0604030504040204" pitchFamily="34" charset="0"/>
            </a:endParaRPr>
          </a:p>
          <a:p>
            <a:endParaRPr lang="en-US" altLang="zh-CN" dirty="0">
              <a:solidFill>
                <a:srgbClr val="333333"/>
              </a:solidFill>
              <a:latin typeface="Tahoma" panose="020B0604030504040204" pitchFamily="34" charset="0"/>
            </a:endParaRPr>
          </a:p>
          <a:p>
            <a:r>
              <a:rPr lang="zh-CN" altLang="en-US" dirty="0" smtClean="0">
                <a:solidFill>
                  <a:srgbClr val="333333"/>
                </a:solidFill>
                <a:latin typeface="Tahoma" panose="020B0604030504040204" pitchFamily="34" charset="0"/>
              </a:rPr>
              <a:t>。。。</a:t>
            </a:r>
            <a:endParaRPr lang="zh-CN" altLang="en-US" dirty="0"/>
          </a:p>
        </p:txBody>
      </p:sp>
      <p:sp>
        <p:nvSpPr>
          <p:cNvPr id="3" name="灯片编号占位符 2"/>
          <p:cNvSpPr>
            <a:spLocks noGrp="1"/>
          </p:cNvSpPr>
          <p:nvPr>
            <p:ph type="sldNum" sz="quarter" idx="12"/>
          </p:nvPr>
        </p:nvSpPr>
        <p:spPr/>
        <p:txBody>
          <a:bodyPr/>
          <a:lstStyle/>
          <a:p>
            <a:fld id="{E8D1A0BE-4B26-48D7-B8C5-31D3800DADB1}" type="slidenum">
              <a:rPr lang="zh-CN" altLang="en-US" smtClean="0"/>
              <a:t>3</a:t>
            </a:fld>
            <a:endParaRPr lang="zh-CN" altLang="en-US"/>
          </a:p>
        </p:txBody>
      </p:sp>
    </p:spTree>
    <p:extLst>
      <p:ext uri="{BB962C8B-B14F-4D97-AF65-F5344CB8AC3E}">
        <p14:creationId xmlns:p14="http://schemas.microsoft.com/office/powerpoint/2010/main" val="3116585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79776" y="260649"/>
            <a:ext cx="4572000" cy="646331"/>
          </a:xfrm>
          <a:prstGeom prst="rect">
            <a:avLst/>
          </a:prstGeom>
        </p:spPr>
        <p:txBody>
          <a:bodyPr>
            <a:spAutoFit/>
          </a:bodyPr>
          <a:lstStyle/>
          <a:p>
            <a:r>
              <a:rPr lang="zh-CN" altLang="en-US" sz="3600" dirty="0">
                <a:latin typeface="楷体" pitchFamily="49" charset="-122"/>
                <a:ea typeface="楷体" pitchFamily="49" charset="-122"/>
              </a:rPr>
              <a:t>文本内容排序 </a:t>
            </a:r>
          </a:p>
        </p:txBody>
      </p:sp>
      <p:sp>
        <p:nvSpPr>
          <p:cNvPr id="5" name="矩形 4"/>
          <p:cNvSpPr/>
          <p:nvPr/>
        </p:nvSpPr>
        <p:spPr>
          <a:xfrm>
            <a:off x="1991544" y="887516"/>
            <a:ext cx="8496944" cy="5909310"/>
          </a:xfrm>
          <a:prstGeom prst="rect">
            <a:avLst/>
          </a:prstGeom>
        </p:spPr>
        <p:txBody>
          <a:bodyPr wrap="square">
            <a:spAutoFit/>
          </a:bodyPr>
          <a:lstStyle/>
          <a:p>
            <a:pPr>
              <a:lnSpc>
                <a:spcPct val="150000"/>
              </a:lnSpc>
            </a:pPr>
            <a:r>
              <a:rPr lang="en-US" altLang="zh-CN" b="1" dirty="0">
                <a:latin typeface="Times New Roman" pitchFamily="18" charset="0"/>
                <a:ea typeface="楷体" pitchFamily="49" charset="-122"/>
                <a:cs typeface="Times New Roman" pitchFamily="18" charset="0"/>
              </a:rPr>
              <a:t>sort</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说明：对文本文件的内容按列进行排序，默认列与列之间是以</a:t>
            </a:r>
            <a:r>
              <a:rPr lang="en-US" altLang="zh-CN" dirty="0">
                <a:latin typeface="Times New Roman" pitchFamily="18" charset="0"/>
                <a:ea typeface="楷体" pitchFamily="49" charset="-122"/>
                <a:cs typeface="Times New Roman" pitchFamily="18" charset="0"/>
              </a:rPr>
              <a:t>tab</a:t>
            </a:r>
            <a:r>
              <a:rPr lang="zh-CN" altLang="en-US" dirty="0">
                <a:latin typeface="Times New Roman" pitchFamily="18" charset="0"/>
                <a:ea typeface="楷体" pitchFamily="49" charset="-122"/>
                <a:cs typeface="Times New Roman" pitchFamily="18" charset="0"/>
              </a:rPr>
              <a:t>键隔开的 </a:t>
            </a:r>
          </a:p>
          <a:p>
            <a:pPr>
              <a:lnSpc>
                <a:spcPct val="150000"/>
              </a:lnSpc>
            </a:pPr>
            <a:r>
              <a:rPr lang="zh-CN" altLang="en-US" dirty="0">
                <a:latin typeface="Times New Roman" pitchFamily="18" charset="0"/>
                <a:ea typeface="楷体" pitchFamily="49" charset="-122"/>
                <a:cs typeface="Times New Roman" pitchFamily="18" charset="0"/>
              </a:rPr>
              <a:t>参数： </a:t>
            </a:r>
          </a:p>
          <a:p>
            <a:pPr>
              <a:lnSpc>
                <a:spcPct val="150000"/>
              </a:lnSpc>
            </a:pPr>
            <a:r>
              <a:rPr lang="en-US" altLang="zh-CN" dirty="0">
                <a:latin typeface="Times New Roman" pitchFamily="18" charset="0"/>
                <a:ea typeface="楷体" pitchFamily="49" charset="-122"/>
                <a:cs typeface="Times New Roman" pitchFamily="18" charset="0"/>
              </a:rPr>
              <a:t>-u: </a:t>
            </a:r>
            <a:r>
              <a:rPr lang="zh-CN" altLang="en-US" dirty="0">
                <a:latin typeface="Times New Roman" pitchFamily="18" charset="0"/>
                <a:ea typeface="楷体" pitchFamily="49" charset="-122"/>
                <a:cs typeface="Times New Roman" pitchFamily="18" charset="0"/>
              </a:rPr>
              <a:t>在排序后的输出行中去除重复行 </a:t>
            </a:r>
          </a:p>
          <a:p>
            <a:pPr>
              <a:lnSpc>
                <a:spcPct val="150000"/>
              </a:lnSpc>
            </a:pPr>
            <a:r>
              <a:rPr lang="en-US" altLang="zh-CN" dirty="0">
                <a:latin typeface="Times New Roman" pitchFamily="18" charset="0"/>
                <a:ea typeface="楷体" pitchFamily="49" charset="-122"/>
                <a:cs typeface="Times New Roman" pitchFamily="18" charset="0"/>
              </a:rPr>
              <a:t>-r</a:t>
            </a:r>
            <a:r>
              <a:rPr lang="zh-CN" altLang="en-US" dirty="0">
                <a:latin typeface="Times New Roman" pitchFamily="18" charset="0"/>
                <a:ea typeface="楷体" pitchFamily="49" charset="-122"/>
                <a:cs typeface="Times New Roman" pitchFamily="18" charset="0"/>
              </a:rPr>
              <a:t>： 输出的内容按降序排列，默认的排序方式是升序 </a:t>
            </a:r>
          </a:p>
          <a:p>
            <a:pPr>
              <a:lnSpc>
                <a:spcPct val="150000"/>
              </a:lnSpc>
            </a:pPr>
            <a:r>
              <a:rPr lang="en-US" altLang="zh-CN" dirty="0">
                <a:latin typeface="Times New Roman" pitchFamily="18" charset="0"/>
                <a:ea typeface="楷体" pitchFamily="49" charset="-122"/>
                <a:cs typeface="Times New Roman" pitchFamily="18" charset="0"/>
              </a:rPr>
              <a:t>-n</a:t>
            </a:r>
            <a:r>
              <a:rPr lang="zh-CN" altLang="en-US" dirty="0">
                <a:latin typeface="Times New Roman" pitchFamily="18" charset="0"/>
                <a:ea typeface="楷体" pitchFamily="49" charset="-122"/>
                <a:cs typeface="Times New Roman" pitchFamily="18" charset="0"/>
              </a:rPr>
              <a:t>： 要以数值来排序，默认是按字符的</a:t>
            </a:r>
            <a:r>
              <a:rPr lang="en-US" altLang="zh-CN" dirty="0">
                <a:latin typeface="Times New Roman" pitchFamily="18" charset="0"/>
                <a:ea typeface="楷体" pitchFamily="49" charset="-122"/>
                <a:cs typeface="Times New Roman" pitchFamily="18" charset="0"/>
              </a:rPr>
              <a:t>ASCII</a:t>
            </a:r>
            <a:r>
              <a:rPr lang="zh-CN" altLang="en-US" dirty="0">
                <a:latin typeface="Times New Roman" pitchFamily="18" charset="0"/>
                <a:ea typeface="楷体" pitchFamily="49" charset="-122"/>
                <a:cs typeface="Times New Roman" pitchFamily="18" charset="0"/>
              </a:rPr>
              <a:t>值 </a:t>
            </a:r>
          </a:p>
          <a:p>
            <a:pPr>
              <a:lnSpc>
                <a:spcPct val="150000"/>
              </a:lnSpc>
            </a:pPr>
            <a:r>
              <a:rPr lang="en-US" altLang="zh-CN" dirty="0">
                <a:latin typeface="Times New Roman" pitchFamily="18" charset="0"/>
                <a:ea typeface="楷体" pitchFamily="49" charset="-122"/>
                <a:cs typeface="Times New Roman" pitchFamily="18" charset="0"/>
              </a:rPr>
              <a:t>-t</a:t>
            </a:r>
            <a:r>
              <a:rPr lang="zh-CN" altLang="en-US" dirty="0">
                <a:latin typeface="Times New Roman" pitchFamily="18" charset="0"/>
                <a:ea typeface="楷体" pitchFamily="49" charset="-122"/>
                <a:cs typeface="Times New Roman" pitchFamily="18" charset="0"/>
              </a:rPr>
              <a:t>： 设定列之间的间隔符 </a:t>
            </a:r>
          </a:p>
          <a:p>
            <a:pPr>
              <a:lnSpc>
                <a:spcPct val="150000"/>
              </a:lnSpc>
            </a:pPr>
            <a:r>
              <a:rPr lang="en-US" altLang="zh-CN" dirty="0">
                <a:latin typeface="Times New Roman" pitchFamily="18" charset="0"/>
                <a:ea typeface="楷体" pitchFamily="49" charset="-122"/>
                <a:cs typeface="Times New Roman" pitchFamily="18" charset="0"/>
              </a:rPr>
              <a:t>-k</a:t>
            </a:r>
            <a:r>
              <a:rPr lang="zh-CN" altLang="en-US" dirty="0">
                <a:latin typeface="Times New Roman" pitchFamily="18" charset="0"/>
                <a:ea typeface="楷体" pitchFamily="49" charset="-122"/>
                <a:cs typeface="Times New Roman" pitchFamily="18" charset="0"/>
              </a:rPr>
              <a:t>： 指定要排序的列，默认是每行的第一个字符 </a:t>
            </a:r>
          </a:p>
          <a:p>
            <a:pPr>
              <a:lnSpc>
                <a:spcPct val="150000"/>
              </a:lnSpc>
            </a:pPr>
            <a:r>
              <a:rPr lang="zh-CN" altLang="en-US" dirty="0">
                <a:latin typeface="Times New Roman" pitchFamily="18" charset="0"/>
                <a:ea typeface="楷体" pitchFamily="49" charset="-122"/>
                <a:cs typeface="Times New Roman" pitchFamily="18" charset="0"/>
              </a:rPr>
              <a:t>例子： </a:t>
            </a:r>
          </a:p>
          <a:p>
            <a:pPr>
              <a:lnSpc>
                <a:spcPct val="150000"/>
              </a:lnSpc>
            </a:pPr>
            <a:r>
              <a:rPr lang="en-US" altLang="zh-CN" dirty="0">
                <a:latin typeface="Times New Roman" pitchFamily="18" charset="0"/>
                <a:ea typeface="楷体" pitchFamily="49" charset="-122"/>
                <a:cs typeface="Times New Roman" pitchFamily="18" charset="0"/>
              </a:rPr>
              <a:t>sort sorted.txt                     </a:t>
            </a:r>
            <a:r>
              <a:rPr lang="zh-CN" altLang="en-US" dirty="0">
                <a:latin typeface="Times New Roman" pitchFamily="18" charset="0"/>
                <a:ea typeface="楷体" pitchFamily="49" charset="-122"/>
                <a:cs typeface="Times New Roman" pitchFamily="18" charset="0"/>
              </a:rPr>
              <a:t>对文本文件进行排序，按每行第一个字母 </a:t>
            </a:r>
          </a:p>
          <a:p>
            <a:pPr>
              <a:lnSpc>
                <a:spcPct val="150000"/>
              </a:lnSpc>
            </a:pPr>
            <a:r>
              <a:rPr lang="en-US" altLang="zh-CN" dirty="0">
                <a:latin typeface="Times New Roman" pitchFamily="18" charset="0"/>
                <a:ea typeface="楷体" pitchFamily="49" charset="-122"/>
                <a:cs typeface="Times New Roman" pitchFamily="18" charset="0"/>
              </a:rPr>
              <a:t>sort -u sorted.txt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对</a:t>
            </a:r>
            <a:r>
              <a:rPr lang="zh-CN" altLang="en-US" dirty="0">
                <a:latin typeface="Times New Roman" pitchFamily="18" charset="0"/>
                <a:ea typeface="楷体" pitchFamily="49" charset="-122"/>
                <a:cs typeface="Times New Roman" pitchFamily="18" charset="0"/>
              </a:rPr>
              <a:t>文本文件进行排序，并对结果去重复项 </a:t>
            </a:r>
          </a:p>
          <a:p>
            <a:pPr>
              <a:lnSpc>
                <a:spcPct val="150000"/>
              </a:lnSpc>
            </a:pPr>
            <a:r>
              <a:rPr lang="en-US" altLang="zh-CN" dirty="0">
                <a:latin typeface="Times New Roman" pitchFamily="18" charset="0"/>
                <a:ea typeface="楷体" pitchFamily="49" charset="-122"/>
                <a:cs typeface="Times New Roman" pitchFamily="18" charset="0"/>
              </a:rPr>
              <a:t>sort -k </a:t>
            </a:r>
            <a:r>
              <a:rPr lang="en-US" altLang="zh-CN" dirty="0" smtClean="0">
                <a:latin typeface="Times New Roman" pitchFamily="18" charset="0"/>
                <a:ea typeface="楷体" pitchFamily="49" charset="-122"/>
                <a:cs typeface="Times New Roman" pitchFamily="18" charset="0"/>
              </a:rPr>
              <a:t>1 </a:t>
            </a:r>
            <a:r>
              <a:rPr lang="en-US" altLang="zh-CN" dirty="0">
                <a:latin typeface="Times New Roman" pitchFamily="18" charset="0"/>
                <a:ea typeface="楷体" pitchFamily="49" charset="-122"/>
                <a:cs typeface="Times New Roman" pitchFamily="18" charset="0"/>
              </a:rPr>
              <a:t>sorted.txt             </a:t>
            </a:r>
            <a:r>
              <a:rPr lang="zh-CN" altLang="en-US" dirty="0">
                <a:latin typeface="Times New Roman" pitchFamily="18" charset="0"/>
                <a:ea typeface="楷体" pitchFamily="49" charset="-122"/>
                <a:cs typeface="Times New Roman" pitchFamily="18" charset="0"/>
              </a:rPr>
              <a:t>按文本文件的第二列进行排序 </a:t>
            </a:r>
            <a:endParaRPr lang="en-US" altLang="zh-CN" dirty="0" smtClean="0">
              <a:latin typeface="Times New Roman" pitchFamily="18" charset="0"/>
              <a:ea typeface="楷体" pitchFamily="49" charset="-122"/>
              <a:cs typeface="Times New Roman" pitchFamily="18" charset="0"/>
            </a:endParaRPr>
          </a:p>
          <a:p>
            <a:pPr>
              <a:lnSpc>
                <a:spcPct val="150000"/>
              </a:lnSpc>
            </a:pPr>
            <a:r>
              <a:rPr lang="en-US" altLang="zh-CN" dirty="0">
                <a:latin typeface="Times New Roman" pitchFamily="18" charset="0"/>
                <a:ea typeface="楷体" pitchFamily="49" charset="-122"/>
                <a:cs typeface="Times New Roman" pitchFamily="18" charset="0"/>
              </a:rPr>
              <a:t>sort -k 1 -g sorted.txt</a:t>
            </a: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dirty="0">
                <a:latin typeface="Times New Roman" pitchFamily="18" charset="0"/>
                <a:ea typeface="楷体" pitchFamily="49" charset="-122"/>
                <a:cs typeface="Times New Roman" pitchFamily="18" charset="0"/>
              </a:rPr>
              <a:t>sort -r -k 1 sorted.txt        </a:t>
            </a:r>
            <a:r>
              <a:rPr lang="en-US" altLang="zh-CN" dirty="0" smtClean="0">
                <a:latin typeface="Times New Roman" pitchFamily="18" charset="0"/>
                <a:ea typeface="楷体" pitchFamily="49" charset="-122"/>
                <a:cs typeface="Times New Roman" pitchFamily="18" charset="0"/>
              </a:rPr>
              <a:t> </a:t>
            </a:r>
            <a:r>
              <a:rPr lang="zh-CN" altLang="en-US" dirty="0" smtClean="0">
                <a:latin typeface="Times New Roman" pitchFamily="18" charset="0"/>
                <a:ea typeface="楷体" pitchFamily="49" charset="-122"/>
                <a:cs typeface="Times New Roman" pitchFamily="18" charset="0"/>
              </a:rPr>
              <a:t>对</a:t>
            </a:r>
            <a:r>
              <a:rPr lang="zh-CN" altLang="en-US" dirty="0">
                <a:latin typeface="Times New Roman" pitchFamily="18" charset="0"/>
                <a:ea typeface="楷体" pitchFamily="49" charset="-122"/>
                <a:cs typeface="Times New Roman" pitchFamily="18" charset="0"/>
              </a:rPr>
              <a:t>文本文件第二列进行排序，逆序显示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30</a:t>
            </a:fld>
            <a:endParaRPr lang="zh-CN" altLang="en-US"/>
          </a:p>
        </p:txBody>
      </p:sp>
    </p:spTree>
    <p:extLst>
      <p:ext uri="{BB962C8B-B14F-4D97-AF65-F5344CB8AC3E}">
        <p14:creationId xmlns:p14="http://schemas.microsoft.com/office/powerpoint/2010/main" val="1294758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07768" y="260649"/>
            <a:ext cx="4572000" cy="646331"/>
          </a:xfrm>
          <a:prstGeom prst="rect">
            <a:avLst/>
          </a:prstGeom>
        </p:spPr>
        <p:txBody>
          <a:bodyPr>
            <a:spAutoFit/>
          </a:bodyPr>
          <a:lstStyle/>
          <a:p>
            <a:r>
              <a:rPr lang="zh-CN" altLang="en-US" sz="3600" dirty="0">
                <a:latin typeface="楷体" pitchFamily="49" charset="-122"/>
                <a:ea typeface="楷体" pitchFamily="49" charset="-122"/>
              </a:rPr>
              <a:t>删除文件和目录 </a:t>
            </a:r>
          </a:p>
        </p:txBody>
      </p:sp>
      <p:sp>
        <p:nvSpPr>
          <p:cNvPr id="5" name="矩形 4"/>
          <p:cNvSpPr/>
          <p:nvPr/>
        </p:nvSpPr>
        <p:spPr>
          <a:xfrm>
            <a:off x="2207568" y="1070442"/>
            <a:ext cx="7272808" cy="4662815"/>
          </a:xfrm>
          <a:prstGeom prst="rect">
            <a:avLst/>
          </a:prstGeom>
        </p:spPr>
        <p:txBody>
          <a:bodyPr wrap="square">
            <a:spAutoFit/>
          </a:bodyPr>
          <a:lstStyle/>
          <a:p>
            <a:pPr>
              <a:lnSpc>
                <a:spcPct val="150000"/>
              </a:lnSpc>
            </a:pPr>
            <a:r>
              <a:rPr lang="en-US" altLang="zh-CN" b="1" dirty="0" err="1">
                <a:latin typeface="Times New Roman" pitchFamily="18" charset="0"/>
                <a:ea typeface="楷体" pitchFamily="49" charset="-122"/>
                <a:cs typeface="Times New Roman" pitchFamily="18" charset="0"/>
              </a:rPr>
              <a:t>rm</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a:t>
            </a:r>
            <a:r>
              <a:rPr lang="en-US" altLang="zh-CN" dirty="0" err="1">
                <a:latin typeface="Times New Roman" pitchFamily="18" charset="0"/>
                <a:ea typeface="楷体" pitchFamily="49" charset="-122"/>
                <a:cs typeface="Times New Roman" pitchFamily="18" charset="0"/>
              </a:rPr>
              <a:t>rm</a:t>
            </a:r>
            <a:r>
              <a:rPr lang="zh-CN" altLang="en-US" dirty="0">
                <a:latin typeface="Times New Roman" pitchFamily="18" charset="0"/>
                <a:ea typeface="楷体" pitchFamily="49" charset="-122"/>
                <a:cs typeface="Times New Roman" pitchFamily="18" charset="0"/>
              </a:rPr>
              <a:t>命令删除文件或目录 </a:t>
            </a:r>
          </a:p>
          <a:p>
            <a:pPr>
              <a:lnSpc>
                <a:spcPct val="150000"/>
              </a:lnSpc>
            </a:pPr>
            <a:r>
              <a:rPr lang="zh-CN" altLang="en-US" dirty="0">
                <a:latin typeface="Times New Roman" pitchFamily="18" charset="0"/>
                <a:ea typeface="楷体" pitchFamily="49" charset="-122"/>
                <a:cs typeface="Times New Roman" pitchFamily="18" charset="0"/>
              </a:rPr>
              <a:t>参数： </a:t>
            </a:r>
          </a:p>
          <a:p>
            <a:pPr>
              <a:lnSpc>
                <a:spcPct val="150000"/>
              </a:lnSpc>
            </a:pPr>
            <a:r>
              <a:rPr lang="en-US" altLang="zh-CN" dirty="0">
                <a:latin typeface="Times New Roman" pitchFamily="18" charset="0"/>
                <a:ea typeface="楷体" pitchFamily="49" charset="-122"/>
                <a:cs typeface="Times New Roman" pitchFamily="18" charset="0"/>
              </a:rPr>
              <a:t>-f </a:t>
            </a:r>
            <a:r>
              <a:rPr lang="zh-CN" altLang="en-US" dirty="0">
                <a:latin typeface="Times New Roman" pitchFamily="18" charset="0"/>
                <a:ea typeface="楷体" pitchFamily="49" charset="-122"/>
                <a:cs typeface="Times New Roman" pitchFamily="18" charset="0"/>
              </a:rPr>
              <a:t>忽略不存在的文件，不给任何提示 </a:t>
            </a:r>
          </a:p>
          <a:p>
            <a:pPr>
              <a:lnSpc>
                <a:spcPct val="150000"/>
              </a:lnSpc>
            </a:pPr>
            <a:r>
              <a:rPr lang="en-US" altLang="zh-CN" dirty="0">
                <a:latin typeface="Times New Roman" pitchFamily="18" charset="0"/>
                <a:ea typeface="楷体" pitchFamily="49" charset="-122"/>
                <a:cs typeface="Times New Roman" pitchFamily="18" charset="0"/>
              </a:rPr>
              <a:t>-</a:t>
            </a:r>
            <a:r>
              <a:rPr lang="en-US" altLang="zh-CN" dirty="0" smtClean="0">
                <a:latin typeface="Times New Roman" pitchFamily="18" charset="0"/>
                <a:ea typeface="楷体" pitchFamily="49" charset="-122"/>
                <a:cs typeface="Times New Roman" pitchFamily="18" charset="0"/>
              </a:rPr>
              <a:t>r </a:t>
            </a:r>
            <a:r>
              <a:rPr lang="zh-CN" altLang="en-US" dirty="0" smtClean="0">
                <a:latin typeface="Times New Roman" pitchFamily="18" charset="0"/>
                <a:ea typeface="楷体" pitchFamily="49" charset="-122"/>
                <a:cs typeface="Times New Roman" pitchFamily="18" charset="0"/>
              </a:rPr>
              <a:t>将</a:t>
            </a:r>
            <a:r>
              <a:rPr lang="zh-CN" altLang="en-US" dirty="0">
                <a:latin typeface="Times New Roman" pitchFamily="18" charset="0"/>
                <a:ea typeface="楷体" pitchFamily="49" charset="-122"/>
                <a:cs typeface="Times New Roman" pitchFamily="18" charset="0"/>
              </a:rPr>
              <a:t>列出的全部目录和子目录逐级递归地删除 </a:t>
            </a:r>
          </a:p>
          <a:p>
            <a:pPr>
              <a:lnSpc>
                <a:spcPct val="150000"/>
              </a:lnSpc>
            </a:pPr>
            <a:r>
              <a:rPr lang="zh-CN" altLang="en-US" dirty="0">
                <a:latin typeface="Times New Roman" pitchFamily="18" charset="0"/>
                <a:ea typeface="楷体" pitchFamily="49" charset="-122"/>
                <a:cs typeface="Times New Roman" pitchFamily="18" charset="0"/>
              </a:rPr>
              <a:t>例子： </a:t>
            </a:r>
            <a:endParaRPr lang="en-US" altLang="zh-CN" dirty="0">
              <a:latin typeface="Times New Roman" pitchFamily="18" charset="0"/>
              <a:ea typeface="楷体" pitchFamily="49" charset="-122"/>
              <a:cs typeface="Times New Roman" pitchFamily="18" charset="0"/>
            </a:endParaRPr>
          </a:p>
          <a:p>
            <a:pPr>
              <a:lnSpc>
                <a:spcPct val="150000"/>
              </a:lnSpc>
            </a:pP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dirty="0" err="1">
                <a:latin typeface="Times New Roman" pitchFamily="18" charset="0"/>
                <a:ea typeface="楷体" pitchFamily="49" charset="-122"/>
                <a:cs typeface="Times New Roman" pitchFamily="18" charset="0"/>
              </a:rPr>
              <a:t>rm</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file1</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file2</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删除</a:t>
            </a:r>
            <a:r>
              <a:rPr lang="en-US" altLang="zh-CN" dirty="0" err="1">
                <a:latin typeface="Times New Roman" pitchFamily="18" charset="0"/>
                <a:ea typeface="楷体" pitchFamily="49" charset="-122"/>
                <a:cs typeface="Times New Roman" pitchFamily="18" charset="0"/>
              </a:rPr>
              <a:t>file1</a:t>
            </a:r>
            <a:r>
              <a:rPr lang="zh-CN" altLang="en-US" dirty="0">
                <a:latin typeface="Times New Roman" pitchFamily="18" charset="0"/>
                <a:ea typeface="楷体" pitchFamily="49" charset="-122"/>
                <a:cs typeface="Times New Roman" pitchFamily="18" charset="0"/>
              </a:rPr>
              <a:t>，</a:t>
            </a:r>
            <a:r>
              <a:rPr lang="en-US" altLang="zh-CN" dirty="0" err="1">
                <a:latin typeface="Times New Roman" pitchFamily="18" charset="0"/>
                <a:ea typeface="楷体" pitchFamily="49" charset="-122"/>
                <a:cs typeface="Times New Roman" pitchFamily="18" charset="0"/>
              </a:rPr>
              <a:t>file2</a:t>
            </a:r>
            <a:r>
              <a:rPr lang="zh-CN" altLang="en-US" dirty="0">
                <a:latin typeface="Times New Roman" pitchFamily="18" charset="0"/>
                <a:ea typeface="楷体" pitchFamily="49" charset="-122"/>
                <a:cs typeface="Times New Roman" pitchFamily="18" charset="0"/>
              </a:rPr>
              <a:t>两个文件 </a:t>
            </a:r>
          </a:p>
          <a:p>
            <a:pPr>
              <a:lnSpc>
                <a:spcPct val="150000"/>
              </a:lnSpc>
            </a:pPr>
            <a:r>
              <a:rPr lang="en-US" altLang="zh-CN" dirty="0" err="1">
                <a:solidFill>
                  <a:srgbClr val="FF0000"/>
                </a:solidFill>
                <a:latin typeface="Times New Roman" pitchFamily="18" charset="0"/>
                <a:ea typeface="楷体" pitchFamily="49" charset="-122"/>
                <a:cs typeface="Times New Roman" pitchFamily="18" charset="0"/>
              </a:rPr>
              <a:t>rm</a:t>
            </a:r>
            <a:r>
              <a:rPr lang="en-US" altLang="zh-CN" dirty="0">
                <a:solidFill>
                  <a:srgbClr val="FF0000"/>
                </a:solidFill>
                <a:latin typeface="Times New Roman" pitchFamily="18" charset="0"/>
                <a:ea typeface="楷体" pitchFamily="49" charset="-122"/>
                <a:cs typeface="Times New Roman" pitchFamily="18" charset="0"/>
              </a:rPr>
              <a:t> *                                </a:t>
            </a:r>
            <a:r>
              <a:rPr lang="zh-CN" altLang="en-US" dirty="0">
                <a:solidFill>
                  <a:srgbClr val="FF0000"/>
                </a:solidFill>
                <a:latin typeface="Times New Roman" pitchFamily="18" charset="0"/>
                <a:ea typeface="楷体" pitchFamily="49" charset="-122"/>
                <a:cs typeface="Times New Roman" pitchFamily="18" charset="0"/>
              </a:rPr>
              <a:t>删除当前目录中的所有文件 </a:t>
            </a:r>
            <a:r>
              <a:rPr lang="zh-CN" altLang="en-US" dirty="0" smtClean="0">
                <a:solidFill>
                  <a:srgbClr val="FF0000"/>
                </a:solidFill>
                <a:latin typeface="Times New Roman" pitchFamily="18" charset="0"/>
                <a:ea typeface="楷体" pitchFamily="49" charset="-122"/>
                <a:cs typeface="Times New Roman" pitchFamily="18" charset="0"/>
              </a:rPr>
              <a:t>  慎用！</a:t>
            </a:r>
            <a:endParaRPr lang="zh-CN" altLang="en-US" dirty="0">
              <a:solidFill>
                <a:srgbClr val="FF0000"/>
              </a:solidFill>
              <a:latin typeface="Times New Roman" pitchFamily="18" charset="0"/>
              <a:ea typeface="楷体" pitchFamily="49" charset="-122"/>
              <a:cs typeface="Times New Roman" pitchFamily="18" charset="0"/>
            </a:endParaRPr>
          </a:p>
          <a:p>
            <a:pPr>
              <a:lnSpc>
                <a:spcPct val="150000"/>
              </a:lnSpc>
            </a:pPr>
            <a:r>
              <a:rPr lang="en-US" altLang="zh-CN" dirty="0" err="1">
                <a:latin typeface="Times New Roman" pitchFamily="18" charset="0"/>
                <a:ea typeface="楷体" pitchFamily="49" charset="-122"/>
                <a:cs typeface="Times New Roman" pitchFamily="18" charset="0"/>
              </a:rPr>
              <a:t>rm</a:t>
            </a:r>
            <a:r>
              <a:rPr lang="en-US" altLang="zh-CN" dirty="0">
                <a:latin typeface="Times New Roman" pitchFamily="18" charset="0"/>
                <a:ea typeface="楷体" pitchFamily="49" charset="-122"/>
                <a:cs typeface="Times New Roman" pitchFamily="18" charset="0"/>
              </a:rPr>
              <a:t> -r </a:t>
            </a:r>
            <a:r>
              <a:rPr lang="en-US" altLang="zh-CN" dirty="0" err="1">
                <a:latin typeface="Times New Roman" pitchFamily="18" charset="0"/>
                <a:ea typeface="楷体" pitchFamily="49" charset="-122"/>
                <a:cs typeface="Times New Roman" pitchFamily="18" charset="0"/>
              </a:rPr>
              <a:t>dir1</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删除</a:t>
            </a:r>
            <a:r>
              <a:rPr lang="en-US" altLang="zh-CN" dirty="0" err="1">
                <a:latin typeface="Times New Roman" pitchFamily="18" charset="0"/>
                <a:ea typeface="楷体" pitchFamily="49" charset="-122"/>
                <a:cs typeface="Times New Roman" pitchFamily="18" charset="0"/>
              </a:rPr>
              <a:t>dir1</a:t>
            </a:r>
            <a:r>
              <a:rPr lang="zh-CN" altLang="en-US" dirty="0">
                <a:latin typeface="Times New Roman" pitchFamily="18" charset="0"/>
                <a:ea typeface="楷体" pitchFamily="49" charset="-122"/>
                <a:cs typeface="Times New Roman" pitchFamily="18" charset="0"/>
              </a:rPr>
              <a:t>目录及下面的所有子文件和子文件夹 </a:t>
            </a:r>
          </a:p>
          <a:p>
            <a:pPr>
              <a:lnSpc>
                <a:spcPct val="150000"/>
              </a:lnSpc>
            </a:pPr>
            <a:r>
              <a:rPr lang="en-US" altLang="zh-CN" dirty="0" err="1">
                <a:latin typeface="Times New Roman" pitchFamily="18" charset="0"/>
                <a:ea typeface="楷体" pitchFamily="49" charset="-122"/>
                <a:cs typeface="Times New Roman" pitchFamily="18" charset="0"/>
              </a:rPr>
              <a:t>rm</a:t>
            </a:r>
            <a:r>
              <a:rPr lang="en-US" altLang="zh-CN" dirty="0">
                <a:latin typeface="Times New Roman" pitchFamily="18" charset="0"/>
                <a:ea typeface="楷体" pitchFamily="49" charset="-122"/>
                <a:cs typeface="Times New Roman" pitchFamily="18" charset="0"/>
              </a:rPr>
              <a:t> -r </a:t>
            </a:r>
            <a:r>
              <a:rPr lang="en-US" altLang="zh-CN" dirty="0" err="1">
                <a:latin typeface="Times New Roman" pitchFamily="18" charset="0"/>
                <a:ea typeface="楷体" pitchFamily="49" charset="-122"/>
                <a:cs typeface="Times New Roman" pitchFamily="18" charset="0"/>
              </a:rPr>
              <a:t>dir1</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dir2</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删除多个目录及子文件和子文件夹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31</a:t>
            </a:fld>
            <a:endParaRPr lang="zh-CN" altLang="en-US"/>
          </a:p>
        </p:txBody>
      </p:sp>
    </p:spTree>
    <p:extLst>
      <p:ext uri="{BB962C8B-B14F-4D97-AF65-F5344CB8AC3E}">
        <p14:creationId xmlns:p14="http://schemas.microsoft.com/office/powerpoint/2010/main" val="1040778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51784" y="1"/>
            <a:ext cx="4572000" cy="646331"/>
          </a:xfrm>
          <a:prstGeom prst="rect">
            <a:avLst/>
          </a:prstGeom>
        </p:spPr>
        <p:txBody>
          <a:bodyPr>
            <a:spAutoFit/>
          </a:bodyPr>
          <a:lstStyle/>
          <a:p>
            <a:r>
              <a:rPr lang="zh-CN" altLang="en-US" sz="3600" dirty="0">
                <a:latin typeface="Times New Roman" pitchFamily="18" charset="0"/>
                <a:ea typeface="楷体" pitchFamily="49" charset="-122"/>
                <a:cs typeface="Times New Roman" pitchFamily="18" charset="0"/>
              </a:rPr>
              <a:t>重定向和管道 </a:t>
            </a:r>
          </a:p>
        </p:txBody>
      </p:sp>
      <p:sp>
        <p:nvSpPr>
          <p:cNvPr id="5" name="矩形 4"/>
          <p:cNvSpPr/>
          <p:nvPr/>
        </p:nvSpPr>
        <p:spPr>
          <a:xfrm>
            <a:off x="1261872" y="646331"/>
            <a:ext cx="9884664" cy="5493812"/>
          </a:xfrm>
          <a:prstGeom prst="rect">
            <a:avLst/>
          </a:prstGeom>
        </p:spPr>
        <p:txBody>
          <a:bodyPr wrap="square">
            <a:spAutoFit/>
          </a:bodyPr>
          <a:lstStyle/>
          <a:p>
            <a:pPr>
              <a:lnSpc>
                <a:spcPct val="150000"/>
              </a:lnSpc>
            </a:pPr>
            <a:r>
              <a:rPr lang="en-US" altLang="zh-CN" b="1" dirty="0">
                <a:latin typeface="Times New Roman" pitchFamily="18" charset="0"/>
                <a:ea typeface="楷体" pitchFamily="49" charset="-122"/>
                <a:cs typeface="Times New Roman" pitchFamily="18" charset="0"/>
              </a:rPr>
              <a:t>&gt; </a:t>
            </a:r>
            <a:r>
              <a:rPr lang="zh-CN" altLang="en-US" dirty="0">
                <a:latin typeface="Times New Roman" pitchFamily="18" charset="0"/>
                <a:ea typeface="楷体" pitchFamily="49" charset="-122"/>
                <a:cs typeface="Times New Roman" pitchFamily="18" charset="0"/>
              </a:rPr>
              <a:t>重定向符号，可将某命令的结果输出到文件中 </a:t>
            </a:r>
          </a:p>
          <a:p>
            <a:pPr>
              <a:lnSpc>
                <a:spcPct val="150000"/>
              </a:lnSpc>
            </a:pPr>
            <a:r>
              <a:rPr lang="en-US" altLang="zh-CN" b="1" dirty="0">
                <a:latin typeface="Times New Roman" pitchFamily="18" charset="0"/>
                <a:ea typeface="楷体" pitchFamily="49" charset="-122"/>
                <a:cs typeface="Times New Roman" pitchFamily="18" charset="0"/>
              </a:rPr>
              <a:t>&gt;&gt; </a:t>
            </a:r>
            <a:r>
              <a:rPr lang="zh-CN" altLang="en-US" dirty="0">
                <a:latin typeface="Times New Roman" pitchFamily="18" charset="0"/>
                <a:ea typeface="楷体" pitchFamily="49" charset="-122"/>
                <a:cs typeface="Times New Roman" pitchFamily="18" charset="0"/>
              </a:rPr>
              <a:t>重定向（以追加的方式），将结果输出到文件</a:t>
            </a:r>
            <a:r>
              <a:rPr lang="en-US" altLang="zh-CN" dirty="0">
                <a:latin typeface="Times New Roman" pitchFamily="18" charset="0"/>
                <a:ea typeface="楷体" pitchFamily="49" charset="-122"/>
                <a:cs typeface="Times New Roman" pitchFamily="18" charset="0"/>
              </a:rPr>
              <a:t>file</a:t>
            </a:r>
            <a:r>
              <a:rPr lang="zh-CN" altLang="en-US" dirty="0">
                <a:latin typeface="Times New Roman" pitchFamily="18" charset="0"/>
                <a:ea typeface="楷体" pitchFamily="49" charset="-122"/>
                <a:cs typeface="Times New Roman" pitchFamily="18" charset="0"/>
              </a:rPr>
              <a:t>中，如果原文件存在，则附加在原文件后面， </a:t>
            </a:r>
          </a:p>
          <a:p>
            <a:pPr>
              <a:lnSpc>
                <a:spcPct val="150000"/>
              </a:lnSpc>
            </a:pPr>
            <a:r>
              <a:rPr lang="zh-CN" altLang="en-US" dirty="0">
                <a:latin typeface="Times New Roman" pitchFamily="18" charset="0"/>
                <a:ea typeface="楷体" pitchFamily="49" charset="-122"/>
                <a:cs typeface="Times New Roman" pitchFamily="18" charset="0"/>
              </a:rPr>
              <a:t>原文件的内容不会被清除 </a:t>
            </a:r>
          </a:p>
          <a:p>
            <a:pPr>
              <a:lnSpc>
                <a:spcPct val="150000"/>
              </a:lnSpc>
            </a:pPr>
            <a:r>
              <a:rPr lang="en-US" altLang="zh-CN" b="1"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管道符，可将某命令的结果输出给另一命令。 </a:t>
            </a:r>
          </a:p>
          <a:p>
            <a:pPr>
              <a:lnSpc>
                <a:spcPct val="150000"/>
              </a:lnSpc>
            </a:pPr>
            <a:r>
              <a:rPr lang="en-US" altLang="zh-CN" dirty="0">
                <a:latin typeface="Times New Roman" pitchFamily="18" charset="0"/>
                <a:ea typeface="楷体" pitchFamily="49" charset="-122"/>
                <a:cs typeface="Times New Roman" pitchFamily="18" charset="0"/>
              </a:rPr>
              <a:t>&amp; </a:t>
            </a:r>
            <a:r>
              <a:rPr lang="zh-CN" altLang="en-US" dirty="0">
                <a:latin typeface="Times New Roman" pitchFamily="18" charset="0"/>
                <a:ea typeface="楷体" pitchFamily="49" charset="-122"/>
                <a:cs typeface="Times New Roman" pitchFamily="18" charset="0"/>
              </a:rPr>
              <a:t>后台符，将一个命令放到后台 </a:t>
            </a:r>
          </a:p>
          <a:p>
            <a:pPr>
              <a:lnSpc>
                <a:spcPct val="150000"/>
              </a:lnSpc>
            </a:pPr>
            <a:r>
              <a:rPr lang="zh-CN" altLang="en-US" dirty="0">
                <a:latin typeface="Times New Roman" pitchFamily="18" charset="0"/>
                <a:ea typeface="楷体" pitchFamily="49" charset="-122"/>
                <a:cs typeface="Times New Roman" pitchFamily="18" charset="0"/>
              </a:rPr>
              <a:t>例子</a:t>
            </a:r>
            <a:r>
              <a:rPr lang="en-US" altLang="zh-CN" b="1" dirty="0">
                <a:latin typeface="Times New Roman" pitchFamily="18" charset="0"/>
                <a:ea typeface="楷体" pitchFamily="49" charset="-122"/>
                <a:cs typeface="Times New Roman" pitchFamily="18" charset="0"/>
              </a:rPr>
              <a:t>: </a:t>
            </a: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dirty="0">
                <a:latin typeface="Times New Roman" pitchFamily="18" charset="0"/>
                <a:ea typeface="楷体" pitchFamily="49" charset="-122"/>
                <a:cs typeface="Times New Roman" pitchFamily="18" charset="0"/>
              </a:rPr>
              <a:t>head -n 2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&gt;out.txt </a:t>
            </a:r>
          </a:p>
          <a:p>
            <a:pPr>
              <a:lnSpc>
                <a:spcPct val="150000"/>
              </a:lnSpc>
            </a:pPr>
            <a:r>
              <a:rPr lang="en-US" altLang="zh-CN" dirty="0">
                <a:latin typeface="Times New Roman" pitchFamily="18" charset="0"/>
                <a:ea typeface="楷体" pitchFamily="49" charset="-122"/>
                <a:cs typeface="Times New Roman" pitchFamily="18" charset="0"/>
              </a:rPr>
              <a:t>head -n 3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&gt;&gt;out.txt </a:t>
            </a:r>
          </a:p>
          <a:p>
            <a:pPr>
              <a:lnSpc>
                <a:spcPct val="150000"/>
              </a:lnSpc>
            </a:pPr>
            <a:r>
              <a:rPr lang="en-US" altLang="zh-CN" dirty="0" err="1">
                <a:latin typeface="Times New Roman" pitchFamily="18" charset="0"/>
                <a:ea typeface="楷体" pitchFamily="49" charset="-122"/>
                <a:cs typeface="Times New Roman" pitchFamily="18" charset="0"/>
              </a:rPr>
              <a:t>grep</a:t>
            </a:r>
            <a:r>
              <a:rPr lang="en-US" altLang="zh-CN" dirty="0">
                <a:latin typeface="Times New Roman" pitchFamily="18" charset="0"/>
                <a:ea typeface="楷体" pitchFamily="49" charset="-122"/>
                <a:cs typeface="Times New Roman" pitchFamily="18" charset="0"/>
              </a:rPr>
              <a:t> “&gt;” </a:t>
            </a:r>
            <a:r>
              <a:rPr lang="en-US" altLang="zh-CN" dirty="0" err="1">
                <a:latin typeface="Times New Roman" pitchFamily="18" charset="0"/>
                <a:ea typeface="楷体" pitchFamily="49" charset="-122"/>
                <a:cs typeface="Times New Roman" pitchFamily="18" charset="0"/>
              </a:rPr>
              <a:t>sequences.fasta</a:t>
            </a:r>
            <a:r>
              <a:rPr lang="en-US" altLang="zh-CN" dirty="0">
                <a:latin typeface="Times New Roman" pitchFamily="18" charset="0"/>
                <a:ea typeface="楷体" pitchFamily="49" charset="-122"/>
                <a:cs typeface="Times New Roman" pitchFamily="18" charset="0"/>
              </a:rPr>
              <a:t> </a:t>
            </a:r>
            <a:r>
              <a:rPr lang="en-US" altLang="zh-CN" dirty="0" smtClean="0">
                <a:latin typeface="Times New Roman" pitchFamily="18" charset="0"/>
                <a:ea typeface="楷体" pitchFamily="49" charset="-122"/>
                <a:cs typeface="Times New Roman" pitchFamily="18" charset="0"/>
              </a:rPr>
              <a:t>| </a:t>
            </a:r>
            <a:r>
              <a:rPr lang="en-US" altLang="zh-CN" dirty="0" err="1" smtClean="0">
                <a:latin typeface="Times New Roman" pitchFamily="18" charset="0"/>
                <a:ea typeface="楷体" pitchFamily="49" charset="-122"/>
                <a:cs typeface="Times New Roman" pitchFamily="18" charset="0"/>
              </a:rPr>
              <a:t>wc</a:t>
            </a:r>
            <a:r>
              <a:rPr lang="en-US" altLang="zh-CN" dirty="0" smtClean="0">
                <a:latin typeface="Times New Roman" pitchFamily="18" charset="0"/>
                <a:ea typeface="楷体" pitchFamily="49" charset="-122"/>
                <a:cs typeface="Times New Roman" pitchFamily="18" charset="0"/>
              </a:rPr>
              <a:t> </a:t>
            </a:r>
            <a:r>
              <a:rPr lang="en-US" altLang="zh-CN" dirty="0">
                <a:latin typeface="Times New Roman" pitchFamily="18" charset="0"/>
                <a:ea typeface="楷体" pitchFamily="49" charset="-122"/>
                <a:cs typeface="Times New Roman" pitchFamily="18" charset="0"/>
              </a:rPr>
              <a:t>-</a:t>
            </a:r>
            <a:r>
              <a:rPr lang="en-US" altLang="zh-CN" dirty="0" smtClean="0">
                <a:latin typeface="Times New Roman" pitchFamily="18" charset="0"/>
                <a:ea typeface="楷体" pitchFamily="49" charset="-122"/>
                <a:cs typeface="Times New Roman" pitchFamily="18" charset="0"/>
              </a:rPr>
              <a:t>l </a:t>
            </a:r>
            <a:endParaRPr lang="en-US" altLang="zh-CN" dirty="0">
              <a:latin typeface="Times New Roman" pitchFamily="18" charset="0"/>
              <a:ea typeface="楷体" pitchFamily="49" charset="-122"/>
              <a:cs typeface="Times New Roman" pitchFamily="18" charset="0"/>
            </a:endParaRPr>
          </a:p>
          <a:p>
            <a:pPr>
              <a:lnSpc>
                <a:spcPct val="150000"/>
              </a:lnSpc>
            </a:pPr>
            <a:r>
              <a:rPr lang="en-US" altLang="zh-CN" dirty="0" err="1" smtClean="0">
                <a:latin typeface="Times New Roman" pitchFamily="18" charset="0"/>
                <a:ea typeface="楷体" pitchFamily="49" charset="-122"/>
                <a:cs typeface="Times New Roman" pitchFamily="18" charset="0"/>
              </a:rPr>
              <a:t>nohup</a:t>
            </a:r>
            <a:r>
              <a:rPr lang="en-US" altLang="zh-CN" dirty="0" smtClean="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perl</a:t>
            </a:r>
            <a:r>
              <a:rPr lang="en-US" altLang="zh-CN" dirty="0">
                <a:latin typeface="Times New Roman" pitchFamily="18" charset="0"/>
                <a:ea typeface="楷体" pitchFamily="49" charset="-122"/>
                <a:cs typeface="Times New Roman" pitchFamily="18" charset="0"/>
              </a:rPr>
              <a:t> a.pl </a:t>
            </a:r>
            <a:r>
              <a:rPr lang="en-US" altLang="zh-CN" dirty="0" smtClean="0">
                <a:latin typeface="Times New Roman" pitchFamily="18" charset="0"/>
                <a:ea typeface="楷体" pitchFamily="49" charset="-122"/>
                <a:cs typeface="Times New Roman" pitchFamily="18" charset="0"/>
              </a:rPr>
              <a:t>   &amp; </a:t>
            </a:r>
            <a:endParaRPr lang="en-US" altLang="zh-CN" dirty="0">
              <a:latin typeface="Times New Roman" pitchFamily="18" charset="0"/>
              <a:ea typeface="楷体" pitchFamily="49" charset="-122"/>
              <a:cs typeface="Times New Roman" pitchFamily="18" charset="0"/>
            </a:endParaRPr>
          </a:p>
          <a:p>
            <a:pPr>
              <a:lnSpc>
                <a:spcPct val="150000"/>
              </a:lnSpc>
            </a:pPr>
            <a:r>
              <a:rPr lang="zh-CN" altLang="en-US" dirty="0">
                <a:latin typeface="Times New Roman" pitchFamily="18" charset="0"/>
                <a:ea typeface="楷体" pitchFamily="49" charset="-122"/>
                <a:cs typeface="Times New Roman" pitchFamily="18" charset="0"/>
              </a:rPr>
              <a:t>如果你正在运行一个进程，而且你想在退出帐户时该进程还不会结束，那么可以使用</a:t>
            </a:r>
            <a:r>
              <a:rPr lang="en-US" altLang="zh-CN" dirty="0" err="1">
                <a:latin typeface="Times New Roman" pitchFamily="18" charset="0"/>
                <a:ea typeface="楷体" pitchFamily="49" charset="-122"/>
                <a:cs typeface="Times New Roman" pitchFamily="18" charset="0"/>
              </a:rPr>
              <a:t>nohup</a:t>
            </a:r>
            <a:r>
              <a:rPr lang="zh-CN" altLang="en-US" dirty="0">
                <a:latin typeface="Times New Roman" pitchFamily="18" charset="0"/>
                <a:ea typeface="楷体" pitchFamily="49" charset="-122"/>
                <a:cs typeface="Times New Roman" pitchFamily="18" charset="0"/>
              </a:rPr>
              <a:t>命令。该命 </a:t>
            </a:r>
          </a:p>
          <a:p>
            <a:pPr>
              <a:lnSpc>
                <a:spcPct val="150000"/>
              </a:lnSpc>
            </a:pPr>
            <a:r>
              <a:rPr lang="zh-CN" altLang="en-US" dirty="0">
                <a:latin typeface="Times New Roman" pitchFamily="18" charset="0"/>
                <a:ea typeface="楷体" pitchFamily="49" charset="-122"/>
                <a:cs typeface="Times New Roman" pitchFamily="18" charset="0"/>
              </a:rPr>
              <a:t>令可以在你退出帐户</a:t>
            </a:r>
            <a:r>
              <a:rPr lang="en-US" altLang="zh-CN" dirty="0">
                <a:latin typeface="Times New Roman" pitchFamily="18" charset="0"/>
                <a:ea typeface="楷体" pitchFamily="49" charset="-122"/>
                <a:cs typeface="Times New Roman" pitchFamily="18" charset="0"/>
              </a:rPr>
              <a:t>/</a:t>
            </a:r>
            <a:r>
              <a:rPr lang="zh-CN" altLang="en-US" dirty="0">
                <a:latin typeface="Times New Roman" pitchFamily="18" charset="0"/>
                <a:ea typeface="楷体" pitchFamily="49" charset="-122"/>
                <a:cs typeface="Times New Roman" pitchFamily="18" charset="0"/>
              </a:rPr>
              <a:t>关闭终端之后继续运行相应的进程。</a:t>
            </a:r>
            <a:r>
              <a:rPr lang="en-US" altLang="zh-CN" dirty="0" err="1">
                <a:latin typeface="Times New Roman" pitchFamily="18" charset="0"/>
                <a:ea typeface="楷体" pitchFamily="49" charset="-122"/>
                <a:cs typeface="Times New Roman" pitchFamily="18" charset="0"/>
              </a:rPr>
              <a:t>nohup</a:t>
            </a:r>
            <a:r>
              <a:rPr lang="zh-CN" altLang="en-US" dirty="0">
                <a:latin typeface="Times New Roman" pitchFamily="18" charset="0"/>
                <a:ea typeface="楷体" pitchFamily="49" charset="-122"/>
                <a:cs typeface="Times New Roman" pitchFamily="18" charset="0"/>
              </a:rPr>
              <a:t>就是不挂断的意思</a:t>
            </a:r>
            <a:r>
              <a:rPr lang="en-US" altLang="zh-CN" dirty="0">
                <a:latin typeface="Times New Roman" pitchFamily="18" charset="0"/>
                <a:ea typeface="楷体" pitchFamily="49" charset="-122"/>
                <a:cs typeface="Times New Roman" pitchFamily="18" charset="0"/>
              </a:rPr>
              <a:t>( no hang up) </a:t>
            </a:r>
            <a:endParaRPr lang="zh-CN" altLang="en-US" dirty="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32</a:t>
            </a:fld>
            <a:endParaRPr lang="zh-CN" altLang="en-US"/>
          </a:p>
        </p:txBody>
      </p:sp>
    </p:spTree>
    <p:extLst>
      <p:ext uri="{BB962C8B-B14F-4D97-AF65-F5344CB8AC3E}">
        <p14:creationId xmlns:p14="http://schemas.microsoft.com/office/powerpoint/2010/main" val="25503562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1981200" y="785794"/>
            <a:ext cx="8229600" cy="5400898"/>
          </a:xfrm>
        </p:spPr>
        <p:txBody>
          <a:bodyPr>
            <a:normAutofit fontScale="85000" lnSpcReduction="20000"/>
          </a:bodyPr>
          <a:lstStyle/>
          <a:p>
            <a:pPr marL="0" lvl="1" indent="0" algn="ctr">
              <a:lnSpc>
                <a:spcPct val="150000"/>
              </a:lnSpc>
              <a:spcBef>
                <a:spcPts val="1200"/>
              </a:spcBef>
              <a:buNone/>
            </a:pPr>
            <a:r>
              <a:rPr lang="zh-CN" altLang="en-US" sz="4200" dirty="0">
                <a:latin typeface="Times New Roman" panose="02020603050405020304" pitchFamily="18" charset="0"/>
                <a:ea typeface="楷体" panose="02010609060101010101" pitchFamily="49" charset="-122"/>
              </a:rPr>
              <a:t>软件包</a:t>
            </a:r>
            <a:r>
              <a:rPr lang="zh-CN" altLang="en-US" sz="4200" dirty="0" smtClean="0">
                <a:latin typeface="Times New Roman" panose="02020603050405020304" pitchFamily="18" charset="0"/>
                <a:ea typeface="楷体" panose="02010609060101010101" pitchFamily="49" charset="-122"/>
              </a:rPr>
              <a:t>管理</a:t>
            </a:r>
            <a:endParaRPr lang="en-US" altLang="zh-CN" sz="4200" dirty="0" smtClean="0">
              <a:latin typeface="Times New Roman" panose="02020603050405020304" pitchFamily="18" charset="0"/>
              <a:ea typeface="楷体" panose="02010609060101010101" pitchFamily="49" charset="-122"/>
            </a:endParaRPr>
          </a:p>
          <a:p>
            <a:pPr marL="0" lvl="1" indent="0">
              <a:lnSpc>
                <a:spcPct val="150000"/>
              </a:lnSpc>
              <a:spcBef>
                <a:spcPts val="1200"/>
              </a:spcBef>
              <a:buNone/>
            </a:pPr>
            <a:r>
              <a:rPr lang="en-US" altLang="zh-CN" dirty="0" smtClean="0">
                <a:latin typeface="Times New Roman" panose="02020603050405020304" pitchFamily="18" charset="0"/>
                <a:ea typeface="楷体" panose="02010609060101010101" pitchFamily="49" charset="-122"/>
              </a:rPr>
              <a:t>RPM</a:t>
            </a:r>
            <a:r>
              <a:rPr lang="zh-CN" altLang="en-US" dirty="0" smtClean="0">
                <a:latin typeface="Times New Roman" panose="02020603050405020304" pitchFamily="18" charset="0"/>
                <a:ea typeface="楷体" panose="02010609060101010101" pitchFamily="49" charset="-122"/>
              </a:rPr>
              <a:t>命令</a:t>
            </a:r>
            <a:r>
              <a:rPr lang="en-US" altLang="zh-CN" dirty="0" smtClean="0">
                <a:latin typeface="Times New Roman" panose="02020603050405020304" pitchFamily="18" charset="0"/>
                <a:ea typeface="楷体" panose="02010609060101010101" pitchFamily="49" charset="-122"/>
              </a:rPr>
              <a:t> </a:t>
            </a:r>
          </a:p>
          <a:p>
            <a:pPr marL="0" lvl="1" indent="0">
              <a:lnSpc>
                <a:spcPct val="150000"/>
              </a:lnSpc>
              <a:spcBef>
                <a:spcPts val="1200"/>
              </a:spcBef>
              <a:buNone/>
            </a:pPr>
            <a:r>
              <a:rPr lang="en-US" altLang="zh-CN" sz="2000" dirty="0" smtClean="0">
                <a:latin typeface="Times New Roman" panose="02020603050405020304" pitchFamily="18" charset="0"/>
                <a:ea typeface="楷体" panose="02010609060101010101" pitchFamily="49" charset="-122"/>
              </a:rPr>
              <a:t>[</a:t>
            </a:r>
            <a:r>
              <a:rPr lang="en-US" altLang="zh-CN" sz="2000" dirty="0" err="1">
                <a:latin typeface="Times New Roman" panose="02020603050405020304" pitchFamily="18" charset="0"/>
                <a:ea typeface="楷体" panose="02010609060101010101" pitchFamily="49" charset="-122"/>
              </a:rPr>
              <a:t>root@linux</a:t>
            </a:r>
            <a:r>
              <a:rPr lang="en-US" altLang="zh-CN" sz="2000" dirty="0">
                <a:latin typeface="Times New Roman" panose="02020603050405020304" pitchFamily="18" charset="0"/>
                <a:ea typeface="楷体" panose="02010609060101010101" pitchFamily="49" charset="-122"/>
              </a:rPr>
              <a:t> root]#rpm –</a:t>
            </a:r>
            <a:r>
              <a:rPr lang="en-US" altLang="zh-CN" sz="2000" dirty="0" err="1">
                <a:latin typeface="Times New Roman" panose="02020603050405020304" pitchFamily="18" charset="0"/>
                <a:ea typeface="楷体" panose="02010609060101010101" pitchFamily="49" charset="-122"/>
              </a:rPr>
              <a:t>ivh</a:t>
            </a:r>
            <a:r>
              <a:rPr lang="en-US" altLang="zh-CN" sz="2000" dirty="0">
                <a:latin typeface="Times New Roman" panose="02020603050405020304" pitchFamily="18" charset="0"/>
                <a:ea typeface="楷体" panose="02010609060101010101" pitchFamily="49" charset="-122"/>
              </a:rPr>
              <a:t> vsftpd-2.6.2-x86-64.rpm</a:t>
            </a:r>
            <a:br>
              <a:rPr lang="en-US" altLang="zh-CN" sz="2000" dirty="0">
                <a:latin typeface="Times New Roman" panose="02020603050405020304" pitchFamily="18" charset="0"/>
                <a:ea typeface="楷体" panose="02010609060101010101" pitchFamily="49" charset="-122"/>
              </a:rPr>
            </a:br>
            <a:r>
              <a:rPr lang="en-US" altLang="zh-CN" sz="2000" dirty="0" err="1">
                <a:latin typeface="Times New Roman" panose="02020603050405020304" pitchFamily="18" charset="0"/>
                <a:ea typeface="楷体" panose="02010609060101010101" pitchFamily="49" charset="-122"/>
              </a:rPr>
              <a:t>i</a:t>
            </a:r>
            <a:r>
              <a:rPr lang="zh-CN" altLang="en-US"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rpm</a:t>
            </a:r>
            <a:r>
              <a:rPr lang="zh-CN" altLang="en-US" sz="2000" dirty="0">
                <a:latin typeface="Times New Roman" panose="02020603050405020304" pitchFamily="18" charset="0"/>
                <a:ea typeface="楷体" panose="02010609060101010101" pitchFamily="49" charset="-122"/>
              </a:rPr>
              <a:t>的安装模式</a:t>
            </a:r>
            <a:r>
              <a:rPr lang="en-US" altLang="zh-CN" sz="2000" dirty="0">
                <a:latin typeface="Times New Roman" panose="02020603050405020304" pitchFamily="18" charset="0"/>
                <a:ea typeface="楷体" panose="02010609060101010101" pitchFamily="49" charset="-122"/>
              </a:rPr>
              <a:t> v: </a:t>
            </a:r>
            <a:r>
              <a:rPr lang="zh-CN" altLang="en-US" sz="2000" dirty="0">
                <a:latin typeface="Times New Roman" panose="02020603050405020304" pitchFamily="18" charset="0"/>
                <a:ea typeface="楷体" panose="02010609060101010101" pitchFamily="49" charset="-122"/>
              </a:rPr>
              <a:t>校验文件信息</a:t>
            </a:r>
            <a:r>
              <a:rPr lang="en-US" altLang="zh-CN" sz="2000" dirty="0">
                <a:latin typeface="Times New Roman" panose="02020603050405020304" pitchFamily="18" charset="0"/>
                <a:ea typeface="楷体" panose="02010609060101010101" pitchFamily="49" charset="-122"/>
              </a:rPr>
              <a:t> h: </a:t>
            </a:r>
            <a:r>
              <a:rPr lang="zh-CN" altLang="en-US" sz="2000" dirty="0">
                <a:latin typeface="Times New Roman" panose="02020603050405020304" pitchFamily="18" charset="0"/>
                <a:ea typeface="楷体" panose="02010609060101010101" pitchFamily="49" charset="-122"/>
              </a:rPr>
              <a:t>以＃号显示安装进度</a:t>
            </a:r>
            <a:endParaRPr lang="en-US" altLang="zh-CN" dirty="0">
              <a:latin typeface="Times New Roman" panose="02020603050405020304" pitchFamily="18" charset="0"/>
              <a:ea typeface="楷体" panose="02010609060101010101" pitchFamily="49" charset="-122"/>
            </a:endParaRPr>
          </a:p>
          <a:p>
            <a:pPr>
              <a:lnSpc>
                <a:spcPct val="150000"/>
              </a:lnSpc>
              <a:spcBef>
                <a:spcPts val="1200"/>
              </a:spcBef>
            </a:pPr>
            <a:r>
              <a:rPr lang="zh-CN" altLang="en-US" sz="2400" dirty="0">
                <a:latin typeface="Times New Roman" panose="02020603050405020304" pitchFamily="18" charset="0"/>
                <a:ea typeface="楷体" panose="02010609060101010101" pitchFamily="49" charset="-122"/>
              </a:rPr>
              <a:t>升级模式会安装用户所指定的更新版本，并删除已安装在系统中的相同软件包，升级软件包命令如下：</a:t>
            </a:r>
          </a:p>
          <a:p>
            <a:pPr lvl="1">
              <a:lnSpc>
                <a:spcPct val="150000"/>
              </a:lnSpc>
              <a:spcBef>
                <a:spcPts val="1200"/>
              </a:spcBef>
            </a:pPr>
            <a:r>
              <a:rPr lang="en-US" altLang="zh-CN" sz="2000" dirty="0">
                <a:latin typeface="Times New Roman" panose="02020603050405020304" pitchFamily="18" charset="0"/>
                <a:ea typeface="楷体" panose="02010609060101010101" pitchFamily="49" charset="-122"/>
              </a:rPr>
              <a:t>[</a:t>
            </a:r>
            <a:r>
              <a:rPr lang="en-US" altLang="zh-CN" sz="2000" dirty="0" err="1">
                <a:latin typeface="Times New Roman" panose="02020603050405020304" pitchFamily="18" charset="0"/>
                <a:ea typeface="楷体" panose="02010609060101010101" pitchFamily="49" charset="-122"/>
              </a:rPr>
              <a:t>root@linux</a:t>
            </a:r>
            <a:r>
              <a:rPr lang="en-US" altLang="zh-CN" sz="2000" dirty="0">
                <a:latin typeface="Times New Roman" panose="02020603050405020304" pitchFamily="18" charset="0"/>
                <a:ea typeface="楷体" panose="02010609060101010101" pitchFamily="49" charset="-122"/>
              </a:rPr>
              <a:t> /]# rpm –</a:t>
            </a:r>
            <a:r>
              <a:rPr lang="en-US" altLang="zh-CN" sz="2000" dirty="0" err="1">
                <a:latin typeface="Times New Roman" panose="02020603050405020304" pitchFamily="18" charset="0"/>
                <a:ea typeface="楷体" panose="02010609060101010101" pitchFamily="49" charset="-122"/>
              </a:rPr>
              <a:t>Uvh</a:t>
            </a:r>
            <a:r>
              <a:rPr lang="en-US" altLang="zh-CN" sz="2000" dirty="0">
                <a:latin typeface="Times New Roman" panose="02020603050405020304" pitchFamily="18" charset="0"/>
                <a:ea typeface="楷体" panose="02010609060101010101" pitchFamily="49" charset="-122"/>
              </a:rPr>
              <a:t> vsftpd-2.6.2-x86-64.rpm</a:t>
            </a:r>
          </a:p>
          <a:p>
            <a:pPr>
              <a:lnSpc>
                <a:spcPct val="150000"/>
              </a:lnSpc>
              <a:spcBef>
                <a:spcPts val="1200"/>
              </a:spcBef>
            </a:pPr>
            <a:r>
              <a:rPr lang="zh-CN" altLang="en-US" sz="2400" dirty="0">
                <a:latin typeface="Times New Roman" panose="02020603050405020304" pitchFamily="18" charset="0"/>
                <a:ea typeface="楷体" panose="02010609060101010101" pitchFamily="49" charset="-122"/>
              </a:rPr>
              <a:t>删除</a:t>
            </a:r>
            <a:r>
              <a:rPr lang="en-US" altLang="zh-CN" sz="2400" dirty="0">
                <a:latin typeface="Times New Roman" panose="02020603050405020304" pitchFamily="18" charset="0"/>
                <a:ea typeface="楷体" panose="02010609060101010101" pitchFamily="49" charset="-122"/>
              </a:rPr>
              <a:t>RPM</a:t>
            </a:r>
            <a:r>
              <a:rPr lang="zh-CN" altLang="en-US" sz="2400" dirty="0">
                <a:latin typeface="Times New Roman" panose="02020603050405020304" pitchFamily="18" charset="0"/>
                <a:ea typeface="楷体" panose="02010609060101010101" pitchFamily="49" charset="-122"/>
              </a:rPr>
              <a:t>软件包的命令如下：</a:t>
            </a:r>
          </a:p>
          <a:p>
            <a:pPr lvl="1">
              <a:lnSpc>
                <a:spcPct val="150000"/>
              </a:lnSpc>
              <a:spcBef>
                <a:spcPts val="1200"/>
              </a:spcBef>
            </a:pPr>
            <a:r>
              <a:rPr lang="en-US" altLang="zh-CN" sz="2000" dirty="0">
                <a:latin typeface="Times New Roman" panose="02020603050405020304" pitchFamily="18" charset="0"/>
                <a:ea typeface="楷体" panose="02010609060101010101" pitchFamily="49" charset="-122"/>
              </a:rPr>
              <a:t>[</a:t>
            </a:r>
            <a:r>
              <a:rPr lang="en-US" altLang="zh-CN" sz="2000" dirty="0" err="1">
                <a:latin typeface="Times New Roman" panose="02020603050405020304" pitchFamily="18" charset="0"/>
                <a:ea typeface="楷体" panose="02010609060101010101" pitchFamily="49" charset="-122"/>
              </a:rPr>
              <a:t>root@linux</a:t>
            </a:r>
            <a:r>
              <a:rPr lang="en-US" altLang="zh-CN" sz="2000" dirty="0">
                <a:latin typeface="Times New Roman" panose="02020603050405020304" pitchFamily="18" charset="0"/>
                <a:ea typeface="楷体" panose="02010609060101010101" pitchFamily="49" charset="-122"/>
              </a:rPr>
              <a:t> /]# rpm –e  </a:t>
            </a:r>
            <a:r>
              <a:rPr lang="en-US" altLang="zh-CN" sz="2000" dirty="0" err="1">
                <a:latin typeface="Times New Roman" panose="02020603050405020304" pitchFamily="18" charset="0"/>
                <a:ea typeface="楷体" panose="02010609060101010101" pitchFamily="49" charset="-122"/>
              </a:rPr>
              <a:t>vsftpd</a:t>
            </a:r>
            <a:r>
              <a:rPr lang="en-US" altLang="zh-CN" sz="2000" dirty="0">
                <a:latin typeface="Times New Roman" panose="02020603050405020304" pitchFamily="18" charset="0"/>
                <a:ea typeface="楷体" panose="02010609060101010101" pitchFamily="49" charset="-122"/>
              </a:rPr>
              <a:t/>
            </a:r>
            <a:br>
              <a:rPr lang="en-US" altLang="zh-CN" sz="2000" dirty="0">
                <a:latin typeface="Times New Roman" panose="02020603050405020304" pitchFamily="18" charset="0"/>
                <a:ea typeface="楷体" panose="02010609060101010101" pitchFamily="49" charset="-122"/>
              </a:rPr>
            </a:br>
            <a:r>
              <a:rPr lang="zh-CN" altLang="en-US" sz="2000" dirty="0">
                <a:latin typeface="Times New Roman" panose="02020603050405020304" pitchFamily="18" charset="0"/>
                <a:ea typeface="楷体" panose="02010609060101010101" pitchFamily="49" charset="-122"/>
              </a:rPr>
              <a:t>注意：这里必须使用软件名“</a:t>
            </a:r>
            <a:r>
              <a:rPr lang="en-US" altLang="zh-CN" sz="2000" dirty="0" err="1">
                <a:latin typeface="Times New Roman" panose="02020603050405020304" pitchFamily="18" charset="0"/>
                <a:ea typeface="楷体" panose="02010609060101010101" pitchFamily="49" charset="-122"/>
              </a:rPr>
              <a:t>vsftpd</a:t>
            </a:r>
            <a:r>
              <a:rPr lang="en-US" altLang="zh-CN" sz="2000" dirty="0">
                <a:latin typeface="Times New Roman" panose="02020603050405020304" pitchFamily="18" charset="0"/>
                <a:ea typeface="楷体" panose="02010609060101010101" pitchFamily="49" charset="-122"/>
              </a:rPr>
              <a:t>”</a:t>
            </a:r>
            <a:r>
              <a:rPr lang="zh-CN" altLang="en-US" sz="2000" dirty="0">
                <a:latin typeface="Times New Roman" panose="02020603050405020304" pitchFamily="18" charset="0"/>
                <a:ea typeface="楷体" panose="02010609060101010101" pitchFamily="49" charset="-122"/>
              </a:rPr>
              <a:t>或”</a:t>
            </a:r>
            <a:r>
              <a:rPr lang="en-US" altLang="zh-CN" sz="2000" dirty="0">
                <a:latin typeface="Times New Roman" panose="02020603050405020304" pitchFamily="18" charset="0"/>
                <a:ea typeface="楷体" panose="02010609060101010101" pitchFamily="49" charset="-122"/>
              </a:rPr>
              <a:t>vstpd-2.6.2-x86-64</a:t>
            </a:r>
            <a:r>
              <a:rPr lang="zh-CN" altLang="en-US" sz="2000" dirty="0">
                <a:latin typeface="Times New Roman" panose="02020603050405020304" pitchFamily="18" charset="0"/>
                <a:ea typeface="楷体" panose="02010609060101010101" pitchFamily="49" charset="-122"/>
              </a:rPr>
              <a:t>，而不是使用当初安装时的软件包名</a:t>
            </a:r>
            <a:r>
              <a:rPr lang="en-US" altLang="zh-CN" sz="2000" dirty="0">
                <a:latin typeface="Times New Roman" panose="02020603050405020304" pitchFamily="18" charset="0"/>
                <a:ea typeface="楷体" panose="02010609060101010101" pitchFamily="49" charset="-122"/>
              </a:rPr>
              <a:t>vsftpd-2.6.2-x86-64.rpm</a:t>
            </a:r>
          </a:p>
          <a:p>
            <a:pPr>
              <a:lnSpc>
                <a:spcPct val="150000"/>
              </a:lnSpc>
              <a:spcBef>
                <a:spcPts val="1200"/>
              </a:spcBef>
            </a:pPr>
            <a:endParaRPr lang="en-US" altLang="zh-CN" sz="2400" dirty="0"/>
          </a:p>
        </p:txBody>
      </p:sp>
      <p:sp>
        <p:nvSpPr>
          <p:cNvPr id="2" name="灯片编号占位符 1"/>
          <p:cNvSpPr>
            <a:spLocks noGrp="1"/>
          </p:cNvSpPr>
          <p:nvPr>
            <p:ph type="sldNum" sz="quarter" idx="12"/>
          </p:nvPr>
        </p:nvSpPr>
        <p:spPr/>
        <p:txBody>
          <a:bodyPr/>
          <a:lstStyle/>
          <a:p>
            <a:fld id="{E8D1A0BE-4B26-48D7-B8C5-31D3800DADB1}" type="slidenum">
              <a:rPr lang="zh-CN" altLang="en-US" smtClean="0"/>
              <a:t>33</a:t>
            </a:fld>
            <a:endParaRPr lang="zh-CN" altLang="en-US"/>
          </a:p>
        </p:txBody>
      </p:sp>
    </p:spTree>
    <p:extLst>
      <p:ext uri="{BB962C8B-B14F-4D97-AF65-F5344CB8AC3E}">
        <p14:creationId xmlns:p14="http://schemas.microsoft.com/office/powerpoint/2010/main" val="413592995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1981200" y="980728"/>
            <a:ext cx="8229600" cy="5616624"/>
          </a:xfrm>
        </p:spPr>
        <p:txBody>
          <a:bodyPr>
            <a:normAutofit lnSpcReduction="10000"/>
          </a:bodyPr>
          <a:lstStyle/>
          <a:p>
            <a:pPr marL="0" indent="0">
              <a:lnSpc>
                <a:spcPct val="150000"/>
              </a:lnSpc>
              <a:spcBef>
                <a:spcPts val="1200"/>
              </a:spcBef>
              <a:buNone/>
            </a:pPr>
            <a:r>
              <a:rPr lang="zh-CN" altLang="en-US" sz="2400" dirty="0">
                <a:latin typeface="Times New Roman" panose="02020603050405020304" pitchFamily="18" charset="0"/>
                <a:ea typeface="楷体" panose="02010609060101010101" pitchFamily="49" charset="-122"/>
              </a:rPr>
              <a:t>常用的</a:t>
            </a:r>
            <a:r>
              <a:rPr lang="en-US" altLang="zh-CN" sz="2400" dirty="0">
                <a:latin typeface="Times New Roman" panose="02020603050405020304" pitchFamily="18" charset="0"/>
                <a:ea typeface="楷体" panose="02010609060101010101" pitchFamily="49" charset="-122"/>
              </a:rPr>
              <a:t>rpm</a:t>
            </a:r>
            <a:r>
              <a:rPr lang="zh-CN" altLang="en-US" sz="2400" dirty="0">
                <a:latin typeface="Times New Roman" panose="02020603050405020304" pitchFamily="18" charset="0"/>
                <a:ea typeface="楷体" panose="02010609060101010101" pitchFamily="49" charset="-122"/>
              </a:rPr>
              <a:t>查询命令</a:t>
            </a:r>
            <a:endParaRPr lang="en-US" altLang="zh-CN" sz="2400" dirty="0" smtClean="0">
              <a:latin typeface="Times New Roman" panose="02020603050405020304" pitchFamily="18" charset="0"/>
              <a:ea typeface="楷体" panose="02010609060101010101" pitchFamily="49" charset="-122"/>
            </a:endParaRPr>
          </a:p>
          <a:p>
            <a:pPr>
              <a:lnSpc>
                <a:spcPct val="150000"/>
              </a:lnSpc>
              <a:spcBef>
                <a:spcPts val="1200"/>
              </a:spcBef>
            </a:pPr>
            <a:r>
              <a:rPr lang="en-US" altLang="zh-CN" sz="2400" dirty="0" smtClean="0">
                <a:latin typeface="Times New Roman" panose="02020603050405020304" pitchFamily="18" charset="0"/>
                <a:ea typeface="楷体" panose="02010609060101010101" pitchFamily="49" charset="-122"/>
              </a:rPr>
              <a:t>rpm </a:t>
            </a:r>
            <a:r>
              <a:rPr lang="en-US" altLang="zh-CN" sz="2400" dirty="0">
                <a:latin typeface="Times New Roman" panose="02020603050405020304" pitchFamily="18" charset="0"/>
                <a:ea typeface="楷体" panose="02010609060101010101" pitchFamily="49" charset="-122"/>
              </a:rPr>
              <a:t>–</a:t>
            </a:r>
            <a:r>
              <a:rPr lang="en-US" altLang="zh-CN" sz="2400" dirty="0" err="1">
                <a:latin typeface="Times New Roman" panose="02020603050405020304" pitchFamily="18" charset="0"/>
                <a:ea typeface="楷体" panose="02010609060101010101" pitchFamily="49" charset="-122"/>
              </a:rPr>
              <a:t>qa</a:t>
            </a:r>
            <a:r>
              <a:rPr lang="en-US" altLang="zh-CN" sz="2400" dirty="0">
                <a:latin typeface="Times New Roman" panose="02020603050405020304" pitchFamily="18" charset="0"/>
                <a:ea typeface="楷体" panose="02010609060101010101" pitchFamily="49" charset="-122"/>
              </a:rPr>
              <a:t> |</a:t>
            </a:r>
            <a:r>
              <a:rPr lang="en-US" altLang="zh-CN" sz="2400" dirty="0" err="1">
                <a:latin typeface="Times New Roman" panose="02020603050405020304" pitchFamily="18" charset="0"/>
                <a:ea typeface="楷体" panose="02010609060101010101" pitchFamily="49" charset="-122"/>
              </a:rPr>
              <a:t>grep</a:t>
            </a:r>
            <a:r>
              <a:rPr lang="en-US" altLang="zh-CN" sz="2400" dirty="0">
                <a:latin typeface="Times New Roman" panose="02020603050405020304" pitchFamily="18" charset="0"/>
                <a:ea typeface="楷体" panose="02010609060101010101" pitchFamily="49" charset="-122"/>
              </a:rPr>
              <a:t> </a:t>
            </a:r>
            <a:r>
              <a:rPr lang="en-US" altLang="zh-CN" sz="2400" dirty="0" err="1">
                <a:latin typeface="Times New Roman" panose="02020603050405020304" pitchFamily="18" charset="0"/>
                <a:ea typeface="楷体" panose="02010609060101010101" pitchFamily="49" charset="-122"/>
              </a:rPr>
              <a:t>vsftpd</a:t>
            </a:r>
            <a:r>
              <a:rPr lang="en-US" altLang="zh-CN" sz="2400" dirty="0">
                <a:latin typeface="Times New Roman" panose="02020603050405020304" pitchFamily="18" charset="0"/>
                <a:ea typeface="楷体" panose="02010609060101010101" pitchFamily="49" charset="-122"/>
              </a:rPr>
              <a:t/>
            </a:r>
            <a:br>
              <a:rPr lang="en-US" altLang="zh-CN" sz="2400" dirty="0">
                <a:latin typeface="Times New Roman" panose="02020603050405020304" pitchFamily="18" charset="0"/>
                <a:ea typeface="楷体" panose="02010609060101010101" pitchFamily="49" charset="-122"/>
              </a:rPr>
            </a:br>
            <a:r>
              <a:rPr lang="zh-CN" altLang="en-US" sz="2400" dirty="0">
                <a:latin typeface="Times New Roman" panose="02020603050405020304" pitchFamily="18" charset="0"/>
                <a:ea typeface="楷体" panose="02010609060101010101" pitchFamily="49" charset="-122"/>
              </a:rPr>
              <a:t>查询某个程序是否安装，及其具体版本；</a:t>
            </a:r>
            <a:endParaRPr lang="en-US" altLang="zh-CN" sz="2400" dirty="0">
              <a:latin typeface="Times New Roman" panose="02020603050405020304" pitchFamily="18" charset="0"/>
              <a:ea typeface="楷体" panose="02010609060101010101" pitchFamily="49" charset="-122"/>
            </a:endParaRPr>
          </a:p>
          <a:p>
            <a:pPr>
              <a:lnSpc>
                <a:spcPct val="150000"/>
              </a:lnSpc>
              <a:spcBef>
                <a:spcPts val="1200"/>
              </a:spcBef>
            </a:pPr>
            <a:r>
              <a:rPr lang="en-US" altLang="zh-CN" sz="2400" dirty="0">
                <a:latin typeface="Times New Roman" panose="02020603050405020304" pitchFamily="18" charset="0"/>
                <a:ea typeface="楷体" panose="02010609060101010101" pitchFamily="49" charset="-122"/>
              </a:rPr>
              <a:t>rpm  -</a:t>
            </a:r>
            <a:r>
              <a:rPr lang="en-US" altLang="zh-CN" sz="2400" dirty="0" err="1">
                <a:latin typeface="Times New Roman" panose="02020603050405020304" pitchFamily="18" charset="0"/>
                <a:ea typeface="楷体" panose="02010609060101010101" pitchFamily="49" charset="-122"/>
              </a:rPr>
              <a:t>ql</a:t>
            </a:r>
            <a:r>
              <a:rPr lang="en-US" altLang="zh-CN" sz="2400" dirty="0">
                <a:latin typeface="Times New Roman" panose="02020603050405020304" pitchFamily="18" charset="0"/>
                <a:ea typeface="楷体" panose="02010609060101010101" pitchFamily="49" charset="-122"/>
              </a:rPr>
              <a:t>  vsftpd-3.4.1</a:t>
            </a:r>
            <a:br>
              <a:rPr lang="en-US" altLang="zh-CN" sz="2400" dirty="0">
                <a:latin typeface="Times New Roman" panose="02020603050405020304" pitchFamily="18" charset="0"/>
                <a:ea typeface="楷体" panose="02010609060101010101" pitchFamily="49" charset="-122"/>
              </a:rPr>
            </a:br>
            <a:r>
              <a:rPr lang="zh-CN" altLang="en-US" sz="2400" dirty="0">
                <a:latin typeface="Times New Roman" panose="02020603050405020304" pitchFamily="18" charset="0"/>
                <a:ea typeface="楷体" panose="02010609060101010101" pitchFamily="49" charset="-122"/>
              </a:rPr>
              <a:t>列出已安装程序的所有相关文件；</a:t>
            </a:r>
            <a:endParaRPr lang="en-US" altLang="zh-CN" sz="2400" dirty="0">
              <a:latin typeface="Times New Roman" panose="02020603050405020304" pitchFamily="18" charset="0"/>
              <a:ea typeface="楷体" panose="02010609060101010101" pitchFamily="49" charset="-122"/>
            </a:endParaRPr>
          </a:p>
          <a:p>
            <a:pPr>
              <a:lnSpc>
                <a:spcPct val="150000"/>
              </a:lnSpc>
              <a:spcBef>
                <a:spcPts val="1200"/>
              </a:spcBef>
            </a:pPr>
            <a:r>
              <a:rPr lang="en-US" altLang="zh-CN" sz="2400" dirty="0">
                <a:latin typeface="Times New Roman" panose="02020603050405020304" pitchFamily="18" charset="0"/>
                <a:ea typeface="楷体" panose="02010609060101010101" pitchFamily="49" charset="-122"/>
              </a:rPr>
              <a:t>rpm  -</a:t>
            </a:r>
            <a:r>
              <a:rPr lang="en-US" altLang="zh-CN" sz="2400" dirty="0" err="1">
                <a:latin typeface="Times New Roman" panose="02020603050405020304" pitchFamily="18" charset="0"/>
                <a:ea typeface="楷体" panose="02010609060101010101" pitchFamily="49" charset="-122"/>
              </a:rPr>
              <a:t>qpl</a:t>
            </a:r>
            <a:r>
              <a:rPr lang="en-US" altLang="zh-CN" sz="2400" dirty="0">
                <a:latin typeface="Times New Roman" panose="02020603050405020304" pitchFamily="18" charset="0"/>
                <a:ea typeface="楷体" panose="02010609060101010101" pitchFamily="49" charset="-122"/>
              </a:rPr>
              <a:t> vsftpd-3.4.1.rpm</a:t>
            </a:r>
            <a:br>
              <a:rPr lang="en-US" altLang="zh-CN" sz="2400" dirty="0">
                <a:latin typeface="Times New Roman" panose="02020603050405020304" pitchFamily="18" charset="0"/>
                <a:ea typeface="楷体" panose="02010609060101010101" pitchFamily="49" charset="-122"/>
              </a:rPr>
            </a:br>
            <a:r>
              <a:rPr lang="zh-CN" altLang="en-US" sz="2400" dirty="0">
                <a:latin typeface="Times New Roman" panose="02020603050405020304" pitchFamily="18" charset="0"/>
                <a:ea typeface="楷体" panose="02010609060101010101" pitchFamily="49" charset="-122"/>
              </a:rPr>
              <a:t>列出</a:t>
            </a:r>
            <a:r>
              <a:rPr lang="en-US" altLang="zh-CN" sz="2400" dirty="0">
                <a:latin typeface="Times New Roman" panose="02020603050405020304" pitchFamily="18" charset="0"/>
                <a:ea typeface="楷体" panose="02010609060101010101" pitchFamily="49" charset="-122"/>
              </a:rPr>
              <a:t>RPM</a:t>
            </a:r>
            <a:r>
              <a:rPr lang="zh-CN" altLang="en-US" sz="2400" dirty="0">
                <a:latin typeface="Times New Roman" panose="02020603050405020304" pitchFamily="18" charset="0"/>
                <a:ea typeface="楷体" panose="02010609060101010101" pitchFamily="49" charset="-122"/>
              </a:rPr>
              <a:t>软件包中的所有文件；</a:t>
            </a:r>
            <a:endParaRPr lang="en-US" altLang="zh-CN" sz="2400" dirty="0">
              <a:latin typeface="Times New Roman" panose="02020603050405020304" pitchFamily="18" charset="0"/>
              <a:ea typeface="楷体" panose="02010609060101010101" pitchFamily="49" charset="-122"/>
            </a:endParaRPr>
          </a:p>
          <a:p>
            <a:pPr>
              <a:lnSpc>
                <a:spcPct val="150000"/>
              </a:lnSpc>
              <a:spcBef>
                <a:spcPts val="1200"/>
              </a:spcBef>
            </a:pPr>
            <a:r>
              <a:rPr lang="en-US" altLang="zh-CN" sz="2400" dirty="0">
                <a:latin typeface="Times New Roman" panose="02020603050405020304" pitchFamily="18" charset="0"/>
                <a:ea typeface="楷体" panose="02010609060101010101" pitchFamily="49" charset="-122"/>
              </a:rPr>
              <a:t>rpm  -</a:t>
            </a:r>
            <a:r>
              <a:rPr lang="en-US" altLang="zh-CN" sz="2400" dirty="0" err="1">
                <a:latin typeface="Times New Roman" panose="02020603050405020304" pitchFamily="18" charset="0"/>
                <a:ea typeface="楷体" panose="02010609060101010101" pitchFamily="49" charset="-122"/>
              </a:rPr>
              <a:t>qf</a:t>
            </a:r>
            <a:r>
              <a:rPr lang="en-US" altLang="zh-CN" sz="2400" dirty="0">
                <a:latin typeface="Times New Roman" panose="02020603050405020304" pitchFamily="18" charset="0"/>
                <a:ea typeface="楷体" panose="02010609060101010101" pitchFamily="49" charset="-122"/>
              </a:rPr>
              <a:t> /</a:t>
            </a:r>
            <a:r>
              <a:rPr lang="en-US" altLang="zh-CN" sz="2400" dirty="0" err="1">
                <a:latin typeface="Times New Roman" panose="02020603050405020304" pitchFamily="18" charset="0"/>
                <a:ea typeface="楷体" panose="02010609060101010101" pitchFamily="49" charset="-122"/>
              </a:rPr>
              <a:t>etc</a:t>
            </a:r>
            <a:r>
              <a:rPr lang="en-US" altLang="zh-CN" sz="2400" dirty="0">
                <a:latin typeface="Times New Roman" panose="02020603050405020304" pitchFamily="18" charset="0"/>
                <a:ea typeface="楷体" panose="02010609060101010101" pitchFamily="49" charset="-122"/>
              </a:rPr>
              <a:t>/</a:t>
            </a:r>
            <a:r>
              <a:rPr lang="en-US" altLang="zh-CN" sz="2400" dirty="0" err="1">
                <a:latin typeface="Times New Roman" panose="02020603050405020304" pitchFamily="18" charset="0"/>
                <a:ea typeface="楷体" panose="02010609060101010101" pitchFamily="49" charset="-122"/>
              </a:rPr>
              <a:t>vsftpd.conf</a:t>
            </a:r>
            <a:r>
              <a:rPr lang="en-US" altLang="zh-CN" sz="2400" dirty="0">
                <a:latin typeface="Times New Roman" panose="02020603050405020304" pitchFamily="18" charset="0"/>
                <a:ea typeface="楷体" panose="02010609060101010101" pitchFamily="49" charset="-122"/>
              </a:rPr>
              <a:t/>
            </a:r>
            <a:br>
              <a:rPr lang="en-US" altLang="zh-CN" sz="2400" dirty="0">
                <a:latin typeface="Times New Roman" panose="02020603050405020304" pitchFamily="18" charset="0"/>
                <a:ea typeface="楷体" panose="02010609060101010101" pitchFamily="49" charset="-122"/>
              </a:rPr>
            </a:br>
            <a:r>
              <a:rPr lang="zh-CN" altLang="en-US" sz="2400" dirty="0">
                <a:latin typeface="Times New Roman" panose="02020603050405020304" pitchFamily="18" charset="0"/>
                <a:ea typeface="楷体" panose="02010609060101010101" pitchFamily="49" charset="-122"/>
              </a:rPr>
              <a:t>检查某个文件属于哪一个软件包；</a:t>
            </a:r>
            <a:endParaRPr lang="en-US" altLang="zh-CN" sz="24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34</a:t>
            </a:fld>
            <a:endParaRPr lang="zh-CN" altLang="en-US"/>
          </a:p>
        </p:txBody>
      </p:sp>
    </p:spTree>
    <p:extLst>
      <p:ext uri="{BB962C8B-B14F-4D97-AF65-F5344CB8AC3E}">
        <p14:creationId xmlns:p14="http://schemas.microsoft.com/office/powerpoint/2010/main" val="3715403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838200" y="633845"/>
            <a:ext cx="10515600" cy="5543118"/>
          </a:xfrm>
        </p:spPr>
        <p:txBody>
          <a:bodyPr>
            <a:normAutofit lnSpcReduction="10000"/>
          </a:bodyPr>
          <a:lstStyle/>
          <a:p>
            <a:pPr marL="0" indent="0" algn="ctr">
              <a:spcBef>
                <a:spcPts val="1200"/>
              </a:spcBef>
              <a:buNone/>
            </a:pPr>
            <a:r>
              <a:rPr lang="zh-CN" altLang="en-US" sz="3600" dirty="0">
                <a:latin typeface="Times New Roman" panose="02020603050405020304" pitchFamily="18" charset="0"/>
                <a:ea typeface="楷体" panose="02010609060101010101" pitchFamily="49" charset="-122"/>
              </a:rPr>
              <a:t>打包命令</a:t>
            </a:r>
            <a:r>
              <a:rPr lang="en-US" altLang="zh-CN" sz="3600" dirty="0" smtClean="0">
                <a:latin typeface="Times New Roman" panose="02020603050405020304" pitchFamily="18" charset="0"/>
                <a:ea typeface="楷体" panose="02010609060101010101" pitchFamily="49" charset="-122"/>
              </a:rPr>
              <a:t>tar</a:t>
            </a:r>
          </a:p>
          <a:p>
            <a:pPr marL="0" indent="0" algn="ctr">
              <a:spcBef>
                <a:spcPts val="1200"/>
              </a:spcBef>
              <a:buNone/>
            </a:pPr>
            <a:endParaRPr lang="en-US" altLang="zh-CN" sz="3600" dirty="0">
              <a:latin typeface="Times New Roman" panose="02020603050405020304" pitchFamily="18" charset="0"/>
              <a:ea typeface="楷体" panose="02010609060101010101" pitchFamily="49" charset="-122"/>
            </a:endParaRPr>
          </a:p>
          <a:p>
            <a:pPr>
              <a:spcBef>
                <a:spcPts val="1200"/>
              </a:spcBef>
            </a:pPr>
            <a:r>
              <a:rPr lang="en-US" altLang="zh-CN" sz="2000" dirty="0" smtClean="0">
                <a:latin typeface="Times New Roman" panose="02020603050405020304" pitchFamily="18" charset="0"/>
                <a:ea typeface="楷体" panose="02010609060101010101" pitchFamily="49" charset="-122"/>
              </a:rPr>
              <a:t>tar</a:t>
            </a:r>
            <a:r>
              <a:rPr lang="zh-CN" altLang="en-US" sz="2000" dirty="0">
                <a:latin typeface="Times New Roman" panose="02020603050405020304" pitchFamily="18" charset="0"/>
                <a:ea typeface="楷体" panose="02010609060101010101" pitchFamily="49" charset="-122"/>
              </a:rPr>
              <a:t>命令位于</a:t>
            </a:r>
            <a:r>
              <a:rPr lang="en-US" altLang="zh-CN" sz="2000" dirty="0">
                <a:latin typeface="Times New Roman" panose="02020603050405020304" pitchFamily="18" charset="0"/>
                <a:ea typeface="楷体" panose="02010609060101010101" pitchFamily="49" charset="-122"/>
              </a:rPr>
              <a:t>/bin</a:t>
            </a:r>
            <a:r>
              <a:rPr lang="zh-CN" altLang="en-US" sz="2000" dirty="0">
                <a:latin typeface="Times New Roman" panose="02020603050405020304" pitchFamily="18" charset="0"/>
                <a:ea typeface="楷体" panose="02010609060101010101" pitchFamily="49" charset="-122"/>
              </a:rPr>
              <a:t>目录下，它能够将用户所指定的文件或目录打包成一个文件，但不做压缩。</a:t>
            </a:r>
            <a:endParaRPr lang="en-US" altLang="zh-CN" sz="2000" dirty="0">
              <a:latin typeface="Times New Roman" panose="02020603050405020304" pitchFamily="18" charset="0"/>
              <a:ea typeface="楷体" panose="02010609060101010101" pitchFamily="49" charset="-122"/>
            </a:endParaRPr>
          </a:p>
          <a:p>
            <a:pPr>
              <a:spcBef>
                <a:spcPts val="1200"/>
              </a:spcBef>
            </a:pPr>
            <a:r>
              <a:rPr lang="zh-CN" altLang="en-US" sz="2000" dirty="0">
                <a:latin typeface="Times New Roman" panose="02020603050405020304" pitchFamily="18" charset="0"/>
                <a:ea typeface="楷体" panose="02010609060101010101" pitchFamily="49" charset="-122"/>
              </a:rPr>
              <a:t>一般</a:t>
            </a:r>
            <a:r>
              <a:rPr lang="en-US" altLang="zh-CN" sz="2000" dirty="0">
                <a:latin typeface="Times New Roman" panose="02020603050405020304" pitchFamily="18" charset="0"/>
                <a:ea typeface="楷体" panose="02010609060101010101" pitchFamily="49" charset="-122"/>
              </a:rPr>
              <a:t>Unix</a:t>
            </a:r>
            <a:r>
              <a:rPr lang="zh-CN" altLang="en-US" sz="2000" dirty="0">
                <a:latin typeface="Times New Roman" panose="02020603050405020304" pitchFamily="18" charset="0"/>
                <a:ea typeface="楷体" panose="02010609060101010101" pitchFamily="49" charset="-122"/>
              </a:rPr>
              <a:t>上常用的压缩方式是选用</a:t>
            </a:r>
            <a:r>
              <a:rPr lang="en-US" altLang="zh-CN" sz="2000" dirty="0">
                <a:latin typeface="Times New Roman" panose="02020603050405020304" pitchFamily="18" charset="0"/>
                <a:ea typeface="楷体" panose="02010609060101010101" pitchFamily="49" charset="-122"/>
              </a:rPr>
              <a:t>tar</a:t>
            </a:r>
            <a:r>
              <a:rPr lang="zh-CN" altLang="en-US" sz="2000" dirty="0">
                <a:latin typeface="Times New Roman" panose="02020603050405020304" pitchFamily="18" charset="0"/>
                <a:ea typeface="楷体" panose="02010609060101010101" pitchFamily="49" charset="-122"/>
              </a:rPr>
              <a:t>将许多文件打包成一个文件，再以</a:t>
            </a:r>
            <a:r>
              <a:rPr lang="en-US" altLang="zh-CN" sz="2000" dirty="0" err="1">
                <a:latin typeface="Times New Roman" panose="02020603050405020304" pitchFamily="18" charset="0"/>
                <a:ea typeface="楷体" panose="02010609060101010101" pitchFamily="49" charset="-122"/>
              </a:rPr>
              <a:t>gzip</a:t>
            </a:r>
            <a:r>
              <a:rPr lang="zh-CN" altLang="en-US" sz="2000" dirty="0">
                <a:latin typeface="Times New Roman" panose="02020603050405020304" pitchFamily="18" charset="0"/>
                <a:ea typeface="楷体" panose="02010609060101010101" pitchFamily="49" charset="-122"/>
              </a:rPr>
              <a:t>压缩命令压缩成</a:t>
            </a:r>
            <a:r>
              <a:rPr lang="en-US" altLang="zh-CN" sz="2000" dirty="0" err="1">
                <a:latin typeface="Times New Roman" panose="02020603050405020304" pitchFamily="18" charset="0"/>
                <a:ea typeface="楷体" panose="02010609060101010101" pitchFamily="49" charset="-122"/>
              </a:rPr>
              <a:t>xxx.tar.gz</a:t>
            </a:r>
            <a:r>
              <a:rPr lang="en-US" altLang="zh-CN" sz="2000" dirty="0">
                <a:latin typeface="Times New Roman" panose="02020603050405020304" pitchFamily="18" charset="0"/>
                <a:ea typeface="楷体" panose="02010609060101010101" pitchFamily="49" charset="-122"/>
              </a:rPr>
              <a:t>(</a:t>
            </a:r>
            <a:r>
              <a:rPr lang="zh-CN" altLang="en-US" sz="2000" dirty="0">
                <a:latin typeface="Times New Roman" panose="02020603050405020304" pitchFamily="18" charset="0"/>
                <a:ea typeface="楷体" panose="02010609060101010101" pitchFamily="49" charset="-122"/>
              </a:rPr>
              <a:t>或称为</a:t>
            </a:r>
            <a:r>
              <a:rPr lang="en-US" altLang="zh-CN" sz="2000" dirty="0">
                <a:latin typeface="Times New Roman" panose="02020603050405020304" pitchFamily="18" charset="0"/>
                <a:ea typeface="楷体" panose="02010609060101010101" pitchFamily="49" charset="-122"/>
              </a:rPr>
              <a:t>xxx.tgz)</a:t>
            </a:r>
            <a:r>
              <a:rPr lang="zh-CN" altLang="en-US" sz="2000" dirty="0">
                <a:latin typeface="Times New Roman" panose="02020603050405020304" pitchFamily="18" charset="0"/>
                <a:ea typeface="楷体" panose="02010609060101010101" pitchFamily="49" charset="-122"/>
              </a:rPr>
              <a:t>的文件。</a:t>
            </a:r>
          </a:p>
          <a:p>
            <a:pPr>
              <a:spcBef>
                <a:spcPts val="1200"/>
              </a:spcBef>
            </a:pPr>
            <a:r>
              <a:rPr lang="en-US" altLang="zh-CN" sz="2000" dirty="0">
                <a:latin typeface="Times New Roman" panose="02020603050405020304" pitchFamily="18" charset="0"/>
                <a:ea typeface="楷体" panose="02010609060101010101" pitchFamily="49" charset="-122"/>
              </a:rPr>
              <a:t>tar</a:t>
            </a:r>
            <a:r>
              <a:rPr lang="zh-CN" altLang="en-US" sz="2000" dirty="0">
                <a:latin typeface="Times New Roman" panose="02020603050405020304" pitchFamily="18" charset="0"/>
                <a:ea typeface="楷体" panose="02010609060101010101" pitchFamily="49" charset="-122"/>
              </a:rPr>
              <a:t>不仅可以打包文件，也可以将硬盘数据备份</a:t>
            </a:r>
          </a:p>
          <a:p>
            <a:pPr>
              <a:spcBef>
                <a:spcPts val="1200"/>
              </a:spcBef>
            </a:pPr>
            <a:r>
              <a:rPr lang="zh-CN" altLang="en-US" sz="2000" dirty="0">
                <a:latin typeface="Times New Roman" panose="02020603050405020304" pitchFamily="18" charset="0"/>
                <a:ea typeface="楷体" panose="02010609060101010101" pitchFamily="49" charset="-122"/>
              </a:rPr>
              <a:t>常用参数：</a:t>
            </a:r>
          </a:p>
          <a:p>
            <a:pPr lvl="1">
              <a:spcBef>
                <a:spcPts val="1200"/>
              </a:spcBef>
              <a:buClr>
                <a:srgbClr val="008000"/>
              </a:buClr>
              <a:buNone/>
            </a:pPr>
            <a:r>
              <a:rPr lang="en-US" altLang="zh-CN" sz="1800" dirty="0">
                <a:latin typeface="Times New Roman" panose="02020603050405020304" pitchFamily="18" charset="0"/>
                <a:ea typeface="楷体" panose="02010609060101010101" pitchFamily="49" charset="-122"/>
              </a:rPr>
              <a:t>-c</a:t>
            </a:r>
            <a:r>
              <a:rPr lang="zh-CN" altLang="en-US" sz="1800" dirty="0">
                <a:latin typeface="Times New Roman" panose="02020603050405020304" pitchFamily="18" charset="0"/>
                <a:ea typeface="楷体" panose="02010609060101010101" pitchFamily="49" charset="-122"/>
              </a:rPr>
              <a:t>：创建一个新</a:t>
            </a:r>
            <a:r>
              <a:rPr lang="en-US" altLang="zh-CN" sz="1800" dirty="0">
                <a:latin typeface="Times New Roman" panose="02020603050405020304" pitchFamily="18" charset="0"/>
                <a:ea typeface="楷体" panose="02010609060101010101" pitchFamily="49" charset="-122"/>
              </a:rPr>
              <a:t>tar</a:t>
            </a:r>
            <a:r>
              <a:rPr lang="zh-CN" altLang="en-US" sz="1800" dirty="0">
                <a:latin typeface="Times New Roman" panose="02020603050405020304" pitchFamily="18" charset="0"/>
                <a:ea typeface="楷体" panose="02010609060101010101" pitchFamily="49" charset="-122"/>
              </a:rPr>
              <a:t>文件</a:t>
            </a:r>
          </a:p>
          <a:p>
            <a:pPr lvl="1">
              <a:spcBef>
                <a:spcPts val="1200"/>
              </a:spcBef>
              <a:buClr>
                <a:srgbClr val="008000"/>
              </a:buClr>
              <a:buNone/>
            </a:pPr>
            <a:r>
              <a:rPr lang="en-US" altLang="zh-CN" sz="1800" dirty="0">
                <a:latin typeface="Times New Roman" panose="02020603050405020304" pitchFamily="18" charset="0"/>
                <a:ea typeface="楷体" panose="02010609060101010101" pitchFamily="49" charset="-122"/>
              </a:rPr>
              <a:t>-v</a:t>
            </a:r>
            <a:r>
              <a:rPr lang="zh-CN" altLang="en-US" sz="1800" dirty="0">
                <a:latin typeface="Times New Roman" panose="02020603050405020304" pitchFamily="18" charset="0"/>
                <a:ea typeface="楷体" panose="02010609060101010101" pitchFamily="49" charset="-122"/>
              </a:rPr>
              <a:t>：显示运行过程的信息</a:t>
            </a:r>
          </a:p>
          <a:p>
            <a:pPr lvl="1">
              <a:spcBef>
                <a:spcPts val="1200"/>
              </a:spcBef>
              <a:buClr>
                <a:srgbClr val="008000"/>
              </a:buClr>
              <a:buNone/>
            </a:pPr>
            <a:r>
              <a:rPr lang="en-US" altLang="zh-CN" sz="1800" dirty="0">
                <a:latin typeface="Times New Roman" panose="02020603050405020304" pitchFamily="18" charset="0"/>
                <a:ea typeface="楷体" panose="02010609060101010101" pitchFamily="49" charset="-122"/>
              </a:rPr>
              <a:t>-f</a:t>
            </a:r>
            <a:r>
              <a:rPr lang="zh-CN" altLang="en-US" sz="1800" dirty="0">
                <a:latin typeface="Times New Roman" panose="02020603050405020304" pitchFamily="18" charset="0"/>
                <a:ea typeface="楷体" panose="02010609060101010101" pitchFamily="49" charset="-122"/>
              </a:rPr>
              <a:t>：指定文件名</a:t>
            </a:r>
          </a:p>
          <a:p>
            <a:pPr lvl="1">
              <a:spcBef>
                <a:spcPts val="1200"/>
              </a:spcBef>
              <a:buClr>
                <a:srgbClr val="008000"/>
              </a:buClr>
              <a:buNone/>
            </a:pPr>
            <a:r>
              <a:rPr lang="en-US" altLang="zh-CN" sz="1800" dirty="0">
                <a:latin typeface="Times New Roman" panose="02020603050405020304" pitchFamily="18" charset="0"/>
                <a:ea typeface="楷体" panose="02010609060101010101" pitchFamily="49" charset="-122"/>
              </a:rPr>
              <a:t>-z</a:t>
            </a:r>
            <a:r>
              <a:rPr lang="zh-CN" altLang="en-US" sz="1800" dirty="0">
                <a:latin typeface="Times New Roman" panose="02020603050405020304" pitchFamily="18" charset="0"/>
                <a:ea typeface="楷体" panose="02010609060101010101" pitchFamily="49" charset="-122"/>
              </a:rPr>
              <a:t>：调用</a:t>
            </a:r>
            <a:r>
              <a:rPr lang="en-US" altLang="zh-CN" sz="1800" dirty="0" err="1">
                <a:latin typeface="Times New Roman" panose="02020603050405020304" pitchFamily="18" charset="0"/>
                <a:ea typeface="楷体" panose="02010609060101010101" pitchFamily="49" charset="-122"/>
              </a:rPr>
              <a:t>gzip</a:t>
            </a:r>
            <a:r>
              <a:rPr lang="zh-CN" altLang="en-US" sz="1800" dirty="0">
                <a:latin typeface="Times New Roman" panose="02020603050405020304" pitchFamily="18" charset="0"/>
                <a:ea typeface="楷体" panose="02010609060101010101" pitchFamily="49" charset="-122"/>
              </a:rPr>
              <a:t>压缩命令进行压缩</a:t>
            </a:r>
          </a:p>
          <a:p>
            <a:pPr lvl="1">
              <a:spcBef>
                <a:spcPts val="1200"/>
              </a:spcBef>
              <a:buClr>
                <a:srgbClr val="008000"/>
              </a:buClr>
              <a:buNone/>
            </a:pPr>
            <a:r>
              <a:rPr lang="en-US" altLang="zh-CN" sz="1800" dirty="0">
                <a:latin typeface="Times New Roman" panose="02020603050405020304" pitchFamily="18" charset="0"/>
                <a:ea typeface="楷体" panose="02010609060101010101" pitchFamily="49" charset="-122"/>
              </a:rPr>
              <a:t>-t</a:t>
            </a:r>
            <a:r>
              <a:rPr lang="zh-CN" altLang="en-US" sz="1800" dirty="0">
                <a:latin typeface="Times New Roman" panose="02020603050405020304" pitchFamily="18" charset="0"/>
                <a:ea typeface="楷体" panose="02010609060101010101" pitchFamily="49" charset="-122"/>
              </a:rPr>
              <a:t>：查看压缩文件的内容</a:t>
            </a:r>
          </a:p>
          <a:p>
            <a:pPr lvl="1">
              <a:spcBef>
                <a:spcPts val="1200"/>
              </a:spcBef>
              <a:buClr>
                <a:srgbClr val="008000"/>
              </a:buClr>
              <a:buNone/>
            </a:pPr>
            <a:r>
              <a:rPr lang="en-US" altLang="zh-CN" sz="1800" dirty="0">
                <a:latin typeface="Times New Roman" panose="02020603050405020304" pitchFamily="18" charset="0"/>
                <a:ea typeface="楷体" panose="02010609060101010101" pitchFamily="49" charset="-122"/>
              </a:rPr>
              <a:t>-x</a:t>
            </a:r>
            <a:r>
              <a:rPr lang="zh-CN" altLang="en-US" sz="1800" dirty="0">
                <a:latin typeface="Times New Roman" panose="02020603050405020304" pitchFamily="18" charset="0"/>
                <a:ea typeface="楷体" panose="02010609060101010101" pitchFamily="49" charset="-122"/>
              </a:rPr>
              <a:t>：解开</a:t>
            </a:r>
            <a:r>
              <a:rPr lang="en-US" altLang="zh-CN" sz="1800" dirty="0">
                <a:latin typeface="Times New Roman" panose="02020603050405020304" pitchFamily="18" charset="0"/>
                <a:ea typeface="楷体" panose="02010609060101010101" pitchFamily="49" charset="-122"/>
              </a:rPr>
              <a:t>tar</a:t>
            </a:r>
            <a:r>
              <a:rPr lang="zh-CN" altLang="en-US" sz="1800" dirty="0">
                <a:latin typeface="Times New Roman" panose="02020603050405020304" pitchFamily="18" charset="0"/>
                <a:ea typeface="楷体" panose="02010609060101010101" pitchFamily="49" charset="-122"/>
              </a:rPr>
              <a:t>文件</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35</a:t>
            </a:fld>
            <a:endParaRPr lang="zh-CN" altLang="en-US"/>
          </a:p>
        </p:txBody>
      </p:sp>
    </p:spTree>
    <p:extLst>
      <p:ext uri="{BB962C8B-B14F-4D97-AF65-F5344CB8AC3E}">
        <p14:creationId xmlns:p14="http://schemas.microsoft.com/office/powerpoint/2010/main" val="2679882424"/>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2009" y="-123248"/>
            <a:ext cx="10515600" cy="1325563"/>
          </a:xfrm>
        </p:spPr>
        <p:txBody>
          <a:bodyPr>
            <a:normAutofit/>
          </a:bodyPr>
          <a:lstStyle/>
          <a:p>
            <a:pPr eaLnBrk="1" hangingPunct="1"/>
            <a:r>
              <a:rPr lang="zh-CN" altLang="en-US" sz="3600" dirty="0" smtClean="0">
                <a:latin typeface="楷体" panose="02010609060101010101" pitchFamily="49" charset="-122"/>
                <a:ea typeface="楷体" panose="02010609060101010101" pitchFamily="49" charset="-122"/>
              </a:rPr>
              <a:t>常见的几种压缩文件</a:t>
            </a:r>
          </a:p>
        </p:txBody>
      </p:sp>
      <p:sp>
        <p:nvSpPr>
          <p:cNvPr id="83971" name="Rectangle 3"/>
          <p:cNvSpPr>
            <a:spLocks noGrp="1" noChangeArrowheads="1"/>
          </p:cNvSpPr>
          <p:nvPr>
            <p:ph type="body" idx="1"/>
          </p:nvPr>
        </p:nvSpPr>
        <p:spPr>
          <a:xfrm>
            <a:off x="225136" y="900833"/>
            <a:ext cx="4429991" cy="7204076"/>
          </a:xfrm>
        </p:spPr>
        <p:txBody>
          <a:bodyPr>
            <a:noAutofit/>
          </a:bodyPr>
          <a:lstStyle/>
          <a:p>
            <a:pPr>
              <a:lnSpc>
                <a:spcPct val="100000"/>
              </a:lnSpc>
              <a:spcBef>
                <a:spcPts val="1200"/>
              </a:spcBef>
              <a:buFont typeface="Wingdings" pitchFamily="2" charset="2"/>
              <a:buChar char="p"/>
            </a:pPr>
            <a:r>
              <a:rPr lang="en-US" altLang="zh-CN" sz="1600" dirty="0">
                <a:latin typeface="Times New Roman" panose="02020603050405020304" pitchFamily="18" charset="0"/>
                <a:ea typeface="楷体" panose="02010609060101010101" pitchFamily="49" charset="-122"/>
              </a:rPr>
              <a:t>.tar</a:t>
            </a:r>
          </a:p>
          <a:p>
            <a:pPr lvl="1" indent="-342900">
              <a:lnSpc>
                <a:spcPct val="100000"/>
              </a:lnSpc>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解包： </a:t>
            </a:r>
            <a:r>
              <a:rPr lang="en-US" altLang="zh-CN" sz="1600" dirty="0">
                <a:latin typeface="Times New Roman" panose="02020603050405020304" pitchFamily="18" charset="0"/>
                <a:ea typeface="楷体" panose="02010609060101010101" pitchFamily="49" charset="-122"/>
              </a:rPr>
              <a:t>tar </a:t>
            </a:r>
            <a:r>
              <a:rPr lang="en-US" altLang="zh-CN" sz="1600" dirty="0" err="1">
                <a:latin typeface="Times New Roman" panose="02020603050405020304" pitchFamily="18" charset="0"/>
                <a:ea typeface="楷体" panose="02010609060101010101" pitchFamily="49" charset="-122"/>
              </a:rPr>
              <a:t>xvf</a:t>
            </a:r>
            <a:r>
              <a:rPr lang="en-US" altLang="zh-CN" sz="1600" dirty="0">
                <a:latin typeface="Times New Roman" panose="02020603050405020304" pitchFamily="18" charset="0"/>
                <a:ea typeface="楷体" panose="02010609060101010101" pitchFamily="49" charset="-122"/>
              </a:rPr>
              <a:t> FileName.tar</a:t>
            </a:r>
          </a:p>
          <a:p>
            <a:pPr lvl="1" indent="-342900">
              <a:lnSpc>
                <a:spcPct val="100000"/>
              </a:lnSpc>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打包：</a:t>
            </a:r>
            <a:r>
              <a:rPr lang="en-US" altLang="zh-CN" sz="1600" dirty="0">
                <a:latin typeface="Times New Roman" panose="02020603050405020304" pitchFamily="18" charset="0"/>
                <a:ea typeface="楷体" panose="02010609060101010101" pitchFamily="49" charset="-122"/>
              </a:rPr>
              <a:t>tar </a:t>
            </a:r>
            <a:r>
              <a:rPr lang="en-US" altLang="zh-CN" sz="1600" dirty="0" err="1">
                <a:latin typeface="Times New Roman" panose="02020603050405020304" pitchFamily="18" charset="0"/>
                <a:ea typeface="楷体" panose="02010609060101010101" pitchFamily="49" charset="-122"/>
              </a:rPr>
              <a:t>cvf</a:t>
            </a:r>
            <a:r>
              <a:rPr lang="en-US" altLang="zh-CN" sz="1600" dirty="0">
                <a:latin typeface="Times New Roman" panose="02020603050405020304" pitchFamily="18" charset="0"/>
                <a:ea typeface="楷体" panose="02010609060101010101" pitchFamily="49" charset="-122"/>
              </a:rPr>
              <a:t> FileName.tar </a:t>
            </a:r>
            <a:r>
              <a:rPr lang="en-US" altLang="zh-CN" sz="1600" dirty="0" err="1">
                <a:latin typeface="Times New Roman" panose="02020603050405020304" pitchFamily="18" charset="0"/>
                <a:ea typeface="楷体" panose="02010609060101010101" pitchFamily="49" charset="-122"/>
              </a:rPr>
              <a:t>DirName</a:t>
            </a:r>
            <a:endParaRPr lang="en-US" altLang="zh-CN" sz="1600" dirty="0">
              <a:latin typeface="Times New Roman" panose="02020603050405020304" pitchFamily="18" charset="0"/>
              <a:ea typeface="楷体" panose="02010609060101010101" pitchFamily="49" charset="-122"/>
            </a:endParaRPr>
          </a:p>
          <a:p>
            <a:pPr lvl="1" indent="-342900">
              <a:lnSpc>
                <a:spcPct val="100000"/>
              </a:lnSpc>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（注：</a:t>
            </a:r>
            <a:r>
              <a:rPr lang="en-US" altLang="zh-CN" sz="1600" dirty="0">
                <a:latin typeface="Times New Roman" panose="02020603050405020304" pitchFamily="18" charset="0"/>
                <a:ea typeface="楷体" panose="02010609060101010101" pitchFamily="49" charset="-122"/>
              </a:rPr>
              <a:t>tar</a:t>
            </a:r>
            <a:r>
              <a:rPr lang="zh-CN" altLang="en-US" sz="1600" dirty="0">
                <a:latin typeface="Times New Roman" panose="02020603050405020304" pitchFamily="18" charset="0"/>
                <a:ea typeface="楷体" panose="02010609060101010101" pitchFamily="49" charset="-122"/>
              </a:rPr>
              <a:t>是打包，不是压缩！）</a:t>
            </a:r>
          </a:p>
          <a:p>
            <a:pPr>
              <a:lnSpc>
                <a:spcPct val="100000"/>
              </a:lnSpc>
              <a:spcBef>
                <a:spcPts val="1200"/>
              </a:spcBef>
              <a:buFont typeface="Wingdings" pitchFamily="2" charset="2"/>
              <a:buChar char="p"/>
            </a:pPr>
            <a:r>
              <a:rPr lang="en-US" altLang="zh-CN" sz="1600" dirty="0">
                <a:latin typeface="Times New Roman" panose="02020603050405020304" pitchFamily="18" charset="0"/>
                <a:ea typeface="楷体" panose="02010609060101010101" pitchFamily="49" charset="-122"/>
              </a:rPr>
              <a:t>.</a:t>
            </a:r>
            <a:r>
              <a:rPr lang="en-US" altLang="zh-CN" sz="1600" dirty="0" err="1">
                <a:latin typeface="Times New Roman" panose="02020603050405020304" pitchFamily="18" charset="0"/>
                <a:ea typeface="楷体" panose="02010609060101010101" pitchFamily="49" charset="-122"/>
              </a:rPr>
              <a:t>gz</a:t>
            </a:r>
            <a:endParaRPr lang="en-US" altLang="zh-CN" sz="1600" dirty="0">
              <a:latin typeface="Times New Roman" panose="02020603050405020304" pitchFamily="18" charset="0"/>
              <a:ea typeface="楷体" panose="02010609060101010101" pitchFamily="49" charset="-122"/>
            </a:endParaRPr>
          </a:p>
          <a:p>
            <a:pPr lvl="1">
              <a:lnSpc>
                <a:spcPct val="100000"/>
              </a:lnSpc>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解压</a:t>
            </a:r>
            <a:r>
              <a:rPr lang="en-US" altLang="zh-CN" sz="1600" dirty="0">
                <a:latin typeface="Times New Roman" panose="02020603050405020304" pitchFamily="18" charset="0"/>
                <a:ea typeface="楷体" panose="02010609060101010101" pitchFamily="49" charset="-122"/>
              </a:rPr>
              <a:t>1</a:t>
            </a:r>
            <a:r>
              <a:rPr lang="zh-CN" altLang="en-US" sz="1600" dirty="0">
                <a:latin typeface="Times New Roman" panose="02020603050405020304" pitchFamily="18" charset="0"/>
                <a:ea typeface="楷体" panose="02010609060101010101" pitchFamily="49" charset="-122"/>
              </a:rPr>
              <a:t>：</a:t>
            </a:r>
            <a:r>
              <a:rPr lang="en-US" altLang="zh-CN" sz="1600" dirty="0" err="1">
                <a:latin typeface="Times New Roman" panose="02020603050405020304" pitchFamily="18" charset="0"/>
                <a:ea typeface="楷体" panose="02010609060101010101" pitchFamily="49" charset="-122"/>
              </a:rPr>
              <a:t>gunzip</a:t>
            </a:r>
            <a:r>
              <a:rPr lang="en-US" altLang="zh-CN" sz="1600" dirty="0">
                <a:latin typeface="Times New Roman" panose="02020603050405020304" pitchFamily="18" charset="0"/>
                <a:ea typeface="楷体" panose="02010609060101010101" pitchFamily="49" charset="-122"/>
              </a:rPr>
              <a:t> FileName.gz</a:t>
            </a:r>
          </a:p>
          <a:p>
            <a:pPr lvl="1">
              <a:lnSpc>
                <a:spcPct val="100000"/>
              </a:lnSpc>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解压</a:t>
            </a:r>
            <a:r>
              <a:rPr lang="en-US" altLang="zh-CN" sz="1600" dirty="0">
                <a:latin typeface="Times New Roman" panose="02020603050405020304" pitchFamily="18" charset="0"/>
                <a:ea typeface="楷体" panose="02010609060101010101" pitchFamily="49" charset="-122"/>
              </a:rPr>
              <a:t>2</a:t>
            </a:r>
            <a:r>
              <a:rPr lang="zh-CN" altLang="en-US" sz="1600" dirty="0">
                <a:latin typeface="Times New Roman" panose="02020603050405020304" pitchFamily="18" charset="0"/>
                <a:ea typeface="楷体" panose="02010609060101010101" pitchFamily="49" charset="-122"/>
              </a:rPr>
              <a:t>：</a:t>
            </a:r>
            <a:r>
              <a:rPr lang="en-US" altLang="zh-CN" sz="1600" dirty="0" err="1">
                <a:latin typeface="Times New Roman" panose="02020603050405020304" pitchFamily="18" charset="0"/>
                <a:ea typeface="楷体" panose="02010609060101010101" pitchFamily="49" charset="-122"/>
              </a:rPr>
              <a:t>gzip</a:t>
            </a:r>
            <a:r>
              <a:rPr lang="en-US" altLang="zh-CN" sz="1600" dirty="0">
                <a:latin typeface="Times New Roman" panose="02020603050405020304" pitchFamily="18" charset="0"/>
                <a:ea typeface="楷体" panose="02010609060101010101" pitchFamily="49" charset="-122"/>
              </a:rPr>
              <a:t> -d FileName.gz</a:t>
            </a:r>
          </a:p>
          <a:p>
            <a:pPr lvl="1">
              <a:lnSpc>
                <a:spcPct val="100000"/>
              </a:lnSpc>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压缩：</a:t>
            </a:r>
            <a:r>
              <a:rPr lang="en-US" altLang="zh-CN" sz="1600" dirty="0" err="1">
                <a:latin typeface="Times New Roman" panose="02020603050405020304" pitchFamily="18" charset="0"/>
                <a:ea typeface="楷体" panose="02010609060101010101" pitchFamily="49" charset="-122"/>
              </a:rPr>
              <a:t>gzip</a:t>
            </a:r>
            <a:r>
              <a:rPr lang="en-US" altLang="zh-CN" sz="1600" dirty="0">
                <a:latin typeface="Times New Roman" panose="02020603050405020304" pitchFamily="18" charset="0"/>
                <a:ea typeface="楷体" panose="02010609060101010101" pitchFamily="49" charset="-122"/>
              </a:rPr>
              <a:t> </a:t>
            </a:r>
            <a:r>
              <a:rPr lang="en-US" altLang="zh-CN" sz="1600" dirty="0" err="1">
                <a:latin typeface="Times New Roman" panose="02020603050405020304" pitchFamily="18" charset="0"/>
                <a:ea typeface="楷体" panose="02010609060101010101" pitchFamily="49" charset="-122"/>
              </a:rPr>
              <a:t>FileName</a:t>
            </a:r>
            <a:endParaRPr lang="en-US" altLang="zh-CN" sz="1600" dirty="0">
              <a:latin typeface="Times New Roman" panose="02020603050405020304" pitchFamily="18" charset="0"/>
              <a:ea typeface="楷体" panose="02010609060101010101" pitchFamily="49" charset="-122"/>
            </a:endParaRPr>
          </a:p>
          <a:p>
            <a:pPr>
              <a:lnSpc>
                <a:spcPct val="100000"/>
              </a:lnSpc>
              <a:spcBef>
                <a:spcPts val="1200"/>
              </a:spcBef>
              <a:buFont typeface="Wingdings" pitchFamily="2" charset="2"/>
              <a:buChar char="p"/>
            </a:pPr>
            <a:r>
              <a:rPr lang="en-US" altLang="zh-CN" sz="1600" dirty="0">
                <a:latin typeface="Times New Roman" panose="02020603050405020304" pitchFamily="18" charset="0"/>
                <a:ea typeface="楷体" panose="02010609060101010101" pitchFamily="49" charset="-122"/>
              </a:rPr>
              <a:t>.tar.gz </a:t>
            </a:r>
            <a:r>
              <a:rPr lang="zh-CN" altLang="en-US" sz="1600" dirty="0">
                <a:latin typeface="Times New Roman" panose="02020603050405020304" pitchFamily="18" charset="0"/>
                <a:ea typeface="楷体" panose="02010609060101010101" pitchFamily="49" charset="-122"/>
              </a:rPr>
              <a:t>和 </a:t>
            </a:r>
            <a:r>
              <a:rPr lang="en-US" altLang="zh-CN" sz="1600" dirty="0">
                <a:latin typeface="Times New Roman" panose="02020603050405020304" pitchFamily="18" charset="0"/>
                <a:ea typeface="楷体" panose="02010609060101010101" pitchFamily="49" charset="-122"/>
              </a:rPr>
              <a:t>.</a:t>
            </a:r>
            <a:r>
              <a:rPr lang="en-US" altLang="zh-CN" sz="1600" dirty="0" err="1">
                <a:latin typeface="Times New Roman" panose="02020603050405020304" pitchFamily="18" charset="0"/>
                <a:ea typeface="楷体" panose="02010609060101010101" pitchFamily="49" charset="-122"/>
              </a:rPr>
              <a:t>tgz</a:t>
            </a:r>
            <a:endParaRPr lang="en-US" altLang="zh-CN" sz="1600" dirty="0">
              <a:latin typeface="Times New Roman" panose="02020603050405020304" pitchFamily="18" charset="0"/>
              <a:ea typeface="楷体" panose="02010609060101010101" pitchFamily="49" charset="-122"/>
            </a:endParaRPr>
          </a:p>
          <a:p>
            <a:pPr lvl="1" indent="-342900">
              <a:lnSpc>
                <a:spcPct val="100000"/>
              </a:lnSpc>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解压：</a:t>
            </a:r>
            <a:r>
              <a:rPr lang="en-US" altLang="zh-CN" sz="1600" dirty="0">
                <a:latin typeface="Times New Roman" panose="02020603050405020304" pitchFamily="18" charset="0"/>
                <a:ea typeface="楷体" panose="02010609060101010101" pitchFamily="49" charset="-122"/>
              </a:rPr>
              <a:t>tar </a:t>
            </a:r>
            <a:r>
              <a:rPr lang="en-US" altLang="zh-CN" sz="1600" dirty="0" err="1">
                <a:latin typeface="Times New Roman" panose="02020603050405020304" pitchFamily="18" charset="0"/>
                <a:ea typeface="楷体" panose="02010609060101010101" pitchFamily="49" charset="-122"/>
              </a:rPr>
              <a:t>zxvf</a:t>
            </a:r>
            <a:r>
              <a:rPr lang="en-US" altLang="zh-CN" sz="1600" dirty="0">
                <a:latin typeface="Times New Roman" panose="02020603050405020304" pitchFamily="18" charset="0"/>
                <a:ea typeface="楷体" panose="02010609060101010101" pitchFamily="49" charset="-122"/>
              </a:rPr>
              <a:t> FileName.tar.gz</a:t>
            </a:r>
          </a:p>
          <a:p>
            <a:pPr lvl="1" indent="-342900">
              <a:lnSpc>
                <a:spcPct val="100000"/>
              </a:lnSpc>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压缩：</a:t>
            </a:r>
            <a:r>
              <a:rPr lang="en-US" altLang="zh-CN" sz="1600" dirty="0">
                <a:latin typeface="Times New Roman" panose="02020603050405020304" pitchFamily="18" charset="0"/>
                <a:ea typeface="楷体" panose="02010609060101010101" pitchFamily="49" charset="-122"/>
              </a:rPr>
              <a:t>tar </a:t>
            </a:r>
            <a:r>
              <a:rPr lang="en-US" altLang="zh-CN" sz="1600" dirty="0" err="1">
                <a:latin typeface="Times New Roman" panose="02020603050405020304" pitchFamily="18" charset="0"/>
                <a:ea typeface="楷体" panose="02010609060101010101" pitchFamily="49" charset="-122"/>
              </a:rPr>
              <a:t>zcvf</a:t>
            </a:r>
            <a:r>
              <a:rPr lang="en-US" altLang="zh-CN" sz="1600" dirty="0">
                <a:latin typeface="Times New Roman" panose="02020603050405020304" pitchFamily="18" charset="0"/>
                <a:ea typeface="楷体" panose="02010609060101010101" pitchFamily="49" charset="-122"/>
              </a:rPr>
              <a:t> FileName.tar.gz </a:t>
            </a:r>
            <a:r>
              <a:rPr lang="en-US" altLang="zh-CN" sz="1600" dirty="0" err="1" smtClean="0">
                <a:latin typeface="Times New Roman" panose="02020603050405020304" pitchFamily="18" charset="0"/>
                <a:ea typeface="楷体" panose="02010609060101010101" pitchFamily="49" charset="-122"/>
              </a:rPr>
              <a:t>DirName</a:t>
            </a:r>
            <a:endParaRPr lang="en-US" altLang="zh-CN" sz="1600" dirty="0" smtClean="0">
              <a:latin typeface="Times New Roman" panose="02020603050405020304" pitchFamily="18" charset="0"/>
              <a:ea typeface="楷体" panose="02010609060101010101" pitchFamily="49" charset="-122"/>
            </a:endParaRPr>
          </a:p>
          <a:p>
            <a:pPr>
              <a:lnSpc>
                <a:spcPct val="100000"/>
              </a:lnSpc>
              <a:spcBef>
                <a:spcPts val="1200"/>
              </a:spcBef>
              <a:buFont typeface="Wingdings" pitchFamily="2" charset="2"/>
              <a:buChar char="p"/>
            </a:pPr>
            <a:r>
              <a:rPr lang="en-US" altLang="zh-CN" sz="1600" dirty="0">
                <a:latin typeface="Times New Roman" panose="02020603050405020304" pitchFamily="18" charset="0"/>
                <a:ea typeface="楷体" panose="02010609060101010101" pitchFamily="49" charset="-122"/>
              </a:rPr>
              <a:t>.bz2</a:t>
            </a:r>
          </a:p>
          <a:p>
            <a:pPr lvl="1">
              <a:lnSpc>
                <a:spcPct val="100000"/>
              </a:lnSpc>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解压</a:t>
            </a:r>
            <a:r>
              <a:rPr lang="en-US" altLang="zh-CN" sz="1600" dirty="0">
                <a:latin typeface="Times New Roman" panose="02020603050405020304" pitchFamily="18" charset="0"/>
                <a:ea typeface="楷体" panose="02010609060101010101" pitchFamily="49" charset="-122"/>
              </a:rPr>
              <a:t>1</a:t>
            </a:r>
            <a:r>
              <a:rPr lang="zh-CN" altLang="en-US" sz="1600" dirty="0">
                <a:latin typeface="Times New Roman" panose="02020603050405020304" pitchFamily="18" charset="0"/>
                <a:ea typeface="楷体" panose="02010609060101010101" pitchFamily="49" charset="-122"/>
              </a:rPr>
              <a:t>：</a:t>
            </a:r>
            <a:r>
              <a:rPr lang="en-US" altLang="zh-CN" sz="1600" dirty="0">
                <a:latin typeface="Times New Roman" panose="02020603050405020304" pitchFamily="18" charset="0"/>
                <a:ea typeface="楷体" panose="02010609060101010101" pitchFamily="49" charset="-122"/>
              </a:rPr>
              <a:t>bzip2 -d FileName.bz2</a:t>
            </a:r>
          </a:p>
          <a:p>
            <a:pPr lvl="1">
              <a:lnSpc>
                <a:spcPct val="100000"/>
              </a:lnSpc>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解压</a:t>
            </a:r>
            <a:r>
              <a:rPr lang="en-US" altLang="zh-CN" sz="1600" dirty="0">
                <a:latin typeface="Times New Roman" panose="02020603050405020304" pitchFamily="18" charset="0"/>
                <a:ea typeface="楷体" panose="02010609060101010101" pitchFamily="49" charset="-122"/>
              </a:rPr>
              <a:t>2</a:t>
            </a:r>
            <a:r>
              <a:rPr lang="zh-CN" altLang="en-US" sz="1600" dirty="0">
                <a:latin typeface="Times New Roman" panose="02020603050405020304" pitchFamily="18" charset="0"/>
                <a:ea typeface="楷体" panose="02010609060101010101" pitchFamily="49" charset="-122"/>
              </a:rPr>
              <a:t>：</a:t>
            </a:r>
            <a:r>
              <a:rPr lang="en-US" altLang="zh-CN" sz="1600" dirty="0">
                <a:latin typeface="Times New Roman" panose="02020603050405020304" pitchFamily="18" charset="0"/>
                <a:ea typeface="楷体" panose="02010609060101010101" pitchFamily="49" charset="-122"/>
              </a:rPr>
              <a:t>bunzip2 FileName.bz2</a:t>
            </a:r>
          </a:p>
          <a:p>
            <a:pPr lvl="1">
              <a:lnSpc>
                <a:spcPct val="100000"/>
              </a:lnSpc>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压缩： </a:t>
            </a:r>
            <a:r>
              <a:rPr lang="en-US" altLang="zh-CN" sz="1600" dirty="0">
                <a:latin typeface="Times New Roman" panose="02020603050405020304" pitchFamily="18" charset="0"/>
                <a:ea typeface="楷体" panose="02010609060101010101" pitchFamily="49" charset="-122"/>
              </a:rPr>
              <a:t>bzip2 -z </a:t>
            </a:r>
            <a:r>
              <a:rPr lang="en-US" altLang="zh-CN" sz="1600" dirty="0" err="1" smtClean="0">
                <a:latin typeface="Times New Roman" panose="02020603050405020304" pitchFamily="18" charset="0"/>
                <a:ea typeface="楷体" panose="02010609060101010101" pitchFamily="49" charset="-122"/>
              </a:rPr>
              <a:t>FileName</a:t>
            </a:r>
            <a:endParaRPr lang="en-US" altLang="zh-CN" sz="1600" dirty="0">
              <a:latin typeface="Times New Roman" panose="02020603050405020304" pitchFamily="18" charset="0"/>
              <a:ea typeface="楷体" panose="02010609060101010101" pitchFamily="49" charset="-122"/>
            </a:endParaRPr>
          </a:p>
        </p:txBody>
      </p:sp>
      <p:sp>
        <p:nvSpPr>
          <p:cNvPr id="4" name="Rectangle 3"/>
          <p:cNvSpPr txBox="1">
            <a:spLocks noChangeArrowheads="1"/>
          </p:cNvSpPr>
          <p:nvPr/>
        </p:nvSpPr>
        <p:spPr>
          <a:xfrm>
            <a:off x="9594274" y="1202315"/>
            <a:ext cx="2597728"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Font typeface="Wingdings" pitchFamily="2" charset="2"/>
              <a:buChar char="p"/>
            </a:pPr>
            <a:r>
              <a:rPr lang="en-US" altLang="zh-CN" sz="1600" dirty="0" smtClean="0">
                <a:latin typeface="Times New Roman" panose="02020603050405020304" pitchFamily="18" charset="0"/>
                <a:ea typeface="楷体" panose="02010609060101010101" pitchFamily="49" charset="-122"/>
              </a:rPr>
              <a:t>.</a:t>
            </a:r>
            <a:r>
              <a:rPr lang="en-US" altLang="zh-CN" sz="1600" dirty="0" err="1">
                <a:latin typeface="Times New Roman" panose="02020603050405020304" pitchFamily="18" charset="0"/>
                <a:ea typeface="楷体" panose="02010609060101010101" pitchFamily="49" charset="-122"/>
              </a:rPr>
              <a:t>tar.Z</a:t>
            </a:r>
            <a:endParaRPr lang="en-US" altLang="zh-CN" sz="1600" dirty="0">
              <a:latin typeface="Times New Roman" panose="02020603050405020304" pitchFamily="18" charset="0"/>
              <a:ea typeface="楷体" panose="02010609060101010101" pitchFamily="49" charset="-122"/>
            </a:endParaRPr>
          </a:p>
          <a:p>
            <a:pPr lvl="1">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解压：</a:t>
            </a:r>
            <a:r>
              <a:rPr lang="en-US" altLang="zh-CN" sz="1600" dirty="0">
                <a:latin typeface="Times New Roman" panose="02020603050405020304" pitchFamily="18" charset="0"/>
                <a:ea typeface="楷体" panose="02010609060101010101" pitchFamily="49" charset="-122"/>
              </a:rPr>
              <a:t>tar </a:t>
            </a:r>
            <a:r>
              <a:rPr lang="en-US" altLang="zh-CN" sz="1600" dirty="0" err="1">
                <a:latin typeface="Times New Roman" panose="02020603050405020304" pitchFamily="18" charset="0"/>
                <a:ea typeface="楷体" panose="02010609060101010101" pitchFamily="49" charset="-122"/>
              </a:rPr>
              <a:t>Zxvf</a:t>
            </a:r>
            <a:r>
              <a:rPr lang="en-US" altLang="zh-CN" sz="1600" dirty="0">
                <a:latin typeface="Times New Roman" panose="02020603050405020304" pitchFamily="18" charset="0"/>
                <a:ea typeface="楷体" panose="02010609060101010101" pitchFamily="49" charset="-122"/>
              </a:rPr>
              <a:t> </a:t>
            </a:r>
            <a:r>
              <a:rPr lang="en-US" altLang="zh-CN" sz="1600" dirty="0" err="1">
                <a:latin typeface="Times New Roman" panose="02020603050405020304" pitchFamily="18" charset="0"/>
                <a:ea typeface="楷体" panose="02010609060101010101" pitchFamily="49" charset="-122"/>
              </a:rPr>
              <a:t>FileName.tar.Z</a:t>
            </a:r>
            <a:endParaRPr lang="en-US" altLang="zh-CN" sz="1600" dirty="0">
              <a:latin typeface="Times New Roman" panose="02020603050405020304" pitchFamily="18" charset="0"/>
              <a:ea typeface="楷体" panose="02010609060101010101" pitchFamily="49" charset="-122"/>
            </a:endParaRPr>
          </a:p>
          <a:p>
            <a:pPr lvl="1">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压缩：</a:t>
            </a:r>
            <a:r>
              <a:rPr lang="en-US" altLang="zh-CN" sz="1600" dirty="0">
                <a:latin typeface="Times New Roman" panose="02020603050405020304" pitchFamily="18" charset="0"/>
                <a:ea typeface="楷体" panose="02010609060101010101" pitchFamily="49" charset="-122"/>
              </a:rPr>
              <a:t>tar </a:t>
            </a:r>
            <a:r>
              <a:rPr lang="en-US" altLang="zh-CN" sz="1600" dirty="0" err="1">
                <a:latin typeface="Times New Roman" panose="02020603050405020304" pitchFamily="18" charset="0"/>
                <a:ea typeface="楷体" panose="02010609060101010101" pitchFamily="49" charset="-122"/>
              </a:rPr>
              <a:t>Zcvf</a:t>
            </a:r>
            <a:r>
              <a:rPr lang="en-US" altLang="zh-CN" sz="1600" dirty="0">
                <a:latin typeface="Times New Roman" panose="02020603050405020304" pitchFamily="18" charset="0"/>
                <a:ea typeface="楷体" panose="02010609060101010101" pitchFamily="49" charset="-122"/>
              </a:rPr>
              <a:t> </a:t>
            </a:r>
            <a:r>
              <a:rPr lang="en-US" altLang="zh-CN" sz="1600" dirty="0" err="1">
                <a:latin typeface="Times New Roman" panose="02020603050405020304" pitchFamily="18" charset="0"/>
                <a:ea typeface="楷体" panose="02010609060101010101" pitchFamily="49" charset="-122"/>
              </a:rPr>
              <a:t>FileName.tar.Z</a:t>
            </a:r>
            <a:r>
              <a:rPr lang="en-US" altLang="zh-CN" sz="1600" dirty="0">
                <a:latin typeface="Times New Roman" panose="02020603050405020304" pitchFamily="18" charset="0"/>
                <a:ea typeface="楷体" panose="02010609060101010101" pitchFamily="49" charset="-122"/>
              </a:rPr>
              <a:t> </a:t>
            </a:r>
            <a:r>
              <a:rPr lang="en-US" altLang="zh-CN" sz="1600" dirty="0" err="1">
                <a:latin typeface="Times New Roman" panose="02020603050405020304" pitchFamily="18" charset="0"/>
                <a:ea typeface="楷体" panose="02010609060101010101" pitchFamily="49" charset="-122"/>
              </a:rPr>
              <a:t>DirName</a:t>
            </a:r>
            <a:endParaRPr lang="en-US" altLang="zh-CN" sz="1600" dirty="0">
              <a:latin typeface="Times New Roman" panose="02020603050405020304" pitchFamily="18" charset="0"/>
              <a:ea typeface="楷体" panose="02010609060101010101" pitchFamily="49" charset="-122"/>
            </a:endParaRPr>
          </a:p>
          <a:p>
            <a:pPr>
              <a:spcBef>
                <a:spcPts val="1200"/>
              </a:spcBef>
              <a:buFont typeface="Wingdings" pitchFamily="2" charset="2"/>
              <a:buChar char="p"/>
            </a:pPr>
            <a:r>
              <a:rPr lang="en-US" altLang="zh-CN" sz="1600" dirty="0">
                <a:latin typeface="Times New Roman" panose="02020603050405020304" pitchFamily="18" charset="0"/>
                <a:ea typeface="楷体" panose="02010609060101010101" pitchFamily="49" charset="-122"/>
              </a:rPr>
              <a:t>.zip</a:t>
            </a:r>
          </a:p>
          <a:p>
            <a:pPr lvl="1">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解压：</a:t>
            </a:r>
            <a:r>
              <a:rPr lang="en-US" altLang="zh-CN" sz="1600" dirty="0">
                <a:latin typeface="Times New Roman" panose="02020603050405020304" pitchFamily="18" charset="0"/>
                <a:ea typeface="楷体" panose="02010609060101010101" pitchFamily="49" charset="-122"/>
              </a:rPr>
              <a:t>unzip FileName.zip</a:t>
            </a:r>
          </a:p>
          <a:p>
            <a:pPr lvl="1">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压缩：</a:t>
            </a:r>
            <a:r>
              <a:rPr lang="en-US" altLang="zh-CN" sz="1600" dirty="0">
                <a:latin typeface="Times New Roman" panose="02020603050405020304" pitchFamily="18" charset="0"/>
                <a:ea typeface="楷体" panose="02010609060101010101" pitchFamily="49" charset="-122"/>
              </a:rPr>
              <a:t>zip FileName.zip </a:t>
            </a:r>
            <a:r>
              <a:rPr lang="en-US" altLang="zh-CN" sz="1600" dirty="0" err="1">
                <a:latin typeface="Times New Roman" panose="02020603050405020304" pitchFamily="18" charset="0"/>
                <a:ea typeface="楷体" panose="02010609060101010101" pitchFamily="49" charset="-122"/>
              </a:rPr>
              <a:t>DirName</a:t>
            </a:r>
            <a:endParaRPr lang="en-US" altLang="zh-CN" sz="1600" dirty="0">
              <a:latin typeface="Times New Roman" panose="02020603050405020304" pitchFamily="18" charset="0"/>
              <a:ea typeface="楷体" panose="02010609060101010101" pitchFamily="49" charset="-122"/>
            </a:endParaRPr>
          </a:p>
          <a:p>
            <a:pPr>
              <a:spcBef>
                <a:spcPts val="1200"/>
              </a:spcBef>
              <a:buFont typeface="Wingdings" pitchFamily="2" charset="2"/>
              <a:buChar char="p"/>
            </a:pPr>
            <a:r>
              <a:rPr lang="en-US" altLang="zh-CN" sz="1600" dirty="0">
                <a:latin typeface="Times New Roman" panose="02020603050405020304" pitchFamily="18" charset="0"/>
                <a:ea typeface="楷体" panose="02010609060101010101" pitchFamily="49" charset="-122"/>
              </a:rPr>
              <a:t>.</a:t>
            </a:r>
            <a:r>
              <a:rPr lang="en-US" altLang="zh-CN" sz="1600" dirty="0" err="1">
                <a:latin typeface="Times New Roman" panose="02020603050405020304" pitchFamily="18" charset="0"/>
                <a:ea typeface="楷体" panose="02010609060101010101" pitchFamily="49" charset="-122"/>
              </a:rPr>
              <a:t>rar</a:t>
            </a:r>
            <a:endParaRPr lang="en-US" altLang="zh-CN" sz="1600" dirty="0">
              <a:latin typeface="Times New Roman" panose="02020603050405020304" pitchFamily="18" charset="0"/>
              <a:ea typeface="楷体" panose="02010609060101010101" pitchFamily="49" charset="-122"/>
            </a:endParaRPr>
          </a:p>
          <a:p>
            <a:pPr lvl="1">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解压：</a:t>
            </a:r>
            <a:r>
              <a:rPr lang="en-US" altLang="zh-CN" sz="1600" dirty="0" err="1">
                <a:latin typeface="Times New Roman" panose="02020603050405020304" pitchFamily="18" charset="0"/>
                <a:ea typeface="楷体" panose="02010609060101010101" pitchFamily="49" charset="-122"/>
              </a:rPr>
              <a:t>rar</a:t>
            </a:r>
            <a:r>
              <a:rPr lang="en-US" altLang="zh-CN" sz="1600" dirty="0">
                <a:latin typeface="Times New Roman" panose="02020603050405020304" pitchFamily="18" charset="0"/>
                <a:ea typeface="楷体" panose="02010609060101010101" pitchFamily="49" charset="-122"/>
              </a:rPr>
              <a:t> a </a:t>
            </a:r>
            <a:r>
              <a:rPr lang="en-US" altLang="zh-CN" sz="1600" dirty="0" err="1">
                <a:latin typeface="Times New Roman" panose="02020603050405020304" pitchFamily="18" charset="0"/>
                <a:ea typeface="楷体" panose="02010609060101010101" pitchFamily="49" charset="-122"/>
              </a:rPr>
              <a:t>FileName.rar</a:t>
            </a:r>
            <a:endParaRPr lang="en-US" altLang="zh-CN" sz="1600" dirty="0">
              <a:latin typeface="Times New Roman" panose="02020603050405020304" pitchFamily="18" charset="0"/>
              <a:ea typeface="楷体" panose="02010609060101010101" pitchFamily="49" charset="-122"/>
            </a:endParaRPr>
          </a:p>
          <a:p>
            <a:pPr lvl="1">
              <a:spcBef>
                <a:spcPts val="1200"/>
              </a:spcBef>
              <a:buFont typeface="Wingdings" pitchFamily="2" charset="2"/>
              <a:buChar char="Ø"/>
            </a:pPr>
            <a:r>
              <a:rPr lang="zh-CN" altLang="en-US" sz="1600" dirty="0">
                <a:latin typeface="Times New Roman" panose="02020603050405020304" pitchFamily="18" charset="0"/>
                <a:ea typeface="楷体" panose="02010609060101010101" pitchFamily="49" charset="-122"/>
              </a:rPr>
              <a:t>压缩：</a:t>
            </a:r>
            <a:r>
              <a:rPr lang="en-US" altLang="zh-CN" sz="1600" dirty="0" err="1">
                <a:latin typeface="Times New Roman" panose="02020603050405020304" pitchFamily="18" charset="0"/>
                <a:ea typeface="楷体" panose="02010609060101010101" pitchFamily="49" charset="-122"/>
              </a:rPr>
              <a:t>rar</a:t>
            </a:r>
            <a:r>
              <a:rPr lang="en-US" altLang="zh-CN" sz="1600" dirty="0">
                <a:latin typeface="Times New Roman" panose="02020603050405020304" pitchFamily="18" charset="0"/>
                <a:ea typeface="楷体" panose="02010609060101010101" pitchFamily="49" charset="-122"/>
              </a:rPr>
              <a:t> e </a:t>
            </a:r>
            <a:r>
              <a:rPr lang="en-US" altLang="zh-CN" sz="1600" dirty="0" err="1">
                <a:latin typeface="Times New Roman" panose="02020603050405020304" pitchFamily="18" charset="0"/>
                <a:ea typeface="楷体" panose="02010609060101010101" pitchFamily="49" charset="-122"/>
              </a:rPr>
              <a:t>FileName.rar</a:t>
            </a:r>
            <a:endParaRPr lang="zh-CN" altLang="en-US" sz="1600" dirty="0">
              <a:latin typeface="Times New Roman" panose="02020603050405020304" pitchFamily="18" charset="0"/>
              <a:ea typeface="楷体" panose="02010609060101010101" pitchFamily="49" charset="-122"/>
            </a:endParaRPr>
          </a:p>
          <a:p>
            <a:pPr lvl="1">
              <a:spcBef>
                <a:spcPts val="1200"/>
              </a:spcBef>
              <a:buFont typeface="Wingdings" pitchFamily="2" charset="2"/>
              <a:buChar char="Ø"/>
            </a:pPr>
            <a:endParaRPr lang="zh-CN" altLang="en-US" sz="1600" dirty="0">
              <a:latin typeface="Times New Roman" panose="02020603050405020304" pitchFamily="18" charset="0"/>
              <a:ea typeface="楷体" panose="02010609060101010101" pitchFamily="49" charset="-122"/>
            </a:endParaRPr>
          </a:p>
        </p:txBody>
      </p:sp>
      <p:sp>
        <p:nvSpPr>
          <p:cNvPr id="2" name="文本框 1"/>
          <p:cNvSpPr txBox="1"/>
          <p:nvPr/>
        </p:nvSpPr>
        <p:spPr>
          <a:xfrm>
            <a:off x="5081156" y="653833"/>
            <a:ext cx="3564082" cy="6432530"/>
          </a:xfrm>
          <a:prstGeom prst="rect">
            <a:avLst/>
          </a:prstGeom>
          <a:noFill/>
        </p:spPr>
        <p:txBody>
          <a:bodyPr wrap="square" rtlCol="0">
            <a:spAutoFit/>
          </a:bodyPr>
          <a:lstStyle/>
          <a:p>
            <a:pPr lvl="1">
              <a:lnSpc>
                <a:spcPct val="100000"/>
              </a:lnSpc>
              <a:spcBef>
                <a:spcPts val="1200"/>
              </a:spcBef>
              <a:buFont typeface="Wingdings" pitchFamily="2" charset="2"/>
              <a:buChar char="Ø"/>
            </a:pPr>
            <a:endParaRPr lang="en-US" altLang="zh-CN" sz="1600" dirty="0" smtClean="0">
              <a:latin typeface="Times New Roman" panose="02020603050405020304" pitchFamily="18" charset="0"/>
              <a:ea typeface="楷体" panose="02010609060101010101" pitchFamily="49" charset="-122"/>
            </a:endParaRPr>
          </a:p>
          <a:p>
            <a:pPr>
              <a:lnSpc>
                <a:spcPct val="100000"/>
              </a:lnSpc>
              <a:spcBef>
                <a:spcPts val="1200"/>
              </a:spcBef>
              <a:buFont typeface="Wingdings" pitchFamily="2" charset="2"/>
              <a:buChar char="p"/>
            </a:pPr>
            <a:r>
              <a:rPr lang="en-US" altLang="zh-CN" sz="1600" dirty="0" smtClean="0">
                <a:latin typeface="Times New Roman" panose="02020603050405020304" pitchFamily="18" charset="0"/>
                <a:ea typeface="楷体" panose="02010609060101010101" pitchFamily="49" charset="-122"/>
              </a:rPr>
              <a:t>.tar.bz2</a:t>
            </a:r>
          </a:p>
          <a:p>
            <a:pPr lvl="1">
              <a:lnSpc>
                <a:spcPct val="100000"/>
              </a:lnSpc>
              <a:spcBef>
                <a:spcPts val="1200"/>
              </a:spcBef>
              <a:buFont typeface="Wingdings" pitchFamily="2" charset="2"/>
              <a:buChar char="Ø"/>
            </a:pPr>
            <a:r>
              <a:rPr lang="zh-CN" altLang="en-US" sz="1600" dirty="0" smtClean="0">
                <a:latin typeface="Times New Roman" panose="02020603050405020304" pitchFamily="18" charset="0"/>
                <a:ea typeface="楷体" panose="02010609060101010101" pitchFamily="49" charset="-122"/>
              </a:rPr>
              <a:t>解压：</a:t>
            </a:r>
            <a:r>
              <a:rPr lang="en-US" altLang="zh-CN" sz="1600" dirty="0" smtClean="0">
                <a:latin typeface="Times New Roman" panose="02020603050405020304" pitchFamily="18" charset="0"/>
                <a:ea typeface="楷体" panose="02010609060101010101" pitchFamily="49" charset="-122"/>
              </a:rPr>
              <a:t>tar </a:t>
            </a:r>
            <a:r>
              <a:rPr lang="en-US" altLang="zh-CN" sz="1600" dirty="0" err="1" smtClean="0">
                <a:latin typeface="Times New Roman" panose="02020603050405020304" pitchFamily="18" charset="0"/>
                <a:ea typeface="楷体" panose="02010609060101010101" pitchFamily="49" charset="-122"/>
              </a:rPr>
              <a:t>jxvf</a:t>
            </a:r>
            <a:r>
              <a:rPr lang="en-US" altLang="zh-CN" sz="1600" dirty="0" smtClean="0">
                <a:latin typeface="Times New Roman" panose="02020603050405020304" pitchFamily="18" charset="0"/>
                <a:ea typeface="楷体" panose="02010609060101010101" pitchFamily="49" charset="-122"/>
              </a:rPr>
              <a:t> FileName.tar.bz2</a:t>
            </a:r>
          </a:p>
          <a:p>
            <a:pPr lvl="1">
              <a:lnSpc>
                <a:spcPct val="100000"/>
              </a:lnSpc>
              <a:spcBef>
                <a:spcPts val="1200"/>
              </a:spcBef>
              <a:buFont typeface="Wingdings" pitchFamily="2" charset="2"/>
              <a:buChar char="Ø"/>
            </a:pPr>
            <a:r>
              <a:rPr lang="zh-CN" altLang="en-US" sz="1600" dirty="0" smtClean="0">
                <a:latin typeface="Times New Roman" panose="02020603050405020304" pitchFamily="18" charset="0"/>
                <a:ea typeface="楷体" panose="02010609060101010101" pitchFamily="49" charset="-122"/>
              </a:rPr>
              <a:t>压缩：</a:t>
            </a:r>
            <a:r>
              <a:rPr lang="en-US" altLang="zh-CN" sz="1600" dirty="0" smtClean="0">
                <a:latin typeface="Times New Roman" panose="02020603050405020304" pitchFamily="18" charset="0"/>
                <a:ea typeface="楷体" panose="02010609060101010101" pitchFamily="49" charset="-122"/>
              </a:rPr>
              <a:t>tar </a:t>
            </a:r>
            <a:r>
              <a:rPr lang="en-US" altLang="zh-CN" sz="1600" dirty="0" err="1" smtClean="0">
                <a:latin typeface="Times New Roman" panose="02020603050405020304" pitchFamily="18" charset="0"/>
                <a:ea typeface="楷体" panose="02010609060101010101" pitchFamily="49" charset="-122"/>
              </a:rPr>
              <a:t>jcvf</a:t>
            </a:r>
            <a:r>
              <a:rPr lang="en-US" altLang="zh-CN" sz="1600" dirty="0" smtClean="0">
                <a:latin typeface="Times New Roman" panose="02020603050405020304" pitchFamily="18" charset="0"/>
                <a:ea typeface="楷体" panose="02010609060101010101" pitchFamily="49" charset="-122"/>
              </a:rPr>
              <a:t> FileName.tar.bz2 </a:t>
            </a:r>
            <a:r>
              <a:rPr lang="en-US" altLang="zh-CN" sz="1600" dirty="0" err="1" smtClean="0">
                <a:latin typeface="Times New Roman" panose="02020603050405020304" pitchFamily="18" charset="0"/>
                <a:ea typeface="楷体" panose="02010609060101010101" pitchFamily="49" charset="-122"/>
              </a:rPr>
              <a:t>DirName</a:t>
            </a:r>
            <a:endParaRPr lang="en-US" altLang="zh-CN" sz="1600" dirty="0" smtClean="0">
              <a:latin typeface="Times New Roman" panose="02020603050405020304" pitchFamily="18" charset="0"/>
              <a:ea typeface="楷体" panose="02010609060101010101" pitchFamily="49" charset="-122"/>
            </a:endParaRPr>
          </a:p>
          <a:p>
            <a:pPr>
              <a:spcBef>
                <a:spcPts val="1200"/>
              </a:spcBef>
              <a:buFont typeface="Wingdings" pitchFamily="2" charset="2"/>
              <a:buChar char="p"/>
            </a:pPr>
            <a:r>
              <a:rPr lang="en-US" altLang="zh-CN" sz="1600" dirty="0" smtClean="0">
                <a:latin typeface="Times New Roman" panose="02020603050405020304" pitchFamily="18" charset="0"/>
                <a:ea typeface="楷体" panose="02010609060101010101" pitchFamily="49" charset="-122"/>
              </a:rPr>
              <a:t>.</a:t>
            </a:r>
            <a:r>
              <a:rPr lang="en-US" altLang="zh-CN" sz="1600" dirty="0" err="1" smtClean="0">
                <a:latin typeface="Times New Roman" panose="02020603050405020304" pitchFamily="18" charset="0"/>
                <a:ea typeface="楷体" panose="02010609060101010101" pitchFamily="49" charset="-122"/>
              </a:rPr>
              <a:t>bz</a:t>
            </a:r>
            <a:endParaRPr lang="en-US" altLang="zh-CN" sz="1600" dirty="0" smtClean="0">
              <a:latin typeface="Times New Roman" panose="02020603050405020304" pitchFamily="18" charset="0"/>
              <a:ea typeface="楷体" panose="02010609060101010101" pitchFamily="49" charset="-122"/>
            </a:endParaRPr>
          </a:p>
          <a:p>
            <a:pPr lvl="1">
              <a:spcBef>
                <a:spcPts val="1200"/>
              </a:spcBef>
              <a:buFont typeface="Wingdings" pitchFamily="2" charset="2"/>
              <a:buChar char="Ø"/>
            </a:pPr>
            <a:r>
              <a:rPr lang="zh-CN" altLang="en-US" sz="1600" dirty="0" smtClean="0">
                <a:latin typeface="Times New Roman" panose="02020603050405020304" pitchFamily="18" charset="0"/>
                <a:ea typeface="楷体" panose="02010609060101010101" pitchFamily="49" charset="-122"/>
              </a:rPr>
              <a:t>解压</a:t>
            </a:r>
            <a:r>
              <a:rPr lang="en-US" altLang="zh-CN" sz="1600" dirty="0" smtClean="0">
                <a:latin typeface="Times New Roman" panose="02020603050405020304" pitchFamily="18" charset="0"/>
                <a:ea typeface="楷体" panose="02010609060101010101" pitchFamily="49" charset="-122"/>
              </a:rPr>
              <a:t>1</a:t>
            </a:r>
            <a:r>
              <a:rPr lang="zh-CN" altLang="en-US" sz="1600" dirty="0" smtClean="0">
                <a:latin typeface="Times New Roman" panose="02020603050405020304" pitchFamily="18" charset="0"/>
                <a:ea typeface="楷体" panose="02010609060101010101" pitchFamily="49" charset="-122"/>
              </a:rPr>
              <a:t>：</a:t>
            </a:r>
            <a:r>
              <a:rPr lang="en-US" altLang="zh-CN" sz="1600" dirty="0" smtClean="0">
                <a:latin typeface="Times New Roman" panose="02020603050405020304" pitchFamily="18" charset="0"/>
                <a:ea typeface="楷体" panose="02010609060101010101" pitchFamily="49" charset="-122"/>
              </a:rPr>
              <a:t>bzip2 -d FileName.bz</a:t>
            </a:r>
          </a:p>
          <a:p>
            <a:pPr lvl="1">
              <a:spcBef>
                <a:spcPts val="1200"/>
              </a:spcBef>
              <a:buFont typeface="Wingdings" pitchFamily="2" charset="2"/>
              <a:buChar char="Ø"/>
            </a:pPr>
            <a:r>
              <a:rPr lang="zh-CN" altLang="en-US" sz="1600" dirty="0" smtClean="0">
                <a:latin typeface="Times New Roman" panose="02020603050405020304" pitchFamily="18" charset="0"/>
                <a:ea typeface="楷体" panose="02010609060101010101" pitchFamily="49" charset="-122"/>
              </a:rPr>
              <a:t>解压</a:t>
            </a:r>
            <a:r>
              <a:rPr lang="en-US" altLang="zh-CN" sz="1600" dirty="0" smtClean="0">
                <a:latin typeface="Times New Roman" panose="02020603050405020304" pitchFamily="18" charset="0"/>
                <a:ea typeface="楷体" panose="02010609060101010101" pitchFamily="49" charset="-122"/>
              </a:rPr>
              <a:t>2</a:t>
            </a:r>
            <a:r>
              <a:rPr lang="zh-CN" altLang="en-US" sz="1600" dirty="0" smtClean="0">
                <a:latin typeface="Times New Roman" panose="02020603050405020304" pitchFamily="18" charset="0"/>
                <a:ea typeface="楷体" panose="02010609060101010101" pitchFamily="49" charset="-122"/>
              </a:rPr>
              <a:t>：</a:t>
            </a:r>
            <a:r>
              <a:rPr lang="en-US" altLang="zh-CN" sz="1600" dirty="0" smtClean="0">
                <a:latin typeface="Times New Roman" panose="02020603050405020304" pitchFamily="18" charset="0"/>
                <a:ea typeface="楷体" panose="02010609060101010101" pitchFamily="49" charset="-122"/>
              </a:rPr>
              <a:t>bunzip2 FileName.bz</a:t>
            </a:r>
          </a:p>
          <a:p>
            <a:pPr lvl="1">
              <a:spcBef>
                <a:spcPts val="1200"/>
              </a:spcBef>
              <a:buFont typeface="Wingdings" pitchFamily="2" charset="2"/>
              <a:buChar char="Ø"/>
            </a:pPr>
            <a:r>
              <a:rPr lang="zh-CN" altLang="en-US" sz="1600" dirty="0" smtClean="0">
                <a:latin typeface="Times New Roman" panose="02020603050405020304" pitchFamily="18" charset="0"/>
                <a:ea typeface="楷体" panose="02010609060101010101" pitchFamily="49" charset="-122"/>
              </a:rPr>
              <a:t>压缩：未知</a:t>
            </a:r>
          </a:p>
          <a:p>
            <a:pPr>
              <a:spcBef>
                <a:spcPts val="1200"/>
              </a:spcBef>
              <a:buFont typeface="Wingdings" pitchFamily="2" charset="2"/>
              <a:buChar char="p"/>
            </a:pPr>
            <a:r>
              <a:rPr lang="en-US" altLang="zh-CN" sz="1600" dirty="0" smtClean="0">
                <a:latin typeface="Times New Roman" panose="02020603050405020304" pitchFamily="18" charset="0"/>
                <a:ea typeface="楷体" panose="02010609060101010101" pitchFamily="49" charset="-122"/>
              </a:rPr>
              <a:t>.tar.bz</a:t>
            </a:r>
          </a:p>
          <a:p>
            <a:pPr lvl="1">
              <a:spcBef>
                <a:spcPts val="1200"/>
              </a:spcBef>
              <a:buFont typeface="Wingdings" pitchFamily="2" charset="2"/>
              <a:buChar char="Ø"/>
            </a:pPr>
            <a:r>
              <a:rPr lang="zh-CN" altLang="en-US" sz="1600" dirty="0" smtClean="0">
                <a:latin typeface="Times New Roman" panose="02020603050405020304" pitchFamily="18" charset="0"/>
                <a:ea typeface="楷体" panose="02010609060101010101" pitchFamily="49" charset="-122"/>
              </a:rPr>
              <a:t>解压：</a:t>
            </a:r>
            <a:r>
              <a:rPr lang="en-US" altLang="zh-CN" sz="1600" dirty="0" smtClean="0">
                <a:latin typeface="Times New Roman" panose="02020603050405020304" pitchFamily="18" charset="0"/>
                <a:ea typeface="楷体" panose="02010609060101010101" pitchFamily="49" charset="-122"/>
              </a:rPr>
              <a:t>tar </a:t>
            </a:r>
            <a:r>
              <a:rPr lang="en-US" altLang="zh-CN" sz="1600" dirty="0" err="1" smtClean="0">
                <a:latin typeface="Times New Roman" panose="02020603050405020304" pitchFamily="18" charset="0"/>
                <a:ea typeface="楷体" panose="02010609060101010101" pitchFamily="49" charset="-122"/>
              </a:rPr>
              <a:t>jxvf</a:t>
            </a:r>
            <a:r>
              <a:rPr lang="en-US" altLang="zh-CN" sz="1600" dirty="0" smtClean="0">
                <a:latin typeface="Times New Roman" panose="02020603050405020304" pitchFamily="18" charset="0"/>
                <a:ea typeface="楷体" panose="02010609060101010101" pitchFamily="49" charset="-122"/>
              </a:rPr>
              <a:t> FileName.tar.bz</a:t>
            </a:r>
          </a:p>
          <a:p>
            <a:pPr lvl="1">
              <a:spcBef>
                <a:spcPts val="1200"/>
              </a:spcBef>
              <a:buFont typeface="Wingdings" pitchFamily="2" charset="2"/>
              <a:buChar char="Ø"/>
            </a:pPr>
            <a:r>
              <a:rPr lang="zh-CN" altLang="en-US" sz="1600" dirty="0" smtClean="0">
                <a:latin typeface="Times New Roman" panose="02020603050405020304" pitchFamily="18" charset="0"/>
                <a:ea typeface="楷体" panose="02010609060101010101" pitchFamily="49" charset="-122"/>
              </a:rPr>
              <a:t>压缩：未知</a:t>
            </a:r>
            <a:endParaRPr lang="en-US" altLang="zh-CN" sz="1600" dirty="0" smtClean="0">
              <a:latin typeface="Times New Roman" panose="02020603050405020304" pitchFamily="18" charset="0"/>
              <a:ea typeface="楷体" panose="02010609060101010101" pitchFamily="49" charset="-122"/>
            </a:endParaRPr>
          </a:p>
          <a:p>
            <a:pPr>
              <a:spcBef>
                <a:spcPts val="1200"/>
              </a:spcBef>
              <a:buFont typeface="Wingdings" pitchFamily="2" charset="2"/>
              <a:buChar char="p"/>
            </a:pPr>
            <a:r>
              <a:rPr lang="en-US" altLang="zh-CN" sz="1600" dirty="0" smtClean="0">
                <a:latin typeface="Times New Roman" panose="02020603050405020304" pitchFamily="18" charset="0"/>
                <a:ea typeface="楷体" panose="02010609060101010101" pitchFamily="49" charset="-122"/>
              </a:rPr>
              <a:t>.Z</a:t>
            </a:r>
          </a:p>
          <a:p>
            <a:pPr lvl="1">
              <a:spcBef>
                <a:spcPts val="1200"/>
              </a:spcBef>
              <a:buFont typeface="Wingdings" pitchFamily="2" charset="2"/>
              <a:buChar char="Ø"/>
            </a:pPr>
            <a:r>
              <a:rPr lang="zh-CN" altLang="en-US" sz="1600" dirty="0" smtClean="0">
                <a:latin typeface="Times New Roman" panose="02020603050405020304" pitchFamily="18" charset="0"/>
                <a:ea typeface="楷体" panose="02010609060101010101" pitchFamily="49" charset="-122"/>
              </a:rPr>
              <a:t>解压：</a:t>
            </a:r>
            <a:r>
              <a:rPr lang="en-US" altLang="zh-CN" sz="1600" dirty="0" err="1" smtClean="0">
                <a:latin typeface="Times New Roman" panose="02020603050405020304" pitchFamily="18" charset="0"/>
                <a:ea typeface="楷体" panose="02010609060101010101" pitchFamily="49" charset="-122"/>
              </a:rPr>
              <a:t>uncompress</a:t>
            </a:r>
            <a:r>
              <a:rPr lang="en-US" altLang="zh-CN" sz="1600" dirty="0" smtClean="0">
                <a:latin typeface="Times New Roman" panose="02020603050405020304" pitchFamily="18" charset="0"/>
                <a:ea typeface="楷体" panose="02010609060101010101" pitchFamily="49" charset="-122"/>
              </a:rPr>
              <a:t> </a:t>
            </a:r>
            <a:r>
              <a:rPr lang="en-US" altLang="zh-CN" sz="1600" dirty="0" err="1" smtClean="0">
                <a:latin typeface="Times New Roman" panose="02020603050405020304" pitchFamily="18" charset="0"/>
                <a:ea typeface="楷体" panose="02010609060101010101" pitchFamily="49" charset="-122"/>
              </a:rPr>
              <a:t>FileName.Z</a:t>
            </a:r>
            <a:endParaRPr lang="en-US" altLang="zh-CN" sz="1600" dirty="0" smtClean="0">
              <a:latin typeface="Times New Roman" panose="02020603050405020304" pitchFamily="18" charset="0"/>
              <a:ea typeface="楷体" panose="02010609060101010101" pitchFamily="49" charset="-122"/>
            </a:endParaRPr>
          </a:p>
          <a:p>
            <a:pPr lvl="1">
              <a:spcBef>
                <a:spcPts val="1200"/>
              </a:spcBef>
              <a:buFont typeface="Wingdings" pitchFamily="2" charset="2"/>
              <a:buChar char="Ø"/>
            </a:pPr>
            <a:r>
              <a:rPr lang="zh-CN" altLang="en-US" sz="1600" dirty="0" smtClean="0">
                <a:latin typeface="Times New Roman" panose="02020603050405020304" pitchFamily="18" charset="0"/>
                <a:ea typeface="楷体" panose="02010609060101010101" pitchFamily="49" charset="-122"/>
              </a:rPr>
              <a:t>压缩：</a:t>
            </a:r>
            <a:r>
              <a:rPr lang="en-US" altLang="zh-CN" sz="1600" dirty="0" smtClean="0">
                <a:latin typeface="Times New Roman" panose="02020603050405020304" pitchFamily="18" charset="0"/>
                <a:ea typeface="楷体" panose="02010609060101010101" pitchFamily="49" charset="-122"/>
              </a:rPr>
              <a:t>compress </a:t>
            </a:r>
            <a:r>
              <a:rPr lang="en-US" altLang="zh-CN" sz="1600" dirty="0" err="1" smtClean="0">
                <a:latin typeface="Times New Roman" panose="02020603050405020304" pitchFamily="18" charset="0"/>
                <a:ea typeface="楷体" panose="02010609060101010101" pitchFamily="49" charset="-122"/>
              </a:rPr>
              <a:t>FileName</a:t>
            </a:r>
            <a:endParaRPr lang="en-US" altLang="zh-CN" sz="1600" dirty="0" smtClean="0">
              <a:latin typeface="Times New Roman" panose="02020603050405020304" pitchFamily="18" charset="0"/>
              <a:ea typeface="楷体" panose="02010609060101010101" pitchFamily="49" charset="-122"/>
            </a:endParaRPr>
          </a:p>
          <a:p>
            <a:pPr lvl="1">
              <a:spcBef>
                <a:spcPts val="1200"/>
              </a:spcBef>
              <a:buFont typeface="Wingdings" pitchFamily="2" charset="2"/>
              <a:buChar char="Ø"/>
            </a:pPr>
            <a:endParaRPr lang="en-US" altLang="zh-CN" sz="1600" dirty="0" smtClean="0">
              <a:latin typeface="Times New Roman" panose="02020603050405020304" pitchFamily="18" charset="0"/>
              <a:ea typeface="楷体" panose="02010609060101010101" pitchFamily="49" charset="-122"/>
            </a:endParaRPr>
          </a:p>
          <a:p>
            <a:endParaRPr lang="zh-CN" altLang="en-US" sz="1600" dirty="0">
              <a:latin typeface="Times New Roman" panose="02020603050405020304" pitchFamily="18" charset="0"/>
              <a:ea typeface="楷体" panose="02010609060101010101" pitchFamily="49" charset="-122"/>
            </a:endParaRPr>
          </a:p>
        </p:txBody>
      </p:sp>
      <p:sp>
        <p:nvSpPr>
          <p:cNvPr id="3" name="灯片编号占位符 2"/>
          <p:cNvSpPr>
            <a:spLocks noGrp="1"/>
          </p:cNvSpPr>
          <p:nvPr>
            <p:ph type="sldNum" sz="quarter" idx="12"/>
          </p:nvPr>
        </p:nvSpPr>
        <p:spPr/>
        <p:txBody>
          <a:bodyPr/>
          <a:lstStyle/>
          <a:p>
            <a:fld id="{E8D1A0BE-4B26-48D7-B8C5-31D3800DADB1}" type="slidenum">
              <a:rPr lang="zh-CN" altLang="en-US" smtClean="0"/>
              <a:t>36</a:t>
            </a:fld>
            <a:endParaRPr lang="zh-CN" altLang="en-US"/>
          </a:p>
        </p:txBody>
      </p:sp>
    </p:spTree>
    <p:extLst>
      <p:ext uri="{BB962C8B-B14F-4D97-AF65-F5344CB8AC3E}">
        <p14:creationId xmlns:p14="http://schemas.microsoft.com/office/powerpoint/2010/main" val="2907866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79776" y="476673"/>
            <a:ext cx="4572000" cy="646331"/>
          </a:xfrm>
          <a:prstGeom prst="rect">
            <a:avLst/>
          </a:prstGeom>
        </p:spPr>
        <p:txBody>
          <a:bodyPr>
            <a:spAutoFit/>
          </a:bodyPr>
          <a:lstStyle/>
          <a:p>
            <a:r>
              <a:rPr lang="zh-CN" altLang="en-US" sz="3600" dirty="0">
                <a:latin typeface="Times New Roman" pitchFamily="18" charset="0"/>
                <a:ea typeface="楷体" pitchFamily="49" charset="-122"/>
                <a:cs typeface="Times New Roman" pitchFamily="18" charset="0"/>
              </a:rPr>
              <a:t>解压缩命令 </a:t>
            </a:r>
          </a:p>
        </p:txBody>
      </p:sp>
      <p:sp>
        <p:nvSpPr>
          <p:cNvPr id="5" name="矩形 4"/>
          <p:cNvSpPr/>
          <p:nvPr/>
        </p:nvSpPr>
        <p:spPr>
          <a:xfrm>
            <a:off x="1234440" y="1123004"/>
            <a:ext cx="10168128" cy="4247317"/>
          </a:xfrm>
          <a:prstGeom prst="rect">
            <a:avLst/>
          </a:prstGeom>
        </p:spPr>
        <p:txBody>
          <a:bodyPr wrap="square">
            <a:spAutoFit/>
          </a:bodyPr>
          <a:lstStyle/>
          <a:p>
            <a:pPr>
              <a:lnSpc>
                <a:spcPct val="150000"/>
              </a:lnSpc>
            </a:pPr>
            <a:r>
              <a:rPr lang="en-US" altLang="zh-CN" b="1" dirty="0">
                <a:latin typeface="Times New Roman" pitchFamily="18" charset="0"/>
                <a:ea typeface="楷体" pitchFamily="49" charset="-122"/>
                <a:cs typeface="Times New Roman" pitchFamily="18" charset="0"/>
              </a:rPr>
              <a:t>tar/</a:t>
            </a:r>
            <a:r>
              <a:rPr lang="en-US" altLang="zh-CN" b="1" dirty="0" err="1">
                <a:latin typeface="Times New Roman" pitchFamily="18" charset="0"/>
                <a:ea typeface="楷体" pitchFamily="49" charset="-122"/>
                <a:cs typeface="Times New Roman" pitchFamily="18" charset="0"/>
              </a:rPr>
              <a:t>gzip</a:t>
            </a:r>
            <a:r>
              <a:rPr lang="en-US" altLang="zh-CN" b="1" dirty="0">
                <a:latin typeface="Times New Roman" pitchFamily="18" charset="0"/>
                <a:ea typeface="楷体" pitchFamily="49" charset="-122"/>
                <a:cs typeface="Times New Roman" pitchFamily="18" charset="0"/>
              </a:rPr>
              <a:t>/zip/unzip</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说明：打包与解包、压缩与解压缩命令 </a:t>
            </a:r>
          </a:p>
          <a:p>
            <a:pPr>
              <a:lnSpc>
                <a:spcPct val="150000"/>
              </a:lnSpc>
            </a:pPr>
            <a:r>
              <a:rPr lang="zh-CN" altLang="en-US" dirty="0">
                <a:latin typeface="Times New Roman" pitchFamily="18" charset="0"/>
                <a:ea typeface="楷体" pitchFamily="49" charset="-122"/>
                <a:cs typeface="Times New Roman" pitchFamily="18" charset="0"/>
              </a:rPr>
              <a:t>举例： </a:t>
            </a:r>
          </a:p>
          <a:p>
            <a:pPr>
              <a:lnSpc>
                <a:spcPct val="150000"/>
              </a:lnSpc>
            </a:pPr>
            <a:r>
              <a:rPr lang="en-US" altLang="zh-CN" dirty="0">
                <a:latin typeface="Times New Roman" pitchFamily="18" charset="0"/>
                <a:ea typeface="楷体" pitchFamily="49" charset="-122"/>
                <a:cs typeface="Times New Roman" pitchFamily="18" charset="0"/>
              </a:rPr>
              <a:t>tar -</a:t>
            </a:r>
            <a:r>
              <a:rPr lang="en-US" altLang="zh-CN" dirty="0" err="1">
                <a:latin typeface="Times New Roman" pitchFamily="18" charset="0"/>
                <a:ea typeface="楷体" pitchFamily="49" charset="-122"/>
                <a:cs typeface="Times New Roman" pitchFamily="18" charset="0"/>
              </a:rPr>
              <a:t>cf</a:t>
            </a:r>
            <a:r>
              <a:rPr lang="en-US" altLang="zh-CN" dirty="0">
                <a:latin typeface="Times New Roman" pitchFamily="18" charset="0"/>
                <a:ea typeface="楷体" pitchFamily="49" charset="-122"/>
                <a:cs typeface="Times New Roman" pitchFamily="18" charset="0"/>
              </a:rPr>
              <a:t> test.tar </a:t>
            </a:r>
            <a:r>
              <a:rPr lang="en-US" altLang="zh-CN" dirty="0" smtClean="0">
                <a:latin typeface="Times New Roman" pitchFamily="18" charset="0"/>
                <a:ea typeface="楷体" pitchFamily="49" charset="-122"/>
                <a:cs typeface="Times New Roman" pitchFamily="18" charset="0"/>
              </a:rPr>
              <a:t> morewords.txt  otherwords.txt  somewords.txt       </a:t>
            </a:r>
            <a:r>
              <a:rPr lang="zh-CN" altLang="en-US" dirty="0">
                <a:latin typeface="Times New Roman" pitchFamily="18" charset="0"/>
                <a:ea typeface="楷体" pitchFamily="49" charset="-122"/>
                <a:cs typeface="Times New Roman" pitchFamily="18" charset="0"/>
              </a:rPr>
              <a:t>将</a:t>
            </a:r>
            <a:r>
              <a:rPr lang="en-US" altLang="zh-CN" dirty="0" err="1">
                <a:latin typeface="Times New Roman" pitchFamily="18" charset="0"/>
                <a:ea typeface="楷体" pitchFamily="49" charset="-122"/>
                <a:cs typeface="Times New Roman" pitchFamily="18" charset="0"/>
              </a:rPr>
              <a:t>test1</a:t>
            </a:r>
            <a:r>
              <a:rPr lang="zh-CN" altLang="en-US" dirty="0">
                <a:latin typeface="Times New Roman" pitchFamily="18" charset="0"/>
                <a:ea typeface="楷体" pitchFamily="49" charset="-122"/>
                <a:cs typeface="Times New Roman" pitchFamily="18" charset="0"/>
              </a:rPr>
              <a:t>，</a:t>
            </a:r>
            <a:r>
              <a:rPr lang="en-US" altLang="zh-CN" dirty="0">
                <a:latin typeface="Times New Roman" pitchFamily="18" charset="0"/>
                <a:ea typeface="楷体" pitchFamily="49" charset="-122"/>
                <a:cs typeface="Times New Roman" pitchFamily="18" charset="0"/>
              </a:rPr>
              <a:t>2</a:t>
            </a:r>
            <a:r>
              <a:rPr lang="zh-CN" altLang="en-US" dirty="0">
                <a:latin typeface="Times New Roman" pitchFamily="18" charset="0"/>
                <a:ea typeface="楷体" pitchFamily="49" charset="-122"/>
                <a:cs typeface="Times New Roman" pitchFamily="18" charset="0"/>
              </a:rPr>
              <a:t>，</a:t>
            </a:r>
            <a:r>
              <a:rPr lang="en-US" altLang="zh-CN" dirty="0">
                <a:latin typeface="Times New Roman" pitchFamily="18" charset="0"/>
                <a:ea typeface="楷体" pitchFamily="49" charset="-122"/>
                <a:cs typeface="Times New Roman" pitchFamily="18" charset="0"/>
              </a:rPr>
              <a:t>3</a:t>
            </a:r>
            <a:r>
              <a:rPr lang="zh-CN" altLang="en-US" dirty="0">
                <a:latin typeface="Times New Roman" pitchFamily="18" charset="0"/>
                <a:ea typeface="楷体" pitchFamily="49" charset="-122"/>
                <a:cs typeface="Times New Roman" pitchFamily="18" charset="0"/>
              </a:rPr>
              <a:t>打包为</a:t>
            </a:r>
            <a:r>
              <a:rPr lang="en-US" altLang="zh-CN" dirty="0" err="1">
                <a:latin typeface="Times New Roman" pitchFamily="18" charset="0"/>
                <a:ea typeface="楷体" pitchFamily="49" charset="-122"/>
                <a:cs typeface="Times New Roman" pitchFamily="18" charset="0"/>
              </a:rPr>
              <a:t>test.tar</a:t>
            </a:r>
            <a:r>
              <a:rPr lang="zh-CN" altLang="en-US" dirty="0">
                <a:latin typeface="Times New Roman" pitchFamily="18" charset="0"/>
                <a:ea typeface="楷体" pitchFamily="49" charset="-122"/>
                <a:cs typeface="Times New Roman" pitchFamily="18" charset="0"/>
              </a:rPr>
              <a:t>文件 </a:t>
            </a:r>
          </a:p>
          <a:p>
            <a:pPr>
              <a:lnSpc>
                <a:spcPct val="150000"/>
              </a:lnSpc>
            </a:pPr>
            <a:r>
              <a:rPr lang="en-US" altLang="zh-CN" dirty="0">
                <a:latin typeface="Times New Roman" pitchFamily="18" charset="0"/>
                <a:ea typeface="楷体" pitchFamily="49" charset="-122"/>
                <a:cs typeface="Times New Roman" pitchFamily="18" charset="0"/>
              </a:rPr>
              <a:t>tar -</a:t>
            </a:r>
            <a:r>
              <a:rPr lang="en-US" altLang="zh-CN" dirty="0" err="1">
                <a:latin typeface="Times New Roman" pitchFamily="18" charset="0"/>
                <a:ea typeface="楷体" pitchFamily="49" charset="-122"/>
                <a:cs typeface="Times New Roman" pitchFamily="18" charset="0"/>
              </a:rPr>
              <a:t>xf</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test.tar</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解包</a:t>
            </a:r>
            <a:r>
              <a:rPr lang="en-US" altLang="zh-CN" dirty="0" err="1">
                <a:latin typeface="Times New Roman" pitchFamily="18" charset="0"/>
                <a:ea typeface="楷体" pitchFamily="49" charset="-122"/>
                <a:cs typeface="Times New Roman" pitchFamily="18" charset="0"/>
              </a:rPr>
              <a:t>test.tar</a:t>
            </a:r>
            <a:r>
              <a:rPr lang="zh-CN" altLang="en-US" dirty="0">
                <a:latin typeface="Times New Roman" pitchFamily="18" charset="0"/>
                <a:ea typeface="楷体" pitchFamily="49" charset="-122"/>
                <a:cs typeface="Times New Roman" pitchFamily="18" charset="0"/>
              </a:rPr>
              <a:t>文件 </a:t>
            </a:r>
          </a:p>
          <a:p>
            <a:pPr>
              <a:lnSpc>
                <a:spcPct val="150000"/>
              </a:lnSpc>
            </a:pPr>
            <a:r>
              <a:rPr lang="en-US" altLang="zh-CN" dirty="0">
                <a:latin typeface="Times New Roman" pitchFamily="18" charset="0"/>
                <a:ea typeface="楷体" pitchFamily="49" charset="-122"/>
                <a:cs typeface="Times New Roman" pitchFamily="18" charset="0"/>
              </a:rPr>
              <a:t>tar –</a:t>
            </a:r>
            <a:r>
              <a:rPr lang="en-US" altLang="zh-CN" dirty="0" err="1">
                <a:latin typeface="Times New Roman" pitchFamily="18" charset="0"/>
                <a:ea typeface="楷体" pitchFamily="49" charset="-122"/>
                <a:cs typeface="Times New Roman" pitchFamily="18" charset="0"/>
              </a:rPr>
              <a:t>zxvf</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test.tar.gz</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解压</a:t>
            </a:r>
            <a:r>
              <a:rPr lang="en-US" altLang="zh-CN" dirty="0" err="1">
                <a:latin typeface="Times New Roman" pitchFamily="18" charset="0"/>
                <a:ea typeface="楷体" pitchFamily="49" charset="-122"/>
                <a:cs typeface="Times New Roman" pitchFamily="18" charset="0"/>
              </a:rPr>
              <a:t>test.tar.gz</a:t>
            </a:r>
            <a:r>
              <a:rPr lang="zh-CN" altLang="en-US" dirty="0">
                <a:latin typeface="Times New Roman" pitchFamily="18" charset="0"/>
                <a:ea typeface="楷体" pitchFamily="49" charset="-122"/>
                <a:cs typeface="Times New Roman" pitchFamily="18" charset="0"/>
              </a:rPr>
              <a:t>文件 </a:t>
            </a:r>
          </a:p>
          <a:p>
            <a:pPr>
              <a:lnSpc>
                <a:spcPct val="150000"/>
              </a:lnSpc>
            </a:pPr>
            <a:r>
              <a:rPr lang="en-US" altLang="zh-CN" dirty="0" err="1">
                <a:latin typeface="Times New Roman" pitchFamily="18" charset="0"/>
                <a:ea typeface="楷体" pitchFamily="49" charset="-122"/>
                <a:cs typeface="Times New Roman" pitchFamily="18" charset="0"/>
              </a:rPr>
              <a:t>gzip</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file1</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将</a:t>
            </a:r>
            <a:r>
              <a:rPr lang="en-US" altLang="zh-CN" dirty="0" err="1">
                <a:latin typeface="Times New Roman" pitchFamily="18" charset="0"/>
                <a:ea typeface="楷体" pitchFamily="49" charset="-122"/>
                <a:cs typeface="Times New Roman" pitchFamily="18" charset="0"/>
              </a:rPr>
              <a:t>file1</a:t>
            </a:r>
            <a:r>
              <a:rPr lang="zh-CN" altLang="en-US" dirty="0">
                <a:latin typeface="Times New Roman" pitchFamily="18" charset="0"/>
                <a:ea typeface="楷体" pitchFamily="49" charset="-122"/>
                <a:cs typeface="Times New Roman" pitchFamily="18" charset="0"/>
              </a:rPr>
              <a:t>压缩，并产生压缩文件</a:t>
            </a:r>
            <a:r>
              <a:rPr lang="en-US" altLang="zh-CN" dirty="0" err="1">
                <a:latin typeface="Times New Roman" pitchFamily="18" charset="0"/>
                <a:ea typeface="楷体" pitchFamily="49" charset="-122"/>
                <a:cs typeface="Times New Roman" pitchFamily="18" charset="0"/>
              </a:rPr>
              <a:t>file1.gz</a:t>
            </a:r>
            <a:r>
              <a:rPr lang="zh-CN" altLang="en-US" dirty="0">
                <a:latin typeface="Times New Roman" pitchFamily="18" charset="0"/>
                <a:ea typeface="楷体" pitchFamily="49" charset="-122"/>
                <a:cs typeface="Times New Roman" pitchFamily="18" charset="0"/>
              </a:rPr>
              <a:t>，压缩后原文件删除 </a:t>
            </a:r>
          </a:p>
          <a:p>
            <a:pPr>
              <a:lnSpc>
                <a:spcPct val="150000"/>
              </a:lnSpc>
            </a:pPr>
            <a:r>
              <a:rPr lang="en-US" altLang="zh-CN" dirty="0" err="1">
                <a:latin typeface="Times New Roman" pitchFamily="18" charset="0"/>
                <a:ea typeface="楷体" pitchFamily="49" charset="-122"/>
                <a:cs typeface="Times New Roman" pitchFamily="18" charset="0"/>
              </a:rPr>
              <a:t>gzip</a:t>
            </a:r>
            <a:r>
              <a:rPr lang="en-US" altLang="zh-CN" dirty="0">
                <a:latin typeface="Times New Roman" pitchFamily="18" charset="0"/>
                <a:ea typeface="楷体" pitchFamily="49" charset="-122"/>
                <a:cs typeface="Times New Roman" pitchFamily="18" charset="0"/>
              </a:rPr>
              <a:t> -d </a:t>
            </a:r>
            <a:r>
              <a:rPr lang="en-US" altLang="zh-CN" dirty="0" err="1">
                <a:latin typeface="Times New Roman" pitchFamily="18" charset="0"/>
                <a:ea typeface="楷体" pitchFamily="49" charset="-122"/>
                <a:cs typeface="Times New Roman" pitchFamily="18" charset="0"/>
              </a:rPr>
              <a:t>file1.gz</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将</a:t>
            </a:r>
            <a:r>
              <a:rPr lang="en-US" altLang="zh-CN" dirty="0" err="1">
                <a:latin typeface="Times New Roman" pitchFamily="18" charset="0"/>
                <a:ea typeface="楷体" pitchFamily="49" charset="-122"/>
                <a:cs typeface="Times New Roman" pitchFamily="18" charset="0"/>
              </a:rPr>
              <a:t>file1.gz</a:t>
            </a:r>
            <a:r>
              <a:rPr lang="zh-CN" altLang="en-US" dirty="0">
                <a:latin typeface="Times New Roman" pitchFamily="18" charset="0"/>
                <a:ea typeface="楷体" pitchFamily="49" charset="-122"/>
                <a:cs typeface="Times New Roman" pitchFamily="18" charset="0"/>
              </a:rPr>
              <a:t>解压缩，解压缩后原压缩文件删除 </a:t>
            </a:r>
          </a:p>
          <a:p>
            <a:pPr>
              <a:lnSpc>
                <a:spcPct val="150000"/>
              </a:lnSpc>
            </a:pPr>
            <a:r>
              <a:rPr lang="en-US" altLang="zh-CN" dirty="0">
                <a:latin typeface="Times New Roman" pitchFamily="18" charset="0"/>
                <a:ea typeface="楷体" pitchFamily="49" charset="-122"/>
                <a:cs typeface="Times New Roman" pitchFamily="18" charset="0"/>
              </a:rPr>
              <a:t>zip </a:t>
            </a:r>
            <a:r>
              <a:rPr lang="en-US" altLang="zh-CN" dirty="0" err="1">
                <a:latin typeface="Times New Roman" pitchFamily="18" charset="0"/>
                <a:ea typeface="楷体" pitchFamily="49" charset="-122"/>
                <a:cs typeface="Times New Roman" pitchFamily="18" charset="0"/>
              </a:rPr>
              <a:t>files.zip</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file1</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file2</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file3</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将</a:t>
            </a:r>
            <a:r>
              <a:rPr lang="en-US" altLang="zh-CN" dirty="0" err="1">
                <a:latin typeface="Times New Roman" pitchFamily="18" charset="0"/>
                <a:ea typeface="楷体" pitchFamily="49" charset="-122"/>
                <a:cs typeface="Times New Roman" pitchFamily="18" charset="0"/>
              </a:rPr>
              <a:t>file1</a:t>
            </a:r>
            <a:r>
              <a:rPr lang="zh-CN" altLang="en-US" dirty="0">
                <a:latin typeface="Times New Roman" pitchFamily="18" charset="0"/>
                <a:ea typeface="楷体" pitchFamily="49" charset="-122"/>
                <a:cs typeface="Times New Roman" pitchFamily="18" charset="0"/>
              </a:rPr>
              <a:t>，</a:t>
            </a:r>
            <a:r>
              <a:rPr lang="en-US" altLang="zh-CN" dirty="0" err="1">
                <a:latin typeface="Times New Roman" pitchFamily="18" charset="0"/>
                <a:ea typeface="楷体" pitchFamily="49" charset="-122"/>
                <a:cs typeface="Times New Roman" pitchFamily="18" charset="0"/>
              </a:rPr>
              <a:t>file2</a:t>
            </a:r>
            <a:r>
              <a:rPr lang="zh-CN" altLang="en-US" dirty="0">
                <a:latin typeface="Times New Roman" pitchFamily="18" charset="0"/>
                <a:ea typeface="楷体" pitchFamily="49" charset="-122"/>
                <a:cs typeface="Times New Roman" pitchFamily="18" charset="0"/>
              </a:rPr>
              <a:t>，</a:t>
            </a:r>
            <a:r>
              <a:rPr lang="en-US" altLang="zh-CN" dirty="0" err="1">
                <a:latin typeface="Times New Roman" pitchFamily="18" charset="0"/>
                <a:ea typeface="楷体" pitchFamily="49" charset="-122"/>
                <a:cs typeface="Times New Roman" pitchFamily="18" charset="0"/>
              </a:rPr>
              <a:t>file3</a:t>
            </a:r>
            <a:r>
              <a:rPr lang="zh-CN" altLang="en-US" dirty="0">
                <a:latin typeface="Times New Roman" pitchFamily="18" charset="0"/>
                <a:ea typeface="楷体" pitchFamily="49" charset="-122"/>
                <a:cs typeface="Times New Roman" pitchFamily="18" charset="0"/>
              </a:rPr>
              <a:t>，</a:t>
            </a:r>
            <a:r>
              <a:rPr lang="en-US" altLang="zh-CN" dirty="0">
                <a:latin typeface="Times New Roman" pitchFamily="18" charset="0"/>
                <a:ea typeface="楷体" pitchFamily="49" charset="-122"/>
                <a:cs typeface="Times New Roman" pitchFamily="18" charset="0"/>
              </a:rPr>
              <a:t>…</a:t>
            </a:r>
            <a:r>
              <a:rPr lang="zh-CN" altLang="en-US" dirty="0">
                <a:latin typeface="Times New Roman" pitchFamily="18" charset="0"/>
                <a:ea typeface="楷体" pitchFamily="49" charset="-122"/>
                <a:cs typeface="Times New Roman" pitchFamily="18" charset="0"/>
              </a:rPr>
              <a:t>压缩为</a:t>
            </a:r>
            <a:r>
              <a:rPr lang="en-US" altLang="zh-CN" dirty="0" err="1">
                <a:latin typeface="Times New Roman" pitchFamily="18" charset="0"/>
                <a:ea typeface="楷体" pitchFamily="49" charset="-122"/>
                <a:cs typeface="Times New Roman" pitchFamily="18" charset="0"/>
              </a:rPr>
              <a:t>files.zip</a:t>
            </a:r>
            <a:r>
              <a:rPr lang="zh-CN" altLang="en-US" dirty="0">
                <a:latin typeface="Times New Roman" pitchFamily="18" charset="0"/>
                <a:ea typeface="楷体" pitchFamily="49" charset="-122"/>
                <a:cs typeface="Times New Roman" pitchFamily="18" charset="0"/>
              </a:rPr>
              <a:t>文件，压缩后原始文件不删除 </a:t>
            </a:r>
          </a:p>
          <a:p>
            <a:pPr>
              <a:lnSpc>
                <a:spcPct val="150000"/>
              </a:lnSpc>
            </a:pPr>
            <a:r>
              <a:rPr lang="en-US" altLang="zh-CN" dirty="0">
                <a:latin typeface="Times New Roman" pitchFamily="18" charset="0"/>
                <a:ea typeface="楷体" pitchFamily="49" charset="-122"/>
                <a:cs typeface="Times New Roman" pitchFamily="18" charset="0"/>
              </a:rPr>
              <a:t>unzip </a:t>
            </a:r>
            <a:r>
              <a:rPr lang="en-US" altLang="zh-CN" dirty="0" err="1">
                <a:latin typeface="Times New Roman" pitchFamily="18" charset="0"/>
                <a:ea typeface="楷体" pitchFamily="49" charset="-122"/>
                <a:cs typeface="Times New Roman" pitchFamily="18" charset="0"/>
              </a:rPr>
              <a:t>files.zip</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解压缩</a:t>
            </a:r>
            <a:r>
              <a:rPr lang="en-US" altLang="zh-CN" dirty="0" err="1">
                <a:latin typeface="Times New Roman" pitchFamily="18" charset="0"/>
                <a:ea typeface="楷体" pitchFamily="49" charset="-122"/>
                <a:cs typeface="Times New Roman" pitchFamily="18" charset="0"/>
              </a:rPr>
              <a:t>files.zip</a:t>
            </a:r>
            <a:r>
              <a:rPr lang="zh-CN" altLang="en-US" dirty="0">
                <a:latin typeface="Times New Roman" pitchFamily="18" charset="0"/>
                <a:ea typeface="楷体" pitchFamily="49" charset="-122"/>
                <a:cs typeface="Times New Roman" pitchFamily="18" charset="0"/>
              </a:rPr>
              <a:t>文件，解压缩完后，原压缩文件不删除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37</a:t>
            </a:fld>
            <a:endParaRPr lang="zh-CN" altLang="en-US"/>
          </a:p>
        </p:txBody>
      </p:sp>
    </p:spTree>
    <p:extLst>
      <p:ext uri="{BB962C8B-B14F-4D97-AF65-F5344CB8AC3E}">
        <p14:creationId xmlns:p14="http://schemas.microsoft.com/office/powerpoint/2010/main" val="3843530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altLang="zh-CN" dirty="0" smtClean="0">
                <a:latin typeface="Times New Roman" panose="02020603050405020304" pitchFamily="18" charset="0"/>
                <a:ea typeface="楷体" panose="02010609060101010101" pitchFamily="49" charset="-122"/>
              </a:rPr>
              <a:t>Linux</a:t>
            </a:r>
            <a:r>
              <a:rPr lang="zh-CN" altLang="en-US" dirty="0" smtClean="0">
                <a:latin typeface="Times New Roman" panose="02020603050405020304" pitchFamily="18" charset="0"/>
                <a:ea typeface="楷体" panose="02010609060101010101" pitchFamily="49" charset="-122"/>
              </a:rPr>
              <a:t>文件类型的定义</a:t>
            </a:r>
          </a:p>
        </p:txBody>
      </p:sp>
      <p:sp>
        <p:nvSpPr>
          <p:cNvPr id="41987" name="Rectangle 3"/>
          <p:cNvSpPr>
            <a:spLocks noGrp="1" noChangeArrowheads="1"/>
          </p:cNvSpPr>
          <p:nvPr>
            <p:ph idx="1"/>
          </p:nvPr>
        </p:nvSpPr>
        <p:spPr/>
        <p:txBody>
          <a:bodyPr>
            <a:normAutofit lnSpcReduction="10000"/>
          </a:bodyPr>
          <a:lstStyle/>
          <a:p>
            <a:pPr>
              <a:spcBef>
                <a:spcPts val="1200"/>
              </a:spcBef>
            </a:pPr>
            <a:r>
              <a:rPr lang="zh-CN" altLang="en-US" sz="2000" dirty="0">
                <a:latin typeface="Times New Roman" panose="02020603050405020304" pitchFamily="18" charset="0"/>
                <a:ea typeface="楷体" panose="02010609060101010101" pitchFamily="49" charset="-122"/>
              </a:rPr>
              <a:t>普通文件</a:t>
            </a:r>
          </a:p>
          <a:p>
            <a:pPr lvl="1">
              <a:spcBef>
                <a:spcPts val="1200"/>
              </a:spcBef>
              <a:buSzPct val="50000"/>
              <a:buFont typeface="Wingdings" pitchFamily="2" charset="2"/>
              <a:buChar char="Ø"/>
            </a:pPr>
            <a:r>
              <a:rPr lang="zh-CN" altLang="en-US" sz="1800" dirty="0">
                <a:latin typeface="Times New Roman" panose="02020603050405020304" pitchFamily="18" charset="0"/>
                <a:ea typeface="楷体" panose="02010609060101010101" pitchFamily="49" charset="-122"/>
              </a:rPr>
              <a:t>文本文件：</a:t>
            </a:r>
            <a:r>
              <a:rPr lang="en-US" altLang="zh-CN" sz="1800" dirty="0">
                <a:latin typeface="Times New Roman" panose="02020603050405020304" pitchFamily="18" charset="0"/>
                <a:ea typeface="楷体" panose="02010609060101010101" pitchFamily="49" charset="-122"/>
              </a:rPr>
              <a:t>ASCII</a:t>
            </a:r>
            <a:r>
              <a:rPr lang="zh-CN" altLang="en-US" sz="1800" dirty="0">
                <a:latin typeface="Times New Roman" panose="02020603050405020304" pitchFamily="18" charset="0"/>
                <a:ea typeface="楷体" panose="02010609060101010101" pitchFamily="49" charset="-122"/>
              </a:rPr>
              <a:t>码形式存储 </a:t>
            </a:r>
          </a:p>
          <a:p>
            <a:pPr lvl="1">
              <a:spcBef>
                <a:spcPts val="1200"/>
              </a:spcBef>
              <a:buSzPct val="50000"/>
              <a:buNone/>
            </a:pPr>
            <a:r>
              <a:rPr lang="zh-CN" altLang="en-US" sz="1200" dirty="0">
                <a:latin typeface="Times New Roman" panose="02020603050405020304" pitchFamily="18" charset="0"/>
                <a:ea typeface="楷体" panose="02010609060101010101" pitchFamily="49" charset="-122"/>
              </a:rPr>
              <a:t>  </a:t>
            </a:r>
            <a:r>
              <a:rPr lang="en-US" altLang="zh-CN" sz="1400" dirty="0">
                <a:latin typeface="Times New Roman" panose="02020603050405020304" pitchFamily="18" charset="0"/>
                <a:ea typeface="楷体" panose="02010609060101010101" pitchFamily="49" charset="-122"/>
              </a:rPr>
              <a:t>–</a:t>
            </a:r>
            <a:r>
              <a:rPr lang="zh-CN" altLang="en-US" sz="1400" dirty="0">
                <a:latin typeface="Times New Roman" panose="02020603050405020304" pitchFamily="18" charset="0"/>
                <a:ea typeface="楷体" panose="02010609060101010101" pitchFamily="49" charset="-122"/>
              </a:rPr>
              <a:t>开头，如：</a:t>
            </a:r>
            <a:r>
              <a:rPr lang="pt-BR" altLang="zh-CN" sz="1400" dirty="0">
                <a:latin typeface="Times New Roman" panose="02020603050405020304" pitchFamily="18" charset="0"/>
                <a:ea typeface="楷体" panose="02010609060101010101" pitchFamily="49" charset="-122"/>
              </a:rPr>
              <a:t>-rw-r--r--    1 root     root        39599 Mar  8 12:15 x</a:t>
            </a:r>
            <a:endParaRPr lang="en-US" altLang="zh-CN" sz="1400" dirty="0">
              <a:latin typeface="Times New Roman" panose="02020603050405020304" pitchFamily="18" charset="0"/>
              <a:ea typeface="楷体" panose="02010609060101010101" pitchFamily="49" charset="-122"/>
            </a:endParaRPr>
          </a:p>
          <a:p>
            <a:pPr lvl="1">
              <a:spcBef>
                <a:spcPts val="1200"/>
              </a:spcBef>
              <a:buSzPct val="50000"/>
              <a:buFont typeface="Wingdings" pitchFamily="2" charset="2"/>
              <a:buChar char="Ø"/>
            </a:pPr>
            <a:r>
              <a:rPr lang="zh-CN" altLang="en-US" sz="1800" dirty="0">
                <a:latin typeface="Times New Roman" panose="02020603050405020304" pitchFamily="18" charset="0"/>
                <a:ea typeface="楷体" panose="02010609060101010101" pitchFamily="49" charset="-122"/>
              </a:rPr>
              <a:t>二进制文件：以二进制形式存储在计算机中，不可直接读，要通过相应的软件读取</a:t>
            </a:r>
          </a:p>
          <a:p>
            <a:pPr lvl="1">
              <a:spcBef>
                <a:spcPts val="1200"/>
              </a:spcBef>
              <a:buSzPct val="50000"/>
              <a:buNone/>
            </a:pPr>
            <a:r>
              <a:rPr lang="zh-CN" altLang="en-US" sz="1400" dirty="0">
                <a:latin typeface="Times New Roman" panose="02020603050405020304" pitchFamily="18" charset="0"/>
                <a:ea typeface="楷体" panose="02010609060101010101" pitchFamily="49" charset="-122"/>
              </a:rPr>
              <a:t>  </a:t>
            </a:r>
            <a:r>
              <a:rPr lang="en-US" altLang="zh-CN" sz="1400" dirty="0">
                <a:latin typeface="Times New Roman" panose="02020603050405020304" pitchFamily="18" charset="0"/>
                <a:ea typeface="楷体" panose="02010609060101010101" pitchFamily="49" charset="-122"/>
              </a:rPr>
              <a:t>–</a:t>
            </a:r>
            <a:r>
              <a:rPr lang="zh-CN" altLang="en-US" sz="1400" dirty="0">
                <a:latin typeface="Times New Roman" panose="02020603050405020304" pitchFamily="18" charset="0"/>
                <a:ea typeface="楷体" panose="02010609060101010101" pitchFamily="49" charset="-122"/>
              </a:rPr>
              <a:t>开头，如：</a:t>
            </a:r>
            <a:r>
              <a:rPr lang="nl-NL" altLang="zh-CN" sz="1400" dirty="0">
                <a:latin typeface="Times New Roman" panose="02020603050405020304" pitchFamily="18" charset="0"/>
                <a:ea typeface="楷体" panose="02010609060101010101" pitchFamily="49" charset="-122"/>
              </a:rPr>
              <a:t>-rwxrwxrwx    1 root     root     46888960 Dec  9  2005  x.sh</a:t>
            </a:r>
            <a:endParaRPr lang="en-US" altLang="zh-CN" sz="1400" dirty="0">
              <a:latin typeface="Times New Roman" panose="02020603050405020304" pitchFamily="18" charset="0"/>
              <a:ea typeface="楷体" panose="02010609060101010101" pitchFamily="49" charset="-122"/>
            </a:endParaRPr>
          </a:p>
          <a:p>
            <a:pPr>
              <a:spcBef>
                <a:spcPts val="1200"/>
              </a:spcBef>
            </a:pPr>
            <a:r>
              <a:rPr lang="zh-CN" altLang="en-US" sz="2000" dirty="0">
                <a:latin typeface="Times New Roman" panose="02020603050405020304" pitchFamily="18" charset="0"/>
                <a:ea typeface="楷体" panose="02010609060101010101" pitchFamily="49" charset="-122"/>
              </a:rPr>
              <a:t>目录文件：</a:t>
            </a:r>
            <a:r>
              <a:rPr lang="en-US" altLang="zh-CN" sz="2000" dirty="0">
                <a:latin typeface="Times New Roman" panose="02020603050405020304" pitchFamily="18" charset="0"/>
                <a:ea typeface="楷体" panose="02010609060101010101" pitchFamily="49" charset="-122"/>
              </a:rPr>
              <a:t>d</a:t>
            </a:r>
            <a:r>
              <a:rPr lang="zh-CN" altLang="en-US" sz="2000" dirty="0">
                <a:latin typeface="Times New Roman" panose="02020603050405020304" pitchFamily="18" charset="0"/>
                <a:ea typeface="楷体" panose="02010609060101010101" pitchFamily="49" charset="-122"/>
              </a:rPr>
              <a:t>字母开头</a:t>
            </a:r>
          </a:p>
          <a:p>
            <a:pPr>
              <a:spcBef>
                <a:spcPts val="1200"/>
              </a:spcBef>
              <a:buNone/>
            </a:pPr>
            <a:r>
              <a:rPr lang="zh-CN" altLang="en-US" sz="1600" dirty="0">
                <a:latin typeface="Times New Roman" panose="02020603050405020304" pitchFamily="18" charset="0"/>
                <a:ea typeface="楷体" panose="02010609060101010101" pitchFamily="49" charset="-122"/>
              </a:rPr>
              <a:t>    如：</a:t>
            </a:r>
            <a:r>
              <a:rPr lang="nl-NL" altLang="zh-CN" sz="1600" dirty="0">
                <a:latin typeface="Times New Roman" panose="02020603050405020304" pitchFamily="18" charset="0"/>
                <a:ea typeface="楷体" panose="02010609060101010101" pitchFamily="49" charset="-122"/>
              </a:rPr>
              <a:t>drwxr-xr-x    2 root     root         4096 Aug  2  2006 bin</a:t>
            </a:r>
            <a:endParaRPr lang="en-US" altLang="zh-CN" sz="1600" dirty="0">
              <a:latin typeface="Times New Roman" panose="02020603050405020304" pitchFamily="18" charset="0"/>
              <a:ea typeface="楷体" panose="02010609060101010101" pitchFamily="49" charset="-122"/>
            </a:endParaRPr>
          </a:p>
          <a:p>
            <a:pPr>
              <a:spcBef>
                <a:spcPts val="1200"/>
              </a:spcBef>
            </a:pPr>
            <a:r>
              <a:rPr lang="zh-CN" altLang="en-US" sz="2000" dirty="0">
                <a:latin typeface="Times New Roman" panose="02020603050405020304" pitchFamily="18" charset="0"/>
                <a:ea typeface="楷体" panose="02010609060101010101" pitchFamily="49" charset="-122"/>
              </a:rPr>
              <a:t>设备文件</a:t>
            </a:r>
          </a:p>
          <a:p>
            <a:pPr lvl="1">
              <a:spcBef>
                <a:spcPts val="1200"/>
              </a:spcBef>
              <a:buSzPct val="50000"/>
              <a:buFont typeface="Wingdings" pitchFamily="2" charset="2"/>
              <a:buChar char="Ø"/>
            </a:pPr>
            <a:r>
              <a:rPr lang="zh-CN" altLang="en-US" sz="1800" dirty="0">
                <a:latin typeface="Times New Roman" panose="02020603050405020304" pitchFamily="18" charset="0"/>
                <a:ea typeface="楷体" panose="02010609060101010101" pitchFamily="49" charset="-122"/>
              </a:rPr>
              <a:t>块设备文件：</a:t>
            </a:r>
            <a:r>
              <a:rPr lang="en-US" altLang="zh-CN" sz="1800" dirty="0">
                <a:latin typeface="Times New Roman" panose="02020603050405020304" pitchFamily="18" charset="0"/>
                <a:ea typeface="楷体" panose="02010609060101010101" pitchFamily="49" charset="-122"/>
              </a:rPr>
              <a:t>b</a:t>
            </a:r>
            <a:r>
              <a:rPr lang="zh-CN" altLang="en-US" sz="1800" dirty="0">
                <a:latin typeface="Times New Roman" panose="02020603050405020304" pitchFamily="18" charset="0"/>
                <a:ea typeface="楷体" panose="02010609060101010101" pitchFamily="49" charset="-122"/>
              </a:rPr>
              <a:t>字母开头</a:t>
            </a:r>
          </a:p>
          <a:p>
            <a:pPr lvl="1">
              <a:spcBef>
                <a:spcPts val="1200"/>
              </a:spcBef>
              <a:buSzPct val="50000"/>
              <a:buNone/>
            </a:pPr>
            <a:r>
              <a:rPr lang="zh-CN" altLang="nl-NL" sz="1600" dirty="0">
                <a:latin typeface="Times New Roman" panose="02020603050405020304" pitchFamily="18" charset="0"/>
                <a:ea typeface="楷体" panose="02010609060101010101" pitchFamily="49" charset="-122"/>
              </a:rPr>
              <a:t> 如：</a:t>
            </a:r>
            <a:r>
              <a:rPr lang="nl-NL" altLang="zh-CN" sz="1600" dirty="0">
                <a:latin typeface="Times New Roman" panose="02020603050405020304" pitchFamily="18" charset="0"/>
                <a:ea typeface="楷体" panose="02010609060101010101" pitchFamily="49" charset="-122"/>
              </a:rPr>
              <a:t>brw-rw----    1 root     disk       3,   1 Jan 30  2003 hda1</a:t>
            </a:r>
          </a:p>
          <a:p>
            <a:pPr lvl="1">
              <a:spcBef>
                <a:spcPts val="1200"/>
              </a:spcBef>
              <a:buSzPct val="50000"/>
              <a:buFont typeface="Wingdings" pitchFamily="2" charset="2"/>
              <a:buChar char="Ø"/>
            </a:pPr>
            <a:r>
              <a:rPr lang="zh-CN" altLang="en-US" sz="1800" dirty="0">
                <a:latin typeface="Times New Roman" panose="02020603050405020304" pitchFamily="18" charset="0"/>
                <a:ea typeface="楷体" panose="02010609060101010101" pitchFamily="49" charset="-122"/>
              </a:rPr>
              <a:t>字符设备文件：</a:t>
            </a:r>
            <a:r>
              <a:rPr lang="en-US" altLang="zh-CN" sz="1800" dirty="0">
                <a:latin typeface="Times New Roman" panose="02020603050405020304" pitchFamily="18" charset="0"/>
                <a:ea typeface="楷体" panose="02010609060101010101" pitchFamily="49" charset="-122"/>
              </a:rPr>
              <a:t>c</a:t>
            </a:r>
            <a:r>
              <a:rPr lang="zh-CN" altLang="en-US" sz="1800" dirty="0">
                <a:latin typeface="Times New Roman" panose="02020603050405020304" pitchFamily="18" charset="0"/>
                <a:ea typeface="楷体" panose="02010609060101010101" pitchFamily="49" charset="-122"/>
              </a:rPr>
              <a:t>字母开头</a:t>
            </a:r>
          </a:p>
          <a:p>
            <a:pPr lvl="1">
              <a:spcBef>
                <a:spcPts val="1200"/>
              </a:spcBef>
              <a:buSzPct val="50000"/>
              <a:buNone/>
            </a:pPr>
            <a:r>
              <a:rPr lang="zh-CN" altLang="en-US" sz="1600" dirty="0">
                <a:latin typeface="Times New Roman" panose="02020603050405020304" pitchFamily="18" charset="0"/>
                <a:ea typeface="楷体" panose="02010609060101010101" pitchFamily="49" charset="-122"/>
              </a:rPr>
              <a:t> 如：</a:t>
            </a:r>
            <a:r>
              <a:rPr lang="en-US" altLang="zh-CN" sz="1600" dirty="0" err="1">
                <a:latin typeface="Times New Roman" panose="02020603050405020304" pitchFamily="18" charset="0"/>
                <a:ea typeface="楷体" panose="02010609060101010101" pitchFamily="49" charset="-122"/>
              </a:rPr>
              <a:t>crw</a:t>
            </a:r>
            <a:r>
              <a:rPr lang="en-US" altLang="zh-CN" sz="1600" dirty="0">
                <a:latin typeface="Times New Roman" panose="02020603050405020304" pitchFamily="18" charset="0"/>
                <a:ea typeface="楷体" panose="02010609060101010101" pitchFamily="49" charset="-122"/>
              </a:rPr>
              <a:t>-------    1 root     </a:t>
            </a:r>
            <a:r>
              <a:rPr lang="en-US" altLang="zh-CN" sz="1600" dirty="0" err="1">
                <a:latin typeface="Times New Roman" panose="02020603050405020304" pitchFamily="18" charset="0"/>
                <a:ea typeface="楷体" panose="02010609060101010101" pitchFamily="49" charset="-122"/>
              </a:rPr>
              <a:t>root</a:t>
            </a:r>
            <a:r>
              <a:rPr lang="en-US" altLang="zh-CN" sz="1600" dirty="0">
                <a:latin typeface="Times New Roman" panose="02020603050405020304" pitchFamily="18" charset="0"/>
                <a:ea typeface="楷体" panose="02010609060101010101" pitchFamily="49" charset="-122"/>
              </a:rPr>
              <a:t>       4,   1 Jul 31 13:49 tty1</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38</a:t>
            </a:fld>
            <a:endParaRPr lang="zh-CN" altLang="en-US"/>
          </a:p>
        </p:txBody>
      </p:sp>
    </p:spTree>
    <p:extLst>
      <p:ext uri="{BB962C8B-B14F-4D97-AF65-F5344CB8AC3E}">
        <p14:creationId xmlns:p14="http://schemas.microsoft.com/office/powerpoint/2010/main" val="40695215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0836" y="0"/>
            <a:ext cx="10515600" cy="1325563"/>
          </a:xfrm>
        </p:spPr>
        <p:txBody>
          <a:bodyPr/>
          <a:lstStyle/>
          <a:p>
            <a:pPr algn="l" eaLnBrk="1" hangingPunct="1"/>
            <a:r>
              <a:rPr lang="en-US" altLang="zh-CN" dirty="0" smtClean="0">
                <a:latin typeface="Times New Roman" panose="02020603050405020304" pitchFamily="18" charset="0"/>
                <a:ea typeface="楷体" panose="02010609060101010101" pitchFamily="49" charset="-122"/>
              </a:rPr>
              <a:t>Linux</a:t>
            </a:r>
            <a:r>
              <a:rPr lang="zh-CN" altLang="en-US" dirty="0" smtClean="0">
                <a:latin typeface="Times New Roman" panose="02020603050405020304" pitchFamily="18" charset="0"/>
                <a:ea typeface="楷体" panose="02010609060101010101" pitchFamily="49" charset="-122"/>
              </a:rPr>
              <a:t>文件属性的定义</a:t>
            </a:r>
          </a:p>
        </p:txBody>
      </p:sp>
      <p:sp>
        <p:nvSpPr>
          <p:cNvPr id="43011" name="Rectangle 3"/>
          <p:cNvSpPr>
            <a:spLocks noChangeArrowheads="1"/>
          </p:cNvSpPr>
          <p:nvPr/>
        </p:nvSpPr>
        <p:spPr bwMode="auto">
          <a:xfrm>
            <a:off x="2063750" y="1116460"/>
            <a:ext cx="7704138" cy="13849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1400">
                <a:latin typeface="黑体" pitchFamily="2" charset="-122"/>
                <a:ea typeface="黑体" pitchFamily="2" charset="-122"/>
              </a:rPr>
              <a:t>[root@localhost ~]# ls -lih</a:t>
            </a:r>
            <a:br>
              <a:rPr lang="en-US" altLang="zh-CN" sz="1400">
                <a:latin typeface="黑体" pitchFamily="2" charset="-122"/>
                <a:ea typeface="黑体" pitchFamily="2" charset="-122"/>
              </a:rPr>
            </a:br>
            <a:r>
              <a:rPr lang="zh-CN" altLang="en-US" sz="1400">
                <a:latin typeface="黑体" pitchFamily="2" charset="-122"/>
                <a:ea typeface="黑体" pitchFamily="2" charset="-122"/>
              </a:rPr>
              <a:t>总计 </a:t>
            </a:r>
            <a:r>
              <a:rPr lang="en-US" altLang="zh-CN" sz="1400">
                <a:latin typeface="黑体" pitchFamily="2" charset="-122"/>
                <a:ea typeface="黑体" pitchFamily="2" charset="-122"/>
              </a:rPr>
              <a:t>104K</a:t>
            </a:r>
            <a:br>
              <a:rPr lang="en-US" altLang="zh-CN" sz="1400">
                <a:latin typeface="黑体" pitchFamily="2" charset="-122"/>
                <a:ea typeface="黑体" pitchFamily="2" charset="-122"/>
              </a:rPr>
            </a:br>
            <a:r>
              <a:rPr lang="en-US" altLang="zh-CN" sz="1400">
                <a:latin typeface="黑体" pitchFamily="2" charset="-122"/>
                <a:ea typeface="黑体" pitchFamily="2" charset="-122"/>
              </a:rPr>
              <a:t>2408830 drwxr-xr-x 2 root root   4.0K  04-21 12:46 mkuml-2004.07.17</a:t>
            </a:r>
            <a:br>
              <a:rPr lang="en-US" altLang="zh-CN" sz="1400">
                <a:latin typeface="黑体" pitchFamily="2" charset="-122"/>
                <a:ea typeface="黑体" pitchFamily="2" charset="-122"/>
              </a:rPr>
            </a:br>
            <a:r>
              <a:rPr lang="en-US" altLang="zh-CN" sz="1400">
                <a:latin typeface="黑体" pitchFamily="2" charset="-122"/>
                <a:ea typeface="黑体" pitchFamily="2" charset="-122"/>
              </a:rPr>
              <a:t>2408260 drwxr-xr-x 2 root root   4.0K  04-21 22:15 mydir</a:t>
            </a:r>
            <a:br>
              <a:rPr lang="en-US" altLang="zh-CN" sz="1400">
                <a:latin typeface="黑体" pitchFamily="2" charset="-122"/>
                <a:ea typeface="黑体" pitchFamily="2" charset="-122"/>
              </a:rPr>
            </a:br>
            <a:r>
              <a:rPr lang="en-US" altLang="zh-CN" sz="1400">
                <a:latin typeface="黑体" pitchFamily="2" charset="-122"/>
                <a:ea typeface="黑体" pitchFamily="2" charset="-122"/>
              </a:rPr>
              <a:t>2408258 lrwxrwxrwx 1 root root   7     04-21 22:16 sun001.txt -&gt; sun.txt</a:t>
            </a:r>
            <a:br>
              <a:rPr lang="en-US" altLang="zh-CN" sz="1400">
                <a:latin typeface="黑体" pitchFamily="2" charset="-122"/>
                <a:ea typeface="黑体" pitchFamily="2" charset="-122"/>
              </a:rPr>
            </a:br>
            <a:r>
              <a:rPr lang="en-US" altLang="zh-CN" sz="1400">
                <a:latin typeface="黑体" pitchFamily="2" charset="-122"/>
                <a:ea typeface="黑体" pitchFamily="2" charset="-122"/>
              </a:rPr>
              <a:t>2408263 -rw-r--r-- 2 root root   39K   04-20 14:17 sun.txt</a:t>
            </a:r>
          </a:p>
        </p:txBody>
      </p:sp>
      <p:sp>
        <p:nvSpPr>
          <p:cNvPr id="43012" name="Rectangle 4"/>
          <p:cNvSpPr>
            <a:spLocks noChangeArrowheads="1"/>
          </p:cNvSpPr>
          <p:nvPr/>
        </p:nvSpPr>
        <p:spPr bwMode="auto">
          <a:xfrm>
            <a:off x="1847851" y="2554446"/>
            <a:ext cx="856932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ts val="600"/>
              </a:spcBef>
            </a:pPr>
            <a:r>
              <a:rPr lang="zh-CN" altLang="en-US" sz="1600" dirty="0">
                <a:latin typeface="Times New Roman" panose="02020603050405020304" pitchFamily="18" charset="0"/>
                <a:ea typeface="楷体" panose="02010609060101010101" pitchFamily="49" charset="-122"/>
              </a:rPr>
              <a:t>第一字段：</a:t>
            </a:r>
            <a:r>
              <a:rPr lang="en-US" altLang="zh-CN" sz="1600" dirty="0" err="1">
                <a:latin typeface="Times New Roman" panose="02020603050405020304" pitchFamily="18" charset="0"/>
                <a:ea typeface="楷体" panose="02010609060101010101" pitchFamily="49" charset="-122"/>
              </a:rPr>
              <a:t>inode</a:t>
            </a:r>
            <a:r>
              <a:rPr lang="zh-CN" altLang="en-US" sz="1600" dirty="0">
                <a:latin typeface="Times New Roman" panose="02020603050405020304" pitchFamily="18" charset="0"/>
                <a:ea typeface="楷体" panose="02010609060101010101" pitchFamily="49" charset="-122"/>
              </a:rPr>
              <a:t>；</a:t>
            </a:r>
          </a:p>
          <a:p>
            <a:pPr lvl="1">
              <a:spcBef>
                <a:spcPts val="600"/>
              </a:spcBef>
            </a:pPr>
            <a:r>
              <a:rPr lang="en-US" altLang="zh-CN" sz="1400" dirty="0" err="1">
                <a:latin typeface="Times New Roman" panose="02020603050405020304" pitchFamily="18" charset="0"/>
                <a:ea typeface="楷体" panose="02010609060101010101" pitchFamily="49" charset="-122"/>
              </a:rPr>
              <a:t>inode</a:t>
            </a:r>
            <a:r>
              <a:rPr lang="en-US" altLang="zh-CN" sz="1400" dirty="0">
                <a:latin typeface="Times New Roman" panose="02020603050405020304" pitchFamily="18" charset="0"/>
                <a:ea typeface="楷体" panose="02010609060101010101" pitchFamily="49" charset="-122"/>
              </a:rPr>
              <a:t> </a:t>
            </a:r>
            <a:r>
              <a:rPr lang="zh-CN" altLang="en-US" sz="1400" dirty="0">
                <a:latin typeface="Times New Roman" panose="02020603050405020304" pitchFamily="18" charset="0"/>
                <a:ea typeface="楷体" panose="02010609060101010101" pitchFamily="49" charset="-122"/>
              </a:rPr>
              <a:t>：索引节点。每个存储设备或存储设备的分区（存储设备是硬盘、软盘、</a:t>
            </a:r>
            <a:r>
              <a:rPr lang="en-US" altLang="zh-CN" sz="1400" dirty="0">
                <a:latin typeface="Times New Roman" panose="02020603050405020304" pitchFamily="18" charset="0"/>
                <a:ea typeface="楷体" panose="02010609060101010101" pitchFamily="49" charset="-122"/>
              </a:rPr>
              <a:t>U</a:t>
            </a:r>
            <a:r>
              <a:rPr lang="zh-CN" altLang="en-US" sz="1400" dirty="0">
                <a:latin typeface="Times New Roman" panose="02020603050405020304" pitchFamily="18" charset="0"/>
                <a:ea typeface="楷体" panose="02010609060101010101" pitchFamily="49" charset="-122"/>
              </a:rPr>
              <a:t>盘 </a:t>
            </a:r>
            <a:r>
              <a:rPr lang="en-US" altLang="zh-CN" sz="1400" dirty="0">
                <a:latin typeface="Times New Roman" panose="02020603050405020304" pitchFamily="18" charset="0"/>
                <a:ea typeface="楷体" panose="02010609060101010101" pitchFamily="49" charset="-122"/>
              </a:rPr>
              <a:t>... ... </a:t>
            </a:r>
            <a:r>
              <a:rPr lang="zh-CN" altLang="en-US" sz="1400" dirty="0">
                <a:latin typeface="Times New Roman" panose="02020603050405020304" pitchFamily="18" charset="0"/>
                <a:ea typeface="楷体" panose="02010609060101010101" pitchFamily="49" charset="-122"/>
              </a:rPr>
              <a:t>）被格式化为文件系统后，应该有两部份，一部份是</a:t>
            </a:r>
            <a:r>
              <a:rPr lang="en-US" altLang="zh-CN" sz="1400" dirty="0" err="1">
                <a:latin typeface="Times New Roman" panose="02020603050405020304" pitchFamily="18" charset="0"/>
                <a:ea typeface="楷体" panose="02010609060101010101" pitchFamily="49" charset="-122"/>
              </a:rPr>
              <a:t>inode</a:t>
            </a:r>
            <a:r>
              <a:rPr lang="zh-CN" altLang="en-US" sz="1400" dirty="0">
                <a:latin typeface="Times New Roman" panose="02020603050405020304" pitchFamily="18" charset="0"/>
                <a:ea typeface="楷体" panose="02010609060101010101" pitchFamily="49" charset="-122"/>
              </a:rPr>
              <a:t>，另一部份是</a:t>
            </a:r>
            <a:r>
              <a:rPr lang="en-US" altLang="zh-CN" sz="1400" dirty="0">
                <a:latin typeface="Times New Roman" panose="02020603050405020304" pitchFamily="18" charset="0"/>
                <a:ea typeface="楷体" panose="02010609060101010101" pitchFamily="49" charset="-122"/>
              </a:rPr>
              <a:t>Block</a:t>
            </a:r>
            <a:r>
              <a:rPr lang="zh-CN" altLang="en-US" sz="1400" dirty="0">
                <a:latin typeface="Times New Roman" panose="02020603050405020304" pitchFamily="18" charset="0"/>
                <a:ea typeface="楷体" panose="02010609060101010101" pitchFamily="49" charset="-122"/>
              </a:rPr>
              <a:t>，</a:t>
            </a:r>
            <a:r>
              <a:rPr lang="en-US" altLang="zh-CN" sz="1400" dirty="0">
                <a:latin typeface="Times New Roman" panose="02020603050405020304" pitchFamily="18" charset="0"/>
                <a:ea typeface="楷体" panose="02010609060101010101" pitchFamily="49" charset="-122"/>
              </a:rPr>
              <a:t>Block</a:t>
            </a:r>
            <a:r>
              <a:rPr lang="zh-CN" altLang="en-US" sz="1400" dirty="0">
                <a:latin typeface="Times New Roman" panose="02020603050405020304" pitchFamily="18" charset="0"/>
                <a:ea typeface="楷体" panose="02010609060101010101" pitchFamily="49" charset="-122"/>
              </a:rPr>
              <a:t>是用来存储数据用的。而</a:t>
            </a:r>
            <a:r>
              <a:rPr lang="en-US" altLang="zh-CN" sz="1400" dirty="0" err="1">
                <a:latin typeface="Times New Roman" panose="02020603050405020304" pitchFamily="18" charset="0"/>
                <a:ea typeface="楷体" panose="02010609060101010101" pitchFamily="49" charset="-122"/>
              </a:rPr>
              <a:t>inode</a:t>
            </a:r>
            <a:r>
              <a:rPr lang="zh-CN" altLang="en-US" sz="1400" dirty="0">
                <a:latin typeface="Times New Roman" panose="02020603050405020304" pitchFamily="18" charset="0"/>
                <a:ea typeface="楷体" panose="02010609060101010101" pitchFamily="49" charset="-122"/>
              </a:rPr>
              <a:t>是用来存储这些数据的信息，这些信息包括文件大小、属主、归属的用户组、读写权限等。</a:t>
            </a:r>
            <a:r>
              <a:rPr lang="en-US" altLang="zh-CN" sz="1400" dirty="0" err="1">
                <a:latin typeface="Times New Roman" panose="02020603050405020304" pitchFamily="18" charset="0"/>
                <a:ea typeface="楷体" panose="02010609060101010101" pitchFamily="49" charset="-122"/>
              </a:rPr>
              <a:t>inode</a:t>
            </a:r>
            <a:r>
              <a:rPr lang="zh-CN" altLang="en-US" sz="1400" dirty="0">
                <a:latin typeface="Times New Roman" panose="02020603050405020304" pitchFamily="18" charset="0"/>
                <a:ea typeface="楷体" panose="02010609060101010101" pitchFamily="49" charset="-122"/>
              </a:rPr>
              <a:t>为每个文件进行信息索引，所以就有了</a:t>
            </a:r>
            <a:r>
              <a:rPr lang="en-US" altLang="zh-CN" sz="1400" dirty="0" err="1">
                <a:latin typeface="Times New Roman" panose="02020603050405020304" pitchFamily="18" charset="0"/>
                <a:ea typeface="楷体" panose="02010609060101010101" pitchFamily="49" charset="-122"/>
              </a:rPr>
              <a:t>inode</a:t>
            </a:r>
            <a:r>
              <a:rPr lang="zh-CN" altLang="en-US" sz="1400" dirty="0">
                <a:latin typeface="Times New Roman" panose="02020603050405020304" pitchFamily="18" charset="0"/>
                <a:ea typeface="楷体" panose="02010609060101010101" pitchFamily="49" charset="-122"/>
              </a:rPr>
              <a:t>的数值。操作系统根据指令，能通过</a:t>
            </a:r>
            <a:r>
              <a:rPr lang="en-US" altLang="zh-CN" sz="1400" dirty="0" err="1">
                <a:latin typeface="Times New Roman" panose="02020603050405020304" pitchFamily="18" charset="0"/>
                <a:ea typeface="楷体" panose="02010609060101010101" pitchFamily="49" charset="-122"/>
              </a:rPr>
              <a:t>inode</a:t>
            </a:r>
            <a:r>
              <a:rPr lang="zh-CN" altLang="en-US" sz="1400" dirty="0">
                <a:latin typeface="Times New Roman" panose="02020603050405020304" pitchFamily="18" charset="0"/>
                <a:ea typeface="楷体" panose="02010609060101010101" pitchFamily="49" charset="-122"/>
              </a:rPr>
              <a:t>值最快的找到相对应的文件。</a:t>
            </a:r>
            <a:endParaRPr lang="en-US" altLang="zh-CN" sz="1400" dirty="0">
              <a:latin typeface="Times New Roman" panose="02020603050405020304" pitchFamily="18" charset="0"/>
              <a:ea typeface="楷体" panose="02010609060101010101" pitchFamily="49" charset="-122"/>
            </a:endParaRPr>
          </a:p>
          <a:p>
            <a:pPr>
              <a:spcBef>
                <a:spcPts val="600"/>
              </a:spcBef>
            </a:pPr>
            <a:r>
              <a:rPr lang="zh-CN" altLang="en-US" sz="1600" dirty="0">
                <a:latin typeface="Times New Roman" panose="02020603050405020304" pitchFamily="18" charset="0"/>
                <a:ea typeface="楷体" panose="02010609060101010101" pitchFamily="49" charset="-122"/>
              </a:rPr>
              <a:t>第二字段：文件种类和权限；</a:t>
            </a:r>
            <a:endParaRPr lang="en-US" altLang="zh-CN" sz="1600" dirty="0">
              <a:latin typeface="Times New Roman" panose="02020603050405020304" pitchFamily="18" charset="0"/>
              <a:ea typeface="楷体" panose="02010609060101010101" pitchFamily="49" charset="-122"/>
            </a:endParaRPr>
          </a:p>
          <a:p>
            <a:pPr>
              <a:spcBef>
                <a:spcPts val="600"/>
              </a:spcBef>
            </a:pPr>
            <a:r>
              <a:rPr lang="zh-CN" altLang="en-US" sz="1600" dirty="0">
                <a:latin typeface="Times New Roman" panose="02020603050405020304" pitchFamily="18" charset="0"/>
                <a:ea typeface="楷体" panose="02010609060101010101" pitchFamily="49" charset="-122"/>
              </a:rPr>
              <a:t>第三字段：硬链接个数；</a:t>
            </a:r>
            <a:endParaRPr lang="en-US" altLang="zh-CN" sz="1600" dirty="0">
              <a:latin typeface="Times New Roman" panose="02020603050405020304" pitchFamily="18" charset="0"/>
              <a:ea typeface="楷体" panose="02010609060101010101" pitchFamily="49" charset="-122"/>
            </a:endParaRPr>
          </a:p>
          <a:p>
            <a:pPr>
              <a:spcBef>
                <a:spcPts val="600"/>
              </a:spcBef>
            </a:pPr>
            <a:r>
              <a:rPr lang="zh-CN" altLang="en-US" sz="1600" dirty="0">
                <a:latin typeface="Times New Roman" panose="02020603050405020304" pitchFamily="18" charset="0"/>
                <a:ea typeface="楷体" panose="02010609060101010101" pitchFamily="49" charset="-122"/>
              </a:rPr>
              <a:t>第四字段：属主；</a:t>
            </a:r>
            <a:endParaRPr lang="en-US" altLang="zh-CN" sz="1600" dirty="0">
              <a:latin typeface="Times New Roman" panose="02020603050405020304" pitchFamily="18" charset="0"/>
              <a:ea typeface="楷体" panose="02010609060101010101" pitchFamily="49" charset="-122"/>
            </a:endParaRPr>
          </a:p>
          <a:p>
            <a:pPr>
              <a:spcBef>
                <a:spcPts val="600"/>
              </a:spcBef>
            </a:pPr>
            <a:r>
              <a:rPr lang="zh-CN" altLang="en-US" sz="1600" dirty="0">
                <a:latin typeface="Times New Roman" panose="02020603050405020304" pitchFamily="18" charset="0"/>
                <a:ea typeface="楷体" panose="02010609060101010101" pitchFamily="49" charset="-122"/>
              </a:rPr>
              <a:t>第五字段：所归属的组；</a:t>
            </a:r>
            <a:endParaRPr lang="en-US" altLang="zh-CN" sz="1600" dirty="0">
              <a:latin typeface="Times New Roman" panose="02020603050405020304" pitchFamily="18" charset="0"/>
              <a:ea typeface="楷体" panose="02010609060101010101" pitchFamily="49" charset="-122"/>
            </a:endParaRPr>
          </a:p>
          <a:p>
            <a:pPr>
              <a:spcBef>
                <a:spcPts val="600"/>
              </a:spcBef>
            </a:pPr>
            <a:r>
              <a:rPr lang="zh-CN" altLang="en-US" sz="1600" dirty="0">
                <a:latin typeface="Times New Roman" panose="02020603050405020304" pitchFamily="18" charset="0"/>
                <a:ea typeface="楷体" panose="02010609060101010101" pitchFamily="49" charset="-122"/>
              </a:rPr>
              <a:t>第六字段：文件或目录的大小；</a:t>
            </a:r>
            <a:endParaRPr lang="en-US" altLang="zh-CN" sz="1600" dirty="0">
              <a:latin typeface="Times New Roman" panose="02020603050405020304" pitchFamily="18" charset="0"/>
              <a:ea typeface="楷体" panose="02010609060101010101" pitchFamily="49" charset="-122"/>
            </a:endParaRPr>
          </a:p>
          <a:p>
            <a:pPr>
              <a:spcBef>
                <a:spcPts val="600"/>
              </a:spcBef>
            </a:pPr>
            <a:r>
              <a:rPr lang="zh-CN" altLang="en-US" sz="1600" dirty="0">
                <a:latin typeface="Times New Roman" panose="02020603050405020304" pitchFamily="18" charset="0"/>
                <a:ea typeface="楷体" panose="02010609060101010101" pitchFamily="49" charset="-122"/>
              </a:rPr>
              <a:t>第七字段和第八字段：最后访问或修改时间；</a:t>
            </a:r>
            <a:endParaRPr lang="en-US" altLang="zh-CN" sz="1600" dirty="0">
              <a:latin typeface="Times New Roman" panose="02020603050405020304" pitchFamily="18" charset="0"/>
              <a:ea typeface="楷体" panose="02010609060101010101" pitchFamily="49" charset="-122"/>
            </a:endParaRPr>
          </a:p>
          <a:p>
            <a:pPr>
              <a:spcBef>
                <a:spcPts val="600"/>
              </a:spcBef>
            </a:pPr>
            <a:r>
              <a:rPr lang="zh-CN" altLang="en-US" sz="1600" dirty="0">
                <a:latin typeface="Times New Roman" panose="02020603050405020304" pitchFamily="18" charset="0"/>
                <a:ea typeface="楷体" panose="02010609060101010101" pitchFamily="49" charset="-122"/>
              </a:rPr>
              <a:t>第九字段：文件名或目录名</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39</a:t>
            </a:fld>
            <a:endParaRPr lang="zh-CN" altLang="en-US"/>
          </a:p>
        </p:txBody>
      </p:sp>
    </p:spTree>
    <p:extLst>
      <p:ext uri="{BB962C8B-B14F-4D97-AF65-F5344CB8AC3E}">
        <p14:creationId xmlns:p14="http://schemas.microsoft.com/office/powerpoint/2010/main" val="1377002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838" y="2819400"/>
            <a:ext cx="48561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E8D1A0BE-4B26-48D7-B8C5-31D3800DADB1}" type="slidenum">
              <a:rPr lang="zh-CN" altLang="en-US" smtClean="0"/>
              <a:t>4</a:t>
            </a:fld>
            <a:endParaRPr lang="zh-CN" altLang="en-US"/>
          </a:p>
        </p:txBody>
      </p:sp>
    </p:spTree>
    <p:extLst>
      <p:ext uri="{BB962C8B-B14F-4D97-AF65-F5344CB8AC3E}">
        <p14:creationId xmlns:p14="http://schemas.microsoft.com/office/powerpoint/2010/main" val="1730808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5137" y="-121639"/>
            <a:ext cx="10515600" cy="1325563"/>
          </a:xfrm>
        </p:spPr>
        <p:txBody>
          <a:bodyPr/>
          <a:lstStyle/>
          <a:p>
            <a:pPr algn="l" eaLnBrk="1" hangingPunct="1"/>
            <a:r>
              <a:rPr lang="en-US" altLang="zh-CN" dirty="0" smtClean="0">
                <a:latin typeface="Times New Roman" panose="02020603050405020304" pitchFamily="18" charset="0"/>
                <a:ea typeface="楷体" panose="02010609060101010101" pitchFamily="49" charset="-122"/>
              </a:rPr>
              <a:t>Linux</a:t>
            </a:r>
            <a:r>
              <a:rPr lang="zh-CN" altLang="en-US" dirty="0" smtClean="0">
                <a:latin typeface="Times New Roman" panose="02020603050405020304" pitchFamily="18" charset="0"/>
                <a:ea typeface="楷体" panose="02010609060101010101" pitchFamily="49" charset="-122"/>
              </a:rPr>
              <a:t>文件权限的定义</a:t>
            </a:r>
          </a:p>
        </p:txBody>
      </p:sp>
      <p:pic>
        <p:nvPicPr>
          <p:cNvPr id="44035" name="Picture 3" descr="chmodphoto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0" y="3318655"/>
            <a:ext cx="3240088"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4"/>
          <p:cNvSpPr>
            <a:spLocks noChangeArrowheads="1"/>
          </p:cNvSpPr>
          <p:nvPr/>
        </p:nvSpPr>
        <p:spPr bwMode="auto">
          <a:xfrm>
            <a:off x="2135188" y="1052736"/>
            <a:ext cx="777716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黑体" pitchFamily="2" charset="-122"/>
                <a:ea typeface="黑体" pitchFamily="2" charset="-122"/>
              </a:rPr>
              <a:t>[</a:t>
            </a:r>
            <a:r>
              <a:rPr lang="en-US" altLang="zh-CN" dirty="0" err="1">
                <a:latin typeface="黑体" pitchFamily="2" charset="-122"/>
                <a:ea typeface="黑体" pitchFamily="2" charset="-122"/>
              </a:rPr>
              <a:t>root@zhz</a:t>
            </a:r>
            <a:r>
              <a:rPr lang="en-US" altLang="zh-CN" dirty="0">
                <a:latin typeface="黑体" pitchFamily="2" charset="-122"/>
                <a:ea typeface="黑体" pitchFamily="2" charset="-122"/>
              </a:rPr>
              <a:t> home]# ls -l</a:t>
            </a:r>
          </a:p>
          <a:p>
            <a:r>
              <a:rPr lang="en-US" altLang="zh-CN" dirty="0">
                <a:latin typeface="黑体" pitchFamily="2" charset="-122"/>
                <a:ea typeface="黑体" pitchFamily="2" charset="-122"/>
              </a:rPr>
              <a:t>total 32</a:t>
            </a:r>
          </a:p>
          <a:p>
            <a:r>
              <a:rPr lang="en-US" altLang="zh-CN" dirty="0" err="1">
                <a:latin typeface="黑体" pitchFamily="2" charset="-122"/>
                <a:ea typeface="黑体" pitchFamily="2" charset="-122"/>
              </a:rPr>
              <a:t>drwxrwxrwx</a:t>
            </a:r>
            <a:r>
              <a:rPr lang="en-US" altLang="zh-CN" dirty="0">
                <a:latin typeface="黑体" pitchFamily="2" charset="-122"/>
                <a:ea typeface="黑体" pitchFamily="2" charset="-122"/>
              </a:rPr>
              <a:t>   38  down     root         4096 Jul  5 19:09 down</a:t>
            </a:r>
          </a:p>
          <a:p>
            <a:r>
              <a:rPr lang="en-US" altLang="zh-CN" dirty="0" err="1">
                <a:latin typeface="黑体" pitchFamily="2" charset="-122"/>
                <a:ea typeface="黑体" pitchFamily="2" charset="-122"/>
              </a:rPr>
              <a:t>drwx</a:t>
            </a:r>
            <a:r>
              <a:rPr lang="en-US" altLang="zh-CN" dirty="0">
                <a:latin typeface="黑体" pitchFamily="2" charset="-122"/>
                <a:ea typeface="黑体" pitchFamily="2" charset="-122"/>
              </a:rPr>
              <a:t>------   9   </a:t>
            </a:r>
            <a:r>
              <a:rPr lang="en-US" altLang="zh-CN" dirty="0" err="1">
                <a:latin typeface="黑体" pitchFamily="2" charset="-122"/>
                <a:ea typeface="黑体" pitchFamily="2" charset="-122"/>
              </a:rPr>
              <a:t>glh</a:t>
            </a:r>
            <a:r>
              <a:rPr lang="en-US" altLang="zh-CN" dirty="0">
                <a:latin typeface="黑体" pitchFamily="2" charset="-122"/>
                <a:ea typeface="黑体" pitchFamily="2" charset="-122"/>
              </a:rPr>
              <a:t>      </a:t>
            </a:r>
            <a:r>
              <a:rPr lang="en-US" altLang="zh-CN" dirty="0" err="1">
                <a:latin typeface="黑体" pitchFamily="2" charset="-122"/>
                <a:ea typeface="黑体" pitchFamily="2" charset="-122"/>
              </a:rPr>
              <a:t>glh</a:t>
            </a:r>
            <a:r>
              <a:rPr lang="en-US" altLang="zh-CN" dirty="0">
                <a:latin typeface="黑体" pitchFamily="2" charset="-122"/>
                <a:ea typeface="黑体" pitchFamily="2" charset="-122"/>
              </a:rPr>
              <a:t>          4096 Mar 26 19:08 </a:t>
            </a:r>
            <a:r>
              <a:rPr lang="en-US" altLang="zh-CN" dirty="0" err="1">
                <a:latin typeface="黑体" pitchFamily="2" charset="-122"/>
                <a:ea typeface="黑体" pitchFamily="2" charset="-122"/>
              </a:rPr>
              <a:t>glh</a:t>
            </a:r>
            <a:endParaRPr lang="en-US" altLang="zh-CN" dirty="0">
              <a:latin typeface="黑体" pitchFamily="2" charset="-122"/>
              <a:ea typeface="黑体" pitchFamily="2" charset="-122"/>
            </a:endParaRPr>
          </a:p>
          <a:p>
            <a:r>
              <a:rPr lang="en-US" altLang="zh-CN" dirty="0" err="1">
                <a:latin typeface="黑体" pitchFamily="2" charset="-122"/>
                <a:ea typeface="黑体" pitchFamily="2" charset="-122"/>
              </a:rPr>
              <a:t>drwx</a:t>
            </a:r>
            <a:r>
              <a:rPr lang="en-US" altLang="zh-CN" dirty="0">
                <a:latin typeface="黑体" pitchFamily="2" charset="-122"/>
                <a:ea typeface="黑体" pitchFamily="2" charset="-122"/>
              </a:rPr>
              <a:t>------   4   lei      </a:t>
            </a:r>
            <a:r>
              <a:rPr lang="en-US" altLang="zh-CN" dirty="0" err="1">
                <a:latin typeface="黑体" pitchFamily="2" charset="-122"/>
                <a:ea typeface="黑体" pitchFamily="2" charset="-122"/>
              </a:rPr>
              <a:t>lei</a:t>
            </a:r>
            <a:r>
              <a:rPr lang="en-US" altLang="zh-CN" dirty="0">
                <a:latin typeface="黑体" pitchFamily="2" charset="-122"/>
                <a:ea typeface="黑体" pitchFamily="2" charset="-122"/>
              </a:rPr>
              <a:t>          4096 Mar 21 08:40 lei</a:t>
            </a:r>
          </a:p>
          <a:p>
            <a:r>
              <a:rPr lang="en-US" altLang="zh-CN" dirty="0" err="1">
                <a:latin typeface="黑体" pitchFamily="2" charset="-122"/>
                <a:ea typeface="黑体" pitchFamily="2" charset="-122"/>
              </a:rPr>
              <a:t>drwxr</a:t>
            </a:r>
            <a:r>
              <a:rPr lang="en-US" altLang="zh-CN" dirty="0">
                <a:latin typeface="黑体" pitchFamily="2" charset="-122"/>
                <a:ea typeface="黑体" pitchFamily="2" charset="-122"/>
              </a:rPr>
              <a:t>-</a:t>
            </a:r>
            <a:r>
              <a:rPr lang="en-US" altLang="zh-CN" dirty="0" err="1">
                <a:latin typeface="黑体" pitchFamily="2" charset="-122"/>
                <a:ea typeface="黑体" pitchFamily="2" charset="-122"/>
              </a:rPr>
              <a:t>xr</a:t>
            </a:r>
            <a:r>
              <a:rPr lang="en-US" altLang="zh-CN" dirty="0">
                <a:latin typeface="黑体" pitchFamily="2" charset="-122"/>
                <a:ea typeface="黑体" pitchFamily="2" charset="-122"/>
              </a:rPr>
              <a:t>-x   5   root     </a:t>
            </a:r>
            <a:r>
              <a:rPr lang="en-US" altLang="zh-CN" dirty="0" err="1">
                <a:latin typeface="黑体" pitchFamily="2" charset="-122"/>
                <a:ea typeface="黑体" pitchFamily="2" charset="-122"/>
              </a:rPr>
              <a:t>root</a:t>
            </a:r>
            <a:r>
              <a:rPr lang="en-US" altLang="zh-CN" dirty="0">
                <a:latin typeface="黑体" pitchFamily="2" charset="-122"/>
                <a:ea typeface="黑体" pitchFamily="2" charset="-122"/>
              </a:rPr>
              <a:t>         4096 Apr 12  2006 software</a:t>
            </a:r>
          </a:p>
        </p:txBody>
      </p:sp>
      <p:sp>
        <p:nvSpPr>
          <p:cNvPr id="44037" name="Rectangle 5"/>
          <p:cNvSpPr>
            <a:spLocks noChangeArrowheads="1"/>
          </p:cNvSpPr>
          <p:nvPr/>
        </p:nvSpPr>
        <p:spPr bwMode="auto">
          <a:xfrm>
            <a:off x="1774826" y="3392705"/>
            <a:ext cx="5400675"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spcBef>
                <a:spcPts val="600"/>
              </a:spcBef>
              <a:buFont typeface="Wingdings" pitchFamily="2" charset="2"/>
              <a:buChar char="n"/>
            </a:pPr>
            <a:r>
              <a:rPr lang="en-US" altLang="zh-CN" dirty="0">
                <a:latin typeface="Times New Roman" panose="02020603050405020304" pitchFamily="18" charset="0"/>
                <a:ea typeface="楷体" panose="02010609060101010101" pitchFamily="49" charset="-122"/>
              </a:rPr>
              <a:t>Linux</a:t>
            </a:r>
            <a:r>
              <a:rPr lang="zh-CN" altLang="en-US" dirty="0">
                <a:latin typeface="Times New Roman" panose="02020603050405020304" pitchFamily="18" charset="0"/>
                <a:ea typeface="楷体" panose="02010609060101010101" pitchFamily="49" charset="-122"/>
              </a:rPr>
              <a:t>文件或目录的权限位由 </a:t>
            </a:r>
            <a:r>
              <a:rPr lang="en-US" altLang="zh-CN" dirty="0">
                <a:latin typeface="Times New Roman" panose="02020603050405020304" pitchFamily="18" charset="0"/>
                <a:ea typeface="楷体" panose="02010609060101010101" pitchFamily="49" charset="-122"/>
              </a:rPr>
              <a:t>9 </a:t>
            </a:r>
            <a:r>
              <a:rPr lang="zh-CN" altLang="en-US" dirty="0">
                <a:latin typeface="Times New Roman" panose="02020603050405020304" pitchFamily="18" charset="0"/>
                <a:ea typeface="楷体" panose="02010609060101010101" pitchFamily="49" charset="-122"/>
              </a:rPr>
              <a:t>个权限位来控制，每三位为一组，它们分别是：</a:t>
            </a:r>
          </a:p>
          <a:p>
            <a:pPr marL="800100" lvl="1" indent="-342900">
              <a:spcBef>
                <a:spcPts val="600"/>
              </a:spcBef>
              <a:buFont typeface="Wingdings" pitchFamily="2" charset="2"/>
              <a:buChar char="p"/>
            </a:pPr>
            <a:r>
              <a:rPr lang="zh-CN" altLang="en-US" dirty="0">
                <a:latin typeface="Times New Roman" panose="02020603050405020304" pitchFamily="18" charset="0"/>
                <a:ea typeface="楷体" panose="02010609060101010101" pitchFamily="49" charset="-122"/>
              </a:rPr>
              <a:t>文件属主</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Ower</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的读</a:t>
            </a:r>
            <a:r>
              <a:rPr lang="en-US" altLang="zh-CN" dirty="0">
                <a:latin typeface="Times New Roman" panose="02020603050405020304" pitchFamily="18" charset="0"/>
                <a:ea typeface="楷体" panose="02010609060101010101" pitchFamily="49" charset="-122"/>
              </a:rPr>
              <a:t>r</a:t>
            </a:r>
            <a:r>
              <a:rPr lang="zh-CN" altLang="en-US" dirty="0">
                <a:latin typeface="Times New Roman" panose="02020603050405020304" pitchFamily="18" charset="0"/>
                <a:ea typeface="楷体" panose="02010609060101010101" pitchFamily="49" charset="-122"/>
              </a:rPr>
              <a:t>、写</a:t>
            </a:r>
            <a:r>
              <a:rPr lang="en-US" altLang="zh-CN" dirty="0">
                <a:latin typeface="Times New Roman" panose="02020603050405020304" pitchFamily="18" charset="0"/>
                <a:ea typeface="楷体" panose="02010609060101010101" pitchFamily="49" charset="-122"/>
              </a:rPr>
              <a:t>w</a:t>
            </a:r>
            <a:r>
              <a:rPr lang="zh-CN" altLang="en-US" dirty="0">
                <a:latin typeface="Times New Roman" panose="02020603050405020304" pitchFamily="18" charset="0"/>
                <a:ea typeface="楷体" panose="02010609060101010101" pitchFamily="49" charset="-122"/>
              </a:rPr>
              <a:t>、执行</a:t>
            </a:r>
            <a:r>
              <a:rPr lang="en-US" altLang="zh-CN" dirty="0">
                <a:latin typeface="Times New Roman" panose="02020603050405020304" pitchFamily="18" charset="0"/>
                <a:ea typeface="楷体" panose="02010609060101010101" pitchFamily="49" charset="-122"/>
              </a:rPr>
              <a:t>x</a:t>
            </a:r>
          </a:p>
          <a:p>
            <a:pPr marL="800100" lvl="1" indent="-342900">
              <a:spcBef>
                <a:spcPts val="600"/>
              </a:spcBef>
              <a:buFont typeface="Wingdings" pitchFamily="2" charset="2"/>
              <a:buChar char="p"/>
            </a:pPr>
            <a:r>
              <a:rPr lang="zh-CN" altLang="en-US" dirty="0">
                <a:latin typeface="Times New Roman" panose="02020603050405020304" pitchFamily="18" charset="0"/>
                <a:ea typeface="楷体" panose="02010609060101010101" pitchFamily="49" charset="-122"/>
              </a:rPr>
              <a:t>用户组</a:t>
            </a:r>
            <a:r>
              <a:rPr lang="en-US" altLang="zh-CN" dirty="0">
                <a:latin typeface="Times New Roman" panose="02020603050405020304" pitchFamily="18" charset="0"/>
                <a:ea typeface="楷体" panose="02010609060101010101" pitchFamily="49" charset="-122"/>
              </a:rPr>
              <a:t>(Group)</a:t>
            </a:r>
            <a:r>
              <a:rPr lang="zh-CN" altLang="en-US" dirty="0">
                <a:latin typeface="Times New Roman" panose="02020603050405020304" pitchFamily="18" charset="0"/>
                <a:ea typeface="楷体" panose="02010609060101010101" pitchFamily="49" charset="-122"/>
              </a:rPr>
              <a:t>的读</a:t>
            </a:r>
            <a:r>
              <a:rPr lang="en-US" altLang="zh-CN" dirty="0">
                <a:latin typeface="Times New Roman" panose="02020603050405020304" pitchFamily="18" charset="0"/>
                <a:ea typeface="楷体" panose="02010609060101010101" pitchFamily="49" charset="-122"/>
              </a:rPr>
              <a:t>r</a:t>
            </a:r>
            <a:r>
              <a:rPr lang="zh-CN" altLang="en-US" dirty="0">
                <a:latin typeface="Times New Roman" panose="02020603050405020304" pitchFamily="18" charset="0"/>
                <a:ea typeface="楷体" panose="02010609060101010101" pitchFamily="49" charset="-122"/>
              </a:rPr>
              <a:t>、写</a:t>
            </a:r>
            <a:r>
              <a:rPr lang="en-US" altLang="zh-CN" dirty="0">
                <a:latin typeface="Times New Roman" panose="02020603050405020304" pitchFamily="18" charset="0"/>
                <a:ea typeface="楷体" panose="02010609060101010101" pitchFamily="49" charset="-122"/>
              </a:rPr>
              <a:t>w</a:t>
            </a:r>
            <a:r>
              <a:rPr lang="zh-CN" altLang="en-US" dirty="0">
                <a:latin typeface="Times New Roman" panose="02020603050405020304" pitchFamily="18" charset="0"/>
                <a:ea typeface="楷体" panose="02010609060101010101" pitchFamily="49" charset="-122"/>
              </a:rPr>
              <a:t>、执行</a:t>
            </a:r>
            <a:r>
              <a:rPr lang="en-US" altLang="zh-CN" dirty="0">
                <a:latin typeface="Times New Roman" panose="02020603050405020304" pitchFamily="18" charset="0"/>
                <a:ea typeface="楷体" panose="02010609060101010101" pitchFamily="49" charset="-122"/>
              </a:rPr>
              <a:t>x</a:t>
            </a:r>
          </a:p>
          <a:p>
            <a:pPr marL="800100" lvl="1" indent="-342900">
              <a:spcBef>
                <a:spcPts val="600"/>
              </a:spcBef>
              <a:buFont typeface="Wingdings" pitchFamily="2" charset="2"/>
              <a:buChar char="p"/>
            </a:pPr>
            <a:r>
              <a:rPr lang="zh-CN" altLang="en-US" dirty="0">
                <a:latin typeface="Times New Roman" panose="02020603050405020304" pitchFamily="18" charset="0"/>
                <a:ea typeface="楷体" panose="02010609060101010101" pitchFamily="49" charset="-122"/>
              </a:rPr>
              <a:t>其它用户</a:t>
            </a:r>
            <a:r>
              <a:rPr lang="en-US" altLang="zh-CN" dirty="0">
                <a:latin typeface="Times New Roman" panose="02020603050405020304" pitchFamily="18" charset="0"/>
                <a:ea typeface="楷体" panose="02010609060101010101" pitchFamily="49" charset="-122"/>
              </a:rPr>
              <a:t>(Other)</a:t>
            </a:r>
            <a:r>
              <a:rPr lang="zh-CN" altLang="en-US" dirty="0">
                <a:latin typeface="Times New Roman" panose="02020603050405020304" pitchFamily="18" charset="0"/>
                <a:ea typeface="楷体" panose="02010609060101010101" pitchFamily="49" charset="-122"/>
              </a:rPr>
              <a:t> 的读</a:t>
            </a:r>
            <a:r>
              <a:rPr lang="en-US" altLang="zh-CN" dirty="0">
                <a:latin typeface="Times New Roman" panose="02020603050405020304" pitchFamily="18" charset="0"/>
                <a:ea typeface="楷体" panose="02010609060101010101" pitchFamily="49" charset="-122"/>
              </a:rPr>
              <a:t>r</a:t>
            </a:r>
            <a:r>
              <a:rPr lang="zh-CN" altLang="en-US" dirty="0">
                <a:latin typeface="Times New Roman" panose="02020603050405020304" pitchFamily="18" charset="0"/>
                <a:ea typeface="楷体" panose="02010609060101010101" pitchFamily="49" charset="-122"/>
              </a:rPr>
              <a:t>、写</a:t>
            </a:r>
            <a:r>
              <a:rPr lang="en-US" altLang="zh-CN" dirty="0">
                <a:latin typeface="Times New Roman" panose="02020603050405020304" pitchFamily="18" charset="0"/>
                <a:ea typeface="楷体" panose="02010609060101010101" pitchFamily="49" charset="-122"/>
              </a:rPr>
              <a:t>w</a:t>
            </a:r>
            <a:r>
              <a:rPr lang="zh-CN" altLang="en-US" dirty="0">
                <a:latin typeface="Times New Roman" panose="02020603050405020304" pitchFamily="18" charset="0"/>
                <a:ea typeface="楷体" panose="02010609060101010101" pitchFamily="49" charset="-122"/>
              </a:rPr>
              <a:t>、执行</a:t>
            </a:r>
            <a:r>
              <a:rPr lang="en-US" altLang="zh-CN" dirty="0">
                <a:latin typeface="Times New Roman" panose="02020603050405020304" pitchFamily="18" charset="0"/>
                <a:ea typeface="楷体" panose="02010609060101010101" pitchFamily="49" charset="-122"/>
              </a:rPr>
              <a:t>x</a:t>
            </a:r>
            <a:r>
              <a:rPr lang="zh-CN" altLang="en-US" dirty="0">
                <a:latin typeface="Times New Roman" panose="02020603050405020304" pitchFamily="18" charset="0"/>
                <a:ea typeface="楷体" panose="02010609060101010101" pitchFamily="49" charset="-122"/>
              </a:rPr>
              <a:t>；</a:t>
            </a:r>
          </a:p>
          <a:p>
            <a:pPr marL="800100" lvl="1" indent="-342900">
              <a:spcBef>
                <a:spcPts val="600"/>
              </a:spcBef>
              <a:buFont typeface="Wingdings" pitchFamily="2" charset="2"/>
              <a:buChar char="p"/>
            </a:pPr>
            <a:r>
              <a:rPr lang="zh-CN" altLang="en-US" dirty="0">
                <a:latin typeface="Times New Roman" panose="02020603050405020304" pitchFamily="18" charset="0"/>
                <a:ea typeface="楷体" panose="02010609060101010101" pitchFamily="49" charset="-122"/>
              </a:rPr>
              <a:t>如果权限位不可读、不可写、不可执行，是用</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来表示。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40</a:t>
            </a:fld>
            <a:endParaRPr lang="zh-CN" altLang="en-US"/>
          </a:p>
        </p:txBody>
      </p:sp>
    </p:spTree>
    <p:extLst>
      <p:ext uri="{BB962C8B-B14F-4D97-AF65-F5344CB8AC3E}">
        <p14:creationId xmlns:p14="http://schemas.microsoft.com/office/powerpoint/2010/main" val="1048737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95800" y="116633"/>
            <a:ext cx="4572000" cy="646331"/>
          </a:xfrm>
          <a:prstGeom prst="rect">
            <a:avLst/>
          </a:prstGeom>
        </p:spPr>
        <p:txBody>
          <a:bodyPr>
            <a:spAutoFit/>
          </a:bodyPr>
          <a:lstStyle/>
          <a:p>
            <a:r>
              <a:rPr lang="zh-CN" altLang="en-US" sz="3600" dirty="0">
                <a:latin typeface="楷体" pitchFamily="49" charset="-122"/>
                <a:ea typeface="楷体" pitchFamily="49" charset="-122"/>
              </a:rPr>
              <a:t>修改权限 </a:t>
            </a:r>
          </a:p>
        </p:txBody>
      </p:sp>
      <p:sp>
        <p:nvSpPr>
          <p:cNvPr id="5" name="矩形 4"/>
          <p:cNvSpPr/>
          <p:nvPr/>
        </p:nvSpPr>
        <p:spPr>
          <a:xfrm>
            <a:off x="2063552" y="980729"/>
            <a:ext cx="7920880" cy="5441233"/>
          </a:xfrm>
          <a:prstGeom prst="rect">
            <a:avLst/>
          </a:prstGeom>
        </p:spPr>
        <p:txBody>
          <a:bodyPr wrap="square">
            <a:spAutoFit/>
          </a:bodyPr>
          <a:lstStyle/>
          <a:p>
            <a:pPr>
              <a:lnSpc>
                <a:spcPct val="150000"/>
              </a:lnSpc>
            </a:pPr>
            <a:r>
              <a:rPr lang="en-US" altLang="zh-CN" b="1" dirty="0" err="1">
                <a:latin typeface="Times New Roman" pitchFamily="18" charset="0"/>
                <a:ea typeface="楷体" pitchFamily="49" charset="-122"/>
                <a:cs typeface="Times New Roman" pitchFamily="18" charset="0"/>
              </a:rPr>
              <a:t>chmod</a:t>
            </a:r>
            <a:r>
              <a:rPr lang="zh-CN" altLang="en-US" dirty="0">
                <a:latin typeface="Times New Roman" pitchFamily="18" charset="0"/>
                <a:ea typeface="楷体" pitchFamily="49" charset="-122"/>
                <a:cs typeface="Times New Roman" pitchFamily="18" charset="0"/>
              </a:rPr>
              <a:t>命令 </a:t>
            </a:r>
          </a:p>
          <a:p>
            <a:pPr>
              <a:lnSpc>
                <a:spcPct val="150000"/>
              </a:lnSpc>
            </a:pPr>
            <a:r>
              <a:rPr lang="zh-CN" altLang="en-US" dirty="0">
                <a:latin typeface="Times New Roman" pitchFamily="18" charset="0"/>
                <a:ea typeface="楷体" pitchFamily="49" charset="-122"/>
                <a:cs typeface="Times New Roman" pitchFamily="18" charset="0"/>
              </a:rPr>
              <a:t>说明：改变文件或是目录的访问权限 </a:t>
            </a:r>
          </a:p>
          <a:p>
            <a:pPr>
              <a:lnSpc>
                <a:spcPct val="150000"/>
              </a:lnSpc>
            </a:pPr>
            <a:r>
              <a:rPr lang="en-US" altLang="zh-CN" dirty="0">
                <a:latin typeface="Times New Roman" pitchFamily="18" charset="0"/>
                <a:ea typeface="楷体" pitchFamily="49" charset="-122"/>
                <a:cs typeface="Times New Roman" pitchFamily="18" charset="0"/>
              </a:rPr>
              <a:t>u </a:t>
            </a:r>
            <a:r>
              <a:rPr lang="zh-CN" altLang="en-US" dirty="0">
                <a:latin typeface="Times New Roman" pitchFamily="18" charset="0"/>
                <a:ea typeface="楷体" pitchFamily="49" charset="-122"/>
                <a:cs typeface="Times New Roman" pitchFamily="18" charset="0"/>
              </a:rPr>
              <a:t>表示“用户（</a:t>
            </a:r>
            <a:r>
              <a:rPr lang="en-US" altLang="zh-CN" dirty="0">
                <a:latin typeface="Times New Roman" pitchFamily="18" charset="0"/>
                <a:ea typeface="楷体" pitchFamily="49" charset="-122"/>
                <a:cs typeface="Times New Roman" pitchFamily="18" charset="0"/>
              </a:rPr>
              <a:t>user</a:t>
            </a:r>
            <a:r>
              <a:rPr lang="zh-CN" altLang="en-US" dirty="0">
                <a:latin typeface="Times New Roman" pitchFamily="18" charset="0"/>
                <a:ea typeface="楷体" pitchFamily="49" charset="-122"/>
                <a:cs typeface="Times New Roman" pitchFamily="18" charset="0"/>
              </a:rPr>
              <a:t>）”，即文件或是目录的所有者 </a:t>
            </a:r>
          </a:p>
          <a:p>
            <a:pPr>
              <a:lnSpc>
                <a:spcPct val="150000"/>
              </a:lnSpc>
            </a:pPr>
            <a:r>
              <a:rPr lang="en-US" altLang="zh-CN" dirty="0">
                <a:latin typeface="Times New Roman" pitchFamily="18" charset="0"/>
                <a:ea typeface="楷体" pitchFamily="49" charset="-122"/>
                <a:cs typeface="Times New Roman" pitchFamily="18" charset="0"/>
              </a:rPr>
              <a:t>g </a:t>
            </a:r>
            <a:r>
              <a:rPr lang="zh-CN" altLang="en-US" dirty="0">
                <a:latin typeface="Times New Roman" pitchFamily="18" charset="0"/>
                <a:ea typeface="楷体" pitchFamily="49" charset="-122"/>
                <a:cs typeface="Times New Roman" pitchFamily="18" charset="0"/>
              </a:rPr>
              <a:t>表示“同组（</a:t>
            </a:r>
            <a:r>
              <a:rPr lang="en-US" altLang="zh-CN" dirty="0">
                <a:latin typeface="Times New Roman" pitchFamily="18" charset="0"/>
                <a:ea typeface="楷体" pitchFamily="49" charset="-122"/>
                <a:cs typeface="Times New Roman" pitchFamily="18" charset="0"/>
              </a:rPr>
              <a:t>group</a:t>
            </a:r>
            <a:r>
              <a:rPr lang="zh-CN" altLang="en-US" dirty="0">
                <a:latin typeface="Times New Roman" pitchFamily="18" charset="0"/>
                <a:ea typeface="楷体" pitchFamily="49" charset="-122"/>
                <a:cs typeface="Times New Roman" pitchFamily="18" charset="0"/>
              </a:rPr>
              <a:t>）用户”，即与文件属主有相同组</a:t>
            </a:r>
            <a:r>
              <a:rPr lang="en-US" altLang="zh-CN" dirty="0">
                <a:latin typeface="Times New Roman" pitchFamily="18" charset="0"/>
                <a:ea typeface="楷体" pitchFamily="49" charset="-122"/>
                <a:cs typeface="Times New Roman" pitchFamily="18" charset="0"/>
              </a:rPr>
              <a:t>ID</a:t>
            </a:r>
            <a:r>
              <a:rPr lang="zh-CN" altLang="en-US" dirty="0">
                <a:latin typeface="Times New Roman" pitchFamily="18" charset="0"/>
                <a:ea typeface="楷体" pitchFamily="49" charset="-122"/>
                <a:cs typeface="Times New Roman" pitchFamily="18" charset="0"/>
              </a:rPr>
              <a:t>的所有用户 </a:t>
            </a:r>
          </a:p>
          <a:p>
            <a:pPr>
              <a:lnSpc>
                <a:spcPct val="150000"/>
              </a:lnSpc>
            </a:pPr>
            <a:r>
              <a:rPr lang="en-US" altLang="zh-CN" dirty="0">
                <a:latin typeface="Times New Roman" pitchFamily="18" charset="0"/>
                <a:ea typeface="楷体" pitchFamily="49" charset="-122"/>
                <a:cs typeface="Times New Roman" pitchFamily="18" charset="0"/>
              </a:rPr>
              <a:t>o </a:t>
            </a:r>
            <a:r>
              <a:rPr lang="zh-CN" altLang="en-US" dirty="0">
                <a:latin typeface="Times New Roman" pitchFamily="18" charset="0"/>
                <a:ea typeface="楷体" pitchFamily="49" charset="-122"/>
                <a:cs typeface="Times New Roman" pitchFamily="18" charset="0"/>
              </a:rPr>
              <a:t>表示“其他（</a:t>
            </a:r>
            <a:r>
              <a:rPr lang="en-US" altLang="zh-CN" dirty="0">
                <a:latin typeface="Times New Roman" pitchFamily="18" charset="0"/>
                <a:ea typeface="楷体" pitchFamily="49" charset="-122"/>
                <a:cs typeface="Times New Roman" pitchFamily="18" charset="0"/>
              </a:rPr>
              <a:t>other</a:t>
            </a:r>
            <a:r>
              <a:rPr lang="zh-CN" altLang="en-US" dirty="0">
                <a:latin typeface="Times New Roman" pitchFamily="18" charset="0"/>
                <a:ea typeface="楷体" pitchFamily="49" charset="-122"/>
                <a:cs typeface="Times New Roman" pitchFamily="18" charset="0"/>
              </a:rPr>
              <a:t>）用户” </a:t>
            </a:r>
          </a:p>
          <a:p>
            <a:pPr>
              <a:lnSpc>
                <a:spcPct val="150000"/>
              </a:lnSpc>
            </a:pPr>
            <a:r>
              <a:rPr lang="en-US" altLang="zh-CN" dirty="0">
                <a:latin typeface="Times New Roman" pitchFamily="18" charset="0"/>
                <a:ea typeface="楷体" pitchFamily="49" charset="-122"/>
                <a:cs typeface="Times New Roman" pitchFamily="18" charset="0"/>
              </a:rPr>
              <a:t>a </a:t>
            </a:r>
            <a:r>
              <a:rPr lang="zh-CN" altLang="en-US" dirty="0">
                <a:latin typeface="Times New Roman" pitchFamily="18" charset="0"/>
                <a:ea typeface="楷体" pitchFamily="49" charset="-122"/>
                <a:cs typeface="Times New Roman" pitchFamily="18" charset="0"/>
              </a:rPr>
              <a:t>表示“所有（</a:t>
            </a:r>
            <a:r>
              <a:rPr lang="en-US" altLang="zh-CN" dirty="0">
                <a:latin typeface="Times New Roman" pitchFamily="18" charset="0"/>
                <a:ea typeface="楷体" pitchFamily="49" charset="-122"/>
                <a:cs typeface="Times New Roman" pitchFamily="18" charset="0"/>
              </a:rPr>
              <a:t>all</a:t>
            </a:r>
            <a:r>
              <a:rPr lang="zh-CN" altLang="en-US" dirty="0">
                <a:latin typeface="Times New Roman" pitchFamily="18" charset="0"/>
                <a:ea typeface="楷体" pitchFamily="49" charset="-122"/>
                <a:cs typeface="Times New Roman" pitchFamily="18" charset="0"/>
              </a:rPr>
              <a:t>）用户” </a:t>
            </a:r>
          </a:p>
          <a:p>
            <a:pPr>
              <a:lnSpc>
                <a:spcPct val="150000"/>
              </a:lnSpc>
            </a:pP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表示增加文件的权限 </a:t>
            </a:r>
          </a:p>
          <a:p>
            <a:pPr>
              <a:lnSpc>
                <a:spcPct val="150000"/>
              </a:lnSpc>
            </a:pP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表示去除文件的权限 </a:t>
            </a:r>
          </a:p>
          <a:p>
            <a:pPr>
              <a:lnSpc>
                <a:spcPct val="150000"/>
              </a:lnSpc>
            </a:pPr>
            <a:r>
              <a:rPr lang="zh-CN" altLang="en-US" dirty="0">
                <a:latin typeface="Times New Roman" pitchFamily="18" charset="0"/>
                <a:ea typeface="楷体" pitchFamily="49" charset="-122"/>
                <a:cs typeface="Times New Roman" pitchFamily="18" charset="0"/>
              </a:rPr>
              <a:t>举例： </a:t>
            </a:r>
          </a:p>
          <a:p>
            <a:pPr>
              <a:lnSpc>
                <a:spcPct val="150000"/>
              </a:lnSpc>
            </a:pPr>
            <a:r>
              <a:rPr lang="en-US" altLang="zh-CN" dirty="0" err="1">
                <a:latin typeface="Times New Roman" pitchFamily="18" charset="0"/>
                <a:ea typeface="楷体" pitchFamily="49" charset="-122"/>
                <a:cs typeface="Times New Roman" pitchFamily="18" charset="0"/>
              </a:rPr>
              <a:t>chmod</a:t>
            </a:r>
            <a:r>
              <a:rPr lang="en-US" altLang="zh-CN" dirty="0">
                <a:latin typeface="Times New Roman" pitchFamily="18" charset="0"/>
                <a:ea typeface="楷体" pitchFamily="49" charset="-122"/>
                <a:cs typeface="Times New Roman" pitchFamily="18" charset="0"/>
              </a:rPr>
              <a:t> 755 </a:t>
            </a:r>
            <a:r>
              <a:rPr lang="en-US" altLang="zh-CN" dirty="0" err="1">
                <a:latin typeface="Times New Roman" pitchFamily="18" charset="0"/>
                <a:ea typeface="楷体" pitchFamily="49" charset="-122"/>
                <a:cs typeface="Times New Roman" pitchFamily="18" charset="0"/>
              </a:rPr>
              <a:t>a.txt</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rwxr</a:t>
            </a:r>
            <a:r>
              <a:rPr lang="en-US" altLang="zh-CN" dirty="0">
                <a:latin typeface="Times New Roman" pitchFamily="18" charset="0"/>
                <a:ea typeface="楷体" pitchFamily="49" charset="-122"/>
                <a:cs typeface="Times New Roman" pitchFamily="18" charset="0"/>
              </a:rPr>
              <a:t>-</a:t>
            </a:r>
            <a:r>
              <a:rPr lang="en-US" altLang="zh-CN" dirty="0" err="1">
                <a:latin typeface="Times New Roman" pitchFamily="18" charset="0"/>
                <a:ea typeface="楷体" pitchFamily="49" charset="-122"/>
                <a:cs typeface="Times New Roman" pitchFamily="18" charset="0"/>
              </a:rPr>
              <a:t>xr</a:t>
            </a:r>
            <a:r>
              <a:rPr lang="en-US" altLang="zh-CN" dirty="0">
                <a:latin typeface="Times New Roman" pitchFamily="18" charset="0"/>
                <a:ea typeface="楷体" pitchFamily="49" charset="-122"/>
                <a:cs typeface="Times New Roman" pitchFamily="18" charset="0"/>
              </a:rPr>
              <a:t>-x </a:t>
            </a:r>
            <a:r>
              <a:rPr lang="zh-CN" altLang="en-US" dirty="0">
                <a:latin typeface="Times New Roman" pitchFamily="18" charset="0"/>
                <a:ea typeface="楷体" pitchFamily="49" charset="-122"/>
                <a:cs typeface="Times New Roman" pitchFamily="18" charset="0"/>
              </a:rPr>
              <a:t>修改</a:t>
            </a:r>
            <a:r>
              <a:rPr lang="en-US" altLang="zh-CN" dirty="0" err="1">
                <a:latin typeface="Times New Roman" pitchFamily="18" charset="0"/>
                <a:ea typeface="楷体" pitchFamily="49" charset="-122"/>
                <a:cs typeface="Times New Roman" pitchFamily="18" charset="0"/>
              </a:rPr>
              <a:t>a.txt</a:t>
            </a:r>
            <a:r>
              <a:rPr lang="zh-CN" altLang="en-US" dirty="0">
                <a:latin typeface="Times New Roman" pitchFamily="18" charset="0"/>
                <a:ea typeface="楷体" pitchFamily="49" charset="-122"/>
                <a:cs typeface="Times New Roman" pitchFamily="18" charset="0"/>
              </a:rPr>
              <a:t>文件的权限为</a:t>
            </a:r>
            <a:r>
              <a:rPr lang="en-US" altLang="zh-CN" dirty="0">
                <a:latin typeface="Times New Roman" pitchFamily="18" charset="0"/>
                <a:ea typeface="楷体" pitchFamily="49" charset="-122"/>
                <a:cs typeface="Times New Roman" pitchFamily="18" charset="0"/>
              </a:rPr>
              <a:t>755 </a:t>
            </a:r>
          </a:p>
          <a:p>
            <a:pPr>
              <a:lnSpc>
                <a:spcPct val="150000"/>
              </a:lnSpc>
            </a:pPr>
            <a:r>
              <a:rPr lang="en-US" altLang="zh-CN" dirty="0" err="1">
                <a:latin typeface="Times New Roman" pitchFamily="18" charset="0"/>
                <a:ea typeface="楷体" pitchFamily="49" charset="-122"/>
                <a:cs typeface="Times New Roman" pitchFamily="18" charset="0"/>
              </a:rPr>
              <a:t>chmod</a:t>
            </a:r>
            <a:r>
              <a:rPr lang="en-US" altLang="zh-CN" dirty="0">
                <a:latin typeface="Times New Roman" pitchFamily="18" charset="0"/>
                <a:ea typeface="楷体" pitchFamily="49" charset="-122"/>
                <a:cs typeface="Times New Roman" pitchFamily="18" charset="0"/>
              </a:rPr>
              <a:t> +x </a:t>
            </a:r>
            <a:r>
              <a:rPr lang="en-US" altLang="zh-CN" dirty="0" err="1">
                <a:latin typeface="Times New Roman" pitchFamily="18" charset="0"/>
                <a:ea typeface="楷体" pitchFamily="49" charset="-122"/>
                <a:cs typeface="Times New Roman" pitchFamily="18" charset="0"/>
              </a:rPr>
              <a:t>a.txt</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rwx</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为用户自己增加</a:t>
            </a:r>
            <a:r>
              <a:rPr lang="en-US" altLang="zh-CN" dirty="0" err="1">
                <a:latin typeface="Times New Roman" pitchFamily="18" charset="0"/>
                <a:ea typeface="楷体" pitchFamily="49" charset="-122"/>
                <a:cs typeface="Times New Roman" pitchFamily="18" charset="0"/>
              </a:rPr>
              <a:t>a.txt</a:t>
            </a:r>
            <a:r>
              <a:rPr lang="zh-CN" altLang="en-US" dirty="0">
                <a:latin typeface="Times New Roman" pitchFamily="18" charset="0"/>
                <a:ea typeface="楷体" pitchFamily="49" charset="-122"/>
                <a:cs typeface="Times New Roman" pitchFamily="18" charset="0"/>
              </a:rPr>
              <a:t>的可执行权限 </a:t>
            </a:r>
          </a:p>
          <a:p>
            <a:pPr>
              <a:lnSpc>
                <a:spcPct val="150000"/>
              </a:lnSpc>
            </a:pPr>
            <a:r>
              <a:rPr lang="en-US" altLang="zh-CN" dirty="0" err="1">
                <a:latin typeface="Times New Roman" pitchFamily="18" charset="0"/>
                <a:ea typeface="楷体" pitchFamily="49" charset="-122"/>
                <a:cs typeface="Times New Roman" pitchFamily="18" charset="0"/>
              </a:rPr>
              <a:t>chmod</a:t>
            </a:r>
            <a:r>
              <a:rPr lang="en-US" altLang="zh-CN" dirty="0">
                <a:latin typeface="Times New Roman" pitchFamily="18" charset="0"/>
                <a:ea typeface="楷体" pitchFamily="49" charset="-122"/>
                <a:cs typeface="Times New Roman" pitchFamily="18" charset="0"/>
              </a:rPr>
              <a:t> -x </a:t>
            </a:r>
            <a:r>
              <a:rPr lang="en-US" altLang="zh-CN" dirty="0" err="1">
                <a:latin typeface="Times New Roman" pitchFamily="18" charset="0"/>
                <a:ea typeface="楷体" pitchFamily="49" charset="-122"/>
                <a:cs typeface="Times New Roman" pitchFamily="18" charset="0"/>
              </a:rPr>
              <a:t>a.txt</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rw</a:t>
            </a:r>
            <a:r>
              <a:rPr lang="en-US" altLang="zh-CN" dirty="0">
                <a:latin typeface="Times New Roman" pitchFamily="18" charset="0"/>
                <a:ea typeface="楷体" pitchFamily="49" charset="-122"/>
                <a:cs typeface="Times New Roman" pitchFamily="18" charset="0"/>
              </a:rPr>
              <a:t>------ </a:t>
            </a:r>
            <a:r>
              <a:rPr lang="zh-CN" altLang="en-US" dirty="0">
                <a:latin typeface="Times New Roman" pitchFamily="18" charset="0"/>
                <a:ea typeface="楷体" pitchFamily="49" charset="-122"/>
                <a:cs typeface="Times New Roman" pitchFamily="18" charset="0"/>
              </a:rPr>
              <a:t>为用户自己去除</a:t>
            </a:r>
            <a:r>
              <a:rPr lang="en-US" altLang="zh-CN" dirty="0" err="1">
                <a:latin typeface="Times New Roman" pitchFamily="18" charset="0"/>
                <a:ea typeface="楷体" pitchFamily="49" charset="-122"/>
                <a:cs typeface="Times New Roman" pitchFamily="18" charset="0"/>
              </a:rPr>
              <a:t>a.txt</a:t>
            </a:r>
            <a:r>
              <a:rPr lang="zh-CN" altLang="en-US" dirty="0">
                <a:latin typeface="Times New Roman" pitchFamily="18" charset="0"/>
                <a:ea typeface="楷体" pitchFamily="49" charset="-122"/>
                <a:cs typeface="Times New Roman" pitchFamily="18" charset="0"/>
              </a:rPr>
              <a:t>的可执行权限 </a:t>
            </a:r>
          </a:p>
          <a:p>
            <a:pPr>
              <a:lnSpc>
                <a:spcPct val="150000"/>
              </a:lnSpc>
            </a:pPr>
            <a:r>
              <a:rPr lang="en-US" altLang="zh-CN" dirty="0" err="1">
                <a:latin typeface="Times New Roman" pitchFamily="18" charset="0"/>
                <a:ea typeface="楷体" pitchFamily="49" charset="-122"/>
                <a:cs typeface="Times New Roman" pitchFamily="18" charset="0"/>
              </a:rPr>
              <a:t>chmod</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g+x</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a.txt</a:t>
            </a:r>
            <a:r>
              <a:rPr lang="en-US" altLang="zh-CN" dirty="0">
                <a:latin typeface="Times New Roman" pitchFamily="18" charset="0"/>
                <a:ea typeface="楷体" pitchFamily="49" charset="-122"/>
                <a:cs typeface="Times New Roman" pitchFamily="18" charset="0"/>
              </a:rPr>
              <a:t> -</a:t>
            </a:r>
            <a:r>
              <a:rPr lang="en-US" altLang="zh-CN" dirty="0" err="1">
                <a:latin typeface="Times New Roman" pitchFamily="18" charset="0"/>
                <a:ea typeface="楷体" pitchFamily="49" charset="-122"/>
                <a:cs typeface="Times New Roman" pitchFamily="18" charset="0"/>
              </a:rPr>
              <a:t>rwx</a:t>
            </a:r>
            <a:r>
              <a:rPr lang="en-US" altLang="zh-CN" dirty="0">
                <a:latin typeface="Times New Roman" pitchFamily="18" charset="0"/>
                <a:ea typeface="楷体" pitchFamily="49" charset="-122"/>
                <a:cs typeface="Times New Roman" pitchFamily="18" charset="0"/>
              </a:rPr>
              <a:t>---x--- </a:t>
            </a:r>
            <a:r>
              <a:rPr lang="zh-CN" altLang="en-US" dirty="0">
                <a:latin typeface="Times New Roman" pitchFamily="18" charset="0"/>
                <a:ea typeface="楷体" pitchFamily="49" charset="-122"/>
                <a:cs typeface="Times New Roman" pitchFamily="18" charset="0"/>
              </a:rPr>
              <a:t>为用户所在组的所有的用户增加可执行权限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41</a:t>
            </a:fld>
            <a:endParaRPr lang="zh-CN" altLang="en-US"/>
          </a:p>
        </p:txBody>
      </p:sp>
    </p:spTree>
    <p:extLst>
      <p:ext uri="{BB962C8B-B14F-4D97-AF65-F5344CB8AC3E}">
        <p14:creationId xmlns:p14="http://schemas.microsoft.com/office/powerpoint/2010/main" val="1834151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35760" y="188641"/>
            <a:ext cx="4572000" cy="646331"/>
          </a:xfrm>
          <a:prstGeom prst="rect">
            <a:avLst/>
          </a:prstGeom>
        </p:spPr>
        <p:txBody>
          <a:bodyPr>
            <a:spAutoFit/>
          </a:bodyPr>
          <a:lstStyle/>
          <a:p>
            <a:r>
              <a:rPr lang="en-US" altLang="zh-CN" sz="3600" b="1" dirty="0">
                <a:latin typeface="Times New Roman" pitchFamily="18" charset="0"/>
                <a:ea typeface="楷体" pitchFamily="49" charset="-122"/>
                <a:cs typeface="Times New Roman" pitchFamily="18" charset="0"/>
              </a:rPr>
              <a:t>vi</a:t>
            </a:r>
            <a:r>
              <a:rPr lang="zh-CN" altLang="en-US" sz="3600" dirty="0">
                <a:latin typeface="Times New Roman" pitchFamily="18" charset="0"/>
                <a:ea typeface="楷体" pitchFamily="49" charset="-122"/>
                <a:cs typeface="Times New Roman" pitchFamily="18" charset="0"/>
              </a:rPr>
              <a:t>编辑器的使用 </a:t>
            </a:r>
          </a:p>
        </p:txBody>
      </p:sp>
      <p:sp>
        <p:nvSpPr>
          <p:cNvPr id="5" name="矩形 4"/>
          <p:cNvSpPr/>
          <p:nvPr/>
        </p:nvSpPr>
        <p:spPr>
          <a:xfrm>
            <a:off x="2279576" y="1196753"/>
            <a:ext cx="7488832" cy="4247317"/>
          </a:xfrm>
          <a:prstGeom prst="rect">
            <a:avLst/>
          </a:prstGeom>
        </p:spPr>
        <p:txBody>
          <a:bodyPr wrap="square">
            <a:spAutoFit/>
          </a:bodyPr>
          <a:lstStyle/>
          <a:p>
            <a:pPr>
              <a:lnSpc>
                <a:spcPct val="150000"/>
              </a:lnSpc>
            </a:pP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dirty="0">
                <a:latin typeface="Times New Roman" pitchFamily="18" charset="0"/>
                <a:ea typeface="楷体" pitchFamily="49" charset="-122"/>
                <a:cs typeface="Times New Roman" pitchFamily="18" charset="0"/>
              </a:rPr>
              <a:t>vi </a:t>
            </a:r>
            <a:r>
              <a:rPr lang="zh-CN" altLang="en-US" dirty="0">
                <a:latin typeface="Times New Roman" pitchFamily="18" charset="0"/>
                <a:ea typeface="楷体" pitchFamily="49" charset="-122"/>
                <a:cs typeface="Times New Roman" pitchFamily="18" charset="0"/>
              </a:rPr>
              <a:t>是</a:t>
            </a:r>
            <a:r>
              <a:rPr lang="en-US" altLang="zh-CN" dirty="0">
                <a:latin typeface="Times New Roman" pitchFamily="18" charset="0"/>
                <a:ea typeface="楷体" pitchFamily="49" charset="-122"/>
                <a:cs typeface="Times New Roman" pitchFamily="18" charset="0"/>
              </a:rPr>
              <a:t>Unix </a:t>
            </a:r>
            <a:r>
              <a:rPr lang="zh-CN" altLang="en-US" dirty="0">
                <a:latin typeface="Times New Roman" pitchFamily="18" charset="0"/>
                <a:ea typeface="楷体" pitchFamily="49" charset="-122"/>
                <a:cs typeface="Times New Roman" pitchFamily="18" charset="0"/>
              </a:rPr>
              <a:t>系统上的文本编辑器相当于</a:t>
            </a:r>
            <a:r>
              <a:rPr lang="en-US" altLang="zh-CN" dirty="0">
                <a:latin typeface="Times New Roman" pitchFamily="18" charset="0"/>
                <a:ea typeface="楷体" pitchFamily="49" charset="-122"/>
                <a:cs typeface="Times New Roman" pitchFamily="18" charset="0"/>
              </a:rPr>
              <a:t>windows</a:t>
            </a:r>
            <a:r>
              <a:rPr lang="zh-CN" altLang="en-US" dirty="0">
                <a:latin typeface="Times New Roman" pitchFamily="18" charset="0"/>
                <a:ea typeface="楷体" pitchFamily="49" charset="-122"/>
                <a:cs typeface="Times New Roman" pitchFamily="18" charset="0"/>
              </a:rPr>
              <a:t>下的记事本 </a:t>
            </a:r>
          </a:p>
          <a:p>
            <a:pPr>
              <a:lnSpc>
                <a:spcPct val="150000"/>
              </a:lnSpc>
            </a:pPr>
            <a:r>
              <a:rPr lang="en-US" altLang="zh-CN" dirty="0">
                <a:latin typeface="Times New Roman" pitchFamily="18" charset="0"/>
                <a:ea typeface="楷体" pitchFamily="49" charset="-122"/>
                <a:cs typeface="Times New Roman" pitchFamily="18" charset="0"/>
              </a:rPr>
              <a:t>•</a:t>
            </a:r>
            <a:r>
              <a:rPr lang="zh-CN" altLang="en-US" dirty="0">
                <a:latin typeface="Times New Roman" pitchFamily="18" charset="0"/>
                <a:ea typeface="楷体" pitchFamily="49" charset="-122"/>
                <a:cs typeface="Times New Roman" pitchFamily="18" charset="0"/>
              </a:rPr>
              <a:t>开始使用</a:t>
            </a:r>
            <a:r>
              <a:rPr lang="en-US" altLang="zh-CN" b="1" dirty="0">
                <a:latin typeface="Times New Roman" pitchFamily="18" charset="0"/>
                <a:ea typeface="楷体" pitchFamily="49" charset="-122"/>
                <a:cs typeface="Times New Roman" pitchFamily="18" charset="0"/>
              </a:rPr>
              <a:t>vi </a:t>
            </a:r>
            <a:endParaRPr lang="en-US" altLang="zh-CN" dirty="0">
              <a:latin typeface="Times New Roman" pitchFamily="18" charset="0"/>
              <a:ea typeface="楷体" pitchFamily="49" charset="-122"/>
              <a:cs typeface="Times New Roman" pitchFamily="18" charset="0"/>
            </a:endParaRPr>
          </a:p>
          <a:p>
            <a:pPr>
              <a:lnSpc>
                <a:spcPct val="150000"/>
              </a:lnSpc>
            </a:pPr>
            <a:endParaRPr lang="zh-CN" altLang="en-US" dirty="0">
              <a:latin typeface="Times New Roman" pitchFamily="18" charset="0"/>
              <a:ea typeface="楷体" pitchFamily="49" charset="-122"/>
              <a:cs typeface="Times New Roman" pitchFamily="18" charset="0"/>
            </a:endParaRPr>
          </a:p>
          <a:p>
            <a:pPr>
              <a:lnSpc>
                <a:spcPct val="150000"/>
              </a:lnSpc>
            </a:pPr>
            <a:r>
              <a:rPr lang="en-US" altLang="zh-CN" dirty="0" smtClean="0">
                <a:latin typeface="Times New Roman" pitchFamily="18" charset="0"/>
                <a:ea typeface="楷体" pitchFamily="49" charset="-122"/>
                <a:cs typeface="Times New Roman" pitchFamily="18" charset="0"/>
              </a:rPr>
              <a:t>vi </a:t>
            </a:r>
            <a:r>
              <a:rPr lang="zh-CN" altLang="en-US" dirty="0">
                <a:latin typeface="Times New Roman" pitchFamily="18" charset="0"/>
                <a:ea typeface="楷体" pitchFamily="49" charset="-122"/>
                <a:cs typeface="Times New Roman" pitchFamily="18" charset="0"/>
              </a:rPr>
              <a:t>文件名 </a:t>
            </a:r>
          </a:p>
          <a:p>
            <a:pPr>
              <a:lnSpc>
                <a:spcPct val="150000"/>
              </a:lnSpc>
            </a:pPr>
            <a:r>
              <a:rPr lang="en-US" altLang="zh-CN" dirty="0">
                <a:latin typeface="Times New Roman" pitchFamily="18" charset="0"/>
                <a:ea typeface="楷体" pitchFamily="49" charset="-122"/>
                <a:cs typeface="Times New Roman" pitchFamily="18" charset="0"/>
              </a:rPr>
              <a:t>•</a:t>
            </a:r>
            <a:r>
              <a:rPr lang="en-US" altLang="zh-CN" b="1" dirty="0">
                <a:latin typeface="Times New Roman" pitchFamily="18" charset="0"/>
                <a:ea typeface="楷体" pitchFamily="49" charset="-122"/>
                <a:cs typeface="Times New Roman" pitchFamily="18" charset="0"/>
              </a:rPr>
              <a:t>vi</a:t>
            </a:r>
            <a:r>
              <a:rPr lang="zh-CN" altLang="en-US" dirty="0">
                <a:latin typeface="Times New Roman" pitchFamily="18" charset="0"/>
                <a:ea typeface="楷体" pitchFamily="49" charset="-122"/>
                <a:cs typeface="Times New Roman" pitchFamily="18" charset="0"/>
              </a:rPr>
              <a:t>的工作模式 </a:t>
            </a:r>
          </a:p>
          <a:p>
            <a:pPr>
              <a:lnSpc>
                <a:spcPct val="150000"/>
              </a:lnSpc>
            </a:pPr>
            <a:endParaRPr lang="zh-CN" altLang="en-US" dirty="0">
              <a:latin typeface="Times New Roman" pitchFamily="18" charset="0"/>
              <a:ea typeface="楷体" pitchFamily="49" charset="-122"/>
              <a:cs typeface="Times New Roman" pitchFamily="18" charset="0"/>
            </a:endParaRPr>
          </a:p>
          <a:p>
            <a:pPr>
              <a:lnSpc>
                <a:spcPct val="150000"/>
              </a:lnSpc>
            </a:pPr>
            <a:r>
              <a:rPr lang="zh-CN" altLang="en-US" dirty="0">
                <a:latin typeface="Times New Roman" pitchFamily="18" charset="0"/>
                <a:ea typeface="楷体" pitchFamily="49" charset="-122"/>
                <a:cs typeface="Times New Roman" pitchFamily="18" charset="0"/>
              </a:rPr>
              <a:t>正常（</a:t>
            </a:r>
            <a:r>
              <a:rPr lang="en-US" altLang="zh-CN" dirty="0">
                <a:latin typeface="Times New Roman" pitchFamily="18" charset="0"/>
                <a:ea typeface="楷体" pitchFamily="49" charset="-122"/>
                <a:cs typeface="Times New Roman" pitchFamily="18" charset="0"/>
              </a:rPr>
              <a:t>normal</a:t>
            </a:r>
            <a:r>
              <a:rPr lang="zh-CN" altLang="en-US" dirty="0">
                <a:latin typeface="Times New Roman" pitchFamily="18" charset="0"/>
                <a:ea typeface="楷体" pitchFamily="49" charset="-122"/>
                <a:cs typeface="Times New Roman" pitchFamily="18" charset="0"/>
              </a:rPr>
              <a:t>）模式 </a:t>
            </a:r>
          </a:p>
          <a:p>
            <a:pPr>
              <a:lnSpc>
                <a:spcPct val="150000"/>
              </a:lnSpc>
            </a:pPr>
            <a:r>
              <a:rPr lang="zh-CN" altLang="en-US" dirty="0">
                <a:latin typeface="Times New Roman" pitchFamily="18" charset="0"/>
                <a:ea typeface="楷体" pitchFamily="49" charset="-122"/>
                <a:cs typeface="Times New Roman" pitchFamily="18" charset="0"/>
              </a:rPr>
              <a:t>插入（</a:t>
            </a:r>
            <a:r>
              <a:rPr lang="en-US" altLang="zh-CN" dirty="0">
                <a:latin typeface="Times New Roman" pitchFamily="18" charset="0"/>
                <a:ea typeface="楷体" pitchFamily="49" charset="-122"/>
                <a:cs typeface="Times New Roman" pitchFamily="18" charset="0"/>
              </a:rPr>
              <a:t>insert</a:t>
            </a:r>
            <a:r>
              <a:rPr lang="zh-CN" altLang="en-US" dirty="0">
                <a:latin typeface="Times New Roman" pitchFamily="18" charset="0"/>
                <a:ea typeface="楷体" pitchFamily="49" charset="-122"/>
                <a:cs typeface="Times New Roman" pitchFamily="18" charset="0"/>
              </a:rPr>
              <a:t>）模式 </a:t>
            </a:r>
          </a:p>
          <a:p>
            <a:pPr>
              <a:lnSpc>
                <a:spcPct val="150000"/>
              </a:lnSpc>
            </a:pPr>
            <a:r>
              <a:rPr lang="zh-CN" altLang="en-US" dirty="0">
                <a:latin typeface="Times New Roman" pitchFamily="18" charset="0"/>
                <a:ea typeface="楷体" pitchFamily="49" charset="-122"/>
                <a:cs typeface="Times New Roman" pitchFamily="18" charset="0"/>
              </a:rPr>
              <a:t>可视（</a:t>
            </a:r>
            <a:r>
              <a:rPr lang="en-US" altLang="zh-CN" dirty="0">
                <a:latin typeface="Times New Roman" pitchFamily="18" charset="0"/>
                <a:ea typeface="楷体" pitchFamily="49" charset="-122"/>
                <a:cs typeface="Times New Roman" pitchFamily="18" charset="0"/>
              </a:rPr>
              <a:t>visual</a:t>
            </a:r>
            <a:r>
              <a:rPr lang="zh-CN" altLang="en-US" dirty="0">
                <a:latin typeface="Times New Roman" pitchFamily="18" charset="0"/>
                <a:ea typeface="楷体" pitchFamily="49" charset="-122"/>
                <a:cs typeface="Times New Roman" pitchFamily="18" charset="0"/>
              </a:rPr>
              <a:t>）模式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42</a:t>
            </a:fld>
            <a:endParaRPr lang="zh-CN" altLang="en-US"/>
          </a:p>
        </p:txBody>
      </p:sp>
    </p:spTree>
    <p:extLst>
      <p:ext uri="{BB962C8B-B14F-4D97-AF65-F5344CB8AC3E}">
        <p14:creationId xmlns:p14="http://schemas.microsoft.com/office/powerpoint/2010/main" val="36297372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1136650"/>
            <a:ext cx="7410450"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E8D1A0BE-4B26-48D7-B8C5-31D3800DADB1}" type="slidenum">
              <a:rPr lang="zh-CN" altLang="en-US" smtClean="0"/>
              <a:t>43</a:t>
            </a:fld>
            <a:endParaRPr lang="zh-CN" altLang="en-US"/>
          </a:p>
        </p:txBody>
      </p:sp>
    </p:spTree>
    <p:extLst>
      <p:ext uri="{BB962C8B-B14F-4D97-AF65-F5344CB8AC3E}">
        <p14:creationId xmlns:p14="http://schemas.microsoft.com/office/powerpoint/2010/main" val="26459837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99209" y="0"/>
            <a:ext cx="10515600" cy="1325563"/>
          </a:xfrm>
        </p:spPr>
        <p:txBody>
          <a:bodyPr/>
          <a:lstStyle/>
          <a:p>
            <a:pPr algn="l" eaLnBrk="1" hangingPunct="1"/>
            <a:r>
              <a:rPr lang="en-US" altLang="zh-CN" dirty="0" smtClean="0">
                <a:latin typeface="Times New Roman" panose="02020603050405020304" pitchFamily="18" charset="0"/>
                <a:ea typeface="楷体" panose="02010609060101010101" pitchFamily="49" charset="-122"/>
              </a:rPr>
              <a:t>vi</a:t>
            </a:r>
            <a:r>
              <a:rPr lang="zh-CN" altLang="en-US" dirty="0" smtClean="0">
                <a:latin typeface="Times New Roman" panose="02020603050405020304" pitchFamily="18" charset="0"/>
                <a:ea typeface="楷体" panose="02010609060101010101" pitchFamily="49" charset="-122"/>
              </a:rPr>
              <a:t>命令详解</a:t>
            </a:r>
          </a:p>
        </p:txBody>
      </p:sp>
      <p:sp>
        <p:nvSpPr>
          <p:cNvPr id="63491" name="Rectangle 3"/>
          <p:cNvSpPr>
            <a:spLocks noGrp="1" noChangeArrowheads="1"/>
          </p:cNvSpPr>
          <p:nvPr>
            <p:ph idx="1"/>
          </p:nvPr>
        </p:nvSpPr>
        <p:spPr>
          <a:xfrm>
            <a:off x="1981200" y="980728"/>
            <a:ext cx="8229600" cy="5400898"/>
          </a:xfrm>
        </p:spPr>
        <p:txBody>
          <a:bodyPr/>
          <a:lstStyle/>
          <a:p>
            <a:pPr>
              <a:spcBef>
                <a:spcPts val="600"/>
              </a:spcBef>
            </a:pPr>
            <a:r>
              <a:rPr lang="zh-CN" altLang="en-US" sz="2400" dirty="0">
                <a:latin typeface="Times New Roman" panose="02020603050405020304" pitchFamily="18" charset="0"/>
                <a:ea typeface="楷体" panose="02010609060101010101" pitchFamily="49" charset="-122"/>
              </a:rPr>
              <a:t>进入</a:t>
            </a:r>
            <a:r>
              <a:rPr lang="en-US" altLang="zh-CN" sz="2400" dirty="0">
                <a:latin typeface="Times New Roman" panose="02020603050405020304" pitchFamily="18" charset="0"/>
                <a:ea typeface="楷体" panose="02010609060101010101" pitchFamily="49" charset="-122"/>
              </a:rPr>
              <a:t>vi</a:t>
            </a:r>
            <a:r>
              <a:rPr lang="zh-CN" altLang="en-US" sz="2400" dirty="0">
                <a:latin typeface="Times New Roman" panose="02020603050405020304" pitchFamily="18" charset="0"/>
                <a:ea typeface="楷体" panose="02010609060101010101" pitchFamily="49" charset="-122"/>
              </a:rPr>
              <a:t>的命令 </a:t>
            </a:r>
            <a:endParaRPr lang="en-US" altLang="zh-CN" sz="2400" dirty="0">
              <a:latin typeface="Times New Roman" panose="02020603050405020304" pitchFamily="18" charset="0"/>
              <a:ea typeface="楷体" panose="02010609060101010101" pitchFamily="49" charset="-122"/>
            </a:endParaRPr>
          </a:p>
          <a:p>
            <a:pPr lvl="1">
              <a:spcBef>
                <a:spcPts val="600"/>
              </a:spcBef>
            </a:pPr>
            <a:r>
              <a:rPr lang="en-US" altLang="zh-CN" sz="2000" b="1" dirty="0">
                <a:latin typeface="Times New Roman" panose="02020603050405020304" pitchFamily="18" charset="0"/>
                <a:ea typeface="楷体" panose="02010609060101010101" pitchFamily="49" charset="-122"/>
              </a:rPr>
              <a:t>vi filename :</a:t>
            </a:r>
            <a:r>
              <a:rPr lang="zh-CN" altLang="en-US" sz="2000" b="1" dirty="0">
                <a:latin typeface="Times New Roman" panose="02020603050405020304" pitchFamily="18" charset="0"/>
                <a:ea typeface="楷体" panose="02010609060101010101" pitchFamily="49" charset="-122"/>
              </a:rPr>
              <a:t>打开或新建文件，并将光标置于第一行首 </a:t>
            </a:r>
            <a:endParaRPr lang="en-US" altLang="zh-CN" sz="2000" b="1" dirty="0">
              <a:latin typeface="Times New Roman" panose="02020603050405020304" pitchFamily="18" charset="0"/>
              <a:ea typeface="楷体" panose="02010609060101010101" pitchFamily="49" charset="-122"/>
            </a:endParaRPr>
          </a:p>
          <a:p>
            <a:pPr lvl="1">
              <a:spcBef>
                <a:spcPts val="600"/>
              </a:spcBef>
            </a:pPr>
            <a:r>
              <a:rPr lang="en-US" altLang="zh-CN" sz="2000" dirty="0">
                <a:latin typeface="Times New Roman" panose="02020603050405020304" pitchFamily="18" charset="0"/>
                <a:ea typeface="楷体" panose="02010609060101010101" pitchFamily="49" charset="-122"/>
              </a:rPr>
              <a:t>vi +n filename </a:t>
            </a:r>
            <a:r>
              <a:rPr lang="zh-CN" altLang="en-US" sz="2000" dirty="0">
                <a:latin typeface="Times New Roman" panose="02020603050405020304" pitchFamily="18" charset="0"/>
                <a:ea typeface="楷体" panose="02010609060101010101" pitchFamily="49" charset="-122"/>
              </a:rPr>
              <a:t>：打开文件，并将光标置于第</a:t>
            </a:r>
            <a:r>
              <a:rPr lang="en-US" altLang="zh-CN" sz="2000" dirty="0">
                <a:latin typeface="Times New Roman" panose="02020603050405020304" pitchFamily="18" charset="0"/>
                <a:ea typeface="楷体" panose="02010609060101010101" pitchFamily="49" charset="-122"/>
              </a:rPr>
              <a:t>n</a:t>
            </a:r>
            <a:r>
              <a:rPr lang="zh-CN" altLang="en-US" sz="2000" dirty="0">
                <a:latin typeface="Times New Roman" panose="02020603050405020304" pitchFamily="18" charset="0"/>
                <a:ea typeface="楷体" panose="02010609060101010101" pitchFamily="49" charset="-122"/>
              </a:rPr>
              <a:t>行首 </a:t>
            </a:r>
            <a:endParaRPr lang="en-US" altLang="zh-CN" sz="2000" dirty="0">
              <a:latin typeface="Times New Roman" panose="02020603050405020304" pitchFamily="18" charset="0"/>
              <a:ea typeface="楷体" panose="02010609060101010101" pitchFamily="49" charset="-122"/>
            </a:endParaRPr>
          </a:p>
          <a:p>
            <a:pPr lvl="1">
              <a:spcBef>
                <a:spcPts val="600"/>
              </a:spcBef>
            </a:pPr>
            <a:r>
              <a:rPr lang="en-US" altLang="zh-CN" sz="2000" dirty="0">
                <a:latin typeface="Times New Roman" panose="02020603050405020304" pitchFamily="18" charset="0"/>
                <a:ea typeface="楷体" panose="02010609060101010101" pitchFamily="49" charset="-122"/>
              </a:rPr>
              <a:t>vi + filename </a:t>
            </a:r>
            <a:r>
              <a:rPr lang="zh-CN" altLang="en-US" sz="2000" dirty="0">
                <a:latin typeface="Times New Roman" panose="02020603050405020304" pitchFamily="18" charset="0"/>
                <a:ea typeface="楷体" panose="02010609060101010101" pitchFamily="49" charset="-122"/>
              </a:rPr>
              <a:t>：打开文件，并将光标置于最后一行首 </a:t>
            </a:r>
            <a:endParaRPr lang="en-US" altLang="zh-CN" sz="2000" dirty="0">
              <a:latin typeface="Times New Roman" panose="02020603050405020304" pitchFamily="18" charset="0"/>
              <a:ea typeface="楷体" panose="02010609060101010101" pitchFamily="49" charset="-122"/>
            </a:endParaRPr>
          </a:p>
          <a:p>
            <a:pPr lvl="1">
              <a:spcBef>
                <a:spcPts val="600"/>
              </a:spcBef>
            </a:pPr>
            <a:r>
              <a:rPr lang="en-US" altLang="zh-CN" sz="2000" dirty="0">
                <a:latin typeface="Times New Roman" panose="02020603050405020304" pitchFamily="18" charset="0"/>
                <a:ea typeface="楷体" panose="02010609060101010101" pitchFamily="49" charset="-122"/>
              </a:rPr>
              <a:t>vi +/pattern filename</a:t>
            </a:r>
            <a:r>
              <a:rPr lang="zh-CN" altLang="en-US" sz="2000" dirty="0">
                <a:latin typeface="Times New Roman" panose="02020603050405020304" pitchFamily="18" charset="0"/>
                <a:ea typeface="楷体" panose="02010609060101010101" pitchFamily="49" charset="-122"/>
              </a:rPr>
              <a:t>：打开文件，并将光标置于第一个与</a:t>
            </a:r>
            <a:r>
              <a:rPr lang="en-US" altLang="zh-CN" sz="2000" dirty="0">
                <a:latin typeface="Times New Roman" panose="02020603050405020304" pitchFamily="18" charset="0"/>
                <a:ea typeface="楷体" panose="02010609060101010101" pitchFamily="49" charset="-122"/>
              </a:rPr>
              <a:t>pattern</a:t>
            </a:r>
            <a:r>
              <a:rPr lang="zh-CN" altLang="en-US" sz="2000" dirty="0">
                <a:latin typeface="Times New Roman" panose="02020603050405020304" pitchFamily="18" charset="0"/>
                <a:ea typeface="楷体" panose="02010609060101010101" pitchFamily="49" charset="-122"/>
              </a:rPr>
              <a:t>匹配的串处 </a:t>
            </a:r>
            <a:endParaRPr lang="en-US" altLang="zh-CN" sz="2000" dirty="0">
              <a:latin typeface="Times New Roman" panose="02020603050405020304" pitchFamily="18" charset="0"/>
              <a:ea typeface="楷体" panose="02010609060101010101" pitchFamily="49" charset="-122"/>
            </a:endParaRPr>
          </a:p>
          <a:p>
            <a:pPr lvl="1">
              <a:spcBef>
                <a:spcPts val="600"/>
              </a:spcBef>
            </a:pPr>
            <a:r>
              <a:rPr lang="en-US" altLang="zh-CN" sz="2000" dirty="0">
                <a:latin typeface="Times New Roman" panose="02020603050405020304" pitchFamily="18" charset="0"/>
                <a:ea typeface="楷体" panose="02010609060101010101" pitchFamily="49" charset="-122"/>
              </a:rPr>
              <a:t>vi -r filename </a:t>
            </a:r>
            <a:r>
              <a:rPr lang="zh-CN" altLang="en-US" sz="2000" dirty="0">
                <a:latin typeface="Times New Roman" panose="02020603050405020304" pitchFamily="18" charset="0"/>
                <a:ea typeface="楷体" panose="02010609060101010101" pitchFamily="49" charset="-122"/>
              </a:rPr>
              <a:t>：在上次正用</a:t>
            </a:r>
            <a:r>
              <a:rPr lang="en-US" altLang="zh-CN" sz="2000" dirty="0">
                <a:latin typeface="Times New Roman" panose="02020603050405020304" pitchFamily="18" charset="0"/>
                <a:ea typeface="楷体" panose="02010609060101010101" pitchFamily="49" charset="-122"/>
              </a:rPr>
              <a:t>vi</a:t>
            </a:r>
            <a:r>
              <a:rPr lang="zh-CN" altLang="en-US" sz="2000" dirty="0">
                <a:latin typeface="Times New Roman" panose="02020603050405020304" pitchFamily="18" charset="0"/>
                <a:ea typeface="楷体" panose="02010609060101010101" pitchFamily="49" charset="-122"/>
              </a:rPr>
              <a:t>编辑时发生系统崩溃，恢复</a:t>
            </a:r>
            <a:r>
              <a:rPr lang="en-US" altLang="zh-CN" sz="2000" dirty="0">
                <a:latin typeface="Times New Roman" panose="02020603050405020304" pitchFamily="18" charset="0"/>
                <a:ea typeface="楷体" panose="02010609060101010101" pitchFamily="49" charset="-122"/>
              </a:rPr>
              <a:t>filename </a:t>
            </a:r>
          </a:p>
          <a:p>
            <a:pPr lvl="1">
              <a:spcBef>
                <a:spcPts val="600"/>
              </a:spcBef>
            </a:pPr>
            <a:r>
              <a:rPr lang="en-US" altLang="zh-CN" sz="2000" dirty="0">
                <a:latin typeface="Times New Roman" panose="02020603050405020304" pitchFamily="18" charset="0"/>
                <a:ea typeface="楷体" panose="02010609060101010101" pitchFamily="49" charset="-122"/>
              </a:rPr>
              <a:t>vi filename....filename </a:t>
            </a:r>
            <a:r>
              <a:rPr lang="zh-CN" altLang="en-US" sz="2000" dirty="0">
                <a:latin typeface="Times New Roman" panose="02020603050405020304" pitchFamily="18" charset="0"/>
                <a:ea typeface="楷体" panose="02010609060101010101" pitchFamily="49" charset="-122"/>
              </a:rPr>
              <a:t>：打开多个文件，依次进行编辑 </a:t>
            </a:r>
            <a:endParaRPr lang="en-US" altLang="zh-CN" sz="2000" dirty="0" smtClean="0">
              <a:latin typeface="Times New Roman" panose="02020603050405020304" pitchFamily="18" charset="0"/>
              <a:ea typeface="楷体" panose="02010609060101010101" pitchFamily="49" charset="-122"/>
            </a:endParaRPr>
          </a:p>
          <a:p>
            <a:pPr lvl="1">
              <a:spcBef>
                <a:spcPts val="600"/>
              </a:spcBef>
            </a:pPr>
            <a:endParaRPr lang="zh-CN" altLang="en-US" sz="2000" dirty="0">
              <a:latin typeface="Times New Roman" panose="02020603050405020304" pitchFamily="18" charset="0"/>
              <a:ea typeface="楷体" panose="02010609060101010101" pitchFamily="49" charset="-122"/>
            </a:endParaRPr>
          </a:p>
          <a:p>
            <a:pPr>
              <a:spcBef>
                <a:spcPts val="600"/>
              </a:spcBef>
            </a:pPr>
            <a:r>
              <a:rPr lang="zh-CN" altLang="en-US" sz="2400" dirty="0">
                <a:latin typeface="Times New Roman" panose="02020603050405020304" pitchFamily="18" charset="0"/>
                <a:ea typeface="楷体" panose="02010609060101010101" pitchFamily="49" charset="-122"/>
              </a:rPr>
              <a:t>移动光标类命令 </a:t>
            </a:r>
            <a:endParaRPr lang="en-US" altLang="zh-CN" sz="2400" dirty="0">
              <a:latin typeface="Times New Roman" panose="02020603050405020304" pitchFamily="18" charset="0"/>
              <a:ea typeface="楷体" panose="02010609060101010101" pitchFamily="49" charset="-122"/>
            </a:endParaRPr>
          </a:p>
          <a:p>
            <a:pPr lvl="1">
              <a:spcBef>
                <a:spcPts val="600"/>
              </a:spcBef>
            </a:pPr>
            <a:r>
              <a:rPr lang="en-US" altLang="zh-CN" sz="2000" dirty="0">
                <a:latin typeface="Times New Roman" panose="02020603050405020304" pitchFamily="18" charset="0"/>
                <a:ea typeface="楷体" panose="02010609060101010101" pitchFamily="49" charset="-122"/>
              </a:rPr>
              <a:t>w</a:t>
            </a:r>
            <a:r>
              <a:rPr lang="zh-CN" altLang="en-US" sz="2000" dirty="0">
                <a:latin typeface="Times New Roman" panose="02020603050405020304" pitchFamily="18" charset="0"/>
                <a:ea typeface="楷体" panose="02010609060101010101" pitchFamily="49" charset="-122"/>
              </a:rPr>
              <a:t>或</a:t>
            </a:r>
            <a:r>
              <a:rPr lang="en-US" altLang="zh-CN" sz="2000" dirty="0">
                <a:latin typeface="Times New Roman" panose="02020603050405020304" pitchFamily="18" charset="0"/>
                <a:ea typeface="楷体" panose="02010609060101010101" pitchFamily="49" charset="-122"/>
              </a:rPr>
              <a:t>W </a:t>
            </a:r>
            <a:r>
              <a:rPr lang="zh-CN" altLang="en-US" sz="2000" dirty="0">
                <a:latin typeface="Times New Roman" panose="02020603050405020304" pitchFamily="18" charset="0"/>
                <a:ea typeface="楷体" panose="02010609060101010101" pitchFamily="49" charset="-122"/>
              </a:rPr>
              <a:t>：光标右移一个字至字首</a:t>
            </a:r>
            <a:endParaRPr lang="en-US" altLang="zh-CN" sz="2000" dirty="0">
              <a:latin typeface="Times New Roman" panose="02020603050405020304" pitchFamily="18" charset="0"/>
              <a:ea typeface="楷体" panose="02010609060101010101" pitchFamily="49" charset="-122"/>
            </a:endParaRPr>
          </a:p>
          <a:p>
            <a:pPr lvl="1">
              <a:spcBef>
                <a:spcPts val="600"/>
              </a:spcBef>
            </a:pPr>
            <a:r>
              <a:rPr lang="en-US" altLang="zh-CN" sz="2000" dirty="0">
                <a:latin typeface="Times New Roman" panose="02020603050405020304" pitchFamily="18" charset="0"/>
                <a:ea typeface="楷体" panose="02010609060101010101" pitchFamily="49" charset="-122"/>
              </a:rPr>
              <a:t>b</a:t>
            </a:r>
            <a:r>
              <a:rPr lang="zh-CN" altLang="en-US" sz="2000" dirty="0">
                <a:latin typeface="Times New Roman" panose="02020603050405020304" pitchFamily="18" charset="0"/>
                <a:ea typeface="楷体" panose="02010609060101010101" pitchFamily="49" charset="-122"/>
              </a:rPr>
              <a:t>或</a:t>
            </a:r>
            <a:r>
              <a:rPr lang="en-US" altLang="zh-CN" sz="2000" dirty="0">
                <a:latin typeface="Times New Roman" panose="02020603050405020304" pitchFamily="18" charset="0"/>
                <a:ea typeface="楷体" panose="02010609060101010101" pitchFamily="49" charset="-122"/>
              </a:rPr>
              <a:t>B </a:t>
            </a:r>
            <a:r>
              <a:rPr lang="zh-CN" altLang="en-US" sz="2000" dirty="0">
                <a:latin typeface="Times New Roman" panose="02020603050405020304" pitchFamily="18" charset="0"/>
                <a:ea typeface="楷体" panose="02010609060101010101" pitchFamily="49" charset="-122"/>
              </a:rPr>
              <a:t>：光标左移一个字至字首 </a:t>
            </a:r>
            <a:endParaRPr lang="en-US" altLang="zh-CN" sz="2000" dirty="0">
              <a:latin typeface="Times New Roman" panose="02020603050405020304" pitchFamily="18" charset="0"/>
              <a:ea typeface="楷体" panose="02010609060101010101" pitchFamily="49" charset="-122"/>
            </a:endParaRPr>
          </a:p>
          <a:p>
            <a:pPr lvl="1">
              <a:spcBef>
                <a:spcPts val="600"/>
              </a:spcBef>
            </a:pPr>
            <a:r>
              <a:rPr lang="en-US" altLang="zh-CN" sz="2000" dirty="0">
                <a:latin typeface="Times New Roman" panose="02020603050405020304" pitchFamily="18" charset="0"/>
                <a:ea typeface="楷体" panose="02010609060101010101" pitchFamily="49" charset="-122"/>
              </a:rPr>
              <a:t>e</a:t>
            </a:r>
            <a:r>
              <a:rPr lang="zh-CN" altLang="en-US" sz="2000" dirty="0">
                <a:latin typeface="Times New Roman" panose="02020603050405020304" pitchFamily="18" charset="0"/>
                <a:ea typeface="楷体" panose="02010609060101010101" pitchFamily="49" charset="-122"/>
              </a:rPr>
              <a:t>或</a:t>
            </a:r>
            <a:r>
              <a:rPr lang="en-US" altLang="zh-CN" sz="2000" dirty="0">
                <a:latin typeface="Times New Roman" panose="02020603050405020304" pitchFamily="18" charset="0"/>
                <a:ea typeface="楷体" panose="02010609060101010101" pitchFamily="49" charset="-122"/>
              </a:rPr>
              <a:t>E </a:t>
            </a:r>
            <a:r>
              <a:rPr lang="zh-CN" altLang="en-US" sz="2000" dirty="0">
                <a:latin typeface="Times New Roman" panose="02020603050405020304" pitchFamily="18" charset="0"/>
                <a:ea typeface="楷体" panose="02010609060101010101" pitchFamily="49" charset="-122"/>
              </a:rPr>
              <a:t>：光标右移一个字至字尾  </a:t>
            </a:r>
            <a:endParaRPr lang="en-US" altLang="zh-CN" sz="2000" dirty="0">
              <a:latin typeface="Times New Roman" panose="02020603050405020304" pitchFamily="18" charset="0"/>
              <a:ea typeface="楷体" panose="02010609060101010101" pitchFamily="49" charset="-122"/>
            </a:endParaRPr>
          </a:p>
          <a:p>
            <a:pPr lvl="1">
              <a:spcBef>
                <a:spcPts val="600"/>
              </a:spcBef>
            </a:pPr>
            <a:r>
              <a:rPr lang="en-US" altLang="zh-CN" sz="2000" dirty="0">
                <a:latin typeface="Times New Roman" panose="02020603050405020304" pitchFamily="18" charset="0"/>
                <a:ea typeface="楷体" panose="02010609060101010101" pitchFamily="49" charset="-122"/>
              </a:rPr>
              <a:t>) </a:t>
            </a:r>
            <a:r>
              <a:rPr lang="zh-CN" altLang="en-US" sz="2000" dirty="0">
                <a:latin typeface="Times New Roman" panose="02020603050405020304" pitchFamily="18" charset="0"/>
                <a:ea typeface="楷体" panose="02010609060101010101" pitchFamily="49" charset="-122"/>
              </a:rPr>
              <a:t>：光标移至句尾</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44</a:t>
            </a:fld>
            <a:endParaRPr lang="zh-CN" altLang="en-US"/>
          </a:p>
        </p:txBody>
      </p:sp>
    </p:spTree>
    <p:extLst>
      <p:ext uri="{BB962C8B-B14F-4D97-AF65-F5344CB8AC3E}">
        <p14:creationId xmlns:p14="http://schemas.microsoft.com/office/powerpoint/2010/main" val="41410532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45918" y="0"/>
            <a:ext cx="10515600" cy="1325563"/>
          </a:xfrm>
        </p:spPr>
        <p:txBody>
          <a:bodyPr/>
          <a:lstStyle/>
          <a:p>
            <a:pPr algn="l" eaLnBrk="1" hangingPunct="1"/>
            <a:r>
              <a:rPr lang="en-US" altLang="zh-CN" dirty="0" smtClean="0">
                <a:latin typeface="Times New Roman" panose="02020603050405020304" pitchFamily="18" charset="0"/>
                <a:ea typeface="楷体" panose="02010609060101010101" pitchFamily="49" charset="-122"/>
              </a:rPr>
              <a:t>vi</a:t>
            </a:r>
            <a:r>
              <a:rPr lang="zh-CN" altLang="en-US" dirty="0" smtClean="0">
                <a:latin typeface="Times New Roman" panose="02020603050405020304" pitchFamily="18" charset="0"/>
                <a:ea typeface="楷体" panose="02010609060101010101" pitchFamily="49" charset="-122"/>
              </a:rPr>
              <a:t>命令详解</a:t>
            </a:r>
          </a:p>
        </p:txBody>
      </p:sp>
      <p:sp>
        <p:nvSpPr>
          <p:cNvPr id="64515" name="Rectangle 3"/>
          <p:cNvSpPr>
            <a:spLocks noGrp="1" noChangeArrowheads="1"/>
          </p:cNvSpPr>
          <p:nvPr>
            <p:ph idx="1"/>
          </p:nvPr>
        </p:nvSpPr>
        <p:spPr>
          <a:xfrm>
            <a:off x="1981200" y="980728"/>
            <a:ext cx="8229600" cy="5400898"/>
          </a:xfrm>
        </p:spPr>
        <p:txBody>
          <a:bodyPr/>
          <a:lstStyle/>
          <a:p>
            <a:pPr>
              <a:spcBef>
                <a:spcPts val="600"/>
              </a:spcBef>
            </a:pPr>
            <a:r>
              <a:rPr lang="zh-CN" altLang="en-US" sz="2000" dirty="0">
                <a:latin typeface="Times New Roman" panose="02020603050405020304" pitchFamily="18" charset="0"/>
                <a:ea typeface="楷体" panose="02010609060101010101" pitchFamily="49" charset="-122"/>
              </a:rPr>
              <a:t>屏幕翻滚类命令 </a:t>
            </a:r>
            <a:br>
              <a:rPr lang="zh-CN" altLang="en-US" sz="2000" dirty="0">
                <a:latin typeface="Times New Roman" panose="02020603050405020304" pitchFamily="18" charset="0"/>
                <a:ea typeface="楷体" panose="02010609060101010101" pitchFamily="49" charset="-122"/>
              </a:rPr>
            </a:br>
            <a:r>
              <a:rPr lang="en-US" altLang="zh-CN" sz="1800" b="1" dirty="0" err="1">
                <a:latin typeface="Times New Roman" panose="02020603050405020304" pitchFamily="18" charset="0"/>
                <a:ea typeface="楷体" panose="02010609060101010101" pitchFamily="49" charset="-122"/>
              </a:rPr>
              <a:t>Ctrl+u</a:t>
            </a:r>
            <a:r>
              <a:rPr lang="zh-CN" altLang="en-US" sz="1800" b="1" dirty="0">
                <a:latin typeface="Times New Roman" panose="02020603050405020304" pitchFamily="18" charset="0"/>
                <a:ea typeface="楷体" panose="02010609060101010101" pitchFamily="49" charset="-122"/>
              </a:rPr>
              <a:t>：向文件首翻半屏 </a:t>
            </a:r>
            <a:br>
              <a:rPr lang="zh-CN" altLang="en-US" sz="1800" b="1" dirty="0">
                <a:latin typeface="Times New Roman" panose="02020603050405020304" pitchFamily="18" charset="0"/>
                <a:ea typeface="楷体" panose="02010609060101010101" pitchFamily="49" charset="-122"/>
              </a:rPr>
            </a:br>
            <a:r>
              <a:rPr lang="en-US" altLang="zh-CN" sz="1800" b="1" dirty="0" err="1">
                <a:latin typeface="Times New Roman" panose="02020603050405020304" pitchFamily="18" charset="0"/>
                <a:ea typeface="楷体" panose="02010609060101010101" pitchFamily="49" charset="-122"/>
              </a:rPr>
              <a:t>Ctrl+d</a:t>
            </a:r>
            <a:r>
              <a:rPr lang="zh-CN" altLang="en-US" sz="1800" b="1" dirty="0">
                <a:latin typeface="Times New Roman" panose="02020603050405020304" pitchFamily="18" charset="0"/>
                <a:ea typeface="楷体" panose="02010609060101010101" pitchFamily="49" charset="-122"/>
              </a:rPr>
              <a:t>：向文件尾翻半屏 </a:t>
            </a:r>
            <a:r>
              <a:rPr lang="zh-CN" altLang="en-US" sz="1800" dirty="0">
                <a:latin typeface="Times New Roman" panose="02020603050405020304" pitchFamily="18" charset="0"/>
                <a:ea typeface="楷体" panose="02010609060101010101" pitchFamily="49" charset="-122"/>
              </a:rPr>
              <a:t/>
            </a:r>
            <a:br>
              <a:rPr lang="zh-CN" altLang="en-US" sz="1800" dirty="0">
                <a:latin typeface="Times New Roman" panose="02020603050405020304" pitchFamily="18" charset="0"/>
                <a:ea typeface="楷体" panose="02010609060101010101" pitchFamily="49" charset="-122"/>
              </a:rPr>
            </a:br>
            <a:r>
              <a:rPr lang="en-US" altLang="zh-CN" sz="1800" dirty="0" err="1">
                <a:latin typeface="Times New Roman" panose="02020603050405020304" pitchFamily="18" charset="0"/>
                <a:ea typeface="楷体" panose="02010609060101010101" pitchFamily="49" charset="-122"/>
              </a:rPr>
              <a:t>Ctrl+f</a:t>
            </a:r>
            <a:r>
              <a:rPr lang="zh-CN" altLang="en-US" sz="1800" dirty="0">
                <a:latin typeface="Times New Roman" panose="02020603050405020304" pitchFamily="18" charset="0"/>
                <a:ea typeface="楷体" panose="02010609060101010101" pitchFamily="49" charset="-122"/>
              </a:rPr>
              <a:t>：向文件尾翻一屏 </a:t>
            </a:r>
            <a:br>
              <a:rPr lang="zh-CN" altLang="en-US" sz="1800" dirty="0">
                <a:latin typeface="Times New Roman" panose="02020603050405020304" pitchFamily="18" charset="0"/>
                <a:ea typeface="楷体" panose="02010609060101010101" pitchFamily="49" charset="-122"/>
              </a:rPr>
            </a:br>
            <a:r>
              <a:rPr lang="en-US" altLang="zh-CN" sz="1800" dirty="0">
                <a:latin typeface="Times New Roman" panose="02020603050405020304" pitchFamily="18" charset="0"/>
                <a:ea typeface="楷体" panose="02010609060101010101" pitchFamily="49" charset="-122"/>
              </a:rPr>
              <a:t>Ctrl</a:t>
            </a:r>
            <a:r>
              <a:rPr lang="zh-CN" altLang="en-US" sz="1800" dirty="0">
                <a:latin typeface="Times New Roman" panose="02020603050405020304" pitchFamily="18" charset="0"/>
                <a:ea typeface="楷体" panose="02010609060101010101" pitchFamily="49" charset="-122"/>
              </a:rPr>
              <a:t>＋</a:t>
            </a:r>
            <a:r>
              <a:rPr lang="en-US" altLang="zh-CN" sz="1800" dirty="0">
                <a:latin typeface="Times New Roman" panose="02020603050405020304" pitchFamily="18" charset="0"/>
                <a:ea typeface="楷体" panose="02010609060101010101" pitchFamily="49" charset="-122"/>
              </a:rPr>
              <a:t>b</a:t>
            </a:r>
            <a:r>
              <a:rPr lang="zh-CN" altLang="en-US" sz="1800" dirty="0">
                <a:latin typeface="Times New Roman" panose="02020603050405020304" pitchFamily="18" charset="0"/>
                <a:ea typeface="楷体" panose="02010609060101010101" pitchFamily="49" charset="-122"/>
              </a:rPr>
              <a:t>；向文件首翻一屏 </a:t>
            </a:r>
            <a:br>
              <a:rPr lang="zh-CN" altLang="en-US" sz="1800" dirty="0">
                <a:latin typeface="Times New Roman" panose="02020603050405020304" pitchFamily="18" charset="0"/>
                <a:ea typeface="楷体" panose="02010609060101010101" pitchFamily="49" charset="-122"/>
              </a:rPr>
            </a:br>
            <a:r>
              <a:rPr lang="en-US" altLang="zh-CN" sz="1800" b="1" dirty="0" err="1">
                <a:latin typeface="Times New Roman" panose="02020603050405020304" pitchFamily="18" charset="0"/>
                <a:ea typeface="楷体" panose="02010609060101010101" pitchFamily="49" charset="-122"/>
              </a:rPr>
              <a:t>nz</a:t>
            </a:r>
            <a:r>
              <a:rPr lang="zh-CN" altLang="en-US" sz="1800" b="1" dirty="0">
                <a:latin typeface="Times New Roman" panose="02020603050405020304" pitchFamily="18" charset="0"/>
                <a:ea typeface="楷体" panose="02010609060101010101" pitchFamily="49" charset="-122"/>
              </a:rPr>
              <a:t>：将第</a:t>
            </a:r>
            <a:r>
              <a:rPr lang="en-US" altLang="zh-CN" sz="1800" b="1" dirty="0">
                <a:latin typeface="Times New Roman" panose="02020603050405020304" pitchFamily="18" charset="0"/>
                <a:ea typeface="楷体" panose="02010609060101010101" pitchFamily="49" charset="-122"/>
              </a:rPr>
              <a:t>n</a:t>
            </a:r>
            <a:r>
              <a:rPr lang="zh-CN" altLang="en-US" sz="1800" b="1" dirty="0">
                <a:latin typeface="Times New Roman" panose="02020603050405020304" pitchFamily="18" charset="0"/>
                <a:ea typeface="楷体" panose="02010609060101010101" pitchFamily="49" charset="-122"/>
              </a:rPr>
              <a:t>行滚至屏幕顶部，不指定</a:t>
            </a:r>
            <a:r>
              <a:rPr lang="en-US" altLang="zh-CN" sz="1800" b="1" dirty="0">
                <a:latin typeface="Times New Roman" panose="02020603050405020304" pitchFamily="18" charset="0"/>
                <a:ea typeface="楷体" panose="02010609060101010101" pitchFamily="49" charset="-122"/>
              </a:rPr>
              <a:t>n</a:t>
            </a:r>
            <a:r>
              <a:rPr lang="zh-CN" altLang="en-US" sz="1800" b="1" dirty="0">
                <a:latin typeface="Times New Roman" panose="02020603050405020304" pitchFamily="18" charset="0"/>
                <a:ea typeface="楷体" panose="02010609060101010101" pitchFamily="49" charset="-122"/>
              </a:rPr>
              <a:t>时将当前行滚至屏幕</a:t>
            </a:r>
            <a:r>
              <a:rPr lang="zh-CN" altLang="en-US" sz="1800" b="1" dirty="0" smtClean="0">
                <a:latin typeface="Times New Roman" panose="02020603050405020304" pitchFamily="18" charset="0"/>
                <a:ea typeface="楷体" panose="02010609060101010101" pitchFamily="49" charset="-122"/>
              </a:rPr>
              <a:t>顶部</a:t>
            </a:r>
            <a:endParaRPr lang="en-US" altLang="zh-CN" sz="1800" dirty="0">
              <a:latin typeface="Times New Roman" panose="02020603050405020304" pitchFamily="18" charset="0"/>
              <a:ea typeface="楷体" panose="02010609060101010101" pitchFamily="49" charset="-122"/>
            </a:endParaRPr>
          </a:p>
          <a:p>
            <a:pPr>
              <a:spcBef>
                <a:spcPts val="600"/>
              </a:spcBef>
            </a:pPr>
            <a:endParaRPr lang="zh-CN" altLang="en-US" sz="2000" dirty="0">
              <a:latin typeface="Times New Roman" panose="02020603050405020304" pitchFamily="18" charset="0"/>
              <a:ea typeface="楷体" panose="02010609060101010101" pitchFamily="49" charset="-122"/>
            </a:endParaRPr>
          </a:p>
          <a:p>
            <a:pPr>
              <a:spcBef>
                <a:spcPts val="600"/>
              </a:spcBef>
            </a:pPr>
            <a:r>
              <a:rPr lang="zh-CN" altLang="en-US" sz="2000" dirty="0">
                <a:latin typeface="Times New Roman" panose="02020603050405020304" pitchFamily="18" charset="0"/>
                <a:ea typeface="楷体" panose="02010609060101010101" pitchFamily="49" charset="-122"/>
              </a:rPr>
              <a:t>插入文本类命令 </a:t>
            </a:r>
            <a:br>
              <a:rPr lang="zh-CN" altLang="en-US" sz="2000" dirty="0">
                <a:latin typeface="Times New Roman" panose="02020603050405020304" pitchFamily="18" charset="0"/>
                <a:ea typeface="楷体" panose="02010609060101010101" pitchFamily="49" charset="-122"/>
              </a:rPr>
            </a:br>
            <a:r>
              <a:rPr lang="en-US" altLang="zh-CN" sz="1800" b="1" dirty="0">
                <a:latin typeface="Times New Roman" panose="02020603050405020304" pitchFamily="18" charset="0"/>
                <a:ea typeface="楷体" panose="02010609060101010101" pitchFamily="49" charset="-122"/>
              </a:rPr>
              <a:t>i </a:t>
            </a:r>
            <a:r>
              <a:rPr lang="zh-CN" altLang="en-US" sz="1800" b="1" dirty="0">
                <a:latin typeface="Times New Roman" panose="02020603050405020304" pitchFamily="18" charset="0"/>
                <a:ea typeface="楷体" panose="02010609060101010101" pitchFamily="49" charset="-122"/>
              </a:rPr>
              <a:t>：在光标前 </a:t>
            </a:r>
            <a:r>
              <a:rPr lang="zh-CN" altLang="en-US" sz="1800" dirty="0">
                <a:latin typeface="Times New Roman" panose="02020603050405020304" pitchFamily="18" charset="0"/>
                <a:ea typeface="楷体" panose="02010609060101010101" pitchFamily="49" charset="-122"/>
              </a:rPr>
              <a:t/>
            </a:r>
            <a:br>
              <a:rPr lang="zh-CN" altLang="en-US" sz="1800" dirty="0">
                <a:latin typeface="Times New Roman" panose="02020603050405020304" pitchFamily="18" charset="0"/>
                <a:ea typeface="楷体" panose="02010609060101010101" pitchFamily="49" charset="-122"/>
              </a:rPr>
            </a:br>
            <a:r>
              <a:rPr lang="en-US" altLang="zh-CN" sz="1800" dirty="0">
                <a:latin typeface="Times New Roman" panose="02020603050405020304" pitchFamily="18" charset="0"/>
                <a:ea typeface="楷体" panose="02010609060101010101" pitchFamily="49" charset="-122"/>
              </a:rPr>
              <a:t>I </a:t>
            </a:r>
            <a:r>
              <a:rPr lang="zh-CN" altLang="en-US" sz="1800" dirty="0">
                <a:latin typeface="Times New Roman" panose="02020603050405020304" pitchFamily="18" charset="0"/>
                <a:ea typeface="楷体" panose="02010609060101010101" pitchFamily="49" charset="-122"/>
              </a:rPr>
              <a:t>：在当前行首 </a:t>
            </a:r>
            <a:br>
              <a:rPr lang="zh-CN" altLang="en-US" sz="1800" dirty="0">
                <a:latin typeface="Times New Roman" panose="02020603050405020304" pitchFamily="18" charset="0"/>
                <a:ea typeface="楷体" panose="02010609060101010101" pitchFamily="49" charset="-122"/>
              </a:rPr>
            </a:br>
            <a:r>
              <a:rPr lang="en-US" altLang="zh-CN" sz="1800" dirty="0">
                <a:latin typeface="Times New Roman" panose="02020603050405020304" pitchFamily="18" charset="0"/>
                <a:ea typeface="楷体" panose="02010609060101010101" pitchFamily="49" charset="-122"/>
              </a:rPr>
              <a:t>a</a:t>
            </a:r>
            <a:r>
              <a:rPr lang="zh-CN" altLang="en-US" sz="1800" dirty="0">
                <a:latin typeface="Times New Roman" panose="02020603050405020304" pitchFamily="18" charset="0"/>
                <a:ea typeface="楷体" panose="02010609060101010101" pitchFamily="49" charset="-122"/>
              </a:rPr>
              <a:t>：光标后 </a:t>
            </a:r>
            <a:br>
              <a:rPr lang="zh-CN" altLang="en-US" sz="1800" dirty="0">
                <a:latin typeface="Times New Roman" panose="02020603050405020304" pitchFamily="18" charset="0"/>
                <a:ea typeface="楷体" panose="02010609060101010101" pitchFamily="49" charset="-122"/>
              </a:rPr>
            </a:br>
            <a:r>
              <a:rPr lang="en-US" altLang="zh-CN" sz="1800" dirty="0">
                <a:latin typeface="Times New Roman" panose="02020603050405020304" pitchFamily="18" charset="0"/>
                <a:ea typeface="楷体" panose="02010609060101010101" pitchFamily="49" charset="-122"/>
              </a:rPr>
              <a:t>A</a:t>
            </a:r>
            <a:r>
              <a:rPr lang="zh-CN" altLang="en-US" sz="1800" dirty="0">
                <a:latin typeface="Times New Roman" panose="02020603050405020304" pitchFamily="18" charset="0"/>
                <a:ea typeface="楷体" panose="02010609060101010101" pitchFamily="49" charset="-122"/>
              </a:rPr>
              <a:t>：在当前行尾 </a:t>
            </a:r>
            <a:br>
              <a:rPr lang="zh-CN" altLang="en-US" sz="1800" dirty="0">
                <a:latin typeface="Times New Roman" panose="02020603050405020304" pitchFamily="18" charset="0"/>
                <a:ea typeface="楷体" panose="02010609060101010101" pitchFamily="49" charset="-122"/>
              </a:rPr>
            </a:br>
            <a:r>
              <a:rPr lang="en-US" altLang="zh-CN" sz="1800" dirty="0">
                <a:latin typeface="Times New Roman" panose="02020603050405020304" pitchFamily="18" charset="0"/>
                <a:ea typeface="楷体" panose="02010609060101010101" pitchFamily="49" charset="-122"/>
              </a:rPr>
              <a:t>o</a:t>
            </a:r>
            <a:r>
              <a:rPr lang="zh-CN" altLang="en-US" sz="1800" dirty="0">
                <a:latin typeface="Times New Roman" panose="02020603050405020304" pitchFamily="18" charset="0"/>
                <a:ea typeface="楷体" panose="02010609060101010101" pitchFamily="49" charset="-122"/>
              </a:rPr>
              <a:t>：在当前行之下新开一行 </a:t>
            </a:r>
            <a:br>
              <a:rPr lang="zh-CN" altLang="en-US" sz="1800" dirty="0">
                <a:latin typeface="Times New Roman" panose="02020603050405020304" pitchFamily="18" charset="0"/>
                <a:ea typeface="楷体" panose="02010609060101010101" pitchFamily="49" charset="-122"/>
              </a:rPr>
            </a:br>
            <a:r>
              <a:rPr lang="en-US" altLang="zh-CN" sz="1800" dirty="0">
                <a:latin typeface="Times New Roman" panose="02020603050405020304" pitchFamily="18" charset="0"/>
                <a:ea typeface="楷体" panose="02010609060101010101" pitchFamily="49" charset="-122"/>
              </a:rPr>
              <a:t>O</a:t>
            </a:r>
            <a:r>
              <a:rPr lang="zh-CN" altLang="en-US" sz="1800" dirty="0">
                <a:latin typeface="Times New Roman" panose="02020603050405020304" pitchFamily="18" charset="0"/>
                <a:ea typeface="楷体" panose="02010609060101010101" pitchFamily="49" charset="-122"/>
              </a:rPr>
              <a:t>：在当前行之上新开一行 </a:t>
            </a:r>
            <a:br>
              <a:rPr lang="zh-CN" altLang="en-US" sz="1800" dirty="0">
                <a:latin typeface="Times New Roman" panose="02020603050405020304" pitchFamily="18" charset="0"/>
                <a:ea typeface="楷体" panose="02010609060101010101" pitchFamily="49" charset="-122"/>
              </a:rPr>
            </a:br>
            <a:r>
              <a:rPr lang="en-US" altLang="zh-CN" sz="1800" dirty="0">
                <a:latin typeface="Times New Roman" panose="02020603050405020304" pitchFamily="18" charset="0"/>
                <a:ea typeface="楷体" panose="02010609060101010101" pitchFamily="49" charset="-122"/>
              </a:rPr>
              <a:t>r</a:t>
            </a:r>
            <a:r>
              <a:rPr lang="zh-CN" altLang="en-US" sz="1800" dirty="0">
                <a:latin typeface="Times New Roman" panose="02020603050405020304" pitchFamily="18" charset="0"/>
                <a:ea typeface="楷体" panose="02010609060101010101" pitchFamily="49" charset="-122"/>
              </a:rPr>
              <a:t>：替换当前字符 </a:t>
            </a:r>
            <a:br>
              <a:rPr lang="zh-CN" altLang="en-US" sz="1800" dirty="0">
                <a:latin typeface="Times New Roman" panose="02020603050405020304" pitchFamily="18" charset="0"/>
                <a:ea typeface="楷体" panose="02010609060101010101" pitchFamily="49" charset="-122"/>
              </a:rPr>
            </a:br>
            <a:r>
              <a:rPr lang="en-US" altLang="zh-CN" sz="1800" b="1" dirty="0">
                <a:latin typeface="Times New Roman" panose="02020603050405020304" pitchFamily="18" charset="0"/>
                <a:ea typeface="楷体" panose="02010609060101010101" pitchFamily="49" charset="-122"/>
              </a:rPr>
              <a:t>R</a:t>
            </a:r>
            <a:r>
              <a:rPr lang="zh-CN" altLang="en-US" sz="1800" b="1" dirty="0">
                <a:latin typeface="Times New Roman" panose="02020603050405020304" pitchFamily="18" charset="0"/>
                <a:ea typeface="楷体" panose="02010609060101010101" pitchFamily="49" charset="-122"/>
              </a:rPr>
              <a:t>：替换当前字符及其后的字符，直至按</a:t>
            </a:r>
            <a:r>
              <a:rPr lang="en-US" altLang="zh-CN" sz="1800" b="1" dirty="0">
                <a:latin typeface="Times New Roman" panose="02020603050405020304" pitchFamily="18" charset="0"/>
                <a:ea typeface="楷体" panose="02010609060101010101" pitchFamily="49" charset="-122"/>
              </a:rPr>
              <a:t>ESC</a:t>
            </a:r>
            <a:r>
              <a:rPr lang="zh-CN" altLang="en-US" sz="1800" b="1" dirty="0">
                <a:latin typeface="Times New Roman" panose="02020603050405020304" pitchFamily="18" charset="0"/>
                <a:ea typeface="楷体" panose="02010609060101010101" pitchFamily="49" charset="-122"/>
              </a:rPr>
              <a:t>键 </a:t>
            </a:r>
            <a:r>
              <a:rPr lang="zh-CN" altLang="en-US" sz="1800" dirty="0">
                <a:latin typeface="Times New Roman" panose="02020603050405020304" pitchFamily="18" charset="0"/>
                <a:ea typeface="楷体" panose="02010609060101010101" pitchFamily="49" charset="-122"/>
              </a:rPr>
              <a:t/>
            </a:r>
            <a:br>
              <a:rPr lang="zh-CN" altLang="en-US" sz="1800" dirty="0">
                <a:latin typeface="Times New Roman" panose="02020603050405020304" pitchFamily="18" charset="0"/>
                <a:ea typeface="楷体" panose="02010609060101010101" pitchFamily="49" charset="-122"/>
              </a:rPr>
            </a:br>
            <a:r>
              <a:rPr lang="en-US" altLang="zh-CN" sz="1800" dirty="0">
                <a:latin typeface="Times New Roman" panose="02020603050405020304" pitchFamily="18" charset="0"/>
                <a:ea typeface="楷体" panose="02010609060101010101" pitchFamily="49" charset="-122"/>
              </a:rPr>
              <a:t>s</a:t>
            </a:r>
            <a:r>
              <a:rPr lang="zh-CN" altLang="en-US" sz="1800" dirty="0">
                <a:latin typeface="Times New Roman" panose="02020603050405020304" pitchFamily="18" charset="0"/>
                <a:ea typeface="楷体" panose="02010609060101010101" pitchFamily="49" charset="-122"/>
              </a:rPr>
              <a:t>：从当前光标位置处开始，以输入的文本替代指定数目的字符 </a:t>
            </a:r>
            <a:br>
              <a:rPr lang="zh-CN" altLang="en-US" sz="1800" dirty="0">
                <a:latin typeface="Times New Roman" panose="02020603050405020304" pitchFamily="18" charset="0"/>
                <a:ea typeface="楷体" panose="02010609060101010101" pitchFamily="49" charset="-122"/>
              </a:rPr>
            </a:br>
            <a:r>
              <a:rPr lang="en-US" altLang="zh-CN" sz="1800" dirty="0">
                <a:latin typeface="Times New Roman" panose="02020603050405020304" pitchFamily="18" charset="0"/>
                <a:ea typeface="楷体" panose="02010609060101010101" pitchFamily="49" charset="-122"/>
              </a:rPr>
              <a:t>S</a:t>
            </a:r>
            <a:r>
              <a:rPr lang="zh-CN" altLang="en-US" sz="1800" dirty="0">
                <a:latin typeface="Times New Roman" panose="02020603050405020304" pitchFamily="18" charset="0"/>
                <a:ea typeface="楷体" panose="02010609060101010101" pitchFamily="49" charset="-122"/>
              </a:rPr>
              <a:t>：删除指定数目的行，并以所输入文本代替之 </a:t>
            </a:r>
            <a:br>
              <a:rPr lang="zh-CN" altLang="en-US" sz="1800" dirty="0">
                <a:latin typeface="Times New Roman" panose="02020603050405020304" pitchFamily="18" charset="0"/>
                <a:ea typeface="楷体" panose="02010609060101010101" pitchFamily="49" charset="-122"/>
              </a:rPr>
            </a:br>
            <a:r>
              <a:rPr lang="en-US" altLang="zh-CN" sz="1800" dirty="0" err="1">
                <a:latin typeface="Times New Roman" panose="02020603050405020304" pitchFamily="18" charset="0"/>
                <a:ea typeface="楷体" panose="02010609060101010101" pitchFamily="49" charset="-122"/>
              </a:rPr>
              <a:t>ncw</a:t>
            </a:r>
            <a:r>
              <a:rPr lang="zh-CN" altLang="en-US" sz="1800" dirty="0">
                <a:latin typeface="Times New Roman" panose="02020603050405020304" pitchFamily="18" charset="0"/>
                <a:ea typeface="楷体" panose="02010609060101010101" pitchFamily="49" charset="-122"/>
              </a:rPr>
              <a:t>或</a:t>
            </a:r>
            <a:r>
              <a:rPr lang="en-US" altLang="zh-CN" sz="1800" dirty="0" err="1">
                <a:latin typeface="Times New Roman" panose="02020603050405020304" pitchFamily="18" charset="0"/>
                <a:ea typeface="楷体" panose="02010609060101010101" pitchFamily="49" charset="-122"/>
              </a:rPr>
              <a:t>nCW</a:t>
            </a:r>
            <a:r>
              <a:rPr lang="zh-CN" altLang="en-US" sz="1800" dirty="0">
                <a:latin typeface="Times New Roman" panose="02020603050405020304" pitchFamily="18" charset="0"/>
                <a:ea typeface="楷体" panose="02010609060101010101" pitchFamily="49" charset="-122"/>
              </a:rPr>
              <a:t>：修改指定数目的字 </a:t>
            </a:r>
            <a:br>
              <a:rPr lang="zh-CN" altLang="en-US" sz="1800" dirty="0">
                <a:latin typeface="Times New Roman" panose="02020603050405020304" pitchFamily="18" charset="0"/>
                <a:ea typeface="楷体" panose="02010609060101010101" pitchFamily="49" charset="-122"/>
              </a:rPr>
            </a:br>
            <a:r>
              <a:rPr lang="en-US" altLang="zh-CN" sz="1800" dirty="0" err="1">
                <a:latin typeface="Times New Roman" panose="02020603050405020304" pitchFamily="18" charset="0"/>
                <a:ea typeface="楷体" panose="02010609060101010101" pitchFamily="49" charset="-122"/>
              </a:rPr>
              <a:t>nCC</a:t>
            </a:r>
            <a:r>
              <a:rPr lang="zh-CN" altLang="en-US" sz="1800" dirty="0">
                <a:latin typeface="Times New Roman" panose="02020603050405020304" pitchFamily="18" charset="0"/>
                <a:ea typeface="楷体" panose="02010609060101010101" pitchFamily="49" charset="-122"/>
              </a:rPr>
              <a:t>：修改指定数目的行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45</a:t>
            </a:fld>
            <a:endParaRPr lang="zh-CN" altLang="en-US"/>
          </a:p>
        </p:txBody>
      </p:sp>
    </p:spTree>
    <p:extLst>
      <p:ext uri="{BB962C8B-B14F-4D97-AF65-F5344CB8AC3E}">
        <p14:creationId xmlns:p14="http://schemas.microsoft.com/office/powerpoint/2010/main" val="5446779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5528" y="0"/>
            <a:ext cx="10515600" cy="1325563"/>
          </a:xfrm>
        </p:spPr>
        <p:txBody>
          <a:bodyPr/>
          <a:lstStyle/>
          <a:p>
            <a:pPr algn="l" eaLnBrk="1" hangingPunct="1"/>
            <a:r>
              <a:rPr lang="en-US" altLang="zh-CN" dirty="0" smtClean="0">
                <a:latin typeface="Times New Roman" panose="02020603050405020304" pitchFamily="18" charset="0"/>
                <a:ea typeface="楷体" panose="02010609060101010101" pitchFamily="49" charset="-122"/>
              </a:rPr>
              <a:t>vi</a:t>
            </a:r>
            <a:r>
              <a:rPr lang="zh-CN" altLang="en-US" dirty="0" smtClean="0">
                <a:latin typeface="Times New Roman" panose="02020603050405020304" pitchFamily="18" charset="0"/>
                <a:ea typeface="楷体" panose="02010609060101010101" pitchFamily="49" charset="-122"/>
              </a:rPr>
              <a:t>命令详解</a:t>
            </a:r>
          </a:p>
        </p:txBody>
      </p:sp>
      <p:sp>
        <p:nvSpPr>
          <p:cNvPr id="65539" name="Rectangle 3"/>
          <p:cNvSpPr>
            <a:spLocks noGrp="1" noChangeArrowheads="1"/>
          </p:cNvSpPr>
          <p:nvPr>
            <p:ph idx="1"/>
          </p:nvPr>
        </p:nvSpPr>
        <p:spPr>
          <a:xfrm>
            <a:off x="1981200" y="980728"/>
            <a:ext cx="8229600" cy="5400898"/>
          </a:xfrm>
        </p:spPr>
        <p:txBody>
          <a:bodyPr>
            <a:normAutofit lnSpcReduction="10000"/>
          </a:bodyPr>
          <a:lstStyle/>
          <a:p>
            <a:pPr>
              <a:lnSpc>
                <a:spcPct val="150000"/>
              </a:lnSpc>
              <a:spcBef>
                <a:spcPts val="1200"/>
              </a:spcBef>
            </a:pPr>
            <a:r>
              <a:rPr lang="en-US" altLang="zh-CN" sz="2000" dirty="0">
                <a:latin typeface="Times New Roman" panose="02020603050405020304" pitchFamily="18" charset="0"/>
                <a:ea typeface="楷体" panose="02010609060101010101" pitchFamily="49" charset="-122"/>
              </a:rPr>
              <a:t>vi</a:t>
            </a:r>
            <a:r>
              <a:rPr lang="zh-CN" altLang="en-US" sz="2000" dirty="0">
                <a:latin typeface="Times New Roman" panose="02020603050405020304" pitchFamily="18" charset="0"/>
                <a:ea typeface="楷体" panose="02010609060101010101" pitchFamily="49" charset="-122"/>
              </a:rPr>
              <a:t>常用操作命令 </a:t>
            </a:r>
            <a:br>
              <a:rPr lang="zh-CN" altLang="en-US" sz="2000" dirty="0">
                <a:latin typeface="Times New Roman" panose="02020603050405020304" pitchFamily="18" charset="0"/>
                <a:ea typeface="楷体" panose="02010609060101010101" pitchFamily="49" charset="-122"/>
              </a:rPr>
            </a:br>
            <a:r>
              <a:rPr lang="zh-CN" altLang="en-US" sz="1800" dirty="0">
                <a:latin typeface="Times New Roman" panose="02020603050405020304" pitchFamily="18" charset="0"/>
                <a:ea typeface="楷体" panose="02010609060101010101" pitchFamily="49" charset="-122"/>
              </a:rPr>
              <a:t>：</a:t>
            </a:r>
            <a:r>
              <a:rPr lang="en-US" altLang="zh-CN" sz="1800" dirty="0">
                <a:latin typeface="Times New Roman" panose="02020603050405020304" pitchFamily="18" charset="0"/>
                <a:ea typeface="楷体" panose="02010609060101010101" pitchFamily="49" charset="-122"/>
              </a:rPr>
              <a:t>n1,n2 co n3</a:t>
            </a:r>
            <a:r>
              <a:rPr lang="zh-CN" altLang="en-US" sz="1800" dirty="0">
                <a:latin typeface="Times New Roman" panose="02020603050405020304" pitchFamily="18" charset="0"/>
                <a:ea typeface="楷体" panose="02010609060101010101" pitchFamily="49" charset="-122"/>
              </a:rPr>
              <a:t>：将</a:t>
            </a:r>
            <a:r>
              <a:rPr lang="en-US" altLang="zh-CN" sz="1800" dirty="0">
                <a:latin typeface="Times New Roman" panose="02020603050405020304" pitchFamily="18" charset="0"/>
                <a:ea typeface="楷体" panose="02010609060101010101" pitchFamily="49" charset="-122"/>
              </a:rPr>
              <a:t>n1</a:t>
            </a:r>
            <a:r>
              <a:rPr lang="zh-CN" altLang="en-US" sz="1800" dirty="0">
                <a:latin typeface="Times New Roman" panose="02020603050405020304" pitchFamily="18" charset="0"/>
                <a:ea typeface="楷体" panose="02010609060101010101" pitchFamily="49" charset="-122"/>
              </a:rPr>
              <a:t>行到</a:t>
            </a:r>
            <a:r>
              <a:rPr lang="en-US" altLang="zh-CN" sz="1800" dirty="0">
                <a:latin typeface="Times New Roman" panose="02020603050405020304" pitchFamily="18" charset="0"/>
                <a:ea typeface="楷体" panose="02010609060101010101" pitchFamily="49" charset="-122"/>
              </a:rPr>
              <a:t>n2</a:t>
            </a:r>
            <a:r>
              <a:rPr lang="zh-CN" altLang="en-US" sz="1800" dirty="0">
                <a:latin typeface="Times New Roman" panose="02020603050405020304" pitchFamily="18" charset="0"/>
                <a:ea typeface="楷体" panose="02010609060101010101" pitchFamily="49" charset="-122"/>
              </a:rPr>
              <a:t>行之间的内容拷贝到第</a:t>
            </a:r>
            <a:r>
              <a:rPr lang="en-US" altLang="zh-CN" sz="1800" dirty="0">
                <a:latin typeface="Times New Roman" panose="02020603050405020304" pitchFamily="18" charset="0"/>
                <a:ea typeface="楷体" panose="02010609060101010101" pitchFamily="49" charset="-122"/>
              </a:rPr>
              <a:t>n3</a:t>
            </a:r>
            <a:r>
              <a:rPr lang="zh-CN" altLang="en-US" sz="1800" dirty="0">
                <a:latin typeface="Times New Roman" panose="02020603050405020304" pitchFamily="18" charset="0"/>
                <a:ea typeface="楷体" panose="02010609060101010101" pitchFamily="49" charset="-122"/>
              </a:rPr>
              <a:t>行下 </a:t>
            </a:r>
            <a:br>
              <a:rPr lang="zh-CN" altLang="en-US" sz="1800" dirty="0">
                <a:latin typeface="Times New Roman" panose="02020603050405020304" pitchFamily="18" charset="0"/>
                <a:ea typeface="楷体" panose="02010609060101010101" pitchFamily="49" charset="-122"/>
              </a:rPr>
            </a:br>
            <a:r>
              <a:rPr lang="zh-CN" altLang="en-US" sz="1800" dirty="0">
                <a:latin typeface="Times New Roman" panose="02020603050405020304" pitchFamily="18" charset="0"/>
                <a:ea typeface="楷体" panose="02010609060101010101" pitchFamily="49" charset="-122"/>
              </a:rPr>
              <a:t>：</a:t>
            </a:r>
            <a:r>
              <a:rPr lang="en-US" altLang="zh-CN" sz="1800" dirty="0">
                <a:latin typeface="Times New Roman" panose="02020603050405020304" pitchFamily="18" charset="0"/>
                <a:ea typeface="楷体" panose="02010609060101010101" pitchFamily="49" charset="-122"/>
              </a:rPr>
              <a:t>n1,n2 m n3</a:t>
            </a:r>
            <a:r>
              <a:rPr lang="zh-CN" altLang="en-US" sz="1800" dirty="0">
                <a:latin typeface="Times New Roman" panose="02020603050405020304" pitchFamily="18" charset="0"/>
                <a:ea typeface="楷体" panose="02010609060101010101" pitchFamily="49" charset="-122"/>
              </a:rPr>
              <a:t>：将</a:t>
            </a:r>
            <a:r>
              <a:rPr lang="en-US" altLang="zh-CN" sz="1800" dirty="0">
                <a:latin typeface="Times New Roman" panose="02020603050405020304" pitchFamily="18" charset="0"/>
                <a:ea typeface="楷体" panose="02010609060101010101" pitchFamily="49" charset="-122"/>
              </a:rPr>
              <a:t>n1</a:t>
            </a:r>
            <a:r>
              <a:rPr lang="zh-CN" altLang="en-US" sz="1800" dirty="0">
                <a:latin typeface="Times New Roman" panose="02020603050405020304" pitchFamily="18" charset="0"/>
                <a:ea typeface="楷体" panose="02010609060101010101" pitchFamily="49" charset="-122"/>
              </a:rPr>
              <a:t>行到</a:t>
            </a:r>
            <a:r>
              <a:rPr lang="en-US" altLang="zh-CN" sz="1800" dirty="0">
                <a:latin typeface="Times New Roman" panose="02020603050405020304" pitchFamily="18" charset="0"/>
                <a:ea typeface="楷体" panose="02010609060101010101" pitchFamily="49" charset="-122"/>
              </a:rPr>
              <a:t>n2</a:t>
            </a:r>
            <a:r>
              <a:rPr lang="zh-CN" altLang="en-US" sz="1800" dirty="0">
                <a:latin typeface="Times New Roman" panose="02020603050405020304" pitchFamily="18" charset="0"/>
                <a:ea typeface="楷体" panose="02010609060101010101" pitchFamily="49" charset="-122"/>
              </a:rPr>
              <a:t>行之间的内容移至到第</a:t>
            </a:r>
            <a:r>
              <a:rPr lang="en-US" altLang="zh-CN" sz="1800" dirty="0">
                <a:latin typeface="Times New Roman" panose="02020603050405020304" pitchFamily="18" charset="0"/>
                <a:ea typeface="楷体" panose="02010609060101010101" pitchFamily="49" charset="-122"/>
              </a:rPr>
              <a:t>n3</a:t>
            </a:r>
            <a:r>
              <a:rPr lang="zh-CN" altLang="en-US" sz="1800" dirty="0">
                <a:latin typeface="Times New Roman" panose="02020603050405020304" pitchFamily="18" charset="0"/>
                <a:ea typeface="楷体" panose="02010609060101010101" pitchFamily="49" charset="-122"/>
              </a:rPr>
              <a:t>行下 </a:t>
            </a:r>
            <a:br>
              <a:rPr lang="zh-CN" altLang="en-US" sz="1800" dirty="0">
                <a:latin typeface="Times New Roman" panose="02020603050405020304" pitchFamily="18" charset="0"/>
                <a:ea typeface="楷体" panose="02010609060101010101" pitchFamily="49" charset="-122"/>
              </a:rPr>
            </a:br>
            <a:r>
              <a:rPr lang="zh-CN" altLang="en-US" sz="1800" dirty="0">
                <a:latin typeface="Times New Roman" panose="02020603050405020304" pitchFamily="18" charset="0"/>
                <a:ea typeface="楷体" panose="02010609060101010101" pitchFamily="49" charset="-122"/>
              </a:rPr>
              <a:t>：</a:t>
            </a:r>
            <a:r>
              <a:rPr lang="en-US" altLang="zh-CN" sz="1800" dirty="0">
                <a:latin typeface="Times New Roman" panose="02020603050405020304" pitchFamily="18" charset="0"/>
                <a:ea typeface="楷体" panose="02010609060101010101" pitchFamily="49" charset="-122"/>
              </a:rPr>
              <a:t>n1,n2 d </a:t>
            </a:r>
            <a:r>
              <a:rPr lang="zh-CN" altLang="en-US" sz="1800" dirty="0">
                <a:latin typeface="Times New Roman" panose="02020603050405020304" pitchFamily="18" charset="0"/>
                <a:ea typeface="楷体" panose="02010609060101010101" pitchFamily="49" charset="-122"/>
              </a:rPr>
              <a:t>：将</a:t>
            </a:r>
            <a:r>
              <a:rPr lang="en-US" altLang="zh-CN" sz="1800" dirty="0">
                <a:latin typeface="Times New Roman" panose="02020603050405020304" pitchFamily="18" charset="0"/>
                <a:ea typeface="楷体" panose="02010609060101010101" pitchFamily="49" charset="-122"/>
              </a:rPr>
              <a:t>n1</a:t>
            </a:r>
            <a:r>
              <a:rPr lang="zh-CN" altLang="en-US" sz="1800" dirty="0">
                <a:latin typeface="Times New Roman" panose="02020603050405020304" pitchFamily="18" charset="0"/>
                <a:ea typeface="楷体" panose="02010609060101010101" pitchFamily="49" charset="-122"/>
              </a:rPr>
              <a:t>行到</a:t>
            </a:r>
            <a:r>
              <a:rPr lang="en-US" altLang="zh-CN" sz="1800" dirty="0">
                <a:latin typeface="Times New Roman" panose="02020603050405020304" pitchFamily="18" charset="0"/>
                <a:ea typeface="楷体" panose="02010609060101010101" pitchFamily="49" charset="-122"/>
              </a:rPr>
              <a:t>n2</a:t>
            </a:r>
            <a:r>
              <a:rPr lang="zh-CN" altLang="en-US" sz="1800" dirty="0">
                <a:latin typeface="Times New Roman" panose="02020603050405020304" pitchFamily="18" charset="0"/>
                <a:ea typeface="楷体" panose="02010609060101010101" pitchFamily="49" charset="-122"/>
              </a:rPr>
              <a:t>行之间的内容删除 </a:t>
            </a:r>
            <a:br>
              <a:rPr lang="zh-CN" altLang="en-US" sz="1800" dirty="0">
                <a:latin typeface="Times New Roman" panose="02020603050405020304" pitchFamily="18" charset="0"/>
                <a:ea typeface="楷体" panose="02010609060101010101" pitchFamily="49" charset="-122"/>
              </a:rPr>
            </a:br>
            <a:r>
              <a:rPr lang="zh-CN" altLang="en-US" sz="1800" b="1" dirty="0">
                <a:latin typeface="Times New Roman" panose="02020603050405020304" pitchFamily="18" charset="0"/>
                <a:ea typeface="楷体" panose="02010609060101010101" pitchFamily="49" charset="-122"/>
              </a:rPr>
              <a:t>：</a:t>
            </a:r>
            <a:r>
              <a:rPr lang="en-US" altLang="zh-CN" sz="1800" b="1" dirty="0">
                <a:latin typeface="Times New Roman" panose="02020603050405020304" pitchFamily="18" charset="0"/>
                <a:ea typeface="楷体" panose="02010609060101010101" pitchFamily="49" charset="-122"/>
              </a:rPr>
              <a:t>w </a:t>
            </a:r>
            <a:r>
              <a:rPr lang="zh-CN" altLang="en-US" sz="1800" b="1" dirty="0">
                <a:latin typeface="Times New Roman" panose="02020603050405020304" pitchFamily="18" charset="0"/>
                <a:ea typeface="楷体" panose="02010609060101010101" pitchFamily="49" charset="-122"/>
              </a:rPr>
              <a:t>：保存当前文件 </a:t>
            </a:r>
            <a:r>
              <a:rPr lang="zh-CN" altLang="en-US" sz="1800" dirty="0">
                <a:latin typeface="Times New Roman" panose="02020603050405020304" pitchFamily="18" charset="0"/>
                <a:ea typeface="楷体" panose="02010609060101010101" pitchFamily="49" charset="-122"/>
              </a:rPr>
              <a:t/>
            </a:r>
            <a:br>
              <a:rPr lang="zh-CN" altLang="en-US" sz="1800" dirty="0">
                <a:latin typeface="Times New Roman" panose="02020603050405020304" pitchFamily="18" charset="0"/>
                <a:ea typeface="楷体" panose="02010609060101010101" pitchFamily="49" charset="-122"/>
              </a:rPr>
            </a:br>
            <a:r>
              <a:rPr lang="zh-CN" altLang="en-US" sz="1800" dirty="0">
                <a:latin typeface="Times New Roman" panose="02020603050405020304" pitchFamily="18" charset="0"/>
                <a:ea typeface="楷体" panose="02010609060101010101" pitchFamily="49" charset="-122"/>
              </a:rPr>
              <a:t>：</a:t>
            </a:r>
            <a:r>
              <a:rPr lang="en-US" altLang="zh-CN" sz="1800" dirty="0">
                <a:latin typeface="Times New Roman" panose="02020603050405020304" pitchFamily="18" charset="0"/>
                <a:ea typeface="楷体" panose="02010609060101010101" pitchFamily="49" charset="-122"/>
              </a:rPr>
              <a:t>e filename</a:t>
            </a:r>
            <a:r>
              <a:rPr lang="zh-CN" altLang="en-US" sz="1800" dirty="0">
                <a:latin typeface="Times New Roman" panose="02020603050405020304" pitchFamily="18" charset="0"/>
                <a:ea typeface="楷体" panose="02010609060101010101" pitchFamily="49" charset="-122"/>
              </a:rPr>
              <a:t>：打开文件</a:t>
            </a:r>
            <a:r>
              <a:rPr lang="en-US" altLang="zh-CN" sz="1800" dirty="0">
                <a:latin typeface="Times New Roman" panose="02020603050405020304" pitchFamily="18" charset="0"/>
                <a:ea typeface="楷体" panose="02010609060101010101" pitchFamily="49" charset="-122"/>
              </a:rPr>
              <a:t>filename</a:t>
            </a:r>
            <a:r>
              <a:rPr lang="zh-CN" altLang="en-US" sz="1800" dirty="0">
                <a:latin typeface="Times New Roman" panose="02020603050405020304" pitchFamily="18" charset="0"/>
                <a:ea typeface="楷体" panose="02010609060101010101" pitchFamily="49" charset="-122"/>
              </a:rPr>
              <a:t>进行编辑 </a:t>
            </a:r>
            <a:br>
              <a:rPr lang="zh-CN" altLang="en-US" sz="1800" dirty="0">
                <a:latin typeface="Times New Roman" panose="02020603050405020304" pitchFamily="18" charset="0"/>
                <a:ea typeface="楷体" panose="02010609060101010101" pitchFamily="49" charset="-122"/>
              </a:rPr>
            </a:br>
            <a:r>
              <a:rPr lang="zh-CN" altLang="en-US" sz="1800" b="1" dirty="0">
                <a:latin typeface="Times New Roman" panose="02020603050405020304" pitchFamily="18" charset="0"/>
                <a:ea typeface="楷体" panose="02010609060101010101" pitchFamily="49" charset="-122"/>
              </a:rPr>
              <a:t>：</a:t>
            </a:r>
            <a:r>
              <a:rPr lang="en-US" altLang="zh-CN" sz="1800" b="1" dirty="0">
                <a:latin typeface="Times New Roman" panose="02020603050405020304" pitchFamily="18" charset="0"/>
                <a:ea typeface="楷体" panose="02010609060101010101" pitchFamily="49" charset="-122"/>
              </a:rPr>
              <a:t>x</a:t>
            </a:r>
            <a:r>
              <a:rPr lang="zh-CN" altLang="en-US" sz="1800" b="1" dirty="0">
                <a:latin typeface="Times New Roman" panose="02020603050405020304" pitchFamily="18" charset="0"/>
                <a:ea typeface="楷体" panose="02010609060101010101" pitchFamily="49" charset="-122"/>
              </a:rPr>
              <a:t>：保存当前文件并退出 </a:t>
            </a:r>
            <a:r>
              <a:rPr lang="zh-CN" altLang="en-US" sz="1800" dirty="0">
                <a:latin typeface="Times New Roman" panose="02020603050405020304" pitchFamily="18" charset="0"/>
                <a:ea typeface="楷体" panose="02010609060101010101" pitchFamily="49" charset="-122"/>
              </a:rPr>
              <a:t/>
            </a:r>
            <a:br>
              <a:rPr lang="zh-CN" altLang="en-US" sz="1800" dirty="0">
                <a:latin typeface="Times New Roman" panose="02020603050405020304" pitchFamily="18" charset="0"/>
                <a:ea typeface="楷体" panose="02010609060101010101" pitchFamily="49" charset="-122"/>
              </a:rPr>
            </a:br>
            <a:r>
              <a:rPr lang="zh-CN" altLang="en-US" sz="1800" b="1" dirty="0">
                <a:latin typeface="Times New Roman" panose="02020603050405020304" pitchFamily="18" charset="0"/>
                <a:ea typeface="楷体" panose="02010609060101010101" pitchFamily="49" charset="-122"/>
              </a:rPr>
              <a:t>：</a:t>
            </a:r>
            <a:r>
              <a:rPr lang="en-US" altLang="zh-CN" sz="1800" b="1" dirty="0">
                <a:latin typeface="Times New Roman" panose="02020603050405020304" pitchFamily="18" charset="0"/>
                <a:ea typeface="楷体" panose="02010609060101010101" pitchFamily="49" charset="-122"/>
              </a:rPr>
              <a:t>q</a:t>
            </a:r>
            <a:r>
              <a:rPr lang="zh-CN" altLang="en-US" sz="1800" b="1" dirty="0">
                <a:latin typeface="Times New Roman" panose="02020603050405020304" pitchFamily="18" charset="0"/>
                <a:ea typeface="楷体" panose="02010609060101010101" pitchFamily="49" charset="-122"/>
              </a:rPr>
              <a:t>：退出</a:t>
            </a:r>
            <a:r>
              <a:rPr lang="en-US" altLang="zh-CN" sz="1800" b="1" dirty="0">
                <a:latin typeface="Times New Roman" panose="02020603050405020304" pitchFamily="18" charset="0"/>
                <a:ea typeface="楷体" panose="02010609060101010101" pitchFamily="49" charset="-122"/>
              </a:rPr>
              <a:t>vi </a:t>
            </a:r>
            <a:br>
              <a:rPr lang="en-US" altLang="zh-CN" sz="1800" b="1" dirty="0">
                <a:latin typeface="Times New Roman" panose="02020603050405020304" pitchFamily="18" charset="0"/>
                <a:ea typeface="楷体" panose="02010609060101010101" pitchFamily="49" charset="-122"/>
              </a:rPr>
            </a:br>
            <a:r>
              <a:rPr lang="zh-CN" altLang="en-US" sz="1800" b="1" dirty="0">
                <a:latin typeface="Times New Roman" panose="02020603050405020304" pitchFamily="18" charset="0"/>
                <a:ea typeface="楷体" panose="02010609060101010101" pitchFamily="49" charset="-122"/>
              </a:rPr>
              <a:t>：</a:t>
            </a:r>
            <a:r>
              <a:rPr lang="en-US" altLang="zh-CN" sz="1800" b="1" dirty="0">
                <a:latin typeface="Times New Roman" panose="02020603050405020304" pitchFamily="18" charset="0"/>
                <a:ea typeface="楷体" panose="02010609060101010101" pitchFamily="49" charset="-122"/>
              </a:rPr>
              <a:t>q!</a:t>
            </a:r>
            <a:r>
              <a:rPr lang="zh-CN" altLang="en-US" sz="1800" b="1" dirty="0">
                <a:latin typeface="Times New Roman" panose="02020603050405020304" pitchFamily="18" charset="0"/>
                <a:ea typeface="楷体" panose="02010609060101010101" pitchFamily="49" charset="-122"/>
              </a:rPr>
              <a:t>：不保存文件并退出</a:t>
            </a:r>
            <a:r>
              <a:rPr lang="en-US" altLang="zh-CN" sz="1800" b="1" dirty="0">
                <a:latin typeface="Times New Roman" panose="02020603050405020304" pitchFamily="18" charset="0"/>
                <a:ea typeface="楷体" panose="02010609060101010101" pitchFamily="49" charset="-122"/>
              </a:rPr>
              <a:t>vi </a:t>
            </a:r>
            <a:r>
              <a:rPr lang="en-US" altLang="zh-CN" sz="1800" dirty="0">
                <a:latin typeface="Times New Roman" panose="02020603050405020304" pitchFamily="18" charset="0"/>
                <a:ea typeface="楷体" panose="02010609060101010101" pitchFamily="49" charset="-122"/>
              </a:rPr>
              <a:t/>
            </a:r>
            <a:br>
              <a:rPr lang="en-US" altLang="zh-CN" sz="1800" dirty="0">
                <a:latin typeface="Times New Roman" panose="02020603050405020304" pitchFamily="18" charset="0"/>
                <a:ea typeface="楷体" panose="02010609060101010101" pitchFamily="49" charset="-122"/>
              </a:rPr>
            </a:br>
            <a:r>
              <a:rPr lang="zh-CN" altLang="en-US" sz="1800" dirty="0">
                <a:latin typeface="Times New Roman" panose="02020603050405020304" pitchFamily="18" charset="0"/>
                <a:ea typeface="楷体" panose="02010609060101010101" pitchFamily="49" charset="-122"/>
              </a:rPr>
              <a:t>：</a:t>
            </a:r>
            <a:r>
              <a:rPr lang="en-US" altLang="zh-CN" sz="1800" dirty="0">
                <a:latin typeface="Times New Roman" panose="02020603050405020304" pitchFamily="18" charset="0"/>
                <a:ea typeface="楷体" panose="02010609060101010101" pitchFamily="49" charset="-122"/>
              </a:rPr>
              <a:t>!command</a:t>
            </a:r>
            <a:r>
              <a:rPr lang="zh-CN" altLang="en-US" sz="1800" dirty="0">
                <a:latin typeface="Times New Roman" panose="02020603050405020304" pitchFamily="18" charset="0"/>
                <a:ea typeface="楷体" panose="02010609060101010101" pitchFamily="49" charset="-122"/>
              </a:rPr>
              <a:t>：执行</a:t>
            </a:r>
            <a:r>
              <a:rPr lang="en-US" altLang="zh-CN" sz="1800" dirty="0">
                <a:latin typeface="Times New Roman" panose="02020603050405020304" pitchFamily="18" charset="0"/>
                <a:ea typeface="楷体" panose="02010609060101010101" pitchFamily="49" charset="-122"/>
              </a:rPr>
              <a:t>shell</a:t>
            </a:r>
            <a:r>
              <a:rPr lang="zh-CN" altLang="en-US" sz="1800" dirty="0">
                <a:latin typeface="Times New Roman" panose="02020603050405020304" pitchFamily="18" charset="0"/>
                <a:ea typeface="楷体" panose="02010609060101010101" pitchFamily="49" charset="-122"/>
              </a:rPr>
              <a:t>命令</a:t>
            </a:r>
            <a:r>
              <a:rPr lang="en-US" altLang="zh-CN" sz="1800" dirty="0">
                <a:latin typeface="Times New Roman" panose="02020603050405020304" pitchFamily="18" charset="0"/>
                <a:ea typeface="楷体" panose="02010609060101010101" pitchFamily="49" charset="-122"/>
              </a:rPr>
              <a:t>command </a:t>
            </a:r>
            <a:br>
              <a:rPr lang="en-US" altLang="zh-CN" sz="1800" dirty="0">
                <a:latin typeface="Times New Roman" panose="02020603050405020304" pitchFamily="18" charset="0"/>
                <a:ea typeface="楷体" panose="02010609060101010101" pitchFamily="49" charset="-122"/>
              </a:rPr>
            </a:br>
            <a:r>
              <a:rPr lang="zh-CN" altLang="en-US" sz="1800" dirty="0">
                <a:latin typeface="Times New Roman" panose="02020603050405020304" pitchFamily="18" charset="0"/>
                <a:ea typeface="楷体" panose="02010609060101010101" pitchFamily="49" charset="-122"/>
              </a:rPr>
              <a:t>：</a:t>
            </a:r>
            <a:r>
              <a:rPr lang="en-US" altLang="zh-CN" sz="1800" dirty="0" err="1">
                <a:latin typeface="Times New Roman" panose="02020603050405020304" pitchFamily="18" charset="0"/>
                <a:ea typeface="楷体" panose="02010609060101010101" pitchFamily="49" charset="-122"/>
              </a:rPr>
              <a:t>r!command</a:t>
            </a:r>
            <a:r>
              <a:rPr lang="zh-CN" altLang="en-US" sz="1800" dirty="0">
                <a:latin typeface="Times New Roman" panose="02020603050405020304" pitchFamily="18" charset="0"/>
                <a:ea typeface="楷体" panose="02010609060101010101" pitchFamily="49" charset="-122"/>
              </a:rPr>
              <a:t>：将命令</a:t>
            </a:r>
            <a:r>
              <a:rPr lang="en-US" altLang="zh-CN" sz="1800" dirty="0">
                <a:latin typeface="Times New Roman" panose="02020603050405020304" pitchFamily="18" charset="0"/>
                <a:ea typeface="楷体" panose="02010609060101010101" pitchFamily="49" charset="-122"/>
              </a:rPr>
              <a:t>command</a:t>
            </a:r>
            <a:r>
              <a:rPr lang="zh-CN" altLang="en-US" sz="1800" dirty="0">
                <a:latin typeface="Times New Roman" panose="02020603050405020304" pitchFamily="18" charset="0"/>
                <a:ea typeface="楷体" panose="02010609060101010101" pitchFamily="49" charset="-122"/>
              </a:rPr>
              <a:t>的输出结果放到当前行</a:t>
            </a:r>
            <a:r>
              <a:rPr lang="en-US" altLang="zh-CN" sz="1400" dirty="0">
                <a:latin typeface="Times New Roman" panose="02020603050405020304" pitchFamily="18" charset="0"/>
                <a:ea typeface="楷体" panose="02010609060101010101" pitchFamily="49" charset="-122"/>
              </a:rPr>
              <a:t/>
            </a:r>
            <a:br>
              <a:rPr lang="en-US" altLang="zh-CN" sz="1400" dirty="0">
                <a:latin typeface="Times New Roman" panose="02020603050405020304" pitchFamily="18" charset="0"/>
                <a:ea typeface="楷体" panose="02010609060101010101" pitchFamily="49" charset="-122"/>
              </a:rPr>
            </a:br>
            <a:r>
              <a:rPr lang="zh-CN" altLang="en-US" sz="1800" dirty="0">
                <a:latin typeface="Times New Roman" panose="02020603050405020304" pitchFamily="18" charset="0"/>
                <a:ea typeface="楷体" panose="02010609060101010101" pitchFamily="49" charset="-122"/>
              </a:rPr>
              <a:t>：</a:t>
            </a:r>
            <a:r>
              <a:rPr lang="en-US" altLang="zh-CN" sz="1800" dirty="0">
                <a:latin typeface="Times New Roman" panose="02020603050405020304" pitchFamily="18" charset="0"/>
                <a:ea typeface="楷体" panose="02010609060101010101" pitchFamily="49" charset="-122"/>
              </a:rPr>
              <a:t>n1,n2 </a:t>
            </a:r>
            <a:r>
              <a:rPr lang="en-US" altLang="zh-CN" sz="1800" dirty="0" err="1">
                <a:latin typeface="Times New Roman" panose="02020603050405020304" pitchFamily="18" charset="0"/>
                <a:ea typeface="楷体" panose="02010609060101010101" pitchFamily="49" charset="-122"/>
              </a:rPr>
              <a:t>w!command</a:t>
            </a:r>
            <a:r>
              <a:rPr lang="zh-CN" altLang="en-US" sz="1800" dirty="0">
                <a:latin typeface="Times New Roman" panose="02020603050405020304" pitchFamily="18" charset="0"/>
                <a:ea typeface="楷体" panose="02010609060101010101" pitchFamily="49" charset="-122"/>
              </a:rPr>
              <a:t>：将文件中</a:t>
            </a:r>
            <a:r>
              <a:rPr lang="en-US" altLang="zh-CN" sz="1800" dirty="0">
                <a:latin typeface="Times New Roman" panose="02020603050405020304" pitchFamily="18" charset="0"/>
                <a:ea typeface="楷体" panose="02010609060101010101" pitchFamily="49" charset="-122"/>
              </a:rPr>
              <a:t>n1</a:t>
            </a:r>
            <a:r>
              <a:rPr lang="zh-CN" altLang="en-US" sz="1800" dirty="0">
                <a:latin typeface="Times New Roman" panose="02020603050405020304" pitchFamily="18" charset="0"/>
                <a:ea typeface="楷体" panose="02010609060101010101" pitchFamily="49" charset="-122"/>
              </a:rPr>
              <a:t>行至</a:t>
            </a:r>
            <a:r>
              <a:rPr lang="en-US" altLang="zh-CN" sz="1800" dirty="0">
                <a:latin typeface="Times New Roman" panose="02020603050405020304" pitchFamily="18" charset="0"/>
                <a:ea typeface="楷体" panose="02010609060101010101" pitchFamily="49" charset="-122"/>
              </a:rPr>
              <a:t>n2</a:t>
            </a:r>
            <a:r>
              <a:rPr lang="zh-CN" altLang="en-US" sz="1800" dirty="0">
                <a:latin typeface="Times New Roman" panose="02020603050405020304" pitchFamily="18" charset="0"/>
                <a:ea typeface="楷体" panose="02010609060101010101" pitchFamily="49" charset="-122"/>
              </a:rPr>
              <a:t>行的内容作为</a:t>
            </a:r>
            <a:r>
              <a:rPr lang="en-US" altLang="zh-CN" sz="1800" dirty="0">
                <a:latin typeface="Times New Roman" panose="02020603050405020304" pitchFamily="18" charset="0"/>
                <a:ea typeface="楷体" panose="02010609060101010101" pitchFamily="49" charset="-122"/>
              </a:rPr>
              <a:t>command</a:t>
            </a:r>
            <a:r>
              <a:rPr lang="zh-CN" altLang="en-US" sz="1800" dirty="0">
                <a:latin typeface="Times New Roman" panose="02020603050405020304" pitchFamily="18" charset="0"/>
                <a:ea typeface="楷体" panose="02010609060101010101" pitchFamily="49" charset="-122"/>
              </a:rPr>
              <a:t>的输入并执行；若不指定</a:t>
            </a:r>
            <a:r>
              <a:rPr lang="en-US" altLang="zh-CN" sz="1800" dirty="0">
                <a:latin typeface="Times New Roman" panose="02020603050405020304" pitchFamily="18" charset="0"/>
                <a:ea typeface="楷体" panose="02010609060101010101" pitchFamily="49" charset="-122"/>
              </a:rPr>
              <a:t>n1</a:t>
            </a:r>
            <a:r>
              <a:rPr lang="zh-CN" altLang="en-US" sz="1800" dirty="0">
                <a:latin typeface="Times New Roman" panose="02020603050405020304" pitchFamily="18" charset="0"/>
                <a:ea typeface="楷体" panose="02010609060101010101" pitchFamily="49" charset="-122"/>
              </a:rPr>
              <a:t>，</a:t>
            </a:r>
            <a:r>
              <a:rPr lang="en-US" altLang="zh-CN" sz="1800" dirty="0">
                <a:latin typeface="Times New Roman" panose="02020603050405020304" pitchFamily="18" charset="0"/>
                <a:ea typeface="楷体" panose="02010609060101010101" pitchFamily="49" charset="-122"/>
              </a:rPr>
              <a:t>n2</a:t>
            </a:r>
            <a:r>
              <a:rPr lang="zh-CN" altLang="en-US" sz="1800" dirty="0">
                <a:latin typeface="Times New Roman" panose="02020603050405020304" pitchFamily="18" charset="0"/>
                <a:ea typeface="楷体" panose="02010609060101010101" pitchFamily="49" charset="-122"/>
              </a:rPr>
              <a:t>，则表示将整个文件内容作为</a:t>
            </a:r>
            <a:r>
              <a:rPr lang="en-US" altLang="zh-CN" sz="1800" dirty="0">
                <a:latin typeface="Times New Roman" panose="02020603050405020304" pitchFamily="18" charset="0"/>
                <a:ea typeface="楷体" panose="02010609060101010101" pitchFamily="49" charset="-122"/>
              </a:rPr>
              <a:t>command</a:t>
            </a:r>
            <a:r>
              <a:rPr lang="zh-CN" altLang="en-US" sz="1800" dirty="0">
                <a:latin typeface="Times New Roman" panose="02020603050405020304" pitchFamily="18" charset="0"/>
                <a:ea typeface="楷体" panose="02010609060101010101" pitchFamily="49" charset="-122"/>
              </a:rPr>
              <a:t>的输入 </a:t>
            </a:r>
            <a:endParaRPr lang="zh-CN" altLang="en-US" sz="1600" dirty="0">
              <a:latin typeface="Times New Roman" panose="02020603050405020304" pitchFamily="18" charset="0"/>
              <a:ea typeface="楷体" panose="02010609060101010101" pitchFamily="49" charset="-122"/>
            </a:endParaRPr>
          </a:p>
        </p:txBody>
      </p:sp>
      <p:sp>
        <p:nvSpPr>
          <p:cNvPr id="2" name="矩形 1"/>
          <p:cNvSpPr/>
          <p:nvPr/>
        </p:nvSpPr>
        <p:spPr>
          <a:xfrm>
            <a:off x="2227118" y="6211669"/>
            <a:ext cx="7020791" cy="646331"/>
          </a:xfrm>
          <a:prstGeom prst="rect">
            <a:avLst/>
          </a:prstGeom>
        </p:spPr>
        <p:txBody>
          <a:bodyPr wrap="square">
            <a:spAutoFit/>
          </a:bodyPr>
          <a:lstStyle/>
          <a:p>
            <a:r>
              <a:rPr lang="zh-CN" altLang="en-US" dirty="0">
                <a:latin typeface="Times New Roman" pitchFamily="18" charset="0"/>
                <a:ea typeface="楷体" pitchFamily="49" charset="-122"/>
                <a:cs typeface="Times New Roman" pitchFamily="18" charset="0"/>
              </a:rPr>
              <a:t>在</a:t>
            </a:r>
            <a:r>
              <a:rPr lang="en-US" altLang="zh-CN" dirty="0">
                <a:latin typeface="Times New Roman" pitchFamily="18" charset="0"/>
                <a:ea typeface="楷体" pitchFamily="49" charset="-122"/>
                <a:cs typeface="Times New Roman" pitchFamily="18" charset="0"/>
              </a:rPr>
              <a:t>Normal</a:t>
            </a:r>
            <a:r>
              <a:rPr lang="zh-CN" altLang="en-US" dirty="0">
                <a:latin typeface="Times New Roman" pitchFamily="18" charset="0"/>
                <a:ea typeface="楷体" pitchFamily="49" charset="-122"/>
                <a:cs typeface="Times New Roman" pitchFamily="18" charset="0"/>
              </a:rPr>
              <a:t>模式下，输入</a:t>
            </a:r>
            <a:r>
              <a:rPr lang="en-US" altLang="zh-CN" dirty="0">
                <a:solidFill>
                  <a:srgbClr val="FF0000"/>
                </a:solidFill>
                <a:latin typeface="Times New Roman" pitchFamily="18" charset="0"/>
                <a:ea typeface="楷体" pitchFamily="49" charset="-122"/>
                <a:cs typeface="Times New Roman" pitchFamily="18" charset="0"/>
              </a:rPr>
              <a:t>:q!</a:t>
            </a:r>
            <a:r>
              <a:rPr lang="zh-CN" altLang="en-US" dirty="0">
                <a:latin typeface="Times New Roman" pitchFamily="18" charset="0"/>
                <a:ea typeface="楷体" pitchFamily="49" charset="-122"/>
                <a:cs typeface="Times New Roman" pitchFamily="18" charset="0"/>
              </a:rPr>
              <a:t>可以强制退出，就是不保留修改退出 </a:t>
            </a:r>
          </a:p>
          <a:p>
            <a:r>
              <a:rPr lang="zh-CN" altLang="en-US" dirty="0">
                <a:latin typeface="Times New Roman" pitchFamily="18" charset="0"/>
                <a:ea typeface="楷体" pitchFamily="49" charset="-122"/>
                <a:cs typeface="Times New Roman" pitchFamily="18" charset="0"/>
              </a:rPr>
              <a:t>在</a:t>
            </a:r>
            <a:r>
              <a:rPr lang="en-US" altLang="zh-CN" dirty="0">
                <a:latin typeface="Times New Roman" pitchFamily="18" charset="0"/>
                <a:ea typeface="楷体" pitchFamily="49" charset="-122"/>
                <a:cs typeface="Times New Roman" pitchFamily="18" charset="0"/>
              </a:rPr>
              <a:t>Normal</a:t>
            </a:r>
            <a:r>
              <a:rPr lang="zh-CN" altLang="en-US" dirty="0">
                <a:latin typeface="Times New Roman" pitchFamily="18" charset="0"/>
                <a:ea typeface="楷体" pitchFamily="49" charset="-122"/>
                <a:cs typeface="Times New Roman" pitchFamily="18" charset="0"/>
              </a:rPr>
              <a:t>模式下，输入</a:t>
            </a:r>
            <a:r>
              <a:rPr lang="en-US" altLang="zh-CN" dirty="0">
                <a:solidFill>
                  <a:srgbClr val="FF0000"/>
                </a:solidFill>
                <a:latin typeface="Times New Roman" pitchFamily="18" charset="0"/>
                <a:ea typeface="楷体" pitchFamily="49" charset="-122"/>
                <a:cs typeface="Times New Roman" pitchFamily="18" charset="0"/>
              </a:rPr>
              <a:t>:</a:t>
            </a:r>
            <a:r>
              <a:rPr lang="en-US" altLang="zh-CN" dirty="0" err="1" smtClean="0">
                <a:solidFill>
                  <a:srgbClr val="FF0000"/>
                </a:solidFill>
                <a:latin typeface="Times New Roman" pitchFamily="18" charset="0"/>
                <a:ea typeface="楷体" pitchFamily="49" charset="-122"/>
                <a:cs typeface="Times New Roman" pitchFamily="18" charset="0"/>
              </a:rPr>
              <a:t>wq</a:t>
            </a:r>
            <a:r>
              <a:rPr lang="zh-CN" altLang="en-US" dirty="0" smtClean="0">
                <a:solidFill>
                  <a:srgbClr val="FF0000"/>
                </a:solidFill>
                <a:latin typeface="Times New Roman" pitchFamily="18" charset="0"/>
                <a:ea typeface="楷体" pitchFamily="49" charset="-122"/>
                <a:cs typeface="Times New Roman" pitchFamily="18" charset="0"/>
              </a:rPr>
              <a:t>！</a:t>
            </a:r>
            <a:r>
              <a:rPr lang="zh-CN" altLang="en-US" dirty="0" smtClean="0">
                <a:latin typeface="Times New Roman" pitchFamily="18" charset="0"/>
                <a:ea typeface="楷体" pitchFamily="49" charset="-122"/>
                <a:cs typeface="Times New Roman" pitchFamily="18" charset="0"/>
              </a:rPr>
              <a:t>保存</a:t>
            </a:r>
            <a:r>
              <a:rPr lang="zh-CN" altLang="en-US" dirty="0">
                <a:latin typeface="Times New Roman" pitchFamily="18" charset="0"/>
                <a:ea typeface="楷体" pitchFamily="49" charset="-122"/>
                <a:cs typeface="Times New Roman" pitchFamily="18" charset="0"/>
              </a:rPr>
              <a:t>并退出 </a:t>
            </a:r>
          </a:p>
        </p:txBody>
      </p:sp>
      <p:sp>
        <p:nvSpPr>
          <p:cNvPr id="3" name="灯片编号占位符 2"/>
          <p:cNvSpPr>
            <a:spLocks noGrp="1"/>
          </p:cNvSpPr>
          <p:nvPr>
            <p:ph type="sldNum" sz="quarter" idx="12"/>
          </p:nvPr>
        </p:nvSpPr>
        <p:spPr/>
        <p:txBody>
          <a:bodyPr/>
          <a:lstStyle/>
          <a:p>
            <a:fld id="{E8D1A0BE-4B26-48D7-B8C5-31D3800DADB1}" type="slidenum">
              <a:rPr lang="zh-CN" altLang="en-US" smtClean="0"/>
              <a:t>46</a:t>
            </a:fld>
            <a:endParaRPr lang="zh-CN" altLang="en-US"/>
          </a:p>
        </p:txBody>
      </p:sp>
    </p:spTree>
    <p:extLst>
      <p:ext uri="{BB962C8B-B14F-4D97-AF65-F5344CB8AC3E}">
        <p14:creationId xmlns:p14="http://schemas.microsoft.com/office/powerpoint/2010/main" val="17524431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altLang="zh-CN" dirty="0" smtClean="0">
                <a:latin typeface="Times New Roman" panose="02020603050405020304" pitchFamily="18" charset="0"/>
                <a:ea typeface="楷体" panose="02010609060101010101" pitchFamily="49" charset="-122"/>
              </a:rPr>
              <a:t>vi</a:t>
            </a:r>
            <a:r>
              <a:rPr lang="zh-CN" altLang="en-US" dirty="0" smtClean="0">
                <a:latin typeface="Times New Roman" panose="02020603050405020304" pitchFamily="18" charset="0"/>
                <a:ea typeface="楷体" panose="02010609060101010101" pitchFamily="49" charset="-122"/>
              </a:rPr>
              <a:t>命令详解</a:t>
            </a:r>
          </a:p>
        </p:txBody>
      </p:sp>
      <p:sp>
        <p:nvSpPr>
          <p:cNvPr id="66563" name="Rectangle 3"/>
          <p:cNvSpPr>
            <a:spLocks noGrp="1" noChangeArrowheads="1"/>
          </p:cNvSpPr>
          <p:nvPr>
            <p:ph idx="1"/>
          </p:nvPr>
        </p:nvSpPr>
        <p:spPr/>
        <p:txBody>
          <a:bodyPr>
            <a:normAutofit fontScale="92500" lnSpcReduction="10000"/>
          </a:bodyPr>
          <a:lstStyle/>
          <a:p>
            <a:pPr>
              <a:lnSpc>
                <a:spcPct val="150000"/>
              </a:lnSpc>
              <a:spcBef>
                <a:spcPts val="600"/>
              </a:spcBef>
            </a:pPr>
            <a:r>
              <a:rPr lang="zh-CN" altLang="en-US" sz="2000" dirty="0">
                <a:latin typeface="Times New Roman" panose="02020603050405020304" pitchFamily="18" charset="0"/>
                <a:ea typeface="楷体" panose="02010609060101010101" pitchFamily="49" charset="-122"/>
              </a:rPr>
              <a:t>删除命令 </a:t>
            </a:r>
            <a:r>
              <a:rPr lang="zh-CN" altLang="en-US" sz="1800" dirty="0">
                <a:latin typeface="Times New Roman" panose="02020603050405020304" pitchFamily="18" charset="0"/>
                <a:ea typeface="楷体" panose="02010609060101010101" pitchFamily="49" charset="-122"/>
              </a:rPr>
              <a:t/>
            </a:r>
            <a:br>
              <a:rPr lang="zh-CN" altLang="en-US" sz="1800" dirty="0">
                <a:latin typeface="Times New Roman" panose="02020603050405020304" pitchFamily="18" charset="0"/>
                <a:ea typeface="楷体" panose="02010609060101010101" pitchFamily="49" charset="-122"/>
              </a:rPr>
            </a:br>
            <a:r>
              <a:rPr lang="en-US" altLang="zh-CN" sz="1800" b="1" dirty="0">
                <a:latin typeface="Times New Roman" panose="02020603050405020304" pitchFamily="18" charset="0"/>
                <a:ea typeface="楷体" panose="02010609060101010101" pitchFamily="49" charset="-122"/>
              </a:rPr>
              <a:t>do</a:t>
            </a:r>
            <a:r>
              <a:rPr lang="zh-CN" altLang="en-US" sz="1800" b="1" dirty="0">
                <a:latin typeface="Times New Roman" panose="02020603050405020304" pitchFamily="18" charset="0"/>
                <a:ea typeface="楷体" panose="02010609060101010101" pitchFamily="49" charset="-122"/>
              </a:rPr>
              <a:t>：删至行首 </a:t>
            </a:r>
            <a:br>
              <a:rPr lang="zh-CN" altLang="en-US" sz="1800" b="1" dirty="0">
                <a:latin typeface="Times New Roman" panose="02020603050405020304" pitchFamily="18" charset="0"/>
                <a:ea typeface="楷体" panose="02010609060101010101" pitchFamily="49" charset="-122"/>
              </a:rPr>
            </a:br>
            <a:r>
              <a:rPr lang="en-US" altLang="zh-CN" sz="1800" b="1" dirty="0">
                <a:latin typeface="Times New Roman" panose="02020603050405020304" pitchFamily="18" charset="0"/>
                <a:ea typeface="楷体" panose="02010609060101010101" pitchFamily="49" charset="-122"/>
              </a:rPr>
              <a:t>D</a:t>
            </a:r>
            <a:r>
              <a:rPr lang="zh-CN" altLang="en-US" sz="1800" b="1" dirty="0">
                <a:latin typeface="Times New Roman" panose="02020603050405020304" pitchFamily="18" charset="0"/>
                <a:ea typeface="楷体" panose="02010609060101010101" pitchFamily="49" charset="-122"/>
              </a:rPr>
              <a:t>：删至行尾 </a:t>
            </a:r>
            <a:endParaRPr lang="en-US" altLang="zh-CN" sz="1800" dirty="0">
              <a:latin typeface="Times New Roman" panose="02020603050405020304" pitchFamily="18" charset="0"/>
              <a:ea typeface="楷体" panose="02010609060101010101" pitchFamily="49" charset="-122"/>
            </a:endParaRPr>
          </a:p>
          <a:p>
            <a:pPr>
              <a:lnSpc>
                <a:spcPct val="150000"/>
              </a:lnSpc>
              <a:spcBef>
                <a:spcPts val="600"/>
              </a:spcBef>
              <a:buNone/>
            </a:pPr>
            <a:r>
              <a:rPr lang="en-US" altLang="zh-CN" sz="1800" dirty="0">
                <a:latin typeface="Times New Roman" panose="02020603050405020304" pitchFamily="18" charset="0"/>
                <a:ea typeface="楷体" panose="02010609060101010101" pitchFamily="49" charset="-122"/>
              </a:rPr>
              <a:t>     </a:t>
            </a:r>
            <a:r>
              <a:rPr lang="en-US" altLang="zh-CN" sz="1800" b="1" dirty="0" err="1">
                <a:latin typeface="Times New Roman" panose="02020603050405020304" pitchFamily="18" charset="0"/>
                <a:ea typeface="楷体" panose="02010609060101010101" pitchFamily="49" charset="-122"/>
              </a:rPr>
              <a:t>dd</a:t>
            </a:r>
            <a:r>
              <a:rPr lang="en-US" altLang="zh-CN" sz="1800" b="1" dirty="0">
                <a:latin typeface="Times New Roman" panose="02020603050405020304" pitchFamily="18" charset="0"/>
                <a:ea typeface="楷体" panose="02010609060101010101" pitchFamily="49" charset="-122"/>
              </a:rPr>
              <a:t> : </a:t>
            </a:r>
            <a:r>
              <a:rPr lang="zh-CN" altLang="en-US" sz="1800" b="1" dirty="0">
                <a:latin typeface="Times New Roman" panose="02020603050405020304" pitchFamily="18" charset="0"/>
                <a:ea typeface="楷体" panose="02010609060101010101" pitchFamily="49" charset="-122"/>
              </a:rPr>
              <a:t>删除当前行</a:t>
            </a:r>
            <a:r>
              <a:rPr lang="zh-CN" altLang="en-US" sz="1800" dirty="0">
                <a:latin typeface="Times New Roman" panose="02020603050405020304" pitchFamily="18" charset="0"/>
                <a:ea typeface="楷体" panose="02010609060101010101" pitchFamily="49" charset="-122"/>
              </a:rPr>
              <a:t/>
            </a:r>
            <a:br>
              <a:rPr lang="zh-CN" altLang="en-US" sz="1800" dirty="0">
                <a:latin typeface="Times New Roman" panose="02020603050405020304" pitchFamily="18" charset="0"/>
                <a:ea typeface="楷体" panose="02010609060101010101" pitchFamily="49" charset="-122"/>
              </a:rPr>
            </a:br>
            <a:r>
              <a:rPr lang="en-US" altLang="zh-CN" sz="1800" b="1" dirty="0">
                <a:latin typeface="Times New Roman" panose="02020603050405020304" pitchFamily="18" charset="0"/>
                <a:ea typeface="楷体" panose="02010609060101010101" pitchFamily="49" charset="-122"/>
              </a:rPr>
              <a:t>x</a:t>
            </a:r>
            <a:r>
              <a:rPr lang="zh-CN" altLang="en-US" sz="1800" b="1" dirty="0">
                <a:latin typeface="Times New Roman" panose="02020603050405020304" pitchFamily="18" charset="0"/>
                <a:ea typeface="楷体" panose="02010609060101010101" pitchFamily="49" charset="-122"/>
              </a:rPr>
              <a:t>或</a:t>
            </a:r>
            <a:r>
              <a:rPr lang="en-US" altLang="zh-CN" sz="1800" b="1" dirty="0">
                <a:latin typeface="Times New Roman" panose="02020603050405020304" pitchFamily="18" charset="0"/>
                <a:ea typeface="楷体" panose="02010609060101010101" pitchFamily="49" charset="-122"/>
              </a:rPr>
              <a:t>X</a:t>
            </a:r>
            <a:r>
              <a:rPr lang="zh-CN" altLang="en-US" sz="1800" b="1" dirty="0">
                <a:latin typeface="Times New Roman" panose="02020603050405020304" pitchFamily="18" charset="0"/>
                <a:ea typeface="楷体" panose="02010609060101010101" pitchFamily="49" charset="-122"/>
              </a:rPr>
              <a:t>：删除一个字符，</a:t>
            </a:r>
            <a:r>
              <a:rPr lang="en-US" altLang="zh-CN" sz="1800" b="1" dirty="0">
                <a:latin typeface="Times New Roman" panose="02020603050405020304" pitchFamily="18" charset="0"/>
                <a:ea typeface="楷体" panose="02010609060101010101" pitchFamily="49" charset="-122"/>
              </a:rPr>
              <a:t>x</a:t>
            </a:r>
            <a:r>
              <a:rPr lang="zh-CN" altLang="en-US" sz="1800" b="1" dirty="0">
                <a:latin typeface="Times New Roman" panose="02020603050405020304" pitchFamily="18" charset="0"/>
                <a:ea typeface="楷体" panose="02010609060101010101" pitchFamily="49" charset="-122"/>
              </a:rPr>
              <a:t>删除光标后的，而</a:t>
            </a:r>
            <a:r>
              <a:rPr lang="en-US" altLang="zh-CN" sz="1800" b="1" dirty="0">
                <a:latin typeface="Times New Roman" panose="02020603050405020304" pitchFamily="18" charset="0"/>
                <a:ea typeface="楷体" panose="02010609060101010101" pitchFamily="49" charset="-122"/>
              </a:rPr>
              <a:t>X</a:t>
            </a:r>
            <a:r>
              <a:rPr lang="zh-CN" altLang="en-US" sz="1800" b="1" dirty="0">
                <a:latin typeface="Times New Roman" panose="02020603050405020304" pitchFamily="18" charset="0"/>
                <a:ea typeface="楷体" panose="02010609060101010101" pitchFamily="49" charset="-122"/>
              </a:rPr>
              <a:t>删除光标前的 </a:t>
            </a:r>
            <a:r>
              <a:rPr lang="zh-CN" altLang="en-US" sz="1800" dirty="0">
                <a:latin typeface="Times New Roman" panose="02020603050405020304" pitchFamily="18" charset="0"/>
                <a:ea typeface="楷体" panose="02010609060101010101" pitchFamily="49" charset="-122"/>
              </a:rPr>
              <a:t/>
            </a:r>
            <a:br>
              <a:rPr lang="zh-CN" altLang="en-US" sz="1800" dirty="0">
                <a:latin typeface="Times New Roman" panose="02020603050405020304" pitchFamily="18" charset="0"/>
                <a:ea typeface="楷体" panose="02010609060101010101" pitchFamily="49" charset="-122"/>
              </a:rPr>
            </a:br>
            <a:r>
              <a:rPr lang="en-US" altLang="zh-CN" sz="1800" b="1" dirty="0">
                <a:latin typeface="Times New Roman" panose="02020603050405020304" pitchFamily="18" charset="0"/>
                <a:ea typeface="楷体" panose="02010609060101010101" pitchFamily="49" charset="-122"/>
              </a:rPr>
              <a:t>u</a:t>
            </a:r>
            <a:r>
              <a:rPr lang="zh-CN" altLang="en-US" sz="1800" b="1" dirty="0">
                <a:latin typeface="Times New Roman" panose="02020603050405020304" pitchFamily="18" charset="0"/>
                <a:ea typeface="楷体" panose="02010609060101010101" pitchFamily="49" charset="-122"/>
              </a:rPr>
              <a:t>： 恢复上一次操作</a:t>
            </a:r>
            <a:endParaRPr lang="en-US" altLang="zh-CN" sz="1800" b="1" dirty="0">
              <a:latin typeface="Times New Roman" panose="02020603050405020304" pitchFamily="18" charset="0"/>
              <a:ea typeface="楷体" panose="02010609060101010101" pitchFamily="49" charset="-122"/>
            </a:endParaRPr>
          </a:p>
          <a:p>
            <a:pPr>
              <a:lnSpc>
                <a:spcPct val="150000"/>
              </a:lnSpc>
              <a:spcBef>
                <a:spcPts val="600"/>
              </a:spcBef>
            </a:pPr>
            <a:r>
              <a:rPr lang="zh-CN" altLang="en-US" sz="2000" dirty="0">
                <a:latin typeface="Times New Roman" panose="02020603050405020304" pitchFamily="18" charset="0"/>
                <a:ea typeface="楷体" panose="02010609060101010101" pitchFamily="49" charset="-122"/>
              </a:rPr>
              <a:t>搜索及替换命令 </a:t>
            </a:r>
            <a:r>
              <a:rPr lang="zh-CN" altLang="en-US" sz="1800" dirty="0">
                <a:latin typeface="Times New Roman" panose="02020603050405020304" pitchFamily="18" charset="0"/>
                <a:ea typeface="楷体" panose="02010609060101010101" pitchFamily="49" charset="-122"/>
              </a:rPr>
              <a:t/>
            </a:r>
            <a:br>
              <a:rPr lang="zh-CN" altLang="en-US" sz="1800" dirty="0">
                <a:latin typeface="Times New Roman" panose="02020603050405020304" pitchFamily="18" charset="0"/>
                <a:ea typeface="楷体" panose="02010609060101010101" pitchFamily="49" charset="-122"/>
              </a:rPr>
            </a:br>
            <a:r>
              <a:rPr lang="en-US" altLang="zh-CN" sz="1800" b="1" dirty="0">
                <a:latin typeface="Times New Roman" panose="02020603050405020304" pitchFamily="18" charset="0"/>
                <a:ea typeface="楷体" panose="02010609060101010101" pitchFamily="49" charset="-122"/>
              </a:rPr>
              <a:t>/pattern</a:t>
            </a:r>
            <a:r>
              <a:rPr lang="zh-CN" altLang="en-US" sz="1800" b="1" dirty="0">
                <a:latin typeface="Times New Roman" panose="02020603050405020304" pitchFamily="18" charset="0"/>
                <a:ea typeface="楷体" panose="02010609060101010101" pitchFamily="49" charset="-122"/>
              </a:rPr>
              <a:t>：从光标开始处向文件尾搜索</a:t>
            </a:r>
            <a:r>
              <a:rPr lang="en-US" altLang="zh-CN" sz="1800" b="1" dirty="0">
                <a:latin typeface="Times New Roman" panose="02020603050405020304" pitchFamily="18" charset="0"/>
                <a:ea typeface="楷体" panose="02010609060101010101" pitchFamily="49" charset="-122"/>
              </a:rPr>
              <a:t>pattern </a:t>
            </a:r>
            <a:br>
              <a:rPr lang="en-US" altLang="zh-CN" sz="1800" b="1" dirty="0">
                <a:latin typeface="Times New Roman" panose="02020603050405020304" pitchFamily="18" charset="0"/>
                <a:ea typeface="楷体" panose="02010609060101010101" pitchFamily="49" charset="-122"/>
              </a:rPr>
            </a:br>
            <a:r>
              <a:rPr lang="en-US" altLang="zh-CN" sz="1800" b="1" dirty="0">
                <a:latin typeface="Times New Roman" panose="02020603050405020304" pitchFamily="18" charset="0"/>
                <a:ea typeface="楷体" panose="02010609060101010101" pitchFamily="49" charset="-122"/>
              </a:rPr>
              <a:t>?pattern</a:t>
            </a:r>
            <a:r>
              <a:rPr lang="zh-CN" altLang="en-US" sz="1800" b="1" dirty="0">
                <a:latin typeface="Times New Roman" panose="02020603050405020304" pitchFamily="18" charset="0"/>
                <a:ea typeface="楷体" panose="02010609060101010101" pitchFamily="49" charset="-122"/>
              </a:rPr>
              <a:t>：从光标开始处向文件首搜索</a:t>
            </a:r>
            <a:r>
              <a:rPr lang="en-US" altLang="zh-CN" sz="1800" b="1" dirty="0">
                <a:latin typeface="Times New Roman" panose="02020603050405020304" pitchFamily="18" charset="0"/>
                <a:ea typeface="楷体" panose="02010609060101010101" pitchFamily="49" charset="-122"/>
              </a:rPr>
              <a:t>pattern </a:t>
            </a:r>
            <a:br>
              <a:rPr lang="en-US" altLang="zh-CN" sz="1800" b="1" dirty="0">
                <a:latin typeface="Times New Roman" panose="02020603050405020304" pitchFamily="18" charset="0"/>
                <a:ea typeface="楷体" panose="02010609060101010101" pitchFamily="49" charset="-122"/>
              </a:rPr>
            </a:br>
            <a:r>
              <a:rPr lang="en-US" altLang="zh-CN" sz="1800" b="1" dirty="0">
                <a:latin typeface="Times New Roman" panose="02020603050405020304" pitchFamily="18" charset="0"/>
                <a:ea typeface="楷体" panose="02010609060101010101" pitchFamily="49" charset="-122"/>
              </a:rPr>
              <a:t>n</a:t>
            </a:r>
            <a:r>
              <a:rPr lang="zh-CN" altLang="en-US" sz="1800" b="1" dirty="0">
                <a:latin typeface="Times New Roman" panose="02020603050405020304" pitchFamily="18" charset="0"/>
                <a:ea typeface="楷体" panose="02010609060101010101" pitchFamily="49" charset="-122"/>
              </a:rPr>
              <a:t>：在同一方向重复上一次搜索命令 </a:t>
            </a:r>
            <a:br>
              <a:rPr lang="zh-CN" altLang="en-US" sz="1800" b="1" dirty="0">
                <a:latin typeface="Times New Roman" panose="02020603050405020304" pitchFamily="18" charset="0"/>
                <a:ea typeface="楷体" panose="02010609060101010101" pitchFamily="49" charset="-122"/>
              </a:rPr>
            </a:br>
            <a:r>
              <a:rPr lang="en-US" altLang="zh-CN" sz="1800" b="1" dirty="0">
                <a:latin typeface="Times New Roman" panose="02020603050405020304" pitchFamily="18" charset="0"/>
                <a:ea typeface="楷体" panose="02010609060101010101" pitchFamily="49" charset="-122"/>
              </a:rPr>
              <a:t>N</a:t>
            </a:r>
            <a:r>
              <a:rPr lang="zh-CN" altLang="en-US" sz="1800" b="1" dirty="0">
                <a:latin typeface="Times New Roman" panose="02020603050405020304" pitchFamily="18" charset="0"/>
                <a:ea typeface="楷体" panose="02010609060101010101" pitchFamily="49" charset="-122"/>
              </a:rPr>
              <a:t>：在反方向上重复上一次搜索命令 </a:t>
            </a:r>
            <a:endParaRPr lang="zh-CN" altLang="en-US" sz="18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47</a:t>
            </a:fld>
            <a:endParaRPr lang="zh-CN" altLang="en-US"/>
          </a:p>
        </p:txBody>
      </p:sp>
    </p:spTree>
    <p:extLst>
      <p:ext uri="{BB962C8B-B14F-4D97-AF65-F5344CB8AC3E}">
        <p14:creationId xmlns:p14="http://schemas.microsoft.com/office/powerpoint/2010/main" val="3565090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7808" y="116633"/>
            <a:ext cx="4572000" cy="646331"/>
          </a:xfrm>
          <a:prstGeom prst="rect">
            <a:avLst/>
          </a:prstGeom>
        </p:spPr>
        <p:txBody>
          <a:bodyPr>
            <a:spAutoFit/>
          </a:bodyPr>
          <a:lstStyle/>
          <a:p>
            <a:r>
              <a:rPr lang="zh-CN" altLang="en-US" sz="3600" dirty="0">
                <a:latin typeface="Times New Roman" pitchFamily="18" charset="0"/>
                <a:ea typeface="楷体" pitchFamily="49" charset="-122"/>
                <a:cs typeface="Times New Roman" pitchFamily="18" charset="0"/>
              </a:rPr>
              <a:t>环境变量 </a:t>
            </a:r>
          </a:p>
        </p:txBody>
      </p:sp>
      <p:sp>
        <p:nvSpPr>
          <p:cNvPr id="5" name="矩形 4"/>
          <p:cNvSpPr/>
          <p:nvPr/>
        </p:nvSpPr>
        <p:spPr>
          <a:xfrm>
            <a:off x="1581912" y="751344"/>
            <a:ext cx="9427464" cy="2862322"/>
          </a:xfrm>
          <a:prstGeom prst="rect">
            <a:avLst/>
          </a:prstGeom>
        </p:spPr>
        <p:txBody>
          <a:bodyPr wrap="square">
            <a:spAutoFit/>
          </a:bodyPr>
          <a:lstStyle/>
          <a:p>
            <a:endParaRPr lang="zh-CN" altLang="en-US" dirty="0">
              <a:latin typeface="Times New Roman" pitchFamily="18" charset="0"/>
              <a:ea typeface="楷体" pitchFamily="49" charset="-122"/>
              <a:cs typeface="Times New Roman" pitchFamily="18" charset="0"/>
            </a:endParaRPr>
          </a:p>
          <a:p>
            <a:r>
              <a:rPr lang="zh-CN" altLang="en-US" dirty="0">
                <a:latin typeface="Times New Roman" pitchFamily="18" charset="0"/>
                <a:ea typeface="楷体" pitchFamily="49" charset="-122"/>
                <a:cs typeface="Times New Roman" pitchFamily="18" charset="0"/>
              </a:rPr>
              <a:t>环境变量： </a:t>
            </a:r>
          </a:p>
          <a:p>
            <a:r>
              <a:rPr lang="zh-CN" altLang="en-US" dirty="0">
                <a:latin typeface="Times New Roman" pitchFamily="18" charset="0"/>
                <a:ea typeface="楷体" pitchFamily="49" charset="-122"/>
                <a:cs typeface="Times New Roman" pitchFamily="18" charset="0"/>
              </a:rPr>
              <a:t>一般是指在操作系统中用来指定操作系统运行环境的一些参数，比如临时文件夹位置和系统文件夹位置等。这点有点类似于</a:t>
            </a:r>
            <a:r>
              <a:rPr lang="en-US" altLang="zh-CN" dirty="0">
                <a:latin typeface="Times New Roman" pitchFamily="18" charset="0"/>
                <a:ea typeface="楷体" pitchFamily="49" charset="-122"/>
                <a:cs typeface="Times New Roman" pitchFamily="18" charset="0"/>
              </a:rPr>
              <a:t>DOS</a:t>
            </a:r>
            <a:r>
              <a:rPr lang="zh-CN" altLang="en-US" dirty="0">
                <a:latin typeface="Times New Roman" pitchFamily="18" charset="0"/>
                <a:ea typeface="楷体" pitchFamily="49" charset="-122"/>
                <a:cs typeface="Times New Roman" pitchFamily="18" charset="0"/>
              </a:rPr>
              <a:t>时期的默认路径，当你运行某些程序时除了在当前文件夹中寻找外，还会到设置的默认路径中去查找。简单地说这里的“</a:t>
            </a:r>
            <a:r>
              <a:rPr lang="en-US" altLang="zh-CN" dirty="0">
                <a:latin typeface="Times New Roman" pitchFamily="18" charset="0"/>
                <a:ea typeface="楷体" pitchFamily="49" charset="-122"/>
                <a:cs typeface="Times New Roman" pitchFamily="18" charset="0"/>
              </a:rPr>
              <a:t>Path”</a:t>
            </a:r>
            <a:r>
              <a:rPr lang="zh-CN" altLang="en-US" dirty="0">
                <a:latin typeface="Times New Roman" pitchFamily="18" charset="0"/>
                <a:ea typeface="楷体" pitchFamily="49" charset="-122"/>
                <a:cs typeface="Times New Roman" pitchFamily="18" charset="0"/>
              </a:rPr>
              <a:t>就是一个变量，里面存储了一些常用命令所存放的目录路径。 </a:t>
            </a:r>
          </a:p>
          <a:p>
            <a:r>
              <a:rPr lang="zh-CN" altLang="en-US" dirty="0">
                <a:latin typeface="Times New Roman" pitchFamily="18" charset="0"/>
                <a:ea typeface="楷体" pitchFamily="49" charset="-122"/>
                <a:cs typeface="Times New Roman" pitchFamily="18" charset="0"/>
              </a:rPr>
              <a:t>举例： </a:t>
            </a:r>
          </a:p>
          <a:p>
            <a:r>
              <a:rPr lang="zh-CN" altLang="en-US" dirty="0">
                <a:latin typeface="Times New Roman" pitchFamily="18" charset="0"/>
                <a:ea typeface="楷体" pitchFamily="49" charset="-122"/>
                <a:cs typeface="Times New Roman" pitchFamily="18" charset="0"/>
              </a:rPr>
              <a:t>在执行</a:t>
            </a:r>
            <a:r>
              <a:rPr lang="en-US" altLang="zh-CN" dirty="0" err="1">
                <a:latin typeface="Times New Roman" pitchFamily="18" charset="0"/>
                <a:ea typeface="楷体" pitchFamily="49" charset="-122"/>
                <a:cs typeface="Times New Roman" pitchFamily="18" charset="0"/>
              </a:rPr>
              <a:t>ls</a:t>
            </a:r>
            <a:r>
              <a:rPr lang="zh-CN" altLang="en-US" dirty="0">
                <a:latin typeface="Times New Roman" pitchFamily="18" charset="0"/>
                <a:ea typeface="楷体" pitchFamily="49" charset="-122"/>
                <a:cs typeface="Times New Roman" pitchFamily="18" charset="0"/>
              </a:rPr>
              <a:t>命令的时候系统会首先从环境变量包含的目录</a:t>
            </a:r>
            <a:r>
              <a:rPr lang="en-US" altLang="zh-CN" dirty="0">
                <a:latin typeface="Times New Roman" pitchFamily="18" charset="0"/>
                <a:ea typeface="楷体" pitchFamily="49" charset="-122"/>
                <a:cs typeface="Times New Roman" pitchFamily="18" charset="0"/>
              </a:rPr>
              <a:t>/bin/</a:t>
            </a:r>
            <a:r>
              <a:rPr lang="zh-CN" altLang="en-US" dirty="0">
                <a:latin typeface="Times New Roman" pitchFamily="18" charset="0"/>
                <a:ea typeface="楷体" pitchFamily="49" charset="-122"/>
                <a:cs typeface="Times New Roman" pitchFamily="18" charset="0"/>
              </a:rPr>
              <a:t>目录中查找该命令，然后直接执 </a:t>
            </a:r>
          </a:p>
          <a:p>
            <a:r>
              <a:rPr lang="zh-CN" altLang="en-US" dirty="0">
                <a:latin typeface="Times New Roman" pitchFamily="18" charset="0"/>
                <a:ea typeface="楷体" pitchFamily="49" charset="-122"/>
                <a:cs typeface="Times New Roman" pitchFamily="18" charset="0"/>
              </a:rPr>
              <a:t>行，如果</a:t>
            </a:r>
            <a:r>
              <a:rPr lang="en-US" altLang="zh-CN" dirty="0">
                <a:latin typeface="Times New Roman" pitchFamily="18" charset="0"/>
                <a:ea typeface="楷体" pitchFamily="49" charset="-122"/>
                <a:cs typeface="Times New Roman" pitchFamily="18" charset="0"/>
              </a:rPr>
              <a:t>/bin</a:t>
            </a:r>
            <a:r>
              <a:rPr lang="zh-CN" altLang="en-US" dirty="0">
                <a:latin typeface="Times New Roman" pitchFamily="18" charset="0"/>
                <a:ea typeface="楷体" pitchFamily="49" charset="-122"/>
                <a:cs typeface="Times New Roman" pitchFamily="18" charset="0"/>
              </a:rPr>
              <a:t>目录中不在环境变量中，该命令就无法执行，必须要加路径执行：</a:t>
            </a:r>
            <a:r>
              <a:rPr lang="en-US" altLang="zh-CN" dirty="0">
                <a:latin typeface="Times New Roman" pitchFamily="18" charset="0"/>
                <a:ea typeface="楷体" pitchFamily="49" charset="-122"/>
                <a:cs typeface="Times New Roman" pitchFamily="18" charset="0"/>
              </a:rPr>
              <a:t>/bin/</a:t>
            </a:r>
            <a:r>
              <a:rPr lang="en-US" altLang="zh-CN" dirty="0" err="1">
                <a:latin typeface="Times New Roman" pitchFamily="18" charset="0"/>
                <a:ea typeface="楷体" pitchFamily="49" charset="-122"/>
                <a:cs typeface="Times New Roman" pitchFamily="18" charset="0"/>
              </a:rPr>
              <a:t>ls</a:t>
            </a:r>
            <a:r>
              <a:rPr lang="zh-CN" altLang="en-US" dirty="0">
                <a:latin typeface="Times New Roman" pitchFamily="18" charset="0"/>
                <a:ea typeface="楷体" pitchFamily="49" charset="-122"/>
                <a:cs typeface="Times New Roman" pitchFamily="18" charset="0"/>
              </a:rPr>
              <a:t>，这 </a:t>
            </a:r>
          </a:p>
          <a:p>
            <a:r>
              <a:rPr lang="zh-CN" altLang="en-US" dirty="0">
                <a:latin typeface="Times New Roman" pitchFamily="18" charset="0"/>
                <a:ea typeface="楷体" pitchFamily="49" charset="-122"/>
                <a:cs typeface="Times New Roman" pitchFamily="18" charset="0"/>
              </a:rPr>
              <a:t>样执行，所以说环境变量的意义就是省去执行程序的时候省去了加路径的麻烦 </a:t>
            </a:r>
            <a:r>
              <a:rPr lang="zh-CN" altLang="en-US" dirty="0" smtClean="0">
                <a:latin typeface="Times New Roman" pitchFamily="18" charset="0"/>
                <a:ea typeface="楷体" pitchFamily="49" charset="-122"/>
                <a:cs typeface="Times New Roman" pitchFamily="18" charset="0"/>
              </a:rPr>
              <a:t>。</a:t>
            </a:r>
            <a:endParaRPr lang="zh-CN" altLang="en-US" dirty="0">
              <a:latin typeface="Times New Roman" pitchFamily="18" charset="0"/>
              <a:ea typeface="楷体" pitchFamily="49" charset="-122"/>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140" y="3881604"/>
            <a:ext cx="10125007" cy="139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E8D1A0BE-4B26-48D7-B8C5-31D3800DADB1}" type="slidenum">
              <a:rPr lang="zh-CN" altLang="en-US" smtClean="0"/>
              <a:t>48</a:t>
            </a:fld>
            <a:endParaRPr lang="zh-CN" altLang="en-US"/>
          </a:p>
        </p:txBody>
      </p:sp>
    </p:spTree>
    <p:extLst>
      <p:ext uri="{BB962C8B-B14F-4D97-AF65-F5344CB8AC3E}">
        <p14:creationId xmlns:p14="http://schemas.microsoft.com/office/powerpoint/2010/main" val="12867720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26016" y="332657"/>
            <a:ext cx="4572000" cy="646331"/>
          </a:xfrm>
          <a:prstGeom prst="rect">
            <a:avLst/>
          </a:prstGeom>
        </p:spPr>
        <p:txBody>
          <a:bodyPr>
            <a:spAutoFit/>
          </a:bodyPr>
          <a:lstStyle/>
          <a:p>
            <a:r>
              <a:rPr lang="zh-CN" altLang="en-US" sz="3600" dirty="0">
                <a:latin typeface="楷体" pitchFamily="49" charset="-122"/>
                <a:ea typeface="楷体" pitchFamily="49" charset="-122"/>
              </a:rPr>
              <a:t>修改环境变量 </a:t>
            </a:r>
          </a:p>
        </p:txBody>
      </p:sp>
      <p:sp>
        <p:nvSpPr>
          <p:cNvPr id="5" name="矩形 4"/>
          <p:cNvSpPr/>
          <p:nvPr/>
        </p:nvSpPr>
        <p:spPr>
          <a:xfrm>
            <a:off x="1114552" y="1860793"/>
            <a:ext cx="10168128" cy="830997"/>
          </a:xfrm>
          <a:prstGeom prst="rect">
            <a:avLst/>
          </a:prstGeom>
        </p:spPr>
        <p:txBody>
          <a:bodyPr wrap="square">
            <a:spAutoFit/>
          </a:bodyPr>
          <a:lstStyle/>
          <a:p>
            <a:r>
              <a:rPr lang="en-US" altLang="zh-CN" sz="2400" dirty="0" smtClean="0">
                <a:latin typeface="Times New Roman" pitchFamily="18" charset="0"/>
                <a:ea typeface="楷体" pitchFamily="49" charset="-122"/>
                <a:cs typeface="Times New Roman" pitchFamily="18" charset="0"/>
              </a:rPr>
              <a:t>vi            ~/.</a:t>
            </a:r>
            <a:r>
              <a:rPr lang="en-US" altLang="zh-CN" sz="2400" dirty="0" err="1" smtClean="0">
                <a:latin typeface="Times New Roman" pitchFamily="18" charset="0"/>
                <a:ea typeface="楷体" pitchFamily="49" charset="-122"/>
                <a:cs typeface="Times New Roman" pitchFamily="18" charset="0"/>
              </a:rPr>
              <a:t>bash_profile</a:t>
            </a:r>
            <a:r>
              <a:rPr lang="en-US" altLang="zh-CN" sz="2400" dirty="0" smtClean="0">
                <a:latin typeface="Times New Roman" pitchFamily="18" charset="0"/>
                <a:ea typeface="楷体" pitchFamily="49" charset="-122"/>
                <a:cs typeface="Times New Roman" pitchFamily="18" charset="0"/>
              </a:rPr>
              <a:t> </a:t>
            </a:r>
            <a:endParaRPr lang="en-US" altLang="zh-CN" sz="2400" dirty="0">
              <a:latin typeface="Times New Roman" pitchFamily="18" charset="0"/>
              <a:ea typeface="楷体" pitchFamily="49" charset="-122"/>
              <a:cs typeface="Times New Roman" pitchFamily="18" charset="0"/>
            </a:endParaRPr>
          </a:p>
          <a:p>
            <a:r>
              <a:rPr lang="zh-CN" altLang="en-US" sz="2400" dirty="0" smtClean="0">
                <a:latin typeface="Times New Roman" pitchFamily="18" charset="0"/>
                <a:ea typeface="楷体" pitchFamily="49" charset="-122"/>
                <a:cs typeface="Times New Roman" pitchFamily="18" charset="0"/>
              </a:rPr>
              <a:t>添加       </a:t>
            </a:r>
            <a:r>
              <a:rPr lang="en-US" altLang="zh-CN" sz="2400" dirty="0" smtClean="0">
                <a:latin typeface="Times New Roman" pitchFamily="18" charset="0"/>
                <a:ea typeface="楷体" pitchFamily="49" charset="-122"/>
                <a:cs typeface="Times New Roman" pitchFamily="18" charset="0"/>
              </a:rPr>
              <a:t>/</a:t>
            </a:r>
            <a:r>
              <a:rPr lang="en-US" altLang="zh-CN" sz="2400" dirty="0">
                <a:latin typeface="Times New Roman" pitchFamily="18" charset="0"/>
                <a:ea typeface="楷体" pitchFamily="49" charset="-122"/>
                <a:cs typeface="Times New Roman" pitchFamily="18" charset="0"/>
              </a:rPr>
              <a:t>home/pub/</a:t>
            </a:r>
            <a:r>
              <a:rPr lang="en-US" altLang="zh-CN" sz="2400" dirty="0" err="1">
                <a:latin typeface="Times New Roman" pitchFamily="18" charset="0"/>
                <a:ea typeface="楷体" pitchFamily="49" charset="-122"/>
                <a:cs typeface="Times New Roman" pitchFamily="18" charset="0"/>
              </a:rPr>
              <a:t>share_soft</a:t>
            </a:r>
            <a:r>
              <a:rPr lang="en-US" altLang="zh-CN" sz="2400" dirty="0">
                <a:latin typeface="Times New Roman" pitchFamily="18" charset="0"/>
                <a:ea typeface="楷体" pitchFamily="49" charset="-122"/>
                <a:cs typeface="Times New Roman" pitchFamily="18" charset="0"/>
              </a:rPr>
              <a:t>/bedtools2-master/bin</a:t>
            </a:r>
            <a:r>
              <a:rPr lang="en-US" altLang="zh-CN" sz="2400" dirty="0" smtClean="0">
                <a:latin typeface="Times New Roman" pitchFamily="18" charset="0"/>
                <a:ea typeface="楷体" pitchFamily="49" charset="-122"/>
                <a:cs typeface="Times New Roman" pitchFamily="18"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160" y="3119605"/>
            <a:ext cx="10452912" cy="56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27952" y="4045193"/>
            <a:ext cx="10168128" cy="1200329"/>
          </a:xfrm>
          <a:prstGeom prst="rect">
            <a:avLst/>
          </a:prstGeom>
        </p:spPr>
        <p:txBody>
          <a:bodyPr wrap="square">
            <a:spAutoFit/>
          </a:bodyPr>
          <a:lstStyle/>
          <a:p>
            <a:r>
              <a:rPr lang="en-US" altLang="zh-CN" sz="2400" dirty="0" smtClean="0">
                <a:latin typeface="Times New Roman" pitchFamily="18" charset="0"/>
                <a:ea typeface="楷体" pitchFamily="49" charset="-122"/>
                <a:cs typeface="Times New Roman" pitchFamily="18" charset="0"/>
              </a:rPr>
              <a:t>ESC</a:t>
            </a:r>
          </a:p>
          <a:p>
            <a:r>
              <a:rPr lang="en-US" altLang="zh-CN" sz="2400" dirty="0" smtClean="0">
                <a:latin typeface="Times New Roman" pitchFamily="18" charset="0"/>
                <a:ea typeface="楷体" pitchFamily="49" charset="-122"/>
                <a:cs typeface="Times New Roman" pitchFamily="18" charset="0"/>
              </a:rPr>
              <a:t>:</a:t>
            </a:r>
            <a:r>
              <a:rPr lang="en-US" altLang="zh-CN" sz="2400" dirty="0" err="1" smtClean="0">
                <a:latin typeface="Times New Roman" pitchFamily="18" charset="0"/>
                <a:ea typeface="楷体" pitchFamily="49" charset="-122"/>
                <a:cs typeface="Times New Roman" pitchFamily="18" charset="0"/>
              </a:rPr>
              <a:t>wq</a:t>
            </a:r>
            <a:endParaRPr lang="en-US" altLang="zh-CN" sz="2400" dirty="0" smtClean="0">
              <a:latin typeface="Times New Roman" pitchFamily="18" charset="0"/>
              <a:ea typeface="楷体" pitchFamily="49" charset="-122"/>
              <a:cs typeface="Times New Roman" pitchFamily="18" charset="0"/>
            </a:endParaRPr>
          </a:p>
          <a:p>
            <a:r>
              <a:rPr lang="en-US" altLang="zh-CN" sz="2400" dirty="0">
                <a:latin typeface="Times New Roman" pitchFamily="18" charset="0"/>
                <a:ea typeface="楷体" pitchFamily="49" charset="-122"/>
                <a:cs typeface="Times New Roman" pitchFamily="18" charset="0"/>
              </a:rPr>
              <a:t>source    ~/.</a:t>
            </a:r>
            <a:r>
              <a:rPr lang="en-US" altLang="zh-CN" sz="2400" dirty="0" err="1">
                <a:latin typeface="Times New Roman" pitchFamily="18" charset="0"/>
                <a:ea typeface="楷体" pitchFamily="49" charset="-122"/>
                <a:cs typeface="Times New Roman" pitchFamily="18" charset="0"/>
              </a:rPr>
              <a:t>bash_profile</a:t>
            </a:r>
            <a:r>
              <a:rPr lang="zh-CN" altLang="en-US" sz="2400" dirty="0">
                <a:latin typeface="Times New Roman" pitchFamily="18" charset="0"/>
                <a:ea typeface="楷体" pitchFamily="49" charset="-122"/>
                <a:cs typeface="Times New Roman" pitchFamily="18" charset="0"/>
              </a:rPr>
              <a:t>文件 </a:t>
            </a:r>
            <a:endParaRPr lang="en-US" altLang="zh-CN" sz="2400" dirty="0" smtClean="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49</a:t>
            </a:fld>
            <a:endParaRPr lang="zh-CN" altLang="en-US"/>
          </a:p>
        </p:txBody>
      </p:sp>
    </p:spTree>
    <p:extLst>
      <p:ext uri="{BB962C8B-B14F-4D97-AF65-F5344CB8AC3E}">
        <p14:creationId xmlns:p14="http://schemas.microsoft.com/office/powerpoint/2010/main" val="1592906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605644"/>
            <a:ext cx="4336473" cy="3252355"/>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885" y="1"/>
            <a:ext cx="4145973" cy="5527964"/>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6859" y="1891144"/>
            <a:ext cx="3725141" cy="4966855"/>
          </a:xfrm>
          <a:prstGeom prst="rect">
            <a:avLst/>
          </a:prstGeom>
        </p:spPr>
      </p:pic>
      <p:sp>
        <p:nvSpPr>
          <p:cNvPr id="5" name="灯片编号占位符 4"/>
          <p:cNvSpPr>
            <a:spLocks noGrp="1"/>
          </p:cNvSpPr>
          <p:nvPr>
            <p:ph type="sldNum" sz="quarter" idx="12"/>
          </p:nvPr>
        </p:nvSpPr>
        <p:spPr/>
        <p:txBody>
          <a:bodyPr/>
          <a:lstStyle/>
          <a:p>
            <a:fld id="{E8D1A0BE-4B26-48D7-B8C5-31D3800DADB1}" type="slidenum">
              <a:rPr lang="zh-CN" altLang="en-US" smtClean="0"/>
              <a:t>5</a:t>
            </a:fld>
            <a:endParaRPr lang="zh-CN" altLang="en-US"/>
          </a:p>
        </p:txBody>
      </p:sp>
    </p:spTree>
    <p:extLst>
      <p:ext uri="{BB962C8B-B14F-4D97-AF65-F5344CB8AC3E}">
        <p14:creationId xmlns:p14="http://schemas.microsoft.com/office/powerpoint/2010/main" val="12391278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51784" y="116633"/>
            <a:ext cx="4572000" cy="646331"/>
          </a:xfrm>
          <a:prstGeom prst="rect">
            <a:avLst/>
          </a:prstGeom>
        </p:spPr>
        <p:txBody>
          <a:bodyPr>
            <a:spAutoFit/>
          </a:bodyPr>
          <a:lstStyle/>
          <a:p>
            <a:r>
              <a:rPr lang="zh-CN" altLang="en-US" sz="3600" dirty="0">
                <a:latin typeface="楷体" pitchFamily="49" charset="-122"/>
                <a:ea typeface="楷体" pitchFamily="49" charset="-122"/>
              </a:rPr>
              <a:t>安装软件 </a:t>
            </a:r>
          </a:p>
        </p:txBody>
      </p:sp>
      <p:sp>
        <p:nvSpPr>
          <p:cNvPr id="5" name="矩形 4"/>
          <p:cNvSpPr/>
          <p:nvPr/>
        </p:nvSpPr>
        <p:spPr>
          <a:xfrm>
            <a:off x="1966776" y="745033"/>
            <a:ext cx="8298888" cy="1569660"/>
          </a:xfrm>
          <a:prstGeom prst="rect">
            <a:avLst/>
          </a:prstGeom>
        </p:spPr>
        <p:txBody>
          <a:bodyPr wrap="square">
            <a:spAutoFit/>
          </a:bodyPr>
          <a:lstStyle/>
          <a:p>
            <a:endParaRPr lang="zh-CN" altLang="en-US" sz="2400" dirty="0">
              <a:latin typeface="Times New Roman" pitchFamily="18" charset="0"/>
              <a:ea typeface="楷体" pitchFamily="49" charset="-122"/>
              <a:cs typeface="Times New Roman" pitchFamily="18" charset="0"/>
            </a:endParaRPr>
          </a:p>
          <a:p>
            <a:r>
              <a:rPr lang="en-US" altLang="zh-CN" sz="2400" dirty="0">
                <a:latin typeface="Times New Roman" pitchFamily="18" charset="0"/>
                <a:ea typeface="楷体" pitchFamily="49" charset="-122"/>
                <a:cs typeface="Times New Roman" pitchFamily="18" charset="0"/>
              </a:rPr>
              <a:t>cd </a:t>
            </a:r>
            <a:r>
              <a:rPr lang="zh-CN" altLang="en-US" sz="2400" dirty="0">
                <a:latin typeface="Times New Roman" pitchFamily="18" charset="0"/>
                <a:ea typeface="楷体" pitchFamily="49" charset="-122"/>
                <a:cs typeface="Times New Roman" pitchFamily="18" charset="0"/>
              </a:rPr>
              <a:t>进入解压后的目录 </a:t>
            </a:r>
          </a:p>
          <a:p>
            <a:r>
              <a:rPr lang="en-US" altLang="zh-CN" sz="2400" dirty="0">
                <a:latin typeface="Times New Roman" pitchFamily="18" charset="0"/>
                <a:ea typeface="楷体" pitchFamily="49" charset="-122"/>
                <a:cs typeface="Times New Roman" pitchFamily="18" charset="0"/>
              </a:rPr>
              <a:t>cd </a:t>
            </a:r>
            <a:r>
              <a:rPr lang="en-US" altLang="zh-CN" sz="2400" dirty="0" err="1">
                <a:latin typeface="Times New Roman" pitchFamily="18" charset="0"/>
                <a:ea typeface="楷体" pitchFamily="49" charset="-122"/>
                <a:cs typeface="Times New Roman" pitchFamily="18" charset="0"/>
              </a:rPr>
              <a:t>bwa-0.7.5a</a:t>
            </a:r>
            <a:r>
              <a:rPr lang="en-US" altLang="zh-CN" sz="2400" dirty="0">
                <a:latin typeface="Times New Roman" pitchFamily="18" charset="0"/>
                <a:ea typeface="楷体" pitchFamily="49" charset="-122"/>
                <a:cs typeface="Times New Roman" pitchFamily="18" charset="0"/>
              </a:rPr>
              <a:t> </a:t>
            </a:r>
          </a:p>
          <a:p>
            <a:r>
              <a:rPr lang="zh-CN" altLang="en-US" sz="2400" dirty="0">
                <a:latin typeface="Times New Roman" pitchFamily="18" charset="0"/>
                <a:ea typeface="楷体" pitchFamily="49" charset="-122"/>
                <a:cs typeface="Times New Roman" pitchFamily="18" charset="0"/>
              </a:rPr>
              <a:t>首先查看</a:t>
            </a:r>
            <a:r>
              <a:rPr lang="en-US" altLang="zh-CN" sz="2400" dirty="0">
                <a:latin typeface="Times New Roman" pitchFamily="18" charset="0"/>
                <a:ea typeface="楷体" pitchFamily="49" charset="-122"/>
                <a:cs typeface="Times New Roman" pitchFamily="18" charset="0"/>
              </a:rPr>
              <a:t>README</a:t>
            </a:r>
            <a:r>
              <a:rPr lang="zh-CN" altLang="en-US" sz="2400" dirty="0">
                <a:latin typeface="Times New Roman" pitchFamily="18" charset="0"/>
                <a:ea typeface="楷体" pitchFamily="49" charset="-122"/>
                <a:cs typeface="Times New Roman" pitchFamily="18" charset="0"/>
              </a:rPr>
              <a:t>或者</a:t>
            </a:r>
            <a:r>
              <a:rPr lang="en-US" altLang="zh-CN" sz="2400" dirty="0">
                <a:latin typeface="Times New Roman" pitchFamily="18" charset="0"/>
                <a:ea typeface="楷体" pitchFamily="49" charset="-122"/>
                <a:cs typeface="Times New Roman" pitchFamily="18" charset="0"/>
              </a:rPr>
              <a:t>INSTALL</a:t>
            </a:r>
            <a:r>
              <a:rPr lang="zh-CN" altLang="en-US" sz="2400" dirty="0">
                <a:latin typeface="Times New Roman" pitchFamily="18" charset="0"/>
                <a:ea typeface="楷体" pitchFamily="49" charset="-122"/>
                <a:cs typeface="Times New Roman" pitchFamily="18" charset="0"/>
              </a:rPr>
              <a:t>这样的安装说明文件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157" y="2934096"/>
            <a:ext cx="8387937"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E8D1A0BE-4B26-48D7-B8C5-31D3800DADB1}" type="slidenum">
              <a:rPr lang="zh-CN" altLang="en-US" smtClean="0"/>
              <a:t>50</a:t>
            </a:fld>
            <a:endParaRPr lang="zh-CN" altLang="en-US"/>
          </a:p>
        </p:txBody>
      </p:sp>
    </p:spTree>
    <p:extLst>
      <p:ext uri="{BB962C8B-B14F-4D97-AF65-F5344CB8AC3E}">
        <p14:creationId xmlns:p14="http://schemas.microsoft.com/office/powerpoint/2010/main" val="26746916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3635537" y="2637384"/>
            <a:ext cx="4282904" cy="713016"/>
          </a:xfrm>
          <a:prstGeom prst="rect">
            <a:avLst/>
          </a:prstGeom>
          <a:noFill/>
        </p:spPr>
        <p:txBody>
          <a:bodyPr wrap="none" lIns="0" tIns="0" rIns="0" rtlCol="0">
            <a:spAutoFit/>
          </a:bodyPr>
          <a:lstStyle/>
          <a:p>
            <a:pPr>
              <a:lnSpc>
                <a:spcPts val="4264"/>
              </a:lnSpc>
              <a:tabLst>
                <a:tab pos="483900" algn="l"/>
              </a:tabLst>
            </a:pPr>
            <a:r>
              <a:rPr lang="en-US" altLang="zh-CN" sz="3086" dirty="0">
                <a:solidFill>
                  <a:srgbClr val="000000"/>
                </a:solidFill>
                <a:latin typeface="楷体" panose="02010609060101010101" pitchFamily="49" charset="-122"/>
                <a:ea typeface="楷体" panose="02010609060101010101" pitchFamily="49" charset="-122"/>
                <a:cs typeface="Arial Black" pitchFamily="18" charset="0"/>
              </a:rPr>
              <a:t>Perl</a:t>
            </a:r>
            <a:r>
              <a:rPr lang="en-US" altLang="zh-CN" sz="3810" dirty="0">
                <a:solidFill>
                  <a:srgbClr val="000000"/>
                </a:solidFill>
                <a:latin typeface="楷体" panose="02010609060101010101" pitchFamily="49" charset="-122"/>
                <a:ea typeface="楷体" panose="02010609060101010101" pitchFamily="49" charset="-122"/>
                <a:cs typeface="隶书" pitchFamily="18" charset="0"/>
              </a:rPr>
              <a:t>编程与调试环境</a:t>
            </a:r>
          </a:p>
          <a:p>
            <a:pPr>
              <a:lnSpc>
                <a:spcPts val="907"/>
              </a:lnSpc>
            </a:pPr>
            <a:endParaRPr lang="en-US" altLang="zh-CN" sz="1633"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51</a:t>
            </a:fld>
            <a:endParaRPr lang="zh-CN" altLang="en-US"/>
          </a:p>
        </p:txBody>
      </p:sp>
    </p:spTree>
    <p:extLst>
      <p:ext uri="{BB962C8B-B14F-4D97-AF65-F5344CB8AC3E}">
        <p14:creationId xmlns:p14="http://schemas.microsoft.com/office/powerpoint/2010/main" val="1808723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1830675" y="630924"/>
            <a:ext cx="8707512" cy="5955476"/>
          </a:xfrm>
          <a:prstGeom prst="rect">
            <a:avLst/>
          </a:prstGeom>
          <a:noFill/>
        </p:spPr>
        <p:txBody>
          <a:bodyPr wrap="none" lIns="0" tIns="0" rIns="0" rtlCol="0">
            <a:spAutoFit/>
          </a:bodyPr>
          <a:lstStyle/>
          <a:p>
            <a:pPr>
              <a:tabLst>
                <a:tab pos="714329" algn="l"/>
                <a:tab pos="737372" algn="l"/>
                <a:tab pos="1301923" algn="l"/>
              </a:tabLst>
            </a:pPr>
            <a:r>
              <a:rPr lang="en-US" altLang="zh-CN" sz="3600" dirty="0" smtClean="0">
                <a:solidFill>
                  <a:srgbClr val="000000"/>
                </a:solidFill>
                <a:latin typeface="Times New Roman" panose="02020603050405020304" pitchFamily="18" charset="0"/>
                <a:ea typeface="楷体" panose="02010609060101010101" pitchFamily="49" charset="-122"/>
                <a:cs typeface="Arial Black" pitchFamily="18" charset="0"/>
              </a:rPr>
              <a:t>Perl </a:t>
            </a:r>
            <a:r>
              <a:rPr lang="en-US" altLang="zh-CN" sz="3600" dirty="0" smtClean="0">
                <a:solidFill>
                  <a:srgbClr val="000000"/>
                </a:solidFill>
                <a:latin typeface="Times New Roman" panose="02020603050405020304" pitchFamily="18" charset="0"/>
                <a:ea typeface="楷体" panose="02010609060101010101" pitchFamily="49" charset="-122"/>
                <a:cs typeface="Times New Roman" pitchFamily="18" charset="0"/>
              </a:rPr>
              <a:t>---</a:t>
            </a:r>
            <a:r>
              <a:rPr lang="en-US" altLang="zh-CN" sz="3600" dirty="0" smtClean="0">
                <a:latin typeface="Times New Roman" panose="02020603050405020304" pitchFamily="18" charset="0"/>
                <a:ea typeface="楷体" panose="02010609060101010101" pitchFamily="49" charset="-122"/>
                <a:cs typeface="Times New Roman" pitchFamily="18" charset="0"/>
              </a:rPr>
              <a:t>  </a:t>
            </a:r>
            <a:r>
              <a:rPr lang="en-US" altLang="zh-CN" sz="3600" dirty="0" smtClean="0">
                <a:solidFill>
                  <a:srgbClr val="000000"/>
                </a:solidFill>
                <a:latin typeface="Times New Roman" panose="02020603050405020304" pitchFamily="18" charset="0"/>
                <a:ea typeface="楷体" panose="02010609060101010101" pitchFamily="49" charset="-122"/>
                <a:cs typeface="Times New Roman" pitchFamily="18" charset="0"/>
              </a:rPr>
              <a:t>Practical</a:t>
            </a:r>
            <a:r>
              <a:rPr lang="en-US" altLang="zh-CN" sz="3600" dirty="0" smtClean="0">
                <a:latin typeface="Times New Roman" panose="02020603050405020304" pitchFamily="18" charset="0"/>
                <a:ea typeface="楷体" panose="02010609060101010101" pitchFamily="49" charset="-122"/>
                <a:cs typeface="Times New Roman" pitchFamily="18" charset="0"/>
              </a:rPr>
              <a:t> </a:t>
            </a:r>
            <a:r>
              <a:rPr lang="en-US" altLang="zh-CN" sz="3600" dirty="0" smtClean="0">
                <a:solidFill>
                  <a:srgbClr val="000000"/>
                </a:solidFill>
                <a:latin typeface="Times New Roman" panose="02020603050405020304" pitchFamily="18" charset="0"/>
                <a:ea typeface="楷体" panose="02010609060101010101" pitchFamily="49" charset="-122"/>
                <a:cs typeface="Times New Roman" pitchFamily="18" charset="0"/>
              </a:rPr>
              <a:t>Extract</a:t>
            </a:r>
            <a:r>
              <a:rPr lang="en-US" altLang="zh-CN" sz="3600" dirty="0" smtClean="0">
                <a:latin typeface="Times New Roman" panose="02020603050405020304" pitchFamily="18" charset="0"/>
                <a:ea typeface="楷体" panose="02010609060101010101" pitchFamily="49" charset="-122"/>
                <a:cs typeface="Times New Roman" pitchFamily="18" charset="0"/>
              </a:rPr>
              <a:t> </a:t>
            </a:r>
            <a:r>
              <a:rPr lang="en-US" altLang="zh-CN" sz="3600" dirty="0" smtClean="0">
                <a:solidFill>
                  <a:srgbClr val="000000"/>
                </a:solidFill>
                <a:latin typeface="Times New Roman" panose="02020603050405020304" pitchFamily="18" charset="0"/>
                <a:ea typeface="楷体" panose="02010609060101010101" pitchFamily="49" charset="-122"/>
                <a:cs typeface="Times New Roman" pitchFamily="18" charset="0"/>
              </a:rPr>
              <a:t>and</a:t>
            </a:r>
            <a:r>
              <a:rPr lang="en-US" altLang="zh-CN" sz="3600" dirty="0" smtClean="0">
                <a:latin typeface="Times New Roman" panose="02020603050405020304" pitchFamily="18" charset="0"/>
                <a:ea typeface="楷体" panose="02010609060101010101" pitchFamily="49" charset="-122"/>
                <a:cs typeface="Times New Roman" pitchFamily="18" charset="0"/>
              </a:rPr>
              <a:t> </a:t>
            </a:r>
            <a:r>
              <a:rPr lang="en-US" altLang="zh-CN" sz="3600" dirty="0" smtClean="0">
                <a:solidFill>
                  <a:srgbClr val="000000"/>
                </a:solidFill>
                <a:latin typeface="Times New Roman" panose="02020603050405020304" pitchFamily="18" charset="0"/>
                <a:ea typeface="楷体" panose="02010609060101010101" pitchFamily="49" charset="-122"/>
                <a:cs typeface="Times New Roman" pitchFamily="18" charset="0"/>
              </a:rPr>
              <a:t>Report</a:t>
            </a:r>
            <a:r>
              <a:rPr lang="en-US" altLang="zh-CN" sz="3600" dirty="0" smtClean="0">
                <a:latin typeface="Times New Roman" panose="02020603050405020304" pitchFamily="18" charset="0"/>
                <a:ea typeface="楷体" panose="02010609060101010101" pitchFamily="49" charset="-122"/>
                <a:cs typeface="Times New Roman" pitchFamily="18" charset="0"/>
              </a:rPr>
              <a:t> </a:t>
            </a:r>
            <a:r>
              <a:rPr lang="en-US" altLang="zh-CN" sz="3600" dirty="0" smtClean="0">
                <a:solidFill>
                  <a:srgbClr val="000000"/>
                </a:solidFill>
                <a:latin typeface="Times New Roman" panose="02020603050405020304" pitchFamily="18" charset="0"/>
                <a:ea typeface="楷体" panose="02010609060101010101" pitchFamily="49" charset="-122"/>
                <a:cs typeface="Times New Roman" pitchFamily="18" charset="0"/>
              </a:rPr>
              <a:t>Language</a:t>
            </a:r>
          </a:p>
          <a:p>
            <a:pPr>
              <a:tabLst>
                <a:tab pos="714329" algn="l"/>
                <a:tab pos="737372" algn="l"/>
                <a:tab pos="1301923" algn="l"/>
              </a:tabLst>
            </a:pPr>
            <a:r>
              <a:rPr lang="en-US" altLang="zh-CN" sz="3600" dirty="0" err="1" smtClean="0">
                <a:solidFill>
                  <a:srgbClr val="000000"/>
                </a:solidFill>
                <a:latin typeface="Times New Roman" panose="02020603050405020304" pitchFamily="18" charset="0"/>
                <a:ea typeface="楷体" panose="02010609060101010101" pitchFamily="49" charset="-122"/>
                <a:cs typeface="Times New Roman" pitchFamily="18" charset="0"/>
              </a:rPr>
              <a:t>的缩写</a:t>
            </a:r>
            <a:r>
              <a:rPr lang="en-US" altLang="zh-CN" sz="3600" dirty="0" err="1">
                <a:solidFill>
                  <a:srgbClr val="000000"/>
                </a:solidFill>
                <a:latin typeface="Times New Roman" panose="02020603050405020304" pitchFamily="18" charset="0"/>
                <a:ea typeface="楷体" panose="02010609060101010101" pitchFamily="49" charset="-122"/>
                <a:cs typeface="Times New Roman" pitchFamily="18" charset="0"/>
              </a:rPr>
              <a:t>，实用提取和报表语言</a:t>
            </a:r>
            <a:endParaRPr lang="en-US" altLang="zh-CN" sz="3600" dirty="0">
              <a:solidFill>
                <a:srgbClr val="000000"/>
              </a:solidFill>
              <a:latin typeface="Times New Roman" panose="02020603050405020304" pitchFamily="18" charset="0"/>
              <a:ea typeface="楷体" panose="02010609060101010101" pitchFamily="49" charset="-122"/>
              <a:cs typeface="Times New Roman" pitchFamily="18" charset="0"/>
            </a:endParaRPr>
          </a:p>
          <a:p>
            <a:pPr>
              <a:tabLst>
                <a:tab pos="714329" algn="l"/>
                <a:tab pos="737372" algn="l"/>
                <a:tab pos="1301923" algn="l"/>
              </a:tabLst>
            </a:pPr>
            <a:endParaRPr lang="en-US" altLang="zh-CN" sz="4400" dirty="0" smtClean="0">
              <a:solidFill>
                <a:srgbClr val="3333CC"/>
              </a:solidFill>
              <a:latin typeface="Times New Roman" panose="02020603050405020304" pitchFamily="18" charset="0"/>
              <a:ea typeface="楷体" panose="02010609060101010101" pitchFamily="49" charset="-122"/>
              <a:cs typeface="仿宋_GB2312" pitchFamily="18" charset="0"/>
            </a:endParaRPr>
          </a:p>
          <a:p>
            <a:pPr>
              <a:tabLst>
                <a:tab pos="714329" algn="l"/>
                <a:tab pos="737372" algn="l"/>
                <a:tab pos="1301923" algn="l"/>
              </a:tabLst>
            </a:pPr>
            <a:r>
              <a:rPr lang="en-US" altLang="zh-CN" sz="4400" dirty="0" err="1" smtClean="0">
                <a:solidFill>
                  <a:srgbClr val="3333CC"/>
                </a:solidFill>
                <a:latin typeface="Times New Roman" panose="02020603050405020304" pitchFamily="18" charset="0"/>
                <a:ea typeface="楷体" panose="02010609060101010101" pitchFamily="49" charset="-122"/>
                <a:cs typeface="仿宋_GB2312" pitchFamily="18" charset="0"/>
              </a:rPr>
              <a:t>支持平台</a:t>
            </a:r>
            <a:r>
              <a:rPr lang="en-US" altLang="zh-CN" sz="4400" dirty="0" smtClean="0">
                <a:solidFill>
                  <a:srgbClr val="3333CC"/>
                </a:solidFill>
                <a:latin typeface="Times New Roman" panose="02020603050405020304" pitchFamily="18" charset="0"/>
                <a:ea typeface="楷体" panose="02010609060101010101" pitchFamily="49" charset="-122"/>
                <a:cs typeface="仿宋_GB2312" pitchFamily="18" charset="0"/>
              </a:rPr>
              <a:t>:</a:t>
            </a:r>
            <a:endParaRPr lang="en-US" altLang="zh-CN" sz="3200" dirty="0">
              <a:latin typeface="Times New Roman" panose="02020603050405020304" pitchFamily="18" charset="0"/>
              <a:ea typeface="楷体" panose="02010609060101010101" pitchFamily="49" charset="-122"/>
            </a:endParaRPr>
          </a:p>
          <a:p>
            <a:pPr>
              <a:tabLst>
                <a:tab pos="714329" algn="l"/>
                <a:tab pos="737372" algn="l"/>
                <a:tab pos="1301923" algn="l"/>
              </a:tabLst>
            </a:pPr>
            <a:r>
              <a:rPr lang="en-US" altLang="zh-CN" sz="3200" dirty="0">
                <a:latin typeface="Times New Roman" panose="02020603050405020304" pitchFamily="18" charset="0"/>
                <a:ea typeface="楷体" panose="02010609060101010101" pitchFamily="49" charset="-122"/>
              </a:rPr>
              <a:t>	</a:t>
            </a:r>
            <a:r>
              <a:rPr lang="en-US" altLang="zh-CN" sz="2800" b="1" dirty="0">
                <a:solidFill>
                  <a:srgbClr val="000000"/>
                </a:solidFill>
                <a:latin typeface="Times New Roman" panose="02020603050405020304" pitchFamily="18" charset="0"/>
                <a:ea typeface="楷体" panose="02010609060101010101" pitchFamily="49" charset="-122"/>
                <a:cs typeface="Times New Roman" pitchFamily="18" charset="0"/>
              </a:rPr>
              <a:t>AIX</a:t>
            </a:r>
          </a:p>
          <a:p>
            <a:pPr>
              <a:tabLst>
                <a:tab pos="714329" algn="l"/>
                <a:tab pos="737372" algn="l"/>
                <a:tab pos="1301923" algn="l"/>
              </a:tabLst>
            </a:pPr>
            <a:r>
              <a:rPr lang="en-US" altLang="zh-CN" sz="3200" dirty="0">
                <a:latin typeface="Times New Roman" panose="02020603050405020304" pitchFamily="18" charset="0"/>
                <a:ea typeface="楷体" panose="02010609060101010101" pitchFamily="49" charset="-122"/>
              </a:rPr>
              <a:t>	</a:t>
            </a:r>
            <a:r>
              <a:rPr lang="en-US" altLang="zh-CN" sz="2800" b="1" dirty="0">
                <a:solidFill>
                  <a:srgbClr val="000000"/>
                </a:solidFill>
                <a:latin typeface="Times New Roman" panose="02020603050405020304" pitchFamily="18" charset="0"/>
                <a:ea typeface="楷体" panose="02010609060101010101" pitchFamily="49" charset="-122"/>
                <a:cs typeface="Times New Roman" pitchFamily="18" charset="0"/>
              </a:rPr>
              <a:t>HP-UX</a:t>
            </a:r>
          </a:p>
          <a:p>
            <a:pPr>
              <a:tabLst>
                <a:tab pos="714329" algn="l"/>
                <a:tab pos="737372" algn="l"/>
                <a:tab pos="1301923" algn="l"/>
              </a:tabLst>
            </a:pPr>
            <a:r>
              <a:rPr lang="en-US" altLang="zh-CN" sz="3200" dirty="0">
                <a:latin typeface="Times New Roman" panose="02020603050405020304" pitchFamily="18" charset="0"/>
                <a:ea typeface="楷体" panose="02010609060101010101" pitchFamily="49" charset="-122"/>
              </a:rPr>
              <a:t>	</a:t>
            </a:r>
            <a:r>
              <a:rPr lang="en-US" altLang="zh-CN" sz="2800" b="1" dirty="0">
                <a:solidFill>
                  <a:srgbClr val="000000"/>
                </a:solidFill>
                <a:latin typeface="Times New Roman" panose="02020603050405020304" pitchFamily="18" charset="0"/>
                <a:ea typeface="楷体" panose="02010609060101010101" pitchFamily="49" charset="-122"/>
                <a:cs typeface="Times New Roman" pitchFamily="18" charset="0"/>
              </a:rPr>
              <a:t>Linux</a:t>
            </a:r>
          </a:p>
          <a:p>
            <a:pPr>
              <a:tabLst>
                <a:tab pos="714329" algn="l"/>
                <a:tab pos="737372" algn="l"/>
                <a:tab pos="1301923" algn="l"/>
              </a:tabLst>
            </a:pPr>
            <a:r>
              <a:rPr lang="en-US" altLang="zh-CN" sz="3200" dirty="0">
                <a:latin typeface="Times New Roman" panose="02020603050405020304" pitchFamily="18" charset="0"/>
                <a:ea typeface="楷体" panose="02010609060101010101" pitchFamily="49" charset="-122"/>
              </a:rPr>
              <a:t>	</a:t>
            </a:r>
            <a:r>
              <a:rPr lang="en-US" altLang="zh-CN" sz="2800" b="1" dirty="0">
                <a:solidFill>
                  <a:srgbClr val="000000"/>
                </a:solidFill>
                <a:latin typeface="Times New Roman" panose="02020603050405020304" pitchFamily="18" charset="0"/>
                <a:ea typeface="楷体" panose="02010609060101010101" pitchFamily="49" charset="-122"/>
                <a:cs typeface="Times New Roman" pitchFamily="18" charset="0"/>
              </a:rPr>
              <a:t>Mac</a:t>
            </a:r>
            <a:r>
              <a:rPr lang="en-US" altLang="zh-CN" sz="2800" dirty="0">
                <a:latin typeface="Times New Roman" panose="02020603050405020304" pitchFamily="18" charset="0"/>
                <a:ea typeface="楷体" panose="02010609060101010101" pitchFamily="49" charset="-122"/>
                <a:cs typeface="Times New Roman" pitchFamily="18" charset="0"/>
              </a:rPr>
              <a:t> </a:t>
            </a:r>
            <a:r>
              <a:rPr lang="en-US" altLang="zh-CN" sz="2800" b="1" dirty="0">
                <a:solidFill>
                  <a:srgbClr val="000000"/>
                </a:solidFill>
                <a:latin typeface="Times New Roman" panose="02020603050405020304" pitchFamily="18" charset="0"/>
                <a:ea typeface="楷体" panose="02010609060101010101" pitchFamily="49" charset="-122"/>
                <a:cs typeface="Times New Roman" pitchFamily="18" charset="0"/>
              </a:rPr>
              <a:t>OS</a:t>
            </a:r>
            <a:r>
              <a:rPr lang="en-US" altLang="zh-CN" sz="2800" dirty="0">
                <a:latin typeface="Times New Roman" panose="02020603050405020304" pitchFamily="18" charset="0"/>
                <a:ea typeface="楷体" panose="02010609060101010101" pitchFamily="49" charset="-122"/>
                <a:cs typeface="Times New Roman" pitchFamily="18" charset="0"/>
              </a:rPr>
              <a:t> </a:t>
            </a:r>
            <a:r>
              <a:rPr lang="en-US" altLang="zh-CN" sz="2800" b="1" dirty="0">
                <a:solidFill>
                  <a:srgbClr val="000000"/>
                </a:solidFill>
                <a:latin typeface="Times New Roman" panose="02020603050405020304" pitchFamily="18" charset="0"/>
                <a:ea typeface="楷体" panose="02010609060101010101" pitchFamily="49" charset="-122"/>
                <a:cs typeface="Times New Roman" pitchFamily="18" charset="0"/>
              </a:rPr>
              <a:t>X</a:t>
            </a:r>
          </a:p>
          <a:p>
            <a:pPr>
              <a:tabLst>
                <a:tab pos="714329" algn="l"/>
                <a:tab pos="737372" algn="l"/>
                <a:tab pos="1301923" algn="l"/>
              </a:tabLst>
            </a:pPr>
            <a:r>
              <a:rPr lang="en-US" altLang="zh-CN" sz="3200" dirty="0">
                <a:latin typeface="Times New Roman" panose="02020603050405020304" pitchFamily="18" charset="0"/>
                <a:ea typeface="楷体" panose="02010609060101010101" pitchFamily="49" charset="-122"/>
              </a:rPr>
              <a:t>	</a:t>
            </a:r>
            <a:r>
              <a:rPr lang="en-US" altLang="zh-CN" sz="2800" b="1" dirty="0">
                <a:solidFill>
                  <a:srgbClr val="000000"/>
                </a:solidFill>
                <a:latin typeface="Times New Roman" panose="02020603050405020304" pitchFamily="18" charset="0"/>
                <a:ea typeface="楷体" panose="02010609060101010101" pitchFamily="49" charset="-122"/>
                <a:cs typeface="Times New Roman" pitchFamily="18" charset="0"/>
              </a:rPr>
              <a:t>Solaris</a:t>
            </a:r>
          </a:p>
          <a:p>
            <a:pPr>
              <a:tabLst>
                <a:tab pos="714329" algn="l"/>
                <a:tab pos="737372" algn="l"/>
                <a:tab pos="1301923" algn="l"/>
              </a:tabLst>
            </a:pPr>
            <a:r>
              <a:rPr lang="en-US" altLang="zh-CN" sz="3200" dirty="0">
                <a:latin typeface="Times New Roman" panose="02020603050405020304" pitchFamily="18" charset="0"/>
                <a:ea typeface="楷体" panose="02010609060101010101" pitchFamily="49" charset="-122"/>
              </a:rPr>
              <a:t>	</a:t>
            </a:r>
            <a:r>
              <a:rPr lang="en-US" altLang="zh-CN" sz="2800" b="1" dirty="0">
                <a:solidFill>
                  <a:srgbClr val="000000"/>
                </a:solidFill>
                <a:latin typeface="Times New Roman" panose="02020603050405020304" pitchFamily="18" charset="0"/>
                <a:ea typeface="楷体" panose="02010609060101010101" pitchFamily="49" charset="-122"/>
                <a:cs typeface="Times New Roman" pitchFamily="18" charset="0"/>
              </a:rPr>
              <a:t>Windows</a:t>
            </a:r>
          </a:p>
          <a:p>
            <a:pPr>
              <a:tabLst>
                <a:tab pos="714329" algn="l"/>
                <a:tab pos="737372" algn="l"/>
                <a:tab pos="1301923" algn="l"/>
              </a:tabLst>
            </a:pPr>
            <a:r>
              <a:rPr lang="en-US" altLang="zh-CN" sz="3200" dirty="0">
                <a:latin typeface="Times New Roman" panose="02020603050405020304" pitchFamily="18" charset="0"/>
                <a:ea typeface="楷体" panose="02010609060101010101" pitchFamily="49" charset="-122"/>
              </a:rPr>
              <a:t>		</a:t>
            </a:r>
            <a:r>
              <a:rPr lang="en-US" altLang="zh-CN" sz="3200" b="1" dirty="0" smtClean="0">
                <a:solidFill>
                  <a:srgbClr val="000000"/>
                </a:solidFill>
                <a:latin typeface="Times New Roman" panose="02020603050405020304" pitchFamily="18" charset="0"/>
                <a:ea typeface="楷体" panose="02010609060101010101" pitchFamily="49" charset="-122"/>
                <a:cs typeface="Times New Roman" pitchFamily="18" charset="0"/>
              </a:rPr>
              <a:t>……</a:t>
            </a:r>
            <a:endParaRPr lang="en-US" altLang="zh-CN" sz="3200" b="1" dirty="0">
              <a:solidFill>
                <a:srgbClr val="000000"/>
              </a:solidFill>
              <a:latin typeface="Times New Roman" panose="02020603050405020304" pitchFamily="18" charset="0"/>
              <a:ea typeface="楷体" panose="02010609060101010101"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52</a:t>
            </a:fld>
            <a:endParaRPr lang="zh-CN" altLang="en-US"/>
          </a:p>
        </p:txBody>
      </p:sp>
    </p:spTree>
    <p:extLst>
      <p:ext uri="{BB962C8B-B14F-4D97-AF65-F5344CB8AC3E}">
        <p14:creationId xmlns:p14="http://schemas.microsoft.com/office/powerpoint/2010/main" val="26531835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2312398" y="302679"/>
            <a:ext cx="7792466" cy="6324808"/>
          </a:xfrm>
          <a:prstGeom prst="rect">
            <a:avLst/>
          </a:prstGeom>
          <a:noFill/>
        </p:spPr>
        <p:txBody>
          <a:bodyPr wrap="square" lIns="0" tIns="0" rIns="0" rtlCol="0">
            <a:spAutoFit/>
          </a:bodyPr>
          <a:lstStyle/>
          <a:p>
            <a:r>
              <a:rPr lang="en-US" altLang="zh-CN" sz="3600" dirty="0" err="1">
                <a:solidFill>
                  <a:srgbClr val="3333CC"/>
                </a:solidFill>
                <a:latin typeface="Times New Roman" panose="02020603050405020304" pitchFamily="18" charset="0"/>
                <a:ea typeface="楷体" panose="02010609060101010101" pitchFamily="49" charset="-122"/>
                <a:cs typeface="仿宋_GB2312" pitchFamily="18" charset="0"/>
              </a:rPr>
              <a:t>Perl的特点和用途</a:t>
            </a:r>
            <a:r>
              <a:rPr lang="en-US" altLang="zh-CN" sz="3600" dirty="0" smtClean="0">
                <a:solidFill>
                  <a:srgbClr val="3333CC"/>
                </a:solidFill>
                <a:latin typeface="Times New Roman" panose="02020603050405020304" pitchFamily="18" charset="0"/>
                <a:ea typeface="楷体" panose="02010609060101010101" pitchFamily="49" charset="-122"/>
                <a:cs typeface="仿宋_GB2312" pitchFamily="18" charset="0"/>
              </a:rPr>
              <a:t>:</a:t>
            </a:r>
          </a:p>
          <a:p>
            <a:endParaRPr lang="en-US" altLang="zh-CN" sz="3600" dirty="0">
              <a:solidFill>
                <a:srgbClr val="3333CC"/>
              </a:solidFill>
              <a:latin typeface="Times New Roman" panose="02020603050405020304" pitchFamily="18" charset="0"/>
              <a:ea typeface="楷体" panose="02010609060101010101" pitchFamily="49" charset="-122"/>
              <a:cs typeface="仿宋_GB2312" pitchFamily="18" charset="0"/>
            </a:endParaRPr>
          </a:p>
          <a:p>
            <a:r>
              <a:rPr lang="en-US" altLang="zh-CN" sz="2800" dirty="0" err="1">
                <a:solidFill>
                  <a:srgbClr val="3333CC"/>
                </a:solidFill>
                <a:latin typeface="Times New Roman" panose="02020603050405020304" pitchFamily="18" charset="0"/>
                <a:ea typeface="楷体" panose="02010609060101010101" pitchFamily="49" charset="-122"/>
                <a:cs typeface="Times New Roman" pitchFamily="18" charset="0"/>
              </a:rPr>
              <a:t>特点</a:t>
            </a:r>
            <a:r>
              <a:rPr lang="en-US" altLang="zh-CN" sz="2800" b="1" dirty="0" smtClean="0">
                <a:solidFill>
                  <a:srgbClr val="3333CC"/>
                </a:solidFill>
                <a:latin typeface="Times New Roman" panose="02020603050405020304" pitchFamily="18" charset="0"/>
                <a:ea typeface="楷体" panose="02010609060101010101" pitchFamily="49" charset="-122"/>
                <a:cs typeface="Times New Roman" pitchFamily="18" charset="0"/>
              </a:rPr>
              <a:t>:</a:t>
            </a:r>
          </a:p>
          <a:p>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itchFamily="18" charset="0"/>
              </a:rPr>
              <a:t>是典型的解释型语言</a:t>
            </a:r>
            <a:endParaRPr lang="en-US" altLang="zh-CN" sz="2800" dirty="0" smtClean="0">
              <a:solidFill>
                <a:srgbClr val="000000"/>
              </a:solidFill>
              <a:latin typeface="Times New Roman" panose="02020603050405020304" pitchFamily="18" charset="0"/>
              <a:ea typeface="楷体" panose="02010609060101010101" pitchFamily="49" charset="-122"/>
              <a:cs typeface="Times New Roman" pitchFamily="18" charset="0"/>
            </a:endParaRPr>
          </a:p>
          <a:p>
            <a:r>
              <a:rPr lang="zh-CN" altLang="en-US" sz="2800" dirty="0">
                <a:solidFill>
                  <a:srgbClr val="000000"/>
                </a:solidFill>
                <a:latin typeface="Times New Roman" panose="02020603050405020304" pitchFamily="18" charset="0"/>
                <a:ea typeface="楷体" panose="02010609060101010101" pitchFamily="49" charset="-122"/>
                <a:cs typeface="Times New Roman" pitchFamily="18" charset="0"/>
              </a:rPr>
              <a:t>具有高级语言的强大功能和灵活性</a:t>
            </a:r>
          </a:p>
          <a:p>
            <a:r>
              <a:rPr lang="zh-CN" altLang="en-US" sz="2800" dirty="0">
                <a:solidFill>
                  <a:srgbClr val="000000"/>
                </a:solidFill>
                <a:latin typeface="Times New Roman" panose="02020603050405020304" pitchFamily="18" charset="0"/>
                <a:ea typeface="楷体" panose="02010609060101010101" pitchFamily="49" charset="-122"/>
                <a:cs typeface="Times New Roman" pitchFamily="18" charset="0"/>
              </a:rPr>
              <a:t>提供了脚本语言的所有</a:t>
            </a:r>
            <a:r>
              <a:rPr lang="zh-CN" altLang="en-US" sz="2800" dirty="0" smtClean="0">
                <a:solidFill>
                  <a:srgbClr val="000000"/>
                </a:solidFill>
                <a:latin typeface="Times New Roman" panose="02020603050405020304" pitchFamily="18" charset="0"/>
                <a:ea typeface="楷体" panose="02010609060101010101" pitchFamily="49" charset="-122"/>
                <a:cs typeface="Times New Roman" pitchFamily="18" charset="0"/>
              </a:rPr>
              <a:t>功能</a:t>
            </a:r>
            <a:endParaRPr lang="en-US" altLang="zh-CN" sz="2800" dirty="0" smtClean="0">
              <a:solidFill>
                <a:srgbClr val="000000"/>
              </a:solidFill>
              <a:latin typeface="Times New Roman" panose="02020603050405020304" pitchFamily="18" charset="0"/>
              <a:ea typeface="楷体" panose="02010609060101010101" pitchFamily="49" charset="-122"/>
              <a:cs typeface="Times New Roman" pitchFamily="18" charset="0"/>
            </a:endParaRPr>
          </a:p>
          <a:p>
            <a:endParaRPr lang="en-US" altLang="zh-CN" sz="2800" dirty="0">
              <a:solidFill>
                <a:srgbClr val="000000"/>
              </a:solidFill>
              <a:latin typeface="Times New Roman" panose="02020603050405020304" pitchFamily="18" charset="0"/>
              <a:ea typeface="楷体" panose="02010609060101010101" pitchFamily="49" charset="-122"/>
              <a:cs typeface="Times New Roman" pitchFamily="18" charset="0"/>
            </a:endParaRPr>
          </a:p>
          <a:p>
            <a:r>
              <a:rPr lang="en-US" altLang="zh-CN" sz="2800" dirty="0" err="1">
                <a:solidFill>
                  <a:srgbClr val="3333CC"/>
                </a:solidFill>
                <a:latin typeface="Times New Roman" panose="02020603050405020304" pitchFamily="18" charset="0"/>
                <a:ea typeface="楷体" panose="02010609060101010101" pitchFamily="49" charset="-122"/>
                <a:cs typeface="Times New Roman" pitchFamily="18" charset="0"/>
              </a:rPr>
              <a:t>用途</a:t>
            </a:r>
            <a:r>
              <a:rPr lang="en-US" altLang="zh-CN" sz="2800" b="1" dirty="0" smtClean="0">
                <a:solidFill>
                  <a:srgbClr val="3333CC"/>
                </a:solidFill>
                <a:latin typeface="Times New Roman" panose="02020603050405020304" pitchFamily="18" charset="0"/>
                <a:ea typeface="楷体" panose="02010609060101010101" pitchFamily="49" charset="-122"/>
                <a:cs typeface="Times New Roman" pitchFamily="18" charset="0"/>
              </a:rPr>
              <a:t>:</a:t>
            </a:r>
          </a:p>
          <a:p>
            <a:r>
              <a:rPr lang="zh-CN" altLang="en-US" sz="2800" b="1" dirty="0">
                <a:solidFill>
                  <a:srgbClr val="3333CC"/>
                </a:solidFill>
                <a:latin typeface="Times New Roman" panose="02020603050405020304" pitchFamily="18" charset="0"/>
                <a:ea typeface="楷体" panose="02010609060101010101" pitchFamily="49" charset="-122"/>
                <a:cs typeface="Times New Roman" pitchFamily="18" charset="0"/>
              </a:rPr>
              <a:t>系统工具、软件工具</a:t>
            </a:r>
          </a:p>
          <a:p>
            <a:r>
              <a:rPr lang="zh-CN" altLang="en-US" sz="2800" b="1" dirty="0">
                <a:solidFill>
                  <a:srgbClr val="3333CC"/>
                </a:solidFill>
                <a:latin typeface="Times New Roman" panose="02020603050405020304" pitchFamily="18" charset="0"/>
                <a:ea typeface="楷体" panose="02010609060101010101" pitchFamily="49" charset="-122"/>
                <a:cs typeface="Times New Roman" pitchFamily="18" charset="0"/>
              </a:rPr>
              <a:t>系统</a:t>
            </a:r>
            <a:r>
              <a:rPr lang="zh-CN" altLang="en-US" sz="2800" b="1" dirty="0" smtClean="0">
                <a:solidFill>
                  <a:srgbClr val="3333CC"/>
                </a:solidFill>
                <a:latin typeface="Times New Roman" panose="02020603050405020304" pitchFamily="18" charset="0"/>
                <a:ea typeface="楷体" panose="02010609060101010101" pitchFamily="49" charset="-122"/>
                <a:cs typeface="Times New Roman" pitchFamily="18" charset="0"/>
              </a:rPr>
              <a:t>管理</a:t>
            </a:r>
            <a:endParaRPr lang="en-US" altLang="zh-CN" sz="2800" b="1" dirty="0" smtClean="0">
              <a:solidFill>
                <a:srgbClr val="3333CC"/>
              </a:solidFill>
              <a:latin typeface="Times New Roman" panose="02020603050405020304" pitchFamily="18" charset="0"/>
              <a:ea typeface="楷体" panose="02010609060101010101" pitchFamily="49" charset="-122"/>
              <a:cs typeface="Times New Roman" pitchFamily="18" charset="0"/>
            </a:endParaRPr>
          </a:p>
          <a:p>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itchFamily="18" charset="0"/>
              </a:rPr>
              <a:t>数据库连接</a:t>
            </a:r>
            <a:endParaRPr lang="en-US" altLang="zh-CN" sz="2800" dirty="0" smtClean="0">
              <a:solidFill>
                <a:srgbClr val="000000"/>
              </a:solidFill>
              <a:latin typeface="Times New Roman" panose="02020603050405020304" pitchFamily="18" charset="0"/>
              <a:ea typeface="楷体" panose="02010609060101010101" pitchFamily="49" charset="-122"/>
              <a:cs typeface="Times New Roman" pitchFamily="18" charset="0"/>
            </a:endParaRPr>
          </a:p>
          <a:p>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itchFamily="18" charset="0"/>
              </a:rPr>
              <a:t>图象程序设计</a:t>
            </a:r>
            <a:endParaRPr lang="en-US" altLang="zh-CN" sz="2800" dirty="0" smtClean="0">
              <a:solidFill>
                <a:srgbClr val="000000"/>
              </a:solidFill>
              <a:latin typeface="Times New Roman" panose="02020603050405020304" pitchFamily="18" charset="0"/>
              <a:ea typeface="楷体" panose="02010609060101010101" pitchFamily="49" charset="-122"/>
              <a:cs typeface="Times New Roman" pitchFamily="18" charset="0"/>
            </a:endParaRPr>
          </a:p>
          <a:p>
            <a:r>
              <a:rPr lang="en-US" altLang="zh-CN" sz="2800" dirty="0" err="1">
                <a:solidFill>
                  <a:srgbClr val="000000"/>
                </a:solidFill>
                <a:latin typeface="Times New Roman" panose="02020603050405020304" pitchFamily="18" charset="0"/>
                <a:ea typeface="楷体" panose="02010609060101010101" pitchFamily="49" charset="-122"/>
                <a:cs typeface="Times New Roman" pitchFamily="18" charset="0"/>
              </a:rPr>
              <a:t>网络连接和WWW程序设计</a:t>
            </a:r>
            <a:endParaRPr lang="en-US" altLang="zh-CN" sz="2800" dirty="0">
              <a:solidFill>
                <a:srgbClr val="000000"/>
              </a:solidFill>
              <a:latin typeface="Times New Roman" panose="02020603050405020304" pitchFamily="18" charset="0"/>
              <a:ea typeface="楷体" panose="02010609060101010101" pitchFamily="49" charset="-122"/>
              <a:cs typeface="Times New Roman" pitchFamily="18" charset="0"/>
            </a:endParaRPr>
          </a:p>
          <a:p>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itchFamily="18" charset="0"/>
              </a:rPr>
              <a:t>生物信息处理</a:t>
            </a:r>
            <a:endParaRPr lang="en-US" altLang="zh-CN" sz="2800" dirty="0">
              <a:solidFill>
                <a:srgbClr val="000000"/>
              </a:solidFill>
              <a:latin typeface="Times New Roman" panose="02020603050405020304" pitchFamily="18" charset="0"/>
              <a:ea typeface="楷体" panose="02010609060101010101"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E8D1A0BE-4B26-48D7-B8C5-31D3800DADB1}" type="slidenum">
              <a:rPr lang="zh-CN" altLang="en-US" smtClean="0"/>
              <a:t>53</a:t>
            </a:fld>
            <a:endParaRPr lang="zh-CN" altLang="en-US"/>
          </a:p>
        </p:txBody>
      </p:sp>
    </p:spTree>
    <p:extLst>
      <p:ext uri="{BB962C8B-B14F-4D97-AF65-F5344CB8AC3E}">
        <p14:creationId xmlns:p14="http://schemas.microsoft.com/office/powerpoint/2010/main" val="1408921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8648"/>
            <a:ext cx="10515600" cy="1325563"/>
          </a:xfrm>
        </p:spPr>
        <p:txBody>
          <a:bodyPr/>
          <a:lstStyle/>
          <a:p>
            <a:r>
              <a:rPr lang="en-US" altLang="zh-CN" dirty="0" err="1">
                <a:solidFill>
                  <a:srgbClr val="3333CC"/>
                </a:solidFill>
                <a:latin typeface="Times New Roman" panose="02020603050405020304" pitchFamily="18" charset="0"/>
                <a:ea typeface="楷体" panose="02010609060101010101" pitchFamily="49" charset="-122"/>
                <a:cs typeface="仿宋_GB2312" pitchFamily="18" charset="0"/>
              </a:rPr>
              <a:t>Perl版本</a:t>
            </a:r>
            <a:r>
              <a:rPr lang="en-US" altLang="zh-CN" dirty="0" smtClean="0">
                <a:solidFill>
                  <a:srgbClr val="3333CC"/>
                </a:solidFill>
                <a:latin typeface="Times New Roman" panose="02020603050405020304" pitchFamily="18" charset="0"/>
                <a:ea typeface="楷体" panose="02010609060101010101" pitchFamily="49" charset="-122"/>
                <a:cs typeface="仿宋_GB2312" pitchFamily="18" charset="0"/>
              </a:rPr>
              <a:t>:</a:t>
            </a:r>
            <a:endParaRPr lang="zh-CN" altLang="en-US" dirty="0">
              <a:latin typeface="Times New Roman" panose="02020603050405020304" pitchFamily="18" charset="0"/>
              <a:ea typeface="楷体" panose="02010609060101010101" pitchFamily="49" charset="-122"/>
            </a:endParaRPr>
          </a:p>
        </p:txBody>
      </p:sp>
      <p:sp>
        <p:nvSpPr>
          <p:cNvPr id="3" name="内容占位符 2"/>
          <p:cNvSpPr>
            <a:spLocks noGrp="1"/>
          </p:cNvSpPr>
          <p:nvPr>
            <p:ph idx="1"/>
          </p:nvPr>
        </p:nvSpPr>
        <p:spPr>
          <a:xfrm>
            <a:off x="838199" y="1484211"/>
            <a:ext cx="10724535" cy="5237264"/>
          </a:xfrm>
        </p:spPr>
        <p:txBody>
          <a:bodyPr>
            <a:normAutofit fontScale="62500" lnSpcReduction="20000"/>
          </a:bodyPr>
          <a:lstStyle/>
          <a:p>
            <a:pPr marL="0" indent="0">
              <a:buNone/>
            </a:pPr>
            <a:r>
              <a:rPr lang="en-US" altLang="zh-CN" sz="3800" dirty="0">
                <a:solidFill>
                  <a:srgbClr val="000000"/>
                </a:solidFill>
                <a:latin typeface="Times New Roman" pitchFamily="18" charset="0"/>
                <a:ea typeface="楷体" panose="02010609060101010101" pitchFamily="49" charset="-122"/>
                <a:cs typeface="Times New Roman" pitchFamily="18" charset="0"/>
              </a:rPr>
              <a:t>Perl0</a:t>
            </a:r>
            <a:r>
              <a:rPr lang="en-US" altLang="zh-CN" sz="3800" dirty="0">
                <a:latin typeface="Times New Roman" pitchFamily="18" charset="0"/>
                <a:ea typeface="楷体" panose="02010609060101010101" pitchFamily="49" charset="-122"/>
                <a:cs typeface="Times New Roman" pitchFamily="18" charset="0"/>
              </a:rPr>
              <a:t>     </a:t>
            </a:r>
            <a:r>
              <a:rPr lang="en-US" altLang="zh-CN" sz="3800" dirty="0">
                <a:solidFill>
                  <a:srgbClr val="000000"/>
                </a:solidFill>
                <a:latin typeface="Times New Roman" pitchFamily="18" charset="0"/>
                <a:ea typeface="楷体" panose="02010609060101010101" pitchFamily="49" charset="-122"/>
                <a:cs typeface="Times New Roman" pitchFamily="18" charset="0"/>
              </a:rPr>
              <a:t>1987年由Wall</a:t>
            </a:r>
            <a:r>
              <a:rPr lang="en-US" altLang="zh-CN" sz="3800" dirty="0" smtClean="0">
                <a:solidFill>
                  <a:srgbClr val="000000"/>
                </a:solidFill>
                <a:latin typeface="Times New Roman" pitchFamily="18" charset="0"/>
                <a:ea typeface="楷体" panose="02010609060101010101" pitchFamily="49" charset="-122"/>
                <a:cs typeface="Times New Roman" pitchFamily="18" charset="0"/>
              </a:rPr>
              <a:t>发布</a:t>
            </a:r>
          </a:p>
          <a:p>
            <a:pPr marL="0" indent="0">
              <a:buNone/>
            </a:pPr>
            <a:r>
              <a:rPr lang="en-US" altLang="zh-CN" sz="3800" dirty="0" smtClean="0">
                <a:solidFill>
                  <a:srgbClr val="000000"/>
                </a:solidFill>
                <a:latin typeface="Times New Roman" pitchFamily="18" charset="0"/>
                <a:ea typeface="楷体" panose="02010609060101010101" pitchFamily="49" charset="-122"/>
                <a:cs typeface="Times New Roman" pitchFamily="18" charset="0"/>
              </a:rPr>
              <a:t>Perl3     </a:t>
            </a:r>
            <a:r>
              <a:rPr lang="en-US" altLang="zh-CN" sz="3800" dirty="0" err="1" smtClean="0">
                <a:solidFill>
                  <a:srgbClr val="000000"/>
                </a:solidFill>
                <a:latin typeface="Times New Roman" pitchFamily="18" charset="0"/>
                <a:ea typeface="楷体" panose="02010609060101010101" pitchFamily="49" charset="-122"/>
                <a:cs typeface="Times New Roman" pitchFamily="18" charset="0"/>
              </a:rPr>
              <a:t>采用</a:t>
            </a:r>
            <a:r>
              <a:rPr lang="en-US" altLang="zh-CN" sz="3800" dirty="0" err="1">
                <a:solidFill>
                  <a:srgbClr val="000000"/>
                </a:solidFill>
                <a:latin typeface="Times New Roman" pitchFamily="18" charset="0"/>
                <a:ea typeface="楷体" panose="02010609060101010101" pitchFamily="49" charset="-122"/>
                <a:cs typeface="Times New Roman" pitchFamily="18" charset="0"/>
              </a:rPr>
              <a:t>GNU</a:t>
            </a:r>
            <a:r>
              <a:rPr lang="en-US" altLang="zh-CN" sz="3800" dirty="0" err="1" smtClean="0">
                <a:solidFill>
                  <a:srgbClr val="000000"/>
                </a:solidFill>
                <a:latin typeface="Times New Roman" pitchFamily="18" charset="0"/>
                <a:ea typeface="楷体" panose="02010609060101010101" pitchFamily="49" charset="-122"/>
                <a:cs typeface="Times New Roman" pitchFamily="18" charset="0"/>
              </a:rPr>
              <a:t>标准公共许可证</a:t>
            </a:r>
            <a:endParaRPr lang="en-US" altLang="zh-CN" sz="3800" dirty="0">
              <a:solidFill>
                <a:srgbClr val="000000"/>
              </a:solidFill>
              <a:latin typeface="Times New Roman" pitchFamily="18" charset="0"/>
              <a:ea typeface="楷体" panose="02010609060101010101" pitchFamily="49" charset="-122"/>
              <a:cs typeface="Times New Roman" pitchFamily="18" charset="0"/>
            </a:endParaRPr>
          </a:p>
          <a:p>
            <a:pPr marL="0" indent="0">
              <a:buNone/>
            </a:pPr>
            <a:r>
              <a:rPr lang="en-US" altLang="zh-CN" sz="3800" dirty="0" smtClean="0">
                <a:solidFill>
                  <a:srgbClr val="000000"/>
                </a:solidFill>
                <a:latin typeface="Times New Roman" pitchFamily="18" charset="0"/>
                <a:ea typeface="楷体" panose="02010609060101010101" pitchFamily="49" charset="-122"/>
                <a:cs typeface="Times New Roman" pitchFamily="18" charset="0"/>
              </a:rPr>
              <a:t>Perl4     </a:t>
            </a:r>
            <a:r>
              <a:rPr lang="en-US" altLang="zh-CN" sz="3800" dirty="0" err="1">
                <a:solidFill>
                  <a:srgbClr val="000000"/>
                </a:solidFill>
                <a:latin typeface="Times New Roman" pitchFamily="18" charset="0"/>
                <a:ea typeface="楷体" panose="02010609060101010101" pitchFamily="49" charset="-122"/>
                <a:cs typeface="Times New Roman" pitchFamily="18" charset="0"/>
              </a:rPr>
              <a:t>采用了Artistic</a:t>
            </a:r>
            <a:r>
              <a:rPr lang="en-US" altLang="zh-CN" sz="3800" dirty="0" err="1" smtClean="0">
                <a:solidFill>
                  <a:srgbClr val="000000"/>
                </a:solidFill>
                <a:latin typeface="Times New Roman" pitchFamily="18" charset="0"/>
                <a:ea typeface="楷体" panose="02010609060101010101" pitchFamily="49" charset="-122"/>
                <a:cs typeface="Times New Roman" pitchFamily="18" charset="0"/>
              </a:rPr>
              <a:t>许可证</a:t>
            </a:r>
            <a:endParaRPr lang="en-US" altLang="zh-CN" sz="3800" dirty="0">
              <a:solidFill>
                <a:srgbClr val="000000"/>
              </a:solidFill>
              <a:latin typeface="Times New Roman" pitchFamily="18" charset="0"/>
              <a:ea typeface="楷体" panose="02010609060101010101" pitchFamily="49" charset="-122"/>
              <a:cs typeface="Times New Roman" pitchFamily="18" charset="0"/>
            </a:endParaRPr>
          </a:p>
          <a:p>
            <a:pPr marL="0" indent="0">
              <a:lnSpc>
                <a:spcPct val="120000"/>
              </a:lnSpc>
              <a:buNone/>
            </a:pPr>
            <a:r>
              <a:rPr lang="en-US" altLang="zh-CN" sz="3800" dirty="0" smtClean="0">
                <a:solidFill>
                  <a:srgbClr val="000000"/>
                </a:solidFill>
                <a:latin typeface="Times New Roman" pitchFamily="18" charset="0"/>
                <a:ea typeface="楷体" panose="02010609060101010101" pitchFamily="49" charset="-122"/>
                <a:cs typeface="Times New Roman" pitchFamily="18" charset="0"/>
              </a:rPr>
              <a:t>Perl5     </a:t>
            </a:r>
            <a:r>
              <a:rPr lang="en-US" altLang="zh-CN" sz="3800" dirty="0" err="1" smtClean="0">
                <a:solidFill>
                  <a:srgbClr val="000000"/>
                </a:solidFill>
                <a:latin typeface="Times New Roman" pitchFamily="18" charset="0"/>
                <a:ea typeface="楷体" panose="02010609060101010101" pitchFamily="49" charset="-122"/>
                <a:cs typeface="Times New Roman" pitchFamily="18" charset="0"/>
              </a:rPr>
              <a:t>从一个单纯的文字发展成真正的、面向常规用途的编程语</a:t>
            </a:r>
            <a:r>
              <a:rPr lang="zh-CN" altLang="en-US" sz="3800" dirty="0">
                <a:solidFill>
                  <a:srgbClr val="000000"/>
                </a:solidFill>
                <a:latin typeface="Times New Roman" pitchFamily="18" charset="0"/>
                <a:ea typeface="楷体" panose="02010609060101010101" pitchFamily="49" charset="-122"/>
                <a:cs typeface="Times New Roman" pitchFamily="18" charset="0"/>
              </a:rPr>
              <a:t>言，并提供了完整的软件开发环境</a:t>
            </a:r>
          </a:p>
          <a:p>
            <a:pPr marL="0" indent="0">
              <a:buNone/>
            </a:pPr>
            <a:r>
              <a:rPr lang="zh-CN" altLang="en-US" sz="3800" dirty="0" smtClean="0">
                <a:solidFill>
                  <a:srgbClr val="000000"/>
                </a:solidFill>
                <a:latin typeface="Times New Roman" pitchFamily="18" charset="0"/>
                <a:ea typeface="楷体" panose="02010609060101010101" pitchFamily="49" charset="-122"/>
                <a:cs typeface="Times New Roman" pitchFamily="18" charset="0"/>
              </a:rPr>
              <a:t>     </a:t>
            </a:r>
            <a:r>
              <a:rPr lang="en-US" altLang="zh-CN" sz="3800" dirty="0" smtClean="0">
                <a:solidFill>
                  <a:srgbClr val="000000"/>
                </a:solidFill>
                <a:latin typeface="Times New Roman" pitchFamily="18" charset="0"/>
                <a:ea typeface="楷体" panose="02010609060101010101" pitchFamily="49" charset="-122"/>
                <a:cs typeface="Times New Roman" pitchFamily="18" charset="0"/>
              </a:rPr>
              <a:t>Perl5.6</a:t>
            </a:r>
            <a:endParaRPr lang="en-US" altLang="zh-CN" sz="3800" dirty="0">
              <a:solidFill>
                <a:srgbClr val="000000"/>
              </a:solidFill>
              <a:latin typeface="Times New Roman" pitchFamily="18" charset="0"/>
              <a:ea typeface="楷体" panose="02010609060101010101" pitchFamily="49" charset="-122"/>
              <a:cs typeface="Times New Roman" pitchFamily="18" charset="0"/>
            </a:endParaRPr>
          </a:p>
          <a:p>
            <a:pPr marL="0" indent="0">
              <a:buNone/>
            </a:pPr>
            <a:r>
              <a:rPr lang="en-US" altLang="zh-CN" sz="3800" dirty="0" smtClean="0">
                <a:solidFill>
                  <a:srgbClr val="000000"/>
                </a:solidFill>
                <a:latin typeface="Times New Roman" pitchFamily="18" charset="0"/>
                <a:ea typeface="楷体" panose="02010609060101010101" pitchFamily="49" charset="-122"/>
                <a:cs typeface="Times New Roman" pitchFamily="18" charset="0"/>
              </a:rPr>
              <a:t>     Perl5.8</a:t>
            </a:r>
            <a:endParaRPr lang="en-US" altLang="zh-CN" sz="3800" dirty="0">
              <a:solidFill>
                <a:srgbClr val="000000"/>
              </a:solidFill>
              <a:latin typeface="Times New Roman" pitchFamily="18" charset="0"/>
              <a:ea typeface="楷体" panose="02010609060101010101" pitchFamily="49" charset="-122"/>
              <a:cs typeface="Times New Roman" pitchFamily="18" charset="0"/>
            </a:endParaRPr>
          </a:p>
          <a:p>
            <a:pPr marL="0" indent="0">
              <a:buNone/>
            </a:pPr>
            <a:r>
              <a:rPr lang="en-US" altLang="zh-CN" sz="3800" dirty="0">
                <a:solidFill>
                  <a:srgbClr val="000000"/>
                </a:solidFill>
                <a:latin typeface="Times New Roman" pitchFamily="18" charset="0"/>
                <a:ea typeface="楷体" panose="02010609060101010101" pitchFamily="49" charset="-122"/>
                <a:cs typeface="Times New Roman" pitchFamily="18" charset="0"/>
              </a:rPr>
              <a:t>	</a:t>
            </a:r>
            <a:r>
              <a:rPr lang="en-US" altLang="zh-CN" sz="3800" dirty="0" smtClean="0">
                <a:solidFill>
                  <a:srgbClr val="000000"/>
                </a:solidFill>
                <a:latin typeface="Times New Roman" pitchFamily="18" charset="0"/>
                <a:ea typeface="楷体" panose="02010609060101010101" pitchFamily="49" charset="-122"/>
                <a:cs typeface="Times New Roman" pitchFamily="18" charset="0"/>
              </a:rPr>
              <a:t>Perl5.8.7</a:t>
            </a:r>
            <a:endParaRPr lang="en-US" altLang="zh-CN" sz="3800" dirty="0">
              <a:solidFill>
                <a:srgbClr val="000000"/>
              </a:solidFill>
              <a:latin typeface="Times New Roman" pitchFamily="18" charset="0"/>
              <a:ea typeface="楷体" panose="02010609060101010101" pitchFamily="49" charset="-122"/>
              <a:cs typeface="Times New Roman" pitchFamily="18" charset="0"/>
            </a:endParaRPr>
          </a:p>
          <a:p>
            <a:pPr marL="0" indent="0">
              <a:buNone/>
            </a:pPr>
            <a:r>
              <a:rPr lang="en-US" altLang="zh-CN" sz="3800" dirty="0">
                <a:solidFill>
                  <a:srgbClr val="000000"/>
                </a:solidFill>
                <a:latin typeface="Times New Roman" pitchFamily="18" charset="0"/>
                <a:ea typeface="楷体" panose="02010609060101010101" pitchFamily="49" charset="-122"/>
                <a:cs typeface="Times New Roman" pitchFamily="18" charset="0"/>
              </a:rPr>
              <a:t>	</a:t>
            </a:r>
            <a:r>
              <a:rPr lang="en-US" altLang="zh-CN" sz="3800" dirty="0" smtClean="0">
                <a:solidFill>
                  <a:srgbClr val="000000"/>
                </a:solidFill>
                <a:latin typeface="Times New Roman" pitchFamily="18" charset="0"/>
                <a:ea typeface="楷体" panose="02010609060101010101" pitchFamily="49" charset="-122"/>
                <a:cs typeface="Times New Roman" pitchFamily="18" charset="0"/>
              </a:rPr>
              <a:t>Perl5.8.8</a:t>
            </a:r>
            <a:endParaRPr lang="en-US" altLang="zh-CN" sz="3800" dirty="0">
              <a:solidFill>
                <a:srgbClr val="000000"/>
              </a:solidFill>
              <a:latin typeface="Times New Roman" pitchFamily="18" charset="0"/>
              <a:ea typeface="楷体" panose="02010609060101010101" pitchFamily="49" charset="-122"/>
              <a:cs typeface="Times New Roman" pitchFamily="18" charset="0"/>
            </a:endParaRPr>
          </a:p>
          <a:p>
            <a:pPr marL="0" indent="0">
              <a:buNone/>
            </a:pPr>
            <a:r>
              <a:rPr lang="en-US" altLang="zh-CN" sz="3800" dirty="0" smtClean="0">
                <a:solidFill>
                  <a:srgbClr val="000000"/>
                </a:solidFill>
                <a:latin typeface="Times New Roman" pitchFamily="18" charset="0"/>
                <a:ea typeface="楷体" panose="02010609060101010101" pitchFamily="49" charset="-122"/>
                <a:cs typeface="Times New Roman" pitchFamily="18" charset="0"/>
              </a:rPr>
              <a:t>     Perl5.9</a:t>
            </a:r>
            <a:endParaRPr lang="en-US" altLang="zh-CN" sz="3800" dirty="0">
              <a:solidFill>
                <a:srgbClr val="000000"/>
              </a:solidFill>
              <a:latin typeface="Times New Roman" pitchFamily="18" charset="0"/>
              <a:ea typeface="楷体" panose="02010609060101010101" pitchFamily="49" charset="-122"/>
              <a:cs typeface="Times New Roman" pitchFamily="18" charset="0"/>
            </a:endParaRPr>
          </a:p>
          <a:p>
            <a:pPr marL="0" indent="0">
              <a:buNone/>
            </a:pPr>
            <a:r>
              <a:rPr lang="en-US" altLang="zh-CN" sz="3800" dirty="0">
                <a:solidFill>
                  <a:srgbClr val="000000"/>
                </a:solidFill>
                <a:latin typeface="Times New Roman" pitchFamily="18" charset="0"/>
                <a:ea typeface="楷体" panose="02010609060101010101" pitchFamily="49" charset="-122"/>
                <a:cs typeface="Times New Roman" pitchFamily="18" charset="0"/>
              </a:rPr>
              <a:t>	</a:t>
            </a:r>
            <a:r>
              <a:rPr lang="en-US" altLang="zh-CN" sz="3800" dirty="0" smtClean="0">
                <a:solidFill>
                  <a:srgbClr val="000000"/>
                </a:solidFill>
                <a:latin typeface="Times New Roman" pitchFamily="18" charset="0"/>
                <a:ea typeface="楷体" panose="02010609060101010101" pitchFamily="49" charset="-122"/>
                <a:cs typeface="Times New Roman" pitchFamily="18" charset="0"/>
              </a:rPr>
              <a:t>Perl5.9.4</a:t>
            </a:r>
            <a:endParaRPr lang="en-US" altLang="zh-CN" sz="3800" dirty="0">
              <a:solidFill>
                <a:srgbClr val="000000"/>
              </a:solidFill>
              <a:latin typeface="Times New Roman" pitchFamily="18" charset="0"/>
              <a:ea typeface="楷体" panose="02010609060101010101" pitchFamily="49" charset="-122"/>
              <a:cs typeface="Times New Roman" pitchFamily="18" charset="0"/>
            </a:endParaRPr>
          </a:p>
          <a:p>
            <a:pPr marL="0" indent="0">
              <a:buNone/>
            </a:pPr>
            <a:r>
              <a:rPr lang="en-US" altLang="zh-CN" sz="3800" dirty="0" smtClean="0">
                <a:solidFill>
                  <a:srgbClr val="000000"/>
                </a:solidFill>
                <a:latin typeface="Times New Roman" pitchFamily="18" charset="0"/>
                <a:ea typeface="楷体" panose="02010609060101010101" pitchFamily="49" charset="-122"/>
                <a:cs typeface="Times New Roman" pitchFamily="18" charset="0"/>
              </a:rPr>
              <a:t>     Perl5.24</a:t>
            </a:r>
          </a:p>
          <a:p>
            <a:pPr marL="0" indent="0">
              <a:buNone/>
            </a:pPr>
            <a:r>
              <a:rPr lang="en-US" altLang="zh-CN" sz="3800" dirty="0">
                <a:solidFill>
                  <a:srgbClr val="000000"/>
                </a:solidFill>
                <a:latin typeface="Times New Roman" pitchFamily="18" charset="0"/>
                <a:ea typeface="楷体" panose="02010609060101010101" pitchFamily="49" charset="-122"/>
                <a:cs typeface="Times New Roman" pitchFamily="18" charset="0"/>
              </a:rPr>
              <a:t> </a:t>
            </a:r>
            <a:r>
              <a:rPr lang="en-US" altLang="zh-CN" sz="3800" dirty="0" smtClean="0">
                <a:solidFill>
                  <a:srgbClr val="000000"/>
                </a:solidFill>
                <a:latin typeface="Times New Roman" pitchFamily="18" charset="0"/>
                <a:ea typeface="楷体" panose="02010609060101010101" pitchFamily="49" charset="-122"/>
                <a:cs typeface="Times New Roman" pitchFamily="18" charset="0"/>
              </a:rPr>
              <a:t>    Perl5.26</a:t>
            </a:r>
          </a:p>
          <a:p>
            <a:pPr marL="0" indent="0">
              <a:buNone/>
            </a:pPr>
            <a:endParaRPr lang="en-US" altLang="zh-CN" dirty="0">
              <a:solidFill>
                <a:srgbClr val="000000"/>
              </a:solidFill>
              <a:latin typeface="Times New Roman" pitchFamily="18" charset="0"/>
              <a:cs typeface="Times New Roman" pitchFamily="18" charset="0"/>
            </a:endParaRPr>
          </a:p>
          <a:p>
            <a:pPr marL="0" indent="0">
              <a:buNone/>
            </a:pPr>
            <a:endParaRPr lang="en-US" altLang="zh-CN" dirty="0" smtClean="0">
              <a:solidFill>
                <a:srgbClr val="000000"/>
              </a:solidFill>
              <a:latin typeface="Times New Roman" pitchFamily="18" charset="0"/>
              <a:cs typeface="Times New Roman" pitchFamily="18"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E8D1A0BE-4B26-48D7-B8C5-31D3800DADB1}" type="slidenum">
              <a:rPr lang="zh-CN" altLang="en-US" smtClean="0"/>
              <a:t>54</a:t>
            </a:fld>
            <a:endParaRPr lang="zh-CN" altLang="en-US"/>
          </a:p>
        </p:txBody>
      </p:sp>
    </p:spTree>
    <p:extLst>
      <p:ext uri="{BB962C8B-B14F-4D97-AF65-F5344CB8AC3E}">
        <p14:creationId xmlns:p14="http://schemas.microsoft.com/office/powerpoint/2010/main" val="3891623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normAutofit/>
          </a:bodyPr>
          <a:lstStyle/>
          <a:p>
            <a:pPr>
              <a:lnSpc>
                <a:spcPct val="100000"/>
              </a:lnSpc>
              <a:tabLst>
                <a:tab pos="1186708" algn="l"/>
              </a:tabLst>
            </a:pPr>
            <a:r>
              <a:rPr lang="en-US" altLang="zh-CN" sz="3600" dirty="0" err="1">
                <a:solidFill>
                  <a:srgbClr val="000000"/>
                </a:solidFill>
                <a:latin typeface="Times New Roman" panose="02020603050405020304" pitchFamily="18" charset="0"/>
                <a:ea typeface="楷体" panose="02010609060101010101" pitchFamily="49" charset="-122"/>
                <a:cs typeface="隶书" pitchFamily="18" charset="0"/>
              </a:rPr>
              <a:t>Perl</a:t>
            </a:r>
            <a:r>
              <a:rPr lang="en-US" altLang="zh-CN" sz="3600" dirty="0" err="1" smtClean="0">
                <a:solidFill>
                  <a:srgbClr val="000000"/>
                </a:solidFill>
                <a:latin typeface="Times New Roman" panose="02020603050405020304" pitchFamily="18" charset="0"/>
                <a:ea typeface="楷体" panose="02010609060101010101" pitchFamily="49" charset="-122"/>
                <a:cs typeface="隶书" pitchFamily="18" charset="0"/>
              </a:rPr>
              <a:t>的安装</a:t>
            </a:r>
            <a:r>
              <a:rPr lang="en-US" altLang="zh-CN" sz="3600" dirty="0">
                <a:latin typeface="Times New Roman" panose="02020603050405020304" pitchFamily="18" charset="0"/>
                <a:ea typeface="楷体" panose="02010609060101010101" pitchFamily="49" charset="-122"/>
              </a:rPr>
              <a:t/>
            </a:r>
            <a:br>
              <a:rPr lang="en-US" altLang="zh-CN" sz="3600" dirty="0">
                <a:latin typeface="Times New Roman" panose="02020603050405020304" pitchFamily="18" charset="0"/>
                <a:ea typeface="楷体" panose="02010609060101010101" pitchFamily="49" charset="-122"/>
              </a:rPr>
            </a:br>
            <a:r>
              <a:rPr lang="en-US" altLang="zh-CN" sz="3600" dirty="0" err="1">
                <a:solidFill>
                  <a:srgbClr val="3333CC"/>
                </a:solidFill>
                <a:latin typeface="Times New Roman" panose="02020603050405020304" pitchFamily="18" charset="0"/>
                <a:ea typeface="楷体" panose="02010609060101010101" pitchFamily="49" charset="-122"/>
                <a:cs typeface="仿宋_GB2312" pitchFamily="18" charset="0"/>
              </a:rPr>
              <a:t>Linux平台下的安装</a:t>
            </a:r>
            <a:r>
              <a:rPr lang="en-US" altLang="zh-CN" sz="3600" dirty="0" smtClean="0">
                <a:solidFill>
                  <a:srgbClr val="3333CC"/>
                </a:solidFill>
                <a:latin typeface="Times New Roman" panose="02020603050405020304" pitchFamily="18" charset="0"/>
                <a:ea typeface="楷体" panose="02010609060101010101" pitchFamily="49" charset="-122"/>
                <a:cs typeface="仿宋_GB2312" pitchFamily="18" charset="0"/>
              </a:rPr>
              <a:t>:</a:t>
            </a:r>
            <a:endParaRPr lang="zh-CN" altLang="en-US" dirty="0">
              <a:latin typeface="Times New Roman" panose="02020603050405020304" pitchFamily="18" charset="0"/>
              <a:ea typeface="楷体" panose="02010609060101010101" pitchFamily="49" charset="-122"/>
            </a:endParaRPr>
          </a:p>
        </p:txBody>
      </p:sp>
      <p:sp>
        <p:nvSpPr>
          <p:cNvPr id="3" name="内容占位符 2"/>
          <p:cNvSpPr>
            <a:spLocks noGrp="1"/>
          </p:cNvSpPr>
          <p:nvPr>
            <p:ph idx="1"/>
          </p:nvPr>
        </p:nvSpPr>
        <p:spPr>
          <a:xfrm>
            <a:off x="838200" y="1825625"/>
            <a:ext cx="4633452" cy="4781652"/>
          </a:xfrm>
        </p:spPr>
        <p:txBody>
          <a:bodyPr>
            <a:normAutofit fontScale="85000" lnSpcReduction="20000"/>
          </a:bodyPr>
          <a:lstStyle/>
          <a:p>
            <a:pPr marL="0" indent="0">
              <a:lnSpc>
                <a:spcPct val="110000"/>
              </a:lnSpc>
              <a:buNone/>
            </a:pPr>
            <a:r>
              <a:rPr lang="en-US" altLang="zh-CN" dirty="0" smtClean="0">
                <a:latin typeface="Times New Roman" panose="02020603050405020304" pitchFamily="18" charset="0"/>
                <a:ea typeface="楷体" panose="02010609060101010101" pitchFamily="49" charset="-122"/>
              </a:rPr>
              <a:t>1</a:t>
            </a:r>
            <a:r>
              <a:rPr lang="zh-CN" altLang="en-US" dirty="0" smtClean="0">
                <a:latin typeface="Times New Roman" panose="02020603050405020304" pitchFamily="18" charset="0"/>
                <a:ea typeface="楷体" panose="02010609060101010101" pitchFamily="49" charset="-122"/>
              </a:rPr>
              <a:t>、硬件</a:t>
            </a:r>
            <a:r>
              <a:rPr lang="zh-CN" altLang="en-US" dirty="0">
                <a:latin typeface="Times New Roman" panose="02020603050405020304" pitchFamily="18" charset="0"/>
                <a:ea typeface="楷体" panose="02010609060101010101" pitchFamily="49" charset="-122"/>
              </a:rPr>
              <a:t>要求</a:t>
            </a:r>
          </a:p>
          <a:p>
            <a:pPr marL="0" indent="0">
              <a:lnSpc>
                <a:spcPct val="110000"/>
              </a:lnSpc>
              <a:buNone/>
            </a:pPr>
            <a:r>
              <a:rPr lang="zh-CN" altLang="en-US" dirty="0" smtClean="0">
                <a:latin typeface="Times New Roman" panose="02020603050405020304" pitchFamily="18" charset="0"/>
                <a:ea typeface="楷体" panose="02010609060101010101" pitchFamily="49" charset="-122"/>
              </a:rPr>
              <a:t>      典型</a:t>
            </a:r>
            <a:r>
              <a:rPr lang="zh-CN" altLang="en-US" dirty="0">
                <a:latin typeface="Times New Roman" panose="02020603050405020304" pitchFamily="18" charset="0"/>
                <a:ea typeface="楷体" panose="02010609060101010101" pitchFamily="49" charset="-122"/>
              </a:rPr>
              <a:t>安装至少需要</a:t>
            </a:r>
            <a:r>
              <a:rPr lang="en-US" altLang="zh-CN" dirty="0">
                <a:latin typeface="Times New Roman" panose="02020603050405020304" pitchFamily="18" charset="0"/>
                <a:ea typeface="楷体" panose="02010609060101010101" pitchFamily="49" charset="-122"/>
              </a:rPr>
              <a:t>35M</a:t>
            </a:r>
            <a:r>
              <a:rPr lang="zh-CN" altLang="en-US" dirty="0">
                <a:latin typeface="Times New Roman" panose="02020603050405020304" pitchFamily="18" charset="0"/>
                <a:ea typeface="楷体" panose="02010609060101010101" pitchFamily="49" charset="-122"/>
              </a:rPr>
              <a:t>硬盘空间</a:t>
            </a:r>
          </a:p>
          <a:p>
            <a:pPr marL="0" indent="0">
              <a:lnSpc>
                <a:spcPct val="110000"/>
              </a:lnSpc>
              <a:buNone/>
            </a:pPr>
            <a:r>
              <a:rPr lang="en-US" altLang="zh-CN" dirty="0" smtClean="0">
                <a:latin typeface="Times New Roman" panose="02020603050405020304" pitchFamily="18" charset="0"/>
                <a:ea typeface="楷体" panose="02010609060101010101" pitchFamily="49" charset="-122"/>
              </a:rPr>
              <a:t>2</a:t>
            </a:r>
            <a:r>
              <a:rPr lang="zh-CN" altLang="en-US" dirty="0" smtClean="0">
                <a:latin typeface="Times New Roman" panose="02020603050405020304" pitchFamily="18" charset="0"/>
                <a:ea typeface="楷体" panose="02010609060101010101" pitchFamily="49" charset="-122"/>
              </a:rPr>
              <a:t>、系统</a:t>
            </a:r>
            <a:r>
              <a:rPr lang="zh-CN" altLang="en-US" dirty="0">
                <a:latin typeface="Times New Roman" panose="02020603050405020304" pitchFamily="18" charset="0"/>
                <a:ea typeface="楷体" panose="02010609060101010101" pitchFamily="49" charset="-122"/>
              </a:rPr>
              <a:t>要求</a:t>
            </a:r>
          </a:p>
          <a:p>
            <a:pPr marL="0" indent="0">
              <a:lnSpc>
                <a:spcPct val="110000"/>
              </a:lnSpc>
              <a:buNone/>
            </a:pPr>
            <a:r>
              <a:rPr lang="zh-CN" altLang="en-US" dirty="0" smtClean="0">
                <a:latin typeface="Times New Roman" panose="02020603050405020304" pitchFamily="18" charset="0"/>
                <a:ea typeface="楷体" panose="02010609060101010101" pitchFamily="49" charset="-122"/>
              </a:rPr>
              <a:t>      要求</a:t>
            </a:r>
            <a:r>
              <a:rPr lang="en-US" altLang="zh-CN" dirty="0">
                <a:latin typeface="Times New Roman" panose="02020603050405020304" pitchFamily="18" charset="0"/>
                <a:ea typeface="楷体" panose="02010609060101010101" pitchFamily="49" charset="-122"/>
              </a:rPr>
              <a:t>Linux Kernel</a:t>
            </a:r>
            <a:r>
              <a:rPr lang="zh-CN" altLang="en-US" dirty="0">
                <a:latin typeface="Times New Roman" panose="02020603050405020304" pitchFamily="18" charset="0"/>
                <a:ea typeface="楷体" panose="02010609060101010101" pitchFamily="49" charset="-122"/>
              </a:rPr>
              <a:t>至少在</a:t>
            </a:r>
            <a:r>
              <a:rPr lang="en-US" altLang="zh-CN" dirty="0">
                <a:latin typeface="Times New Roman" panose="02020603050405020304" pitchFamily="18" charset="0"/>
                <a:ea typeface="楷体" panose="02010609060101010101" pitchFamily="49" charset="-122"/>
              </a:rPr>
              <a:t>2.0</a:t>
            </a:r>
            <a:r>
              <a:rPr lang="zh-CN" altLang="en-US" dirty="0">
                <a:latin typeface="Times New Roman" panose="02020603050405020304" pitchFamily="18" charset="0"/>
                <a:ea typeface="楷体" panose="02010609060101010101" pitchFamily="49" charset="-122"/>
              </a:rPr>
              <a:t>版本以上</a:t>
            </a:r>
          </a:p>
          <a:p>
            <a:pPr marL="0" indent="0">
              <a:lnSpc>
                <a:spcPct val="110000"/>
              </a:lnSpc>
              <a:buNone/>
            </a:pPr>
            <a:r>
              <a:rPr lang="en-US" altLang="zh-CN" dirty="0" smtClean="0">
                <a:latin typeface="Times New Roman" panose="02020603050405020304" pitchFamily="18" charset="0"/>
                <a:ea typeface="楷体" panose="02010609060101010101" pitchFamily="49" charset="-122"/>
              </a:rPr>
              <a:t>3</a:t>
            </a:r>
            <a:r>
              <a:rPr lang="zh-CN" altLang="en-US" dirty="0" smtClean="0">
                <a:latin typeface="Times New Roman" panose="02020603050405020304" pitchFamily="18" charset="0"/>
                <a:ea typeface="楷体" panose="02010609060101010101" pitchFamily="49" charset="-122"/>
              </a:rPr>
              <a:t>、各种</a:t>
            </a:r>
            <a:r>
              <a:rPr lang="zh-CN" altLang="en-US" dirty="0">
                <a:latin typeface="Times New Roman" panose="02020603050405020304" pitchFamily="18" charset="0"/>
                <a:ea typeface="楷体" panose="02010609060101010101" pitchFamily="49" charset="-122"/>
              </a:rPr>
              <a:t>包的安装</a:t>
            </a:r>
          </a:p>
          <a:p>
            <a:pPr marL="0" indent="0">
              <a:lnSpc>
                <a:spcPct val="110000"/>
              </a:lnSpc>
              <a:buNone/>
            </a:pPr>
            <a:r>
              <a:rPr lang="zh-CN" altLang="en-US" dirty="0" smtClean="0">
                <a:latin typeface="Times New Roman" panose="02020603050405020304" pitchFamily="18" charset="0"/>
                <a:ea typeface="楷体" panose="02010609060101010101" pitchFamily="49" charset="-122"/>
              </a:rPr>
              <a:t>      各种</a:t>
            </a:r>
            <a:r>
              <a:rPr lang="zh-CN" altLang="en-US" dirty="0">
                <a:latin typeface="Times New Roman" panose="02020603050405020304" pitchFamily="18" charset="0"/>
                <a:ea typeface="楷体" panose="02010609060101010101" pitchFamily="49" charset="-122"/>
              </a:rPr>
              <a:t>安装包放置在如下路径下</a:t>
            </a:r>
            <a:r>
              <a:rPr lang="en-US" altLang="zh-CN" dirty="0">
                <a:latin typeface="Times New Roman" panose="02020603050405020304" pitchFamily="18" charset="0"/>
                <a:ea typeface="楷体" panose="02010609060101010101" pitchFamily="49" charset="-122"/>
              </a:rPr>
              <a:t>:</a:t>
            </a:r>
          </a:p>
          <a:p>
            <a:pPr marL="0" indent="0">
              <a:lnSpc>
                <a:spcPct val="110000"/>
              </a:lnSpc>
              <a:buNone/>
            </a:pPr>
            <a:r>
              <a:rPr lang="en-US" altLang="zh-CN" dirty="0" smtClean="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usr</a:t>
            </a:r>
            <a:r>
              <a:rPr lang="en-US" altLang="zh-CN" dirty="0">
                <a:latin typeface="Times New Roman" panose="02020603050405020304" pitchFamily="18" charset="0"/>
                <a:ea typeface="楷体" panose="02010609060101010101" pitchFamily="49" charset="-122"/>
              </a:rPr>
              <a:t>/local/ActivePerl-5.6</a:t>
            </a:r>
          </a:p>
          <a:p>
            <a:pPr marL="0" indent="0">
              <a:lnSpc>
                <a:spcPct val="110000"/>
              </a:lnSpc>
              <a:buNone/>
            </a:pPr>
            <a:r>
              <a:rPr lang="zh-CN" altLang="en-US" dirty="0" smtClean="0">
                <a:latin typeface="Times New Roman" panose="02020603050405020304" pitchFamily="18" charset="0"/>
                <a:ea typeface="楷体" panose="02010609060101010101" pitchFamily="49" charset="-122"/>
              </a:rPr>
              <a:t>     ①</a:t>
            </a:r>
            <a:r>
              <a:rPr lang="en-US" altLang="zh-CN" dirty="0" err="1" smtClean="0">
                <a:latin typeface="Times New Roman" panose="02020603050405020304" pitchFamily="18" charset="0"/>
                <a:ea typeface="楷体" panose="02010609060101010101" pitchFamily="49" charset="-122"/>
              </a:rPr>
              <a:t>Debian</a:t>
            </a:r>
            <a:r>
              <a:rPr lang="en-US" altLang="zh-CN" dirty="0" smtClean="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Package</a:t>
            </a:r>
            <a:r>
              <a:rPr lang="zh-CN" altLang="en-US" dirty="0">
                <a:latin typeface="Times New Roman" panose="02020603050405020304" pitchFamily="18" charset="0"/>
                <a:ea typeface="楷体" panose="02010609060101010101" pitchFamily="49" charset="-122"/>
              </a:rPr>
              <a:t>的安装</a:t>
            </a:r>
          </a:p>
          <a:p>
            <a:pPr marL="0" indent="0">
              <a:lnSpc>
                <a:spcPct val="110000"/>
              </a:lnSpc>
              <a:buNone/>
            </a:pPr>
            <a:r>
              <a:rPr lang="en-US" altLang="zh-CN" dirty="0" smtClean="0">
                <a:latin typeface="Times New Roman" panose="02020603050405020304" pitchFamily="18" charset="0"/>
                <a:ea typeface="楷体" panose="02010609060101010101" pitchFamily="49" charset="-122"/>
              </a:rPr>
              <a:t>         </a:t>
            </a:r>
            <a:r>
              <a:rPr lang="en-US" altLang="zh-CN" dirty="0" err="1" smtClean="0">
                <a:latin typeface="Times New Roman" panose="02020603050405020304" pitchFamily="18" charset="0"/>
                <a:ea typeface="楷体" panose="02010609060101010101" pitchFamily="49" charset="-122"/>
              </a:rPr>
              <a:t>dpkg</a:t>
            </a:r>
            <a:r>
              <a:rPr lang="en-US" altLang="zh-CN" dirty="0" smtClean="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i</a:t>
            </a:r>
            <a:r>
              <a:rPr lang="en-US" altLang="zh-CN" dirty="0">
                <a:latin typeface="Times New Roman" panose="02020603050405020304" pitchFamily="18" charset="0"/>
                <a:ea typeface="楷体" panose="02010609060101010101" pitchFamily="49" charset="-122"/>
              </a:rPr>
              <a:t> ActivePerl-5.6.deb</a:t>
            </a:r>
          </a:p>
          <a:p>
            <a:pPr marL="0" indent="0">
              <a:buNone/>
            </a:pPr>
            <a:endParaRPr lang="zh-CN" altLang="en-US" dirty="0">
              <a:latin typeface="Times New Roman" panose="02020603050405020304" pitchFamily="18" charset="0"/>
              <a:ea typeface="楷体" panose="02010609060101010101" pitchFamily="49" charset="-122"/>
            </a:endParaRPr>
          </a:p>
        </p:txBody>
      </p:sp>
      <p:sp>
        <p:nvSpPr>
          <p:cNvPr id="4" name="灯片编号占位符 3"/>
          <p:cNvSpPr>
            <a:spLocks noGrp="1"/>
          </p:cNvSpPr>
          <p:nvPr>
            <p:ph type="sldNum" sz="quarter" idx="12"/>
          </p:nvPr>
        </p:nvSpPr>
        <p:spPr/>
        <p:txBody>
          <a:bodyPr/>
          <a:lstStyle/>
          <a:p>
            <a:fld id="{E8D1A0BE-4B26-48D7-B8C5-31D3800DADB1}" type="slidenum">
              <a:rPr lang="zh-CN" altLang="en-US" smtClean="0">
                <a:latin typeface="Times New Roman" panose="02020603050405020304" pitchFamily="18" charset="0"/>
                <a:ea typeface="楷体" panose="02010609060101010101" pitchFamily="49" charset="-122"/>
              </a:rPr>
              <a:t>55</a:t>
            </a:fld>
            <a:endParaRPr lang="zh-CN" altLang="en-US">
              <a:latin typeface="Times New Roman" panose="02020603050405020304" pitchFamily="18" charset="0"/>
              <a:ea typeface="楷体" panose="02010609060101010101" pitchFamily="49" charset="-122"/>
            </a:endParaRPr>
          </a:p>
        </p:txBody>
      </p:sp>
      <p:sp>
        <p:nvSpPr>
          <p:cNvPr id="5" name="矩形 4"/>
          <p:cNvSpPr/>
          <p:nvPr/>
        </p:nvSpPr>
        <p:spPr>
          <a:xfrm>
            <a:off x="6762137" y="1825625"/>
            <a:ext cx="4957915" cy="3416320"/>
          </a:xfrm>
          <a:prstGeom prst="rect">
            <a:avLst/>
          </a:prstGeom>
        </p:spPr>
        <p:txBody>
          <a:bodyPr wrap="square">
            <a:spAutoFit/>
          </a:bodyPr>
          <a:lstStyle/>
          <a:p>
            <a:pPr>
              <a:tabLst>
                <a:tab pos="80650" algn="l"/>
                <a:tab pos="368686" algn="l"/>
              </a:tabLst>
            </a:pPr>
            <a:r>
              <a:rPr lang="zh-CN" altLang="en-US" sz="2400" dirty="0" smtClean="0">
                <a:solidFill>
                  <a:srgbClr val="000000"/>
                </a:solidFill>
                <a:latin typeface="Times New Roman" panose="02020603050405020304" pitchFamily="18" charset="0"/>
                <a:ea typeface="楷体" panose="02010609060101010101" pitchFamily="49" charset="-122"/>
                <a:cs typeface="Times New Roman" pitchFamily="18" charset="0"/>
              </a:rPr>
              <a:t>②</a:t>
            </a:r>
            <a:r>
              <a:rPr lang="en-US" altLang="zh-CN" sz="2400" dirty="0" smtClean="0">
                <a:solidFill>
                  <a:srgbClr val="000000"/>
                </a:solidFill>
                <a:latin typeface="Times New Roman" panose="02020603050405020304" pitchFamily="18" charset="0"/>
                <a:ea typeface="楷体" panose="02010609060101010101" pitchFamily="49" charset="-122"/>
                <a:cs typeface="Times New Roman" pitchFamily="18" charset="0"/>
              </a:rPr>
              <a:t>RMP</a:t>
            </a:r>
            <a:r>
              <a:rPr lang="en-US" altLang="zh-CN" sz="2400" dirty="0" smtClean="0">
                <a:latin typeface="Times New Roman" panose="02020603050405020304" pitchFamily="18" charset="0"/>
                <a:ea typeface="楷体" panose="02010609060101010101" pitchFamily="49" charset="-122"/>
                <a:cs typeface="Times New Roman" pitchFamily="18" charset="0"/>
              </a:rPr>
              <a:t> </a:t>
            </a:r>
            <a:r>
              <a:rPr lang="en-US" altLang="zh-CN" sz="2400" dirty="0" err="1">
                <a:solidFill>
                  <a:srgbClr val="000000"/>
                </a:solidFill>
                <a:latin typeface="Times New Roman" panose="02020603050405020304" pitchFamily="18" charset="0"/>
                <a:ea typeface="楷体" panose="02010609060101010101" pitchFamily="49" charset="-122"/>
                <a:cs typeface="Times New Roman" pitchFamily="18" charset="0"/>
              </a:rPr>
              <a:t>Package的安装</a:t>
            </a:r>
            <a:endPar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endParaRPr>
          </a:p>
          <a:p>
            <a:pPr>
              <a:tabLst>
                <a:tab pos="80650" algn="l"/>
                <a:tab pos="368686" algn="l"/>
              </a:tabLst>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itchFamily="18" charset="0"/>
              </a:rPr>
              <a:t>    </a:t>
            </a:r>
            <a:r>
              <a:rPr lang="en-US" altLang="zh-CN" sz="2400" dirty="0" err="1" smtClean="0">
                <a:solidFill>
                  <a:srgbClr val="000000"/>
                </a:solidFill>
                <a:latin typeface="Times New Roman" panose="02020603050405020304" pitchFamily="18" charset="0"/>
                <a:ea typeface="楷体" panose="02010609060101010101" pitchFamily="49" charset="-122"/>
                <a:cs typeface="Times New Roman" pitchFamily="18" charset="0"/>
              </a:rPr>
              <a:t>rmp</a:t>
            </a:r>
            <a:r>
              <a:rPr lang="en-US" altLang="zh-CN" sz="2400" dirty="0" smtClean="0">
                <a:latin typeface="Times New Roman" panose="02020603050405020304" pitchFamily="18" charset="0"/>
                <a:ea typeface="楷体" panose="02010609060101010101" pitchFamily="49" charset="-122"/>
                <a:cs typeface="Times New Roman" pitchFamily="18" charset="0"/>
              </a:rPr>
              <a:t> </a:t>
            </a:r>
            <a:r>
              <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rPr>
              <a:t>–I</a:t>
            </a:r>
            <a:r>
              <a:rPr lang="en-US" altLang="zh-CN" sz="2400" dirty="0">
                <a:latin typeface="Times New Roman" panose="02020603050405020304" pitchFamily="18" charset="0"/>
                <a:ea typeface="楷体" panose="02010609060101010101" pitchFamily="49" charset="-122"/>
                <a:cs typeface="Times New Roman" pitchFamily="18" charset="0"/>
              </a:rPr>
              <a:t> </a:t>
            </a:r>
            <a:r>
              <a:rPr lang="en-US" altLang="zh-CN" sz="2400" dirty="0" smtClean="0">
                <a:solidFill>
                  <a:srgbClr val="000000"/>
                </a:solidFill>
                <a:latin typeface="Times New Roman" panose="02020603050405020304" pitchFamily="18" charset="0"/>
                <a:ea typeface="楷体" panose="02010609060101010101" pitchFamily="49" charset="-122"/>
                <a:cs typeface="Times New Roman" pitchFamily="18" charset="0"/>
              </a:rPr>
              <a:t>ActivePerl-5.6.rmp</a:t>
            </a:r>
          </a:p>
          <a:p>
            <a:pPr>
              <a:tabLst>
                <a:tab pos="80650" algn="l"/>
                <a:tab pos="368686" algn="l"/>
              </a:tabLst>
            </a:pPr>
            <a:endPar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endParaRPr>
          </a:p>
          <a:p>
            <a:pPr>
              <a:tabLst>
                <a:tab pos="80650" algn="l"/>
                <a:tab pos="368686" algn="l"/>
              </a:tabLst>
            </a:pPr>
            <a:r>
              <a:rPr lang="zh-CN" altLang="en-US" sz="2400" dirty="0" smtClean="0">
                <a:solidFill>
                  <a:srgbClr val="000000"/>
                </a:solidFill>
                <a:latin typeface="Times New Roman" panose="02020603050405020304" pitchFamily="18" charset="0"/>
                <a:ea typeface="楷体" panose="02010609060101010101" pitchFamily="49" charset="-122"/>
                <a:cs typeface="Times New Roman" pitchFamily="18" charset="0"/>
              </a:rPr>
              <a:t>③</a:t>
            </a:r>
            <a:r>
              <a:rPr lang="en-US" altLang="zh-CN" sz="2400" dirty="0" err="1" smtClean="0">
                <a:solidFill>
                  <a:srgbClr val="000000"/>
                </a:solidFill>
                <a:latin typeface="Times New Roman" panose="02020603050405020304" pitchFamily="18" charset="0"/>
                <a:ea typeface="楷体" panose="02010609060101010101" pitchFamily="49" charset="-122"/>
                <a:cs typeface="Times New Roman" pitchFamily="18" charset="0"/>
              </a:rPr>
              <a:t>原始档案的安装</a:t>
            </a:r>
            <a:endPar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endParaRPr>
          </a:p>
          <a:p>
            <a:pPr>
              <a:tabLst>
                <a:tab pos="80650" algn="l"/>
                <a:tab pos="368686" algn="l"/>
              </a:tabLst>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itchFamily="18" charset="0"/>
              </a:rPr>
              <a:t>   </a:t>
            </a:r>
            <a:r>
              <a:rPr lang="en-US" altLang="zh-CN" sz="2400" dirty="0" err="1" smtClean="0">
                <a:solidFill>
                  <a:srgbClr val="000000"/>
                </a:solidFill>
                <a:latin typeface="Times New Roman" panose="02020603050405020304" pitchFamily="18" charset="0"/>
                <a:ea typeface="楷体" panose="02010609060101010101" pitchFamily="49" charset="-122"/>
                <a:cs typeface="Times New Roman" pitchFamily="18" charset="0"/>
              </a:rPr>
              <a:t>解压压缩包到临时目录</a:t>
            </a:r>
            <a:endPar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endParaRPr>
          </a:p>
          <a:p>
            <a:pPr>
              <a:tabLst>
                <a:tab pos="80650" algn="l"/>
                <a:tab pos="368686" algn="l"/>
              </a:tabLst>
            </a:pPr>
            <a:r>
              <a:rPr lang="en-US" altLang="zh-CN" sz="2400" dirty="0">
                <a:latin typeface="Times New Roman" panose="02020603050405020304" pitchFamily="18" charset="0"/>
                <a:ea typeface="楷体" panose="02010609060101010101" pitchFamily="49" charset="-122"/>
              </a:rPr>
              <a:t>		</a:t>
            </a:r>
            <a:r>
              <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rPr>
              <a:t>tar</a:t>
            </a:r>
            <a:r>
              <a:rPr lang="en-US" altLang="zh-CN" sz="2400" dirty="0">
                <a:latin typeface="Times New Roman" panose="02020603050405020304" pitchFamily="18" charset="0"/>
                <a:ea typeface="楷体" panose="02010609060101010101" pitchFamily="49" charset="-122"/>
                <a:cs typeface="Times New Roman" pitchFamily="18" charset="0"/>
              </a:rPr>
              <a:t> </a:t>
            </a:r>
            <a:r>
              <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rPr>
              <a:t>–</a:t>
            </a:r>
            <a:r>
              <a:rPr lang="en-US" altLang="zh-CN" sz="2400" dirty="0" err="1">
                <a:solidFill>
                  <a:srgbClr val="000000"/>
                </a:solidFill>
                <a:latin typeface="Times New Roman" panose="02020603050405020304" pitchFamily="18" charset="0"/>
                <a:ea typeface="楷体" panose="02010609060101010101" pitchFamily="49" charset="-122"/>
                <a:cs typeface="Times New Roman" pitchFamily="18" charset="0"/>
              </a:rPr>
              <a:t>xzf</a:t>
            </a:r>
            <a:r>
              <a:rPr lang="en-US" altLang="zh-CN" sz="2400" dirty="0">
                <a:latin typeface="Times New Roman" panose="02020603050405020304" pitchFamily="18" charset="0"/>
                <a:ea typeface="楷体" panose="02010609060101010101" pitchFamily="49" charset="-122"/>
                <a:cs typeface="Times New Roman" pitchFamily="18" charset="0"/>
              </a:rPr>
              <a:t> </a:t>
            </a:r>
            <a:r>
              <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rPr>
              <a:t>ActivePerl-5.6.tar.gz</a:t>
            </a:r>
          </a:p>
          <a:p>
            <a:pPr>
              <a:tabLst>
                <a:tab pos="80650" algn="l"/>
                <a:tab pos="368686" algn="l"/>
              </a:tabLst>
            </a:pPr>
            <a:r>
              <a:rPr lang="en-US" altLang="zh-CN" sz="2400" dirty="0">
                <a:latin typeface="Times New Roman" panose="02020603050405020304" pitchFamily="18" charset="0"/>
                <a:ea typeface="楷体" panose="02010609060101010101" pitchFamily="49" charset="-122"/>
              </a:rPr>
              <a:t>		</a:t>
            </a:r>
            <a:r>
              <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rPr>
              <a:t>cd</a:t>
            </a:r>
            <a:r>
              <a:rPr lang="en-US" altLang="zh-CN" sz="2400" dirty="0">
                <a:latin typeface="Times New Roman" panose="02020603050405020304" pitchFamily="18" charset="0"/>
                <a:ea typeface="楷体" panose="02010609060101010101" pitchFamily="49" charset="-122"/>
                <a:cs typeface="Times New Roman" pitchFamily="18" charset="0"/>
              </a:rPr>
              <a:t> </a:t>
            </a:r>
            <a:r>
              <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rPr>
              <a:t>ActivePerl-5.6</a:t>
            </a:r>
          </a:p>
          <a:p>
            <a:pPr>
              <a:tabLst>
                <a:tab pos="80650" algn="l"/>
                <a:tab pos="368686" algn="l"/>
              </a:tabLst>
            </a:pPr>
            <a:r>
              <a:rPr lang="en-US" altLang="zh-CN" sz="2400" dirty="0">
                <a:latin typeface="Times New Roman" panose="02020603050405020304" pitchFamily="18" charset="0"/>
                <a:ea typeface="楷体" panose="02010609060101010101" pitchFamily="49" charset="-122"/>
              </a:rPr>
              <a:t>	</a:t>
            </a:r>
            <a:r>
              <a:rPr lang="en-US" altLang="zh-CN" sz="2400" dirty="0" smtClean="0">
                <a:latin typeface="Times New Roman" panose="02020603050405020304" pitchFamily="18" charset="0"/>
                <a:ea typeface="楷体" panose="02010609060101010101" pitchFamily="49" charset="-122"/>
              </a:rPr>
              <a:t>   </a:t>
            </a:r>
            <a:r>
              <a:rPr lang="en-US" altLang="zh-CN" sz="2400" dirty="0" err="1" smtClean="0">
                <a:solidFill>
                  <a:srgbClr val="000000"/>
                </a:solidFill>
                <a:latin typeface="Times New Roman" panose="02020603050405020304" pitchFamily="18" charset="0"/>
                <a:ea typeface="楷体" panose="02010609060101010101" pitchFamily="49" charset="-122"/>
                <a:cs typeface="Times New Roman" pitchFamily="18" charset="0"/>
              </a:rPr>
              <a:t>执行</a:t>
            </a:r>
            <a:r>
              <a:rPr lang="en-US" altLang="zh-CN" sz="2400" dirty="0" err="1">
                <a:solidFill>
                  <a:srgbClr val="000000"/>
                </a:solidFill>
                <a:latin typeface="Times New Roman" panose="02020603050405020304" pitchFamily="18" charset="0"/>
                <a:ea typeface="楷体" panose="02010609060101010101" pitchFamily="49" charset="-122"/>
                <a:cs typeface="Times New Roman" pitchFamily="18" charset="0"/>
              </a:rPr>
              <a:t>install.sh脚本</a:t>
            </a:r>
            <a:r>
              <a:rPr lang="en-US" altLang="zh-CN" sz="2400" dirty="0" smtClean="0">
                <a:solidFill>
                  <a:srgbClr val="000000"/>
                </a:solidFill>
                <a:latin typeface="Times New Roman" panose="02020603050405020304" pitchFamily="18" charset="0"/>
                <a:ea typeface="楷体" panose="02010609060101010101" pitchFamily="49" charset="-122"/>
                <a:cs typeface="Times New Roman" pitchFamily="18" charset="0"/>
              </a:rPr>
              <a:t>(或Config.sh</a:t>
            </a:r>
            <a:r>
              <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rPr>
              <a:t>)</a:t>
            </a:r>
          </a:p>
          <a:p>
            <a:pPr>
              <a:tabLst>
                <a:tab pos="80650" algn="l"/>
                <a:tab pos="368686" algn="l"/>
              </a:tabLst>
            </a:pPr>
            <a:r>
              <a:rPr lang="en-US" altLang="zh-CN" sz="2400" dirty="0">
                <a:latin typeface="Times New Roman" panose="02020603050405020304" pitchFamily="18" charset="0"/>
                <a:ea typeface="楷体" panose="02010609060101010101" pitchFamily="49" charset="-122"/>
              </a:rPr>
              <a:t>		</a:t>
            </a:r>
            <a:r>
              <a:rPr lang="en-US" altLang="zh-CN" sz="2400" dirty="0">
                <a:solidFill>
                  <a:srgbClr val="000000"/>
                </a:solidFill>
                <a:latin typeface="Times New Roman" panose="02020603050405020304" pitchFamily="18" charset="0"/>
                <a:ea typeface="楷体" panose="02010609060101010101" pitchFamily="49" charset="-122"/>
                <a:cs typeface="Times New Roman" pitchFamily="18" charset="0"/>
              </a:rPr>
              <a:t>./install.sh</a:t>
            </a:r>
          </a:p>
        </p:txBody>
      </p:sp>
    </p:spTree>
    <p:extLst>
      <p:ext uri="{BB962C8B-B14F-4D97-AF65-F5344CB8AC3E}">
        <p14:creationId xmlns:p14="http://schemas.microsoft.com/office/powerpoint/2010/main" val="19675139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452" y="40664"/>
            <a:ext cx="10515600" cy="1325563"/>
          </a:xfrm>
        </p:spPr>
        <p:txBody>
          <a:bodyPr/>
          <a:lstStyle/>
          <a:p>
            <a:r>
              <a:rPr lang="en-US" altLang="zh-CN" dirty="0" err="1" smtClean="0">
                <a:solidFill>
                  <a:srgbClr val="000000"/>
                </a:solidFill>
                <a:latin typeface="楷体" panose="02010609060101010101" pitchFamily="49" charset="-122"/>
                <a:ea typeface="楷体" panose="02010609060101010101" pitchFamily="49" charset="-122"/>
                <a:cs typeface="隶书" pitchFamily="18" charset="0"/>
              </a:rPr>
              <a:t>编辑和调试工具</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838200" y="1309431"/>
            <a:ext cx="10267335" cy="5353052"/>
          </a:xfrm>
        </p:spPr>
        <p:txBody>
          <a:bodyPr>
            <a:noAutofit/>
          </a:bodyPr>
          <a:lstStyle/>
          <a:p>
            <a:pPr marL="0" indent="0">
              <a:lnSpc>
                <a:spcPct val="100000"/>
              </a:lnSpc>
              <a:spcBef>
                <a:spcPts val="0"/>
              </a:spcBef>
              <a:buNone/>
            </a:pPr>
            <a:r>
              <a:rPr lang="en-US" altLang="zh-CN" sz="2400" b="1" dirty="0" err="1">
                <a:solidFill>
                  <a:srgbClr val="3333CC"/>
                </a:solidFill>
                <a:latin typeface="Times New Roman" pitchFamily="18" charset="0"/>
                <a:ea typeface="楷体" panose="02010609060101010101" pitchFamily="49" charset="-122"/>
                <a:cs typeface="Times New Roman" pitchFamily="18" charset="0"/>
              </a:rPr>
              <a:t>Unix</a:t>
            </a:r>
            <a:r>
              <a:rPr lang="en-US" altLang="zh-CN" sz="2400" dirty="0" err="1" smtClean="0">
                <a:solidFill>
                  <a:srgbClr val="3333CC"/>
                </a:solidFill>
                <a:latin typeface="Times New Roman" pitchFamily="18" charset="0"/>
                <a:ea typeface="楷体" panose="02010609060101010101" pitchFamily="49" charset="-122"/>
                <a:cs typeface="Times New Roman" pitchFamily="18" charset="0"/>
              </a:rPr>
              <a:t>系统下的编辑工具</a:t>
            </a:r>
            <a:endParaRPr lang="en-US" altLang="zh-CN" sz="2400" dirty="0" smtClean="0">
              <a:solidFill>
                <a:srgbClr val="3333CC"/>
              </a:solidFill>
              <a:latin typeface="Times New Roman" pitchFamily="18" charset="0"/>
              <a:ea typeface="楷体" panose="02010609060101010101" pitchFamily="49" charset="-122"/>
              <a:cs typeface="Times New Roman" pitchFamily="18" charset="0"/>
            </a:endParaRPr>
          </a:p>
          <a:p>
            <a:pPr>
              <a:lnSpc>
                <a:spcPct val="100000"/>
              </a:lnSpc>
              <a:spcBef>
                <a:spcPts val="0"/>
              </a:spcBef>
            </a:pPr>
            <a:r>
              <a:rPr lang="en-US" altLang="zh-CN" sz="2400" dirty="0" smtClean="0">
                <a:solidFill>
                  <a:srgbClr val="000000"/>
                </a:solidFill>
                <a:latin typeface="Times New Roman" pitchFamily="18" charset="0"/>
                <a:ea typeface="楷体" panose="02010609060101010101" pitchFamily="49" charset="-122"/>
                <a:cs typeface="Times New Roman" pitchFamily="18" charset="0"/>
              </a:rPr>
              <a:t>vi</a:t>
            </a:r>
          </a:p>
          <a:p>
            <a:pPr>
              <a:lnSpc>
                <a:spcPct val="100000"/>
              </a:lnSpc>
              <a:spcBef>
                <a:spcPts val="0"/>
              </a:spcBef>
            </a:pPr>
            <a:r>
              <a:rPr lang="en-US" altLang="zh-CN" sz="2400" dirty="0" err="1" smtClean="0">
                <a:solidFill>
                  <a:srgbClr val="000000"/>
                </a:solidFill>
                <a:latin typeface="Times New Roman" pitchFamily="18" charset="0"/>
                <a:ea typeface="楷体" panose="02010609060101010101" pitchFamily="49" charset="-122"/>
                <a:cs typeface="Times New Roman" pitchFamily="18" charset="0"/>
              </a:rPr>
              <a:t>增强型的</a:t>
            </a:r>
            <a:r>
              <a:rPr lang="en-US" altLang="zh-CN" sz="2400" dirty="0" err="1">
                <a:solidFill>
                  <a:srgbClr val="000000"/>
                </a:solidFill>
                <a:latin typeface="Times New Roman" pitchFamily="18" charset="0"/>
                <a:ea typeface="楷体" panose="02010609060101010101" pitchFamily="49" charset="-122"/>
                <a:cs typeface="Times New Roman" pitchFamily="18" charset="0"/>
              </a:rPr>
              <a:t>VI称作vim,目前在各个Linux发行版本中均有相应的rpm</a:t>
            </a:r>
            <a:r>
              <a:rPr lang="en-US" altLang="zh-CN" sz="2400" dirty="0" err="1" smtClean="0">
                <a:solidFill>
                  <a:srgbClr val="000000"/>
                </a:solidFill>
                <a:latin typeface="Times New Roman" pitchFamily="18" charset="0"/>
                <a:ea typeface="楷体" panose="02010609060101010101" pitchFamily="49" charset="-122"/>
                <a:cs typeface="Times New Roman" pitchFamily="18" charset="0"/>
              </a:rPr>
              <a:t>或者deb</a:t>
            </a:r>
            <a:r>
              <a:rPr lang="en-US" altLang="zh-CN" sz="2400" dirty="0" err="1">
                <a:solidFill>
                  <a:srgbClr val="000000"/>
                </a:solidFill>
                <a:latin typeface="Times New Roman" pitchFamily="18" charset="0"/>
                <a:ea typeface="楷体" panose="02010609060101010101" pitchFamily="49" charset="-122"/>
                <a:cs typeface="Times New Roman" pitchFamily="18" charset="0"/>
              </a:rPr>
              <a:t>安装包</a:t>
            </a:r>
            <a:endParaRPr lang="en-US" altLang="zh-CN" sz="2400" dirty="0">
              <a:solidFill>
                <a:srgbClr val="000000"/>
              </a:solidFill>
              <a:latin typeface="Times New Roman" pitchFamily="18" charset="0"/>
              <a:ea typeface="楷体" panose="02010609060101010101" pitchFamily="49" charset="-122"/>
              <a:cs typeface="Times New Roman" pitchFamily="18" charset="0"/>
            </a:endParaRPr>
          </a:p>
          <a:p>
            <a:pPr>
              <a:lnSpc>
                <a:spcPct val="100000"/>
              </a:lnSpc>
              <a:spcBef>
                <a:spcPts val="0"/>
              </a:spcBef>
            </a:pPr>
            <a:r>
              <a:rPr lang="en-US" altLang="zh-CN" sz="2400" dirty="0" err="1" smtClean="0">
                <a:solidFill>
                  <a:srgbClr val="000000"/>
                </a:solidFill>
                <a:latin typeface="Times New Roman" pitchFamily="18" charset="0"/>
                <a:ea typeface="楷体" panose="02010609060101010101" pitchFamily="49" charset="-122"/>
                <a:cs typeface="Times New Roman" pitchFamily="18" charset="0"/>
              </a:rPr>
              <a:t>emacs</a:t>
            </a:r>
            <a:endParaRPr lang="en-US" altLang="zh-CN" sz="2400" dirty="0" smtClean="0">
              <a:solidFill>
                <a:srgbClr val="000000"/>
              </a:solidFill>
              <a:latin typeface="Times New Roman" pitchFamily="18" charset="0"/>
              <a:ea typeface="楷体" panose="02010609060101010101" pitchFamily="49" charset="-122"/>
              <a:cs typeface="Times New Roman" pitchFamily="18" charset="0"/>
            </a:endParaRPr>
          </a:p>
          <a:p>
            <a:pPr>
              <a:lnSpc>
                <a:spcPct val="100000"/>
              </a:lnSpc>
              <a:spcBef>
                <a:spcPts val="0"/>
              </a:spcBef>
            </a:pPr>
            <a:endParaRPr lang="en-US" altLang="zh-CN" sz="2400" dirty="0">
              <a:solidFill>
                <a:srgbClr val="000000"/>
              </a:solidFill>
              <a:latin typeface="Times New Roman" pitchFamily="18" charset="0"/>
              <a:ea typeface="楷体" panose="02010609060101010101" pitchFamily="49" charset="-122"/>
              <a:cs typeface="Times New Roman" pitchFamily="18" charset="0"/>
            </a:endParaRPr>
          </a:p>
          <a:p>
            <a:pPr marL="0" indent="0">
              <a:lnSpc>
                <a:spcPct val="100000"/>
              </a:lnSpc>
              <a:spcBef>
                <a:spcPts val="0"/>
              </a:spcBef>
              <a:buNone/>
            </a:pPr>
            <a:r>
              <a:rPr lang="en-US" altLang="zh-CN" sz="2400" b="1" dirty="0" err="1">
                <a:solidFill>
                  <a:srgbClr val="3333CC"/>
                </a:solidFill>
                <a:latin typeface="Times New Roman" pitchFamily="18" charset="0"/>
                <a:ea typeface="楷体" panose="02010609060101010101" pitchFamily="49" charset="-122"/>
                <a:cs typeface="Times New Roman" pitchFamily="18" charset="0"/>
              </a:rPr>
              <a:t>Windows</a:t>
            </a:r>
            <a:r>
              <a:rPr lang="en-US" altLang="zh-CN" sz="2400" dirty="0" err="1" smtClean="0">
                <a:solidFill>
                  <a:srgbClr val="3333CC"/>
                </a:solidFill>
                <a:latin typeface="Times New Roman" pitchFamily="18" charset="0"/>
                <a:ea typeface="楷体" panose="02010609060101010101" pitchFamily="49" charset="-122"/>
                <a:cs typeface="Times New Roman" pitchFamily="18" charset="0"/>
              </a:rPr>
              <a:t>系统下的调试集成工具</a:t>
            </a:r>
            <a:endParaRPr lang="en-US" altLang="zh-CN" sz="2400" dirty="0" smtClean="0">
              <a:solidFill>
                <a:srgbClr val="3333CC"/>
              </a:solidFill>
              <a:latin typeface="Times New Roman" pitchFamily="18" charset="0"/>
              <a:ea typeface="楷体" panose="02010609060101010101" pitchFamily="49" charset="-122"/>
              <a:cs typeface="Times New Roman" pitchFamily="18" charset="0"/>
            </a:endParaRPr>
          </a:p>
          <a:p>
            <a:pPr>
              <a:lnSpc>
                <a:spcPct val="100000"/>
              </a:lnSpc>
              <a:spcBef>
                <a:spcPts val="0"/>
              </a:spcBef>
            </a:pPr>
            <a:r>
              <a:rPr lang="en-US" altLang="zh-CN" sz="2400" dirty="0" err="1" smtClean="0">
                <a:solidFill>
                  <a:srgbClr val="000000"/>
                </a:solidFill>
                <a:latin typeface="Times New Roman" pitchFamily="18" charset="0"/>
                <a:ea typeface="楷体" panose="02010609060101010101" pitchFamily="49" charset="-122"/>
                <a:cs typeface="Times New Roman" pitchFamily="18" charset="0"/>
              </a:rPr>
              <a:t>UltraEdit</a:t>
            </a:r>
            <a:r>
              <a:rPr lang="en-US" altLang="zh-CN" sz="2400" dirty="0" err="1">
                <a:solidFill>
                  <a:srgbClr val="000000"/>
                </a:solidFill>
                <a:latin typeface="Times New Roman" pitchFamily="18" charset="0"/>
                <a:ea typeface="楷体" panose="02010609060101010101" pitchFamily="49" charset="-122"/>
                <a:cs typeface="Times New Roman" pitchFamily="18" charset="0"/>
              </a:rPr>
              <a:t>:</a:t>
            </a:r>
            <a:r>
              <a:rPr lang="en-US" altLang="zh-CN" sz="2400" dirty="0" err="1" smtClean="0">
                <a:solidFill>
                  <a:srgbClr val="000000"/>
                </a:solidFill>
                <a:latin typeface="Times New Roman" pitchFamily="18" charset="0"/>
                <a:ea typeface="楷体" panose="02010609060101010101" pitchFamily="49" charset="-122"/>
                <a:cs typeface="Times New Roman" pitchFamily="18" charset="0"/>
              </a:rPr>
              <a:t>是非常著名的文本编辑工具</a:t>
            </a:r>
            <a:r>
              <a:rPr lang="en-US" altLang="zh-CN" sz="2400" dirty="0" err="1">
                <a:solidFill>
                  <a:srgbClr val="000000"/>
                </a:solidFill>
                <a:latin typeface="Times New Roman" pitchFamily="18" charset="0"/>
                <a:ea typeface="楷体" panose="02010609060101010101" pitchFamily="49" charset="-122"/>
                <a:cs typeface="Times New Roman" pitchFamily="18" charset="0"/>
              </a:rPr>
              <a:t>.文件排序、窗口拆分、字体选择</a:t>
            </a:r>
            <a:r>
              <a:rPr lang="en-US" altLang="zh-CN" sz="2400" dirty="0" smtClean="0">
                <a:solidFill>
                  <a:srgbClr val="000000"/>
                </a:solidFill>
                <a:latin typeface="Times New Roman" pitchFamily="18" charset="0"/>
                <a:ea typeface="楷体" panose="02010609060101010101" pitchFamily="49" charset="-122"/>
                <a:cs typeface="Times New Roman" pitchFamily="18" charset="0"/>
              </a:rPr>
              <a:t>、</a:t>
            </a:r>
            <a:r>
              <a:rPr lang="zh-CN" altLang="en-US" sz="2400" dirty="0">
                <a:solidFill>
                  <a:srgbClr val="000000"/>
                </a:solidFill>
                <a:latin typeface="Times New Roman" pitchFamily="18" charset="0"/>
                <a:ea typeface="楷体" panose="02010609060101010101" pitchFamily="49" charset="-122"/>
                <a:cs typeface="Times New Roman" pitchFamily="18" charset="0"/>
              </a:rPr>
              <a:t>语法加亮、代码折叠、代码单词拼写检查</a:t>
            </a:r>
            <a:r>
              <a:rPr lang="zh-CN" altLang="en-US" sz="2400" dirty="0" smtClean="0">
                <a:solidFill>
                  <a:srgbClr val="000000"/>
                </a:solidFill>
                <a:latin typeface="Times New Roman" pitchFamily="18" charset="0"/>
                <a:ea typeface="楷体" panose="02010609060101010101" pitchFamily="49" charset="-122"/>
                <a:cs typeface="Times New Roman" pitchFamily="18" charset="0"/>
              </a:rPr>
              <a:t>等</a:t>
            </a:r>
            <a:r>
              <a:rPr lang="en-US" altLang="zh-CN" sz="2400" dirty="0" smtClean="0">
                <a:solidFill>
                  <a:srgbClr val="000000"/>
                </a:solidFill>
                <a:latin typeface="Times New Roman" pitchFamily="18" charset="0"/>
                <a:ea typeface="楷体" panose="02010609060101010101" pitchFamily="49" charset="-122"/>
                <a:cs typeface="Times New Roman" pitchFamily="18" charset="0"/>
              </a:rPr>
              <a:t> </a:t>
            </a:r>
          </a:p>
          <a:p>
            <a:pPr>
              <a:lnSpc>
                <a:spcPct val="100000"/>
              </a:lnSpc>
              <a:spcBef>
                <a:spcPts val="0"/>
              </a:spcBef>
            </a:pPr>
            <a:r>
              <a:rPr lang="en-US" altLang="zh-CN" sz="2400" dirty="0" smtClean="0">
                <a:solidFill>
                  <a:srgbClr val="000000"/>
                </a:solidFill>
                <a:latin typeface="Times New Roman" pitchFamily="18" charset="0"/>
                <a:ea typeface="楷体" panose="02010609060101010101" pitchFamily="49" charset="-122"/>
                <a:cs typeface="Times New Roman" pitchFamily="18" charset="0"/>
              </a:rPr>
              <a:t>Turbo</a:t>
            </a:r>
            <a:r>
              <a:rPr lang="en-US" altLang="zh-CN" sz="2400" dirty="0" smtClean="0">
                <a:latin typeface="Times New Roman" pitchFamily="18" charset="0"/>
                <a:ea typeface="楷体" panose="02010609060101010101" pitchFamily="49" charset="-122"/>
                <a:cs typeface="Times New Roman" pitchFamily="18" charset="0"/>
              </a:rPr>
              <a:t> </a:t>
            </a:r>
            <a:r>
              <a:rPr lang="en-US" altLang="zh-CN" sz="2400" dirty="0" smtClean="0">
                <a:solidFill>
                  <a:srgbClr val="000000"/>
                </a:solidFill>
                <a:latin typeface="Times New Roman" pitchFamily="18" charset="0"/>
                <a:ea typeface="楷体" panose="02010609060101010101" pitchFamily="49" charset="-122"/>
                <a:cs typeface="Times New Roman" pitchFamily="18" charset="0"/>
              </a:rPr>
              <a:t>IDE</a:t>
            </a:r>
            <a:r>
              <a:rPr lang="zh-CN" altLang="en-US" sz="2400" dirty="0" smtClean="0">
                <a:solidFill>
                  <a:srgbClr val="000000"/>
                </a:solidFill>
                <a:latin typeface="Times New Roman" pitchFamily="18" charset="0"/>
                <a:ea typeface="楷体" panose="02010609060101010101" pitchFamily="49" charset="-122"/>
                <a:cs typeface="Times New Roman" pitchFamily="18" charset="0"/>
              </a:rPr>
              <a:t>：</a:t>
            </a:r>
            <a:r>
              <a:rPr lang="en-US" altLang="zh-CN" sz="2400" dirty="0" err="1" smtClean="0">
                <a:solidFill>
                  <a:srgbClr val="000000"/>
                </a:solidFill>
                <a:latin typeface="Times New Roman" pitchFamily="18" charset="0"/>
                <a:ea typeface="楷体" panose="02010609060101010101" pitchFamily="49" charset="-122"/>
                <a:cs typeface="Times New Roman" pitchFamily="18" charset="0"/>
              </a:rPr>
              <a:t>一个窗口可编辑多个文件</a:t>
            </a:r>
            <a:r>
              <a:rPr lang="en-US" altLang="zh-CN" sz="2400" dirty="0" err="1">
                <a:solidFill>
                  <a:srgbClr val="000000"/>
                </a:solidFill>
                <a:latin typeface="Times New Roman" pitchFamily="18" charset="0"/>
                <a:ea typeface="楷体" panose="02010609060101010101" pitchFamily="49" charset="-122"/>
                <a:cs typeface="Times New Roman" pitchFamily="18" charset="0"/>
              </a:rPr>
              <a:t>、拼写检查、支持电子邮件发送</a:t>
            </a:r>
            <a:endParaRPr lang="en-US" altLang="zh-CN" sz="2400" dirty="0">
              <a:solidFill>
                <a:srgbClr val="000000"/>
              </a:solidFill>
              <a:latin typeface="Times New Roman" pitchFamily="18" charset="0"/>
              <a:ea typeface="楷体" panose="02010609060101010101" pitchFamily="49" charset="-122"/>
              <a:cs typeface="Times New Roman" pitchFamily="18" charset="0"/>
            </a:endParaRPr>
          </a:p>
          <a:p>
            <a:pPr>
              <a:lnSpc>
                <a:spcPct val="100000"/>
              </a:lnSpc>
              <a:spcBef>
                <a:spcPts val="0"/>
              </a:spcBef>
            </a:pPr>
            <a:r>
              <a:rPr lang="en-US" altLang="zh-CN" sz="2400" dirty="0" err="1">
                <a:solidFill>
                  <a:srgbClr val="000000"/>
                </a:solidFill>
                <a:latin typeface="Times New Roman" pitchFamily="18" charset="0"/>
                <a:ea typeface="楷体" panose="02010609060101010101" pitchFamily="49" charset="-122"/>
                <a:cs typeface="Times New Roman" pitchFamily="18" charset="0"/>
              </a:rPr>
              <a:t>TextPad</a:t>
            </a:r>
            <a:r>
              <a:rPr lang="en-US" altLang="zh-CN" sz="2400" dirty="0">
                <a:solidFill>
                  <a:srgbClr val="000000"/>
                </a:solidFill>
                <a:latin typeface="Times New Roman" pitchFamily="18" charset="0"/>
                <a:ea typeface="楷体" panose="02010609060101010101" pitchFamily="49" charset="-122"/>
                <a:cs typeface="Times New Roman" pitchFamily="18" charset="0"/>
              </a:rPr>
              <a:t> </a:t>
            </a:r>
          </a:p>
          <a:p>
            <a:pPr>
              <a:lnSpc>
                <a:spcPct val="100000"/>
              </a:lnSpc>
              <a:spcBef>
                <a:spcPts val="0"/>
              </a:spcBef>
            </a:pPr>
            <a:r>
              <a:rPr lang="en-US" altLang="zh-CN" sz="2400" dirty="0">
                <a:solidFill>
                  <a:srgbClr val="000000"/>
                </a:solidFill>
                <a:latin typeface="Times New Roman" pitchFamily="18" charset="0"/>
                <a:ea typeface="楷体" panose="02010609060101010101" pitchFamily="49" charset="-122"/>
                <a:cs typeface="Times New Roman" pitchFamily="18" charset="0"/>
              </a:rPr>
              <a:t>Perl</a:t>
            </a:r>
            <a:r>
              <a:rPr lang="en-US" altLang="zh-CN" sz="2400" dirty="0">
                <a:latin typeface="Times New Roman" pitchFamily="18" charset="0"/>
                <a:ea typeface="楷体" panose="02010609060101010101" pitchFamily="49" charset="-122"/>
                <a:cs typeface="Times New Roman" pitchFamily="18" charset="0"/>
              </a:rPr>
              <a:t> </a:t>
            </a:r>
            <a:r>
              <a:rPr lang="en-US" altLang="zh-CN" sz="2400" dirty="0" smtClean="0">
                <a:solidFill>
                  <a:srgbClr val="000000"/>
                </a:solidFill>
                <a:latin typeface="Times New Roman" pitchFamily="18" charset="0"/>
                <a:ea typeface="楷体" panose="02010609060101010101" pitchFamily="49" charset="-122"/>
                <a:cs typeface="Times New Roman" pitchFamily="18" charset="0"/>
              </a:rPr>
              <a:t>Builder</a:t>
            </a:r>
            <a:r>
              <a:rPr lang="zh-CN" altLang="en-US" sz="2400" dirty="0" smtClean="0">
                <a:solidFill>
                  <a:srgbClr val="000000"/>
                </a:solidFill>
                <a:latin typeface="Times New Roman" pitchFamily="18" charset="0"/>
                <a:ea typeface="楷体" panose="02010609060101010101" pitchFamily="49" charset="-122"/>
                <a:cs typeface="Times New Roman" pitchFamily="18" charset="0"/>
              </a:rPr>
              <a:t>：</a:t>
            </a:r>
            <a:r>
              <a:rPr lang="en-US" altLang="zh-CN" sz="2400" dirty="0" err="1" smtClean="0">
                <a:solidFill>
                  <a:srgbClr val="000000"/>
                </a:solidFill>
                <a:latin typeface="Times New Roman" pitchFamily="18" charset="0"/>
                <a:ea typeface="楷体" panose="02010609060101010101" pitchFamily="49" charset="-122"/>
                <a:cs typeface="Times New Roman" pitchFamily="18" charset="0"/>
              </a:rPr>
              <a:t>可在其提供的集成环境中编辑</a:t>
            </a:r>
            <a:r>
              <a:rPr lang="en-US" altLang="zh-CN" sz="2400" dirty="0" err="1">
                <a:solidFill>
                  <a:srgbClr val="000000"/>
                </a:solidFill>
                <a:latin typeface="Times New Roman" pitchFamily="18" charset="0"/>
                <a:ea typeface="楷体" panose="02010609060101010101" pitchFamily="49" charset="-122"/>
                <a:cs typeface="Times New Roman" pitchFamily="18" charset="0"/>
              </a:rPr>
              <a:t>、运行、调试Perl</a:t>
            </a:r>
            <a:endParaRPr lang="en-US" altLang="zh-CN" sz="2400" dirty="0">
              <a:solidFill>
                <a:srgbClr val="000000"/>
              </a:solidFill>
              <a:latin typeface="Times New Roman" pitchFamily="18" charset="0"/>
              <a:ea typeface="楷体" panose="02010609060101010101" pitchFamily="49" charset="-122"/>
              <a:cs typeface="Times New Roman" pitchFamily="18" charset="0"/>
            </a:endParaRPr>
          </a:p>
          <a:p>
            <a:pPr>
              <a:lnSpc>
                <a:spcPct val="100000"/>
              </a:lnSpc>
              <a:spcBef>
                <a:spcPts val="0"/>
              </a:spcBef>
            </a:pPr>
            <a:r>
              <a:rPr lang="en-US" altLang="zh-CN" sz="2400" dirty="0">
                <a:solidFill>
                  <a:srgbClr val="000000"/>
                </a:solidFill>
                <a:latin typeface="Times New Roman" pitchFamily="18" charset="0"/>
                <a:ea typeface="楷体" panose="02010609060101010101" pitchFamily="49" charset="-122"/>
                <a:cs typeface="Times New Roman" pitchFamily="18" charset="0"/>
              </a:rPr>
              <a:t>Visual</a:t>
            </a:r>
            <a:r>
              <a:rPr lang="en-US" altLang="zh-CN" sz="2400" dirty="0">
                <a:latin typeface="Times New Roman" pitchFamily="18" charset="0"/>
                <a:ea typeface="楷体" panose="02010609060101010101" pitchFamily="49" charset="-122"/>
                <a:cs typeface="Times New Roman" pitchFamily="18" charset="0"/>
              </a:rPr>
              <a:t> </a:t>
            </a:r>
            <a:r>
              <a:rPr lang="en-US" altLang="zh-CN" sz="2400" dirty="0">
                <a:solidFill>
                  <a:srgbClr val="000000"/>
                </a:solidFill>
                <a:latin typeface="Times New Roman" pitchFamily="18" charset="0"/>
                <a:ea typeface="楷体" panose="02010609060101010101" pitchFamily="49" charset="-122"/>
                <a:cs typeface="Times New Roman" pitchFamily="18" charset="0"/>
              </a:rPr>
              <a:t>Perl</a:t>
            </a:r>
            <a:r>
              <a:rPr lang="en-US" altLang="zh-CN" sz="2400" dirty="0">
                <a:latin typeface="Times New Roman" pitchFamily="18" charset="0"/>
                <a:ea typeface="楷体" panose="02010609060101010101" pitchFamily="49" charset="-122"/>
                <a:cs typeface="Times New Roman" pitchFamily="18" charset="0"/>
              </a:rPr>
              <a:t> </a:t>
            </a:r>
            <a:r>
              <a:rPr lang="en-US" altLang="zh-CN" sz="2400" dirty="0" smtClean="0">
                <a:solidFill>
                  <a:srgbClr val="000000"/>
                </a:solidFill>
                <a:latin typeface="Times New Roman" pitchFamily="18" charset="0"/>
                <a:ea typeface="楷体" panose="02010609060101010101" pitchFamily="49" charset="-122"/>
                <a:cs typeface="Times New Roman" pitchFamily="18" charset="0"/>
              </a:rPr>
              <a:t>Builder</a:t>
            </a:r>
            <a:r>
              <a:rPr lang="zh-CN" altLang="en-US" sz="2400" dirty="0" smtClean="0">
                <a:solidFill>
                  <a:srgbClr val="000000"/>
                </a:solidFill>
                <a:latin typeface="Times New Roman" pitchFamily="18" charset="0"/>
                <a:ea typeface="楷体" panose="02010609060101010101" pitchFamily="49" charset="-122"/>
                <a:cs typeface="Times New Roman" pitchFamily="18" charset="0"/>
              </a:rPr>
              <a:t>：</a:t>
            </a:r>
            <a:r>
              <a:rPr lang="en-US" altLang="zh-CN" sz="2400" dirty="0" err="1" smtClean="0">
                <a:solidFill>
                  <a:srgbClr val="000000"/>
                </a:solidFill>
                <a:latin typeface="Times New Roman" pitchFamily="18" charset="0"/>
                <a:ea typeface="楷体" panose="02010609060101010101" pitchFamily="49" charset="-122"/>
                <a:cs typeface="Times New Roman" pitchFamily="18" charset="0"/>
              </a:rPr>
              <a:t>帮助离线建立</a:t>
            </a:r>
            <a:r>
              <a:rPr lang="en-US" altLang="zh-CN" sz="2400" dirty="0" err="1">
                <a:solidFill>
                  <a:srgbClr val="000000"/>
                </a:solidFill>
                <a:latin typeface="Times New Roman" pitchFamily="18" charset="0"/>
                <a:ea typeface="楷体" panose="02010609060101010101" pitchFamily="49" charset="-122"/>
                <a:cs typeface="Times New Roman" pitchFamily="18" charset="0"/>
              </a:rPr>
              <a:t>Perl</a:t>
            </a:r>
            <a:r>
              <a:rPr lang="en-US" altLang="zh-CN" sz="2400" dirty="0">
                <a:latin typeface="Times New Roman" pitchFamily="18" charset="0"/>
                <a:ea typeface="楷体" panose="02010609060101010101" pitchFamily="49" charset="-122"/>
                <a:cs typeface="Times New Roman" pitchFamily="18" charset="0"/>
              </a:rPr>
              <a:t> </a:t>
            </a:r>
            <a:r>
              <a:rPr lang="en-US" altLang="zh-CN" sz="2400" dirty="0" err="1">
                <a:solidFill>
                  <a:srgbClr val="000000"/>
                </a:solidFill>
                <a:latin typeface="Times New Roman" pitchFamily="18" charset="0"/>
                <a:ea typeface="楷体" panose="02010609060101010101" pitchFamily="49" charset="-122"/>
                <a:cs typeface="Times New Roman" pitchFamily="18" charset="0"/>
              </a:rPr>
              <a:t>CGI脚本，它有两个面板，</a:t>
            </a:r>
            <a:r>
              <a:rPr lang="en-US" altLang="zh-CN" sz="2400" dirty="0" err="1" smtClean="0">
                <a:solidFill>
                  <a:srgbClr val="000000"/>
                </a:solidFill>
                <a:latin typeface="Times New Roman" pitchFamily="18" charset="0"/>
                <a:ea typeface="楷体" panose="02010609060101010101" pitchFamily="49" charset="-122"/>
                <a:cs typeface="Times New Roman" pitchFamily="18" charset="0"/>
              </a:rPr>
              <a:t>一个可以编辑</a:t>
            </a:r>
            <a:r>
              <a:rPr lang="en-US" altLang="zh-CN" sz="2400" dirty="0" err="1">
                <a:solidFill>
                  <a:srgbClr val="000000"/>
                </a:solidFill>
                <a:latin typeface="Times New Roman" pitchFamily="18" charset="0"/>
                <a:ea typeface="楷体" panose="02010609060101010101" pitchFamily="49" charset="-122"/>
                <a:cs typeface="Times New Roman" pitchFamily="18" charset="0"/>
              </a:rPr>
              <a:t>CGI程序</a:t>
            </a:r>
            <a:r>
              <a:rPr lang="en-US" altLang="zh-CN" sz="2400" dirty="0" err="1" smtClean="0">
                <a:solidFill>
                  <a:srgbClr val="000000"/>
                </a:solidFill>
                <a:latin typeface="Times New Roman" pitchFamily="18" charset="0"/>
                <a:ea typeface="楷体" panose="02010609060101010101" pitchFamily="49" charset="-122"/>
                <a:cs typeface="Times New Roman" pitchFamily="18" charset="0"/>
              </a:rPr>
              <a:t>，另一个可以即时测试这个</a:t>
            </a:r>
            <a:r>
              <a:rPr lang="en-US" altLang="zh-CN" sz="2400" dirty="0" err="1">
                <a:solidFill>
                  <a:srgbClr val="000000"/>
                </a:solidFill>
                <a:latin typeface="Times New Roman" pitchFamily="18" charset="0"/>
                <a:ea typeface="楷体" panose="02010609060101010101" pitchFamily="49" charset="-122"/>
                <a:cs typeface="Times New Roman" pitchFamily="18" charset="0"/>
              </a:rPr>
              <a:t>CGI</a:t>
            </a:r>
            <a:r>
              <a:rPr lang="en-US" altLang="zh-CN" sz="2400" dirty="0" err="1" smtClean="0">
                <a:solidFill>
                  <a:srgbClr val="000000"/>
                </a:solidFill>
                <a:latin typeface="Times New Roman" pitchFamily="18" charset="0"/>
                <a:ea typeface="楷体" panose="02010609060101010101" pitchFamily="49" charset="-122"/>
                <a:cs typeface="Times New Roman" pitchFamily="18" charset="0"/>
              </a:rPr>
              <a:t>程序</a:t>
            </a:r>
            <a:endParaRPr lang="en-US" altLang="zh-CN" sz="2400" dirty="0">
              <a:solidFill>
                <a:srgbClr val="3333CC"/>
              </a:solidFill>
              <a:latin typeface="Times New Roman" pitchFamily="18" charset="0"/>
              <a:ea typeface="楷体" panose="02010609060101010101"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E8D1A0BE-4B26-48D7-B8C5-31D3800DADB1}" type="slidenum">
              <a:rPr lang="zh-CN" altLang="en-US" smtClean="0"/>
              <a:t>56</a:t>
            </a:fld>
            <a:endParaRPr lang="zh-CN" altLang="en-US"/>
          </a:p>
        </p:txBody>
      </p:sp>
    </p:spTree>
    <p:extLst>
      <p:ext uri="{BB962C8B-B14F-4D97-AF65-F5344CB8AC3E}">
        <p14:creationId xmlns:p14="http://schemas.microsoft.com/office/powerpoint/2010/main" val="28609564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lstStyle/>
          <a:p>
            <a:r>
              <a:rPr lang="en-US" altLang="zh-CN" dirty="0" err="1">
                <a:solidFill>
                  <a:srgbClr val="000000"/>
                </a:solidFill>
                <a:latin typeface="Times New Roman" panose="02020603050405020304" pitchFamily="18" charset="0"/>
                <a:ea typeface="楷体" panose="02010609060101010101" pitchFamily="49" charset="-122"/>
                <a:cs typeface="隶书" pitchFamily="18" charset="0"/>
              </a:rPr>
              <a:t>执行</a:t>
            </a:r>
            <a:r>
              <a:rPr lang="en-US" altLang="zh-CN" dirty="0" err="1" smtClean="0">
                <a:solidFill>
                  <a:srgbClr val="000000"/>
                </a:solidFill>
                <a:latin typeface="Times New Roman" panose="02020603050405020304" pitchFamily="18" charset="0"/>
                <a:ea typeface="楷体" panose="02010609060101010101" pitchFamily="49" charset="-122"/>
                <a:cs typeface="隶书" pitchFamily="18" charset="0"/>
              </a:rPr>
              <a:t>Perl</a:t>
            </a:r>
            <a:endParaRPr lang="zh-CN" altLang="en-US" dirty="0">
              <a:latin typeface="Times New Roman" panose="02020603050405020304" pitchFamily="18" charset="0"/>
              <a:ea typeface="楷体" panose="02010609060101010101" pitchFamily="49" charset="-122"/>
            </a:endParaRPr>
          </a:p>
        </p:txBody>
      </p:sp>
      <p:sp>
        <p:nvSpPr>
          <p:cNvPr id="3" name="内容占位符 2"/>
          <p:cNvSpPr>
            <a:spLocks noGrp="1"/>
          </p:cNvSpPr>
          <p:nvPr>
            <p:ph idx="1"/>
          </p:nvPr>
        </p:nvSpPr>
        <p:spPr/>
        <p:txBody>
          <a:bodyPr>
            <a:normAutofit fontScale="92500" lnSpcReduction="20000"/>
          </a:bodyPr>
          <a:lstStyle/>
          <a:p>
            <a:pPr marL="0" indent="0">
              <a:lnSpc>
                <a:spcPct val="120000"/>
              </a:lnSpc>
              <a:spcBef>
                <a:spcPts val="0"/>
              </a:spcBef>
              <a:buNone/>
            </a:pPr>
            <a:r>
              <a:rPr lang="en-US" altLang="zh-CN" b="1" dirty="0" err="1" smtClean="0">
                <a:solidFill>
                  <a:srgbClr val="3333CC"/>
                </a:solidFill>
                <a:latin typeface="Times New Roman" panose="02020603050405020304" pitchFamily="18" charset="0"/>
                <a:ea typeface="楷体" panose="02010609060101010101" pitchFamily="49" charset="-122"/>
                <a:cs typeface="Times New Roman" pitchFamily="18" charset="0"/>
              </a:rPr>
              <a:t>Linux</a:t>
            </a:r>
            <a:r>
              <a:rPr lang="en-US" altLang="zh-CN" dirty="0" err="1" smtClean="0">
                <a:solidFill>
                  <a:srgbClr val="3333CC"/>
                </a:solidFill>
                <a:latin typeface="Times New Roman" panose="02020603050405020304" pitchFamily="18" charset="0"/>
                <a:ea typeface="楷体" panose="02010609060101010101" pitchFamily="49" charset="-122"/>
                <a:cs typeface="Times New Roman" pitchFamily="18" charset="0"/>
              </a:rPr>
              <a:t>系统下执行</a:t>
            </a:r>
            <a:endParaRPr lang="en-US" altLang="zh-CN" dirty="0">
              <a:solidFill>
                <a:srgbClr val="3333CC"/>
              </a:solidFill>
              <a:latin typeface="Times New Roman" panose="02020603050405020304" pitchFamily="18" charset="0"/>
              <a:ea typeface="楷体" panose="02010609060101010101" pitchFamily="49" charset="-122"/>
              <a:cs typeface="Times New Roman" pitchFamily="18" charset="0"/>
            </a:endParaRPr>
          </a:p>
          <a:p>
            <a:pPr marL="0" indent="0">
              <a:lnSpc>
                <a:spcPct val="120000"/>
              </a:lnSpc>
              <a:spcBef>
                <a:spcPts val="0"/>
              </a:spcBef>
              <a:buNone/>
            </a:pPr>
            <a:r>
              <a:rPr lang="en-US" altLang="zh-CN" dirty="0" err="1" smtClean="0">
                <a:solidFill>
                  <a:srgbClr val="000000"/>
                </a:solidFill>
                <a:latin typeface="Times New Roman" panose="02020603050405020304" pitchFamily="18" charset="0"/>
                <a:ea typeface="楷体" panose="02010609060101010101" pitchFamily="49" charset="-122"/>
                <a:cs typeface="Times New Roman" pitchFamily="18" charset="0"/>
              </a:rPr>
              <a:t>确保程序的第一行为以下内容</a:t>
            </a:r>
            <a:r>
              <a:rPr lang="zh-CN" altLang="en-US" dirty="0" smtClean="0">
                <a:solidFill>
                  <a:srgbClr val="000000"/>
                </a:solidFill>
                <a:latin typeface="Times New Roman" panose="02020603050405020304" pitchFamily="18" charset="0"/>
                <a:ea typeface="楷体" panose="02010609060101010101" pitchFamily="49" charset="-122"/>
                <a:cs typeface="Times New Roman" pitchFamily="18" charset="0"/>
              </a:rPr>
              <a:t>：</a:t>
            </a:r>
            <a:endParaRPr lang="en-US" altLang="zh-CN" dirty="0">
              <a:solidFill>
                <a:srgbClr val="000000"/>
              </a:solidFill>
              <a:latin typeface="Times New Roman" panose="02020603050405020304" pitchFamily="18" charset="0"/>
              <a:ea typeface="楷体" panose="02010609060101010101" pitchFamily="49" charset="-122"/>
              <a:cs typeface="Times New Roman" pitchFamily="18" charset="0"/>
            </a:endParaRPr>
          </a:p>
          <a:p>
            <a:pPr marL="0" indent="0">
              <a:lnSpc>
                <a:spcPct val="120000"/>
              </a:lnSpc>
              <a:spcBef>
                <a:spcPts val="0"/>
              </a:spcBef>
              <a:buNone/>
            </a:pPr>
            <a:r>
              <a:rPr lang="en-US" altLang="zh-CN" dirty="0" smtClean="0">
                <a:solidFill>
                  <a:srgbClr val="000000"/>
                </a:solidFill>
                <a:latin typeface="Times New Roman" panose="02020603050405020304" pitchFamily="18" charset="0"/>
                <a:ea typeface="楷体" panose="02010609060101010101" pitchFamily="49" charset="-122"/>
                <a:cs typeface="Times New Roman" pitchFamily="18" charset="0"/>
              </a:rPr>
              <a:t>	#！/</a:t>
            </a:r>
            <a:r>
              <a:rPr lang="en-US" altLang="zh-CN" dirty="0" err="1" smtClean="0">
                <a:solidFill>
                  <a:srgbClr val="000000"/>
                </a:solidFill>
                <a:latin typeface="Times New Roman" panose="02020603050405020304" pitchFamily="18" charset="0"/>
                <a:ea typeface="楷体" panose="02010609060101010101" pitchFamily="49" charset="-122"/>
                <a:cs typeface="Times New Roman" pitchFamily="18" charset="0"/>
              </a:rPr>
              <a:t>usr</a:t>
            </a:r>
            <a:r>
              <a:rPr lang="en-US" altLang="zh-CN" dirty="0" smtClean="0">
                <a:solidFill>
                  <a:srgbClr val="000000"/>
                </a:solidFill>
                <a:latin typeface="Times New Roman" panose="02020603050405020304" pitchFamily="18" charset="0"/>
                <a:ea typeface="楷体" panose="02010609060101010101" pitchFamily="49" charset="-122"/>
                <a:cs typeface="Times New Roman" pitchFamily="18" charset="0"/>
              </a:rPr>
              <a:t>/bin/</a:t>
            </a:r>
            <a:r>
              <a:rPr lang="en-US" altLang="zh-CN" dirty="0" err="1" smtClean="0">
                <a:solidFill>
                  <a:srgbClr val="000000"/>
                </a:solidFill>
                <a:latin typeface="Times New Roman" panose="02020603050405020304" pitchFamily="18" charset="0"/>
                <a:ea typeface="楷体" panose="02010609060101010101" pitchFamily="49" charset="-122"/>
                <a:cs typeface="Times New Roman" pitchFamily="18" charset="0"/>
              </a:rPr>
              <a:t>perl</a:t>
            </a:r>
            <a:endParaRPr lang="en-US" altLang="zh-CN" dirty="0">
              <a:solidFill>
                <a:srgbClr val="000000"/>
              </a:solidFill>
              <a:latin typeface="Times New Roman" panose="02020603050405020304" pitchFamily="18" charset="0"/>
              <a:ea typeface="楷体" panose="02010609060101010101" pitchFamily="49" charset="-122"/>
              <a:cs typeface="Times New Roman" pitchFamily="18" charset="0"/>
            </a:endParaRPr>
          </a:p>
          <a:p>
            <a:pPr marL="0" indent="0">
              <a:lnSpc>
                <a:spcPct val="120000"/>
              </a:lnSpc>
              <a:spcBef>
                <a:spcPts val="0"/>
              </a:spcBef>
              <a:buNone/>
            </a:pPr>
            <a:r>
              <a:rPr lang="en-US" altLang="zh-CN" dirty="0" err="1">
                <a:solidFill>
                  <a:srgbClr val="000000"/>
                </a:solidFill>
                <a:latin typeface="Times New Roman" panose="02020603050405020304" pitchFamily="18" charset="0"/>
                <a:ea typeface="楷体" panose="02010609060101010101" pitchFamily="49" charset="-122"/>
                <a:cs typeface="Times New Roman" pitchFamily="18" charset="0"/>
              </a:rPr>
              <a:t>执行</a:t>
            </a:r>
            <a:r>
              <a:rPr lang="en-US" altLang="zh-CN" dirty="0">
                <a:solidFill>
                  <a:srgbClr val="000000"/>
                </a:solidFill>
                <a:latin typeface="Times New Roman" panose="02020603050405020304" pitchFamily="18" charset="0"/>
                <a:ea typeface="楷体" panose="02010609060101010101" pitchFamily="49" charset="-122"/>
                <a:cs typeface="Times New Roman" pitchFamily="18" charset="0"/>
              </a:rPr>
              <a:t>：</a:t>
            </a:r>
          </a:p>
          <a:p>
            <a:pPr marL="0" indent="0">
              <a:lnSpc>
                <a:spcPct val="120000"/>
              </a:lnSpc>
              <a:spcBef>
                <a:spcPts val="0"/>
              </a:spcBef>
              <a:buNone/>
            </a:pPr>
            <a:r>
              <a:rPr lang="en-US" altLang="zh-CN" dirty="0" smtClean="0">
                <a:solidFill>
                  <a:srgbClr val="FF0000"/>
                </a:solidFill>
                <a:latin typeface="Times New Roman" panose="02020603050405020304" pitchFamily="18" charset="0"/>
                <a:ea typeface="楷体" panose="02010609060101010101" pitchFamily="49" charset="-122"/>
                <a:cs typeface="Times New Roman" pitchFamily="18" charset="0"/>
              </a:rPr>
              <a:t>	</a:t>
            </a:r>
            <a:endParaRPr lang="en-US" altLang="zh-CN" dirty="0" smtClean="0">
              <a:solidFill>
                <a:srgbClr val="FF0000"/>
              </a:solidFill>
              <a:latin typeface="Times New Roman" panose="02020603050405020304" pitchFamily="18" charset="0"/>
              <a:ea typeface="楷体" panose="02010609060101010101" pitchFamily="49" charset="-122"/>
              <a:cs typeface="Times New Roman" pitchFamily="18" charset="0"/>
            </a:endParaRPr>
          </a:p>
          <a:p>
            <a:pPr marL="0" indent="0">
              <a:lnSpc>
                <a:spcPct val="120000"/>
              </a:lnSpc>
              <a:spcBef>
                <a:spcPts val="0"/>
              </a:spcBef>
              <a:buNone/>
            </a:pPr>
            <a:r>
              <a:rPr lang="en-US" altLang="zh-CN" dirty="0" smtClean="0">
                <a:solidFill>
                  <a:srgbClr val="FF0000"/>
                </a:solidFill>
                <a:latin typeface="Times New Roman" panose="02020603050405020304" pitchFamily="18" charset="0"/>
                <a:ea typeface="楷体" panose="02010609060101010101" pitchFamily="49" charset="-122"/>
                <a:cs typeface="Times New Roman" pitchFamily="18" charset="0"/>
              </a:rPr>
              <a:t>	</a:t>
            </a:r>
            <a:r>
              <a:rPr lang="en-US" altLang="zh-CN" dirty="0" err="1" smtClean="0">
                <a:solidFill>
                  <a:srgbClr val="FF0000"/>
                </a:solidFill>
                <a:latin typeface="Times New Roman" panose="02020603050405020304" pitchFamily="18" charset="0"/>
                <a:ea typeface="楷体" panose="02010609060101010101" pitchFamily="49" charset="-122"/>
                <a:cs typeface="Times New Roman" pitchFamily="18" charset="0"/>
              </a:rPr>
              <a:t>perl</a:t>
            </a:r>
            <a:r>
              <a:rPr lang="en-US" altLang="zh-CN" dirty="0" smtClean="0">
                <a:latin typeface="Times New Roman" panose="02020603050405020304" pitchFamily="18" charset="0"/>
                <a:ea typeface="楷体" panose="02010609060101010101" pitchFamily="49" charset="-122"/>
                <a:cs typeface="Times New Roman" pitchFamily="18" charset="0"/>
              </a:rPr>
              <a:t> </a:t>
            </a:r>
            <a:r>
              <a:rPr lang="en-US" altLang="zh-CN" dirty="0">
                <a:solidFill>
                  <a:srgbClr val="FF0000"/>
                </a:solidFill>
                <a:latin typeface="Times New Roman" panose="02020603050405020304" pitchFamily="18" charset="0"/>
                <a:ea typeface="楷体" panose="02010609060101010101" pitchFamily="49" charset="-122"/>
                <a:cs typeface="Times New Roman" pitchFamily="18" charset="0"/>
              </a:rPr>
              <a:t>程序名.pl</a:t>
            </a:r>
          </a:p>
          <a:p>
            <a:pPr marL="0" indent="0">
              <a:lnSpc>
                <a:spcPct val="120000"/>
              </a:lnSpc>
              <a:spcBef>
                <a:spcPts val="0"/>
              </a:spcBef>
              <a:buNone/>
            </a:pPr>
            <a:endParaRPr lang="en-US" altLang="zh-CN" dirty="0" smtClean="0">
              <a:latin typeface="Times New Roman" panose="02020603050405020304" pitchFamily="18" charset="0"/>
              <a:ea typeface="楷体" panose="02010609060101010101" pitchFamily="49" charset="-122"/>
            </a:endParaRPr>
          </a:p>
          <a:p>
            <a:pPr marL="0" indent="0">
              <a:lnSpc>
                <a:spcPct val="120000"/>
              </a:lnSpc>
              <a:spcBef>
                <a:spcPts val="0"/>
              </a:spcBef>
              <a:buNone/>
            </a:pPr>
            <a:r>
              <a:rPr lang="en-US" altLang="zh-CN" dirty="0">
                <a:solidFill>
                  <a:srgbClr val="3333CC"/>
                </a:solidFill>
                <a:latin typeface="Times New Roman" panose="02020603050405020304" pitchFamily="18" charset="0"/>
                <a:ea typeface="楷体" panose="02010609060101010101" pitchFamily="49" charset="-122"/>
                <a:cs typeface="Times New Roman" pitchFamily="18" charset="0"/>
              </a:rPr>
              <a:t>Windows</a:t>
            </a:r>
            <a:r>
              <a:rPr lang="zh-CN" altLang="en-US" dirty="0">
                <a:solidFill>
                  <a:srgbClr val="3333CC"/>
                </a:solidFill>
                <a:latin typeface="Times New Roman" panose="02020603050405020304" pitchFamily="18" charset="0"/>
                <a:ea typeface="楷体" panose="02010609060101010101" pitchFamily="49" charset="-122"/>
                <a:cs typeface="Times New Roman" pitchFamily="18" charset="0"/>
              </a:rPr>
              <a:t>系统下的调试集成工具</a:t>
            </a:r>
          </a:p>
          <a:p>
            <a:pPr marL="0" indent="0">
              <a:lnSpc>
                <a:spcPct val="120000"/>
              </a:lnSpc>
              <a:spcBef>
                <a:spcPts val="0"/>
              </a:spcBef>
              <a:buNone/>
            </a:pP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DOS</a:t>
            </a:r>
            <a:r>
              <a:rPr lang="zh-CN" altLang="en-US" dirty="0">
                <a:latin typeface="Times New Roman" panose="02020603050405020304" pitchFamily="18" charset="0"/>
                <a:ea typeface="楷体" panose="02010609060101010101" pitchFamily="49" charset="-122"/>
              </a:rPr>
              <a:t>状态下输入：</a:t>
            </a:r>
          </a:p>
          <a:p>
            <a:pPr marL="0" indent="0">
              <a:lnSpc>
                <a:spcPct val="120000"/>
              </a:lnSpc>
              <a:spcBef>
                <a:spcPts val="0"/>
              </a:spcBef>
              <a:buNone/>
            </a:pPr>
            <a:r>
              <a:rPr lang="en-US" altLang="zh-CN" dirty="0" smtClean="0">
                <a:solidFill>
                  <a:srgbClr val="FF0000"/>
                </a:solidFill>
                <a:latin typeface="Times New Roman" panose="02020603050405020304" pitchFamily="18" charset="0"/>
                <a:ea typeface="楷体" panose="02010609060101010101" pitchFamily="49" charset="-122"/>
              </a:rPr>
              <a:t>	Perl </a:t>
            </a:r>
            <a:r>
              <a:rPr lang="zh-CN" altLang="en-US" dirty="0">
                <a:solidFill>
                  <a:srgbClr val="FF0000"/>
                </a:solidFill>
                <a:latin typeface="Times New Roman" panose="02020603050405020304" pitchFamily="18" charset="0"/>
                <a:ea typeface="楷体" panose="02010609060101010101" pitchFamily="49" charset="-122"/>
              </a:rPr>
              <a:t>程序名</a:t>
            </a:r>
            <a:r>
              <a:rPr lang="en-US" altLang="zh-CN" dirty="0">
                <a:solidFill>
                  <a:srgbClr val="FF0000"/>
                </a:solidFill>
                <a:latin typeface="Times New Roman" panose="02020603050405020304" pitchFamily="18" charset="0"/>
                <a:ea typeface="楷体" panose="02010609060101010101" pitchFamily="49" charset="-122"/>
              </a:rPr>
              <a:t>.</a:t>
            </a:r>
            <a:r>
              <a:rPr lang="en-US" altLang="zh-CN" dirty="0" err="1" smtClean="0">
                <a:solidFill>
                  <a:srgbClr val="FF0000"/>
                </a:solidFill>
                <a:latin typeface="Times New Roman" panose="02020603050405020304" pitchFamily="18" charset="0"/>
                <a:ea typeface="楷体" panose="02010609060101010101" pitchFamily="49" charset="-122"/>
              </a:rPr>
              <a:t>pl</a:t>
            </a:r>
            <a:endParaRPr lang="en-US" altLang="zh-CN" dirty="0">
              <a:solidFill>
                <a:srgbClr val="FF0000"/>
              </a:solidFill>
              <a:latin typeface="Times New Roman" panose="02020603050405020304" pitchFamily="18" charset="0"/>
              <a:ea typeface="楷体" panose="02010609060101010101" pitchFamily="49" charset="-122"/>
            </a:endParaRPr>
          </a:p>
        </p:txBody>
      </p:sp>
      <p:sp>
        <p:nvSpPr>
          <p:cNvPr id="4" name="灯片编号占位符 3"/>
          <p:cNvSpPr>
            <a:spLocks noGrp="1"/>
          </p:cNvSpPr>
          <p:nvPr>
            <p:ph type="sldNum" sz="quarter" idx="12"/>
          </p:nvPr>
        </p:nvSpPr>
        <p:spPr/>
        <p:txBody>
          <a:bodyPr/>
          <a:lstStyle/>
          <a:p>
            <a:fld id="{E8D1A0BE-4B26-48D7-B8C5-31D3800DADB1}" type="slidenum">
              <a:rPr lang="zh-CN" altLang="en-US" smtClean="0"/>
              <a:t>57</a:t>
            </a:fld>
            <a:endParaRPr lang="zh-CN" altLang="en-US"/>
          </a:p>
        </p:txBody>
      </p:sp>
    </p:spTree>
    <p:extLst>
      <p:ext uri="{BB962C8B-B14F-4D97-AF65-F5344CB8AC3E}">
        <p14:creationId xmlns:p14="http://schemas.microsoft.com/office/powerpoint/2010/main" val="15965247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6500"/>
                </a:solidFill>
                <a:latin typeface="Times New Roman" pitchFamily="18" charset="0"/>
                <a:ea typeface="楷体" panose="02010609060101010101" pitchFamily="49" charset="-122"/>
                <a:cs typeface="Times New Roman" pitchFamily="18" charset="0"/>
              </a:rPr>
              <a:t>Perl</a:t>
            </a:r>
            <a:r>
              <a:rPr lang="en-US" altLang="zh-CN" dirty="0">
                <a:latin typeface="Times New Roman" pitchFamily="18" charset="0"/>
                <a:ea typeface="楷体" panose="02010609060101010101" pitchFamily="49" charset="-122"/>
                <a:cs typeface="Times New Roman" pitchFamily="18" charset="0"/>
              </a:rPr>
              <a:t> </a:t>
            </a:r>
            <a:r>
              <a:rPr lang="en-US" altLang="zh-CN" dirty="0" err="1">
                <a:solidFill>
                  <a:srgbClr val="FF6500"/>
                </a:solidFill>
                <a:latin typeface="Times New Roman" pitchFamily="18" charset="0"/>
                <a:ea typeface="楷体" panose="02010609060101010101" pitchFamily="49" charset="-122"/>
                <a:cs typeface="Times New Roman" pitchFamily="18" charset="0"/>
              </a:rPr>
              <a:t>运行</a:t>
            </a:r>
            <a:r>
              <a:rPr lang="en-US" altLang="zh-CN" b="1" dirty="0" err="1">
                <a:solidFill>
                  <a:srgbClr val="FF6500"/>
                </a:solidFill>
                <a:latin typeface="Times New Roman" pitchFamily="18" charset="0"/>
                <a:ea typeface="楷体" panose="02010609060101010101" pitchFamily="49" charset="-122"/>
                <a:cs typeface="Times New Roman" pitchFamily="18" charset="0"/>
              </a:rPr>
              <a:t>HELLO</a:t>
            </a:r>
            <a:r>
              <a:rPr lang="en-US" altLang="zh-CN" dirty="0" err="1" smtClean="0">
                <a:solidFill>
                  <a:srgbClr val="FF6500"/>
                </a:solidFill>
                <a:latin typeface="Times New Roman" pitchFamily="18" charset="0"/>
                <a:ea typeface="楷体" panose="02010609060101010101" pitchFamily="49" charset="-122"/>
                <a:cs typeface="Times New Roman" pitchFamily="18" charset="0"/>
              </a:rPr>
              <a:t>示例</a:t>
            </a:r>
            <a:endParaRPr lang="zh-CN" altLang="en-US" dirty="0">
              <a:ea typeface="楷体" panose="02010609060101010101" pitchFamily="49" charset="-122"/>
            </a:endParaRPr>
          </a:p>
        </p:txBody>
      </p:sp>
      <p:sp>
        <p:nvSpPr>
          <p:cNvPr id="3" name="内容占位符 2"/>
          <p:cNvSpPr>
            <a:spLocks noGrp="1"/>
          </p:cNvSpPr>
          <p:nvPr>
            <p:ph idx="1"/>
          </p:nvPr>
        </p:nvSpPr>
        <p:spPr>
          <a:xfrm>
            <a:off x="838200" y="2081264"/>
            <a:ext cx="10515600" cy="4351338"/>
          </a:xfrm>
        </p:spPr>
        <p:txBody>
          <a:bodyPr>
            <a:normAutofit/>
          </a:bodyPr>
          <a:lstStyle/>
          <a:p>
            <a:pPr marL="0" indent="0">
              <a:lnSpc>
                <a:spcPts val="2177"/>
              </a:lnSpc>
              <a:buNone/>
            </a:pPr>
            <a:r>
              <a:rPr lang="en-US" altLang="zh-CN" sz="3200" b="1" dirty="0">
                <a:solidFill>
                  <a:srgbClr val="9A33FF"/>
                </a:solidFill>
                <a:latin typeface="Times New Roman" pitchFamily="18" charset="0"/>
                <a:cs typeface="Times New Roman" pitchFamily="18" charset="0"/>
              </a:rPr>
              <a:t>#!/</a:t>
            </a:r>
            <a:r>
              <a:rPr lang="en-US" altLang="zh-CN" sz="3200" b="1" dirty="0" err="1">
                <a:solidFill>
                  <a:srgbClr val="9A33FF"/>
                </a:solidFill>
                <a:latin typeface="Times New Roman" pitchFamily="18" charset="0"/>
                <a:cs typeface="Times New Roman" pitchFamily="18" charset="0"/>
              </a:rPr>
              <a:t>usr</a:t>
            </a:r>
            <a:r>
              <a:rPr lang="en-US" altLang="zh-CN" sz="3200" b="1" dirty="0">
                <a:solidFill>
                  <a:srgbClr val="9A33FF"/>
                </a:solidFill>
                <a:latin typeface="Times New Roman" pitchFamily="18" charset="0"/>
                <a:cs typeface="Times New Roman" pitchFamily="18" charset="0"/>
              </a:rPr>
              <a:t>/bin/</a:t>
            </a:r>
            <a:r>
              <a:rPr lang="en-US" altLang="zh-CN" sz="3200" b="1" dirty="0" err="1">
                <a:solidFill>
                  <a:srgbClr val="9A33FF"/>
                </a:solidFill>
                <a:latin typeface="Times New Roman" pitchFamily="18" charset="0"/>
                <a:cs typeface="Times New Roman" pitchFamily="18" charset="0"/>
              </a:rPr>
              <a:t>perl</a:t>
            </a:r>
            <a:r>
              <a:rPr lang="en-US" altLang="zh-CN" sz="3200" dirty="0">
                <a:latin typeface="Times New Roman" pitchFamily="18" charset="0"/>
                <a:cs typeface="Times New Roman" pitchFamily="18" charset="0"/>
              </a:rPr>
              <a:t> </a:t>
            </a:r>
            <a:r>
              <a:rPr lang="en-US" altLang="zh-CN" sz="3200" b="1" dirty="0">
                <a:solidFill>
                  <a:srgbClr val="9A33FF"/>
                </a:solidFill>
                <a:latin typeface="Times New Roman" pitchFamily="18" charset="0"/>
                <a:cs typeface="Times New Roman" pitchFamily="18" charset="0"/>
              </a:rPr>
              <a:t>–w</a:t>
            </a:r>
          </a:p>
          <a:p>
            <a:pPr>
              <a:lnSpc>
                <a:spcPts val="2177"/>
              </a:lnSpc>
            </a:pPr>
            <a:endParaRPr lang="en-US" altLang="zh-CN" sz="3200" b="1" dirty="0">
              <a:solidFill>
                <a:srgbClr val="9A33FF"/>
              </a:solidFill>
              <a:latin typeface="Times New Roman" pitchFamily="18" charset="0"/>
              <a:cs typeface="Times New Roman" pitchFamily="18" charset="0"/>
            </a:endParaRPr>
          </a:p>
          <a:p>
            <a:pPr marL="0" indent="0">
              <a:lnSpc>
                <a:spcPts val="2177"/>
              </a:lnSpc>
              <a:buNone/>
            </a:pPr>
            <a:r>
              <a:rPr lang="en-US" altLang="zh-CN" sz="3200" b="1" dirty="0">
                <a:solidFill>
                  <a:srgbClr val="9A33FF"/>
                </a:solidFill>
                <a:latin typeface="Times New Roman" pitchFamily="18" charset="0"/>
                <a:cs typeface="Times New Roman" pitchFamily="18" charset="0"/>
              </a:rPr>
              <a:t>#</a:t>
            </a:r>
            <a:r>
              <a:rPr lang="en-US" altLang="zh-CN" sz="3200" dirty="0">
                <a:latin typeface="Times New Roman" pitchFamily="18" charset="0"/>
                <a:cs typeface="Times New Roman" pitchFamily="18" charset="0"/>
              </a:rPr>
              <a:t> </a:t>
            </a:r>
            <a:r>
              <a:rPr lang="en-US" altLang="zh-CN" sz="3200" b="1" dirty="0">
                <a:solidFill>
                  <a:srgbClr val="9A33FF"/>
                </a:solidFill>
                <a:latin typeface="Times New Roman" pitchFamily="18" charset="0"/>
                <a:cs typeface="Times New Roman" pitchFamily="18" charset="0"/>
              </a:rPr>
              <a:t>say</a:t>
            </a:r>
            <a:r>
              <a:rPr lang="en-US" altLang="zh-CN" sz="3200" dirty="0">
                <a:latin typeface="Times New Roman" pitchFamily="18" charset="0"/>
                <a:cs typeface="Times New Roman" pitchFamily="18" charset="0"/>
              </a:rPr>
              <a:t> </a:t>
            </a:r>
            <a:r>
              <a:rPr lang="en-US" altLang="zh-CN" sz="3200" b="1" dirty="0">
                <a:solidFill>
                  <a:srgbClr val="9A33FF"/>
                </a:solidFill>
                <a:latin typeface="Times New Roman" pitchFamily="18" charset="0"/>
                <a:cs typeface="Times New Roman" pitchFamily="18" charset="0"/>
              </a:rPr>
              <a:t>hello</a:t>
            </a:r>
            <a:r>
              <a:rPr lang="en-US" altLang="zh-CN" sz="3200" dirty="0">
                <a:latin typeface="Times New Roman" pitchFamily="18" charset="0"/>
                <a:cs typeface="Times New Roman" pitchFamily="18" charset="0"/>
              </a:rPr>
              <a:t> </a:t>
            </a:r>
            <a:r>
              <a:rPr lang="en-US" altLang="zh-CN" sz="3200" b="1" dirty="0">
                <a:solidFill>
                  <a:srgbClr val="9A33FF"/>
                </a:solidFill>
                <a:latin typeface="Times New Roman" pitchFamily="18" charset="0"/>
                <a:cs typeface="Times New Roman" pitchFamily="18" charset="0"/>
              </a:rPr>
              <a:t>to</a:t>
            </a:r>
            <a:r>
              <a:rPr lang="en-US" altLang="zh-CN" sz="3200" dirty="0">
                <a:latin typeface="Times New Roman" pitchFamily="18" charset="0"/>
                <a:cs typeface="Times New Roman" pitchFamily="18" charset="0"/>
              </a:rPr>
              <a:t> </a:t>
            </a:r>
            <a:r>
              <a:rPr lang="en-US" altLang="zh-CN" sz="3200" b="1" dirty="0">
                <a:solidFill>
                  <a:srgbClr val="9A33FF"/>
                </a:solidFill>
                <a:latin typeface="Times New Roman" pitchFamily="18" charset="0"/>
                <a:cs typeface="Times New Roman" pitchFamily="18" charset="0"/>
              </a:rPr>
              <a:t>everyone</a:t>
            </a:r>
          </a:p>
          <a:p>
            <a:pPr>
              <a:lnSpc>
                <a:spcPts val="2177"/>
              </a:lnSpc>
            </a:pPr>
            <a:endParaRPr lang="en-US" altLang="zh-CN" sz="3200" b="1" dirty="0">
              <a:solidFill>
                <a:srgbClr val="9A33FF"/>
              </a:solidFill>
              <a:latin typeface="Times New Roman" pitchFamily="18" charset="0"/>
              <a:cs typeface="Times New Roman" pitchFamily="18" charset="0"/>
            </a:endParaRPr>
          </a:p>
          <a:p>
            <a:pPr marL="0" indent="0">
              <a:lnSpc>
                <a:spcPts val="2177"/>
              </a:lnSpc>
              <a:buNone/>
            </a:pPr>
            <a:r>
              <a:rPr lang="en-US" altLang="zh-CN" sz="3200" b="1" dirty="0">
                <a:solidFill>
                  <a:srgbClr val="9A33FF"/>
                </a:solidFill>
                <a:latin typeface="Times New Roman" pitchFamily="18" charset="0"/>
                <a:cs typeface="Times New Roman" pitchFamily="18" charset="0"/>
              </a:rPr>
              <a:t>print</a:t>
            </a:r>
            <a:r>
              <a:rPr lang="en-US" altLang="zh-CN" sz="3200" dirty="0">
                <a:latin typeface="Times New Roman" pitchFamily="18" charset="0"/>
                <a:cs typeface="Times New Roman" pitchFamily="18" charset="0"/>
              </a:rPr>
              <a:t> </a:t>
            </a:r>
            <a:r>
              <a:rPr lang="en-US" altLang="zh-CN" sz="3200" b="1" dirty="0">
                <a:solidFill>
                  <a:srgbClr val="9A33FF"/>
                </a:solidFill>
                <a:latin typeface="Times New Roman" pitchFamily="18" charset="0"/>
                <a:cs typeface="Times New Roman" pitchFamily="18" charset="0"/>
              </a:rPr>
              <a:t>“Hello,</a:t>
            </a:r>
            <a:r>
              <a:rPr lang="en-US" altLang="zh-CN" sz="3200" dirty="0">
                <a:latin typeface="Times New Roman" pitchFamily="18" charset="0"/>
                <a:cs typeface="Times New Roman" pitchFamily="18" charset="0"/>
              </a:rPr>
              <a:t> </a:t>
            </a:r>
            <a:r>
              <a:rPr lang="en-US" altLang="zh-CN" sz="3200" b="1" dirty="0">
                <a:solidFill>
                  <a:srgbClr val="9A33FF"/>
                </a:solidFill>
                <a:latin typeface="Times New Roman" pitchFamily="18" charset="0"/>
                <a:cs typeface="Times New Roman" pitchFamily="18" charset="0"/>
              </a:rPr>
              <a:t>World!\n</a:t>
            </a:r>
            <a:r>
              <a:rPr lang="en-US" altLang="zh-CN" sz="3200" b="1" dirty="0" smtClean="0">
                <a:solidFill>
                  <a:srgbClr val="9A33FF"/>
                </a:solidFill>
                <a:latin typeface="Times New Roman" pitchFamily="18" charset="0"/>
                <a:cs typeface="Times New Roman" pitchFamily="18" charset="0"/>
              </a:rPr>
              <a:t>”;</a:t>
            </a:r>
            <a:endParaRPr lang="en-US" altLang="zh-CN" sz="3200" b="1" dirty="0">
              <a:solidFill>
                <a:srgbClr val="9A33FF"/>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E8D1A0BE-4B26-48D7-B8C5-31D3800DADB1}" type="slidenum">
              <a:rPr lang="zh-CN" altLang="en-US" smtClean="0"/>
              <a:t>58</a:t>
            </a:fld>
            <a:endParaRPr lang="zh-CN" altLang="en-US"/>
          </a:p>
        </p:txBody>
      </p:sp>
    </p:spTree>
    <p:extLst>
      <p:ext uri="{BB962C8B-B14F-4D97-AF65-F5344CB8AC3E}">
        <p14:creationId xmlns:p14="http://schemas.microsoft.com/office/powerpoint/2010/main" val="4299123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5729" y="1829863"/>
            <a:ext cx="8087368" cy="3785652"/>
          </a:xfrm>
          <a:prstGeom prst="rect">
            <a:avLst/>
          </a:prstGeom>
        </p:spPr>
        <p:txBody>
          <a:bodyPr wrap="square">
            <a:spAutoFit/>
          </a:bodyPr>
          <a:lstStyle/>
          <a:p>
            <a:r>
              <a:rPr lang="en-US" altLang="zh-CN" sz="2400" dirty="0">
                <a:latin typeface="Times New Roman" panose="02020603050405020304" pitchFamily="18" charset="0"/>
                <a:ea typeface="楷体" panose="02010609060101010101" pitchFamily="49" charset="-122"/>
              </a:rPr>
              <a:t> </a:t>
            </a:r>
            <a:r>
              <a:rPr lang="en-US" altLang="zh-CN" sz="2400" dirty="0" smtClean="0">
                <a:latin typeface="Times New Roman" panose="02020603050405020304" pitchFamily="18" charset="0"/>
                <a:ea typeface="楷体" panose="02010609060101010101" pitchFamily="49" charset="-122"/>
              </a:rPr>
              <a:t>      </a:t>
            </a:r>
            <a:r>
              <a:rPr lang="en-US" altLang="zh-CN" sz="2400" dirty="0" smtClean="0">
                <a:effectLst/>
                <a:latin typeface="Times New Roman" panose="02020603050405020304" pitchFamily="18" charset="0"/>
                <a:ea typeface="楷体" panose="02010609060101010101" pitchFamily="49" charset="-122"/>
              </a:rPr>
              <a:t>Cygwin</a:t>
            </a:r>
            <a:r>
              <a:rPr lang="zh-CN" altLang="en-US" sz="2400" dirty="0" smtClean="0">
                <a:effectLst/>
                <a:latin typeface="Times New Roman" panose="02020603050405020304" pitchFamily="18" charset="0"/>
                <a:ea typeface="楷体" panose="02010609060101010101" pitchFamily="49" charset="-122"/>
              </a:rPr>
              <a:t>是一个在</a:t>
            </a:r>
            <a:r>
              <a:rPr lang="en-US" altLang="zh-CN" sz="2400" dirty="0" smtClean="0">
                <a:effectLst/>
                <a:latin typeface="Times New Roman" panose="02020603050405020304" pitchFamily="18" charset="0"/>
                <a:ea typeface="楷体" panose="02010609060101010101" pitchFamily="49" charset="-122"/>
              </a:rPr>
              <a:t>windows</a:t>
            </a:r>
            <a:r>
              <a:rPr lang="zh-CN" altLang="en-US" sz="2400" dirty="0" smtClean="0">
                <a:effectLst/>
                <a:latin typeface="Times New Roman" panose="02020603050405020304" pitchFamily="18" charset="0"/>
                <a:ea typeface="楷体" panose="02010609060101010101" pitchFamily="49" charset="-122"/>
              </a:rPr>
              <a:t>平台上运行的类</a:t>
            </a:r>
            <a:r>
              <a:rPr lang="en-US" altLang="zh-CN" sz="2400" dirty="0" smtClean="0">
                <a:effectLst/>
                <a:latin typeface="Times New Roman" panose="02020603050405020304" pitchFamily="18" charset="0"/>
                <a:ea typeface="楷体" panose="02010609060101010101" pitchFamily="49" charset="-122"/>
              </a:rPr>
              <a:t>UNIX</a:t>
            </a:r>
            <a:r>
              <a:rPr lang="zh-CN" altLang="en-US" sz="2400" dirty="0" smtClean="0">
                <a:effectLst/>
                <a:latin typeface="Times New Roman" panose="02020603050405020304" pitchFamily="18" charset="0"/>
                <a:ea typeface="楷体" panose="02010609060101010101" pitchFamily="49" charset="-122"/>
              </a:rPr>
              <a:t>模拟环境。它对于学习</a:t>
            </a:r>
            <a:r>
              <a:rPr lang="en-US" altLang="zh-CN" sz="2400" dirty="0" smtClean="0">
                <a:effectLst/>
                <a:latin typeface="Times New Roman" panose="02020603050405020304" pitchFamily="18" charset="0"/>
                <a:ea typeface="楷体" panose="02010609060101010101" pitchFamily="49" charset="-122"/>
              </a:rPr>
              <a:t>UNIX/Linux</a:t>
            </a:r>
            <a:r>
              <a:rPr lang="zh-CN" altLang="en-US" sz="2400" dirty="0" smtClean="0">
                <a:effectLst/>
                <a:latin typeface="Times New Roman" panose="02020603050405020304" pitchFamily="18" charset="0"/>
                <a:ea typeface="楷体" panose="02010609060101010101" pitchFamily="49" charset="-122"/>
              </a:rPr>
              <a:t>操作环境，或者从</a:t>
            </a:r>
            <a:r>
              <a:rPr lang="en-US" altLang="zh-CN" sz="2400" dirty="0" smtClean="0">
                <a:effectLst/>
                <a:latin typeface="Times New Roman" panose="02020603050405020304" pitchFamily="18" charset="0"/>
                <a:ea typeface="楷体" panose="02010609060101010101" pitchFamily="49" charset="-122"/>
              </a:rPr>
              <a:t>UNIX</a:t>
            </a:r>
            <a:r>
              <a:rPr lang="zh-CN" altLang="en-US" sz="2400" dirty="0" smtClean="0">
                <a:effectLst/>
                <a:latin typeface="Times New Roman" panose="02020603050405020304" pitchFamily="18" charset="0"/>
                <a:ea typeface="楷体" panose="02010609060101010101" pitchFamily="49" charset="-122"/>
              </a:rPr>
              <a:t>到</a:t>
            </a:r>
            <a:r>
              <a:rPr lang="en-US" altLang="zh-CN" sz="2400" dirty="0" smtClean="0">
                <a:effectLst/>
                <a:latin typeface="Times New Roman" panose="02020603050405020304" pitchFamily="18" charset="0"/>
                <a:ea typeface="楷体" panose="02010609060101010101" pitchFamily="49" charset="-122"/>
              </a:rPr>
              <a:t>Windows</a:t>
            </a:r>
            <a:r>
              <a:rPr lang="zh-CN" altLang="en-US" sz="2400" dirty="0" smtClean="0">
                <a:effectLst/>
                <a:latin typeface="Times New Roman" panose="02020603050405020304" pitchFamily="18" charset="0"/>
                <a:ea typeface="楷体" panose="02010609060101010101" pitchFamily="49" charset="-122"/>
              </a:rPr>
              <a:t>的应用程序移植，或者进行某些特殊的开发工作，尤其是使用</a:t>
            </a:r>
            <a:r>
              <a:rPr lang="en-US" altLang="zh-CN" sz="2400" dirty="0" smtClean="0">
                <a:effectLst/>
                <a:latin typeface="Times New Roman" panose="02020603050405020304" pitchFamily="18" charset="0"/>
                <a:ea typeface="楷体" panose="02010609060101010101" pitchFamily="49" charset="-122"/>
              </a:rPr>
              <a:t>GNU</a:t>
            </a:r>
            <a:r>
              <a:rPr lang="zh-CN" altLang="en-US" sz="2400" dirty="0" smtClean="0">
                <a:effectLst/>
                <a:latin typeface="Times New Roman" panose="02020603050405020304" pitchFamily="18" charset="0"/>
                <a:ea typeface="楷体" panose="02010609060101010101" pitchFamily="49" charset="-122"/>
              </a:rPr>
              <a:t>工具集在</a:t>
            </a:r>
            <a:r>
              <a:rPr lang="en-US" altLang="zh-CN" sz="2400" dirty="0" smtClean="0">
                <a:effectLst/>
                <a:latin typeface="Times New Roman" panose="02020603050405020304" pitchFamily="18" charset="0"/>
                <a:ea typeface="楷体" panose="02010609060101010101" pitchFamily="49" charset="-122"/>
              </a:rPr>
              <a:t>Windows</a:t>
            </a:r>
            <a:r>
              <a:rPr lang="zh-CN" altLang="en-US" sz="2400" dirty="0" smtClean="0">
                <a:effectLst/>
                <a:latin typeface="Times New Roman" panose="02020603050405020304" pitchFamily="18" charset="0"/>
                <a:ea typeface="楷体" panose="02010609060101010101" pitchFamily="49" charset="-122"/>
              </a:rPr>
              <a:t>上进行嵌入式系统开发，非常有用。</a:t>
            </a:r>
            <a:endParaRPr lang="en-US" altLang="zh-CN" sz="2400" dirty="0" smtClean="0">
              <a:effectLst/>
              <a:latin typeface="Times New Roman" panose="02020603050405020304" pitchFamily="18" charset="0"/>
              <a:ea typeface="楷体" panose="02010609060101010101" pitchFamily="49" charset="-122"/>
            </a:endParaRPr>
          </a:p>
          <a:p>
            <a:endParaRPr lang="en-US" altLang="zh-CN" sz="2400" dirty="0" smtClean="0">
              <a:effectLst/>
              <a:latin typeface="Times New Roman" panose="02020603050405020304" pitchFamily="18" charset="0"/>
              <a:ea typeface="楷体" panose="02010609060101010101" pitchFamily="49" charset="-122"/>
            </a:endParaRPr>
          </a:p>
          <a:p>
            <a:r>
              <a:rPr lang="zh-CN" altLang="en-US" sz="2400" dirty="0" smtClean="0">
                <a:effectLst/>
                <a:latin typeface="Times New Roman" panose="02020603050405020304" pitchFamily="18" charset="0"/>
                <a:ea typeface="楷体" panose="02010609060101010101" pitchFamily="49" charset="-122"/>
              </a:rPr>
              <a:t/>
            </a:r>
            <a:br>
              <a:rPr lang="zh-CN" altLang="en-US" sz="2400" dirty="0" smtClean="0">
                <a:effectLst/>
                <a:latin typeface="Times New Roman" panose="02020603050405020304" pitchFamily="18" charset="0"/>
                <a:ea typeface="楷体" panose="02010609060101010101" pitchFamily="49" charset="-122"/>
              </a:rPr>
            </a:br>
            <a:r>
              <a:rPr lang="zh-CN" altLang="en-US" sz="2400" dirty="0" smtClean="0">
                <a:effectLst/>
                <a:latin typeface="Times New Roman" panose="02020603050405020304" pitchFamily="18" charset="0"/>
                <a:ea typeface="楷体" panose="02010609060101010101" pitchFamily="49" charset="-122"/>
              </a:rPr>
              <a:t>       </a:t>
            </a:r>
            <a:r>
              <a:rPr lang="en-US" altLang="zh-CN" sz="2400" dirty="0" smtClean="0">
                <a:effectLst/>
                <a:latin typeface="Times New Roman" panose="02020603050405020304" pitchFamily="18" charset="0"/>
                <a:ea typeface="楷体" panose="02010609060101010101" pitchFamily="49" charset="-122"/>
              </a:rPr>
              <a:t>Cygwin </a:t>
            </a:r>
            <a:r>
              <a:rPr lang="zh-CN" altLang="en-US" sz="2400" dirty="0" smtClean="0">
                <a:effectLst/>
                <a:latin typeface="Times New Roman" panose="02020603050405020304" pitchFamily="18" charset="0"/>
                <a:ea typeface="楷体" panose="02010609060101010101" pitchFamily="49" charset="-122"/>
              </a:rPr>
              <a:t>提供一个</a:t>
            </a:r>
            <a:r>
              <a:rPr lang="en-US" altLang="zh-CN" sz="2400" dirty="0" smtClean="0">
                <a:effectLst/>
                <a:latin typeface="Times New Roman" panose="02020603050405020304" pitchFamily="18" charset="0"/>
                <a:ea typeface="楷体" panose="02010609060101010101" pitchFamily="49" charset="-122"/>
              </a:rPr>
              <a:t>UNIX </a:t>
            </a:r>
            <a:r>
              <a:rPr lang="zh-CN" altLang="en-US" sz="2400" dirty="0" smtClean="0">
                <a:effectLst/>
                <a:latin typeface="Times New Roman" panose="02020603050405020304" pitchFamily="18" charset="0"/>
                <a:ea typeface="楷体" panose="02010609060101010101" pitchFamily="49" charset="-122"/>
              </a:rPr>
              <a:t>模拟 </a:t>
            </a:r>
            <a:r>
              <a:rPr lang="en-US" altLang="zh-CN" sz="2400" dirty="0" smtClean="0">
                <a:effectLst/>
                <a:latin typeface="Times New Roman" panose="02020603050405020304" pitchFamily="18" charset="0"/>
                <a:ea typeface="楷体" panose="02010609060101010101" pitchFamily="49" charset="-122"/>
              </a:rPr>
              <a:t>DLL </a:t>
            </a:r>
            <a:r>
              <a:rPr lang="zh-CN" altLang="en-US" sz="2400" dirty="0" smtClean="0">
                <a:effectLst/>
                <a:latin typeface="Times New Roman" panose="02020603050405020304" pitchFamily="18" charset="0"/>
                <a:ea typeface="楷体" panose="02010609060101010101" pitchFamily="49" charset="-122"/>
              </a:rPr>
              <a:t>以及在其上层构建的多种可以在 </a:t>
            </a:r>
            <a:r>
              <a:rPr lang="en-US" altLang="zh-CN" sz="2400" dirty="0" smtClean="0">
                <a:effectLst/>
                <a:latin typeface="Times New Roman" panose="02020603050405020304" pitchFamily="18" charset="0"/>
                <a:ea typeface="楷体" panose="02010609060101010101" pitchFamily="49" charset="-122"/>
              </a:rPr>
              <a:t>Linux </a:t>
            </a:r>
            <a:r>
              <a:rPr lang="zh-CN" altLang="en-US" sz="2400" dirty="0" smtClean="0">
                <a:effectLst/>
                <a:latin typeface="Times New Roman" panose="02020603050405020304" pitchFamily="18" charset="0"/>
                <a:ea typeface="楷体" panose="02010609060101010101" pitchFamily="49" charset="-122"/>
              </a:rPr>
              <a:t>系统中找到的软件包，在 </a:t>
            </a:r>
            <a:r>
              <a:rPr lang="en-US" altLang="zh-CN" sz="2400" dirty="0" smtClean="0">
                <a:effectLst/>
                <a:latin typeface="Times New Roman" panose="02020603050405020304" pitchFamily="18" charset="0"/>
                <a:ea typeface="楷体" panose="02010609060101010101" pitchFamily="49" charset="-122"/>
              </a:rPr>
              <a:t>Windows XP SP3 </a:t>
            </a:r>
            <a:r>
              <a:rPr lang="zh-CN" altLang="en-US" sz="2400" dirty="0" smtClean="0">
                <a:effectLst/>
                <a:latin typeface="Times New Roman" panose="02020603050405020304" pitchFamily="18" charset="0"/>
                <a:ea typeface="楷体" panose="02010609060101010101" pitchFamily="49" charset="-122"/>
              </a:rPr>
              <a:t>以上的版本提供良好的支持。</a:t>
            </a:r>
            <a:endParaRPr lang="zh-CN" altLang="en-US" sz="2400" dirty="0">
              <a:latin typeface="Times New Roman" panose="02020603050405020304" pitchFamily="18" charset="0"/>
              <a:ea typeface="楷体" panose="02010609060101010101" pitchFamily="49" charset="-122"/>
            </a:endParaRPr>
          </a:p>
        </p:txBody>
      </p:sp>
      <p:sp>
        <p:nvSpPr>
          <p:cNvPr id="3" name="灯片编号占位符 2"/>
          <p:cNvSpPr>
            <a:spLocks noGrp="1"/>
          </p:cNvSpPr>
          <p:nvPr>
            <p:ph type="sldNum" sz="quarter" idx="12"/>
          </p:nvPr>
        </p:nvSpPr>
        <p:spPr/>
        <p:txBody>
          <a:bodyPr/>
          <a:lstStyle/>
          <a:p>
            <a:fld id="{E8D1A0BE-4B26-48D7-B8C5-31D3800DADB1}" type="slidenum">
              <a:rPr lang="zh-CN" altLang="en-US" smtClean="0"/>
              <a:t>59</a:t>
            </a:fld>
            <a:endParaRPr lang="zh-CN" altLang="en-US"/>
          </a:p>
        </p:txBody>
      </p:sp>
      <p:sp>
        <p:nvSpPr>
          <p:cNvPr id="4" name="文本框 3"/>
          <p:cNvSpPr txBox="1"/>
          <p:nvPr/>
        </p:nvSpPr>
        <p:spPr>
          <a:xfrm>
            <a:off x="1022555" y="314632"/>
            <a:ext cx="2556387" cy="769441"/>
          </a:xfrm>
          <a:prstGeom prst="rect">
            <a:avLst/>
          </a:prstGeom>
          <a:noFill/>
        </p:spPr>
        <p:txBody>
          <a:bodyPr wrap="square" rtlCol="0">
            <a:spAutoFit/>
          </a:bodyPr>
          <a:lstStyle/>
          <a:p>
            <a:r>
              <a:rPr lang="en-US" altLang="zh-CN" sz="4400" dirty="0" smtClean="0">
                <a:latin typeface="Times New Roman" panose="02020603050405020304" pitchFamily="18" charset="0"/>
                <a:cs typeface="Times New Roman" panose="02020603050405020304" pitchFamily="18" charset="0"/>
              </a:rPr>
              <a:t>Cygwin</a:t>
            </a:r>
            <a:endParaRPr lang="zh-CN"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971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0800000">
            <a:off x="0" y="1079864"/>
            <a:ext cx="12192000" cy="81278"/>
          </a:xfrm>
          <a:prstGeom prst="rect">
            <a:avLst/>
          </a:prstGeom>
          <a:gradFill>
            <a:gsLst>
              <a:gs pos="0">
                <a:srgbClr val="00B0F0"/>
              </a:gs>
              <a:gs pos="38000">
                <a:srgbClr val="92D050"/>
              </a:gs>
              <a:gs pos="100000">
                <a:schemeClr val="accent1">
                  <a:tint val="23500"/>
                  <a:satMod val="16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5142" y="275771"/>
            <a:ext cx="7765143" cy="584775"/>
          </a:xfrm>
          <a:prstGeom prst="rect">
            <a:avLst/>
          </a:prstGeom>
          <a:noFill/>
        </p:spPr>
        <p:txBody>
          <a:bodyPr wrap="square" rtlCol="0">
            <a:spAutoFit/>
          </a:bodyPr>
          <a:lstStyle/>
          <a:p>
            <a:r>
              <a:rPr lang="zh-CN" altLang="en-US" sz="3200" dirty="0" smtClean="0">
                <a:latin typeface="Times New Roman" panose="02020603050405020304" pitchFamily="18" charset="0"/>
                <a:ea typeface="楷体" panose="02010609060101010101" pitchFamily="49" charset="-122"/>
                <a:cs typeface="Times New Roman" panose="02020603050405020304" pitchFamily="18" charset="0"/>
              </a:rPr>
              <a:t>初识</a:t>
            </a:r>
            <a:r>
              <a:rPr lang="en-US" altLang="zh-CN" sz="3200" dirty="0" err="1" smtClean="0">
                <a:latin typeface="Times New Roman" panose="02020603050405020304" pitchFamily="18" charset="0"/>
                <a:ea typeface="楷体" panose="02010609060101010101" pitchFamily="49" charset="-122"/>
                <a:cs typeface="Times New Roman" panose="02020603050405020304" pitchFamily="18" charset="0"/>
              </a:rPr>
              <a:t>linux</a:t>
            </a:r>
            <a:r>
              <a:rPr lang="zh-CN" altLang="en-US" sz="3200" dirty="0" smtClean="0">
                <a:latin typeface="Times New Roman" panose="02020603050405020304" pitchFamily="18" charset="0"/>
                <a:ea typeface="楷体" panose="02010609060101010101" pitchFamily="49" charset="-122"/>
                <a:cs typeface="Times New Roman" panose="02020603050405020304" pitchFamily="18" charset="0"/>
              </a:rPr>
              <a:t>系统</a:t>
            </a:r>
            <a:endParaRPr lang="en-US" altLang="zh-CN" sz="32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p:cNvSpPr/>
          <p:nvPr/>
        </p:nvSpPr>
        <p:spPr>
          <a:xfrm>
            <a:off x="3086178" y="1380460"/>
            <a:ext cx="5904656" cy="646331"/>
          </a:xfrm>
          <a:prstGeom prst="rect">
            <a:avLst/>
          </a:prstGeom>
        </p:spPr>
        <p:txBody>
          <a:bodyPr wrap="square">
            <a:spAutoFit/>
          </a:bodyPr>
          <a:lstStyle/>
          <a:p>
            <a:r>
              <a:rPr lang="en-US" altLang="zh-CN" sz="3600" b="1" dirty="0" smtClean="0">
                <a:latin typeface="Times New Roman" pitchFamily="18" charset="0"/>
                <a:cs typeface="Times New Roman" pitchFamily="18" charset="0"/>
              </a:rPr>
              <a:t>Architecture </a:t>
            </a:r>
            <a:r>
              <a:rPr lang="en-US" altLang="zh-CN" sz="3600" b="1" dirty="0">
                <a:latin typeface="Times New Roman" pitchFamily="18" charset="0"/>
                <a:cs typeface="Times New Roman" pitchFamily="18" charset="0"/>
              </a:rPr>
              <a:t>of a computer </a:t>
            </a:r>
            <a:endParaRPr lang="zh-CN" altLang="en-US" sz="3600" dirty="0">
              <a:latin typeface="Times New Roman" pitchFamily="18" charset="0"/>
              <a:cs typeface="Times New Roman" pitchFamily="18" charset="0"/>
            </a:endParaRPr>
          </a:p>
        </p:txBody>
      </p:sp>
      <p:sp>
        <p:nvSpPr>
          <p:cNvPr id="8" name="矩形 7"/>
          <p:cNvSpPr/>
          <p:nvPr/>
        </p:nvSpPr>
        <p:spPr>
          <a:xfrm>
            <a:off x="1934050" y="2820620"/>
            <a:ext cx="5112568" cy="3785652"/>
          </a:xfrm>
          <a:prstGeom prst="rect">
            <a:avLst/>
          </a:prstGeom>
        </p:spPr>
        <p:txBody>
          <a:bodyPr wrap="square">
            <a:spAutoFit/>
          </a:bodyPr>
          <a:lstStyle/>
          <a:p>
            <a:endParaRPr lang="zh-CN" altLang="en-US" sz="2400" dirty="0">
              <a:latin typeface="Times New Roman" pitchFamily="18" charset="0"/>
              <a:cs typeface="Times New Roman" pitchFamily="18" charset="0"/>
            </a:endParaRPr>
          </a:p>
          <a:p>
            <a:endParaRPr lang="zh-CN" altLang="en-US" sz="2400" dirty="0">
              <a:latin typeface="Times New Roman" pitchFamily="18" charset="0"/>
              <a:cs typeface="Times New Roman" pitchFamily="18" charset="0"/>
            </a:endParaRPr>
          </a:p>
          <a:p>
            <a:pPr marL="285750" indent="-285750">
              <a:buFont typeface="Wingdings" pitchFamily="2" charset="2"/>
              <a:buChar char="Ø"/>
            </a:pPr>
            <a:r>
              <a:rPr lang="en-US" altLang="zh-CN" sz="2400" dirty="0" smtClean="0">
                <a:latin typeface="Times New Roman" pitchFamily="18" charset="0"/>
                <a:cs typeface="Times New Roman" pitchFamily="18" charset="0"/>
              </a:rPr>
              <a:t>A </a:t>
            </a:r>
            <a:r>
              <a:rPr lang="en-US" altLang="zh-CN" sz="2400" dirty="0">
                <a:latin typeface="Times New Roman" pitchFamily="18" charset="0"/>
                <a:cs typeface="Times New Roman" pitchFamily="18" charset="0"/>
              </a:rPr>
              <a:t>program that controls the execution of application programs </a:t>
            </a:r>
            <a:endParaRPr lang="en-US" altLang="zh-CN" sz="2400" dirty="0" smtClean="0">
              <a:latin typeface="Times New Roman" pitchFamily="18" charset="0"/>
              <a:cs typeface="Times New Roman" pitchFamily="18" charset="0"/>
            </a:endParaRPr>
          </a:p>
          <a:p>
            <a:pPr marL="285750" indent="-285750">
              <a:buFont typeface="Wingdings" pitchFamily="2" charset="2"/>
              <a:buChar char="Ø"/>
            </a:pPr>
            <a:endParaRPr lang="en-US" altLang="zh-CN" sz="2400" dirty="0">
              <a:latin typeface="Times New Roman" pitchFamily="18" charset="0"/>
              <a:cs typeface="Times New Roman" pitchFamily="18" charset="0"/>
            </a:endParaRPr>
          </a:p>
          <a:p>
            <a:pPr marL="285750" indent="-285750">
              <a:buFont typeface="Wingdings" pitchFamily="2" charset="2"/>
              <a:buChar char="Ø"/>
            </a:pPr>
            <a:r>
              <a:rPr lang="en-US" altLang="zh-CN" sz="2400" dirty="0" smtClean="0">
                <a:latin typeface="Times New Roman" pitchFamily="18" charset="0"/>
                <a:cs typeface="Times New Roman" pitchFamily="18" charset="0"/>
              </a:rPr>
              <a:t>An </a:t>
            </a:r>
            <a:r>
              <a:rPr lang="en-US" altLang="zh-CN" sz="2400" dirty="0">
                <a:latin typeface="Times New Roman" pitchFamily="18" charset="0"/>
                <a:cs typeface="Times New Roman" pitchFamily="18" charset="0"/>
              </a:rPr>
              <a:t>interface between applications </a:t>
            </a:r>
            <a:r>
              <a:rPr lang="en-US" altLang="zh-CN" sz="2400" dirty="0" smtClean="0">
                <a:latin typeface="Times New Roman" pitchFamily="18" charset="0"/>
                <a:cs typeface="Times New Roman" pitchFamily="18" charset="0"/>
              </a:rPr>
              <a:t>and hardware </a:t>
            </a:r>
          </a:p>
          <a:p>
            <a:pPr marL="285750" indent="-285750">
              <a:buFont typeface="Wingdings" pitchFamily="2" charset="2"/>
              <a:buChar char="Ø"/>
            </a:pPr>
            <a:endParaRPr lang="en-US" altLang="zh-CN" sz="2400" dirty="0" smtClean="0">
              <a:latin typeface="Times New Roman" pitchFamily="18" charset="0"/>
              <a:cs typeface="Times New Roman" pitchFamily="18" charset="0"/>
            </a:endParaRPr>
          </a:p>
          <a:p>
            <a:pPr marL="285750" indent="-285750">
              <a:buFont typeface="Wingdings" pitchFamily="2" charset="2"/>
              <a:buChar char="Ø"/>
            </a:pPr>
            <a:r>
              <a:rPr lang="en-US" altLang="zh-CN" sz="2400" b="1" dirty="0" smtClean="0">
                <a:latin typeface="Times New Roman" pitchFamily="18" charset="0"/>
                <a:cs typeface="Times New Roman" pitchFamily="18" charset="0"/>
              </a:rPr>
              <a:t>Modern </a:t>
            </a:r>
            <a:r>
              <a:rPr lang="en-US" altLang="zh-CN" sz="2400" b="1" dirty="0">
                <a:latin typeface="Times New Roman" pitchFamily="18" charset="0"/>
                <a:cs typeface="Times New Roman" pitchFamily="18" charset="0"/>
              </a:rPr>
              <a:t>OS: </a:t>
            </a:r>
            <a:r>
              <a:rPr lang="en-US" altLang="zh-CN" sz="2400" dirty="0">
                <a:latin typeface="Times New Roman" pitchFamily="18" charset="0"/>
                <a:cs typeface="Times New Roman" pitchFamily="18" charset="0"/>
              </a:rPr>
              <a:t>Microsoft Windows, Mac OS X, Unix, GNU/Linux </a:t>
            </a:r>
          </a:p>
        </p:txBody>
      </p:sp>
      <p:sp>
        <p:nvSpPr>
          <p:cNvPr id="9" name="矩形 8"/>
          <p:cNvSpPr/>
          <p:nvPr/>
        </p:nvSpPr>
        <p:spPr>
          <a:xfrm>
            <a:off x="2942162" y="2514426"/>
            <a:ext cx="2880320" cy="523220"/>
          </a:xfrm>
          <a:prstGeom prst="rect">
            <a:avLst/>
          </a:prstGeom>
        </p:spPr>
        <p:txBody>
          <a:bodyPr wrap="square">
            <a:spAutoFit/>
          </a:bodyPr>
          <a:lstStyle/>
          <a:p>
            <a:r>
              <a:rPr lang="en-US" altLang="zh-CN" sz="2800" b="1" dirty="0" smtClean="0">
                <a:latin typeface="Times New Roman" pitchFamily="18" charset="0"/>
                <a:cs typeface="Times New Roman" pitchFamily="18" charset="0"/>
              </a:rPr>
              <a:t>What </a:t>
            </a:r>
            <a:r>
              <a:rPr lang="en-US" altLang="zh-CN" sz="2800" b="1" dirty="0">
                <a:latin typeface="Times New Roman" pitchFamily="18" charset="0"/>
                <a:cs typeface="Times New Roman" pitchFamily="18" charset="0"/>
              </a:rPr>
              <a:t>is </a:t>
            </a:r>
            <a:r>
              <a:rPr lang="en-US" altLang="zh-CN" sz="2800" b="1" dirty="0" smtClean="0">
                <a:latin typeface="Times New Roman" pitchFamily="18" charset="0"/>
                <a:cs typeface="Times New Roman" pitchFamily="18" charset="0"/>
              </a:rPr>
              <a:t>OS</a:t>
            </a: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003" y="2026791"/>
            <a:ext cx="310515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E8D1A0BE-4B26-48D7-B8C5-31D3800DADB1}" type="slidenum">
              <a:rPr lang="zh-CN" altLang="en-US" smtClean="0"/>
              <a:t>6</a:t>
            </a:fld>
            <a:endParaRPr lang="zh-CN" altLang="en-US"/>
          </a:p>
        </p:txBody>
      </p:sp>
    </p:spTree>
    <p:extLst>
      <p:ext uri="{BB962C8B-B14F-4D97-AF65-F5344CB8AC3E}">
        <p14:creationId xmlns:p14="http://schemas.microsoft.com/office/powerpoint/2010/main" val="5584730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7326" y="940545"/>
            <a:ext cx="4810991" cy="2092881"/>
          </a:xfrm>
          <a:prstGeom prst="rect">
            <a:avLst/>
          </a:prstGeom>
          <a:noFill/>
        </p:spPr>
        <p:txBody>
          <a:bodyPr wrap="square" rtlCol="0">
            <a:spAutoFit/>
          </a:bodyPr>
          <a:lstStyle/>
          <a:p>
            <a:r>
              <a:rPr lang="en-US" altLang="zh-CN" sz="2800" dirty="0" smtClean="0">
                <a:latin typeface="Times New Roman" panose="02020603050405020304" pitchFamily="18" charset="0"/>
                <a:ea typeface="楷体" panose="02010609060101010101" pitchFamily="49" charset="-122"/>
              </a:rPr>
              <a:t>IP</a:t>
            </a:r>
            <a:r>
              <a:rPr lang="zh-CN" altLang="en-US" sz="2800" dirty="0" smtClean="0">
                <a:latin typeface="Times New Roman" panose="02020603050405020304" pitchFamily="18" charset="0"/>
                <a:ea typeface="楷体" panose="02010609060101010101" pitchFamily="49" charset="-122"/>
              </a:rPr>
              <a:t>地址：</a:t>
            </a:r>
            <a:r>
              <a:rPr lang="en-US" altLang="zh-CN" sz="2800" dirty="0" smtClean="0">
                <a:latin typeface="Times New Roman" panose="02020603050405020304" pitchFamily="18" charset="0"/>
                <a:ea typeface="楷体" panose="02010609060101010101" pitchFamily="49" charset="-122"/>
              </a:rPr>
              <a:t>202.204.121.153</a:t>
            </a:r>
          </a:p>
          <a:p>
            <a:r>
              <a:rPr lang="zh-CN" altLang="en-US" sz="2800" dirty="0" smtClean="0">
                <a:latin typeface="Times New Roman" panose="02020603050405020304" pitchFamily="18" charset="0"/>
                <a:ea typeface="楷体" panose="02010609060101010101" pitchFamily="49" charset="-122"/>
              </a:rPr>
              <a:t>账号：</a:t>
            </a:r>
            <a:r>
              <a:rPr lang="en-US" altLang="zh-CN" sz="2800" dirty="0" smtClean="0">
                <a:latin typeface="Times New Roman" panose="02020603050405020304" pitchFamily="18" charset="0"/>
                <a:ea typeface="楷体" panose="02010609060101010101" pitchFamily="49" charset="-122"/>
              </a:rPr>
              <a:t>inspur02</a:t>
            </a:r>
          </a:p>
          <a:p>
            <a:r>
              <a:rPr lang="zh-CN" altLang="en-US" sz="2800" dirty="0" smtClean="0">
                <a:latin typeface="Times New Roman" panose="02020603050405020304" pitchFamily="18" charset="0"/>
                <a:ea typeface="楷体" panose="02010609060101010101" pitchFamily="49" charset="-122"/>
              </a:rPr>
              <a:t>密码：</a:t>
            </a:r>
            <a:r>
              <a:rPr lang="en-US" altLang="zh-CN" sz="2800" dirty="0" smtClean="0">
                <a:latin typeface="Times New Roman" panose="02020603050405020304" pitchFamily="18" charset="0"/>
                <a:ea typeface="楷体" panose="02010609060101010101" pitchFamily="49" charset="-122"/>
              </a:rPr>
              <a:t>111111</a:t>
            </a:r>
          </a:p>
          <a:p>
            <a:r>
              <a:rPr lang="en-US" altLang="zh-CN" sz="2800" dirty="0" err="1">
                <a:latin typeface="Times New Roman" panose="02020603050405020304" pitchFamily="18" charset="0"/>
                <a:ea typeface="楷体" panose="02010609060101010101" pitchFamily="49" charset="-122"/>
              </a:rPr>
              <a:t>w</a:t>
            </a:r>
            <a:r>
              <a:rPr lang="en-US" altLang="zh-CN" sz="2800" dirty="0" err="1" smtClean="0">
                <a:latin typeface="Times New Roman" panose="02020603050405020304" pitchFamily="18" charset="0"/>
                <a:ea typeface="楷体" panose="02010609060101010101" pitchFamily="49" charset="-122"/>
              </a:rPr>
              <a:t>orkdir</a:t>
            </a:r>
            <a:r>
              <a:rPr lang="zh-CN" altLang="en-US" sz="2800" dirty="0" smtClean="0">
                <a:latin typeface="Times New Roman" panose="02020603050405020304" pitchFamily="18" charset="0"/>
                <a:ea typeface="楷体" panose="02010609060101010101" pitchFamily="49" charset="-122"/>
              </a:rPr>
              <a:t>目录下：存储空间</a:t>
            </a:r>
            <a:r>
              <a:rPr lang="zh-CN" altLang="en-US" sz="2800" dirty="0">
                <a:latin typeface="Times New Roman" panose="02020603050405020304" pitchFamily="18" charset="0"/>
                <a:ea typeface="楷体" panose="02010609060101010101" pitchFamily="49" charset="-122"/>
              </a:rPr>
              <a:t> </a:t>
            </a:r>
            <a:r>
              <a:rPr lang="en-US" altLang="zh-CN" sz="2800" dirty="0" smtClean="0">
                <a:latin typeface="Times New Roman" panose="02020603050405020304" pitchFamily="18" charset="0"/>
                <a:ea typeface="楷体" panose="02010609060101010101" pitchFamily="49" charset="-122"/>
              </a:rPr>
              <a:t>2T</a:t>
            </a:r>
          </a:p>
          <a:p>
            <a:endParaRPr lang="zh-CN" altLang="en-US" dirty="0">
              <a:latin typeface="Times New Roman" panose="02020603050405020304" pitchFamily="18" charset="0"/>
              <a:ea typeface="楷体" panose="02010609060101010101" pitchFamily="49" charset="-122"/>
            </a:endParaRPr>
          </a:p>
        </p:txBody>
      </p:sp>
      <p:sp>
        <p:nvSpPr>
          <p:cNvPr id="3" name="文本框 2"/>
          <p:cNvSpPr txBox="1"/>
          <p:nvPr/>
        </p:nvSpPr>
        <p:spPr>
          <a:xfrm>
            <a:off x="3332913" y="4156364"/>
            <a:ext cx="5319475" cy="1384995"/>
          </a:xfrm>
          <a:prstGeom prst="rect">
            <a:avLst/>
          </a:prstGeom>
          <a:noFill/>
        </p:spPr>
        <p:txBody>
          <a:bodyPr wrap="square" rtlCol="0">
            <a:spAutoFit/>
          </a:bodyPr>
          <a:lstStyle/>
          <a:p>
            <a:r>
              <a:rPr lang="en-US" altLang="zh-CN" sz="2800" dirty="0" err="1">
                <a:latin typeface="Times New Roman" panose="02020603050405020304" pitchFamily="18" charset="0"/>
                <a:ea typeface="楷体" panose="02010609060101010101" pitchFamily="49" charset="-122"/>
              </a:rPr>
              <a:t>m</a:t>
            </a:r>
            <a:r>
              <a:rPr lang="en-US" altLang="zh-CN" sz="2800" dirty="0" err="1" smtClean="0">
                <a:latin typeface="Times New Roman" panose="02020603050405020304" pitchFamily="18" charset="0"/>
                <a:ea typeface="楷体" panose="02010609060101010101" pitchFamily="49" charset="-122"/>
              </a:rPr>
              <a:t>kdir</a:t>
            </a:r>
            <a:r>
              <a:rPr lang="en-US" altLang="zh-CN" sz="2800" dirty="0" smtClean="0">
                <a:latin typeface="Times New Roman" panose="02020603050405020304" pitchFamily="18" charset="0"/>
                <a:ea typeface="楷体" panose="02010609060101010101" pitchFamily="49" charset="-122"/>
              </a:rPr>
              <a:t> </a:t>
            </a:r>
            <a:r>
              <a:rPr lang="en-US" altLang="zh-CN" sz="2800" dirty="0" err="1" smtClean="0">
                <a:latin typeface="Times New Roman" panose="02020603050405020304" pitchFamily="18" charset="0"/>
                <a:ea typeface="楷体" panose="02010609060101010101" pitchFamily="49" charset="-122"/>
              </a:rPr>
              <a:t>jnsi</a:t>
            </a:r>
            <a:r>
              <a:rPr lang="en-US" altLang="zh-CN" sz="2800" dirty="0" smtClean="0">
                <a:latin typeface="Times New Roman" panose="02020603050405020304" pitchFamily="18" charset="0"/>
                <a:ea typeface="楷体" panose="02010609060101010101" pitchFamily="49" charset="-122"/>
              </a:rPr>
              <a:t> </a:t>
            </a:r>
            <a:r>
              <a:rPr lang="zh-CN" altLang="en-US" sz="2800" dirty="0" smtClean="0">
                <a:latin typeface="Times New Roman" panose="02020603050405020304" pitchFamily="18" charset="0"/>
                <a:ea typeface="楷体" panose="02010609060101010101" pitchFamily="49" charset="-122"/>
              </a:rPr>
              <a:t>（</a:t>
            </a:r>
            <a:r>
              <a:rPr lang="en-US" altLang="zh-CN" sz="2800" dirty="0" err="1" smtClean="0">
                <a:latin typeface="Times New Roman" panose="02020603050405020304" pitchFamily="18" charset="0"/>
                <a:ea typeface="楷体" panose="02010609060101010101" pitchFamily="49" charset="-122"/>
              </a:rPr>
              <a:t>Jingna</a:t>
            </a:r>
            <a:r>
              <a:rPr lang="en-US" altLang="zh-CN" sz="2800" dirty="0" smtClean="0">
                <a:latin typeface="Times New Roman" panose="02020603050405020304" pitchFamily="18" charset="0"/>
                <a:ea typeface="楷体" panose="02010609060101010101" pitchFamily="49" charset="-122"/>
              </a:rPr>
              <a:t> Si</a:t>
            </a:r>
            <a:r>
              <a:rPr lang="zh-CN" altLang="en-US" sz="2800" dirty="0" smtClean="0">
                <a:latin typeface="Times New Roman" panose="02020603050405020304" pitchFamily="18" charset="0"/>
                <a:ea typeface="楷体" panose="02010609060101010101" pitchFamily="49" charset="-122"/>
              </a:rPr>
              <a:t>）</a:t>
            </a:r>
            <a:endParaRPr lang="en-US" altLang="zh-CN" sz="2800" dirty="0" smtClean="0">
              <a:latin typeface="Times New Roman" panose="02020603050405020304" pitchFamily="18" charset="0"/>
              <a:ea typeface="楷体" panose="02010609060101010101" pitchFamily="49" charset="-122"/>
            </a:endParaRPr>
          </a:p>
          <a:p>
            <a:endParaRPr lang="en-US" altLang="zh-CN" sz="2800" dirty="0">
              <a:latin typeface="Times New Roman" panose="02020603050405020304" pitchFamily="18" charset="0"/>
              <a:ea typeface="楷体" panose="02010609060101010101" pitchFamily="49" charset="-122"/>
            </a:endParaRPr>
          </a:p>
          <a:p>
            <a:r>
              <a:rPr lang="en-US" altLang="zh-CN" sz="2800" dirty="0">
                <a:latin typeface="Times New Roman" panose="02020603050405020304" pitchFamily="18" charset="0"/>
                <a:ea typeface="楷体" panose="02010609060101010101" pitchFamily="49" charset="-122"/>
              </a:rPr>
              <a:t>c</a:t>
            </a:r>
            <a:r>
              <a:rPr lang="en-US" altLang="zh-CN" sz="2800" dirty="0" smtClean="0">
                <a:latin typeface="Times New Roman" panose="02020603050405020304" pitchFamily="18" charset="0"/>
                <a:ea typeface="楷体" panose="02010609060101010101" pitchFamily="49" charset="-122"/>
              </a:rPr>
              <a:t>opy /home/xx/xx /xx/</a:t>
            </a:r>
            <a:endParaRPr lang="zh-CN" altLang="en-US" sz="2800" dirty="0">
              <a:latin typeface="Times New Roman" panose="02020603050405020304" pitchFamily="18" charset="0"/>
              <a:ea typeface="楷体" panose="02010609060101010101" pitchFamily="49" charset="-122"/>
            </a:endParaRPr>
          </a:p>
        </p:txBody>
      </p:sp>
      <p:sp>
        <p:nvSpPr>
          <p:cNvPr id="4" name="灯片编号占位符 3"/>
          <p:cNvSpPr>
            <a:spLocks noGrp="1"/>
          </p:cNvSpPr>
          <p:nvPr>
            <p:ph type="sldNum" sz="quarter" idx="12"/>
          </p:nvPr>
        </p:nvSpPr>
        <p:spPr/>
        <p:txBody>
          <a:bodyPr/>
          <a:lstStyle/>
          <a:p>
            <a:fld id="{E8D1A0BE-4B26-48D7-B8C5-31D3800DADB1}" type="slidenum">
              <a:rPr lang="zh-CN" altLang="en-US" smtClean="0">
                <a:latin typeface="Times New Roman" panose="02020603050405020304" pitchFamily="18" charset="0"/>
                <a:ea typeface="楷体" panose="02010609060101010101" pitchFamily="49" charset="-122"/>
              </a:rPr>
              <a:t>60</a:t>
            </a:fld>
            <a:endParaRPr lang="zh-CN" altLang="en-US">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2620549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66354" y="606147"/>
            <a:ext cx="9227128" cy="5632311"/>
          </a:xfrm>
          <a:prstGeom prst="rect">
            <a:avLst/>
          </a:prstGeom>
        </p:spPr>
        <p:txBody>
          <a:bodyPr wrap="square">
            <a:spAutoFit/>
          </a:bodyPr>
          <a:lstStyle/>
          <a:p>
            <a:r>
              <a:rPr lang="zh-CN" altLang="en-US" b="0" i="0" dirty="0" smtClean="0">
                <a:solidFill>
                  <a:srgbClr val="333333"/>
                </a:solidFill>
                <a:effectLst/>
                <a:latin typeface="Tahoma" panose="020B0604030504040204" pitchFamily="34" charset="0"/>
              </a:rPr>
              <a:t>本地</a:t>
            </a:r>
            <a:r>
              <a:rPr lang="en-US" altLang="zh-CN" b="0" i="0" dirty="0" smtClean="0">
                <a:solidFill>
                  <a:srgbClr val="333333"/>
                </a:solidFill>
                <a:effectLst/>
                <a:latin typeface="Tahoma" panose="020B0604030504040204" pitchFamily="34" charset="0"/>
              </a:rPr>
              <a:t>blast</a:t>
            </a:r>
            <a:r>
              <a:rPr lang="zh-CN" altLang="en-US" b="0" i="0" dirty="0" smtClean="0">
                <a:solidFill>
                  <a:srgbClr val="333333"/>
                </a:solidFill>
                <a:effectLst/>
                <a:latin typeface="Tahoma" panose="020B0604030504040204" pitchFamily="34" charset="0"/>
              </a:rPr>
              <a:t>（</a:t>
            </a:r>
            <a:r>
              <a:rPr lang="en-US" altLang="zh-CN" b="0" i="0" dirty="0" smtClean="0">
                <a:solidFill>
                  <a:srgbClr val="333333"/>
                </a:solidFill>
                <a:effectLst/>
                <a:latin typeface="Tahoma" panose="020B0604030504040204" pitchFamily="34" charset="0"/>
              </a:rPr>
              <a:t>ncbi-blast-2.2.27+</a:t>
            </a:r>
            <a:r>
              <a:rPr lang="zh-CN" altLang="en-US" b="0" i="0" dirty="0" smtClean="0">
                <a:solidFill>
                  <a:srgbClr val="333333"/>
                </a:solidFill>
                <a:effectLst/>
                <a:latin typeface="Tahoma" panose="020B0604030504040204" pitchFamily="34" charset="0"/>
              </a:rPr>
              <a:t>）最大的好处就是速度快，省去冗长的数据上传和下载功能，有利于数据的保密（天知道你在使用</a:t>
            </a:r>
            <a:r>
              <a:rPr lang="en-US" altLang="zh-CN" b="0" i="0" dirty="0" err="1" smtClean="0">
                <a:solidFill>
                  <a:srgbClr val="333333"/>
                </a:solidFill>
                <a:effectLst/>
                <a:latin typeface="Tahoma" panose="020B0604030504040204" pitchFamily="34" charset="0"/>
              </a:rPr>
              <a:t>genbank</a:t>
            </a:r>
            <a:r>
              <a:rPr lang="zh-CN" altLang="en-US" b="0" i="0" dirty="0" smtClean="0">
                <a:solidFill>
                  <a:srgbClr val="333333"/>
                </a:solidFill>
                <a:effectLst/>
                <a:latin typeface="Tahoma" panose="020B0604030504040204" pitchFamily="34" charset="0"/>
              </a:rPr>
              <a:t>的</a:t>
            </a:r>
            <a:r>
              <a:rPr lang="en-US" altLang="zh-CN" b="0" i="0" dirty="0" smtClean="0">
                <a:solidFill>
                  <a:srgbClr val="333333"/>
                </a:solidFill>
                <a:effectLst/>
                <a:latin typeface="Tahoma" panose="020B0604030504040204" pitchFamily="34" charset="0"/>
              </a:rPr>
              <a:t>blast</a:t>
            </a:r>
            <a:r>
              <a:rPr lang="zh-CN" altLang="en-US" b="0" i="0" dirty="0" smtClean="0">
                <a:solidFill>
                  <a:srgbClr val="333333"/>
                </a:solidFill>
                <a:effectLst/>
                <a:latin typeface="Tahoma" panose="020B0604030504040204" pitchFamily="34" charset="0"/>
              </a:rPr>
              <a:t>功能时，你上传的数据他们会不会备份或者私自分析）。</a:t>
            </a:r>
            <a:endParaRPr lang="en-US" altLang="zh-CN" b="0" i="0" dirty="0" smtClean="0">
              <a:solidFill>
                <a:srgbClr val="333333"/>
              </a:solidFill>
              <a:effectLst/>
              <a:latin typeface="Tahoma" panose="020B0604030504040204" pitchFamily="34" charset="0"/>
            </a:endParaRPr>
          </a:p>
          <a:p>
            <a:endParaRPr lang="en-US" altLang="zh-CN" dirty="0">
              <a:solidFill>
                <a:srgbClr val="333333"/>
              </a:solidFill>
              <a:latin typeface="Tahoma" panose="020B0604030504040204" pitchFamily="34" charset="0"/>
            </a:endParaRPr>
          </a:p>
          <a:p>
            <a:r>
              <a:rPr lang="zh-CN" altLang="en-US" b="0" i="0" dirty="0" smtClean="0">
                <a:solidFill>
                  <a:srgbClr val="333333"/>
                </a:solidFill>
                <a:effectLst/>
                <a:latin typeface="Tahoma" panose="020B0604030504040204" pitchFamily="34" charset="0"/>
              </a:rPr>
              <a:t>下面是一些命令集，及其注释（</a:t>
            </a:r>
            <a:r>
              <a:rPr lang="en-US" altLang="zh-CN" b="0" i="0" dirty="0" smtClean="0">
                <a:solidFill>
                  <a:srgbClr val="333333"/>
                </a:solidFill>
                <a:effectLst/>
                <a:latin typeface="Tahoma" panose="020B0604030504040204" pitchFamily="34" charset="0"/>
              </a:rPr>
              <a:t>#</a:t>
            </a:r>
            <a:r>
              <a:rPr lang="zh-CN" altLang="en-US" b="0" i="0" dirty="0" smtClean="0">
                <a:solidFill>
                  <a:srgbClr val="333333"/>
                </a:solidFill>
                <a:effectLst/>
                <a:latin typeface="Tahoma" panose="020B0604030504040204" pitchFamily="34" charset="0"/>
              </a:rPr>
              <a:t>后面为注释，请勿输入）。</a:t>
            </a:r>
          </a:p>
          <a:p>
            <a:r>
              <a:rPr lang="zh-CN" altLang="en-US" b="0" i="0" dirty="0" smtClean="0">
                <a:solidFill>
                  <a:srgbClr val="333333"/>
                </a:solidFill>
                <a:effectLst/>
                <a:latin typeface="Tahoma" panose="020B0604030504040204" pitchFamily="34" charset="0"/>
              </a:rPr>
              <a:t/>
            </a:r>
            <a:br>
              <a:rPr lang="zh-CN" altLang="en-US" b="0" i="0" dirty="0" smtClean="0">
                <a:solidFill>
                  <a:srgbClr val="333333"/>
                </a:solidFill>
                <a:effectLst/>
                <a:latin typeface="Tahoma" panose="020B0604030504040204" pitchFamily="34" charset="0"/>
              </a:rPr>
            </a:br>
            <a:endParaRPr lang="zh-CN" altLang="en-US" b="0" i="0" dirty="0" smtClean="0">
              <a:solidFill>
                <a:srgbClr val="333333"/>
              </a:solidFill>
              <a:effectLst/>
              <a:latin typeface="Tahoma" panose="020B0604030504040204" pitchFamily="34" charset="0"/>
            </a:endParaRPr>
          </a:p>
          <a:p>
            <a:r>
              <a:rPr lang="en-US" altLang="zh-CN" b="0" i="0" dirty="0" err="1" smtClean="0">
                <a:solidFill>
                  <a:srgbClr val="333333"/>
                </a:solidFill>
                <a:effectLst/>
                <a:latin typeface="Tahoma" panose="020B0604030504040204" pitchFamily="34" charset="0"/>
              </a:rPr>
              <a:t>makeblastdb</a:t>
            </a:r>
            <a:r>
              <a:rPr lang="en-US" altLang="zh-CN" b="0" i="0" dirty="0" smtClean="0">
                <a:solidFill>
                  <a:srgbClr val="333333"/>
                </a:solidFill>
                <a:effectLst/>
                <a:latin typeface="Tahoma" panose="020B0604030504040204" pitchFamily="34" charset="0"/>
              </a:rPr>
              <a:t> -in genbank06.fas -</a:t>
            </a:r>
            <a:r>
              <a:rPr lang="en-US" altLang="zh-CN" b="0" i="0" dirty="0" err="1" smtClean="0">
                <a:solidFill>
                  <a:srgbClr val="333333"/>
                </a:solidFill>
                <a:effectLst/>
                <a:latin typeface="Tahoma" panose="020B0604030504040204" pitchFamily="34" charset="0"/>
              </a:rPr>
              <a:t>input_type</a:t>
            </a:r>
            <a:r>
              <a:rPr lang="en-US" altLang="zh-CN" b="0" i="0" dirty="0" smtClean="0">
                <a:solidFill>
                  <a:srgbClr val="333333"/>
                </a:solidFill>
                <a:effectLst/>
                <a:latin typeface="Tahoma" panose="020B0604030504040204" pitchFamily="34" charset="0"/>
              </a:rPr>
              <a:t> </a:t>
            </a:r>
            <a:r>
              <a:rPr lang="en-US" altLang="zh-CN" b="0" i="0" dirty="0" err="1" smtClean="0">
                <a:solidFill>
                  <a:srgbClr val="333333"/>
                </a:solidFill>
                <a:effectLst/>
                <a:latin typeface="Tahoma" panose="020B0604030504040204" pitchFamily="34" charset="0"/>
              </a:rPr>
              <a:t>fasta</a:t>
            </a:r>
            <a:r>
              <a:rPr lang="en-US" altLang="zh-CN" b="0" i="0" dirty="0" smtClean="0">
                <a:solidFill>
                  <a:srgbClr val="333333"/>
                </a:solidFill>
                <a:effectLst/>
                <a:latin typeface="Tahoma" panose="020B0604030504040204" pitchFamily="34" charset="0"/>
              </a:rPr>
              <a:t> -</a:t>
            </a:r>
            <a:r>
              <a:rPr lang="en-US" altLang="zh-CN" b="0" i="0" dirty="0" err="1" smtClean="0">
                <a:solidFill>
                  <a:srgbClr val="333333"/>
                </a:solidFill>
                <a:effectLst/>
                <a:latin typeface="Tahoma" panose="020B0604030504040204" pitchFamily="34" charset="0"/>
              </a:rPr>
              <a:t>dbtype</a:t>
            </a:r>
            <a:r>
              <a:rPr lang="en-US" altLang="zh-CN" b="0" i="0" dirty="0" smtClean="0">
                <a:solidFill>
                  <a:srgbClr val="333333"/>
                </a:solidFill>
                <a:effectLst/>
                <a:latin typeface="Tahoma" panose="020B0604030504040204" pitchFamily="34" charset="0"/>
              </a:rPr>
              <a:t> </a:t>
            </a:r>
            <a:r>
              <a:rPr lang="en-US" altLang="zh-CN" b="0" i="0" dirty="0" err="1" smtClean="0">
                <a:solidFill>
                  <a:srgbClr val="333333"/>
                </a:solidFill>
                <a:effectLst/>
                <a:latin typeface="Tahoma" panose="020B0604030504040204" pitchFamily="34" charset="0"/>
              </a:rPr>
              <a:t>nucl</a:t>
            </a:r>
            <a:r>
              <a:rPr lang="en-US" altLang="zh-CN" b="0" i="0" dirty="0" smtClean="0">
                <a:solidFill>
                  <a:srgbClr val="333333"/>
                </a:solidFill>
                <a:effectLst/>
                <a:latin typeface="Tahoma" panose="020B0604030504040204" pitchFamily="34" charset="0"/>
              </a:rPr>
              <a:t> -title odor16s -out odor16sdb  #</a:t>
            </a:r>
            <a:r>
              <a:rPr lang="zh-CN" altLang="en-US" b="0" i="0" dirty="0" smtClean="0">
                <a:solidFill>
                  <a:srgbClr val="333333"/>
                </a:solidFill>
                <a:effectLst/>
                <a:latin typeface="Tahoma" panose="020B0604030504040204" pitchFamily="34" charset="0"/>
              </a:rPr>
              <a:t>构建数据库</a:t>
            </a:r>
          </a:p>
          <a:p>
            <a:r>
              <a:rPr lang="en-US" altLang="zh-CN" b="0" i="0" dirty="0" err="1" smtClean="0">
                <a:solidFill>
                  <a:srgbClr val="333333"/>
                </a:solidFill>
                <a:effectLst/>
                <a:latin typeface="Tahoma" panose="020B0604030504040204" pitchFamily="34" charset="0"/>
              </a:rPr>
              <a:t>makeblastdb</a:t>
            </a:r>
            <a:r>
              <a:rPr lang="en-US" altLang="zh-CN" b="0" i="0" dirty="0" smtClean="0">
                <a:solidFill>
                  <a:srgbClr val="333333"/>
                </a:solidFill>
                <a:effectLst/>
                <a:latin typeface="Tahoma" panose="020B0604030504040204" pitchFamily="34" charset="0"/>
              </a:rPr>
              <a:t> -in genbank06.fas -</a:t>
            </a:r>
            <a:r>
              <a:rPr lang="en-US" altLang="zh-CN" b="0" i="0" dirty="0" err="1" smtClean="0">
                <a:solidFill>
                  <a:srgbClr val="333333"/>
                </a:solidFill>
                <a:effectLst/>
                <a:latin typeface="Tahoma" panose="020B0604030504040204" pitchFamily="34" charset="0"/>
              </a:rPr>
              <a:t>input_type</a:t>
            </a:r>
            <a:r>
              <a:rPr lang="en-US" altLang="zh-CN" b="0" i="0" dirty="0" smtClean="0">
                <a:solidFill>
                  <a:srgbClr val="333333"/>
                </a:solidFill>
                <a:effectLst/>
                <a:latin typeface="Tahoma" panose="020B0604030504040204" pitchFamily="34" charset="0"/>
              </a:rPr>
              <a:t> </a:t>
            </a:r>
            <a:r>
              <a:rPr lang="en-US" altLang="zh-CN" b="0" i="0" dirty="0" err="1" smtClean="0">
                <a:solidFill>
                  <a:srgbClr val="333333"/>
                </a:solidFill>
                <a:effectLst/>
                <a:latin typeface="Tahoma" panose="020B0604030504040204" pitchFamily="34" charset="0"/>
              </a:rPr>
              <a:t>fasta</a:t>
            </a:r>
            <a:r>
              <a:rPr lang="en-US" altLang="zh-CN" b="0" i="0" dirty="0" smtClean="0">
                <a:solidFill>
                  <a:srgbClr val="333333"/>
                </a:solidFill>
                <a:effectLst/>
                <a:latin typeface="Tahoma" panose="020B0604030504040204" pitchFamily="34" charset="0"/>
              </a:rPr>
              <a:t> -</a:t>
            </a:r>
            <a:r>
              <a:rPr lang="en-US" altLang="zh-CN" b="0" i="0" dirty="0" err="1" smtClean="0">
                <a:solidFill>
                  <a:srgbClr val="333333"/>
                </a:solidFill>
                <a:effectLst/>
                <a:latin typeface="Tahoma" panose="020B0604030504040204" pitchFamily="34" charset="0"/>
              </a:rPr>
              <a:t>dbtype</a:t>
            </a:r>
            <a:r>
              <a:rPr lang="en-US" altLang="zh-CN" b="0" i="0" dirty="0" smtClean="0">
                <a:solidFill>
                  <a:srgbClr val="333333"/>
                </a:solidFill>
                <a:effectLst/>
                <a:latin typeface="Tahoma" panose="020B0604030504040204" pitchFamily="34" charset="0"/>
              </a:rPr>
              <a:t> </a:t>
            </a:r>
            <a:r>
              <a:rPr lang="en-US" altLang="zh-CN" b="0" i="0" dirty="0" err="1" smtClean="0">
                <a:solidFill>
                  <a:srgbClr val="333333"/>
                </a:solidFill>
                <a:effectLst/>
                <a:latin typeface="Tahoma" panose="020B0604030504040204" pitchFamily="34" charset="0"/>
              </a:rPr>
              <a:t>nucl</a:t>
            </a:r>
            <a:r>
              <a:rPr lang="en-US" altLang="zh-CN" b="0" i="0" dirty="0" smtClean="0">
                <a:solidFill>
                  <a:srgbClr val="333333"/>
                </a:solidFill>
                <a:effectLst/>
                <a:latin typeface="Tahoma" panose="020B0604030504040204" pitchFamily="34" charset="0"/>
              </a:rPr>
              <a:t> -title odor16s -out dbodor17Sdb  #</a:t>
            </a:r>
            <a:r>
              <a:rPr lang="zh-CN" altLang="en-US" b="0" i="0" dirty="0" smtClean="0">
                <a:solidFill>
                  <a:srgbClr val="333333"/>
                </a:solidFill>
                <a:effectLst/>
                <a:latin typeface="Tahoma" panose="020B0604030504040204" pitchFamily="34" charset="0"/>
              </a:rPr>
              <a:t>生成的数据库放在单独的</a:t>
            </a:r>
            <a:r>
              <a:rPr lang="en-US" altLang="zh-CN" b="0" i="0" dirty="0" err="1" smtClean="0">
                <a:solidFill>
                  <a:srgbClr val="333333"/>
                </a:solidFill>
                <a:effectLst/>
                <a:latin typeface="Tahoma" panose="020B0604030504040204" pitchFamily="34" charset="0"/>
              </a:rPr>
              <a:t>db</a:t>
            </a:r>
            <a:r>
              <a:rPr lang="zh-CN" altLang="en-US" b="0" i="0" dirty="0" smtClean="0">
                <a:solidFill>
                  <a:srgbClr val="333333"/>
                </a:solidFill>
                <a:effectLst/>
                <a:latin typeface="Tahoma" panose="020B0604030504040204" pitchFamily="34" charset="0"/>
              </a:rPr>
              <a:t>目录</a:t>
            </a:r>
            <a:r>
              <a:rPr lang="en-US" altLang="zh-CN" b="0" i="0" dirty="0" smtClean="0">
                <a:solidFill>
                  <a:srgbClr val="333333"/>
                </a:solidFill>
                <a:effectLst/>
                <a:latin typeface="Tahoma" panose="020B0604030504040204" pitchFamily="34" charset="0"/>
              </a:rPr>
              <a:t>#</a:t>
            </a:r>
          </a:p>
          <a:p>
            <a:r>
              <a:rPr lang="en-US" altLang="zh-CN" b="0" i="0" dirty="0" err="1" smtClean="0">
                <a:solidFill>
                  <a:srgbClr val="333333"/>
                </a:solidFill>
                <a:effectLst/>
                <a:latin typeface="Tahoma" panose="020B0604030504040204" pitchFamily="34" charset="0"/>
              </a:rPr>
              <a:t>blastn</a:t>
            </a:r>
            <a:r>
              <a:rPr lang="en-US" altLang="zh-CN" b="0" i="0" dirty="0" smtClean="0">
                <a:solidFill>
                  <a:srgbClr val="333333"/>
                </a:solidFill>
                <a:effectLst/>
                <a:latin typeface="Tahoma" panose="020B0604030504040204" pitchFamily="34" charset="0"/>
              </a:rPr>
              <a:t> -</a:t>
            </a:r>
            <a:r>
              <a:rPr lang="en-US" altLang="zh-CN" b="0" i="0" dirty="0" err="1" smtClean="0">
                <a:solidFill>
                  <a:srgbClr val="333333"/>
                </a:solidFill>
                <a:effectLst/>
                <a:latin typeface="Tahoma" panose="020B0604030504040204" pitchFamily="34" charset="0"/>
              </a:rPr>
              <a:t>db</a:t>
            </a:r>
            <a:r>
              <a:rPr lang="en-US" altLang="zh-CN" b="0" i="0" dirty="0" smtClean="0">
                <a:solidFill>
                  <a:srgbClr val="333333"/>
                </a:solidFill>
                <a:effectLst/>
                <a:latin typeface="Tahoma" panose="020B0604030504040204" pitchFamily="34" charset="0"/>
              </a:rPr>
              <a:t> odor16Sdb -query </a:t>
            </a:r>
            <a:r>
              <a:rPr lang="en-US" altLang="zh-CN" b="0" i="0" dirty="0" err="1" smtClean="0">
                <a:solidFill>
                  <a:srgbClr val="333333"/>
                </a:solidFill>
                <a:effectLst/>
                <a:latin typeface="Tahoma" panose="020B0604030504040204" pitchFamily="34" charset="0"/>
              </a:rPr>
              <a:t>test.fasta</a:t>
            </a:r>
            <a:r>
              <a:rPr lang="en-US" altLang="zh-CN" b="0" i="0" dirty="0" smtClean="0">
                <a:solidFill>
                  <a:srgbClr val="333333"/>
                </a:solidFill>
                <a:effectLst/>
                <a:latin typeface="Tahoma" panose="020B0604030504040204" pitchFamily="34" charset="0"/>
              </a:rPr>
              <a:t> -out 282toodor16s             #</a:t>
            </a:r>
            <a:r>
              <a:rPr lang="zh-CN" altLang="en-US" b="0" i="0" dirty="0" smtClean="0">
                <a:solidFill>
                  <a:srgbClr val="333333"/>
                </a:solidFill>
                <a:effectLst/>
                <a:latin typeface="Tahoma" panose="020B0604030504040204" pitchFamily="34" charset="0"/>
              </a:rPr>
              <a:t>在数据库中</a:t>
            </a:r>
            <a:r>
              <a:rPr lang="en-US" altLang="zh-CN" b="0" i="0" dirty="0" smtClean="0">
                <a:solidFill>
                  <a:srgbClr val="333333"/>
                </a:solidFill>
                <a:effectLst/>
                <a:latin typeface="Tahoma" panose="020B0604030504040204" pitchFamily="34" charset="0"/>
              </a:rPr>
              <a:t>blast</a:t>
            </a:r>
            <a:r>
              <a:rPr lang="zh-CN" altLang="en-US" b="0" i="0" dirty="0" smtClean="0">
                <a:solidFill>
                  <a:srgbClr val="333333"/>
                </a:solidFill>
                <a:effectLst/>
                <a:latin typeface="Tahoma" panose="020B0604030504040204" pitchFamily="34" charset="0"/>
              </a:rPr>
              <a:t>序列</a:t>
            </a:r>
            <a:r>
              <a:rPr lang="en-US" altLang="zh-CN" b="0" i="0" dirty="0" err="1" smtClean="0">
                <a:solidFill>
                  <a:srgbClr val="333333"/>
                </a:solidFill>
                <a:effectLst/>
                <a:latin typeface="Tahoma" panose="020B0604030504040204" pitchFamily="34" charset="0"/>
              </a:rPr>
              <a:t>test.fasta</a:t>
            </a:r>
            <a:endParaRPr lang="en-US" altLang="zh-CN" b="0" i="0" dirty="0" smtClean="0">
              <a:solidFill>
                <a:srgbClr val="333333"/>
              </a:solidFill>
              <a:effectLst/>
              <a:latin typeface="Tahoma" panose="020B0604030504040204" pitchFamily="34" charset="0"/>
            </a:endParaRPr>
          </a:p>
          <a:p>
            <a:r>
              <a:rPr lang="en-US" altLang="zh-CN" b="0" i="0" dirty="0" err="1" smtClean="0">
                <a:solidFill>
                  <a:srgbClr val="333333"/>
                </a:solidFill>
                <a:effectLst/>
                <a:latin typeface="Tahoma" panose="020B0604030504040204" pitchFamily="34" charset="0"/>
              </a:rPr>
              <a:t>blastn</a:t>
            </a:r>
            <a:r>
              <a:rPr lang="en-US" altLang="zh-CN" b="0" i="0" dirty="0" smtClean="0">
                <a:solidFill>
                  <a:srgbClr val="333333"/>
                </a:solidFill>
                <a:effectLst/>
                <a:latin typeface="Tahoma" panose="020B0604030504040204" pitchFamily="34" charset="0"/>
              </a:rPr>
              <a:t> -</a:t>
            </a:r>
            <a:r>
              <a:rPr lang="en-US" altLang="zh-CN" b="0" i="0" dirty="0" err="1" smtClean="0">
                <a:solidFill>
                  <a:srgbClr val="333333"/>
                </a:solidFill>
                <a:effectLst/>
                <a:latin typeface="Tahoma" panose="020B0604030504040204" pitchFamily="34" charset="0"/>
              </a:rPr>
              <a:t>db</a:t>
            </a:r>
            <a:r>
              <a:rPr lang="en-US" altLang="zh-CN" b="0" i="0" dirty="0" smtClean="0">
                <a:solidFill>
                  <a:srgbClr val="333333"/>
                </a:solidFill>
                <a:effectLst/>
                <a:latin typeface="Tahoma" panose="020B0604030504040204" pitchFamily="34" charset="0"/>
              </a:rPr>
              <a:t> dbodor17Sdb -query </a:t>
            </a:r>
            <a:r>
              <a:rPr lang="en-US" altLang="zh-CN" b="0" i="0" dirty="0" err="1" smtClean="0">
                <a:solidFill>
                  <a:srgbClr val="333333"/>
                </a:solidFill>
                <a:effectLst/>
                <a:latin typeface="Tahoma" panose="020B0604030504040204" pitchFamily="34" charset="0"/>
              </a:rPr>
              <a:t>test.fasta</a:t>
            </a:r>
            <a:r>
              <a:rPr lang="en-US" altLang="zh-CN" b="0" i="0" dirty="0" smtClean="0">
                <a:solidFill>
                  <a:srgbClr val="333333"/>
                </a:solidFill>
                <a:effectLst/>
                <a:latin typeface="Tahoma" panose="020B0604030504040204" pitchFamily="34" charset="0"/>
              </a:rPr>
              <a:t> -out 282toodor17s          #</a:t>
            </a:r>
            <a:r>
              <a:rPr lang="zh-CN" altLang="en-US" b="0" i="0" dirty="0" smtClean="0">
                <a:solidFill>
                  <a:srgbClr val="333333"/>
                </a:solidFill>
                <a:effectLst/>
                <a:latin typeface="Tahoma" panose="020B0604030504040204" pitchFamily="34" charset="0"/>
              </a:rPr>
              <a:t>数据库不在</a:t>
            </a:r>
            <a:r>
              <a:rPr lang="en-US" altLang="zh-CN" b="0" i="0" dirty="0" smtClean="0">
                <a:solidFill>
                  <a:srgbClr val="333333"/>
                </a:solidFill>
                <a:effectLst/>
                <a:latin typeface="Tahoma" panose="020B0604030504040204" pitchFamily="34" charset="0"/>
              </a:rPr>
              <a:t>bin</a:t>
            </a:r>
            <a:r>
              <a:rPr lang="zh-CN" altLang="en-US" b="0" i="0" dirty="0" smtClean="0">
                <a:solidFill>
                  <a:srgbClr val="333333"/>
                </a:solidFill>
                <a:effectLst/>
                <a:latin typeface="Tahoma" panose="020B0604030504040204" pitchFamily="34" charset="0"/>
              </a:rPr>
              <a:t>目录下</a:t>
            </a:r>
            <a:r>
              <a:rPr lang="en-US" altLang="zh-CN" b="0" i="0" dirty="0" smtClean="0">
                <a:solidFill>
                  <a:srgbClr val="333333"/>
                </a:solidFill>
                <a:effectLst/>
                <a:latin typeface="Tahoma" panose="020B0604030504040204" pitchFamily="34" charset="0"/>
              </a:rPr>
              <a:t>#</a:t>
            </a:r>
          </a:p>
          <a:p>
            <a:r>
              <a:rPr lang="en-US" altLang="zh-CN" b="0" i="0" dirty="0" err="1" smtClean="0">
                <a:solidFill>
                  <a:srgbClr val="333333"/>
                </a:solidFill>
                <a:effectLst/>
                <a:latin typeface="Tahoma" panose="020B0604030504040204" pitchFamily="34" charset="0"/>
              </a:rPr>
              <a:t>blastn</a:t>
            </a:r>
            <a:r>
              <a:rPr lang="en-US" altLang="zh-CN" b="0" i="0" dirty="0" smtClean="0">
                <a:solidFill>
                  <a:srgbClr val="333333"/>
                </a:solidFill>
                <a:effectLst/>
                <a:latin typeface="Tahoma" panose="020B0604030504040204" pitchFamily="34" charset="0"/>
              </a:rPr>
              <a:t> -</a:t>
            </a:r>
            <a:r>
              <a:rPr lang="en-US" altLang="zh-CN" b="0" i="0" dirty="0" err="1" smtClean="0">
                <a:solidFill>
                  <a:srgbClr val="333333"/>
                </a:solidFill>
                <a:effectLst/>
                <a:latin typeface="Tahoma" panose="020B0604030504040204" pitchFamily="34" charset="0"/>
              </a:rPr>
              <a:t>db</a:t>
            </a:r>
            <a:r>
              <a:rPr lang="en-US" altLang="zh-CN" b="0" i="0" dirty="0" smtClean="0">
                <a:solidFill>
                  <a:srgbClr val="333333"/>
                </a:solidFill>
                <a:effectLst/>
                <a:latin typeface="Tahoma" panose="020B0604030504040204" pitchFamily="34" charset="0"/>
              </a:rPr>
              <a:t> odor16Sdb -query </a:t>
            </a:r>
            <a:r>
              <a:rPr lang="en-US" altLang="zh-CN" b="0" i="0" dirty="0" err="1" smtClean="0">
                <a:solidFill>
                  <a:srgbClr val="333333"/>
                </a:solidFill>
                <a:effectLst/>
                <a:latin typeface="Tahoma" panose="020B0604030504040204" pitchFamily="34" charset="0"/>
              </a:rPr>
              <a:t>test.fasta</a:t>
            </a:r>
            <a:r>
              <a:rPr lang="en-US" altLang="zh-CN" b="0" i="0" dirty="0" smtClean="0">
                <a:solidFill>
                  <a:srgbClr val="333333"/>
                </a:solidFill>
                <a:effectLst/>
                <a:latin typeface="Tahoma" panose="020B0604030504040204" pitchFamily="34" charset="0"/>
              </a:rPr>
              <a:t> -out 282toodor16s_0 -</a:t>
            </a:r>
            <a:r>
              <a:rPr lang="en-US" altLang="zh-CN" b="0" i="0" dirty="0" err="1" smtClean="0">
                <a:solidFill>
                  <a:srgbClr val="333333"/>
                </a:solidFill>
                <a:effectLst/>
                <a:latin typeface="Tahoma" panose="020B0604030504040204" pitchFamily="34" charset="0"/>
              </a:rPr>
              <a:t>outfmt</a:t>
            </a:r>
            <a:r>
              <a:rPr lang="en-US" altLang="zh-CN" b="0" i="0" dirty="0" smtClean="0">
                <a:solidFill>
                  <a:srgbClr val="333333"/>
                </a:solidFill>
                <a:effectLst/>
                <a:latin typeface="Tahoma" panose="020B0604030504040204" pitchFamily="34" charset="0"/>
              </a:rPr>
              <a:t> 0   #</a:t>
            </a:r>
            <a:r>
              <a:rPr lang="zh-CN" altLang="en-US" b="0" i="0" dirty="0" smtClean="0">
                <a:solidFill>
                  <a:srgbClr val="333333"/>
                </a:solidFill>
                <a:effectLst/>
                <a:latin typeface="Tahoma" panose="020B0604030504040204" pitchFamily="34" charset="0"/>
              </a:rPr>
              <a:t>成对比对</a:t>
            </a:r>
          </a:p>
          <a:p>
            <a:r>
              <a:rPr lang="en-US" altLang="zh-CN" b="0" i="0" dirty="0" err="1" smtClean="0">
                <a:solidFill>
                  <a:srgbClr val="333333"/>
                </a:solidFill>
                <a:effectLst/>
                <a:latin typeface="Tahoma" panose="020B0604030504040204" pitchFamily="34" charset="0"/>
              </a:rPr>
              <a:t>blastn</a:t>
            </a:r>
            <a:r>
              <a:rPr lang="en-US" altLang="zh-CN" b="0" i="0" dirty="0" smtClean="0">
                <a:solidFill>
                  <a:srgbClr val="333333"/>
                </a:solidFill>
                <a:effectLst/>
                <a:latin typeface="Tahoma" panose="020B0604030504040204" pitchFamily="34" charset="0"/>
              </a:rPr>
              <a:t> -</a:t>
            </a:r>
            <a:r>
              <a:rPr lang="en-US" altLang="zh-CN" b="0" i="0" dirty="0" err="1" smtClean="0">
                <a:solidFill>
                  <a:srgbClr val="333333"/>
                </a:solidFill>
                <a:effectLst/>
                <a:latin typeface="Tahoma" panose="020B0604030504040204" pitchFamily="34" charset="0"/>
              </a:rPr>
              <a:t>db</a:t>
            </a:r>
            <a:r>
              <a:rPr lang="en-US" altLang="zh-CN" b="0" i="0" dirty="0" smtClean="0">
                <a:solidFill>
                  <a:srgbClr val="333333"/>
                </a:solidFill>
                <a:effectLst/>
                <a:latin typeface="Tahoma" panose="020B0604030504040204" pitchFamily="34" charset="0"/>
              </a:rPr>
              <a:t> odor16Sdb -query </a:t>
            </a:r>
            <a:r>
              <a:rPr lang="en-US" altLang="zh-CN" b="0" i="0" dirty="0" err="1" smtClean="0">
                <a:solidFill>
                  <a:srgbClr val="333333"/>
                </a:solidFill>
                <a:effectLst/>
                <a:latin typeface="Tahoma" panose="020B0604030504040204" pitchFamily="34" charset="0"/>
              </a:rPr>
              <a:t>test.fasta</a:t>
            </a:r>
            <a:r>
              <a:rPr lang="en-US" altLang="zh-CN" b="0" i="0" dirty="0" smtClean="0">
                <a:solidFill>
                  <a:srgbClr val="333333"/>
                </a:solidFill>
                <a:effectLst/>
                <a:latin typeface="Tahoma" panose="020B0604030504040204" pitchFamily="34" charset="0"/>
              </a:rPr>
              <a:t> -out 282toodor16s_1 -</a:t>
            </a:r>
            <a:r>
              <a:rPr lang="en-US" altLang="zh-CN" b="0" i="0" dirty="0" err="1" smtClean="0">
                <a:solidFill>
                  <a:srgbClr val="333333"/>
                </a:solidFill>
                <a:effectLst/>
                <a:latin typeface="Tahoma" panose="020B0604030504040204" pitchFamily="34" charset="0"/>
              </a:rPr>
              <a:t>outfmt</a:t>
            </a:r>
            <a:r>
              <a:rPr lang="en-US" altLang="zh-CN" b="0" i="0" dirty="0" smtClean="0">
                <a:solidFill>
                  <a:srgbClr val="333333"/>
                </a:solidFill>
                <a:effectLst/>
                <a:latin typeface="Tahoma" panose="020B0604030504040204" pitchFamily="34" charset="0"/>
              </a:rPr>
              <a:t> 1   #</a:t>
            </a:r>
            <a:r>
              <a:rPr lang="zh-CN" altLang="en-US" b="0" i="0" dirty="0" smtClean="0">
                <a:solidFill>
                  <a:srgbClr val="333333"/>
                </a:solidFill>
                <a:effectLst/>
                <a:latin typeface="Tahoma" panose="020B0604030504040204" pitchFamily="34" charset="0"/>
              </a:rPr>
              <a:t>带省略的全部比对，保守区域以“</a:t>
            </a:r>
            <a:r>
              <a:rPr lang="en-US" altLang="zh-CN" b="0" i="0" dirty="0" smtClean="0">
                <a:solidFill>
                  <a:srgbClr val="333333"/>
                </a:solidFill>
                <a:effectLst/>
                <a:latin typeface="Tahoma" panose="020B0604030504040204" pitchFamily="34" charset="0"/>
              </a:rPr>
              <a:t>.”</a:t>
            </a:r>
            <a:r>
              <a:rPr lang="zh-CN" altLang="en-US" b="0" i="0" dirty="0" smtClean="0">
                <a:solidFill>
                  <a:srgbClr val="333333"/>
                </a:solidFill>
                <a:effectLst/>
                <a:latin typeface="Tahoma" panose="020B0604030504040204" pitchFamily="34" charset="0"/>
              </a:rPr>
              <a:t>显示，</a:t>
            </a:r>
          </a:p>
          <a:p>
            <a:r>
              <a:rPr lang="en-US" altLang="zh-CN" b="0" i="0" dirty="0" err="1" smtClean="0">
                <a:solidFill>
                  <a:srgbClr val="333333"/>
                </a:solidFill>
                <a:effectLst/>
                <a:latin typeface="Tahoma" panose="020B0604030504040204" pitchFamily="34" charset="0"/>
              </a:rPr>
              <a:t>blastn</a:t>
            </a:r>
            <a:r>
              <a:rPr lang="en-US" altLang="zh-CN" b="0" i="0" dirty="0" smtClean="0">
                <a:solidFill>
                  <a:srgbClr val="333333"/>
                </a:solidFill>
                <a:effectLst/>
                <a:latin typeface="Tahoma" panose="020B0604030504040204" pitchFamily="34" charset="0"/>
              </a:rPr>
              <a:t> -</a:t>
            </a:r>
            <a:r>
              <a:rPr lang="en-US" altLang="zh-CN" b="0" i="0" dirty="0" err="1" smtClean="0">
                <a:solidFill>
                  <a:srgbClr val="333333"/>
                </a:solidFill>
                <a:effectLst/>
                <a:latin typeface="Tahoma" panose="020B0604030504040204" pitchFamily="34" charset="0"/>
              </a:rPr>
              <a:t>db</a:t>
            </a:r>
            <a:r>
              <a:rPr lang="en-US" altLang="zh-CN" b="0" i="0" dirty="0" smtClean="0">
                <a:solidFill>
                  <a:srgbClr val="333333"/>
                </a:solidFill>
                <a:effectLst/>
                <a:latin typeface="Tahoma" panose="020B0604030504040204" pitchFamily="34" charset="0"/>
              </a:rPr>
              <a:t> odor16Sdb -query </a:t>
            </a:r>
            <a:r>
              <a:rPr lang="en-US" altLang="zh-CN" b="0" i="0" dirty="0" err="1" smtClean="0">
                <a:solidFill>
                  <a:srgbClr val="333333"/>
                </a:solidFill>
                <a:effectLst/>
                <a:latin typeface="Tahoma" panose="020B0604030504040204" pitchFamily="34" charset="0"/>
              </a:rPr>
              <a:t>test.fasta</a:t>
            </a:r>
            <a:r>
              <a:rPr lang="en-US" altLang="zh-CN" b="0" i="0" dirty="0" smtClean="0">
                <a:solidFill>
                  <a:srgbClr val="333333"/>
                </a:solidFill>
                <a:effectLst/>
                <a:latin typeface="Tahoma" panose="020B0604030504040204" pitchFamily="34" charset="0"/>
              </a:rPr>
              <a:t> -out 282toodor16s_2 -</a:t>
            </a:r>
            <a:r>
              <a:rPr lang="en-US" altLang="zh-CN" b="0" i="0" dirty="0" err="1" smtClean="0">
                <a:solidFill>
                  <a:srgbClr val="333333"/>
                </a:solidFill>
                <a:effectLst/>
                <a:latin typeface="Tahoma" panose="020B0604030504040204" pitchFamily="34" charset="0"/>
              </a:rPr>
              <a:t>outfmt</a:t>
            </a:r>
            <a:r>
              <a:rPr lang="en-US" altLang="zh-CN" b="0" i="0" dirty="0" smtClean="0">
                <a:solidFill>
                  <a:srgbClr val="333333"/>
                </a:solidFill>
                <a:effectLst/>
                <a:latin typeface="Tahoma" panose="020B0604030504040204" pitchFamily="34" charset="0"/>
              </a:rPr>
              <a:t> 2   #</a:t>
            </a:r>
            <a:r>
              <a:rPr lang="zh-CN" altLang="en-US" b="0" i="0" dirty="0" smtClean="0">
                <a:solidFill>
                  <a:srgbClr val="333333"/>
                </a:solidFill>
                <a:effectLst/>
                <a:latin typeface="Tahoma" panose="020B0604030504040204" pitchFamily="34" charset="0"/>
              </a:rPr>
              <a:t>全部比对，保守区域不以“</a:t>
            </a:r>
            <a:r>
              <a:rPr lang="en-US" altLang="zh-CN" b="0" i="0" dirty="0" smtClean="0">
                <a:solidFill>
                  <a:srgbClr val="333333"/>
                </a:solidFill>
                <a:effectLst/>
                <a:latin typeface="Tahoma" panose="020B0604030504040204" pitchFamily="34" charset="0"/>
              </a:rPr>
              <a:t>.”</a:t>
            </a:r>
            <a:r>
              <a:rPr lang="zh-CN" altLang="en-US" b="0" i="0" dirty="0" smtClean="0">
                <a:solidFill>
                  <a:srgbClr val="333333"/>
                </a:solidFill>
                <a:effectLst/>
                <a:latin typeface="Tahoma" panose="020B0604030504040204" pitchFamily="34" charset="0"/>
              </a:rPr>
              <a:t>显示</a:t>
            </a:r>
            <a:endParaRPr lang="zh-CN" altLang="en-US" b="0" i="0" dirty="0">
              <a:solidFill>
                <a:srgbClr val="333333"/>
              </a:solidFill>
              <a:effectLst/>
              <a:latin typeface="Tahoma" panose="020B0604030504040204" pitchFamily="34" charset="0"/>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61</a:t>
            </a:fld>
            <a:endParaRPr lang="zh-CN" altLang="en-US"/>
          </a:p>
        </p:txBody>
      </p:sp>
    </p:spTree>
    <p:extLst>
      <p:ext uri="{BB962C8B-B14F-4D97-AF65-F5344CB8AC3E}">
        <p14:creationId xmlns:p14="http://schemas.microsoft.com/office/powerpoint/2010/main" val="2626879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6675" y="462721"/>
            <a:ext cx="3600400" cy="646331"/>
          </a:xfrm>
          <a:prstGeom prst="rect">
            <a:avLst/>
          </a:prstGeom>
        </p:spPr>
        <p:txBody>
          <a:bodyPr wrap="square">
            <a:spAutoFit/>
          </a:bodyPr>
          <a:lstStyle/>
          <a:p>
            <a:r>
              <a:rPr lang="en-US" altLang="zh-CN" sz="3600" b="1" dirty="0" smtClean="0">
                <a:latin typeface="Times New Roman" pitchFamily="18" charset="0"/>
                <a:cs typeface="Times New Roman" pitchFamily="18" charset="0"/>
              </a:rPr>
              <a:t>Linux</a:t>
            </a:r>
            <a:r>
              <a:rPr lang="zh-CN" altLang="en-US" sz="3600" dirty="0">
                <a:latin typeface="Times New Roman" pitchFamily="18" charset="0"/>
                <a:cs typeface="Times New Roman" pitchFamily="18" charset="0"/>
              </a:rPr>
              <a:t>的诞生 </a:t>
            </a:r>
          </a:p>
        </p:txBody>
      </p:sp>
      <p:sp>
        <p:nvSpPr>
          <p:cNvPr id="5" name="矩形 4"/>
          <p:cNvSpPr/>
          <p:nvPr/>
        </p:nvSpPr>
        <p:spPr>
          <a:xfrm>
            <a:off x="3007407" y="1686857"/>
            <a:ext cx="2664296" cy="1015663"/>
          </a:xfrm>
          <a:prstGeom prst="rect">
            <a:avLst/>
          </a:prstGeom>
        </p:spPr>
        <p:txBody>
          <a:bodyPr wrap="square">
            <a:spAutoFit/>
          </a:bodyPr>
          <a:lstStyle/>
          <a:p>
            <a:r>
              <a:rPr lang="zh-CN" altLang="en-US" sz="2000" dirty="0" smtClean="0">
                <a:latin typeface="楷体" pitchFamily="49" charset="-122"/>
                <a:ea typeface="楷体" pitchFamily="49" charset="-122"/>
              </a:rPr>
              <a:t>自由</a:t>
            </a:r>
            <a:r>
              <a:rPr lang="zh-CN" altLang="en-US" sz="2000" dirty="0">
                <a:latin typeface="楷体" pitchFamily="49" charset="-122"/>
                <a:ea typeface="楷体" pitchFamily="49" charset="-122"/>
              </a:rPr>
              <a:t>软件创始人： </a:t>
            </a:r>
          </a:p>
          <a:p>
            <a:r>
              <a:rPr lang="zh-CN" altLang="en-US" sz="2000" dirty="0">
                <a:latin typeface="楷体" pitchFamily="49" charset="-122"/>
                <a:ea typeface="楷体" pitchFamily="49" charset="-122"/>
              </a:rPr>
              <a:t>理查德 </a:t>
            </a:r>
            <a:r>
              <a:rPr lang="en-US" altLang="zh-CN" sz="2000" b="1" dirty="0">
                <a:latin typeface="楷体" pitchFamily="49" charset="-122"/>
                <a:ea typeface="楷体" pitchFamily="49" charset="-122"/>
              </a:rPr>
              <a:t>•</a:t>
            </a:r>
            <a:r>
              <a:rPr lang="zh-CN" altLang="en-US" sz="2000" dirty="0">
                <a:latin typeface="楷体" pitchFamily="49" charset="-122"/>
                <a:ea typeface="楷体" pitchFamily="49" charset="-122"/>
              </a:rPr>
              <a:t>马修</a:t>
            </a:r>
            <a:r>
              <a:rPr lang="en-US" altLang="zh-CN" sz="2000" b="1" dirty="0">
                <a:latin typeface="楷体" pitchFamily="49" charset="-122"/>
                <a:ea typeface="楷体" pitchFamily="49" charset="-122"/>
              </a:rPr>
              <a:t>•</a:t>
            </a:r>
            <a:r>
              <a:rPr lang="zh-CN" altLang="en-US" sz="2000" dirty="0">
                <a:latin typeface="楷体" pitchFamily="49" charset="-122"/>
                <a:ea typeface="楷体" pitchFamily="49" charset="-122"/>
              </a:rPr>
              <a:t>斯托曼， </a:t>
            </a:r>
          </a:p>
          <a:p>
            <a:r>
              <a:rPr lang="en-US" altLang="zh-CN" sz="2000" b="1" dirty="0">
                <a:latin typeface="楷体" pitchFamily="49" charset="-122"/>
                <a:ea typeface="楷体" pitchFamily="49" charset="-122"/>
              </a:rPr>
              <a:t>GNU</a:t>
            </a:r>
            <a:r>
              <a:rPr lang="zh-CN" altLang="en-US" sz="2000" dirty="0">
                <a:latin typeface="楷体" pitchFamily="49" charset="-122"/>
                <a:ea typeface="楷体" pitchFamily="49" charset="-122"/>
              </a:rPr>
              <a:t>计划的创立者。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967" y="2910993"/>
            <a:ext cx="330517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7309003" y="1840745"/>
            <a:ext cx="2664296" cy="707886"/>
          </a:xfrm>
          <a:prstGeom prst="rect">
            <a:avLst/>
          </a:prstGeom>
        </p:spPr>
        <p:txBody>
          <a:bodyPr wrap="square">
            <a:spAutoFit/>
          </a:bodyPr>
          <a:lstStyle/>
          <a:p>
            <a:r>
              <a:rPr lang="zh-CN" altLang="en-US" sz="2000" dirty="0" smtClean="0">
                <a:latin typeface="Times New Roman" pitchFamily="18" charset="0"/>
                <a:ea typeface="楷体" pitchFamily="49" charset="-122"/>
                <a:cs typeface="Times New Roman" pitchFamily="18" charset="0"/>
              </a:rPr>
              <a:t>林</a:t>
            </a:r>
            <a:r>
              <a:rPr lang="zh-CN" altLang="en-US" sz="2000" dirty="0">
                <a:latin typeface="Times New Roman" pitchFamily="18" charset="0"/>
                <a:ea typeface="楷体" pitchFamily="49" charset="-122"/>
                <a:cs typeface="Times New Roman" pitchFamily="18" charset="0"/>
              </a:rPr>
              <a:t>纳斯</a:t>
            </a:r>
            <a:r>
              <a:rPr lang="en-US" altLang="zh-CN" sz="2000" b="1" dirty="0">
                <a:latin typeface="Times New Roman" pitchFamily="18" charset="0"/>
                <a:ea typeface="楷体" pitchFamily="49" charset="-122"/>
                <a:cs typeface="Times New Roman" pitchFamily="18" charset="0"/>
              </a:rPr>
              <a:t>•</a:t>
            </a:r>
            <a:r>
              <a:rPr lang="zh-CN" altLang="en-US" sz="2000" dirty="0">
                <a:latin typeface="Times New Roman" pitchFamily="18" charset="0"/>
                <a:ea typeface="楷体" pitchFamily="49" charset="-122"/>
                <a:cs typeface="Times New Roman" pitchFamily="18" charset="0"/>
              </a:rPr>
              <a:t>托瓦兹， </a:t>
            </a:r>
          </a:p>
          <a:p>
            <a:r>
              <a:rPr lang="en-US" altLang="zh-CN" sz="2000" b="1" dirty="0">
                <a:latin typeface="Times New Roman" pitchFamily="18" charset="0"/>
                <a:ea typeface="楷体" pitchFamily="49" charset="-122"/>
                <a:cs typeface="Times New Roman" pitchFamily="18" charset="0"/>
              </a:rPr>
              <a:t>Linux</a:t>
            </a:r>
            <a:r>
              <a:rPr lang="zh-CN" altLang="en-US" sz="2000" dirty="0">
                <a:latin typeface="Times New Roman" pitchFamily="18" charset="0"/>
                <a:ea typeface="楷体" pitchFamily="49" charset="-122"/>
                <a:cs typeface="Times New Roman" pitchFamily="18" charset="0"/>
              </a:rPr>
              <a:t>核心的创立者 </a:t>
            </a: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0079" y="2910993"/>
            <a:ext cx="1826079" cy="2790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788723" y="6201255"/>
            <a:ext cx="3460937" cy="369332"/>
          </a:xfrm>
          <a:prstGeom prst="rect">
            <a:avLst/>
          </a:prstGeom>
        </p:spPr>
        <p:txBody>
          <a:bodyPr wrap="square">
            <a:spAutoFit/>
          </a:bodyPr>
          <a:lstStyle/>
          <a:p>
            <a:r>
              <a:rPr lang="en-US" altLang="zh-CN" b="1" dirty="0" smtClean="0">
                <a:latin typeface="Times New Roman" pitchFamily="18" charset="0"/>
                <a:ea typeface="楷体" pitchFamily="49" charset="-122"/>
                <a:cs typeface="Times New Roman" pitchFamily="18" charset="0"/>
              </a:rPr>
              <a:t>GNU</a:t>
            </a:r>
            <a:r>
              <a:rPr lang="zh-CN" altLang="en-US" dirty="0">
                <a:latin typeface="Times New Roman" pitchFamily="18" charset="0"/>
                <a:ea typeface="楷体" pitchFamily="49" charset="-122"/>
                <a:cs typeface="Times New Roman" pitchFamily="18" charset="0"/>
              </a:rPr>
              <a:t>和</a:t>
            </a:r>
            <a:r>
              <a:rPr lang="en-US" altLang="zh-CN" b="1" dirty="0">
                <a:latin typeface="Times New Roman" pitchFamily="18" charset="0"/>
                <a:ea typeface="楷体" pitchFamily="49" charset="-122"/>
                <a:cs typeface="Times New Roman" pitchFamily="18" charset="0"/>
              </a:rPr>
              <a:t>LINUX</a:t>
            </a:r>
            <a:r>
              <a:rPr lang="zh-CN" altLang="en-US" dirty="0">
                <a:latin typeface="Times New Roman" pitchFamily="18" charset="0"/>
                <a:ea typeface="楷体" pitchFamily="49" charset="-122"/>
                <a:cs typeface="Times New Roman" pitchFamily="18" charset="0"/>
              </a:rPr>
              <a:t>一次有趣的联姻 </a:t>
            </a:r>
          </a:p>
        </p:txBody>
      </p:sp>
      <p:sp>
        <p:nvSpPr>
          <p:cNvPr id="2" name="灯片编号占位符 1"/>
          <p:cNvSpPr>
            <a:spLocks noGrp="1"/>
          </p:cNvSpPr>
          <p:nvPr>
            <p:ph type="sldNum" sz="quarter" idx="12"/>
          </p:nvPr>
        </p:nvSpPr>
        <p:spPr/>
        <p:txBody>
          <a:bodyPr/>
          <a:lstStyle/>
          <a:p>
            <a:fld id="{E8D1A0BE-4B26-48D7-B8C5-31D3800DADB1}" type="slidenum">
              <a:rPr lang="zh-CN" altLang="en-US" smtClean="0"/>
              <a:t>7</a:t>
            </a:fld>
            <a:endParaRPr lang="zh-CN" altLang="en-US"/>
          </a:p>
        </p:txBody>
      </p:sp>
    </p:spTree>
    <p:extLst>
      <p:ext uri="{BB962C8B-B14F-4D97-AF65-F5344CB8AC3E}">
        <p14:creationId xmlns:p14="http://schemas.microsoft.com/office/powerpoint/2010/main" val="3825367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53209" y="535293"/>
            <a:ext cx="4572000" cy="646331"/>
          </a:xfrm>
          <a:prstGeom prst="rect">
            <a:avLst/>
          </a:prstGeom>
        </p:spPr>
        <p:txBody>
          <a:bodyPr>
            <a:spAutoFit/>
          </a:bodyPr>
          <a:lstStyle/>
          <a:p>
            <a:r>
              <a:rPr lang="en-US" altLang="zh-CN" sz="3600" b="1" dirty="0" smtClean="0">
                <a:latin typeface="Times New Roman" pitchFamily="18" charset="0"/>
                <a:ea typeface="楷体" pitchFamily="49" charset="-122"/>
                <a:cs typeface="Times New Roman" pitchFamily="18" charset="0"/>
              </a:rPr>
              <a:t>Linux</a:t>
            </a:r>
            <a:r>
              <a:rPr lang="zh-CN" altLang="en-US" sz="3600" dirty="0">
                <a:latin typeface="Times New Roman" pitchFamily="18" charset="0"/>
                <a:ea typeface="楷体" pitchFamily="49" charset="-122"/>
                <a:cs typeface="Times New Roman" pitchFamily="18" charset="0"/>
              </a:rPr>
              <a:t>系统的文件系统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057" y="1399389"/>
            <a:ext cx="45720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057" y="1903445"/>
            <a:ext cx="440453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7289441" y="5679583"/>
            <a:ext cx="2485623" cy="461665"/>
          </a:xfrm>
          <a:prstGeom prst="rect">
            <a:avLst/>
          </a:prstGeom>
          <a:noFill/>
        </p:spPr>
        <p:txBody>
          <a:bodyPr wrap="square" rtlCol="0">
            <a:spAutoFit/>
          </a:bodyPr>
          <a:lstStyle/>
          <a:p>
            <a:r>
              <a:rPr lang="en-US" altLang="zh-CN" sz="2400" dirty="0" smtClean="0">
                <a:solidFill>
                  <a:srgbClr val="FF0000"/>
                </a:solidFill>
                <a:latin typeface="Times New Roman" panose="02020603050405020304" pitchFamily="18" charset="0"/>
                <a:cs typeface="Times New Roman" panose="02020603050405020304" pitchFamily="18" charset="0"/>
              </a:rPr>
              <a:t>/home/</a:t>
            </a:r>
            <a:r>
              <a:rPr lang="en-US" altLang="zh-CN" sz="2400" dirty="0" err="1" smtClean="0">
                <a:solidFill>
                  <a:srgbClr val="FF0000"/>
                </a:solidFill>
                <a:latin typeface="Times New Roman" panose="02020603050405020304" pitchFamily="18" charset="0"/>
                <a:cs typeface="Times New Roman" panose="02020603050405020304" pitchFamily="18" charset="0"/>
              </a:rPr>
              <a:t>jnsi</a:t>
            </a:r>
            <a:r>
              <a:rPr lang="en-US" altLang="zh-CN" sz="2400" dirty="0">
                <a:solidFill>
                  <a:srgbClr val="FF0000"/>
                </a:solidFill>
                <a:latin typeface="Times New Roman" panose="02020603050405020304" pitchFamily="18" charset="0"/>
                <a:cs typeface="Times New Roman" panose="02020603050405020304" pitchFamily="18" charset="0"/>
              </a:rPr>
              <a:t>/</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E8D1A0BE-4B26-48D7-B8C5-31D3800DADB1}" type="slidenum">
              <a:rPr lang="zh-CN" altLang="en-US" smtClean="0"/>
              <a:t>8</a:t>
            </a:fld>
            <a:endParaRPr lang="zh-CN" altLang="en-US"/>
          </a:p>
        </p:txBody>
      </p:sp>
    </p:spTree>
    <p:extLst>
      <p:ext uri="{BB962C8B-B14F-4D97-AF65-F5344CB8AC3E}">
        <p14:creationId xmlns:p14="http://schemas.microsoft.com/office/powerpoint/2010/main" val="1501064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993062" y="1461412"/>
            <a:ext cx="8261989" cy="4872051"/>
          </a:xfrm>
          <a:prstGeom prst="rect">
            <a:avLst/>
          </a:prstGeom>
          <a:noFill/>
          <a:ln w="9525">
            <a:noFill/>
            <a:miter lim="800000"/>
            <a:headEnd/>
            <a:tailEnd/>
          </a:ln>
          <a:effectLst/>
        </p:spPr>
      </p:pic>
      <p:sp>
        <p:nvSpPr>
          <p:cNvPr id="5" name="矩形 4"/>
          <p:cNvSpPr/>
          <p:nvPr/>
        </p:nvSpPr>
        <p:spPr>
          <a:xfrm>
            <a:off x="2577847" y="378709"/>
            <a:ext cx="7265002" cy="769441"/>
          </a:xfrm>
          <a:prstGeom prst="rect">
            <a:avLst/>
          </a:prstGeom>
        </p:spPr>
        <p:txBody>
          <a:bodyPr wrap="none">
            <a:spAutoFit/>
          </a:bodyPr>
          <a:lstStyle/>
          <a:p>
            <a:r>
              <a:rPr lang="en-US" altLang="zh-CN" sz="4400" b="1" dirty="0" smtClean="0">
                <a:solidFill>
                  <a:srgbClr val="002060"/>
                </a:solidFill>
                <a:latin typeface="Times New Roman" pitchFamily="18" charset="0"/>
                <a:ea typeface="楷体" pitchFamily="49" charset="-122"/>
                <a:cs typeface="Times New Roman" pitchFamily="18" charset="0"/>
              </a:rPr>
              <a:t>Linux</a:t>
            </a:r>
            <a:r>
              <a:rPr lang="zh-CN" altLang="en-US" sz="4400" b="1" dirty="0" smtClean="0">
                <a:solidFill>
                  <a:srgbClr val="002060"/>
                </a:solidFill>
                <a:latin typeface="Times New Roman" pitchFamily="18" charset="0"/>
                <a:ea typeface="楷体" pitchFamily="49" charset="-122"/>
                <a:cs typeface="Times New Roman" pitchFamily="18" charset="0"/>
              </a:rPr>
              <a:t>操作环境 </a:t>
            </a:r>
            <a:r>
              <a:rPr lang="en-US" altLang="zh-CN" sz="4400" b="1" dirty="0" smtClean="0">
                <a:solidFill>
                  <a:srgbClr val="002060"/>
                </a:solidFill>
                <a:latin typeface="Times New Roman" pitchFamily="18" charset="0"/>
                <a:ea typeface="楷体" pitchFamily="49" charset="-122"/>
                <a:cs typeface="Times New Roman" pitchFamily="18" charset="0"/>
              </a:rPr>
              <a:t>VS Windows </a:t>
            </a:r>
          </a:p>
        </p:txBody>
      </p:sp>
      <p:sp>
        <p:nvSpPr>
          <p:cNvPr id="6" name="Rectangle 13"/>
          <p:cNvSpPr>
            <a:spLocks noChangeArrowheads="1"/>
          </p:cNvSpPr>
          <p:nvPr/>
        </p:nvSpPr>
        <p:spPr bwMode="auto">
          <a:xfrm>
            <a:off x="1826860" y="1170547"/>
            <a:ext cx="8748713" cy="71438"/>
          </a:xfrm>
          <a:prstGeom prst="rect">
            <a:avLst/>
          </a:prstGeom>
          <a:gradFill rotWithShape="1">
            <a:gsLst>
              <a:gs pos="0">
                <a:srgbClr val="0FB122"/>
              </a:gs>
              <a:gs pos="100000">
                <a:srgbClr val="FF0000"/>
              </a:gs>
            </a:gsLst>
            <a:lin ang="0" scaled="1"/>
          </a:gradFill>
          <a:ln w="9525">
            <a:solidFill>
              <a:srgbClr val="FFFFFF"/>
            </a:solidFill>
            <a:miter lim="800000"/>
            <a:headEnd/>
            <a:tailEnd/>
          </a:ln>
        </p:spPr>
        <p:txBody>
          <a:bodyPr wrap="none"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E8D1A0BE-4B26-48D7-B8C5-31D3800DADB1}" type="slidenum">
              <a:rPr lang="zh-CN" altLang="en-US" smtClean="0"/>
              <a:t>9</a:t>
            </a:fld>
            <a:endParaRPr lang="zh-CN" altLang="en-US"/>
          </a:p>
        </p:txBody>
      </p:sp>
    </p:spTree>
    <p:extLst>
      <p:ext uri="{BB962C8B-B14F-4D97-AF65-F5344CB8AC3E}">
        <p14:creationId xmlns:p14="http://schemas.microsoft.com/office/powerpoint/2010/main" val="3177396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2139</TotalTime>
  <Words>3902</Words>
  <Application>Microsoft Office PowerPoint</Application>
  <PresentationFormat>自定义</PresentationFormat>
  <Paragraphs>641</Paragraphs>
  <Slides>61</Slides>
  <Notes>3</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第一章  Linux介绍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Linux 基本命令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常见的几种压缩文件</vt:lpstr>
      <vt:lpstr>PowerPoint 演示文稿</vt:lpstr>
      <vt:lpstr>Linux文件类型的定义</vt:lpstr>
      <vt:lpstr>Linux文件属性的定义</vt:lpstr>
      <vt:lpstr>Linux文件权限的定义</vt:lpstr>
      <vt:lpstr>PowerPoint 演示文稿</vt:lpstr>
      <vt:lpstr>PowerPoint 演示文稿</vt:lpstr>
      <vt:lpstr>PowerPoint 演示文稿</vt:lpstr>
      <vt:lpstr>vi命令详解</vt:lpstr>
      <vt:lpstr>vi命令详解</vt:lpstr>
      <vt:lpstr>vi命令详解</vt:lpstr>
      <vt:lpstr>vi命令详解</vt:lpstr>
      <vt:lpstr>PowerPoint 演示文稿</vt:lpstr>
      <vt:lpstr>PowerPoint 演示文稿</vt:lpstr>
      <vt:lpstr>PowerPoint 演示文稿</vt:lpstr>
      <vt:lpstr>PowerPoint 演示文稿</vt:lpstr>
      <vt:lpstr>PowerPoint 演示文稿</vt:lpstr>
      <vt:lpstr>PowerPoint 演示文稿</vt:lpstr>
      <vt:lpstr>Perl版本:</vt:lpstr>
      <vt:lpstr>Perl的安装 Linux平台下的安装:</vt:lpstr>
      <vt:lpstr>编辑和调试工具</vt:lpstr>
      <vt:lpstr>执行Perl</vt:lpstr>
      <vt:lpstr>Perl 运行HELLO示例</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Computer Center of BFU</cp:lastModifiedBy>
  <cp:revision>62</cp:revision>
  <dcterms:created xsi:type="dcterms:W3CDTF">2018-03-09T06:01:32Z</dcterms:created>
  <dcterms:modified xsi:type="dcterms:W3CDTF">2019-04-29T06:21:12Z</dcterms:modified>
</cp:coreProperties>
</file>