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333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8" r:id="rId63"/>
    <p:sldId id="319" r:id="rId64"/>
    <p:sldId id="320" r:id="rId6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500" autoAdjust="0"/>
  </p:normalViewPr>
  <p:slideViewPr>
    <p:cSldViewPr snapToGrid="0">
      <p:cViewPr varScale="1">
        <p:scale>
          <a:sx n="82" d="100"/>
          <a:sy n="82" d="100"/>
        </p:scale>
        <p:origin x="126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28.36041" units="1/cm"/>
          <inkml:channelProperty channel="Y" name="resolution" value="28.34646" units="1/cm"/>
          <inkml:channelProperty channel="T" name="resolution" value="1" units="1/dev"/>
        </inkml:channelProperties>
      </inkml:inkSource>
      <inkml:timestamp xml:id="ts0" timeString="2018-03-18T02:59:00.702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fitToCurve" value="1"/>
    </inkml:brush>
    <inkml:brush xml:id="br2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E9E3C91C-D4DD-4534-A3A4-D9744E657C9A}" emma:medium="tactile" emma:mode="ink">
          <msink:context xmlns:msink="http://schemas.microsoft.com/ink/2010/main" type="writingRegion" rotatedBoundingBox="8871,7423 8663,13958 6351,13884 6559,7349"/>
        </emma:interpretation>
      </emma:emma>
    </inkml:annotationXML>
    <inkml:traceGroup>
      <inkml:annotationXML>
        <emma:emma xmlns:emma="http://www.w3.org/2003/04/emma" version="1.0">
          <emma:interpretation id="{1C99C147-8DAC-4C43-82AD-6AB0F78573C9}" emma:medium="tactile" emma:mode="ink">
            <msink:context xmlns:msink="http://schemas.microsoft.com/ink/2010/main" type="paragraph" rotatedBoundingBox="8871,7423 8663,13958 6351,13884 6559,734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3CB6352F-3154-4DAA-BC97-F9500C1013C8}" emma:medium="tactile" emma:mode="ink">
              <msink:context xmlns:msink="http://schemas.microsoft.com/ink/2010/main" type="line" rotatedBoundingBox="8871,7423 8663,13958 6351,13884 6559,7349"/>
            </emma:interpretation>
          </emma:emma>
        </inkml:annotationXML>
        <inkml:traceGroup>
          <inkml:annotationXML>
            <emma:emma xmlns:emma="http://www.w3.org/2003/04/emma" version="1.0">
              <emma:interpretation id="{6892BC7C-FD8E-44EF-8A69-EA7FF95727AD}" emma:medium="tactile" emma:mode="ink">
                <msink:context xmlns:msink="http://schemas.microsoft.com/ink/2010/main" type="inkWord" rotatedBoundingBox="8871,7423 8668,13808 6356,13734 6559,7349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2007 4882 0,'-33'0'141,"-1"0"-126,-66 0-15,0-34 16,0 34-16,-1 0 15,-32 0-15,32 0 16,1 0-16,33 0 16,-66-33-16,66 33 15,67-33 1,-34 33-16,1 0 15,-1-34 1,34 34-16,-33 0 16,0-33-16,-1 33 15,1 0-15,-1 0 16,-32 0-1,66-34-15,-34 34 16,1 0-16,-1-33 16,1-1-1,-1 1-15,-32 0 16,66-1-16,-34 34 15,1-33 1,33 33 0,-34 0-16,1-34 15,-1 1 1,34 33-16,-33-33 15,0-1-15,-34-33 16,33 34-16,34 33 16,0-34-16,-66 1 15,66-34 16,-34 34-31,34-1 16,-33-33-16,33 67 16,-34-66-16,1-1 15,33 67 1,0-67-1,0 34 1,0 33 0,-34-67-16,34 0 15,0 33 1,0 1-16,0-34 15,0 34-15,0-1 16,0 1-16,0-34 16,0 67-16,0-67 15,0 0-15,0 1 16,0 32-16,0 1 15,0-68-15,0 68 16,0 0-16,0-34 16,0 33-16,0 1 15,0-34-15,0 67 16,0-33-16,0 33 15,0-67-15,0 67 16,0-34-16,0-32 16,0 32-16,0 1 15,0-1-15,0 1 16,34-1-1,-1 1-15,-33 0 0,34-1 16,-34 1 0,33-34-16,1 67 15,-34-67 1,0 34-16,33 33 15,0-34-15,1 1 16,-1-34-16,-33 67 16,34-67-16,-1 34 15,0-1-15,1-33 16,33 34-16,-34-34 15,1 67-15,32-33 16,1-1-16,0-33 16,-67 67-16,67-66 15,-34 32-15,1-33 16,-1 67-16,1-33 15,32 0-15,-66-1 16,67 1-16,-67 33 16,67-67-16,-67 67 15,34-34 1,32 1-1,-66 0-15,34 33 16,-1-67-16,34 67 16,-33-34-1,32 1 1,-32 33-1,-34-34-15,33 1 16,1 33-16,-34-33 16,66 33-1,-66-34-15,34 34 16,-34-33-16,33 33 15,1 0 1,-1-34-16,34 1 31,-34 0-15,-33 33-1,34-34 1,-34 34 0,67 0-1,0-67 32,-1 67 0,-32-33 0,-34 33-16,33-34-16,-33 34 32</inkml:trace>
          <inkml:trace contextRef="#ctx0" brushRef="#br1" timeOffset="-36390.0813">2041 2 0,'0'0'171,"-101"0"-171,35 0 16,-68 0-16,34 0 15,-1 34-15,1-1 16,0-33-16,33 0 16,-33 34-16,-1-34 15,1 33-15,100-33 16,-67 0-16,0 33 15,34 1-15,-34-34 16,34 33-16,-1-33 16,-32 34-16,66-34 15,-67 0-15,0 33 16,33 1-16,-32-1 15,32 0-15,1 1 16,-34-34-16,33 33 16,1 1-16,33-34 15,-33 33-15,33-33 16,-34 34-16,1-1 15,-1 67-15,34-100 16,-33 34-16,33 32 16,0-32-1,0 33-15,0-34 16,0 1-16,0 32 15,0 1-15,0 0 16,0 33-16,0-100 16,0 67-16,0-33 15,0-1-15,0 0 16,0 34-16,0-33 15,0 33 1,33-34-16,-33 0 16,0 1-1,0-1-15,34 1 31,-34-1-31,0 1 16,33-1 0,-33-33-16,34 33 31,-1 34 0,34-67-15,-67 34-1,33-1 1,1-33-16,-1 33 15,-33-33-15,34 0 16,-1 0-16,0 34 16,-33-1-16,34 1 15,-34-34 16,33 0 16,1 0-47,-1 33 16,1-33-1,32 34 1,-66-34 0,34 0-1,33 33-15,-67-33 16,66 0-1,35 33-15,-68-33 16,1 0-16,66 34 16,-67-34-1,34 0-15,-33 0 16,32 0-16,35 33 15,-68-33-15,0 0 16,34 0-16,-67 0 16,34 0 30,-34 34-30,67-34 0,-67 0-16,66 0 15,1 33 94,-67-33 859,34 0-766,-1 0-139,1 0 15,-34 0-63,33 0 1</inkml:trace>
          <inkml:trace contextRef="#ctx0" brushRef="#br0" timeOffset="2216.1266">1673 337 0,'0'0'265,"0"0"-249,33 0 0,1 0 15,-1 0-16,-33 0 1,34 0 0,-1 0-1,1 0 16,-34 0-31,33 0 32,0 0-17,1 0-15,-34 0 16,33 0 155,1 0-93,-1 0-62,0 33 0,1 34-1,-1-67-15,-33 33 219,0-33-110,0 34-94,-33-1 17,-1-33-17,1 0-15,33 0 16,-67 34-16,67-34 15,-33 0 1,33 33-16,-34-33 16,1 33-1,0-33 1,33 0-16,-67 0 15,67 34-15,-34-34 16,34 33 0</inkml:trace>
          <inkml:trace contextRef="#ctx0" brushRef="#br2" timeOffset="8519.4872">2141 938 0,'0'34'391,"-34"-1"-376,-32 0 1,66-33-16,-67 0 15,67 0-15,-34 0 16,-32 67-16,66-67 16,-67 34 15,33-1-16,-33 1 1,67-34-16,-33 33 16,33-33-16,-67 33 15,67-33-15,-67 34 16,67-1-16,-33-33 15,-1 34 1,1-1-16,0 0 16,-1 1-16,1-34 15,-1 33-15,34 1 16,-33-34-16,0 33 15,-1-33-15,34 34 16,0-1-16,-33 0 16,33-33-16,-67 101 15,67-101-15,-67 33 16,67 34-1,-33-67-15,-1 67 16,1 33 0,-1-100-16,34 33 31,-33 34-31,33-67 15,0 34 1,-34-1 0,1 34-1,33-67 1,-33 33-1,33-33 1,0 67 0,0-67-1,0 34 1,0 33-1,0-67-15,-67 66 16,67-32 0,0-1-16,0-33 15,0 67-15,0-34 16,-34-33-16,34 34 15,0-1-15,0 1 16,0-1-16,0 1 16,0 32-1,0-66-15,0 67 16,0-33-16,0-34 15,-33 33-15,0 1 16,33-1-16,0-33 16,0 67-16,0-67 15,0 67-15,0-34 16,0-33-1,0 67-15,0-34 16,0 1-16,0-34 16,0 33-16,-34 34 15,34-67-15,-33 33 16,33 1-16,0-1 15,0 1-15,0-1 16,0 1-16,0-34 16,0 66-16,0-32 15,0-1-15,0 34 16,0-34-16,0-33 15,0 67-15,-34 0 16,34 0-16,0-34 16,0 34-1,0-33-15,0 33 16,0-34-16,-33 0 15,33 34-15,0-33 16,0-34-16,0 66 16,0-32-16,0 66 15,0-100-15,0 34 16,0 32-16,0-32 15,0 33-15,0-34 16,0 34-16,0-34 16,0 1-16,0-1 15,0 1-15,0-1 16,0 0-16,0 1 15,0-1 1,33 34 0,-33-33-1,0 32-15,0-66 16,0 34-16,0-34 15,34 67-15,-34-34 16,33 1-16,-33-1 16,34-33-1,-34 67-15,33-67 16,-33 33-1,33 1-15,1-1 16,-34 0-16,0 1 16,33-34-16,1 0 15,32 67-15,-32-34 16,33 1-16,0-34 15,-34 33-15,67 34 16,-66-67-16,33 33 16,-1 1-16,1-34 15,-33 0-15,66 33 16,-67-33-16,-33 34 15,67-34-15,0 33 16,0-33-16,0 67 16,-34-67-16,-33 0 15,34 0 1,-1 0 62</inkml:trace>
          <inkml:trace contextRef="#ctx0" brushRef="#br1" timeOffset="-34671.9831">1673 2141 0,'0'0'16,"33"0"15,-33 0-16,67 0-15,-67 34 16,0-34-16,0 33 16,34-33-16,-1 67 15,1-34 1,-1 1-1,-33-1 1,33 1 0,1-1-1,-1 34 16,-33-34 313,0-33-344,-67 0 15,34 0-15,-34 34 16,34-34-1,-1 0-15,-33 0 16,34 0-16,0 33 16,-34 1-16,67-34 15,-34 0-15,1 0 16,-1 0-16,1 0 15,0 0 17,-1 0-32,1 0 15,-1 0-15,1 33 16,0-33-1,33 0 32</inkml:trace>
        </inkml:traceGroup>
        <inkml:traceGroup>
          <inkml:annotationXML>
            <emma:emma xmlns:emma="http://www.w3.org/2003/04/emma" version="1.0">
              <emma:interpretation id="{13BE7C8A-E25A-4814-B875-FEEA927FD64F}" emma:medium="tactile" emma:mode="ink">
                <msink:context xmlns:msink="http://schemas.microsoft.com/ink/2010/main" type="inkWord" rotatedBoundingBox="8570,13375 8552,13955 7954,13936 7972,13356"/>
              </emma:interpretation>
              <emma:one-of disjunction-type="recognition" id="oneOf1">
                <emma:interpretation id="interp1" emma:lang="" emma:confidence="0">
                  <emma:literal>」</emma:literal>
                </emma:interpretation>
                <emma:interpretation id="interp2" emma:lang="" emma:confidence="0">
                  <emma:literal>〉</emma:literal>
                </emma:interpretation>
                <emma:interpretation id="interp3" emma:lang="" emma:confidence="0">
                  <emma:literal>b</emma:literal>
                </emma:interpretation>
                <emma:interpretation id="interp4" emma:lang="" emma:confidence="0">
                  <emma:literal>匕</emma:literal>
                </emma:interpretation>
                <emma:interpretation id="interp5" emma:lang="" emma:confidence="0">
                  <emma:literal>七</emma:literal>
                </emma:interpretation>
              </emma:one-of>
            </emma:emma>
          </inkml:annotationXML>
          <inkml:trace contextRef="#ctx0" brushRef="#br2" timeOffset="10063.5754">1640 5951 0,'0'0'140,"0"0"-140,33 34 16,-33-1-1,0 34 1,33-34-16,1 1 31,-34-34-31,0 33 16,33 1-16,-33-34 31,0 67-15,34-34 15,-1-33 0,-33 33 0,34 1-15,-34-34 15,0 33-15,0-33 186,0 0-170,0 0-17,-34 0-15,1 0 16,33 0-16,-34 0 15,1 0-15,-1 0 16,-32 34-16,-1-34 16,33 0-16,-33 66 15,34-66-15,0 0 16,33 0-16,-34 0 15,1 0-15,-1 0 16,34 0 0,-33 0 15</inkml:trace>
        </inkml:traceGroup>
      </inkml:traceGroup>
    </inkml:traceGroup>
  </inkml:traceGroup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6F38AE-D2E6-412D-85D8-81A3C2888203}" type="datetimeFigureOut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AB135D-8258-4AA1-AF0B-5CC2B80275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69995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Push</a:t>
            </a:r>
            <a:r>
              <a:rPr lang="zh-CN" altLang="en-US" dirty="0" smtClean="0"/>
              <a:t>：在</a:t>
            </a:r>
            <a:r>
              <a:rPr lang="en-US" altLang="zh-CN" sz="1200" dirty="0" err="1" smtClean="0">
                <a:solidFill>
                  <a:srgbClr val="000000"/>
                </a:solidFill>
                <a:latin typeface="楷体_GB2312" pitchFamily="18" charset="0"/>
                <a:cs typeface="楷体_GB2312" pitchFamily="18" charset="0"/>
              </a:rPr>
              <a:t>数组</a:t>
            </a:r>
            <a:r>
              <a:rPr lang="en-US" altLang="zh-CN" sz="1200" dirty="0" err="1" smtClean="0">
                <a:solidFill>
                  <a:srgbClr val="F26B10"/>
                </a:solidFill>
                <a:latin typeface="楷体_GB2312" pitchFamily="18" charset="0"/>
                <a:cs typeface="楷体_GB2312" pitchFamily="18" charset="0"/>
              </a:rPr>
              <a:t>末尾</a:t>
            </a:r>
            <a:r>
              <a:rPr lang="en-US" altLang="zh-CN" sz="1200" dirty="0" err="1" smtClean="0">
                <a:solidFill>
                  <a:srgbClr val="000000"/>
                </a:solidFill>
                <a:latin typeface="楷体_GB2312" pitchFamily="18" charset="0"/>
                <a:cs typeface="楷体_GB2312" pitchFamily="18" charset="0"/>
              </a:rPr>
              <a:t>增加一个或多个元素</a:t>
            </a:r>
            <a:endParaRPr lang="en-US" altLang="zh-CN" sz="1200" dirty="0" smtClean="0">
              <a:solidFill>
                <a:srgbClr val="000000"/>
              </a:solidFill>
              <a:latin typeface="楷体_GB2312" pitchFamily="18" charset="0"/>
              <a:cs typeface="楷体_GB2312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Shift : </a:t>
            </a:r>
            <a:r>
              <a:rPr lang="en-US" altLang="zh-CN" sz="1200" dirty="0" err="1" smtClean="0">
                <a:solidFill>
                  <a:srgbClr val="000000"/>
                </a:solidFill>
                <a:latin typeface="楷体_GB2312" pitchFamily="18" charset="0"/>
                <a:cs typeface="楷体_GB2312" pitchFamily="18" charset="0"/>
              </a:rPr>
              <a:t>删去数组第一个元素</a:t>
            </a:r>
            <a:r>
              <a:rPr lang="en-US" altLang="zh-CN" sz="12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1200" dirty="0" err="1" smtClean="0">
                <a:solidFill>
                  <a:srgbClr val="000000"/>
                </a:solidFill>
                <a:latin typeface="楷体_GB2312" pitchFamily="18" charset="0"/>
                <a:cs typeface="楷体_GB2312" pitchFamily="18" charset="0"/>
              </a:rPr>
              <a:t>剩下元素前移</a:t>
            </a:r>
            <a:r>
              <a:rPr lang="en-US" altLang="zh-CN" sz="12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1200" dirty="0" err="1" smtClean="0">
                <a:solidFill>
                  <a:srgbClr val="000000"/>
                </a:solidFill>
                <a:latin typeface="楷体_GB2312" pitchFamily="18" charset="0"/>
                <a:cs typeface="楷体_GB2312" pitchFamily="18" charset="0"/>
              </a:rPr>
              <a:t>返回被删去</a:t>
            </a:r>
            <a:r>
              <a:rPr lang="zh-CN" altLang="en-US" sz="1200" dirty="0" smtClean="0">
                <a:solidFill>
                  <a:srgbClr val="000000"/>
                </a:solidFill>
                <a:latin typeface="楷体_GB2312" pitchFamily="18" charset="0"/>
                <a:cs typeface="楷体_GB2312" pitchFamily="18" charset="0"/>
              </a:rPr>
              <a:t>的元素</a:t>
            </a:r>
            <a:endParaRPr lang="en-US" altLang="zh-CN" sz="1200" dirty="0" smtClean="0">
              <a:solidFill>
                <a:srgbClr val="000000"/>
              </a:solidFill>
              <a:latin typeface="楷体_GB2312" pitchFamily="18" charset="0"/>
              <a:cs typeface="楷体_GB2312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AB135D-8258-4AA1-AF0B-5CC2B80275EC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87456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Shift</a:t>
            </a:r>
            <a:r>
              <a:rPr lang="zh-CN" altLang="en-US" dirty="0" smtClean="0"/>
              <a:t>：</a:t>
            </a:r>
            <a:r>
              <a:rPr lang="en-US" altLang="zh-CN" sz="1200" dirty="0" err="1" smtClean="0">
                <a:solidFill>
                  <a:srgbClr val="000000"/>
                </a:solidFill>
                <a:latin typeface="楷体_GB2312" pitchFamily="18" charset="0"/>
                <a:cs typeface="楷体_GB2312" pitchFamily="18" charset="0"/>
              </a:rPr>
              <a:t>删去数组第一个元素</a:t>
            </a:r>
            <a:r>
              <a:rPr lang="en-US" altLang="zh-CN" sz="12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1200" dirty="0" err="1" smtClean="0">
                <a:solidFill>
                  <a:srgbClr val="000000"/>
                </a:solidFill>
                <a:latin typeface="楷体_GB2312" pitchFamily="18" charset="0"/>
                <a:cs typeface="楷体_GB2312" pitchFamily="18" charset="0"/>
              </a:rPr>
              <a:t>剩下元素前移</a:t>
            </a:r>
            <a:r>
              <a:rPr lang="en-US" altLang="zh-CN" sz="12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1200" dirty="0" err="1" smtClean="0">
                <a:solidFill>
                  <a:srgbClr val="000000"/>
                </a:solidFill>
                <a:latin typeface="楷体_GB2312" pitchFamily="18" charset="0"/>
                <a:cs typeface="楷体_GB2312" pitchFamily="18" charset="0"/>
              </a:rPr>
              <a:t>返回被删去的</a:t>
            </a:r>
            <a:r>
              <a:rPr lang="zh-CN" altLang="en-US" sz="1200" dirty="0" smtClean="0">
                <a:solidFill>
                  <a:schemeClr val="tx1"/>
                </a:solidFill>
                <a:latin typeface="+mn-lt"/>
                <a:cs typeface="+mn-cs"/>
              </a:rPr>
              <a:t>元素</a:t>
            </a:r>
            <a:endParaRPr lang="en-US" altLang="zh-CN" sz="1200" dirty="0" smtClean="0">
              <a:solidFill>
                <a:srgbClr val="000000"/>
              </a:solidFill>
              <a:latin typeface="楷体_GB2312" pitchFamily="18" charset="0"/>
              <a:cs typeface="楷体_GB2312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AB135D-8258-4AA1-AF0B-5CC2B80275EC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88324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-f  </a:t>
            </a:r>
            <a:r>
              <a:rPr lang="en-US" altLang="zh-CN" sz="12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文件是否为普通文件</a:t>
            </a:r>
            <a:endParaRPr lang="en-US" altLang="zh-CN" sz="12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AB135D-8258-4AA1-AF0B-5CC2B80275EC}" type="slidenum">
              <a:rPr lang="zh-CN" altLang="en-US" smtClean="0"/>
              <a:t>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71368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50400-D98A-4C6E-AFAE-60E88C42B99D}" type="datetimeFigureOut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99C0-7AA1-447B-BB30-A9666E18D3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1597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50400-D98A-4C6E-AFAE-60E88C42B99D}" type="datetimeFigureOut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99C0-7AA1-447B-BB30-A9666E18D3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9709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50400-D98A-4C6E-AFAE-60E88C42B99D}" type="datetimeFigureOut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99C0-7AA1-447B-BB30-A9666E18D3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8132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50400-D98A-4C6E-AFAE-60E88C42B99D}" type="datetimeFigureOut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99C0-7AA1-447B-BB30-A9666E18D3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4879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50400-D98A-4C6E-AFAE-60E88C42B99D}" type="datetimeFigureOut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99C0-7AA1-447B-BB30-A9666E18D3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5889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50400-D98A-4C6E-AFAE-60E88C42B99D}" type="datetimeFigureOut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99C0-7AA1-447B-BB30-A9666E18D3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6406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50400-D98A-4C6E-AFAE-60E88C42B99D}" type="datetimeFigureOut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99C0-7AA1-447B-BB30-A9666E18D3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8809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50400-D98A-4C6E-AFAE-60E88C42B99D}" type="datetimeFigureOut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99C0-7AA1-447B-BB30-A9666E18D3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3817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50400-D98A-4C6E-AFAE-60E88C42B99D}" type="datetimeFigureOut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99C0-7AA1-447B-BB30-A9666E18D3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0971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50400-D98A-4C6E-AFAE-60E88C42B99D}" type="datetimeFigureOut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99C0-7AA1-447B-BB30-A9666E18D3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5472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50400-D98A-4C6E-AFAE-60E88C42B99D}" type="datetimeFigureOut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99C0-7AA1-447B-BB30-A9666E18D3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7538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750400-D98A-4C6E-AFAE-60E88C42B99D}" type="datetimeFigureOut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2199C0-7AA1-447B-BB30-A9666E18D3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0840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jpe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jpe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7513" y="113975"/>
            <a:ext cx="1324939" cy="1324939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469164" y="2304243"/>
            <a:ext cx="5299528" cy="59759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264"/>
              </a:lnSpc>
            </a:pPr>
            <a:r>
              <a:rPr lang="en-US" altLang="zh-CN" sz="4355" dirty="0">
                <a:solidFill>
                  <a:srgbClr val="008000"/>
                </a:solidFill>
                <a:latin typeface="隶书" pitchFamily="18" charset="0"/>
                <a:cs typeface="隶书" pitchFamily="18" charset="0"/>
              </a:rPr>
              <a:t>第三章</a:t>
            </a:r>
            <a:r>
              <a:rPr lang="en-US" altLang="zh-CN" sz="4355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4355" dirty="0">
                <a:solidFill>
                  <a:srgbClr val="008000"/>
                </a:solidFill>
                <a:latin typeface="隶书" pitchFamily="18" charset="0"/>
                <a:cs typeface="隶书" pitchFamily="18" charset="0"/>
              </a:rPr>
              <a:t>Perl高级语法</a:t>
            </a:r>
          </a:p>
        </p:txBody>
      </p:sp>
    </p:spTree>
    <p:extLst>
      <p:ext uri="{BB962C8B-B14F-4D97-AF65-F5344CB8AC3E}">
        <p14:creationId xmlns:p14="http://schemas.microsoft.com/office/powerpoint/2010/main" val="12258675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3221124" y="1925195"/>
            <a:ext cx="5879964" cy="3580100"/>
          </a:xfrm>
          <a:custGeom>
            <a:avLst/>
            <a:gdLst>
              <a:gd name="connsiteX0" fmla="*/ 0 w 6481571"/>
              <a:gd name="connsiteY0" fmla="*/ 0 h 3946397"/>
              <a:gd name="connsiteX1" fmla="*/ 0 w 6481571"/>
              <a:gd name="connsiteY1" fmla="*/ 3946397 h 3946397"/>
              <a:gd name="connsiteX2" fmla="*/ 6481572 w 6481571"/>
              <a:gd name="connsiteY2" fmla="*/ 3946397 h 3946397"/>
              <a:gd name="connsiteX3" fmla="*/ 6481572 w 6481571"/>
              <a:gd name="connsiteY3" fmla="*/ 0 h 3946397"/>
              <a:gd name="connsiteX4" fmla="*/ 0 w 6481571"/>
              <a:gd name="connsiteY4" fmla="*/ 0 h 394639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481571" h="3946397">
                <a:moveTo>
                  <a:pt x="0" y="0"/>
                </a:moveTo>
                <a:lnTo>
                  <a:pt x="0" y="3946397"/>
                </a:lnTo>
                <a:lnTo>
                  <a:pt x="6481572" y="3946397"/>
                </a:lnTo>
                <a:lnTo>
                  <a:pt x="6481572" y="0"/>
                </a:lnTo>
                <a:lnTo>
                  <a:pt x="0" y="0"/>
                </a:lnTo>
              </a:path>
            </a:pathLst>
          </a:custGeom>
          <a:solidFill>
            <a:srgbClr val="CCFFC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5" name="Freeform 3"/>
          <p:cNvSpPr/>
          <p:nvPr/>
        </p:nvSpPr>
        <p:spPr>
          <a:xfrm>
            <a:off x="3216054" y="1919434"/>
            <a:ext cx="5891485" cy="3591621"/>
          </a:xfrm>
          <a:custGeom>
            <a:avLst/>
            <a:gdLst>
              <a:gd name="connsiteX0" fmla="*/ 6350 w 6494271"/>
              <a:gd name="connsiteY0" fmla="*/ 6350 h 3959097"/>
              <a:gd name="connsiteX1" fmla="*/ 6350 w 6494271"/>
              <a:gd name="connsiteY1" fmla="*/ 3952747 h 3959097"/>
              <a:gd name="connsiteX2" fmla="*/ 6487921 w 6494271"/>
              <a:gd name="connsiteY2" fmla="*/ 3952747 h 3959097"/>
              <a:gd name="connsiteX3" fmla="*/ 6487921 w 6494271"/>
              <a:gd name="connsiteY3" fmla="*/ 6350 h 3959097"/>
              <a:gd name="connsiteX4" fmla="*/ 6350 w 6494271"/>
              <a:gd name="connsiteY4" fmla="*/ 6350 h 395909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494271" h="3959097">
                <a:moveTo>
                  <a:pt x="6350" y="6350"/>
                </a:moveTo>
                <a:lnTo>
                  <a:pt x="6350" y="3952747"/>
                </a:lnTo>
                <a:lnTo>
                  <a:pt x="6487921" y="3952747"/>
                </a:lnTo>
                <a:lnTo>
                  <a:pt x="6487921" y="63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1010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6" name="Freeform 3"/>
          <p:cNvSpPr/>
          <p:nvPr/>
        </p:nvSpPr>
        <p:spPr>
          <a:xfrm>
            <a:off x="5907505" y="1094632"/>
            <a:ext cx="2205556" cy="686029"/>
          </a:xfrm>
          <a:custGeom>
            <a:avLst/>
            <a:gdLst>
              <a:gd name="connsiteX0" fmla="*/ 0 w 1939289"/>
              <a:gd name="connsiteY0" fmla="*/ 0 h 609600"/>
              <a:gd name="connsiteX1" fmla="*/ 0 w 1939289"/>
              <a:gd name="connsiteY1" fmla="*/ 609600 h 609600"/>
              <a:gd name="connsiteX2" fmla="*/ 1939289 w 1939289"/>
              <a:gd name="connsiteY2" fmla="*/ 609600 h 609600"/>
              <a:gd name="connsiteX3" fmla="*/ 1939289 w 1939289"/>
              <a:gd name="connsiteY3" fmla="*/ 0 h 609600"/>
              <a:gd name="connsiteX4" fmla="*/ 0 w 1939289"/>
              <a:gd name="connsiteY4" fmla="*/ 0 h 609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939289" h="609600">
                <a:moveTo>
                  <a:pt x="0" y="0"/>
                </a:moveTo>
                <a:lnTo>
                  <a:pt x="0" y="609600"/>
                </a:lnTo>
                <a:lnTo>
                  <a:pt x="1939289" y="609600"/>
                </a:lnTo>
                <a:lnTo>
                  <a:pt x="1939289" y="0"/>
                </a:lnTo>
                <a:lnTo>
                  <a:pt x="0" y="0"/>
                </a:lnTo>
              </a:path>
            </a:pathLst>
          </a:custGeom>
          <a:solidFill>
            <a:srgbClr val="01CC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7" name="Freeform 3"/>
          <p:cNvSpPr/>
          <p:nvPr/>
        </p:nvSpPr>
        <p:spPr>
          <a:xfrm>
            <a:off x="3930139" y="1455822"/>
            <a:ext cx="1970915" cy="1077232"/>
          </a:xfrm>
          <a:custGeom>
            <a:avLst/>
            <a:gdLst>
              <a:gd name="connsiteX0" fmla="*/ 6350 w 1309624"/>
              <a:gd name="connsiteY0" fmla="*/ 582422 h 588772"/>
              <a:gd name="connsiteX1" fmla="*/ 1303274 w 1309624"/>
              <a:gd name="connsiteY1" fmla="*/ 6350 h 58877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309624" h="588772">
                <a:moveTo>
                  <a:pt x="6350" y="582422"/>
                </a:moveTo>
                <a:lnTo>
                  <a:pt x="1303274" y="6350"/>
                </a:lnTo>
              </a:path>
            </a:pathLst>
          </a:custGeom>
          <a:ln w="12700">
            <a:solidFill>
              <a:srgbClr val="01010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8" name="Freeform 3"/>
          <p:cNvSpPr/>
          <p:nvPr/>
        </p:nvSpPr>
        <p:spPr>
          <a:xfrm>
            <a:off x="5907505" y="1100393"/>
            <a:ext cx="2205556" cy="686030"/>
          </a:xfrm>
          <a:custGeom>
            <a:avLst/>
            <a:gdLst>
              <a:gd name="connsiteX0" fmla="*/ 6350 w 1952751"/>
              <a:gd name="connsiteY0" fmla="*/ 615950 h 622300"/>
              <a:gd name="connsiteX1" fmla="*/ 6350 w 1952751"/>
              <a:gd name="connsiteY1" fmla="*/ 6350 h 622300"/>
              <a:gd name="connsiteX2" fmla="*/ 1946401 w 1952751"/>
              <a:gd name="connsiteY2" fmla="*/ 6350 h 622300"/>
              <a:gd name="connsiteX3" fmla="*/ 1946401 w 1952751"/>
              <a:gd name="connsiteY3" fmla="*/ 615950 h 622300"/>
              <a:gd name="connsiteX4" fmla="*/ 6350 w 1952751"/>
              <a:gd name="connsiteY4" fmla="*/ 615950 h 622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952751" h="622300">
                <a:moveTo>
                  <a:pt x="6350" y="615950"/>
                </a:moveTo>
                <a:lnTo>
                  <a:pt x="6350" y="6350"/>
                </a:lnTo>
                <a:lnTo>
                  <a:pt x="1946401" y="6350"/>
                </a:lnTo>
                <a:lnTo>
                  <a:pt x="1946401" y="615950"/>
                </a:lnTo>
                <a:lnTo>
                  <a:pt x="6350" y="6159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1010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4288" y="218049"/>
            <a:ext cx="1324939" cy="1324939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2847019" y="1301897"/>
            <a:ext cx="1203856" cy="48218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447"/>
              </a:lnSpc>
            </a:pPr>
            <a:r>
              <a:rPr lang="en-US" altLang="zh-CN" sz="3266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326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66" dirty="0">
                <a:solidFill>
                  <a:srgbClr val="000000"/>
                </a:solidFill>
                <a:latin typeface="隶书" pitchFamily="18" charset="0"/>
                <a:cs typeface="隶书" pitchFamily="18" charset="0"/>
              </a:rPr>
              <a:t>例如</a:t>
            </a:r>
            <a:r>
              <a:rPr lang="en-US" altLang="zh-CN" sz="3266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3307867" y="2027734"/>
            <a:ext cx="1461939" cy="23852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52"/>
              </a:lnSpc>
            </a:pP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#!/usr/bin/perl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3307868" y="2615315"/>
            <a:ext cx="3101490" cy="294439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52"/>
              </a:lnSpc>
              <a:tabLst>
                <a:tab pos="57607" algn="l"/>
                <a:tab pos="172822" algn="l"/>
              </a:tabLst>
            </a:pP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subroutine1(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>
              <a:lnSpc>
                <a:spcPts val="1905"/>
              </a:lnSpc>
              <a:tabLst>
                <a:tab pos="57607" algn="l"/>
                <a:tab pos="172822" algn="l"/>
              </a:tabLst>
            </a:pP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subroutine2(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>
              <a:lnSpc>
                <a:spcPts val="907"/>
              </a:lnSpc>
            </a:pPr>
            <a:endParaRPr lang="en-US" altLang="zh-CN" sz="2000" dirty="0"/>
          </a:p>
          <a:p>
            <a:pPr>
              <a:lnSpc>
                <a:spcPts val="907"/>
              </a:lnSpc>
            </a:pPr>
            <a:endParaRPr lang="en-US" altLang="zh-CN" sz="2000" dirty="0"/>
          </a:p>
          <a:p>
            <a:pPr>
              <a:lnSpc>
                <a:spcPts val="2087"/>
              </a:lnSpc>
              <a:tabLst>
                <a:tab pos="57607" algn="l"/>
                <a:tab pos="172822" algn="l"/>
              </a:tabLst>
            </a:pP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sub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subroutine1</a:t>
            </a:r>
          </a:p>
          <a:p>
            <a:pPr>
              <a:lnSpc>
                <a:spcPts val="1905"/>
              </a:lnSpc>
              <a:tabLst>
                <a:tab pos="57607" algn="l"/>
                <a:tab pos="172822" algn="l"/>
              </a:tabLst>
            </a:pPr>
            <a:r>
              <a:rPr lang="en-US" altLang="zh-CN" sz="2000" dirty="0"/>
              <a:t>	</a:t>
            </a: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>
              <a:lnSpc>
                <a:spcPts val="1905"/>
              </a:lnSpc>
              <a:tabLst>
                <a:tab pos="57607" algn="l"/>
                <a:tab pos="172822" algn="l"/>
              </a:tabLst>
            </a:pPr>
            <a:r>
              <a:rPr lang="en-US" altLang="zh-CN" sz="2000" dirty="0"/>
              <a:t>		</a:t>
            </a: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print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“called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subroutine1\n”;</a:t>
            </a:r>
          </a:p>
          <a:p>
            <a:pPr>
              <a:lnSpc>
                <a:spcPts val="1905"/>
              </a:lnSpc>
              <a:tabLst>
                <a:tab pos="57607" algn="l"/>
                <a:tab pos="172822" algn="l"/>
              </a:tabLst>
            </a:pP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>
              <a:lnSpc>
                <a:spcPts val="907"/>
              </a:lnSpc>
            </a:pPr>
            <a:endParaRPr lang="en-US" altLang="zh-CN" sz="2000" dirty="0"/>
          </a:p>
          <a:p>
            <a:pPr>
              <a:lnSpc>
                <a:spcPts val="907"/>
              </a:lnSpc>
            </a:pPr>
            <a:endParaRPr lang="en-US" altLang="zh-CN" sz="2000" dirty="0"/>
          </a:p>
          <a:p>
            <a:pPr>
              <a:lnSpc>
                <a:spcPts val="2087"/>
              </a:lnSpc>
              <a:tabLst>
                <a:tab pos="57607" algn="l"/>
                <a:tab pos="172822" algn="l"/>
              </a:tabLst>
            </a:pP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sub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subroutine2</a:t>
            </a:r>
          </a:p>
          <a:p>
            <a:pPr>
              <a:lnSpc>
                <a:spcPts val="1905"/>
              </a:lnSpc>
              <a:tabLst>
                <a:tab pos="57607" algn="l"/>
                <a:tab pos="172822" algn="l"/>
              </a:tabLst>
            </a:pPr>
            <a:r>
              <a:rPr lang="en-US" altLang="zh-CN" sz="2000" dirty="0"/>
              <a:t>	</a:t>
            </a: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>
              <a:lnSpc>
                <a:spcPts val="1905"/>
              </a:lnSpc>
              <a:tabLst>
                <a:tab pos="57607" algn="l"/>
                <a:tab pos="172822" algn="l"/>
              </a:tabLst>
            </a:pPr>
            <a:r>
              <a:rPr lang="en-US" altLang="zh-CN" sz="2000" dirty="0"/>
              <a:t>		</a:t>
            </a: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print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“called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subroutine2\n”;</a:t>
            </a:r>
          </a:p>
          <a:p>
            <a:pPr>
              <a:lnSpc>
                <a:spcPts val="1905"/>
              </a:lnSpc>
              <a:tabLst>
                <a:tab pos="57607" algn="l"/>
                <a:tab pos="172822" algn="l"/>
              </a:tabLst>
            </a:pP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}</a:t>
            </a:r>
          </a:p>
        </p:txBody>
      </p:sp>
      <p:sp>
        <p:nvSpPr>
          <p:cNvPr id="15" name="TextBox 1"/>
          <p:cNvSpPr txBox="1"/>
          <p:nvPr/>
        </p:nvSpPr>
        <p:spPr>
          <a:xfrm>
            <a:off x="5907505" y="1118941"/>
            <a:ext cx="2205556" cy="661720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ctr"/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空括号表示不接收</a:t>
            </a:r>
          </a:p>
          <a:p>
            <a:pPr algn="ctr"/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任何参数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4" name="墨迹 23"/>
              <p14:cNvContentPartPr/>
              <p14:nvPr/>
            </p14:nvContentPartPr>
            <p14:xfrm>
              <a:off x="2318855" y="2670158"/>
              <a:ext cx="871920" cy="2349000"/>
            </p14:xfrm>
          </p:contentPart>
        </mc:Choice>
        <mc:Fallback xmlns="">
          <p:pic>
            <p:nvPicPr>
              <p:cNvPr id="24" name="墨迹 2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06975" y="2658278"/>
                <a:ext cx="895680" cy="2372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12573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2894152" y="1466879"/>
            <a:ext cx="6468237" cy="1311447"/>
          </a:xfrm>
          <a:custGeom>
            <a:avLst/>
            <a:gdLst>
              <a:gd name="connsiteX0" fmla="*/ 0 w 7130033"/>
              <a:gd name="connsiteY0" fmla="*/ 0 h 925830"/>
              <a:gd name="connsiteX1" fmla="*/ 0 w 7130033"/>
              <a:gd name="connsiteY1" fmla="*/ 925830 h 925830"/>
              <a:gd name="connsiteX2" fmla="*/ 7130033 w 7130033"/>
              <a:gd name="connsiteY2" fmla="*/ 925830 h 925830"/>
              <a:gd name="connsiteX3" fmla="*/ 7130033 w 7130033"/>
              <a:gd name="connsiteY3" fmla="*/ 0 h 925830"/>
              <a:gd name="connsiteX4" fmla="*/ 0 w 7130033"/>
              <a:gd name="connsiteY4" fmla="*/ 0 h 92583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130033" h="925830">
                <a:moveTo>
                  <a:pt x="0" y="0"/>
                </a:moveTo>
                <a:lnTo>
                  <a:pt x="0" y="925830"/>
                </a:lnTo>
                <a:lnTo>
                  <a:pt x="7130033" y="925830"/>
                </a:lnTo>
                <a:lnTo>
                  <a:pt x="7130033" y="0"/>
                </a:lnTo>
                <a:lnTo>
                  <a:pt x="0" y="0"/>
                </a:lnTo>
              </a:path>
            </a:pathLst>
          </a:custGeom>
          <a:solidFill>
            <a:srgbClr val="E7C3B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5" name="Freeform 3"/>
          <p:cNvSpPr/>
          <p:nvPr/>
        </p:nvSpPr>
        <p:spPr>
          <a:xfrm>
            <a:off x="2889082" y="1461811"/>
            <a:ext cx="6479067" cy="1316515"/>
          </a:xfrm>
          <a:custGeom>
            <a:avLst/>
            <a:gdLst>
              <a:gd name="connsiteX0" fmla="*/ 6350 w 7141971"/>
              <a:gd name="connsiteY0" fmla="*/ 6350 h 937768"/>
              <a:gd name="connsiteX1" fmla="*/ 6350 w 7141971"/>
              <a:gd name="connsiteY1" fmla="*/ 931418 h 937768"/>
              <a:gd name="connsiteX2" fmla="*/ 7135621 w 7141971"/>
              <a:gd name="connsiteY2" fmla="*/ 931418 h 937768"/>
              <a:gd name="connsiteX3" fmla="*/ 7135621 w 7141971"/>
              <a:gd name="connsiteY3" fmla="*/ 6350 h 937768"/>
              <a:gd name="connsiteX4" fmla="*/ 6350 w 7141971"/>
              <a:gd name="connsiteY4" fmla="*/ 6350 h 93776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141971" h="937768">
                <a:moveTo>
                  <a:pt x="6350" y="6350"/>
                </a:moveTo>
                <a:lnTo>
                  <a:pt x="6350" y="931418"/>
                </a:lnTo>
                <a:lnTo>
                  <a:pt x="7135621" y="931418"/>
                </a:lnTo>
                <a:lnTo>
                  <a:pt x="7135621" y="63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80808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6" name="Freeform 3"/>
          <p:cNvSpPr/>
          <p:nvPr/>
        </p:nvSpPr>
        <p:spPr>
          <a:xfrm>
            <a:off x="2888392" y="3249828"/>
            <a:ext cx="6468237" cy="3200550"/>
          </a:xfrm>
          <a:custGeom>
            <a:avLst/>
            <a:gdLst>
              <a:gd name="connsiteX0" fmla="*/ 0 w 7130033"/>
              <a:gd name="connsiteY0" fmla="*/ 0 h 2298954"/>
              <a:gd name="connsiteX1" fmla="*/ 0 w 7130033"/>
              <a:gd name="connsiteY1" fmla="*/ 2298954 h 2298954"/>
              <a:gd name="connsiteX2" fmla="*/ 7130033 w 7130033"/>
              <a:gd name="connsiteY2" fmla="*/ 2298954 h 2298954"/>
              <a:gd name="connsiteX3" fmla="*/ 7130033 w 7130033"/>
              <a:gd name="connsiteY3" fmla="*/ 0 h 2298954"/>
              <a:gd name="connsiteX4" fmla="*/ 0 w 7130033"/>
              <a:gd name="connsiteY4" fmla="*/ 0 h 229895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130033" h="2298954">
                <a:moveTo>
                  <a:pt x="0" y="0"/>
                </a:moveTo>
                <a:lnTo>
                  <a:pt x="0" y="2298954"/>
                </a:lnTo>
                <a:lnTo>
                  <a:pt x="7130033" y="2298954"/>
                </a:lnTo>
                <a:lnTo>
                  <a:pt x="7130033" y="0"/>
                </a:lnTo>
                <a:lnTo>
                  <a:pt x="0" y="0"/>
                </a:lnTo>
              </a:path>
            </a:pathLst>
          </a:custGeom>
          <a:solidFill>
            <a:srgbClr val="E7C3B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7" name="Freeform 3"/>
          <p:cNvSpPr/>
          <p:nvPr/>
        </p:nvSpPr>
        <p:spPr>
          <a:xfrm>
            <a:off x="2883322" y="3244067"/>
            <a:ext cx="6479067" cy="3206311"/>
          </a:xfrm>
          <a:custGeom>
            <a:avLst/>
            <a:gdLst>
              <a:gd name="connsiteX0" fmla="*/ 6350 w 7141971"/>
              <a:gd name="connsiteY0" fmla="*/ 6350 h 2311654"/>
              <a:gd name="connsiteX1" fmla="*/ 6350 w 7141971"/>
              <a:gd name="connsiteY1" fmla="*/ 2305304 h 2311654"/>
              <a:gd name="connsiteX2" fmla="*/ 7135621 w 7141971"/>
              <a:gd name="connsiteY2" fmla="*/ 2305304 h 2311654"/>
              <a:gd name="connsiteX3" fmla="*/ 7135621 w 7141971"/>
              <a:gd name="connsiteY3" fmla="*/ 6350 h 2311654"/>
              <a:gd name="connsiteX4" fmla="*/ 6350 w 7141971"/>
              <a:gd name="connsiteY4" fmla="*/ 6350 h 231165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141971" h="2311654">
                <a:moveTo>
                  <a:pt x="6350" y="6350"/>
                </a:moveTo>
                <a:lnTo>
                  <a:pt x="6350" y="2305304"/>
                </a:lnTo>
                <a:lnTo>
                  <a:pt x="7135621" y="2305304"/>
                </a:lnTo>
                <a:lnTo>
                  <a:pt x="7135621" y="63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80808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2" name="TextBox 1"/>
          <p:cNvSpPr txBox="1"/>
          <p:nvPr/>
        </p:nvSpPr>
        <p:spPr>
          <a:xfrm>
            <a:off x="2973752" y="1495204"/>
            <a:ext cx="1609415" cy="35394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US" altLang="zh-CN" sz="2000" dirty="0">
                <a:solidFill>
                  <a:srgbClr val="FF5050"/>
                </a:solidFill>
                <a:latin typeface="Times New Roman" pitchFamily="18" charset="0"/>
                <a:cs typeface="Times New Roman" pitchFamily="18" charset="0"/>
              </a:rPr>
              <a:t>常见编程错误: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3388516" y="1808831"/>
            <a:ext cx="5780108" cy="96949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tabLst>
                <a:tab pos="172822" algn="l"/>
              </a:tabLst>
            </a:pPr>
            <a:r>
              <a:rPr lang="en-US" altLang="zh-CN" sz="2000" dirty="0"/>
              <a:t>	</a:t>
            </a:r>
            <a:r>
              <a:rPr lang="en-US" altLang="zh-CN" sz="2000" dirty="0" err="1">
                <a:solidFill>
                  <a:srgbClr val="000000"/>
                </a:solidFill>
                <a:latin typeface="仿宋_GB2312" pitchFamily="18" charset="0"/>
                <a:cs typeface="仿宋_GB2312" pitchFamily="18" charset="0"/>
              </a:rPr>
              <a:t>把子程序定义代码放在其它可执行Perl语句之间,</a:t>
            </a:r>
            <a:r>
              <a:rPr lang="en-US" altLang="zh-CN" sz="2000" dirty="0" err="1" smtClean="0">
                <a:solidFill>
                  <a:srgbClr val="000000"/>
                </a:solidFill>
                <a:latin typeface="仿宋_GB2312" pitchFamily="18" charset="0"/>
                <a:cs typeface="仿宋_GB2312" pitchFamily="18" charset="0"/>
              </a:rPr>
              <a:t>便</a:t>
            </a:r>
            <a:endParaRPr lang="en-US" altLang="zh-CN" sz="2000" dirty="0" smtClean="0">
              <a:solidFill>
                <a:srgbClr val="000000"/>
              </a:solidFill>
              <a:latin typeface="仿宋_GB2312" pitchFamily="18" charset="0"/>
              <a:cs typeface="仿宋_GB2312" pitchFamily="18" charset="0"/>
            </a:endParaRPr>
          </a:p>
          <a:p>
            <a:pPr>
              <a:tabLst>
                <a:tab pos="172822" algn="l"/>
              </a:tabLst>
            </a:pPr>
            <a:r>
              <a:rPr lang="en-US" altLang="zh-CN" sz="2000" dirty="0" err="1" smtClean="0">
                <a:solidFill>
                  <a:srgbClr val="000000"/>
                </a:solidFill>
                <a:latin typeface="仿宋_GB2312" pitchFamily="18" charset="0"/>
                <a:cs typeface="仿宋_GB2312" pitchFamily="18" charset="0"/>
              </a:rPr>
              <a:t>认为这个子程序的主体部分会被顺序执行到</a:t>
            </a:r>
            <a:r>
              <a:rPr lang="en-US" altLang="zh-CN" sz="2000" dirty="0" err="1">
                <a:solidFill>
                  <a:srgbClr val="000000"/>
                </a:solidFill>
                <a:latin typeface="仿宋_GB2312" pitchFamily="18" charset="0"/>
                <a:cs typeface="仿宋_GB2312" pitchFamily="18" charset="0"/>
              </a:rPr>
              <a:t>,</a:t>
            </a:r>
            <a:r>
              <a:rPr lang="en-US" altLang="zh-CN" sz="2000" dirty="0" err="1" smtClean="0">
                <a:solidFill>
                  <a:srgbClr val="000000"/>
                </a:solidFill>
                <a:latin typeface="仿宋_GB2312" pitchFamily="18" charset="0"/>
                <a:cs typeface="仿宋_GB2312" pitchFamily="18" charset="0"/>
              </a:rPr>
              <a:t>这属于</a:t>
            </a:r>
            <a:endParaRPr lang="en-US" altLang="zh-CN" sz="2000" dirty="0" smtClean="0">
              <a:solidFill>
                <a:srgbClr val="000000"/>
              </a:solidFill>
              <a:latin typeface="仿宋_GB2312" pitchFamily="18" charset="0"/>
              <a:cs typeface="仿宋_GB2312" pitchFamily="18" charset="0"/>
            </a:endParaRPr>
          </a:p>
          <a:p>
            <a:pPr>
              <a:tabLst>
                <a:tab pos="172822" algn="l"/>
              </a:tabLst>
            </a:pPr>
            <a:r>
              <a:rPr lang="en-US" altLang="zh-CN" sz="2000" dirty="0" err="1" smtClean="0">
                <a:solidFill>
                  <a:srgbClr val="000000"/>
                </a:solidFill>
                <a:latin typeface="仿宋_GB2312" pitchFamily="18" charset="0"/>
                <a:cs typeface="仿宋_GB2312" pitchFamily="18" charset="0"/>
              </a:rPr>
              <a:t>一种典型的逻辑错误</a:t>
            </a:r>
            <a:endParaRPr lang="en-US" altLang="zh-CN" sz="2000" dirty="0">
              <a:solidFill>
                <a:srgbClr val="000000"/>
              </a:solidFill>
              <a:latin typeface="仿宋_GB2312" pitchFamily="18" charset="0"/>
              <a:cs typeface="仿宋_GB2312" pitchFamily="18" charset="0"/>
            </a:endParaRPr>
          </a:p>
        </p:txBody>
      </p:sp>
      <p:sp>
        <p:nvSpPr>
          <p:cNvPr id="12" name="TextBox 1"/>
          <p:cNvSpPr txBox="1"/>
          <p:nvPr/>
        </p:nvSpPr>
        <p:spPr>
          <a:xfrm>
            <a:off x="2967992" y="3293459"/>
            <a:ext cx="1609415" cy="35394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US" altLang="zh-CN" sz="2000" dirty="0">
                <a:solidFill>
                  <a:srgbClr val="FF5050"/>
                </a:solidFill>
                <a:latin typeface="Times New Roman" pitchFamily="18" charset="0"/>
                <a:cs typeface="Times New Roman" pitchFamily="18" charset="0"/>
              </a:rPr>
              <a:t>良好编程习惯: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3237104" y="3700395"/>
            <a:ext cx="5257850" cy="66172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US" altLang="zh-CN" sz="2000" dirty="0" err="1">
                <a:solidFill>
                  <a:srgbClr val="000000"/>
                </a:solidFill>
                <a:latin typeface="仿宋_GB2312" pitchFamily="18" charset="0"/>
                <a:cs typeface="仿宋_GB2312" pitchFamily="18" charset="0"/>
              </a:rPr>
              <a:t>在相邻的两个子程序之间,用一个空行加以分割</a:t>
            </a:r>
            <a:r>
              <a:rPr lang="en-US" altLang="zh-CN" sz="2000" dirty="0" smtClean="0">
                <a:solidFill>
                  <a:srgbClr val="000000"/>
                </a:solidFill>
                <a:latin typeface="仿宋_GB2312" pitchFamily="18" charset="0"/>
                <a:cs typeface="仿宋_GB2312" pitchFamily="18" charset="0"/>
              </a:rPr>
              <a:t>,</a:t>
            </a:r>
          </a:p>
          <a:p>
            <a:r>
              <a:rPr lang="en-US" altLang="zh-CN" sz="2000" dirty="0" err="1" smtClean="0">
                <a:solidFill>
                  <a:srgbClr val="000000"/>
                </a:solidFill>
                <a:latin typeface="仿宋_GB2312" pitchFamily="18" charset="0"/>
                <a:cs typeface="仿宋_GB2312" pitchFamily="18" charset="0"/>
              </a:rPr>
              <a:t>这将有助于改善程序代码的可读性</a:t>
            </a:r>
            <a:r>
              <a:rPr lang="en-US" altLang="zh-CN" sz="2000" dirty="0" smtClean="0">
                <a:solidFill>
                  <a:srgbClr val="000000"/>
                </a:solidFill>
                <a:latin typeface="仿宋_GB2312" pitchFamily="18" charset="0"/>
                <a:cs typeface="仿宋_GB2312" pitchFamily="18" charset="0"/>
              </a:rPr>
              <a:t>;</a:t>
            </a:r>
            <a:endParaRPr lang="en-US" altLang="zh-CN" sz="2000" dirty="0">
              <a:solidFill>
                <a:srgbClr val="000000"/>
              </a:solidFill>
              <a:latin typeface="仿宋_GB2312" pitchFamily="18" charset="0"/>
              <a:cs typeface="仿宋_GB2312" pitchFamily="18" charset="0"/>
            </a:endParaRPr>
          </a:p>
        </p:txBody>
      </p:sp>
      <p:sp>
        <p:nvSpPr>
          <p:cNvPr id="15" name="TextBox 1"/>
          <p:cNvSpPr txBox="1"/>
          <p:nvPr/>
        </p:nvSpPr>
        <p:spPr>
          <a:xfrm>
            <a:off x="3237104" y="4481822"/>
            <a:ext cx="5706690" cy="66172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US" altLang="zh-CN" sz="2000" dirty="0" err="1">
                <a:solidFill>
                  <a:srgbClr val="000000"/>
                </a:solidFill>
                <a:latin typeface="仿宋_GB2312" pitchFamily="18" charset="0"/>
                <a:cs typeface="仿宋_GB2312" pitchFamily="18" charset="0"/>
              </a:rPr>
              <a:t>一个完整的子程序应该不超过一个编辑窗口的范围</a:t>
            </a:r>
            <a:r>
              <a:rPr lang="en-US" altLang="zh-CN" sz="2000" dirty="0" smtClean="0">
                <a:solidFill>
                  <a:srgbClr val="000000"/>
                </a:solidFill>
                <a:latin typeface="仿宋_GB2312" pitchFamily="18" charset="0"/>
                <a:cs typeface="仿宋_GB2312" pitchFamily="18" charset="0"/>
              </a:rPr>
              <a:t>.</a:t>
            </a:r>
          </a:p>
          <a:p>
            <a:r>
              <a:rPr lang="en-US" altLang="zh-CN" sz="2000" dirty="0" err="1" smtClean="0">
                <a:solidFill>
                  <a:srgbClr val="000000"/>
                </a:solidFill>
                <a:latin typeface="仿宋_GB2312" pitchFamily="18" charset="0"/>
                <a:cs typeface="仿宋_GB2312" pitchFamily="18" charset="0"/>
              </a:rPr>
              <a:t>不管子程序有多长</a:t>
            </a:r>
            <a:r>
              <a:rPr lang="en-US" altLang="zh-CN" sz="2000" dirty="0" err="1">
                <a:solidFill>
                  <a:srgbClr val="000000"/>
                </a:solidFill>
                <a:latin typeface="仿宋_GB2312" pitchFamily="18" charset="0"/>
                <a:cs typeface="仿宋_GB2312" pitchFamily="18" charset="0"/>
              </a:rPr>
              <a:t>,</a:t>
            </a:r>
            <a:r>
              <a:rPr lang="en-US" altLang="zh-CN" sz="2000" dirty="0" err="1" smtClean="0">
                <a:solidFill>
                  <a:srgbClr val="000000"/>
                </a:solidFill>
                <a:latin typeface="仿宋_GB2312" pitchFamily="18" charset="0"/>
                <a:cs typeface="仿宋_GB2312" pitchFamily="18" charset="0"/>
              </a:rPr>
              <a:t>最好让它只完成一个任务</a:t>
            </a:r>
            <a:r>
              <a:rPr lang="en-US" altLang="zh-CN" sz="2000" dirty="0" smtClean="0">
                <a:solidFill>
                  <a:srgbClr val="000000"/>
                </a:solidFill>
                <a:latin typeface="仿宋_GB2312" pitchFamily="18" charset="0"/>
                <a:cs typeface="仿宋_GB2312" pitchFamily="18" charset="0"/>
              </a:rPr>
              <a:t>;</a:t>
            </a:r>
            <a:endParaRPr lang="en-US" altLang="zh-CN" sz="2000" dirty="0">
              <a:solidFill>
                <a:srgbClr val="000000"/>
              </a:solidFill>
              <a:latin typeface="仿宋_GB2312" pitchFamily="18" charset="0"/>
              <a:cs typeface="仿宋_GB2312" pitchFamily="18" charset="0"/>
            </a:endParaRPr>
          </a:p>
        </p:txBody>
      </p:sp>
      <p:sp>
        <p:nvSpPr>
          <p:cNvPr id="17" name="TextBox 1"/>
          <p:cNvSpPr txBox="1"/>
          <p:nvPr/>
        </p:nvSpPr>
        <p:spPr>
          <a:xfrm>
            <a:off x="3172983" y="5306286"/>
            <a:ext cx="6033703" cy="35394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US" altLang="zh-CN" sz="2000" dirty="0" err="1">
                <a:solidFill>
                  <a:srgbClr val="000000"/>
                </a:solidFill>
                <a:latin typeface="仿宋_GB2312" pitchFamily="18" charset="0"/>
                <a:cs typeface="仿宋_GB2312" pitchFamily="18" charset="0"/>
              </a:rPr>
              <a:t>尽量把所有的子程序放到最后,</a:t>
            </a:r>
            <a:r>
              <a:rPr lang="en-US" altLang="zh-CN" sz="2000" dirty="0" err="1" smtClean="0">
                <a:solidFill>
                  <a:srgbClr val="000000"/>
                </a:solidFill>
                <a:latin typeface="仿宋_GB2312" pitchFamily="18" charset="0"/>
                <a:cs typeface="仿宋_GB2312" pitchFamily="18" charset="0"/>
              </a:rPr>
              <a:t>以便提高程序的可读性</a:t>
            </a:r>
            <a:r>
              <a:rPr lang="en-US" altLang="zh-CN" sz="2000" dirty="0" smtClean="0">
                <a:solidFill>
                  <a:srgbClr val="000000"/>
                </a:solidFill>
                <a:latin typeface="仿宋_GB2312" pitchFamily="18" charset="0"/>
                <a:cs typeface="仿宋_GB2312" pitchFamily="18" charset="0"/>
              </a:rPr>
              <a:t>;</a:t>
            </a:r>
            <a:endParaRPr lang="en-US" altLang="zh-CN" sz="2000" dirty="0">
              <a:solidFill>
                <a:srgbClr val="000000"/>
              </a:solidFill>
              <a:latin typeface="仿宋_GB2312" pitchFamily="18" charset="0"/>
              <a:cs typeface="仿宋_GB2312" pitchFamily="18" charset="0"/>
            </a:endParaRPr>
          </a:p>
        </p:txBody>
      </p:sp>
      <p:sp>
        <p:nvSpPr>
          <p:cNvPr id="18" name="TextBox 1"/>
          <p:cNvSpPr txBox="1"/>
          <p:nvPr/>
        </p:nvSpPr>
        <p:spPr>
          <a:xfrm>
            <a:off x="3172983" y="5788658"/>
            <a:ext cx="5770811" cy="66172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US" altLang="zh-CN" sz="2000" dirty="0" err="1">
                <a:solidFill>
                  <a:srgbClr val="000000"/>
                </a:solidFill>
                <a:latin typeface="仿宋_GB2312" pitchFamily="18" charset="0"/>
                <a:cs typeface="仿宋_GB2312" pitchFamily="18" charset="0"/>
              </a:rPr>
              <a:t>为使条理清晰,防止出现逻辑错误,</a:t>
            </a:r>
            <a:r>
              <a:rPr lang="en-US" altLang="zh-CN" sz="2000" dirty="0" err="1" smtClean="0">
                <a:solidFill>
                  <a:srgbClr val="000000"/>
                </a:solidFill>
                <a:latin typeface="仿宋_GB2312" pitchFamily="18" charset="0"/>
                <a:cs typeface="仿宋_GB2312" pitchFamily="18" charset="0"/>
              </a:rPr>
              <a:t>最好为子程序调用</a:t>
            </a:r>
            <a:endParaRPr lang="en-US" altLang="zh-CN" sz="2000" dirty="0" smtClean="0">
              <a:solidFill>
                <a:srgbClr val="000000"/>
              </a:solidFill>
              <a:latin typeface="仿宋_GB2312" pitchFamily="18" charset="0"/>
              <a:cs typeface="仿宋_GB2312" pitchFamily="18" charset="0"/>
            </a:endParaRPr>
          </a:p>
          <a:p>
            <a:r>
              <a:rPr lang="en-US" altLang="zh-CN" sz="2000" dirty="0" err="1" smtClean="0">
                <a:solidFill>
                  <a:srgbClr val="000000"/>
                </a:solidFill>
                <a:latin typeface="仿宋_GB2312" pitchFamily="18" charset="0"/>
                <a:cs typeface="仿宋_GB2312" pitchFamily="18" charset="0"/>
              </a:rPr>
              <a:t>加上一对圆括号</a:t>
            </a:r>
            <a:r>
              <a:rPr lang="zh-CN" altLang="en-US" sz="2000" dirty="0">
                <a:solidFill>
                  <a:srgbClr val="000000"/>
                </a:solidFill>
                <a:latin typeface="仿宋_GB2312" pitchFamily="18" charset="0"/>
                <a:cs typeface="仿宋_GB2312" pitchFamily="18" charset="0"/>
              </a:rPr>
              <a:t>。</a:t>
            </a:r>
            <a:endParaRPr lang="en-US" altLang="zh-CN" sz="2000" dirty="0">
              <a:solidFill>
                <a:srgbClr val="000000"/>
              </a:solidFill>
              <a:latin typeface="仿宋_GB2312" pitchFamily="18" charset="0"/>
              <a:cs typeface="仿宋_GB2312" pitchFamily="18" charset="0"/>
            </a:endParaRPr>
          </a:p>
        </p:txBody>
      </p:sp>
      <p:pic>
        <p:nvPicPr>
          <p:cNvPr id="2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3256" y="136872"/>
            <a:ext cx="1324939" cy="132493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89038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3209938" y="2785686"/>
            <a:ext cx="5224637" cy="2028194"/>
          </a:xfrm>
          <a:custGeom>
            <a:avLst/>
            <a:gdLst>
              <a:gd name="connsiteX0" fmla="*/ 0 w 5759195"/>
              <a:gd name="connsiteY0" fmla="*/ 0 h 2235708"/>
              <a:gd name="connsiteX1" fmla="*/ 0 w 5759195"/>
              <a:gd name="connsiteY1" fmla="*/ 2235708 h 2235708"/>
              <a:gd name="connsiteX2" fmla="*/ 5759195 w 5759195"/>
              <a:gd name="connsiteY2" fmla="*/ 2235708 h 2235708"/>
              <a:gd name="connsiteX3" fmla="*/ 5759195 w 5759195"/>
              <a:gd name="connsiteY3" fmla="*/ 0 h 2235708"/>
              <a:gd name="connsiteX4" fmla="*/ 0 w 5759195"/>
              <a:gd name="connsiteY4" fmla="*/ 0 h 223570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759195" h="2235708">
                <a:moveTo>
                  <a:pt x="0" y="0"/>
                </a:moveTo>
                <a:lnTo>
                  <a:pt x="0" y="2235708"/>
                </a:lnTo>
                <a:lnTo>
                  <a:pt x="5759195" y="2235708"/>
                </a:lnTo>
                <a:lnTo>
                  <a:pt x="5759195" y="0"/>
                </a:lnTo>
                <a:lnTo>
                  <a:pt x="0" y="0"/>
                </a:lnTo>
              </a:path>
            </a:pathLst>
          </a:custGeom>
          <a:solidFill>
            <a:srgbClr val="CCCC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5" name="Freeform 3"/>
          <p:cNvSpPr/>
          <p:nvPr/>
        </p:nvSpPr>
        <p:spPr>
          <a:xfrm>
            <a:off x="3204177" y="2780616"/>
            <a:ext cx="5236850" cy="2039024"/>
          </a:xfrm>
          <a:custGeom>
            <a:avLst/>
            <a:gdLst>
              <a:gd name="connsiteX0" fmla="*/ 6350 w 5772657"/>
              <a:gd name="connsiteY0" fmla="*/ 6350 h 2247646"/>
              <a:gd name="connsiteX1" fmla="*/ 6350 w 5772657"/>
              <a:gd name="connsiteY1" fmla="*/ 2241296 h 2247646"/>
              <a:gd name="connsiteX2" fmla="*/ 5766307 w 5772657"/>
              <a:gd name="connsiteY2" fmla="*/ 2241296 h 2247646"/>
              <a:gd name="connsiteX3" fmla="*/ 5766307 w 5772657"/>
              <a:gd name="connsiteY3" fmla="*/ 6350 h 2247646"/>
              <a:gd name="connsiteX4" fmla="*/ 6350 w 5772657"/>
              <a:gd name="connsiteY4" fmla="*/ 6350 h 224764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772657" h="2247646">
                <a:moveTo>
                  <a:pt x="6350" y="6350"/>
                </a:moveTo>
                <a:lnTo>
                  <a:pt x="6350" y="2241296"/>
                </a:lnTo>
                <a:lnTo>
                  <a:pt x="5766307" y="2241296"/>
                </a:lnTo>
                <a:lnTo>
                  <a:pt x="5766307" y="63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1018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2218" y="187292"/>
            <a:ext cx="1324939" cy="1324939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2599238" y="1015159"/>
            <a:ext cx="3161122" cy="44371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84"/>
              </a:lnSpc>
            </a:pPr>
            <a:r>
              <a:rPr lang="en-US" altLang="zh-CN" sz="2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900" dirty="0">
                <a:solidFill>
                  <a:srgbClr val="000000"/>
                </a:solidFill>
                <a:latin typeface="隶书" pitchFamily="18" charset="0"/>
                <a:cs typeface="隶书" pitchFamily="18" charset="0"/>
              </a:rPr>
              <a:t>、子程序参数列表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3204177" y="1785788"/>
            <a:ext cx="2231380" cy="31547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87"/>
              </a:lnSpc>
            </a:pPr>
            <a:r>
              <a:rPr lang="en-US" altLang="zh-CN" sz="2177" dirty="0">
                <a:solidFill>
                  <a:srgbClr val="000000"/>
                </a:solidFill>
                <a:latin typeface="隶书" pitchFamily="18" charset="0"/>
                <a:cs typeface="隶书" pitchFamily="18" charset="0"/>
              </a:rPr>
              <a:t>参数传递形式为：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3287925" y="2900208"/>
            <a:ext cx="4097275" cy="52065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33"/>
              </a:lnSpc>
            </a:pP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sub1($number1,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$number2,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$number3);</a:t>
            </a:r>
          </a:p>
          <a:p>
            <a:pPr>
              <a:lnSpc>
                <a:spcPts val="2087"/>
              </a:lnSpc>
            </a:pP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…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3287926" y="3453226"/>
            <a:ext cx="904094" cy="52065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33"/>
              </a:lnSpc>
            </a:pP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sub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sub1</a:t>
            </a:r>
          </a:p>
          <a:p>
            <a:pPr>
              <a:lnSpc>
                <a:spcPts val="2087"/>
              </a:lnSpc>
            </a:pP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{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3483786" y="4006244"/>
            <a:ext cx="4640694" cy="52065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33"/>
              </a:lnSpc>
            </a:pP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my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($number1,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$number2,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$number3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@_;</a:t>
            </a:r>
          </a:p>
          <a:p>
            <a:pPr>
              <a:lnSpc>
                <a:spcPts val="2087"/>
              </a:lnSpc>
            </a:pP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…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3287925" y="4547741"/>
            <a:ext cx="123432" cy="26013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33"/>
              </a:lnSpc>
            </a:pP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78132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3026876" y="2773386"/>
            <a:ext cx="6074211" cy="3113725"/>
          </a:xfrm>
          <a:custGeom>
            <a:avLst/>
            <a:gdLst>
              <a:gd name="connsiteX0" fmla="*/ 0 w 6695693"/>
              <a:gd name="connsiteY0" fmla="*/ 0 h 3035046"/>
              <a:gd name="connsiteX1" fmla="*/ 0 w 6695693"/>
              <a:gd name="connsiteY1" fmla="*/ 3035046 h 3035046"/>
              <a:gd name="connsiteX2" fmla="*/ 6695694 w 6695693"/>
              <a:gd name="connsiteY2" fmla="*/ 3035046 h 3035046"/>
              <a:gd name="connsiteX3" fmla="*/ 6695694 w 6695693"/>
              <a:gd name="connsiteY3" fmla="*/ 0 h 3035046"/>
              <a:gd name="connsiteX4" fmla="*/ 0 w 6695693"/>
              <a:gd name="connsiteY4" fmla="*/ 0 h 303504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695693" h="3035046">
                <a:moveTo>
                  <a:pt x="0" y="0"/>
                </a:moveTo>
                <a:lnTo>
                  <a:pt x="0" y="3035046"/>
                </a:lnTo>
                <a:lnTo>
                  <a:pt x="6695694" y="3035046"/>
                </a:lnTo>
                <a:lnTo>
                  <a:pt x="6695694" y="0"/>
                </a:lnTo>
                <a:lnTo>
                  <a:pt x="0" y="0"/>
                </a:lnTo>
              </a:path>
            </a:pathLst>
          </a:custGeom>
          <a:solidFill>
            <a:srgbClr val="CCFFC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33"/>
          </a:p>
        </p:txBody>
      </p:sp>
      <p:sp>
        <p:nvSpPr>
          <p:cNvPr id="5" name="Freeform 3"/>
          <p:cNvSpPr/>
          <p:nvPr/>
        </p:nvSpPr>
        <p:spPr>
          <a:xfrm>
            <a:off x="3021115" y="2767625"/>
            <a:ext cx="6086425" cy="3119486"/>
          </a:xfrm>
          <a:custGeom>
            <a:avLst/>
            <a:gdLst>
              <a:gd name="connsiteX0" fmla="*/ 6350 w 6709156"/>
              <a:gd name="connsiteY0" fmla="*/ 6350 h 3047746"/>
              <a:gd name="connsiteX1" fmla="*/ 6350 w 6709156"/>
              <a:gd name="connsiteY1" fmla="*/ 3041396 h 3047746"/>
              <a:gd name="connsiteX2" fmla="*/ 6702805 w 6709156"/>
              <a:gd name="connsiteY2" fmla="*/ 3041396 h 3047746"/>
              <a:gd name="connsiteX3" fmla="*/ 6702805 w 6709156"/>
              <a:gd name="connsiteY3" fmla="*/ 6350 h 3047746"/>
              <a:gd name="connsiteX4" fmla="*/ 6350 w 6709156"/>
              <a:gd name="connsiteY4" fmla="*/ 6350 h 304774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709156" h="3047746">
                <a:moveTo>
                  <a:pt x="6350" y="6350"/>
                </a:moveTo>
                <a:lnTo>
                  <a:pt x="6350" y="3041396"/>
                </a:lnTo>
                <a:lnTo>
                  <a:pt x="6702805" y="3041396"/>
                </a:lnTo>
                <a:lnTo>
                  <a:pt x="6702805" y="63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1010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33"/>
          </a:p>
        </p:txBody>
      </p:sp>
      <p:sp>
        <p:nvSpPr>
          <p:cNvPr id="6" name="Freeform 3"/>
          <p:cNvSpPr/>
          <p:nvPr/>
        </p:nvSpPr>
        <p:spPr>
          <a:xfrm>
            <a:off x="8530390" y="3949931"/>
            <a:ext cx="3477256" cy="1836020"/>
          </a:xfrm>
          <a:custGeom>
            <a:avLst/>
            <a:gdLst>
              <a:gd name="connsiteX0" fmla="*/ 0 w 5832348"/>
              <a:gd name="connsiteY0" fmla="*/ 0 h 2023872"/>
              <a:gd name="connsiteX1" fmla="*/ 0 w 5832348"/>
              <a:gd name="connsiteY1" fmla="*/ 2023872 h 2023872"/>
              <a:gd name="connsiteX2" fmla="*/ 5832348 w 5832348"/>
              <a:gd name="connsiteY2" fmla="*/ 2023872 h 2023872"/>
              <a:gd name="connsiteX3" fmla="*/ 5832348 w 5832348"/>
              <a:gd name="connsiteY3" fmla="*/ 0 h 2023872"/>
              <a:gd name="connsiteX4" fmla="*/ 0 w 5832348"/>
              <a:gd name="connsiteY4" fmla="*/ 0 h 202387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832348" h="2023872">
                <a:moveTo>
                  <a:pt x="0" y="0"/>
                </a:moveTo>
                <a:lnTo>
                  <a:pt x="0" y="2023872"/>
                </a:lnTo>
                <a:lnTo>
                  <a:pt x="5832348" y="2023872"/>
                </a:lnTo>
                <a:lnTo>
                  <a:pt x="5832348" y="0"/>
                </a:lnTo>
                <a:lnTo>
                  <a:pt x="0" y="0"/>
                </a:lnTo>
              </a:path>
            </a:pathLst>
          </a:custGeom>
          <a:solidFill>
            <a:srgbClr val="F4C3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33"/>
          </a:p>
        </p:txBody>
      </p:sp>
      <p:sp>
        <p:nvSpPr>
          <p:cNvPr id="7" name="Freeform 3"/>
          <p:cNvSpPr/>
          <p:nvPr/>
        </p:nvSpPr>
        <p:spPr>
          <a:xfrm>
            <a:off x="8530390" y="3944171"/>
            <a:ext cx="3483705" cy="1847541"/>
          </a:xfrm>
          <a:custGeom>
            <a:avLst/>
            <a:gdLst>
              <a:gd name="connsiteX0" fmla="*/ 6350 w 5845810"/>
              <a:gd name="connsiteY0" fmla="*/ 6350 h 2036572"/>
              <a:gd name="connsiteX1" fmla="*/ 6350 w 5845810"/>
              <a:gd name="connsiteY1" fmla="*/ 2030222 h 2036572"/>
              <a:gd name="connsiteX2" fmla="*/ 5839460 w 5845810"/>
              <a:gd name="connsiteY2" fmla="*/ 2030222 h 2036572"/>
              <a:gd name="connsiteX3" fmla="*/ 5839460 w 5845810"/>
              <a:gd name="connsiteY3" fmla="*/ 6350 h 2036572"/>
              <a:gd name="connsiteX4" fmla="*/ 6350 w 5845810"/>
              <a:gd name="connsiteY4" fmla="*/ 6350 h 203657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845810" h="2036572">
                <a:moveTo>
                  <a:pt x="6350" y="6350"/>
                </a:moveTo>
                <a:lnTo>
                  <a:pt x="6350" y="2030222"/>
                </a:lnTo>
                <a:lnTo>
                  <a:pt x="5839460" y="2030222"/>
                </a:lnTo>
                <a:lnTo>
                  <a:pt x="5839460" y="63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1010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33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1576" y="138038"/>
            <a:ext cx="1324939" cy="1324939"/>
          </a:xfrm>
          <a:prstGeom prst="rect">
            <a:avLst/>
          </a:prstGeom>
          <a:noFill/>
        </p:spPr>
      </p:pic>
      <p:sp>
        <p:nvSpPr>
          <p:cNvPr id="13" name="TextBox 1"/>
          <p:cNvSpPr txBox="1"/>
          <p:nvPr/>
        </p:nvSpPr>
        <p:spPr>
          <a:xfrm>
            <a:off x="2927667" y="1309115"/>
            <a:ext cx="7155805" cy="273921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68"/>
              </a:lnSpc>
              <a:tabLst>
                <a:tab pos="34564" algn="l"/>
                <a:tab pos="69129" algn="l"/>
                <a:tab pos="184343" algn="l"/>
              </a:tabLst>
            </a:pPr>
            <a:r>
              <a:rPr lang="en-US" altLang="zh-CN" sz="2400" dirty="0">
                <a:solidFill>
                  <a:srgbClr val="000000"/>
                </a:solidFill>
                <a:latin typeface="隶书" pitchFamily="18" charset="0"/>
                <a:cs typeface="隶书" pitchFamily="18" charset="0"/>
              </a:rPr>
              <a:t>子程序可接收参数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400" dirty="0">
                <a:solidFill>
                  <a:srgbClr val="000000"/>
                </a:solidFill>
                <a:latin typeface="隶书" pitchFamily="18" charset="0"/>
                <a:cs typeface="隶书" pitchFamily="18" charset="0"/>
              </a:rPr>
              <a:t>传递给它的参数列表保存在一个特</a:t>
            </a:r>
          </a:p>
          <a:p>
            <a:pPr>
              <a:lnSpc>
                <a:spcPts val="2540"/>
              </a:lnSpc>
              <a:tabLst>
                <a:tab pos="34564" algn="l"/>
                <a:tab pos="69129" algn="l"/>
                <a:tab pos="184343" algn="l"/>
              </a:tabLst>
            </a:pPr>
            <a:r>
              <a:rPr lang="en-US" altLang="zh-CN" sz="2400" dirty="0"/>
              <a:t>	</a:t>
            </a:r>
            <a:r>
              <a:rPr lang="en-US" altLang="zh-CN" sz="2400" dirty="0">
                <a:solidFill>
                  <a:srgbClr val="000000"/>
                </a:solidFill>
                <a:latin typeface="隶书" pitchFamily="18" charset="0"/>
                <a:cs typeface="隶书" pitchFamily="18" charset="0"/>
              </a:rPr>
              <a:t>殊的数组变量</a:t>
            </a:r>
            <a:r>
              <a:rPr lang="en-US" altLang="zh-CN" sz="2400" dirty="0">
                <a:solidFill>
                  <a:srgbClr val="F02E1A"/>
                </a:solidFill>
                <a:latin typeface="Times New Roman" pitchFamily="18" charset="0"/>
                <a:cs typeface="Times New Roman" pitchFamily="18" charset="0"/>
              </a:rPr>
              <a:t>@_</a:t>
            </a:r>
            <a:r>
              <a:rPr lang="en-US" altLang="zh-CN" sz="2400" dirty="0">
                <a:solidFill>
                  <a:srgbClr val="000000"/>
                </a:solidFill>
                <a:latin typeface="隶书" pitchFamily="18" charset="0"/>
                <a:cs typeface="隶书" pitchFamily="18" charset="0"/>
              </a:rPr>
              <a:t>中</a:t>
            </a:r>
          </a:p>
          <a:p>
            <a:pPr>
              <a:lnSpc>
                <a:spcPts val="3084"/>
              </a:lnSpc>
              <a:tabLst>
                <a:tab pos="34564" algn="l"/>
                <a:tab pos="69129" algn="l"/>
                <a:tab pos="184343" algn="l"/>
              </a:tabLst>
            </a:pPr>
            <a:r>
              <a:rPr lang="en-US" altLang="zh-CN" sz="2400" dirty="0"/>
              <a:t>		</a:t>
            </a:r>
            <a:r>
              <a:rPr lang="en-US" altLang="zh-CN" sz="2400" dirty="0" err="1">
                <a:solidFill>
                  <a:srgbClr val="000000"/>
                </a:solidFill>
                <a:latin typeface="隶书" pitchFamily="18" charset="0"/>
                <a:cs typeface="隶书" pitchFamily="18" charset="0"/>
              </a:rPr>
              <a:t>例如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>
              <a:lnSpc>
                <a:spcPts val="3084"/>
              </a:lnSpc>
              <a:tabLst>
                <a:tab pos="34564" algn="l"/>
                <a:tab pos="69129" algn="l"/>
                <a:tab pos="184343" algn="l"/>
              </a:tabLst>
            </a:pPr>
            <a:endParaRPr lang="en-US" altLang="zh-CN" sz="2177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907"/>
              </a:lnSpc>
            </a:pPr>
            <a:endParaRPr lang="en-US" altLang="zh-CN" sz="1633" dirty="0"/>
          </a:p>
          <a:p>
            <a:pPr>
              <a:lnSpc>
                <a:spcPts val="907"/>
              </a:lnSpc>
            </a:pPr>
            <a:endParaRPr lang="en-US" altLang="zh-CN" sz="2000" dirty="0"/>
          </a:p>
          <a:p>
            <a:pPr>
              <a:lnSpc>
                <a:spcPts val="1361"/>
              </a:lnSpc>
              <a:tabLst>
                <a:tab pos="34564" algn="l"/>
                <a:tab pos="69129" algn="l"/>
                <a:tab pos="184343" algn="l"/>
              </a:tabLst>
            </a:pPr>
            <a:r>
              <a:rPr lang="en-US" altLang="zh-CN" sz="2000" dirty="0"/>
              <a:t>			</a:t>
            </a: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#!/usr/bin/perl</a:t>
            </a:r>
          </a:p>
          <a:p>
            <a:pPr>
              <a:lnSpc>
                <a:spcPts val="907"/>
              </a:lnSpc>
            </a:pPr>
            <a:endParaRPr lang="en-US" altLang="zh-CN" sz="2000" dirty="0"/>
          </a:p>
          <a:p>
            <a:pPr>
              <a:lnSpc>
                <a:spcPts val="907"/>
              </a:lnSpc>
            </a:pPr>
            <a:endParaRPr lang="en-US" altLang="zh-CN" sz="2000" dirty="0"/>
          </a:p>
          <a:p>
            <a:pPr>
              <a:lnSpc>
                <a:spcPts val="1633"/>
              </a:lnSpc>
              <a:tabLst>
                <a:tab pos="34564" algn="l"/>
                <a:tab pos="69129" algn="l"/>
                <a:tab pos="184343" algn="l"/>
              </a:tabLst>
            </a:pPr>
            <a:r>
              <a:rPr lang="en-US" altLang="zh-CN" sz="2000" dirty="0"/>
              <a:t>			</a:t>
            </a: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displayArguments(“Sam”,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“Jones”,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2,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15,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73,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2.79);</a:t>
            </a:r>
          </a:p>
          <a:p>
            <a:pPr>
              <a:lnSpc>
                <a:spcPts val="907"/>
              </a:lnSpc>
            </a:pPr>
            <a:endParaRPr lang="en-US" altLang="zh-CN" sz="2000" dirty="0"/>
          </a:p>
          <a:p>
            <a:pPr>
              <a:lnSpc>
                <a:spcPts val="907"/>
              </a:lnSpc>
            </a:pPr>
            <a:endParaRPr lang="en-US" altLang="zh-CN" sz="2000" dirty="0"/>
          </a:p>
          <a:p>
            <a:pPr>
              <a:lnSpc>
                <a:spcPts val="1633"/>
              </a:lnSpc>
              <a:tabLst>
                <a:tab pos="34564" algn="l"/>
                <a:tab pos="69129" algn="l"/>
                <a:tab pos="184343" algn="l"/>
              </a:tabLst>
            </a:pPr>
            <a:r>
              <a:rPr lang="en-US" altLang="zh-CN" sz="2000" dirty="0"/>
              <a:t>			</a:t>
            </a: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sub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displayArguments</a:t>
            </a:r>
          </a:p>
        </p:txBody>
      </p:sp>
      <p:sp>
        <p:nvSpPr>
          <p:cNvPr id="17" name="TextBox 1"/>
          <p:cNvSpPr txBox="1"/>
          <p:nvPr/>
        </p:nvSpPr>
        <p:spPr>
          <a:xfrm>
            <a:off x="3128211" y="3994285"/>
            <a:ext cx="3862989" cy="1892826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tabLst>
                <a:tab pos="161300" algn="l"/>
                <a:tab pos="1025408" algn="l"/>
              </a:tabLst>
            </a:pPr>
            <a:r>
              <a:rPr lang="en-US" altLang="zh-CN" sz="2000" dirty="0" smtClean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>
              <a:tabLst>
                <a:tab pos="161300" algn="l"/>
                <a:tab pos="1025408" algn="l"/>
              </a:tabLst>
            </a:pP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zh-CN" sz="2000" dirty="0" smtClean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Print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“All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arguments: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@_\n”;</a:t>
            </a:r>
            <a:endParaRPr lang="en-US" altLang="zh-CN" sz="2000" dirty="0"/>
          </a:p>
          <a:p>
            <a:pPr>
              <a:tabLst>
                <a:tab pos="161300" algn="l"/>
                <a:tab pos="1025408" algn="l"/>
              </a:tabLst>
            </a:pPr>
            <a:r>
              <a:rPr lang="en-US" altLang="zh-CN" sz="2000" dirty="0"/>
              <a:t>	</a:t>
            </a: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($</a:t>
            </a:r>
            <a:r>
              <a:rPr lang="en-US" altLang="zh-CN" sz="2000" dirty="0" err="1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0;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$</a:t>
            </a:r>
            <a:r>
              <a:rPr lang="en-US" altLang="zh-CN" sz="2000" dirty="0" err="1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@_;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++$</a:t>
            </a:r>
            <a:r>
              <a:rPr lang="en-US" altLang="zh-CN" sz="2000" dirty="0" err="1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/>
              <a:t>	</a:t>
            </a:r>
          </a:p>
          <a:p>
            <a:pPr>
              <a:tabLst>
                <a:tab pos="161300" algn="l"/>
                <a:tab pos="1025408" algn="l"/>
              </a:tabLst>
            </a:pPr>
            <a:r>
              <a:rPr lang="en-US" altLang="zh-CN" sz="2000" dirty="0"/>
              <a:t>	</a:t>
            </a: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print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“Argument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$i: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$_[$i]\n</a:t>
            </a:r>
            <a:r>
              <a:rPr lang="en-US" altLang="zh-CN" sz="2000" dirty="0" smtClean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”;</a:t>
            </a:r>
          </a:p>
          <a:p>
            <a:pPr>
              <a:tabLst>
                <a:tab pos="161300" algn="l"/>
                <a:tab pos="1025408" algn="l"/>
              </a:tabLst>
            </a:pPr>
            <a:r>
              <a:rPr lang="en-US" altLang="zh-CN" sz="2000" dirty="0" smtClean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	}</a:t>
            </a:r>
          </a:p>
          <a:p>
            <a:pPr>
              <a:tabLst>
                <a:tab pos="161300" algn="l"/>
                <a:tab pos="1025408" algn="l"/>
              </a:tabLst>
            </a:pP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}</a:t>
            </a:r>
          </a:p>
        </p:txBody>
      </p:sp>
      <p:sp>
        <p:nvSpPr>
          <p:cNvPr id="18" name="TextBox 1"/>
          <p:cNvSpPr txBox="1"/>
          <p:nvPr/>
        </p:nvSpPr>
        <p:spPr>
          <a:xfrm>
            <a:off x="8635216" y="4120300"/>
            <a:ext cx="3378879" cy="1495281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1452"/>
              </a:lnSpc>
            </a:pPr>
            <a:r>
              <a:rPr lang="en-US" altLang="zh-CN" sz="1633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All</a:t>
            </a:r>
            <a:r>
              <a:rPr lang="en-US" altLang="zh-CN" sz="163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33" dirty="0" err="1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auguments</a:t>
            </a:r>
            <a:r>
              <a:rPr lang="en-US" altLang="zh-CN" sz="1633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altLang="zh-CN" sz="163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33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Sam</a:t>
            </a:r>
            <a:r>
              <a:rPr lang="en-US" altLang="zh-CN" sz="163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33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Jones</a:t>
            </a:r>
            <a:r>
              <a:rPr lang="en-US" altLang="zh-CN" sz="163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33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163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33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15</a:t>
            </a:r>
            <a:r>
              <a:rPr lang="en-US" altLang="zh-CN" sz="163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33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73</a:t>
            </a:r>
            <a:r>
              <a:rPr lang="en-US" altLang="zh-CN" sz="163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33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2.79 </a:t>
            </a:r>
            <a:endParaRPr lang="en-US" altLang="zh-CN" sz="1633" dirty="0" smtClean="0">
              <a:solidFill>
                <a:srgbClr val="903C9A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1452"/>
              </a:lnSpc>
            </a:pPr>
            <a:r>
              <a:rPr lang="en-US" altLang="zh-CN" sz="1633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Argument</a:t>
            </a:r>
            <a:r>
              <a:rPr lang="en-US" altLang="zh-CN" sz="163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33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0:</a:t>
            </a:r>
            <a:r>
              <a:rPr lang="en-US" altLang="zh-CN" sz="163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33" dirty="0" smtClean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Sam</a:t>
            </a:r>
            <a:endParaRPr lang="en-US" altLang="zh-CN" sz="1633" dirty="0">
              <a:solidFill>
                <a:srgbClr val="903C9A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1452"/>
              </a:lnSpc>
            </a:pPr>
            <a:r>
              <a:rPr lang="en-US" altLang="zh-CN" sz="1633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Argument</a:t>
            </a:r>
            <a:r>
              <a:rPr lang="en-US" altLang="zh-CN" sz="163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33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1633" dirty="0" smtClean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altLang="zh-CN" sz="1633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Jones</a:t>
            </a:r>
          </a:p>
          <a:p>
            <a:pPr>
              <a:lnSpc>
                <a:spcPts val="1452"/>
              </a:lnSpc>
            </a:pPr>
            <a:r>
              <a:rPr lang="en-US" altLang="zh-CN" sz="1633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Argument</a:t>
            </a:r>
            <a:r>
              <a:rPr lang="en-US" altLang="zh-CN" sz="163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33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2:</a:t>
            </a:r>
            <a:r>
              <a:rPr lang="en-US" altLang="zh-CN" sz="163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33" dirty="0" smtClean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pPr>
              <a:lnSpc>
                <a:spcPts val="1452"/>
              </a:lnSpc>
            </a:pPr>
            <a:r>
              <a:rPr lang="en-US" altLang="zh-CN" sz="1633" dirty="0" smtClean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Argument</a:t>
            </a:r>
            <a:r>
              <a:rPr lang="en-US" altLang="zh-CN" sz="163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33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3:</a:t>
            </a:r>
            <a:r>
              <a:rPr lang="en-US" altLang="zh-CN" sz="163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33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15</a:t>
            </a:r>
          </a:p>
          <a:p>
            <a:pPr>
              <a:lnSpc>
                <a:spcPts val="1905"/>
              </a:lnSpc>
            </a:pPr>
            <a:r>
              <a:rPr lang="en-US" altLang="zh-CN" sz="1633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Argument</a:t>
            </a:r>
            <a:r>
              <a:rPr lang="en-US" altLang="zh-CN" sz="163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33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4:</a:t>
            </a:r>
            <a:r>
              <a:rPr lang="en-US" altLang="zh-CN" sz="163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33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73</a:t>
            </a:r>
          </a:p>
          <a:p>
            <a:pPr>
              <a:lnSpc>
                <a:spcPts val="1905"/>
              </a:lnSpc>
            </a:pPr>
            <a:r>
              <a:rPr lang="en-US" altLang="zh-CN" sz="1633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Argument</a:t>
            </a:r>
            <a:r>
              <a:rPr lang="en-US" altLang="zh-CN" sz="163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33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5:</a:t>
            </a:r>
            <a:r>
              <a:rPr lang="en-US" altLang="zh-CN" sz="163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33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2.79</a:t>
            </a:r>
          </a:p>
        </p:txBody>
      </p:sp>
    </p:spTree>
    <p:extLst>
      <p:ext uri="{BB962C8B-B14F-4D97-AF65-F5344CB8AC3E}">
        <p14:creationId xmlns:p14="http://schemas.microsoft.com/office/powerpoint/2010/main" val="2222267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1410083" y="905450"/>
            <a:ext cx="7184396" cy="5735982"/>
          </a:xfrm>
          <a:custGeom>
            <a:avLst/>
            <a:gdLst>
              <a:gd name="connsiteX0" fmla="*/ 0 w 7919466"/>
              <a:gd name="connsiteY0" fmla="*/ 0 h 5631941"/>
              <a:gd name="connsiteX1" fmla="*/ 0 w 7919466"/>
              <a:gd name="connsiteY1" fmla="*/ 5631941 h 5631941"/>
              <a:gd name="connsiteX2" fmla="*/ 7919466 w 7919466"/>
              <a:gd name="connsiteY2" fmla="*/ 5631941 h 5631941"/>
              <a:gd name="connsiteX3" fmla="*/ 7919466 w 7919466"/>
              <a:gd name="connsiteY3" fmla="*/ 0 h 5631941"/>
              <a:gd name="connsiteX4" fmla="*/ 0 w 7919466"/>
              <a:gd name="connsiteY4" fmla="*/ 0 h 563194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919466" h="5631941">
                <a:moveTo>
                  <a:pt x="0" y="0"/>
                </a:moveTo>
                <a:lnTo>
                  <a:pt x="0" y="5631941"/>
                </a:lnTo>
                <a:lnTo>
                  <a:pt x="7919466" y="5631941"/>
                </a:lnTo>
                <a:lnTo>
                  <a:pt x="7919466" y="0"/>
                </a:lnTo>
                <a:lnTo>
                  <a:pt x="0" y="0"/>
                </a:lnTo>
              </a:path>
            </a:pathLst>
          </a:custGeom>
          <a:solidFill>
            <a:srgbClr val="CC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33"/>
          </a:p>
        </p:txBody>
      </p:sp>
      <p:sp>
        <p:nvSpPr>
          <p:cNvPr id="5" name="Freeform 3"/>
          <p:cNvSpPr/>
          <p:nvPr/>
        </p:nvSpPr>
        <p:spPr>
          <a:xfrm>
            <a:off x="1395439" y="899691"/>
            <a:ext cx="7196608" cy="5741741"/>
          </a:xfrm>
          <a:custGeom>
            <a:avLst/>
            <a:gdLst>
              <a:gd name="connsiteX0" fmla="*/ 6350 w 7932928"/>
              <a:gd name="connsiteY0" fmla="*/ 6350 h 5645403"/>
              <a:gd name="connsiteX1" fmla="*/ 6350 w 7932928"/>
              <a:gd name="connsiteY1" fmla="*/ 5639053 h 5645403"/>
              <a:gd name="connsiteX2" fmla="*/ 7926577 w 7932928"/>
              <a:gd name="connsiteY2" fmla="*/ 5639053 h 5645403"/>
              <a:gd name="connsiteX3" fmla="*/ 7926577 w 7932928"/>
              <a:gd name="connsiteY3" fmla="*/ 6350 h 5645403"/>
              <a:gd name="connsiteX4" fmla="*/ 6350 w 7932928"/>
              <a:gd name="connsiteY4" fmla="*/ 6350 h 564540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932928" h="5645403">
                <a:moveTo>
                  <a:pt x="6350" y="6350"/>
                </a:moveTo>
                <a:lnTo>
                  <a:pt x="6350" y="5639053"/>
                </a:lnTo>
                <a:lnTo>
                  <a:pt x="7926577" y="5639053"/>
                </a:lnTo>
                <a:lnTo>
                  <a:pt x="7926577" y="63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80010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33"/>
          </a:p>
        </p:txBody>
      </p:sp>
      <p:sp>
        <p:nvSpPr>
          <p:cNvPr id="6" name="Freeform 3"/>
          <p:cNvSpPr/>
          <p:nvPr/>
        </p:nvSpPr>
        <p:spPr>
          <a:xfrm>
            <a:off x="7458370" y="4961592"/>
            <a:ext cx="4629337" cy="1587162"/>
          </a:xfrm>
          <a:custGeom>
            <a:avLst/>
            <a:gdLst>
              <a:gd name="connsiteX0" fmla="*/ 0 w 5977128"/>
              <a:gd name="connsiteY0" fmla="*/ 0 h 1749552"/>
              <a:gd name="connsiteX1" fmla="*/ 0 w 5977128"/>
              <a:gd name="connsiteY1" fmla="*/ 1749552 h 1749552"/>
              <a:gd name="connsiteX2" fmla="*/ 5977128 w 5977128"/>
              <a:gd name="connsiteY2" fmla="*/ 1749552 h 1749552"/>
              <a:gd name="connsiteX3" fmla="*/ 5977128 w 5977128"/>
              <a:gd name="connsiteY3" fmla="*/ 0 h 1749552"/>
              <a:gd name="connsiteX4" fmla="*/ 0 w 5977128"/>
              <a:gd name="connsiteY4" fmla="*/ 0 h 174955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977128" h="1749552">
                <a:moveTo>
                  <a:pt x="0" y="0"/>
                </a:moveTo>
                <a:lnTo>
                  <a:pt x="0" y="1749552"/>
                </a:lnTo>
                <a:lnTo>
                  <a:pt x="5977128" y="1749552"/>
                </a:lnTo>
                <a:lnTo>
                  <a:pt x="5977128" y="0"/>
                </a:lnTo>
                <a:lnTo>
                  <a:pt x="0" y="0"/>
                </a:lnTo>
              </a:path>
            </a:pathLst>
          </a:custGeom>
          <a:solidFill>
            <a:srgbClr val="F4C3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33"/>
          </a:p>
        </p:txBody>
      </p:sp>
      <p:sp>
        <p:nvSpPr>
          <p:cNvPr id="7" name="Freeform 3"/>
          <p:cNvSpPr/>
          <p:nvPr/>
        </p:nvSpPr>
        <p:spPr>
          <a:xfrm>
            <a:off x="7458371" y="4943910"/>
            <a:ext cx="4633471" cy="1597992"/>
          </a:xfrm>
          <a:custGeom>
            <a:avLst/>
            <a:gdLst>
              <a:gd name="connsiteX0" fmla="*/ 6350 w 5989066"/>
              <a:gd name="connsiteY0" fmla="*/ 6350 h 1761490"/>
              <a:gd name="connsiteX1" fmla="*/ 6350 w 5989066"/>
              <a:gd name="connsiteY1" fmla="*/ 1755140 h 1761490"/>
              <a:gd name="connsiteX2" fmla="*/ 5982716 w 5989066"/>
              <a:gd name="connsiteY2" fmla="*/ 1755140 h 1761490"/>
              <a:gd name="connsiteX3" fmla="*/ 5982716 w 5989066"/>
              <a:gd name="connsiteY3" fmla="*/ 6350 h 1761490"/>
              <a:gd name="connsiteX4" fmla="*/ 6350 w 5989066"/>
              <a:gd name="connsiteY4" fmla="*/ 6350 h 176149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989066" h="1761490">
                <a:moveTo>
                  <a:pt x="6350" y="6350"/>
                </a:moveTo>
                <a:lnTo>
                  <a:pt x="6350" y="1755140"/>
                </a:lnTo>
                <a:lnTo>
                  <a:pt x="5982716" y="1755140"/>
                </a:lnTo>
                <a:lnTo>
                  <a:pt x="5982716" y="63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1010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33"/>
          </a:p>
        </p:txBody>
      </p:sp>
      <p:sp>
        <p:nvSpPr>
          <p:cNvPr id="2" name="TextBox 1"/>
          <p:cNvSpPr txBox="1"/>
          <p:nvPr/>
        </p:nvSpPr>
        <p:spPr>
          <a:xfrm>
            <a:off x="1489223" y="539997"/>
            <a:ext cx="6261329" cy="697113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84"/>
              </a:lnSpc>
              <a:tabLst>
                <a:tab pos="1981688" algn="l"/>
              </a:tabLst>
            </a:pPr>
            <a:r>
              <a:rPr lang="en-US" altLang="zh-CN" sz="1633" dirty="0"/>
              <a:t>	</a:t>
            </a:r>
            <a:endParaRPr lang="en-US" altLang="zh-CN" sz="2900" dirty="0">
              <a:solidFill>
                <a:srgbClr val="000000"/>
              </a:solidFill>
              <a:latin typeface="隶书" pitchFamily="18" charset="0"/>
              <a:cs typeface="隶书" pitchFamily="18" charset="0"/>
            </a:endParaRPr>
          </a:p>
          <a:p>
            <a:pPr>
              <a:tabLst>
                <a:tab pos="1981688" algn="l"/>
              </a:tabLst>
            </a:pPr>
            <a:r>
              <a:rPr lang="en-US" altLang="zh-CN" sz="2000" dirty="0" smtClean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#!/</a:t>
            </a: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usr/bin/perl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-w</a:t>
            </a:r>
          </a:p>
          <a:p>
            <a:pPr>
              <a:tabLst>
                <a:tab pos="1981688" algn="l"/>
              </a:tabLst>
            </a:pP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#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Example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problem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pass-by-value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with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two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arrays</a:t>
            </a:r>
            <a:endParaRPr lang="en-US" altLang="zh-CN" sz="2000" dirty="0" smtClean="0"/>
          </a:p>
          <a:p>
            <a:pPr>
              <a:tabLst>
                <a:tab pos="1981688" algn="l"/>
              </a:tabLst>
            </a:pPr>
            <a:r>
              <a:rPr lang="en-US" altLang="zh-CN" sz="2000" dirty="0" smtClean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my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@i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('1',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'2',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'3');</a:t>
            </a:r>
          </a:p>
          <a:p>
            <a:pPr>
              <a:tabLst>
                <a:tab pos="1981688" algn="l"/>
              </a:tabLst>
            </a:pP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my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@j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('a',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'b',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'c</a:t>
            </a:r>
            <a:r>
              <a:rPr lang="en-US" altLang="zh-CN" sz="2000" dirty="0" smtClean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');</a:t>
            </a:r>
            <a:endParaRPr lang="en-US" altLang="zh-CN" sz="2000" dirty="0"/>
          </a:p>
          <a:p>
            <a:pPr>
              <a:tabLst>
                <a:tab pos="1981688" algn="l"/>
              </a:tabLst>
            </a:pP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print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"In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main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program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before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calling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subroutine: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@</a:t>
            </a: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i\n";</a:t>
            </a:r>
          </a:p>
          <a:p>
            <a:pPr>
              <a:tabLst>
                <a:tab pos="1981688" algn="l"/>
              </a:tabLst>
            </a:pP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print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"In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main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program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before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calling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subroutine: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@</a:t>
            </a: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j\n</a:t>
            </a:r>
            <a:r>
              <a:rPr lang="en-US" altLang="zh-CN" sz="2000" dirty="0" smtClean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";</a:t>
            </a:r>
          </a:p>
          <a:p>
            <a:pPr>
              <a:tabLst>
                <a:tab pos="1981688" algn="l"/>
              </a:tabLst>
            </a:pPr>
            <a:endParaRPr lang="en-US" altLang="zh-CN" sz="2000" dirty="0"/>
          </a:p>
          <a:p>
            <a:pPr>
              <a:tabLst>
                <a:tab pos="1981688" algn="l"/>
              </a:tabLst>
            </a:pP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reference_sub(@i,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@j</a:t>
            </a:r>
            <a:r>
              <a:rPr lang="en-US" altLang="zh-CN" sz="2000" dirty="0" smtClean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);</a:t>
            </a:r>
            <a:endParaRPr lang="en-US" altLang="zh-CN" sz="2000" dirty="0"/>
          </a:p>
          <a:p>
            <a:pPr>
              <a:tabLst>
                <a:tab pos="1981688" algn="l"/>
              </a:tabLst>
            </a:pP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print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"In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main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program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after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calling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subroutine: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@</a:t>
            </a: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i\n";</a:t>
            </a:r>
          </a:p>
          <a:p>
            <a:pPr>
              <a:tabLst>
                <a:tab pos="1981688" algn="l"/>
              </a:tabLst>
            </a:pP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print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"In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main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program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after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calling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subroutine: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@</a:t>
            </a: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j\n</a:t>
            </a:r>
            <a:r>
              <a:rPr lang="en-US" altLang="zh-CN" sz="2000" dirty="0" smtClean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";</a:t>
            </a:r>
          </a:p>
          <a:p>
            <a:pPr>
              <a:tabLst>
                <a:tab pos="1981688" algn="l"/>
              </a:tabLst>
            </a:pPr>
            <a:endParaRPr lang="en-US" altLang="zh-CN" sz="2000" dirty="0">
              <a:solidFill>
                <a:srgbClr val="903C9A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1089"/>
              </a:lnSpc>
              <a:tabLst>
                <a:tab pos="184343" algn="l"/>
              </a:tabLst>
            </a:pP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sub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err="1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reference_sub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>
              <a:lnSpc>
                <a:spcPts val="907"/>
              </a:lnSpc>
            </a:pPr>
            <a:endParaRPr lang="en-US" altLang="zh-CN" sz="2000" dirty="0"/>
          </a:p>
          <a:p>
            <a:pPr>
              <a:lnSpc>
                <a:spcPts val="907"/>
              </a:lnSpc>
            </a:pPr>
            <a:endParaRPr lang="en-US" altLang="zh-CN" sz="2000" dirty="0"/>
          </a:p>
          <a:p>
            <a:pPr>
              <a:lnSpc>
                <a:spcPts val="1179"/>
              </a:lnSpc>
              <a:tabLst>
                <a:tab pos="184343" algn="l"/>
              </a:tabLst>
            </a:pPr>
            <a:r>
              <a:rPr lang="en-US" altLang="zh-CN" sz="2000" dirty="0"/>
              <a:t>	</a:t>
            </a: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my(@</a:t>
            </a:r>
            <a:r>
              <a:rPr lang="en-US" altLang="zh-CN" sz="2000" dirty="0" err="1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@j)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@_;</a:t>
            </a:r>
          </a:p>
          <a:p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  print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"In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subroutine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err="1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@</a:t>
            </a:r>
            <a:r>
              <a:rPr lang="en-US" altLang="zh-CN" sz="2000" dirty="0" err="1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\n";</a:t>
            </a:r>
          </a:p>
          <a:p>
            <a:r>
              <a:rPr lang="en-US" altLang="zh-CN" sz="2000" dirty="0" smtClean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   print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"In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subroutine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@</a:t>
            </a: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j\n";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US" altLang="zh-CN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2000" dirty="0" smtClean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   push</a:t>
            </a: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(@</a:t>
            </a:r>
            <a:r>
              <a:rPr lang="en-US" altLang="zh-CN" sz="2000" dirty="0" err="1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'4');</a:t>
            </a:r>
            <a:endParaRPr lang="en-US" altLang="zh-CN" sz="2000" dirty="0"/>
          </a:p>
          <a:p>
            <a:r>
              <a:rPr lang="en-US" altLang="zh-CN" sz="2000" dirty="0" smtClean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   shift</a:t>
            </a: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(@j</a:t>
            </a:r>
            <a:r>
              <a:rPr lang="en-US" altLang="zh-CN" sz="2000" dirty="0" smtClean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r>
              <a:rPr lang="en-US" altLang="zh-CN" sz="2000" dirty="0" smtClean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}</a:t>
            </a:r>
            <a:endParaRPr lang="en-US" altLang="zh-CN" sz="2000" dirty="0">
              <a:solidFill>
                <a:srgbClr val="903C9A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altLang="zh-CN" sz="2000" dirty="0">
              <a:solidFill>
                <a:srgbClr val="903C9A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altLang="zh-CN" sz="2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1179"/>
              </a:lnSpc>
              <a:tabLst>
                <a:tab pos="184343" algn="l"/>
              </a:tabLst>
            </a:pPr>
            <a:endParaRPr lang="en-US" altLang="zh-CN" sz="2000" dirty="0">
              <a:solidFill>
                <a:srgbClr val="903C9A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tabLst>
                <a:tab pos="1981688" algn="l"/>
              </a:tabLst>
            </a:pPr>
            <a:endParaRPr lang="en-US" altLang="zh-CN" sz="2000" dirty="0">
              <a:solidFill>
                <a:srgbClr val="903C9A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"/>
          <p:cNvSpPr txBox="1"/>
          <p:nvPr/>
        </p:nvSpPr>
        <p:spPr>
          <a:xfrm>
            <a:off x="7704909" y="5021721"/>
            <a:ext cx="4363374" cy="145680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52"/>
              </a:lnSpc>
            </a:pPr>
            <a:r>
              <a:rPr lang="en-US" altLang="zh-CN" sz="163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63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3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main</a:t>
            </a:r>
            <a:r>
              <a:rPr lang="en-US" altLang="zh-CN" sz="163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3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program</a:t>
            </a:r>
            <a:r>
              <a:rPr lang="en-US" altLang="zh-CN" sz="163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3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before</a:t>
            </a:r>
            <a:r>
              <a:rPr lang="en-US" altLang="zh-CN" sz="163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3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calling</a:t>
            </a:r>
            <a:r>
              <a:rPr lang="en-US" altLang="zh-CN" sz="163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3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subroutine:</a:t>
            </a:r>
            <a:r>
              <a:rPr lang="en-US" altLang="zh-CN" sz="163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3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163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3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163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3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163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3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163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3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  <a:p>
            <a:pPr>
              <a:lnSpc>
                <a:spcPts val="1905"/>
              </a:lnSpc>
            </a:pPr>
            <a:r>
              <a:rPr lang="en-US" altLang="zh-CN" sz="163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63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3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main</a:t>
            </a:r>
            <a:r>
              <a:rPr lang="en-US" altLang="zh-CN" sz="163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3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program</a:t>
            </a:r>
            <a:r>
              <a:rPr lang="en-US" altLang="zh-CN" sz="163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3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before</a:t>
            </a:r>
            <a:r>
              <a:rPr lang="en-US" altLang="zh-CN" sz="163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3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calling</a:t>
            </a:r>
            <a:r>
              <a:rPr lang="en-US" altLang="zh-CN" sz="163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3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subroutine:</a:t>
            </a:r>
            <a:r>
              <a:rPr lang="en-US" altLang="zh-CN" sz="163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3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zh-CN" sz="163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3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163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3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63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3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163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3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</a:p>
          <a:p>
            <a:pPr>
              <a:lnSpc>
                <a:spcPts val="1905"/>
              </a:lnSpc>
            </a:pPr>
            <a:r>
              <a:rPr lang="en-US" altLang="zh-CN" sz="163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63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3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subroutine</a:t>
            </a:r>
            <a:r>
              <a:rPr lang="en-US" altLang="zh-CN" sz="163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3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altLang="zh-CN" sz="163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3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163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3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163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3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163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3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163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3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163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3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63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3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163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33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</a:p>
          <a:p>
            <a:pPr>
              <a:lnSpc>
                <a:spcPts val="1905"/>
              </a:lnSpc>
            </a:pPr>
            <a:r>
              <a:rPr lang="en-US" altLang="zh-CN" sz="1633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 subroutine : j = </a:t>
            </a:r>
            <a:endParaRPr lang="en-US" altLang="zh-CN" sz="1633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1905"/>
              </a:lnSpc>
            </a:pPr>
            <a:r>
              <a:rPr lang="en-US" altLang="zh-CN" sz="163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63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3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main</a:t>
            </a:r>
            <a:r>
              <a:rPr lang="en-US" altLang="zh-CN" sz="163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3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program</a:t>
            </a:r>
            <a:r>
              <a:rPr lang="en-US" altLang="zh-CN" sz="163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3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after</a:t>
            </a:r>
            <a:r>
              <a:rPr lang="en-US" altLang="zh-CN" sz="163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3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calling</a:t>
            </a:r>
            <a:r>
              <a:rPr lang="en-US" altLang="zh-CN" sz="163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3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subroutine:</a:t>
            </a:r>
            <a:r>
              <a:rPr lang="en-US" altLang="zh-CN" sz="163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33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163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3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163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3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163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3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163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33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  <a:p>
            <a:pPr>
              <a:lnSpc>
                <a:spcPts val="1905"/>
              </a:lnSpc>
            </a:pPr>
            <a:r>
              <a:rPr lang="en-US" altLang="zh-CN" sz="163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63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3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main</a:t>
            </a:r>
            <a:r>
              <a:rPr lang="en-US" altLang="zh-CN" sz="163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3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program</a:t>
            </a:r>
            <a:r>
              <a:rPr lang="en-US" altLang="zh-CN" sz="163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3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after</a:t>
            </a:r>
            <a:r>
              <a:rPr lang="en-US" altLang="zh-CN" sz="163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3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calling</a:t>
            </a:r>
            <a:r>
              <a:rPr lang="en-US" altLang="zh-CN" sz="163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3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subroutine:</a:t>
            </a:r>
            <a:r>
              <a:rPr lang="en-US" altLang="zh-CN" sz="163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3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zh-CN" sz="163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3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163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3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63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3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163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33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endParaRPr lang="en-US" altLang="zh-CN" sz="1633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9384" y="113974"/>
            <a:ext cx="1324939" cy="1324939"/>
          </a:xfrm>
          <a:prstGeom prst="rect">
            <a:avLst/>
          </a:prstGeom>
          <a:noFill/>
        </p:spPr>
      </p:pic>
      <p:sp>
        <p:nvSpPr>
          <p:cNvPr id="18" name="矩形 17"/>
          <p:cNvSpPr/>
          <p:nvPr/>
        </p:nvSpPr>
        <p:spPr>
          <a:xfrm>
            <a:off x="3703072" y="65813"/>
            <a:ext cx="3369833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000" dirty="0" err="1">
                <a:solidFill>
                  <a:srgbClr val="000000"/>
                </a:solidFill>
                <a:latin typeface="隶书" pitchFamily="18" charset="0"/>
                <a:cs typeface="隶书" pitchFamily="18" charset="0"/>
              </a:rPr>
              <a:t>例子</a:t>
            </a:r>
            <a:r>
              <a:rPr lang="en-US" altLang="zh-CN" sz="3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altLang="zh-CN" sz="3000" dirty="0" err="1">
                <a:solidFill>
                  <a:srgbClr val="000000"/>
                </a:solidFill>
                <a:latin typeface="隶书" pitchFamily="18" charset="0"/>
                <a:cs typeface="隶书" pitchFamily="18" charset="0"/>
              </a:rPr>
              <a:t>传递数组参数</a:t>
            </a:r>
            <a:endParaRPr lang="zh-CN" altLang="en-US" sz="3000" dirty="0"/>
          </a:p>
        </p:txBody>
      </p:sp>
    </p:spTree>
    <p:extLst>
      <p:ext uri="{BB962C8B-B14F-4D97-AF65-F5344CB8AC3E}">
        <p14:creationId xmlns:p14="http://schemas.microsoft.com/office/powerpoint/2010/main" val="1013104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4287" y="126734"/>
            <a:ext cx="1324939" cy="1324939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2847020" y="1451673"/>
            <a:ext cx="2510303" cy="44371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84"/>
              </a:lnSpc>
            </a:pPr>
            <a:r>
              <a:rPr lang="en-US" altLang="zh-CN" sz="2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3.</a:t>
            </a:r>
            <a:r>
              <a:rPr lang="en-US" altLang="zh-CN" sz="2900" dirty="0">
                <a:solidFill>
                  <a:srgbClr val="000000"/>
                </a:solidFill>
                <a:latin typeface="隶书" pitchFamily="18" charset="0"/>
                <a:cs typeface="隶书" pitchFamily="18" charset="0"/>
              </a:rPr>
              <a:t>子程序返回值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3192656" y="2050776"/>
            <a:ext cx="6384761" cy="100796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68"/>
              </a:lnSpc>
              <a:tabLst>
                <a:tab pos="23043" algn="l"/>
              </a:tabLst>
            </a:pPr>
            <a:r>
              <a:rPr lang="en-US" altLang="zh-CN" sz="1633" dirty="0"/>
              <a:t>	</a:t>
            </a:r>
            <a:r>
              <a:rPr lang="en-US" altLang="zh-CN" sz="2177" dirty="0">
                <a:solidFill>
                  <a:srgbClr val="000000"/>
                </a:solidFill>
                <a:latin typeface="隶书" pitchFamily="18" charset="0"/>
                <a:cs typeface="隶书" pitchFamily="18" charset="0"/>
              </a:rPr>
              <a:t>一个子程序完成了自己的任务之后</a:t>
            </a:r>
            <a:r>
              <a:rPr lang="en-US" altLang="zh-CN" sz="217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177" dirty="0">
                <a:solidFill>
                  <a:srgbClr val="000000"/>
                </a:solidFill>
                <a:latin typeface="隶书" pitchFamily="18" charset="0"/>
                <a:cs typeface="隶书" pitchFamily="18" charset="0"/>
              </a:rPr>
              <a:t>结果数据可通过</a:t>
            </a:r>
          </a:p>
          <a:p>
            <a:pPr>
              <a:lnSpc>
                <a:spcPts val="2722"/>
              </a:lnSpc>
              <a:tabLst>
                <a:tab pos="23043" algn="l"/>
              </a:tabLst>
            </a:pPr>
            <a:r>
              <a:rPr lang="en-US" altLang="zh-CN" sz="217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return</a:t>
            </a:r>
            <a:r>
              <a:rPr lang="en-US" altLang="zh-CN" sz="2177" dirty="0">
                <a:solidFill>
                  <a:srgbClr val="000000"/>
                </a:solidFill>
                <a:latin typeface="隶书" pitchFamily="18" charset="0"/>
                <a:cs typeface="隶书" pitchFamily="18" charset="0"/>
              </a:rPr>
              <a:t>关键字返回给子程序的调用者</a:t>
            </a:r>
            <a:r>
              <a:rPr lang="en-US" altLang="zh-CN" sz="217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zh-CN" sz="2177" dirty="0">
                <a:solidFill>
                  <a:srgbClr val="000000"/>
                </a:solidFill>
                <a:latin typeface="隶书" pitchFamily="18" charset="0"/>
                <a:cs typeface="隶书" pitchFamily="18" charset="0"/>
              </a:rPr>
              <a:t>默认情况下</a:t>
            </a:r>
            <a:r>
              <a:rPr lang="en-US" altLang="zh-CN" sz="217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177" dirty="0">
                <a:solidFill>
                  <a:srgbClr val="000000"/>
                </a:solidFill>
                <a:latin typeface="隶书" pitchFamily="18" charset="0"/>
                <a:cs typeface="隶书" pitchFamily="18" charset="0"/>
              </a:rPr>
              <a:t>最后</a:t>
            </a:r>
          </a:p>
          <a:p>
            <a:pPr>
              <a:lnSpc>
                <a:spcPts val="2540"/>
              </a:lnSpc>
              <a:tabLst>
                <a:tab pos="23043" algn="l"/>
              </a:tabLst>
            </a:pPr>
            <a:r>
              <a:rPr lang="en-US" altLang="zh-CN" sz="2177" dirty="0">
                <a:solidFill>
                  <a:srgbClr val="000000"/>
                </a:solidFill>
                <a:latin typeface="隶书" pitchFamily="18" charset="0"/>
                <a:cs typeface="隶书" pitchFamily="18" charset="0"/>
              </a:rPr>
              <a:t>一个语句的值将作为返回值</a:t>
            </a:r>
            <a:r>
              <a:rPr lang="en-US" altLang="zh-CN" sz="217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2604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2829863" y="1925194"/>
            <a:ext cx="6074212" cy="3686557"/>
          </a:xfrm>
          <a:custGeom>
            <a:avLst/>
            <a:gdLst>
              <a:gd name="connsiteX0" fmla="*/ 0 w 6695694"/>
              <a:gd name="connsiteY0" fmla="*/ 0 h 4063746"/>
              <a:gd name="connsiteX1" fmla="*/ 0 w 6695694"/>
              <a:gd name="connsiteY1" fmla="*/ 4063745 h 4063746"/>
              <a:gd name="connsiteX2" fmla="*/ 6695694 w 6695694"/>
              <a:gd name="connsiteY2" fmla="*/ 4063745 h 4063746"/>
              <a:gd name="connsiteX3" fmla="*/ 6695694 w 6695694"/>
              <a:gd name="connsiteY3" fmla="*/ 0 h 4063746"/>
              <a:gd name="connsiteX4" fmla="*/ 0 w 6695694"/>
              <a:gd name="connsiteY4" fmla="*/ 0 h 406374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695694" h="4063746">
                <a:moveTo>
                  <a:pt x="0" y="0"/>
                </a:moveTo>
                <a:lnTo>
                  <a:pt x="0" y="4063745"/>
                </a:lnTo>
                <a:lnTo>
                  <a:pt x="6695694" y="4063745"/>
                </a:lnTo>
                <a:lnTo>
                  <a:pt x="6695694" y="0"/>
                </a:lnTo>
                <a:lnTo>
                  <a:pt x="0" y="0"/>
                </a:lnTo>
              </a:path>
            </a:pathLst>
          </a:custGeom>
          <a:solidFill>
            <a:srgbClr val="CCFFC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33"/>
          </a:p>
        </p:txBody>
      </p:sp>
      <p:sp>
        <p:nvSpPr>
          <p:cNvPr id="5" name="Freeform 3"/>
          <p:cNvSpPr/>
          <p:nvPr/>
        </p:nvSpPr>
        <p:spPr>
          <a:xfrm>
            <a:off x="2824103" y="1919434"/>
            <a:ext cx="6085733" cy="3698078"/>
          </a:xfrm>
          <a:custGeom>
            <a:avLst/>
            <a:gdLst>
              <a:gd name="connsiteX0" fmla="*/ 6350 w 6708394"/>
              <a:gd name="connsiteY0" fmla="*/ 6350 h 4076446"/>
              <a:gd name="connsiteX1" fmla="*/ 6350 w 6708394"/>
              <a:gd name="connsiteY1" fmla="*/ 4070095 h 4076446"/>
              <a:gd name="connsiteX2" fmla="*/ 6702044 w 6708394"/>
              <a:gd name="connsiteY2" fmla="*/ 4070095 h 4076446"/>
              <a:gd name="connsiteX3" fmla="*/ 6702044 w 6708394"/>
              <a:gd name="connsiteY3" fmla="*/ 6350 h 4076446"/>
              <a:gd name="connsiteX4" fmla="*/ 6350 w 6708394"/>
              <a:gd name="connsiteY4" fmla="*/ 6350 h 407644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708394" h="4076446">
                <a:moveTo>
                  <a:pt x="6350" y="6350"/>
                </a:moveTo>
                <a:lnTo>
                  <a:pt x="6350" y="4070095"/>
                </a:lnTo>
                <a:lnTo>
                  <a:pt x="6702044" y="4070095"/>
                </a:lnTo>
                <a:lnTo>
                  <a:pt x="6702044" y="63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1010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33"/>
          </a:p>
        </p:txBody>
      </p:sp>
      <p:sp>
        <p:nvSpPr>
          <p:cNvPr id="6" name="Freeform 3"/>
          <p:cNvSpPr/>
          <p:nvPr/>
        </p:nvSpPr>
        <p:spPr>
          <a:xfrm>
            <a:off x="9001879" y="4492090"/>
            <a:ext cx="3047973" cy="368448"/>
          </a:xfrm>
          <a:custGeom>
            <a:avLst/>
            <a:gdLst>
              <a:gd name="connsiteX0" fmla="*/ 0 w 6697219"/>
              <a:gd name="connsiteY0" fmla="*/ 0 h 406146"/>
              <a:gd name="connsiteX1" fmla="*/ 0 w 6697219"/>
              <a:gd name="connsiteY1" fmla="*/ 406145 h 406146"/>
              <a:gd name="connsiteX2" fmla="*/ 6697217 w 6697219"/>
              <a:gd name="connsiteY2" fmla="*/ 406145 h 406146"/>
              <a:gd name="connsiteX3" fmla="*/ 6697217 w 6697219"/>
              <a:gd name="connsiteY3" fmla="*/ 0 h 406146"/>
              <a:gd name="connsiteX4" fmla="*/ 0 w 6697219"/>
              <a:gd name="connsiteY4" fmla="*/ 0 h 40614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697219" h="406146">
                <a:moveTo>
                  <a:pt x="0" y="0"/>
                </a:moveTo>
                <a:lnTo>
                  <a:pt x="0" y="406145"/>
                </a:lnTo>
                <a:lnTo>
                  <a:pt x="6697217" y="406145"/>
                </a:lnTo>
                <a:lnTo>
                  <a:pt x="6697217" y="0"/>
                </a:lnTo>
                <a:lnTo>
                  <a:pt x="0" y="0"/>
                </a:lnTo>
              </a:path>
            </a:pathLst>
          </a:custGeom>
          <a:solidFill>
            <a:srgbClr val="F4C3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33"/>
          </a:p>
        </p:txBody>
      </p:sp>
      <p:sp>
        <p:nvSpPr>
          <p:cNvPr id="7" name="Freeform 3"/>
          <p:cNvSpPr/>
          <p:nvPr/>
        </p:nvSpPr>
        <p:spPr>
          <a:xfrm>
            <a:off x="9001880" y="4477532"/>
            <a:ext cx="3047974" cy="380661"/>
          </a:xfrm>
          <a:custGeom>
            <a:avLst/>
            <a:gdLst>
              <a:gd name="connsiteX0" fmla="*/ 6350 w 6710680"/>
              <a:gd name="connsiteY0" fmla="*/ 6350 h 419608"/>
              <a:gd name="connsiteX1" fmla="*/ 6350 w 6710680"/>
              <a:gd name="connsiteY1" fmla="*/ 413257 h 419608"/>
              <a:gd name="connsiteX2" fmla="*/ 6704329 w 6710680"/>
              <a:gd name="connsiteY2" fmla="*/ 413257 h 419608"/>
              <a:gd name="connsiteX3" fmla="*/ 6704329 w 6710680"/>
              <a:gd name="connsiteY3" fmla="*/ 6350 h 419608"/>
              <a:gd name="connsiteX4" fmla="*/ 6350 w 6710680"/>
              <a:gd name="connsiteY4" fmla="*/ 6350 h 41960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710680" h="419608">
                <a:moveTo>
                  <a:pt x="6350" y="6350"/>
                </a:moveTo>
                <a:lnTo>
                  <a:pt x="6350" y="413257"/>
                </a:lnTo>
                <a:lnTo>
                  <a:pt x="6704329" y="413257"/>
                </a:lnTo>
                <a:lnTo>
                  <a:pt x="6704329" y="63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1010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33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8851" y="194775"/>
            <a:ext cx="1324939" cy="1324939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2777892" y="1451673"/>
            <a:ext cx="2457724" cy="308546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84"/>
              </a:lnSpc>
              <a:tabLst>
                <a:tab pos="138257" algn="l"/>
                <a:tab pos="322600" algn="l"/>
              </a:tabLst>
            </a:pPr>
            <a:r>
              <a:rPr lang="en-US" altLang="zh-CN" sz="2900" dirty="0">
                <a:solidFill>
                  <a:srgbClr val="000000"/>
                </a:solidFill>
                <a:latin typeface="隶书" pitchFamily="18" charset="0"/>
                <a:cs typeface="隶书" pitchFamily="18" charset="0"/>
              </a:rPr>
              <a:t>例如</a:t>
            </a:r>
            <a:r>
              <a:rPr lang="en-US" altLang="zh-CN" sz="2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>
              <a:lnSpc>
                <a:spcPts val="907"/>
              </a:lnSpc>
            </a:pPr>
            <a:endParaRPr lang="en-US" altLang="zh-CN" sz="1633" dirty="0"/>
          </a:p>
          <a:p>
            <a:pPr>
              <a:lnSpc>
                <a:spcPts val="907"/>
              </a:lnSpc>
            </a:pPr>
            <a:endParaRPr lang="en-US" altLang="zh-CN" sz="1633" dirty="0"/>
          </a:p>
          <a:p>
            <a:pPr>
              <a:lnSpc>
                <a:spcPts val="1996"/>
              </a:lnSpc>
              <a:tabLst>
                <a:tab pos="138257" algn="l"/>
                <a:tab pos="322600" algn="l"/>
              </a:tabLst>
            </a:pPr>
            <a:r>
              <a:rPr lang="en-US" altLang="zh-CN" sz="1633" dirty="0"/>
              <a:t>	</a:t>
            </a: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#!/usr/bin/perl</a:t>
            </a:r>
          </a:p>
          <a:p>
            <a:pPr>
              <a:lnSpc>
                <a:spcPts val="907"/>
              </a:lnSpc>
            </a:pPr>
            <a:endParaRPr lang="en-US" altLang="zh-CN" sz="2000" dirty="0"/>
          </a:p>
          <a:p>
            <a:pPr>
              <a:lnSpc>
                <a:spcPts val="907"/>
              </a:lnSpc>
            </a:pPr>
            <a:endParaRPr lang="en-US" altLang="zh-CN" sz="2000" dirty="0"/>
          </a:p>
          <a:p>
            <a:pPr>
              <a:lnSpc>
                <a:spcPts val="2449"/>
              </a:lnSpc>
              <a:tabLst>
                <a:tab pos="138257" algn="l"/>
                <a:tab pos="322600" algn="l"/>
              </a:tabLst>
            </a:pPr>
            <a:r>
              <a:rPr lang="en-US" altLang="zh-CN" sz="2000" dirty="0"/>
              <a:t>	</a:t>
            </a: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(1..10)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>
              <a:lnSpc>
                <a:spcPts val="2087"/>
              </a:lnSpc>
              <a:tabLst>
                <a:tab pos="138257" algn="l"/>
                <a:tab pos="322600" algn="l"/>
              </a:tabLst>
            </a:pPr>
            <a:r>
              <a:rPr lang="en-US" altLang="zh-CN" sz="2000" dirty="0"/>
              <a:t>		</a:t>
            </a: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print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square($_),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”;</a:t>
            </a:r>
          </a:p>
          <a:p>
            <a:pPr>
              <a:lnSpc>
                <a:spcPts val="2087"/>
              </a:lnSpc>
              <a:tabLst>
                <a:tab pos="138257" algn="l"/>
                <a:tab pos="322600" algn="l"/>
              </a:tabLst>
            </a:pPr>
            <a:r>
              <a:rPr lang="en-US" altLang="zh-CN" sz="2000" dirty="0"/>
              <a:t>	</a:t>
            </a: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>
              <a:lnSpc>
                <a:spcPts val="907"/>
              </a:lnSpc>
            </a:pPr>
            <a:endParaRPr lang="en-US" altLang="zh-CN" sz="2000" dirty="0"/>
          </a:p>
          <a:p>
            <a:pPr>
              <a:lnSpc>
                <a:spcPts val="907"/>
              </a:lnSpc>
            </a:pPr>
            <a:endParaRPr lang="en-US" altLang="zh-CN" sz="2000" dirty="0"/>
          </a:p>
          <a:p>
            <a:pPr>
              <a:lnSpc>
                <a:spcPts val="2449"/>
              </a:lnSpc>
              <a:tabLst>
                <a:tab pos="138257" algn="l"/>
                <a:tab pos="322600" algn="l"/>
              </a:tabLst>
            </a:pPr>
            <a:r>
              <a:rPr lang="en-US" altLang="zh-CN" sz="2000" dirty="0"/>
              <a:t>	</a:t>
            </a: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print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“\n”;</a:t>
            </a:r>
          </a:p>
          <a:p>
            <a:pPr>
              <a:lnSpc>
                <a:spcPts val="907"/>
              </a:lnSpc>
            </a:pPr>
            <a:endParaRPr lang="en-US" altLang="zh-CN" sz="2000" dirty="0"/>
          </a:p>
          <a:p>
            <a:pPr>
              <a:lnSpc>
                <a:spcPts val="907"/>
              </a:lnSpc>
            </a:pPr>
            <a:endParaRPr lang="en-US" altLang="zh-CN" sz="2000" dirty="0"/>
          </a:p>
          <a:p>
            <a:pPr>
              <a:lnSpc>
                <a:spcPts val="2449"/>
              </a:lnSpc>
              <a:tabLst>
                <a:tab pos="138257" algn="l"/>
                <a:tab pos="322600" algn="l"/>
              </a:tabLst>
            </a:pPr>
            <a:r>
              <a:rPr lang="en-US" altLang="zh-CN" sz="2000" dirty="0"/>
              <a:t>	</a:t>
            </a: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sub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square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2916146" y="4516315"/>
            <a:ext cx="123432" cy="26013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33"/>
              </a:lnSpc>
            </a:pP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{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2916146" y="4815866"/>
            <a:ext cx="2127185" cy="802784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33"/>
              </a:lnSpc>
              <a:tabLst>
                <a:tab pos="184343" algn="l"/>
              </a:tabLst>
            </a:pPr>
            <a:r>
              <a:rPr lang="en-US" altLang="zh-CN" sz="1633" dirty="0"/>
              <a:t>	</a:t>
            </a: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$value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shift;</a:t>
            </a:r>
          </a:p>
          <a:p>
            <a:pPr>
              <a:lnSpc>
                <a:spcPts val="2177"/>
              </a:lnSpc>
              <a:tabLst>
                <a:tab pos="184343" algn="l"/>
              </a:tabLst>
            </a:pPr>
            <a:r>
              <a:rPr lang="en-US" altLang="zh-CN" sz="2000" dirty="0"/>
              <a:t>	</a:t>
            </a: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return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$value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**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2;</a:t>
            </a:r>
          </a:p>
          <a:p>
            <a:pPr>
              <a:lnSpc>
                <a:spcPts val="2087"/>
              </a:lnSpc>
              <a:tabLst>
                <a:tab pos="184343" algn="l"/>
              </a:tabLst>
            </a:pP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}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9119690" y="4586013"/>
            <a:ext cx="2885405" cy="26013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33"/>
              </a:lnSpc>
            </a:pP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9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16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25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36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49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64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81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100</a:t>
            </a:r>
          </a:p>
        </p:txBody>
      </p:sp>
    </p:spTree>
    <p:extLst>
      <p:ext uri="{BB962C8B-B14F-4D97-AF65-F5344CB8AC3E}">
        <p14:creationId xmlns:p14="http://schemas.microsoft.com/office/powerpoint/2010/main" val="3348902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1577" y="126006"/>
            <a:ext cx="1324939" cy="1324939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2651159" y="1624491"/>
            <a:ext cx="2789225" cy="44371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84"/>
              </a:lnSpc>
            </a:pPr>
            <a:r>
              <a:rPr lang="en-US" altLang="zh-CN" sz="2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2900" dirty="0">
                <a:solidFill>
                  <a:srgbClr val="000000"/>
                </a:solidFill>
                <a:latin typeface="隶书" pitchFamily="18" charset="0"/>
                <a:cs typeface="隶书" pitchFamily="18" charset="0"/>
              </a:rPr>
              <a:t>、变量的作用域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3065922" y="2131425"/>
            <a:ext cx="1675139" cy="34111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68"/>
              </a:lnSpc>
            </a:pPr>
            <a:r>
              <a:rPr lang="en-US" altLang="zh-CN" sz="217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zh-CN" sz="2177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177" dirty="0">
                <a:solidFill>
                  <a:srgbClr val="000000"/>
                </a:solidFill>
                <a:latin typeface="隶书" pitchFamily="18" charset="0"/>
                <a:cs typeface="隶书" pitchFamily="18" charset="0"/>
              </a:rPr>
              <a:t>全局作用域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3342431" y="2511625"/>
            <a:ext cx="5648982" cy="34111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68"/>
              </a:lnSpc>
            </a:pPr>
            <a:r>
              <a:rPr lang="en-US" altLang="zh-CN" sz="2177" dirty="0">
                <a:solidFill>
                  <a:srgbClr val="000000"/>
                </a:solidFill>
                <a:latin typeface="隶书" pitchFamily="18" charset="0"/>
                <a:cs typeface="隶书" pitchFamily="18" charset="0"/>
              </a:rPr>
              <a:t>全局作用域变量</a:t>
            </a:r>
            <a:r>
              <a:rPr lang="en-US" altLang="zh-CN" sz="217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177" dirty="0">
                <a:solidFill>
                  <a:srgbClr val="000000"/>
                </a:solidFill>
                <a:latin typeface="隶书" pitchFamily="18" charset="0"/>
                <a:cs typeface="隶书" pitchFamily="18" charset="0"/>
              </a:rPr>
              <a:t>可在程序执行的任何阶段使用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3065922" y="2926388"/>
            <a:ext cx="1675139" cy="34111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68"/>
              </a:lnSpc>
            </a:pPr>
            <a:r>
              <a:rPr lang="en-US" altLang="zh-CN" sz="217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zh-CN" sz="2177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177" dirty="0">
                <a:solidFill>
                  <a:srgbClr val="000000"/>
                </a:solidFill>
                <a:latin typeface="隶书" pitchFamily="18" charset="0"/>
                <a:cs typeface="隶书" pitchFamily="18" charset="0"/>
              </a:rPr>
              <a:t>字典作用域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3342431" y="3306588"/>
            <a:ext cx="6206827" cy="34111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68"/>
              </a:lnSpc>
            </a:pPr>
            <a:r>
              <a:rPr lang="en-US" altLang="zh-CN" sz="2177" dirty="0">
                <a:solidFill>
                  <a:srgbClr val="000000"/>
                </a:solidFill>
                <a:latin typeface="隶书" pitchFamily="18" charset="0"/>
                <a:cs typeface="隶书" pitchFamily="18" charset="0"/>
              </a:rPr>
              <a:t>字典作用域变量</a:t>
            </a:r>
            <a:r>
              <a:rPr lang="en-US" altLang="zh-CN" sz="217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177" dirty="0">
                <a:solidFill>
                  <a:srgbClr val="000000"/>
                </a:solidFill>
                <a:latin typeface="隶书" pitchFamily="18" charset="0"/>
                <a:cs typeface="隶书" pitchFamily="18" charset="0"/>
              </a:rPr>
              <a:t>只有在定义它的代码块中才能使用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3319389" y="3663745"/>
            <a:ext cx="278923" cy="31547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87"/>
              </a:lnSpc>
            </a:pPr>
            <a:r>
              <a:rPr lang="en-US" altLang="zh-CN" sz="2177" dirty="0">
                <a:solidFill>
                  <a:srgbClr val="000000"/>
                </a:solidFill>
                <a:latin typeface="隶书" pitchFamily="18" charset="0"/>
                <a:cs typeface="隶书" pitchFamily="18" charset="0"/>
              </a:rPr>
              <a:t>它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3065922" y="4055467"/>
            <a:ext cx="1675139" cy="34111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68"/>
              </a:lnSpc>
            </a:pPr>
            <a:r>
              <a:rPr lang="en-US" altLang="zh-CN" sz="217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zh-CN" sz="2177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177" dirty="0">
                <a:solidFill>
                  <a:srgbClr val="000000"/>
                </a:solidFill>
                <a:latin typeface="隶书" pitchFamily="18" charset="0"/>
                <a:cs typeface="隶书" pitchFamily="18" charset="0"/>
              </a:rPr>
              <a:t>动态作用域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3342431" y="4435667"/>
            <a:ext cx="5998437" cy="34111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68"/>
              </a:lnSpc>
            </a:pPr>
            <a:r>
              <a:rPr lang="en-US" altLang="zh-CN" sz="2177" dirty="0">
                <a:solidFill>
                  <a:srgbClr val="000000"/>
                </a:solidFill>
                <a:latin typeface="隶书" pitchFamily="18" charset="0"/>
                <a:cs typeface="隶书" pitchFamily="18" charset="0"/>
              </a:rPr>
              <a:t>动态作用域变量</a:t>
            </a:r>
            <a:r>
              <a:rPr lang="en-US" altLang="zh-CN" sz="217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177" dirty="0">
                <a:solidFill>
                  <a:srgbClr val="000000"/>
                </a:solidFill>
                <a:latin typeface="隶书" pitchFamily="18" charset="0"/>
                <a:cs typeface="隶书" pitchFamily="18" charset="0"/>
              </a:rPr>
              <a:t>只有从它的创建位置开始</a:t>
            </a:r>
            <a:r>
              <a:rPr lang="en-US" altLang="zh-CN" sz="217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177" dirty="0">
                <a:solidFill>
                  <a:srgbClr val="000000"/>
                </a:solidFill>
                <a:latin typeface="隶书" pitchFamily="18" charset="0"/>
                <a:cs typeface="隶书" pitchFamily="18" charset="0"/>
              </a:rPr>
              <a:t>一直到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3319388" y="4769782"/>
            <a:ext cx="3417602" cy="34111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68"/>
              </a:lnSpc>
            </a:pPr>
            <a:r>
              <a:rPr lang="en-US" altLang="zh-CN" sz="2177" dirty="0">
                <a:solidFill>
                  <a:srgbClr val="000000"/>
                </a:solidFill>
                <a:latin typeface="隶书" pitchFamily="18" charset="0"/>
                <a:cs typeface="隶书" pitchFamily="18" charset="0"/>
              </a:rPr>
              <a:t>当前块结束之前</a:t>
            </a:r>
            <a:r>
              <a:rPr lang="en-US" altLang="zh-CN" sz="217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177" dirty="0">
                <a:solidFill>
                  <a:srgbClr val="000000"/>
                </a:solidFill>
                <a:latin typeface="隶书" pitchFamily="18" charset="0"/>
                <a:cs typeface="隶书" pitchFamily="18" charset="0"/>
              </a:rPr>
              <a:t>才可使用它</a:t>
            </a:r>
          </a:p>
        </p:txBody>
      </p:sp>
    </p:spTree>
    <p:extLst>
      <p:ext uri="{BB962C8B-B14F-4D97-AF65-F5344CB8AC3E}">
        <p14:creationId xmlns:p14="http://schemas.microsoft.com/office/powerpoint/2010/main" val="1737114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5482" y="113975"/>
            <a:ext cx="1324939" cy="1324939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2651159" y="1299637"/>
            <a:ext cx="1667123" cy="33047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87"/>
              </a:lnSpc>
            </a:pPr>
            <a:r>
              <a:rPr lang="en-US" altLang="zh-CN" sz="2600" dirty="0">
                <a:solidFill>
                  <a:srgbClr val="000000"/>
                </a:solidFill>
                <a:latin typeface="隶书" pitchFamily="18" charset="0"/>
                <a:cs typeface="隶书" pitchFamily="18" charset="0"/>
              </a:rPr>
              <a:t>定义方法：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3065922" y="2050776"/>
            <a:ext cx="652423" cy="28982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5"/>
              </a:lnSpc>
            </a:pPr>
            <a:r>
              <a:rPr lang="en-US" altLang="zh-CN" sz="217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zh-CN" sz="2177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17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our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3411558" y="2407934"/>
            <a:ext cx="4276812" cy="34111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68"/>
              </a:lnSpc>
            </a:pPr>
            <a:r>
              <a:rPr lang="en-US" altLang="zh-CN" sz="2177" dirty="0">
                <a:solidFill>
                  <a:srgbClr val="B8B530"/>
                </a:solidFill>
                <a:latin typeface="Times New Roman" pitchFamily="18" charset="0"/>
                <a:cs typeface="Times New Roman" pitchFamily="18" charset="0"/>
              </a:rPr>
              <a:t>our</a:t>
            </a:r>
            <a:r>
              <a:rPr lang="en-US" altLang="zh-CN" sz="2177" dirty="0">
                <a:solidFill>
                  <a:srgbClr val="B8B530"/>
                </a:solidFill>
                <a:latin typeface="隶书" pitchFamily="18" charset="0"/>
                <a:cs typeface="隶书" pitchFamily="18" charset="0"/>
              </a:rPr>
              <a:t>关键字定义一个全局作用域变量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3065922" y="2845740"/>
            <a:ext cx="636393" cy="28982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5"/>
              </a:lnSpc>
            </a:pPr>
            <a:r>
              <a:rPr lang="en-US" altLang="zh-CN" sz="217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zh-CN" sz="2177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17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my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3480685" y="3202897"/>
            <a:ext cx="4260782" cy="34111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68"/>
              </a:lnSpc>
            </a:pPr>
            <a:r>
              <a:rPr lang="en-US" altLang="zh-CN" sz="2177" dirty="0">
                <a:solidFill>
                  <a:srgbClr val="B8B530"/>
                </a:solidFill>
                <a:latin typeface="Times New Roman" pitchFamily="18" charset="0"/>
                <a:cs typeface="Times New Roman" pitchFamily="18" charset="0"/>
              </a:rPr>
              <a:t>my</a:t>
            </a:r>
            <a:r>
              <a:rPr lang="en-US" altLang="zh-CN" sz="2177" dirty="0">
                <a:solidFill>
                  <a:srgbClr val="B8B530"/>
                </a:solidFill>
                <a:latin typeface="隶书" pitchFamily="18" charset="0"/>
                <a:cs typeface="隶书" pitchFamily="18" charset="0"/>
              </a:rPr>
              <a:t>关键字定义一个字典作用域变量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3065922" y="3640703"/>
            <a:ext cx="820738" cy="28982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5"/>
              </a:lnSpc>
            </a:pPr>
            <a:r>
              <a:rPr lang="en-US" altLang="zh-CN" sz="217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zh-CN" sz="2177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17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local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3480686" y="3997861"/>
            <a:ext cx="4445128" cy="34111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68"/>
              </a:lnSpc>
            </a:pPr>
            <a:r>
              <a:rPr lang="en-US" altLang="zh-CN" sz="2177" dirty="0">
                <a:solidFill>
                  <a:srgbClr val="B8B530"/>
                </a:solidFill>
                <a:latin typeface="Times New Roman" pitchFamily="18" charset="0"/>
                <a:cs typeface="Times New Roman" pitchFamily="18" charset="0"/>
              </a:rPr>
              <a:t>local</a:t>
            </a:r>
            <a:r>
              <a:rPr lang="en-US" altLang="zh-CN" sz="2177" dirty="0">
                <a:solidFill>
                  <a:srgbClr val="B8B530"/>
                </a:solidFill>
                <a:latin typeface="隶书" pitchFamily="18" charset="0"/>
                <a:cs typeface="隶书" pitchFamily="18" charset="0"/>
              </a:rPr>
              <a:t>关键字定义一个动态作用域变量</a:t>
            </a:r>
          </a:p>
        </p:txBody>
      </p:sp>
    </p:spTree>
    <p:extLst>
      <p:ext uri="{BB962C8B-B14F-4D97-AF65-F5344CB8AC3E}">
        <p14:creationId xmlns:p14="http://schemas.microsoft.com/office/powerpoint/2010/main" val="4250155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315221" y="108550"/>
            <a:ext cx="6244081" cy="6749450"/>
          </a:xfrm>
          <a:custGeom>
            <a:avLst/>
            <a:gdLst>
              <a:gd name="connsiteX0" fmla="*/ 0 w 6695693"/>
              <a:gd name="connsiteY0" fmla="*/ 0 h 6270497"/>
              <a:gd name="connsiteX1" fmla="*/ 0 w 6695693"/>
              <a:gd name="connsiteY1" fmla="*/ 6270497 h 6270497"/>
              <a:gd name="connsiteX2" fmla="*/ 6695694 w 6695693"/>
              <a:gd name="connsiteY2" fmla="*/ 6270497 h 6270497"/>
              <a:gd name="connsiteX3" fmla="*/ 6695694 w 6695693"/>
              <a:gd name="connsiteY3" fmla="*/ 0 h 6270497"/>
              <a:gd name="connsiteX4" fmla="*/ 0 w 6695693"/>
              <a:gd name="connsiteY4" fmla="*/ 0 h 627049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695693" h="6270497">
                <a:moveTo>
                  <a:pt x="0" y="0"/>
                </a:moveTo>
                <a:lnTo>
                  <a:pt x="0" y="6270497"/>
                </a:lnTo>
                <a:lnTo>
                  <a:pt x="6695694" y="6270497"/>
                </a:lnTo>
                <a:lnTo>
                  <a:pt x="6695694" y="0"/>
                </a:lnTo>
                <a:lnTo>
                  <a:pt x="0" y="0"/>
                </a:lnTo>
              </a:path>
            </a:pathLst>
          </a:custGeom>
          <a:solidFill>
            <a:srgbClr val="CCFFC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33"/>
          </a:p>
        </p:txBody>
      </p:sp>
      <p:sp>
        <p:nvSpPr>
          <p:cNvPr id="5" name="Freeform 3"/>
          <p:cNvSpPr/>
          <p:nvPr/>
        </p:nvSpPr>
        <p:spPr>
          <a:xfrm>
            <a:off x="303008" y="108550"/>
            <a:ext cx="6256294" cy="6749450"/>
          </a:xfrm>
          <a:custGeom>
            <a:avLst/>
            <a:gdLst>
              <a:gd name="connsiteX0" fmla="*/ 6350 w 6709156"/>
              <a:gd name="connsiteY0" fmla="*/ 6350 h 6283197"/>
              <a:gd name="connsiteX1" fmla="*/ 6350 w 6709156"/>
              <a:gd name="connsiteY1" fmla="*/ 6276847 h 6283197"/>
              <a:gd name="connsiteX2" fmla="*/ 6702805 w 6709156"/>
              <a:gd name="connsiteY2" fmla="*/ 6276847 h 6283197"/>
              <a:gd name="connsiteX3" fmla="*/ 6702805 w 6709156"/>
              <a:gd name="connsiteY3" fmla="*/ 6350 h 6283197"/>
              <a:gd name="connsiteX4" fmla="*/ 6350 w 6709156"/>
              <a:gd name="connsiteY4" fmla="*/ 6350 h 628319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709156" h="6283197">
                <a:moveTo>
                  <a:pt x="6350" y="6350"/>
                </a:moveTo>
                <a:lnTo>
                  <a:pt x="6350" y="6276847"/>
                </a:lnTo>
                <a:lnTo>
                  <a:pt x="6702805" y="6276847"/>
                </a:lnTo>
                <a:lnTo>
                  <a:pt x="6702805" y="63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1010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33"/>
          </a:p>
        </p:txBody>
      </p:sp>
      <p:sp>
        <p:nvSpPr>
          <p:cNvPr id="6" name="Freeform 3"/>
          <p:cNvSpPr/>
          <p:nvPr/>
        </p:nvSpPr>
        <p:spPr>
          <a:xfrm>
            <a:off x="7026442" y="1148611"/>
            <a:ext cx="5073366" cy="4966004"/>
          </a:xfrm>
          <a:custGeom>
            <a:avLst/>
            <a:gdLst>
              <a:gd name="connsiteX0" fmla="*/ 0 w 5111496"/>
              <a:gd name="connsiteY0" fmla="*/ 0 h 4012691"/>
              <a:gd name="connsiteX1" fmla="*/ 0 w 5111496"/>
              <a:gd name="connsiteY1" fmla="*/ 4012691 h 4012691"/>
              <a:gd name="connsiteX2" fmla="*/ 5111496 w 5111496"/>
              <a:gd name="connsiteY2" fmla="*/ 4012691 h 4012691"/>
              <a:gd name="connsiteX3" fmla="*/ 5111496 w 5111496"/>
              <a:gd name="connsiteY3" fmla="*/ 0 h 4012691"/>
              <a:gd name="connsiteX4" fmla="*/ 0 w 5111496"/>
              <a:gd name="connsiteY4" fmla="*/ 0 h 40126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111496" h="4012691">
                <a:moveTo>
                  <a:pt x="0" y="0"/>
                </a:moveTo>
                <a:lnTo>
                  <a:pt x="0" y="4012691"/>
                </a:lnTo>
                <a:lnTo>
                  <a:pt x="5111496" y="4012691"/>
                </a:lnTo>
                <a:lnTo>
                  <a:pt x="5111496" y="0"/>
                </a:lnTo>
                <a:lnTo>
                  <a:pt x="0" y="0"/>
                </a:lnTo>
              </a:path>
            </a:pathLst>
          </a:custGeom>
          <a:solidFill>
            <a:srgbClr val="F4C3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33"/>
          </a:p>
        </p:txBody>
      </p:sp>
      <p:sp>
        <p:nvSpPr>
          <p:cNvPr id="7" name="Freeform 3"/>
          <p:cNvSpPr/>
          <p:nvPr/>
        </p:nvSpPr>
        <p:spPr>
          <a:xfrm>
            <a:off x="7026442" y="1142853"/>
            <a:ext cx="5079818" cy="4971762"/>
          </a:xfrm>
          <a:custGeom>
            <a:avLst/>
            <a:gdLst>
              <a:gd name="connsiteX0" fmla="*/ 6350 w 5124958"/>
              <a:gd name="connsiteY0" fmla="*/ 6350 h 4026153"/>
              <a:gd name="connsiteX1" fmla="*/ 6350 w 5124958"/>
              <a:gd name="connsiteY1" fmla="*/ 4019803 h 4026153"/>
              <a:gd name="connsiteX2" fmla="*/ 5118608 w 5124958"/>
              <a:gd name="connsiteY2" fmla="*/ 4019803 h 4026153"/>
              <a:gd name="connsiteX3" fmla="*/ 5118608 w 5124958"/>
              <a:gd name="connsiteY3" fmla="*/ 6350 h 4026153"/>
              <a:gd name="connsiteX4" fmla="*/ 6350 w 5124958"/>
              <a:gd name="connsiteY4" fmla="*/ 6350 h 402615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124958" h="4026153">
                <a:moveTo>
                  <a:pt x="6350" y="6350"/>
                </a:moveTo>
                <a:lnTo>
                  <a:pt x="6350" y="4019803"/>
                </a:lnTo>
                <a:lnTo>
                  <a:pt x="5118608" y="4019803"/>
                </a:lnTo>
                <a:lnTo>
                  <a:pt x="5118608" y="63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1010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33"/>
          </a:p>
        </p:txBody>
      </p:sp>
      <p:sp>
        <p:nvSpPr>
          <p:cNvPr id="2" name="TextBox 1"/>
          <p:cNvSpPr txBox="1"/>
          <p:nvPr/>
        </p:nvSpPr>
        <p:spPr>
          <a:xfrm>
            <a:off x="397357" y="113975"/>
            <a:ext cx="6213239" cy="712502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tabLst>
                <a:tab pos="138257" algn="l"/>
              </a:tabLst>
            </a:pP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#!/</a:t>
            </a:r>
            <a:r>
              <a:rPr lang="en-US" altLang="zh-CN" sz="2000" dirty="0" err="1" smtClean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usr</a:t>
            </a:r>
            <a:r>
              <a:rPr lang="en-US" altLang="zh-CN" sz="2000" dirty="0" smtClean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/bin/</a:t>
            </a:r>
            <a:r>
              <a:rPr lang="en-US" altLang="zh-CN" sz="2000" dirty="0" err="1" smtClean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perl</a:t>
            </a:r>
            <a:endParaRPr lang="en-US" altLang="zh-CN" sz="2000" dirty="0"/>
          </a:p>
          <a:p>
            <a:pPr>
              <a:tabLst>
                <a:tab pos="138257" algn="l"/>
              </a:tabLst>
            </a:pP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print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“without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globals:\n”;</a:t>
            </a:r>
          </a:p>
          <a:p>
            <a:pPr>
              <a:tabLst>
                <a:tab pos="138257" algn="l"/>
              </a:tabLst>
            </a:pP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subroutine1</a:t>
            </a:r>
            <a:r>
              <a:rPr lang="en-US" altLang="zh-CN" sz="2000" dirty="0" smtClean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();</a:t>
            </a:r>
            <a:endParaRPr lang="en-US" altLang="zh-CN" sz="2000" dirty="0"/>
          </a:p>
          <a:p>
            <a:pPr>
              <a:tabLst>
                <a:tab pos="138257" algn="l"/>
              </a:tabLst>
            </a:pP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our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$x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7;  our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$y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17</a:t>
            </a:r>
            <a:r>
              <a:rPr lang="en-US" altLang="zh-CN" sz="2000" dirty="0" smtClean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endParaRPr lang="en-US" altLang="zh-CN" sz="2000" dirty="0"/>
          </a:p>
          <a:p>
            <a:pPr>
              <a:tabLst>
                <a:tab pos="138257" algn="l"/>
              </a:tabLst>
            </a:pP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print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“\nwith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globals:”;</a:t>
            </a:r>
          </a:p>
          <a:p>
            <a:pPr>
              <a:tabLst>
                <a:tab pos="138257" algn="l"/>
              </a:tabLst>
            </a:pP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print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“\nglobal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\$x: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$x”;</a:t>
            </a:r>
          </a:p>
          <a:p>
            <a:pPr>
              <a:tabLst>
                <a:tab pos="138257" algn="l"/>
              </a:tabLst>
            </a:pP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print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“\nglobal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\$y: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$y\n”;</a:t>
            </a:r>
          </a:p>
          <a:p>
            <a:pPr>
              <a:tabLst>
                <a:tab pos="138257" algn="l"/>
              </a:tabLst>
            </a:pP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subroutine1();</a:t>
            </a:r>
          </a:p>
          <a:p>
            <a:pPr>
              <a:tabLst>
                <a:tab pos="138257" algn="l"/>
              </a:tabLst>
            </a:pP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print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“\nglobal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\$x: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$x”;</a:t>
            </a:r>
          </a:p>
          <a:p>
            <a:pPr>
              <a:tabLst>
                <a:tab pos="138257" algn="l"/>
              </a:tabLst>
            </a:pP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print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“\nglobal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\$y: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$y</a:t>
            </a:r>
            <a:r>
              <a:rPr lang="en-US" altLang="zh-CN" sz="2000" dirty="0" smtClean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”;</a:t>
            </a:r>
            <a:endParaRPr lang="en-US" altLang="zh-CN" sz="2000" dirty="0"/>
          </a:p>
          <a:p>
            <a:pPr>
              <a:tabLst>
                <a:tab pos="138257" algn="l"/>
              </a:tabLst>
            </a:pP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sub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subroutine1</a:t>
            </a:r>
          </a:p>
          <a:p>
            <a:pPr>
              <a:tabLst>
                <a:tab pos="138257" algn="l"/>
              </a:tabLst>
            </a:pP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>
              <a:tabLst>
                <a:tab pos="138257" algn="l"/>
              </a:tabLst>
            </a:pPr>
            <a:r>
              <a:rPr lang="en-US" altLang="zh-CN" sz="2000" dirty="0"/>
              <a:t>	</a:t>
            </a: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my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$x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10</a:t>
            </a:r>
            <a:r>
              <a:rPr lang="en-US" altLang="zh-CN" sz="2000" dirty="0" smtClean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>
              <a:tabLst>
                <a:tab pos="138257" algn="l"/>
              </a:tabLst>
            </a:pPr>
            <a:r>
              <a:rPr lang="en-US" altLang="zh-CN" sz="1633" dirty="0"/>
              <a:t>	</a:t>
            </a: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local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$y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=5;</a:t>
            </a:r>
          </a:p>
          <a:p>
            <a:pPr>
              <a:tabLst>
                <a:tab pos="138257" algn="l"/>
              </a:tabLst>
            </a:pPr>
            <a:r>
              <a:rPr lang="en-US" altLang="zh-CN" sz="2000" dirty="0"/>
              <a:t>	</a:t>
            </a: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print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“\$x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subroutine1: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$x\t(lexical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subroutine1)\n”;</a:t>
            </a:r>
          </a:p>
          <a:p>
            <a:pPr>
              <a:tabLst>
                <a:tab pos="138257" algn="l"/>
              </a:tabLst>
            </a:pPr>
            <a:r>
              <a:rPr lang="en-US" altLang="zh-CN" sz="2000" dirty="0"/>
              <a:t>	</a:t>
            </a: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print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“\$y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subroutine1: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$y\t(dynamic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subroutine1)\n”;</a:t>
            </a:r>
          </a:p>
          <a:p>
            <a:pPr>
              <a:tabLst>
                <a:tab pos="138257" algn="l"/>
              </a:tabLst>
            </a:pPr>
            <a:r>
              <a:rPr lang="en-US" altLang="zh-CN" sz="2000" dirty="0"/>
              <a:t>	</a:t>
            </a: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subroutine2();</a:t>
            </a:r>
          </a:p>
          <a:p>
            <a:pPr>
              <a:tabLst>
                <a:tab pos="138257" algn="l"/>
              </a:tabLst>
            </a:pP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}</a:t>
            </a:r>
            <a:endParaRPr lang="en-US" altLang="zh-CN" sz="2000" dirty="0"/>
          </a:p>
          <a:p>
            <a:pPr>
              <a:tabLst>
                <a:tab pos="138257" algn="l"/>
              </a:tabLst>
            </a:pP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sub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subroutine2</a:t>
            </a:r>
          </a:p>
          <a:p>
            <a:pPr>
              <a:tabLst>
                <a:tab pos="138257" algn="l"/>
              </a:tabLst>
            </a:pP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>
              <a:tabLst>
                <a:tab pos="138257" algn="l"/>
              </a:tabLst>
            </a:pP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print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“\$x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subroutine2: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$x\t(global)\n”;</a:t>
            </a:r>
          </a:p>
          <a:p>
            <a:pPr>
              <a:tabLst>
                <a:tab pos="138257" algn="l"/>
              </a:tabLst>
            </a:pP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print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“\$y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subroutine2: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$y\t(dynamic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subroutine1)\n”; }</a:t>
            </a:r>
          </a:p>
          <a:p>
            <a:pPr>
              <a:tabLst>
                <a:tab pos="138257" algn="l"/>
              </a:tabLst>
            </a:pPr>
            <a:endParaRPr lang="en-US" altLang="zh-CN" sz="2000" dirty="0">
              <a:solidFill>
                <a:srgbClr val="903C9A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"/>
          <p:cNvSpPr txBox="1"/>
          <p:nvPr/>
        </p:nvSpPr>
        <p:spPr>
          <a:xfrm>
            <a:off x="7158493" y="1144024"/>
            <a:ext cx="4890762" cy="497059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without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globals: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$x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subroutine1: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10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lexical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subroutine1)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$y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subroutine1: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(dynamic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subroutine1)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$x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subroutine2: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(global)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$y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subroutine2: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(dynamic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subroutine1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with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globals: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global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$x: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7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global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$y: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17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$x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subroutine1: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10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lexical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subroutine1)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$y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subroutine1: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(dynamic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subroutine1)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$x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subroutine2: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7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(global)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$y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subroutine2: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(dynamic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subroutine1)</a:t>
            </a:r>
          </a:p>
          <a:p>
            <a:endParaRPr lang="en-US" altLang="zh-CN" sz="2000" dirty="0"/>
          </a:p>
          <a:p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global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$x: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7;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global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$y: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17</a:t>
            </a:r>
          </a:p>
        </p:txBody>
      </p:sp>
    </p:spTree>
    <p:extLst>
      <p:ext uri="{BB962C8B-B14F-4D97-AF65-F5344CB8AC3E}">
        <p14:creationId xmlns:p14="http://schemas.microsoft.com/office/powerpoint/2010/main" val="3995401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2415" y="224663"/>
            <a:ext cx="1324939" cy="1324939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5543461" y="454804"/>
            <a:ext cx="1279196" cy="54630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901"/>
              </a:lnSpc>
            </a:pPr>
            <a:r>
              <a:rPr lang="en-US" altLang="zh-CN" sz="3989" dirty="0">
                <a:solidFill>
                  <a:srgbClr val="000000"/>
                </a:solidFill>
                <a:latin typeface="隶书" pitchFamily="18" charset="0"/>
                <a:cs typeface="隶书" pitchFamily="18" charset="0"/>
              </a:rPr>
              <a:t>内</a:t>
            </a:r>
            <a:r>
              <a:rPr lang="en-US" altLang="zh-CN" sz="3989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989" dirty="0">
                <a:solidFill>
                  <a:srgbClr val="000000"/>
                </a:solidFill>
                <a:latin typeface="隶书" pitchFamily="18" charset="0"/>
                <a:cs typeface="隶书" pitchFamily="18" charset="0"/>
              </a:rPr>
              <a:t>容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3100485" y="1543843"/>
            <a:ext cx="2442976" cy="39241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22"/>
              </a:lnSpc>
            </a:pPr>
            <a:r>
              <a:rPr lang="en-US" altLang="zh-CN" sz="2542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3.1</a:t>
            </a:r>
            <a:r>
              <a:rPr lang="en-US" altLang="zh-CN" sz="254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42" dirty="0">
                <a:solidFill>
                  <a:srgbClr val="000000"/>
                </a:solidFill>
                <a:latin typeface="隶书" pitchFamily="18" charset="0"/>
                <a:cs typeface="隶书" pitchFamily="18" charset="0"/>
              </a:rPr>
              <a:t>数组高级技巧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3100485" y="2050776"/>
            <a:ext cx="3093796" cy="131574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22"/>
              </a:lnSpc>
            </a:pPr>
            <a:r>
              <a:rPr lang="en-US" altLang="zh-CN" sz="2542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3.2</a:t>
            </a:r>
            <a:r>
              <a:rPr lang="en-US" altLang="zh-CN" sz="254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42" dirty="0">
                <a:solidFill>
                  <a:srgbClr val="000000"/>
                </a:solidFill>
                <a:latin typeface="隶书" pitchFamily="18" charset="0"/>
                <a:cs typeface="隶书" pitchFamily="18" charset="0"/>
              </a:rPr>
              <a:t>关联数组高级技巧</a:t>
            </a:r>
          </a:p>
          <a:p>
            <a:pPr>
              <a:lnSpc>
                <a:spcPts val="907"/>
              </a:lnSpc>
            </a:pPr>
            <a:endParaRPr lang="en-US" altLang="zh-CN" sz="1633" dirty="0"/>
          </a:p>
          <a:p>
            <a:pPr>
              <a:lnSpc>
                <a:spcPts val="2722"/>
              </a:lnSpc>
            </a:pPr>
            <a:r>
              <a:rPr lang="en-US" altLang="zh-CN" sz="2542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3.3</a:t>
            </a:r>
            <a:r>
              <a:rPr lang="en-US" altLang="zh-CN" sz="254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42" dirty="0">
                <a:solidFill>
                  <a:srgbClr val="000000"/>
                </a:solidFill>
                <a:latin typeface="隶书" pitchFamily="18" charset="0"/>
                <a:cs typeface="隶书" pitchFamily="18" charset="0"/>
              </a:rPr>
              <a:t>基本函数</a:t>
            </a:r>
          </a:p>
          <a:p>
            <a:pPr>
              <a:lnSpc>
                <a:spcPts val="907"/>
              </a:lnSpc>
            </a:pPr>
            <a:endParaRPr lang="en-US" altLang="zh-CN" sz="1633" dirty="0"/>
          </a:p>
          <a:p>
            <a:pPr>
              <a:lnSpc>
                <a:spcPts val="2722"/>
              </a:lnSpc>
            </a:pPr>
            <a:r>
              <a:rPr lang="en-US" altLang="zh-CN" sz="2542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3.4</a:t>
            </a:r>
            <a:r>
              <a:rPr lang="en-US" altLang="zh-CN" sz="254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42" dirty="0">
                <a:solidFill>
                  <a:srgbClr val="FF0000"/>
                </a:solidFill>
                <a:latin typeface="隶书" pitchFamily="18" charset="0"/>
                <a:cs typeface="隶书" pitchFamily="18" charset="0"/>
              </a:rPr>
              <a:t>子程序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3100486" y="3410279"/>
            <a:ext cx="1792157" cy="39241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22"/>
              </a:lnSpc>
            </a:pPr>
            <a:r>
              <a:rPr lang="en-US" altLang="zh-CN" sz="2542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3.5</a:t>
            </a:r>
            <a:r>
              <a:rPr lang="en-US" altLang="zh-CN" sz="254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42" dirty="0">
                <a:solidFill>
                  <a:srgbClr val="FF0000"/>
                </a:solidFill>
                <a:latin typeface="隶书" pitchFamily="18" charset="0"/>
                <a:cs typeface="隶书" pitchFamily="18" charset="0"/>
              </a:rPr>
              <a:t>文件处理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3100486" y="3905691"/>
            <a:ext cx="2768387" cy="131574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22"/>
              </a:lnSpc>
            </a:pPr>
            <a:r>
              <a:rPr lang="en-US" altLang="zh-CN" sz="2542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3.6</a:t>
            </a:r>
            <a:r>
              <a:rPr lang="en-US" altLang="zh-CN" sz="254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42" dirty="0">
                <a:solidFill>
                  <a:srgbClr val="FF0000"/>
                </a:solidFill>
                <a:latin typeface="隶书" pitchFamily="18" charset="0"/>
                <a:cs typeface="隶书" pitchFamily="18" charset="0"/>
              </a:rPr>
              <a:t>文件和目录操作</a:t>
            </a:r>
          </a:p>
          <a:p>
            <a:pPr>
              <a:lnSpc>
                <a:spcPts val="907"/>
              </a:lnSpc>
            </a:pPr>
            <a:endParaRPr lang="en-US" altLang="zh-CN" sz="1633" dirty="0"/>
          </a:p>
          <a:p>
            <a:pPr>
              <a:lnSpc>
                <a:spcPts val="2722"/>
              </a:lnSpc>
            </a:pPr>
            <a:r>
              <a:rPr lang="en-US" altLang="zh-CN" sz="2542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3.7</a:t>
            </a:r>
            <a:r>
              <a:rPr lang="en-US" altLang="zh-CN" sz="254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42" dirty="0">
                <a:solidFill>
                  <a:srgbClr val="000000"/>
                </a:solidFill>
                <a:latin typeface="隶书" pitchFamily="18" charset="0"/>
                <a:cs typeface="隶书" pitchFamily="18" charset="0"/>
              </a:rPr>
              <a:t>模式匹配技巧</a:t>
            </a:r>
          </a:p>
          <a:p>
            <a:pPr>
              <a:lnSpc>
                <a:spcPts val="907"/>
              </a:lnSpc>
            </a:pPr>
            <a:endParaRPr lang="en-US" altLang="zh-CN" sz="1633" dirty="0"/>
          </a:p>
          <a:p>
            <a:pPr>
              <a:lnSpc>
                <a:spcPts val="2722"/>
              </a:lnSpc>
            </a:pPr>
            <a:r>
              <a:rPr lang="en-US" altLang="zh-CN" sz="2542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3.8</a:t>
            </a:r>
            <a:r>
              <a:rPr lang="en-US" altLang="zh-CN" sz="254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42" dirty="0">
                <a:solidFill>
                  <a:srgbClr val="000000"/>
                </a:solidFill>
                <a:latin typeface="隶书" pitchFamily="18" charset="0"/>
                <a:cs typeface="隶书" pitchFamily="18" charset="0"/>
              </a:rPr>
              <a:t>引用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3100486" y="5276715"/>
            <a:ext cx="2768387" cy="39241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22"/>
              </a:lnSpc>
            </a:pPr>
            <a:r>
              <a:rPr lang="en-US" altLang="zh-CN" sz="2542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3.9</a:t>
            </a:r>
            <a:r>
              <a:rPr lang="en-US" altLang="zh-CN" sz="254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42" dirty="0">
                <a:solidFill>
                  <a:srgbClr val="000000"/>
                </a:solidFill>
                <a:latin typeface="隶书" pitchFamily="18" charset="0"/>
                <a:cs typeface="隶书" pitchFamily="18" charset="0"/>
              </a:rPr>
              <a:t>包、模块、对象</a:t>
            </a:r>
          </a:p>
        </p:txBody>
      </p:sp>
    </p:spTree>
    <p:extLst>
      <p:ext uri="{BB962C8B-B14F-4D97-AF65-F5344CB8AC3E}">
        <p14:creationId xmlns:p14="http://schemas.microsoft.com/office/powerpoint/2010/main" val="1354028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2829863" y="1522633"/>
            <a:ext cx="6402567" cy="990143"/>
          </a:xfrm>
          <a:custGeom>
            <a:avLst/>
            <a:gdLst>
              <a:gd name="connsiteX0" fmla="*/ 0 w 7057644"/>
              <a:gd name="connsiteY0" fmla="*/ 0 h 986027"/>
              <a:gd name="connsiteX1" fmla="*/ 0 w 7057644"/>
              <a:gd name="connsiteY1" fmla="*/ 986027 h 986027"/>
              <a:gd name="connsiteX2" fmla="*/ 7057644 w 7057644"/>
              <a:gd name="connsiteY2" fmla="*/ 986027 h 986027"/>
              <a:gd name="connsiteX3" fmla="*/ 7057644 w 7057644"/>
              <a:gd name="connsiteY3" fmla="*/ 0 h 986027"/>
              <a:gd name="connsiteX4" fmla="*/ 0 w 7057644"/>
              <a:gd name="connsiteY4" fmla="*/ 0 h 98602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057644" h="986027">
                <a:moveTo>
                  <a:pt x="0" y="0"/>
                </a:moveTo>
                <a:lnTo>
                  <a:pt x="0" y="986027"/>
                </a:lnTo>
                <a:lnTo>
                  <a:pt x="7057644" y="986027"/>
                </a:lnTo>
                <a:lnTo>
                  <a:pt x="7057644" y="0"/>
                </a:lnTo>
                <a:lnTo>
                  <a:pt x="0" y="0"/>
                </a:lnTo>
              </a:path>
            </a:pathLst>
          </a:custGeom>
          <a:solidFill>
            <a:srgbClr val="E7C3B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5" name="Freeform 3"/>
          <p:cNvSpPr/>
          <p:nvPr/>
        </p:nvSpPr>
        <p:spPr>
          <a:xfrm>
            <a:off x="2824102" y="1522633"/>
            <a:ext cx="6414088" cy="995903"/>
          </a:xfrm>
          <a:custGeom>
            <a:avLst/>
            <a:gdLst>
              <a:gd name="connsiteX0" fmla="*/ 6350 w 7070344"/>
              <a:gd name="connsiteY0" fmla="*/ 6350 h 998727"/>
              <a:gd name="connsiteX1" fmla="*/ 6350 w 7070344"/>
              <a:gd name="connsiteY1" fmla="*/ 992377 h 998727"/>
              <a:gd name="connsiteX2" fmla="*/ 7063994 w 7070344"/>
              <a:gd name="connsiteY2" fmla="*/ 992377 h 998727"/>
              <a:gd name="connsiteX3" fmla="*/ 7063994 w 7070344"/>
              <a:gd name="connsiteY3" fmla="*/ 6350 h 998727"/>
              <a:gd name="connsiteX4" fmla="*/ 6350 w 7070344"/>
              <a:gd name="connsiteY4" fmla="*/ 6350 h 99872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070344" h="998727">
                <a:moveTo>
                  <a:pt x="6350" y="6350"/>
                </a:moveTo>
                <a:lnTo>
                  <a:pt x="6350" y="992377"/>
                </a:lnTo>
                <a:lnTo>
                  <a:pt x="7063994" y="992377"/>
                </a:lnTo>
                <a:lnTo>
                  <a:pt x="7063994" y="63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80808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6" name="Freeform 3"/>
          <p:cNvSpPr/>
          <p:nvPr/>
        </p:nvSpPr>
        <p:spPr>
          <a:xfrm>
            <a:off x="2829864" y="2904036"/>
            <a:ext cx="6467545" cy="3690973"/>
          </a:xfrm>
          <a:custGeom>
            <a:avLst/>
            <a:gdLst>
              <a:gd name="connsiteX0" fmla="*/ 0 w 7129271"/>
              <a:gd name="connsiteY0" fmla="*/ 0 h 2814828"/>
              <a:gd name="connsiteX1" fmla="*/ 0 w 7129271"/>
              <a:gd name="connsiteY1" fmla="*/ 2814828 h 2814828"/>
              <a:gd name="connsiteX2" fmla="*/ 7129271 w 7129271"/>
              <a:gd name="connsiteY2" fmla="*/ 2814828 h 2814828"/>
              <a:gd name="connsiteX3" fmla="*/ 7129271 w 7129271"/>
              <a:gd name="connsiteY3" fmla="*/ 0 h 2814828"/>
              <a:gd name="connsiteX4" fmla="*/ 0 w 7129271"/>
              <a:gd name="connsiteY4" fmla="*/ 0 h 28148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129271" h="2814828">
                <a:moveTo>
                  <a:pt x="0" y="0"/>
                </a:moveTo>
                <a:lnTo>
                  <a:pt x="0" y="2814828"/>
                </a:lnTo>
                <a:lnTo>
                  <a:pt x="7129271" y="2814828"/>
                </a:lnTo>
                <a:lnTo>
                  <a:pt x="7129271" y="0"/>
                </a:lnTo>
                <a:lnTo>
                  <a:pt x="0" y="0"/>
                </a:lnTo>
              </a:path>
            </a:pathLst>
          </a:custGeom>
          <a:solidFill>
            <a:srgbClr val="E7C3B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7" name="Freeform 3"/>
          <p:cNvSpPr/>
          <p:nvPr/>
        </p:nvSpPr>
        <p:spPr>
          <a:xfrm>
            <a:off x="2824103" y="2898966"/>
            <a:ext cx="6479067" cy="3696043"/>
          </a:xfrm>
          <a:custGeom>
            <a:avLst/>
            <a:gdLst>
              <a:gd name="connsiteX0" fmla="*/ 6350 w 7141971"/>
              <a:gd name="connsiteY0" fmla="*/ 6350 h 2826766"/>
              <a:gd name="connsiteX1" fmla="*/ 6350 w 7141971"/>
              <a:gd name="connsiteY1" fmla="*/ 2820416 h 2826766"/>
              <a:gd name="connsiteX2" fmla="*/ 7135621 w 7141971"/>
              <a:gd name="connsiteY2" fmla="*/ 2820416 h 2826766"/>
              <a:gd name="connsiteX3" fmla="*/ 7135621 w 7141971"/>
              <a:gd name="connsiteY3" fmla="*/ 6350 h 2826766"/>
              <a:gd name="connsiteX4" fmla="*/ 6350 w 7141971"/>
              <a:gd name="connsiteY4" fmla="*/ 6350 h 28267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141971" h="2826766">
                <a:moveTo>
                  <a:pt x="6350" y="6350"/>
                </a:moveTo>
                <a:lnTo>
                  <a:pt x="6350" y="2820416"/>
                </a:lnTo>
                <a:lnTo>
                  <a:pt x="7135621" y="2820416"/>
                </a:lnTo>
                <a:lnTo>
                  <a:pt x="7135621" y="63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80808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2" name="TextBox 1"/>
          <p:cNvSpPr txBox="1"/>
          <p:nvPr/>
        </p:nvSpPr>
        <p:spPr>
          <a:xfrm>
            <a:off x="2916146" y="1632948"/>
            <a:ext cx="1609415" cy="23852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42"/>
              </a:lnSpc>
            </a:pPr>
            <a:r>
              <a:rPr lang="en-US" altLang="zh-CN" sz="2000" dirty="0">
                <a:solidFill>
                  <a:srgbClr val="FF5050"/>
                </a:solidFill>
                <a:latin typeface="Times New Roman" pitchFamily="18" charset="0"/>
                <a:cs typeface="Times New Roman" pitchFamily="18" charset="0"/>
              </a:rPr>
              <a:t>良好编程习惯: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3322738" y="1934542"/>
            <a:ext cx="5711820" cy="26417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24"/>
              </a:lnSpc>
            </a:pPr>
            <a:r>
              <a:rPr lang="en-US" altLang="zh-CN" sz="2000" dirty="0">
                <a:solidFill>
                  <a:srgbClr val="000000"/>
                </a:solidFill>
                <a:latin typeface="仿宋_GB2312" pitchFamily="18" charset="0"/>
                <a:cs typeface="仿宋_GB2312" pitchFamily="18" charset="0"/>
              </a:rPr>
              <a:t>应该用our,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0" dirty="0">
                <a:solidFill>
                  <a:srgbClr val="000000"/>
                </a:solidFill>
                <a:latin typeface="仿宋_GB2312" pitchFamily="18" charset="0"/>
                <a:cs typeface="仿宋_GB2312" pitchFamily="18" charset="0"/>
              </a:rPr>
              <a:t>my,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0" dirty="0">
                <a:solidFill>
                  <a:srgbClr val="000000"/>
                </a:solidFill>
                <a:latin typeface="仿宋_GB2312" pitchFamily="18" charset="0"/>
                <a:cs typeface="仿宋_GB2312" pitchFamily="18" charset="0"/>
              </a:rPr>
              <a:t>local明确定义所有变量(没加任何关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3330910" y="2271211"/>
            <a:ext cx="3162725" cy="26417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24"/>
              </a:lnSpc>
            </a:pPr>
            <a:r>
              <a:rPr lang="en-US" altLang="zh-CN" sz="2000" dirty="0">
                <a:solidFill>
                  <a:srgbClr val="000000"/>
                </a:solidFill>
                <a:latin typeface="仿宋_GB2312" pitchFamily="18" charset="0"/>
                <a:cs typeface="仿宋_GB2312" pitchFamily="18" charset="0"/>
              </a:rPr>
              <a:t>键字的变量默认为全局变量)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2916146" y="2983994"/>
            <a:ext cx="1096454" cy="23852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42"/>
              </a:lnSpc>
            </a:pPr>
            <a:r>
              <a:rPr lang="en-US" altLang="zh-CN" sz="2000" dirty="0">
                <a:solidFill>
                  <a:srgbClr val="FF5050"/>
                </a:solidFill>
                <a:latin typeface="Times New Roman" pitchFamily="18" charset="0"/>
                <a:cs typeface="Times New Roman" pitchFamily="18" charset="0"/>
              </a:rPr>
              <a:t>编程提示: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3223742" y="3407454"/>
            <a:ext cx="4407536" cy="264175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1724"/>
              </a:lnSpc>
            </a:pPr>
            <a:r>
              <a:rPr lang="en-US" altLang="zh-CN" sz="2000" dirty="0">
                <a:solidFill>
                  <a:srgbClr val="000000"/>
                </a:solidFill>
                <a:latin typeface="仿宋_GB2312" pitchFamily="18" charset="0"/>
                <a:cs typeface="仿宋_GB2312" pitchFamily="18" charset="0"/>
              </a:rPr>
              <a:t>our关键字只能用于Perl的5.6及更高版本</a:t>
            </a:r>
          </a:p>
        </p:txBody>
      </p:sp>
      <p:sp>
        <p:nvSpPr>
          <p:cNvPr id="15" name="TextBox 1"/>
          <p:cNvSpPr txBox="1"/>
          <p:nvPr/>
        </p:nvSpPr>
        <p:spPr>
          <a:xfrm>
            <a:off x="3235771" y="3888453"/>
            <a:ext cx="7060412" cy="661720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r>
              <a:rPr lang="en-US" altLang="zh-CN" sz="2000" dirty="0" err="1" smtClean="0">
                <a:solidFill>
                  <a:srgbClr val="000000"/>
                </a:solidFill>
                <a:latin typeface="仿宋_GB2312" pitchFamily="18" charset="0"/>
                <a:cs typeface="仿宋_GB2312" pitchFamily="18" charset="0"/>
              </a:rPr>
              <a:t>只在特定子程序中使用的变量应声明成那个子程序</a:t>
            </a:r>
            <a:endParaRPr lang="en-US" altLang="zh-CN" sz="2000" dirty="0" smtClean="0">
              <a:solidFill>
                <a:srgbClr val="000000"/>
              </a:solidFill>
              <a:latin typeface="仿宋_GB2312" pitchFamily="18" charset="0"/>
              <a:cs typeface="仿宋_GB2312" pitchFamily="18" charset="0"/>
            </a:endParaRPr>
          </a:p>
          <a:p>
            <a:r>
              <a:rPr lang="en-US" altLang="zh-CN" sz="2000" dirty="0" err="1" smtClean="0">
                <a:solidFill>
                  <a:srgbClr val="000000"/>
                </a:solidFill>
                <a:latin typeface="仿宋_GB2312" pitchFamily="18" charset="0"/>
                <a:cs typeface="仿宋_GB2312" pitchFamily="18" charset="0"/>
              </a:rPr>
              <a:t>中的字典变量</a:t>
            </a:r>
            <a:r>
              <a:rPr lang="en-US" altLang="zh-CN" sz="2000" dirty="0" err="1">
                <a:solidFill>
                  <a:srgbClr val="000000"/>
                </a:solidFill>
                <a:latin typeface="仿宋_GB2312" pitchFamily="18" charset="0"/>
                <a:cs typeface="仿宋_GB2312" pitchFamily="18" charset="0"/>
              </a:rPr>
              <a:t>,</a:t>
            </a:r>
            <a:r>
              <a:rPr lang="en-US" altLang="zh-CN" sz="2000" dirty="0" err="1" smtClean="0">
                <a:solidFill>
                  <a:srgbClr val="000000"/>
                </a:solidFill>
                <a:latin typeface="仿宋_GB2312" pitchFamily="18" charset="0"/>
                <a:cs typeface="仿宋_GB2312" pitchFamily="18" charset="0"/>
              </a:rPr>
              <a:t>不应声明成全局变量或动态变量</a:t>
            </a:r>
            <a:endParaRPr lang="en-US" altLang="zh-CN" sz="2000" dirty="0">
              <a:solidFill>
                <a:srgbClr val="000000"/>
              </a:solidFill>
              <a:latin typeface="仿宋_GB2312" pitchFamily="18" charset="0"/>
              <a:cs typeface="仿宋_GB2312" pitchFamily="18" charset="0"/>
            </a:endParaRPr>
          </a:p>
        </p:txBody>
      </p:sp>
      <p:sp>
        <p:nvSpPr>
          <p:cNvPr id="17" name="TextBox 1"/>
          <p:cNvSpPr txBox="1"/>
          <p:nvPr/>
        </p:nvSpPr>
        <p:spPr>
          <a:xfrm>
            <a:off x="3259834" y="4638437"/>
            <a:ext cx="6205115" cy="661720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r>
              <a:rPr lang="en-US" altLang="zh-CN" sz="2000" dirty="0" err="1">
                <a:solidFill>
                  <a:srgbClr val="000000"/>
                </a:solidFill>
                <a:latin typeface="仿宋_GB2312" pitchFamily="18" charset="0"/>
                <a:cs typeface="仿宋_GB2312" pitchFamily="18" charset="0"/>
              </a:rPr>
              <a:t>通常尽量避免使用全局变量,除非在特定场合下,</a:t>
            </a:r>
            <a:r>
              <a:rPr lang="en-US" altLang="zh-CN" sz="2000" dirty="0" err="1" smtClean="0">
                <a:solidFill>
                  <a:srgbClr val="000000"/>
                </a:solidFill>
                <a:latin typeface="仿宋_GB2312" pitchFamily="18" charset="0"/>
                <a:cs typeface="仿宋_GB2312" pitchFamily="18" charset="0"/>
              </a:rPr>
              <a:t>程序</a:t>
            </a:r>
            <a:endParaRPr lang="en-US" altLang="zh-CN" sz="2000" dirty="0" smtClean="0">
              <a:solidFill>
                <a:srgbClr val="000000"/>
              </a:solidFill>
              <a:latin typeface="仿宋_GB2312" pitchFamily="18" charset="0"/>
              <a:cs typeface="仿宋_GB2312" pitchFamily="18" charset="0"/>
            </a:endParaRPr>
          </a:p>
          <a:p>
            <a:r>
              <a:rPr lang="en-US" altLang="zh-CN" sz="2000" dirty="0" err="1" smtClean="0">
                <a:solidFill>
                  <a:srgbClr val="000000"/>
                </a:solidFill>
                <a:latin typeface="仿宋_GB2312" pitchFamily="18" charset="0"/>
                <a:cs typeface="仿宋_GB2312" pitchFamily="18" charset="0"/>
              </a:rPr>
              <a:t>有此特定要求</a:t>
            </a:r>
            <a:endParaRPr lang="en-US" altLang="zh-CN" sz="2000" dirty="0">
              <a:solidFill>
                <a:srgbClr val="000000"/>
              </a:solidFill>
              <a:latin typeface="仿宋_GB2312" pitchFamily="18" charset="0"/>
              <a:cs typeface="仿宋_GB2312" pitchFamily="18" charset="0"/>
            </a:endParaRPr>
          </a:p>
        </p:txBody>
      </p:sp>
      <p:sp>
        <p:nvSpPr>
          <p:cNvPr id="19" name="TextBox 1"/>
          <p:cNvSpPr txBox="1"/>
          <p:nvPr/>
        </p:nvSpPr>
        <p:spPr>
          <a:xfrm>
            <a:off x="3223743" y="5317736"/>
            <a:ext cx="5655564" cy="1277273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tabLst>
                <a:tab pos="184343" algn="l"/>
              </a:tabLst>
            </a:pPr>
            <a:r>
              <a:rPr lang="en-US" altLang="zh-CN" sz="2000" dirty="0" err="1" smtClean="0">
                <a:solidFill>
                  <a:srgbClr val="000000"/>
                </a:solidFill>
                <a:latin typeface="仿宋_GB2312" pitchFamily="18" charset="0"/>
                <a:cs typeface="仿宋_GB2312" pitchFamily="18" charset="0"/>
              </a:rPr>
              <a:t>通常假如一个子程序要求用来自另一个子程序的变量</a:t>
            </a:r>
            <a:r>
              <a:rPr lang="zh-CN" altLang="en-US" sz="2000" dirty="0" smtClean="0">
                <a:solidFill>
                  <a:srgbClr val="000000"/>
                </a:solidFill>
                <a:latin typeface="仿宋_GB2312" pitchFamily="18" charset="0"/>
                <a:cs typeface="仿宋_GB2312" pitchFamily="18" charset="0"/>
              </a:rPr>
              <a:t>来</a:t>
            </a:r>
            <a:r>
              <a:rPr lang="en-US" altLang="zh-CN" sz="2000" dirty="0" err="1" smtClean="0">
                <a:solidFill>
                  <a:srgbClr val="000000"/>
                </a:solidFill>
                <a:latin typeface="仿宋_GB2312" pitchFamily="18" charset="0"/>
                <a:cs typeface="仿宋_GB2312" pitchFamily="18" charset="0"/>
              </a:rPr>
              <a:t>完成自己的任务</a:t>
            </a:r>
            <a:r>
              <a:rPr lang="en-US" altLang="zh-CN" sz="2000" dirty="0" err="1">
                <a:solidFill>
                  <a:srgbClr val="000000"/>
                </a:solidFill>
                <a:latin typeface="仿宋_GB2312" pitchFamily="18" charset="0"/>
                <a:cs typeface="仿宋_GB2312" pitchFamily="18" charset="0"/>
              </a:rPr>
              <a:t>,</a:t>
            </a:r>
            <a:r>
              <a:rPr lang="en-US" altLang="zh-CN" sz="2000" dirty="0" err="1" smtClean="0">
                <a:solidFill>
                  <a:srgbClr val="000000"/>
                </a:solidFill>
                <a:latin typeface="仿宋_GB2312" pitchFamily="18" charset="0"/>
                <a:cs typeface="仿宋_GB2312" pitchFamily="18" charset="0"/>
              </a:rPr>
              <a:t>那么应把该变量作为一个参数明确地传递给子程序</a:t>
            </a:r>
            <a:r>
              <a:rPr lang="en-US" altLang="zh-CN" sz="2000" dirty="0" err="1">
                <a:solidFill>
                  <a:srgbClr val="000000"/>
                </a:solidFill>
                <a:latin typeface="仿宋_GB2312" pitchFamily="18" charset="0"/>
                <a:cs typeface="仿宋_GB2312" pitchFamily="18" charset="0"/>
              </a:rPr>
              <a:t>,而不要把它声明成全局或动态变量</a:t>
            </a:r>
            <a:endParaRPr lang="en-US" altLang="zh-CN" sz="2000" dirty="0">
              <a:solidFill>
                <a:srgbClr val="000000"/>
              </a:solidFill>
              <a:latin typeface="仿宋_GB2312" pitchFamily="18" charset="0"/>
              <a:cs typeface="仿宋_GB2312" pitchFamily="18" charset="0"/>
            </a:endParaRPr>
          </a:p>
        </p:txBody>
      </p:sp>
      <p:pic>
        <p:nvPicPr>
          <p:cNvPr id="2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5482" y="113975"/>
            <a:ext cx="1324939" cy="132493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84769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2698521" y="1010641"/>
            <a:ext cx="7700432" cy="4527835"/>
          </a:xfrm>
          <a:custGeom>
            <a:avLst/>
            <a:gdLst>
              <a:gd name="connsiteX0" fmla="*/ 0 w 7561326"/>
              <a:gd name="connsiteY0" fmla="*/ 0 h 4991100"/>
              <a:gd name="connsiteX1" fmla="*/ 0 w 7561326"/>
              <a:gd name="connsiteY1" fmla="*/ 4991100 h 4991100"/>
              <a:gd name="connsiteX2" fmla="*/ 7561326 w 7561326"/>
              <a:gd name="connsiteY2" fmla="*/ 4991100 h 4991100"/>
              <a:gd name="connsiteX3" fmla="*/ 7561326 w 7561326"/>
              <a:gd name="connsiteY3" fmla="*/ 0 h 4991100"/>
              <a:gd name="connsiteX4" fmla="*/ 0 w 7561326"/>
              <a:gd name="connsiteY4" fmla="*/ 0 h 4991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61326" h="4991100">
                <a:moveTo>
                  <a:pt x="0" y="0"/>
                </a:moveTo>
                <a:lnTo>
                  <a:pt x="0" y="4991100"/>
                </a:lnTo>
                <a:lnTo>
                  <a:pt x="7561326" y="4991100"/>
                </a:lnTo>
                <a:lnTo>
                  <a:pt x="7561326" y="0"/>
                </a:lnTo>
                <a:lnTo>
                  <a:pt x="0" y="0"/>
                </a:lnTo>
              </a:path>
            </a:pathLst>
          </a:custGeom>
          <a:solidFill>
            <a:srgbClr val="CC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5" name="Freeform 3"/>
          <p:cNvSpPr/>
          <p:nvPr/>
        </p:nvSpPr>
        <p:spPr>
          <a:xfrm>
            <a:off x="2692761" y="1004880"/>
            <a:ext cx="7706191" cy="4539357"/>
          </a:xfrm>
          <a:custGeom>
            <a:avLst/>
            <a:gdLst>
              <a:gd name="connsiteX0" fmla="*/ 6350 w 7574026"/>
              <a:gd name="connsiteY0" fmla="*/ 6350 h 5003800"/>
              <a:gd name="connsiteX1" fmla="*/ 6350 w 7574026"/>
              <a:gd name="connsiteY1" fmla="*/ 4997450 h 5003800"/>
              <a:gd name="connsiteX2" fmla="*/ 7567676 w 7574026"/>
              <a:gd name="connsiteY2" fmla="*/ 4997450 h 5003800"/>
              <a:gd name="connsiteX3" fmla="*/ 7567676 w 7574026"/>
              <a:gd name="connsiteY3" fmla="*/ 6350 h 5003800"/>
              <a:gd name="connsiteX4" fmla="*/ 6350 w 7574026"/>
              <a:gd name="connsiteY4" fmla="*/ 6350 h 5003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74026" h="5003800">
                <a:moveTo>
                  <a:pt x="6350" y="6350"/>
                </a:moveTo>
                <a:lnTo>
                  <a:pt x="6350" y="4997450"/>
                </a:lnTo>
                <a:lnTo>
                  <a:pt x="7567676" y="4997450"/>
                </a:lnTo>
                <a:lnTo>
                  <a:pt x="7567676" y="63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80010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6" name="Freeform 3"/>
          <p:cNvSpPr/>
          <p:nvPr/>
        </p:nvSpPr>
        <p:spPr>
          <a:xfrm>
            <a:off x="948696" y="6215693"/>
            <a:ext cx="9783995" cy="341488"/>
          </a:xfrm>
          <a:custGeom>
            <a:avLst/>
            <a:gdLst>
              <a:gd name="connsiteX0" fmla="*/ 0 w 8713470"/>
              <a:gd name="connsiteY0" fmla="*/ 0 h 376427"/>
              <a:gd name="connsiteX1" fmla="*/ 0 w 8713470"/>
              <a:gd name="connsiteY1" fmla="*/ 376427 h 376427"/>
              <a:gd name="connsiteX2" fmla="*/ 8713470 w 8713470"/>
              <a:gd name="connsiteY2" fmla="*/ 376427 h 376427"/>
              <a:gd name="connsiteX3" fmla="*/ 8713470 w 8713470"/>
              <a:gd name="connsiteY3" fmla="*/ 0 h 376427"/>
              <a:gd name="connsiteX4" fmla="*/ 0 w 8713470"/>
              <a:gd name="connsiteY4" fmla="*/ 0 h 37642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713470" h="376427">
                <a:moveTo>
                  <a:pt x="0" y="0"/>
                </a:moveTo>
                <a:lnTo>
                  <a:pt x="0" y="376427"/>
                </a:lnTo>
                <a:lnTo>
                  <a:pt x="8713470" y="376427"/>
                </a:lnTo>
                <a:lnTo>
                  <a:pt x="8713470" y="0"/>
                </a:lnTo>
                <a:lnTo>
                  <a:pt x="0" y="0"/>
                </a:lnTo>
              </a:path>
            </a:pathLst>
          </a:custGeom>
          <a:solidFill>
            <a:srgbClr val="F4C3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7" name="Freeform 3"/>
          <p:cNvSpPr/>
          <p:nvPr/>
        </p:nvSpPr>
        <p:spPr>
          <a:xfrm>
            <a:off x="942937" y="6209932"/>
            <a:ext cx="9789754" cy="353009"/>
          </a:xfrm>
          <a:custGeom>
            <a:avLst/>
            <a:gdLst>
              <a:gd name="connsiteX0" fmla="*/ 6350 w 8726932"/>
              <a:gd name="connsiteY0" fmla="*/ 6350 h 389127"/>
              <a:gd name="connsiteX1" fmla="*/ 6350 w 8726932"/>
              <a:gd name="connsiteY1" fmla="*/ 382777 h 389127"/>
              <a:gd name="connsiteX2" fmla="*/ 8720582 w 8726932"/>
              <a:gd name="connsiteY2" fmla="*/ 382777 h 389127"/>
              <a:gd name="connsiteX3" fmla="*/ 8720582 w 8726932"/>
              <a:gd name="connsiteY3" fmla="*/ 6350 h 389127"/>
              <a:gd name="connsiteX4" fmla="*/ 6350 w 8726932"/>
              <a:gd name="connsiteY4" fmla="*/ 6350 h 38912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726932" h="389127">
                <a:moveTo>
                  <a:pt x="6350" y="6350"/>
                </a:moveTo>
                <a:lnTo>
                  <a:pt x="6350" y="382777"/>
                </a:lnTo>
                <a:lnTo>
                  <a:pt x="8720582" y="382777"/>
                </a:lnTo>
                <a:lnTo>
                  <a:pt x="8720582" y="63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1010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2" name="TextBox 1"/>
          <p:cNvSpPr txBox="1"/>
          <p:nvPr/>
        </p:nvSpPr>
        <p:spPr>
          <a:xfrm>
            <a:off x="3008316" y="346437"/>
            <a:ext cx="6210033" cy="44371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84"/>
              </a:lnSpc>
            </a:pPr>
            <a:r>
              <a:rPr lang="en-US" altLang="zh-CN" sz="2900" dirty="0">
                <a:solidFill>
                  <a:srgbClr val="000000"/>
                </a:solidFill>
                <a:latin typeface="隶书" pitchFamily="18" charset="0"/>
                <a:cs typeface="隶书" pitchFamily="18" charset="0"/>
              </a:rPr>
              <a:t>例</a:t>
            </a:r>
            <a:r>
              <a:rPr lang="en-US" altLang="zh-CN" sz="2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altLang="zh-CN" sz="29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900" dirty="0">
                <a:solidFill>
                  <a:srgbClr val="000000"/>
                </a:solidFill>
                <a:latin typeface="隶书" pitchFamily="18" charset="0"/>
                <a:cs typeface="隶书" pitchFamily="18" charset="0"/>
              </a:rPr>
              <a:t>将序列片段追加到一个</a:t>
            </a:r>
            <a:r>
              <a:rPr lang="en-US" altLang="zh-CN" sz="2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DNA</a:t>
            </a:r>
            <a:r>
              <a:rPr lang="en-US" altLang="zh-CN" sz="2900" dirty="0">
                <a:solidFill>
                  <a:srgbClr val="000000"/>
                </a:solidFill>
                <a:latin typeface="隶书" pitchFamily="18" charset="0"/>
                <a:cs typeface="隶书" pitchFamily="18" charset="0"/>
              </a:rPr>
              <a:t>序列中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2777892" y="1106037"/>
            <a:ext cx="1796967" cy="21287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70"/>
              </a:lnSpc>
            </a:pP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#!/usr/bin/perl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-w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2777892" y="1407001"/>
            <a:ext cx="5821465" cy="21287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70"/>
              </a:lnSpc>
            </a:pP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#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program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with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subroutine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append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ACGT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DNA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2777892" y="1774267"/>
            <a:ext cx="2068067" cy="21287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70"/>
              </a:lnSpc>
            </a:pP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#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original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DNA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2777892" y="2063508"/>
            <a:ext cx="4079643" cy="21287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70"/>
              </a:lnSpc>
            </a:pP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$dna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'CGACGTCTTCTCAGGCGA';</a:t>
            </a:r>
          </a:p>
        </p:txBody>
      </p:sp>
      <p:sp>
        <p:nvSpPr>
          <p:cNvPr id="15" name="TextBox 1"/>
          <p:cNvSpPr txBox="1"/>
          <p:nvPr/>
        </p:nvSpPr>
        <p:spPr>
          <a:xfrm>
            <a:off x="2777892" y="2430976"/>
            <a:ext cx="4211281" cy="21287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70"/>
              </a:lnSpc>
            </a:pP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#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call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subroutine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"addACGT".</a:t>
            </a:r>
          </a:p>
        </p:txBody>
      </p:sp>
      <p:sp>
        <p:nvSpPr>
          <p:cNvPr id="16" name="TextBox 1"/>
          <p:cNvSpPr txBox="1"/>
          <p:nvPr/>
        </p:nvSpPr>
        <p:spPr>
          <a:xfrm>
            <a:off x="2777892" y="2661400"/>
            <a:ext cx="7621061" cy="66172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#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argument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being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passed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$dna;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result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saved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$longer_dna</a:t>
            </a:r>
          </a:p>
          <a:p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$longer_dna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addACGT($dna);</a:t>
            </a:r>
          </a:p>
        </p:txBody>
      </p:sp>
      <p:sp>
        <p:nvSpPr>
          <p:cNvPr id="17" name="TextBox 1"/>
          <p:cNvSpPr txBox="1"/>
          <p:nvPr/>
        </p:nvSpPr>
        <p:spPr>
          <a:xfrm>
            <a:off x="2777892" y="3378269"/>
            <a:ext cx="5726376" cy="21287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70"/>
              </a:lnSpc>
            </a:pP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print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"I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added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ACGT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$dna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got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$longer_dna\n\n";</a:t>
            </a:r>
          </a:p>
        </p:txBody>
      </p:sp>
      <p:sp>
        <p:nvSpPr>
          <p:cNvPr id="18" name="TextBox 1"/>
          <p:cNvSpPr txBox="1"/>
          <p:nvPr/>
        </p:nvSpPr>
        <p:spPr>
          <a:xfrm>
            <a:off x="2777891" y="3803532"/>
            <a:ext cx="5209760" cy="21287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70"/>
              </a:lnSpc>
            </a:pP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#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Here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definition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subroutine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"addACGT"</a:t>
            </a:r>
          </a:p>
        </p:txBody>
      </p:sp>
      <p:sp>
        <p:nvSpPr>
          <p:cNvPr id="19" name="TextBox 1"/>
          <p:cNvSpPr txBox="1"/>
          <p:nvPr/>
        </p:nvSpPr>
        <p:spPr>
          <a:xfrm>
            <a:off x="2777892" y="4060351"/>
            <a:ext cx="1912062" cy="66172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tabLst>
                <a:tab pos="207386" algn="l"/>
              </a:tabLst>
            </a:pP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sub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addACGT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>
              <a:tabLst>
                <a:tab pos="207386" algn="l"/>
              </a:tabLst>
            </a:pPr>
            <a:r>
              <a:rPr lang="en-US" altLang="zh-CN" sz="2000" dirty="0"/>
              <a:t>	</a:t>
            </a: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my($dna)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@_;</a:t>
            </a:r>
          </a:p>
        </p:txBody>
      </p:sp>
      <p:sp>
        <p:nvSpPr>
          <p:cNvPr id="20" name="TextBox 1"/>
          <p:cNvSpPr txBox="1"/>
          <p:nvPr/>
        </p:nvSpPr>
        <p:spPr>
          <a:xfrm>
            <a:off x="2962333" y="4698275"/>
            <a:ext cx="1699183" cy="66172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$dna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.=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'ACGT';</a:t>
            </a:r>
          </a:p>
          <a:p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return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$dna;</a:t>
            </a:r>
          </a:p>
        </p:txBody>
      </p:sp>
      <p:sp>
        <p:nvSpPr>
          <p:cNvPr id="21" name="TextBox 1"/>
          <p:cNvSpPr txBox="1"/>
          <p:nvPr/>
        </p:nvSpPr>
        <p:spPr>
          <a:xfrm>
            <a:off x="2777892" y="5346864"/>
            <a:ext cx="123432" cy="21287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70"/>
              </a:lnSpc>
            </a:pP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}</a:t>
            </a:r>
          </a:p>
        </p:txBody>
      </p:sp>
      <p:sp>
        <p:nvSpPr>
          <p:cNvPr id="22" name="TextBox 1"/>
          <p:cNvSpPr txBox="1"/>
          <p:nvPr/>
        </p:nvSpPr>
        <p:spPr>
          <a:xfrm>
            <a:off x="1032216" y="6335745"/>
            <a:ext cx="9700476" cy="21287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7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added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ACGT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CGACGTCTTCTCAGGCGA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got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CGACGTCTTCTCAGGCGAACGT</a:t>
            </a:r>
          </a:p>
        </p:txBody>
      </p:sp>
      <p:pic>
        <p:nvPicPr>
          <p:cNvPr id="2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5482" y="113975"/>
            <a:ext cx="1324939" cy="132493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81931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8187215" y="4231971"/>
            <a:ext cx="1774932" cy="1088754"/>
          </a:xfrm>
          <a:custGeom>
            <a:avLst/>
            <a:gdLst>
              <a:gd name="connsiteX0" fmla="*/ 0 w 1512569"/>
              <a:gd name="connsiteY0" fmla="*/ 0 h 1200150"/>
              <a:gd name="connsiteX1" fmla="*/ 0 w 1512569"/>
              <a:gd name="connsiteY1" fmla="*/ 1200150 h 1200150"/>
              <a:gd name="connsiteX2" fmla="*/ 1512569 w 1512569"/>
              <a:gd name="connsiteY2" fmla="*/ 1200150 h 1200150"/>
              <a:gd name="connsiteX3" fmla="*/ 1512569 w 1512569"/>
              <a:gd name="connsiteY3" fmla="*/ 0 h 1200150"/>
              <a:gd name="connsiteX4" fmla="*/ 0 w 1512569"/>
              <a:gd name="connsiteY4" fmla="*/ 0 h 12001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12569" h="1200150">
                <a:moveTo>
                  <a:pt x="0" y="0"/>
                </a:moveTo>
                <a:lnTo>
                  <a:pt x="0" y="1200150"/>
                </a:lnTo>
                <a:lnTo>
                  <a:pt x="1512569" y="1200150"/>
                </a:lnTo>
                <a:lnTo>
                  <a:pt x="1512569" y="0"/>
                </a:lnTo>
                <a:lnTo>
                  <a:pt x="0" y="0"/>
                </a:lnTo>
              </a:path>
            </a:pathLst>
          </a:custGeom>
          <a:solidFill>
            <a:srgbClr val="FFE5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33"/>
          </a:p>
        </p:txBody>
      </p:sp>
      <p:sp>
        <p:nvSpPr>
          <p:cNvPr id="5" name="Freeform 3"/>
          <p:cNvSpPr/>
          <p:nvPr/>
        </p:nvSpPr>
        <p:spPr>
          <a:xfrm>
            <a:off x="8193492" y="4226902"/>
            <a:ext cx="1756629" cy="1100276"/>
          </a:xfrm>
          <a:custGeom>
            <a:avLst/>
            <a:gdLst>
              <a:gd name="connsiteX0" fmla="*/ 6350 w 1525269"/>
              <a:gd name="connsiteY0" fmla="*/ 6350 h 1212850"/>
              <a:gd name="connsiteX1" fmla="*/ 6350 w 1525269"/>
              <a:gd name="connsiteY1" fmla="*/ 1206500 h 1212850"/>
              <a:gd name="connsiteX2" fmla="*/ 1518919 w 1525269"/>
              <a:gd name="connsiteY2" fmla="*/ 1206500 h 1212850"/>
              <a:gd name="connsiteX3" fmla="*/ 1518919 w 1525269"/>
              <a:gd name="connsiteY3" fmla="*/ 6350 h 1212850"/>
              <a:gd name="connsiteX4" fmla="*/ 6350 w 1525269"/>
              <a:gd name="connsiteY4" fmla="*/ 6350 h 12128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25269" h="1212850">
                <a:moveTo>
                  <a:pt x="6350" y="6350"/>
                </a:moveTo>
                <a:lnTo>
                  <a:pt x="6350" y="1206500"/>
                </a:lnTo>
                <a:lnTo>
                  <a:pt x="1518919" y="1206500"/>
                </a:lnTo>
                <a:lnTo>
                  <a:pt x="1518919" y="63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80808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33"/>
          </a:p>
        </p:txBody>
      </p:sp>
      <p:sp>
        <p:nvSpPr>
          <p:cNvPr id="6" name="Freeform 3"/>
          <p:cNvSpPr/>
          <p:nvPr/>
        </p:nvSpPr>
        <p:spPr>
          <a:xfrm>
            <a:off x="4527629" y="4261004"/>
            <a:ext cx="978841" cy="341489"/>
          </a:xfrm>
          <a:custGeom>
            <a:avLst/>
            <a:gdLst>
              <a:gd name="connsiteX0" fmla="*/ 0 w 1078991"/>
              <a:gd name="connsiteY0" fmla="*/ 0 h 376428"/>
              <a:gd name="connsiteX1" fmla="*/ 0 w 1078991"/>
              <a:gd name="connsiteY1" fmla="*/ 376428 h 376428"/>
              <a:gd name="connsiteX2" fmla="*/ 1078991 w 1078991"/>
              <a:gd name="connsiteY2" fmla="*/ 376428 h 376428"/>
              <a:gd name="connsiteX3" fmla="*/ 1078991 w 1078991"/>
              <a:gd name="connsiteY3" fmla="*/ 0 h 376428"/>
              <a:gd name="connsiteX4" fmla="*/ 0 w 1078991"/>
              <a:gd name="connsiteY4" fmla="*/ 0 h 3764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78991" h="376428">
                <a:moveTo>
                  <a:pt x="0" y="0"/>
                </a:moveTo>
                <a:lnTo>
                  <a:pt x="0" y="376428"/>
                </a:lnTo>
                <a:lnTo>
                  <a:pt x="1078991" y="376428"/>
                </a:lnTo>
                <a:lnTo>
                  <a:pt x="1078991" y="0"/>
                </a:lnTo>
                <a:lnTo>
                  <a:pt x="0" y="0"/>
                </a:lnTo>
              </a:path>
            </a:pathLst>
          </a:custGeom>
          <a:solidFill>
            <a:srgbClr val="FFE5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33"/>
          </a:p>
        </p:txBody>
      </p:sp>
      <p:sp>
        <p:nvSpPr>
          <p:cNvPr id="7" name="Freeform 3"/>
          <p:cNvSpPr/>
          <p:nvPr/>
        </p:nvSpPr>
        <p:spPr>
          <a:xfrm>
            <a:off x="4521868" y="4255243"/>
            <a:ext cx="991054" cy="353010"/>
          </a:xfrm>
          <a:custGeom>
            <a:avLst/>
            <a:gdLst>
              <a:gd name="connsiteX0" fmla="*/ 6350 w 1092453"/>
              <a:gd name="connsiteY0" fmla="*/ 6350 h 389128"/>
              <a:gd name="connsiteX1" fmla="*/ 6350 w 1092453"/>
              <a:gd name="connsiteY1" fmla="*/ 382778 h 389128"/>
              <a:gd name="connsiteX2" fmla="*/ 1086103 w 1092453"/>
              <a:gd name="connsiteY2" fmla="*/ 382778 h 389128"/>
              <a:gd name="connsiteX3" fmla="*/ 1086103 w 1092453"/>
              <a:gd name="connsiteY3" fmla="*/ 6350 h 389128"/>
              <a:gd name="connsiteX4" fmla="*/ 6350 w 1092453"/>
              <a:gd name="connsiteY4" fmla="*/ 6350 h 3891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92453" h="389128">
                <a:moveTo>
                  <a:pt x="6350" y="6350"/>
                </a:moveTo>
                <a:lnTo>
                  <a:pt x="6350" y="382778"/>
                </a:lnTo>
                <a:lnTo>
                  <a:pt x="1086103" y="382778"/>
                </a:lnTo>
                <a:lnTo>
                  <a:pt x="1086103" y="63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80808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33"/>
          </a:p>
        </p:txBody>
      </p:sp>
      <p:sp>
        <p:nvSpPr>
          <p:cNvPr id="8" name="Freeform 3"/>
          <p:cNvSpPr/>
          <p:nvPr/>
        </p:nvSpPr>
        <p:spPr>
          <a:xfrm>
            <a:off x="5833443" y="4261004"/>
            <a:ext cx="915936" cy="341489"/>
          </a:xfrm>
          <a:custGeom>
            <a:avLst/>
            <a:gdLst>
              <a:gd name="connsiteX0" fmla="*/ 0 w 1009650"/>
              <a:gd name="connsiteY0" fmla="*/ 0 h 376428"/>
              <a:gd name="connsiteX1" fmla="*/ 0 w 1009650"/>
              <a:gd name="connsiteY1" fmla="*/ 376428 h 376428"/>
              <a:gd name="connsiteX2" fmla="*/ 1009650 w 1009650"/>
              <a:gd name="connsiteY2" fmla="*/ 376428 h 376428"/>
              <a:gd name="connsiteX3" fmla="*/ 1009650 w 1009650"/>
              <a:gd name="connsiteY3" fmla="*/ 0 h 376428"/>
              <a:gd name="connsiteX4" fmla="*/ 0 w 1009650"/>
              <a:gd name="connsiteY4" fmla="*/ 0 h 3764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09650" h="376428">
                <a:moveTo>
                  <a:pt x="0" y="0"/>
                </a:moveTo>
                <a:lnTo>
                  <a:pt x="0" y="376428"/>
                </a:lnTo>
                <a:lnTo>
                  <a:pt x="1009650" y="376428"/>
                </a:lnTo>
                <a:lnTo>
                  <a:pt x="1009650" y="0"/>
                </a:lnTo>
                <a:lnTo>
                  <a:pt x="0" y="0"/>
                </a:lnTo>
              </a:path>
            </a:pathLst>
          </a:custGeom>
          <a:solidFill>
            <a:srgbClr val="FFE5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33"/>
          </a:p>
        </p:txBody>
      </p:sp>
      <p:sp>
        <p:nvSpPr>
          <p:cNvPr id="9" name="Freeform 3"/>
          <p:cNvSpPr/>
          <p:nvPr/>
        </p:nvSpPr>
        <p:spPr>
          <a:xfrm>
            <a:off x="5828373" y="4255243"/>
            <a:ext cx="927457" cy="353010"/>
          </a:xfrm>
          <a:custGeom>
            <a:avLst/>
            <a:gdLst>
              <a:gd name="connsiteX0" fmla="*/ 6350 w 1022350"/>
              <a:gd name="connsiteY0" fmla="*/ 6350 h 389128"/>
              <a:gd name="connsiteX1" fmla="*/ 6350 w 1022350"/>
              <a:gd name="connsiteY1" fmla="*/ 382778 h 389128"/>
              <a:gd name="connsiteX2" fmla="*/ 1016000 w 1022350"/>
              <a:gd name="connsiteY2" fmla="*/ 382778 h 389128"/>
              <a:gd name="connsiteX3" fmla="*/ 1016000 w 1022350"/>
              <a:gd name="connsiteY3" fmla="*/ 6350 h 389128"/>
              <a:gd name="connsiteX4" fmla="*/ 6350 w 1022350"/>
              <a:gd name="connsiteY4" fmla="*/ 6350 h 3891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22350" h="389128">
                <a:moveTo>
                  <a:pt x="6350" y="6350"/>
                </a:moveTo>
                <a:lnTo>
                  <a:pt x="6350" y="382778"/>
                </a:lnTo>
                <a:lnTo>
                  <a:pt x="1016000" y="382778"/>
                </a:lnTo>
                <a:lnTo>
                  <a:pt x="1016000" y="63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80808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33"/>
          </a:p>
        </p:txBody>
      </p:sp>
      <p:sp>
        <p:nvSpPr>
          <p:cNvPr id="10" name="Freeform 3"/>
          <p:cNvSpPr/>
          <p:nvPr/>
        </p:nvSpPr>
        <p:spPr>
          <a:xfrm>
            <a:off x="2621273" y="5551783"/>
            <a:ext cx="8947589" cy="1208018"/>
          </a:xfrm>
          <a:custGeom>
            <a:avLst/>
            <a:gdLst>
              <a:gd name="connsiteX0" fmla="*/ 14287 w 7373493"/>
              <a:gd name="connsiteY0" fmla="*/ 14287 h 912494"/>
              <a:gd name="connsiteX1" fmla="*/ 14287 w 7373493"/>
              <a:gd name="connsiteY1" fmla="*/ 898207 h 912494"/>
              <a:gd name="connsiteX2" fmla="*/ 7359205 w 7373493"/>
              <a:gd name="connsiteY2" fmla="*/ 898207 h 912494"/>
              <a:gd name="connsiteX3" fmla="*/ 7359205 w 7373493"/>
              <a:gd name="connsiteY3" fmla="*/ 14287 h 912494"/>
              <a:gd name="connsiteX4" fmla="*/ 14287 w 7373493"/>
              <a:gd name="connsiteY4" fmla="*/ 14287 h 91249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73493" h="912494">
                <a:moveTo>
                  <a:pt x="14287" y="14287"/>
                </a:moveTo>
                <a:lnTo>
                  <a:pt x="14287" y="898207"/>
                </a:lnTo>
                <a:lnTo>
                  <a:pt x="7359205" y="898207"/>
                </a:lnTo>
                <a:lnTo>
                  <a:pt x="7359205" y="14287"/>
                </a:lnTo>
                <a:lnTo>
                  <a:pt x="14287" y="14287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01800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33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3275" y="132494"/>
            <a:ext cx="1324939" cy="1324939"/>
          </a:xfrm>
          <a:prstGeom prst="rect">
            <a:avLst/>
          </a:prstGeom>
          <a:noFill/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39739" y="3709830"/>
            <a:ext cx="92170" cy="518454"/>
          </a:xfrm>
          <a:prstGeom prst="rect">
            <a:avLst/>
          </a:prstGeom>
          <a:noFill/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176648" y="3744394"/>
            <a:ext cx="92170" cy="449327"/>
          </a:xfrm>
          <a:prstGeom prst="rect">
            <a:avLst/>
          </a:prstGeom>
          <a:noFill/>
        </p:spPr>
      </p:pic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9252811" y="3778957"/>
            <a:ext cx="92170" cy="449327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2651159" y="794964"/>
            <a:ext cx="7730321" cy="308546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264"/>
              </a:lnSpc>
              <a:tabLst>
                <a:tab pos="414772" algn="l"/>
                <a:tab pos="829544" algn="l"/>
                <a:tab pos="2039295" algn="l"/>
              </a:tabLst>
            </a:pPr>
            <a:r>
              <a:rPr lang="en-US" altLang="zh-CN" sz="1633" dirty="0"/>
              <a:t>			</a:t>
            </a:r>
            <a:r>
              <a:rPr lang="en-US" altLang="zh-CN" sz="3989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3.5</a:t>
            </a:r>
            <a:r>
              <a:rPr lang="en-US" altLang="zh-CN" sz="398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89" dirty="0">
                <a:solidFill>
                  <a:srgbClr val="000000"/>
                </a:solidFill>
                <a:latin typeface="隶书" pitchFamily="18" charset="0"/>
                <a:cs typeface="隶书" pitchFamily="18" charset="0"/>
              </a:rPr>
              <a:t>文件处理</a:t>
            </a:r>
          </a:p>
          <a:p>
            <a:pPr>
              <a:lnSpc>
                <a:spcPts val="907"/>
              </a:lnSpc>
            </a:pPr>
            <a:endParaRPr lang="en-US" altLang="zh-CN" sz="1633" dirty="0"/>
          </a:p>
          <a:p>
            <a:pPr>
              <a:lnSpc>
                <a:spcPts val="907"/>
              </a:lnSpc>
            </a:pPr>
            <a:endParaRPr lang="en-US" altLang="zh-CN" sz="1633" dirty="0"/>
          </a:p>
          <a:p>
            <a:pPr>
              <a:lnSpc>
                <a:spcPts val="907"/>
              </a:lnSpc>
            </a:pPr>
            <a:endParaRPr lang="en-US" altLang="zh-CN" sz="1633" dirty="0"/>
          </a:p>
          <a:p>
            <a:pPr>
              <a:lnSpc>
                <a:spcPts val="2449"/>
              </a:lnSpc>
              <a:tabLst>
                <a:tab pos="414772" algn="l"/>
                <a:tab pos="829544" algn="l"/>
                <a:tab pos="2039295" algn="l"/>
              </a:tabLst>
            </a:pPr>
            <a:r>
              <a:rPr lang="en-US" altLang="zh-CN" sz="2177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★</a:t>
            </a:r>
            <a:r>
              <a:rPr lang="en-US" altLang="zh-CN" sz="2177" dirty="0">
                <a:solidFill>
                  <a:srgbClr val="000000"/>
                </a:solidFill>
                <a:latin typeface="楷体_GB2312" pitchFamily="18" charset="0"/>
                <a:cs typeface="楷体_GB2312" pitchFamily="18" charset="0"/>
              </a:rPr>
              <a:t>文件处理指的是文本文件的读写等操作</a:t>
            </a:r>
          </a:p>
          <a:p>
            <a:pPr>
              <a:lnSpc>
                <a:spcPts val="907"/>
              </a:lnSpc>
            </a:pPr>
            <a:endParaRPr lang="en-US" altLang="zh-CN" sz="1633" dirty="0"/>
          </a:p>
          <a:p>
            <a:pPr>
              <a:lnSpc>
                <a:spcPts val="2994"/>
              </a:lnSpc>
              <a:tabLst>
                <a:tab pos="414772" algn="l"/>
                <a:tab pos="829544" algn="l"/>
                <a:tab pos="2039295" algn="l"/>
              </a:tabLst>
            </a:pPr>
            <a:r>
              <a:rPr lang="en-US" altLang="zh-CN" sz="2177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★</a:t>
            </a:r>
            <a:r>
              <a:rPr lang="en-US" altLang="zh-CN" sz="2177" dirty="0">
                <a:solidFill>
                  <a:srgbClr val="000000"/>
                </a:solidFill>
                <a:latin typeface="楷体_GB2312" pitchFamily="18" charset="0"/>
                <a:cs typeface="楷体_GB2312" pitchFamily="18" charset="0"/>
              </a:rPr>
              <a:t>处理方法:使用文件句柄来引用其所打开的文件</a:t>
            </a:r>
          </a:p>
          <a:p>
            <a:pPr>
              <a:lnSpc>
                <a:spcPts val="907"/>
              </a:lnSpc>
            </a:pPr>
            <a:endParaRPr lang="en-US" altLang="zh-CN" sz="1633" dirty="0"/>
          </a:p>
          <a:p>
            <a:pPr>
              <a:lnSpc>
                <a:spcPts val="3629"/>
              </a:lnSpc>
              <a:tabLst>
                <a:tab pos="414772" algn="l"/>
                <a:tab pos="829544" algn="l"/>
                <a:tab pos="2039295" algn="l"/>
              </a:tabLst>
            </a:pPr>
            <a:r>
              <a:rPr lang="en-US" altLang="zh-CN" sz="2900" dirty="0">
                <a:solidFill>
                  <a:srgbClr val="565416"/>
                </a:solidFill>
                <a:latin typeface="Times New Roman" pitchFamily="18" charset="0"/>
                <a:cs typeface="Times New Roman" pitchFamily="18" charset="0"/>
              </a:rPr>
              <a:t>1.</a:t>
            </a:r>
            <a:r>
              <a:rPr lang="en-US" altLang="zh-CN" sz="2900" dirty="0">
                <a:solidFill>
                  <a:srgbClr val="565416"/>
                </a:solidFill>
                <a:latin typeface="隶书" pitchFamily="18" charset="0"/>
                <a:cs typeface="隶书" pitchFamily="18" charset="0"/>
              </a:rPr>
              <a:t>文件句柄的打开和关闭</a:t>
            </a:r>
          </a:p>
          <a:p>
            <a:pPr>
              <a:lnSpc>
                <a:spcPts val="3447"/>
              </a:lnSpc>
              <a:tabLst>
                <a:tab pos="414772" algn="l"/>
                <a:tab pos="829544" algn="l"/>
                <a:tab pos="2039295" algn="l"/>
              </a:tabLst>
            </a:pPr>
            <a:r>
              <a:rPr lang="en-US" altLang="zh-CN" sz="1633" dirty="0"/>
              <a:t>	</a:t>
            </a:r>
            <a:r>
              <a:rPr lang="en-US" altLang="zh-CN" sz="2542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zh-CN" sz="254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42" dirty="0">
                <a:solidFill>
                  <a:srgbClr val="000000"/>
                </a:solidFill>
                <a:latin typeface="隶书" pitchFamily="18" charset="0"/>
                <a:cs typeface="隶书" pitchFamily="18" charset="0"/>
              </a:rPr>
              <a:t>文件句柄的打开</a:t>
            </a:r>
            <a:r>
              <a:rPr lang="en-US" altLang="zh-CN" sz="2542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:open</a:t>
            </a:r>
            <a:r>
              <a:rPr lang="en-US" altLang="zh-CN" sz="2542" dirty="0">
                <a:solidFill>
                  <a:srgbClr val="000000"/>
                </a:solidFill>
                <a:latin typeface="隶书" pitchFamily="18" charset="0"/>
                <a:cs typeface="隶书" pitchFamily="18" charset="0"/>
              </a:rPr>
              <a:t>函数</a:t>
            </a:r>
          </a:p>
          <a:p>
            <a:pPr>
              <a:lnSpc>
                <a:spcPts val="907"/>
              </a:lnSpc>
            </a:pPr>
            <a:endParaRPr lang="en-US" altLang="zh-CN" sz="1633" dirty="0"/>
          </a:p>
          <a:p>
            <a:pPr>
              <a:lnSpc>
                <a:spcPts val="1633"/>
              </a:lnSpc>
              <a:tabLst>
                <a:tab pos="414772" algn="l"/>
                <a:tab pos="829544" algn="l"/>
                <a:tab pos="2039295" algn="l"/>
              </a:tabLst>
            </a:pPr>
            <a:r>
              <a:rPr lang="en-US" altLang="zh-CN" sz="1633" dirty="0"/>
              <a:t>		</a:t>
            </a:r>
            <a:r>
              <a:rPr lang="en-US" altLang="zh-CN" sz="1812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1812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open(FILEHANDLE,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‘filename’)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or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die(“Cannot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open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file: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$!”);</a:t>
            </a:r>
          </a:p>
        </p:txBody>
      </p:sp>
      <p:sp>
        <p:nvSpPr>
          <p:cNvPr id="17" name="TextBox 1"/>
          <p:cNvSpPr txBox="1"/>
          <p:nvPr/>
        </p:nvSpPr>
        <p:spPr>
          <a:xfrm>
            <a:off x="8285540" y="4308933"/>
            <a:ext cx="1532229" cy="969496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tabLst>
                <a:tab pos="230429" algn="l"/>
                <a:tab pos="414772" algn="l"/>
                <a:tab pos="5553334" algn="l"/>
              </a:tabLst>
            </a:pPr>
            <a:r>
              <a:rPr lang="en-US" altLang="zh-CN" sz="2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特殊变量,保存最后一次系统错误信息</a:t>
            </a:r>
            <a:endParaRPr lang="en-US" altLang="zh-CN" sz="2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Box 1"/>
          <p:cNvSpPr txBox="1"/>
          <p:nvPr/>
        </p:nvSpPr>
        <p:spPr>
          <a:xfrm>
            <a:off x="4629742" y="4343497"/>
            <a:ext cx="769441" cy="25712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42"/>
              </a:lnSpc>
            </a:pP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句柄名</a:t>
            </a:r>
          </a:p>
        </p:txBody>
      </p:sp>
      <p:sp>
        <p:nvSpPr>
          <p:cNvPr id="19" name="TextBox 1"/>
          <p:cNvSpPr txBox="1"/>
          <p:nvPr/>
        </p:nvSpPr>
        <p:spPr>
          <a:xfrm>
            <a:off x="5906690" y="4356636"/>
            <a:ext cx="769441" cy="25712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42"/>
              </a:lnSpc>
            </a:pP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文件名</a:t>
            </a:r>
          </a:p>
        </p:txBody>
      </p:sp>
      <p:sp>
        <p:nvSpPr>
          <p:cNvPr id="20" name="TextBox 1"/>
          <p:cNvSpPr txBox="1"/>
          <p:nvPr/>
        </p:nvSpPr>
        <p:spPr>
          <a:xfrm>
            <a:off x="2720286" y="5404140"/>
            <a:ext cx="8848576" cy="127727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42"/>
              </a:lnSpc>
              <a:tabLst>
                <a:tab pos="230429" algn="l"/>
                <a:tab pos="414772" algn="l"/>
                <a:tab pos="5553334" algn="l"/>
              </a:tabLst>
            </a:pPr>
            <a:endParaRPr lang="en-US" altLang="zh-CN" sz="2000" dirty="0" smtClean="0"/>
          </a:p>
          <a:p>
            <a:pPr>
              <a:lnSpc>
                <a:spcPts val="907"/>
              </a:lnSpc>
            </a:pPr>
            <a:endParaRPr lang="en-US" altLang="zh-CN" sz="2000" dirty="0"/>
          </a:p>
          <a:p>
            <a:pPr>
              <a:tabLst>
                <a:tab pos="230429" algn="l"/>
                <a:tab pos="414772" algn="l"/>
                <a:tab pos="5553334" algn="l"/>
              </a:tabLst>
            </a:pPr>
            <a:r>
              <a:rPr lang="en-US" altLang="zh-CN" sz="2000" dirty="0">
                <a:solidFill>
                  <a:srgbClr val="FF0000"/>
                </a:solidFill>
                <a:latin typeface="隶书" pitchFamily="18" charset="0"/>
                <a:cs typeface="隶书" pitchFamily="18" charset="0"/>
              </a:rPr>
              <a:t>注: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1.文件若与当前程序不在同一路径,则需写明路径,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注意不同操作系统的表示.</a:t>
            </a:r>
          </a:p>
          <a:p>
            <a:pPr>
              <a:tabLst>
                <a:tab pos="230429" algn="l"/>
                <a:tab pos="414772" algn="l"/>
                <a:tab pos="5553334" algn="l"/>
              </a:tabLst>
            </a:pPr>
            <a:r>
              <a:rPr lang="en-US" altLang="zh-CN" sz="2000" dirty="0"/>
              <a:t>		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DOS使用”\”分割目录,LINUX使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用”/”</a:t>
            </a:r>
          </a:p>
          <a:p>
            <a:pPr>
              <a:tabLst>
                <a:tab pos="230429" algn="l"/>
                <a:tab pos="414772" algn="l"/>
                <a:tab pos="5553334" algn="l"/>
              </a:tabLst>
            </a:pPr>
            <a:r>
              <a:rPr lang="en-US" altLang="zh-CN" sz="2000" dirty="0"/>
              <a:t>	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2.打开后,后面的文件处理函数必须用相应的文件句柄来引用这个文件</a:t>
            </a:r>
          </a:p>
        </p:txBody>
      </p:sp>
    </p:spTree>
    <p:extLst>
      <p:ext uri="{BB962C8B-B14F-4D97-AF65-F5344CB8AC3E}">
        <p14:creationId xmlns:p14="http://schemas.microsoft.com/office/powerpoint/2010/main" val="837015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5481" y="113975"/>
            <a:ext cx="1324939" cy="1324939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2973752" y="1624491"/>
            <a:ext cx="2354812" cy="49244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US" altLang="zh-CN" sz="2900" dirty="0">
                <a:solidFill>
                  <a:srgbClr val="000000"/>
                </a:solidFill>
                <a:latin typeface="隶书" pitchFamily="18" charset="0"/>
                <a:cs typeface="隶书" pitchFamily="18" charset="0"/>
              </a:rPr>
              <a:t>文件句柄说明</a:t>
            </a:r>
            <a:r>
              <a:rPr lang="en-US" altLang="zh-CN" sz="29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2973752" y="2165988"/>
            <a:ext cx="6054543" cy="107984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US" altLang="zh-CN" sz="2542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542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542" dirty="0">
                <a:solidFill>
                  <a:srgbClr val="000000"/>
                </a:solidFill>
                <a:latin typeface="楷体_GB2312" pitchFamily="18" charset="0"/>
                <a:cs typeface="楷体_GB2312" pitchFamily="18" charset="0"/>
              </a:rPr>
              <a:t>文件句柄不一定要指向磁盘上的文件</a:t>
            </a:r>
          </a:p>
          <a:p>
            <a:endParaRPr lang="en-US" altLang="zh-CN" sz="1633" dirty="0"/>
          </a:p>
          <a:p>
            <a:r>
              <a:rPr lang="en-US" altLang="zh-CN" sz="2542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542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542" dirty="0">
                <a:solidFill>
                  <a:srgbClr val="000000"/>
                </a:solidFill>
                <a:latin typeface="楷体_GB2312" pitchFamily="18" charset="0"/>
                <a:cs typeface="楷体_GB2312" pitchFamily="18" charset="0"/>
              </a:rPr>
              <a:t>3种文件句柄在程序刚运行时就自动打开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3388516" y="3417346"/>
            <a:ext cx="2497479" cy="738664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US" altLang="zh-CN" sz="217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zh-CN" sz="2177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177" dirty="0">
                <a:solidFill>
                  <a:srgbClr val="000000"/>
                </a:solidFill>
                <a:latin typeface="楷体_GB2312" pitchFamily="18" charset="0"/>
                <a:cs typeface="楷体_GB2312" pitchFamily="18" charset="0"/>
              </a:rPr>
              <a:t>标准输入STDIN</a:t>
            </a:r>
          </a:p>
          <a:p>
            <a:r>
              <a:rPr lang="en-US" altLang="zh-CN" sz="217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zh-CN" sz="2177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177" dirty="0">
                <a:solidFill>
                  <a:srgbClr val="000000"/>
                </a:solidFill>
                <a:latin typeface="楷体_GB2312" pitchFamily="18" charset="0"/>
                <a:cs typeface="楷体_GB2312" pitchFamily="18" charset="0"/>
              </a:rPr>
              <a:t>标准输出STDOUT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3388516" y="4107882"/>
            <a:ext cx="3023264" cy="38119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US" altLang="zh-CN" sz="217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zh-CN" sz="2177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177" dirty="0">
                <a:solidFill>
                  <a:srgbClr val="000000"/>
                </a:solidFill>
                <a:latin typeface="楷体_GB2312" pitchFamily="18" charset="0"/>
                <a:cs typeface="楷体_GB2312" pitchFamily="18" charset="0"/>
              </a:rPr>
              <a:t>标准错误输出STDERR</a:t>
            </a:r>
          </a:p>
        </p:txBody>
      </p:sp>
    </p:spTree>
    <p:extLst>
      <p:ext uri="{BB962C8B-B14F-4D97-AF65-F5344CB8AC3E}">
        <p14:creationId xmlns:p14="http://schemas.microsoft.com/office/powerpoint/2010/main" val="3806127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3470270" y="2535603"/>
            <a:ext cx="5513924" cy="51845"/>
          </a:xfrm>
          <a:custGeom>
            <a:avLst/>
            <a:gdLst>
              <a:gd name="connsiteX0" fmla="*/ 14287 w 6078080"/>
              <a:gd name="connsiteY0" fmla="*/ 14287 h 57150"/>
              <a:gd name="connsiteX1" fmla="*/ 6063792 w 6078080"/>
              <a:gd name="connsiteY1" fmla="*/ 14287 h 571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078080" h="57150">
                <a:moveTo>
                  <a:pt x="14287" y="14287"/>
                </a:moveTo>
                <a:lnTo>
                  <a:pt x="6063792" y="14287"/>
                </a:lnTo>
              </a:path>
            </a:pathLst>
          </a:custGeom>
          <a:ln w="25400">
            <a:solidFill>
              <a:srgbClr val="01800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33"/>
          </a:p>
        </p:txBody>
      </p:sp>
      <p:sp>
        <p:nvSpPr>
          <p:cNvPr id="5" name="Freeform 3"/>
          <p:cNvSpPr/>
          <p:nvPr/>
        </p:nvSpPr>
        <p:spPr>
          <a:xfrm>
            <a:off x="3470270" y="2895756"/>
            <a:ext cx="5513924" cy="51845"/>
          </a:xfrm>
          <a:custGeom>
            <a:avLst/>
            <a:gdLst>
              <a:gd name="connsiteX0" fmla="*/ 14287 w 6078080"/>
              <a:gd name="connsiteY0" fmla="*/ 14287 h 57150"/>
              <a:gd name="connsiteX1" fmla="*/ 6063792 w 6078080"/>
              <a:gd name="connsiteY1" fmla="*/ 14287 h 571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078080" h="57150">
                <a:moveTo>
                  <a:pt x="14287" y="14287"/>
                </a:moveTo>
                <a:lnTo>
                  <a:pt x="6063792" y="14287"/>
                </a:lnTo>
              </a:path>
            </a:pathLst>
          </a:custGeom>
          <a:ln w="25400">
            <a:solidFill>
              <a:srgbClr val="01800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33"/>
          </a:p>
        </p:txBody>
      </p:sp>
      <p:sp>
        <p:nvSpPr>
          <p:cNvPr id="6" name="Freeform 3"/>
          <p:cNvSpPr/>
          <p:nvPr/>
        </p:nvSpPr>
        <p:spPr>
          <a:xfrm>
            <a:off x="3474591" y="3231196"/>
            <a:ext cx="5505283" cy="34564"/>
          </a:xfrm>
          <a:custGeom>
            <a:avLst/>
            <a:gdLst>
              <a:gd name="connsiteX0" fmla="*/ 9525 w 6068555"/>
              <a:gd name="connsiteY0" fmla="*/ 9525 h 38100"/>
              <a:gd name="connsiteX1" fmla="*/ 6059030 w 6068555"/>
              <a:gd name="connsiteY1" fmla="*/ 9525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068555" h="38100">
                <a:moveTo>
                  <a:pt x="9525" y="9525"/>
                </a:moveTo>
                <a:lnTo>
                  <a:pt x="6059030" y="9525"/>
                </a:lnTo>
              </a:path>
            </a:pathLst>
          </a:custGeom>
          <a:ln w="12700">
            <a:solidFill>
              <a:srgbClr val="01800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33"/>
          </a:p>
        </p:txBody>
      </p:sp>
      <p:sp>
        <p:nvSpPr>
          <p:cNvPr id="7" name="Freeform 3"/>
          <p:cNvSpPr/>
          <p:nvPr/>
        </p:nvSpPr>
        <p:spPr>
          <a:xfrm>
            <a:off x="3474591" y="3811865"/>
            <a:ext cx="5505283" cy="34564"/>
          </a:xfrm>
          <a:custGeom>
            <a:avLst/>
            <a:gdLst>
              <a:gd name="connsiteX0" fmla="*/ 9525 w 6068555"/>
              <a:gd name="connsiteY0" fmla="*/ 9525 h 38100"/>
              <a:gd name="connsiteX1" fmla="*/ 6059030 w 6068555"/>
              <a:gd name="connsiteY1" fmla="*/ 9525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068555" h="38100">
                <a:moveTo>
                  <a:pt x="9525" y="9525"/>
                </a:moveTo>
                <a:lnTo>
                  <a:pt x="6059030" y="9525"/>
                </a:lnTo>
              </a:path>
            </a:pathLst>
          </a:custGeom>
          <a:ln w="12700">
            <a:solidFill>
              <a:srgbClr val="01800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33"/>
          </a:p>
        </p:txBody>
      </p:sp>
      <p:sp>
        <p:nvSpPr>
          <p:cNvPr id="8" name="Freeform 3"/>
          <p:cNvSpPr/>
          <p:nvPr/>
        </p:nvSpPr>
        <p:spPr>
          <a:xfrm>
            <a:off x="3474591" y="4392534"/>
            <a:ext cx="5505283" cy="34564"/>
          </a:xfrm>
          <a:custGeom>
            <a:avLst/>
            <a:gdLst>
              <a:gd name="connsiteX0" fmla="*/ 9525 w 6068555"/>
              <a:gd name="connsiteY0" fmla="*/ 9525 h 38100"/>
              <a:gd name="connsiteX1" fmla="*/ 6059030 w 6068555"/>
              <a:gd name="connsiteY1" fmla="*/ 9525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068555" h="38100">
                <a:moveTo>
                  <a:pt x="9525" y="9525"/>
                </a:moveTo>
                <a:lnTo>
                  <a:pt x="6059030" y="9525"/>
                </a:lnTo>
              </a:path>
            </a:pathLst>
          </a:custGeom>
          <a:ln w="12700">
            <a:solidFill>
              <a:srgbClr val="01800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33"/>
          </a:p>
        </p:txBody>
      </p:sp>
      <p:sp>
        <p:nvSpPr>
          <p:cNvPr id="9" name="Freeform 3"/>
          <p:cNvSpPr/>
          <p:nvPr/>
        </p:nvSpPr>
        <p:spPr>
          <a:xfrm>
            <a:off x="3470270" y="5879980"/>
            <a:ext cx="5513924" cy="51845"/>
          </a:xfrm>
          <a:custGeom>
            <a:avLst/>
            <a:gdLst>
              <a:gd name="connsiteX0" fmla="*/ 14287 w 6078080"/>
              <a:gd name="connsiteY0" fmla="*/ 14287 h 57150"/>
              <a:gd name="connsiteX1" fmla="*/ 6063792 w 6078080"/>
              <a:gd name="connsiteY1" fmla="*/ 14287 h 571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078080" h="57150">
                <a:moveTo>
                  <a:pt x="14287" y="14287"/>
                </a:moveTo>
                <a:lnTo>
                  <a:pt x="6063792" y="14287"/>
                </a:lnTo>
              </a:path>
            </a:pathLst>
          </a:custGeom>
          <a:ln w="25400">
            <a:solidFill>
              <a:srgbClr val="01800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33"/>
          </a:p>
        </p:txBody>
      </p:sp>
      <p:sp>
        <p:nvSpPr>
          <p:cNvPr id="10" name="Freeform 3"/>
          <p:cNvSpPr/>
          <p:nvPr/>
        </p:nvSpPr>
        <p:spPr>
          <a:xfrm>
            <a:off x="4365640" y="2539923"/>
            <a:ext cx="34564" cy="3361658"/>
          </a:xfrm>
          <a:custGeom>
            <a:avLst/>
            <a:gdLst>
              <a:gd name="connsiteX0" fmla="*/ 9525 w 38100"/>
              <a:gd name="connsiteY0" fmla="*/ 9525 h 3705605"/>
              <a:gd name="connsiteX1" fmla="*/ 9525 w 38100"/>
              <a:gd name="connsiteY1" fmla="*/ 3696081 h 370560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8100" h="3705605">
                <a:moveTo>
                  <a:pt x="9525" y="9525"/>
                </a:moveTo>
                <a:lnTo>
                  <a:pt x="9525" y="3696081"/>
                </a:lnTo>
              </a:path>
            </a:pathLst>
          </a:custGeom>
          <a:ln w="12700">
            <a:solidFill>
              <a:srgbClr val="01800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33"/>
          </a:p>
        </p:txBody>
      </p:sp>
      <p:sp>
        <p:nvSpPr>
          <p:cNvPr id="11" name="Freeform 3"/>
          <p:cNvSpPr/>
          <p:nvPr/>
        </p:nvSpPr>
        <p:spPr>
          <a:xfrm>
            <a:off x="3474591" y="5303630"/>
            <a:ext cx="5505283" cy="34564"/>
          </a:xfrm>
          <a:custGeom>
            <a:avLst/>
            <a:gdLst>
              <a:gd name="connsiteX0" fmla="*/ 9525 w 6068555"/>
              <a:gd name="connsiteY0" fmla="*/ 9525 h 38100"/>
              <a:gd name="connsiteX1" fmla="*/ 6059030 w 6068555"/>
              <a:gd name="connsiteY1" fmla="*/ 9525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068555" h="38100">
                <a:moveTo>
                  <a:pt x="9525" y="9525"/>
                </a:moveTo>
                <a:lnTo>
                  <a:pt x="6059030" y="9525"/>
                </a:lnTo>
              </a:path>
            </a:pathLst>
          </a:custGeom>
          <a:ln w="12700">
            <a:solidFill>
              <a:srgbClr val="01800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33"/>
          </a:p>
        </p:txBody>
      </p:sp>
      <p:sp>
        <p:nvSpPr>
          <p:cNvPr id="12" name="Freeform 3"/>
          <p:cNvSpPr/>
          <p:nvPr/>
        </p:nvSpPr>
        <p:spPr>
          <a:xfrm>
            <a:off x="3474591" y="4723653"/>
            <a:ext cx="5505283" cy="34564"/>
          </a:xfrm>
          <a:custGeom>
            <a:avLst/>
            <a:gdLst>
              <a:gd name="connsiteX0" fmla="*/ 9525 w 6068555"/>
              <a:gd name="connsiteY0" fmla="*/ 9525 h 38100"/>
              <a:gd name="connsiteX1" fmla="*/ 6059030 w 6068555"/>
              <a:gd name="connsiteY1" fmla="*/ 9525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068555" h="38100">
                <a:moveTo>
                  <a:pt x="9525" y="9525"/>
                </a:moveTo>
                <a:lnTo>
                  <a:pt x="6059030" y="9525"/>
                </a:lnTo>
              </a:path>
            </a:pathLst>
          </a:custGeom>
          <a:ln w="12700">
            <a:solidFill>
              <a:srgbClr val="01800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33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0921" y="138255"/>
            <a:ext cx="1324939" cy="1324939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4447891" y="2736360"/>
            <a:ext cx="5257850" cy="316817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24"/>
              </a:lnSpc>
            </a:pPr>
            <a:r>
              <a:rPr lang="en-US" altLang="zh-CN" sz="2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说明</a:t>
            </a:r>
            <a:endParaRPr lang="en-US" altLang="zh-CN" sz="2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907"/>
              </a:lnSpc>
            </a:pPr>
            <a:endParaRPr lang="en-US" altLang="zh-CN" sz="2000" dirty="0"/>
          </a:p>
          <a:p>
            <a:pPr>
              <a:lnSpc>
                <a:spcPts val="1633"/>
              </a:lnSpc>
            </a:pP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打开一个文件,以便读取内容</a:t>
            </a:r>
          </a:p>
          <a:p>
            <a:pPr>
              <a:lnSpc>
                <a:spcPts val="907"/>
              </a:lnSpc>
            </a:pPr>
            <a:endParaRPr lang="en-US" altLang="zh-CN" sz="2000" dirty="0"/>
          </a:p>
          <a:p>
            <a:pPr>
              <a:lnSpc>
                <a:spcPts val="1633"/>
              </a:lnSpc>
            </a:pP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打开一个文件,以便向其中写入.如果文件已经存</a:t>
            </a:r>
          </a:p>
          <a:p>
            <a:pPr>
              <a:lnSpc>
                <a:spcPts val="1905"/>
              </a:lnSpc>
            </a:pP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在,那么先丢弃其中的内容</a:t>
            </a:r>
          </a:p>
          <a:p>
            <a:pPr>
              <a:lnSpc>
                <a:spcPts val="907"/>
              </a:lnSpc>
            </a:pPr>
            <a:endParaRPr lang="en-US" altLang="zh-CN" sz="2000" dirty="0"/>
          </a:p>
          <a:p>
            <a:pPr>
              <a:lnSpc>
                <a:spcPts val="1633"/>
              </a:lnSpc>
            </a:pP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追加记录.打开或创建一个文件,以便在文件结尾</a:t>
            </a:r>
          </a:p>
          <a:p>
            <a:pPr>
              <a:lnSpc>
                <a:spcPts val="1905"/>
              </a:lnSpc>
            </a:pP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处写入新内容</a:t>
            </a:r>
          </a:p>
          <a:p>
            <a:pPr>
              <a:lnSpc>
                <a:spcPts val="907"/>
              </a:lnSpc>
            </a:pPr>
            <a:endParaRPr lang="en-US" altLang="zh-CN" sz="2000" dirty="0"/>
          </a:p>
          <a:p>
            <a:pPr>
              <a:lnSpc>
                <a:spcPts val="1633"/>
              </a:lnSpc>
            </a:pP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打开一个文件以便读写</a:t>
            </a:r>
          </a:p>
          <a:p>
            <a:pPr>
              <a:lnSpc>
                <a:spcPts val="907"/>
              </a:lnSpc>
            </a:pPr>
            <a:endParaRPr lang="en-US" altLang="zh-CN" sz="2000" dirty="0"/>
          </a:p>
          <a:p>
            <a:pPr>
              <a:lnSpc>
                <a:spcPts val="1633"/>
              </a:lnSpc>
            </a:pP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创建一个文件以便读写.如文件已经存在,则丢失</a:t>
            </a:r>
          </a:p>
          <a:p>
            <a:pPr>
              <a:lnSpc>
                <a:spcPts val="1905"/>
              </a:lnSpc>
            </a:pP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其中的内容</a:t>
            </a:r>
          </a:p>
          <a:p>
            <a:pPr>
              <a:lnSpc>
                <a:spcPts val="907"/>
              </a:lnSpc>
            </a:pPr>
            <a:endParaRPr lang="en-US" altLang="zh-CN" sz="2000" dirty="0"/>
          </a:p>
          <a:p>
            <a:pPr>
              <a:lnSpc>
                <a:spcPts val="1633"/>
              </a:lnSpc>
            </a:pP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追加.打开或创建一个文件以便读写.在文件结尾</a:t>
            </a:r>
          </a:p>
          <a:p>
            <a:pPr>
              <a:lnSpc>
                <a:spcPts val="1905"/>
              </a:lnSpc>
            </a:pP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处写入新内容</a:t>
            </a:r>
          </a:p>
        </p:txBody>
      </p:sp>
      <p:sp>
        <p:nvSpPr>
          <p:cNvPr id="16" name="TextBox 1"/>
          <p:cNvSpPr txBox="1"/>
          <p:nvPr/>
        </p:nvSpPr>
        <p:spPr>
          <a:xfrm>
            <a:off x="3560758" y="2724839"/>
            <a:ext cx="464871" cy="295722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24"/>
              </a:lnSpc>
            </a:pPr>
            <a:r>
              <a:rPr lang="en-US" altLang="zh-CN" sz="1812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方式</a:t>
            </a:r>
          </a:p>
          <a:p>
            <a:pPr>
              <a:lnSpc>
                <a:spcPts val="907"/>
              </a:lnSpc>
            </a:pPr>
            <a:endParaRPr lang="en-US" altLang="zh-CN" sz="1633" dirty="0"/>
          </a:p>
          <a:p>
            <a:pPr>
              <a:lnSpc>
                <a:spcPts val="1633"/>
              </a:lnSpc>
            </a:pPr>
            <a:r>
              <a:rPr lang="en-US" altLang="zh-CN" sz="163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&lt;</a:t>
            </a:r>
          </a:p>
          <a:p>
            <a:pPr>
              <a:lnSpc>
                <a:spcPts val="907"/>
              </a:lnSpc>
            </a:pPr>
            <a:endParaRPr lang="en-US" altLang="zh-CN" sz="1633" dirty="0"/>
          </a:p>
          <a:p>
            <a:pPr>
              <a:lnSpc>
                <a:spcPts val="1633"/>
              </a:lnSpc>
            </a:pPr>
            <a:r>
              <a:rPr lang="en-US" altLang="zh-CN" sz="163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>
              <a:lnSpc>
                <a:spcPts val="907"/>
              </a:lnSpc>
            </a:pPr>
            <a:endParaRPr lang="en-US" altLang="zh-CN" sz="1633" dirty="0"/>
          </a:p>
          <a:p>
            <a:pPr>
              <a:lnSpc>
                <a:spcPts val="907"/>
              </a:lnSpc>
            </a:pPr>
            <a:endParaRPr lang="en-US" altLang="zh-CN" sz="1633" dirty="0"/>
          </a:p>
          <a:p>
            <a:pPr>
              <a:lnSpc>
                <a:spcPts val="907"/>
              </a:lnSpc>
            </a:pPr>
            <a:endParaRPr lang="en-US" altLang="zh-CN" sz="1633" dirty="0"/>
          </a:p>
          <a:p>
            <a:pPr>
              <a:lnSpc>
                <a:spcPts val="1814"/>
              </a:lnSpc>
            </a:pPr>
            <a:r>
              <a:rPr lang="en-US" altLang="zh-CN" sz="163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&gt;&gt;</a:t>
            </a:r>
          </a:p>
          <a:p>
            <a:pPr>
              <a:lnSpc>
                <a:spcPts val="907"/>
              </a:lnSpc>
            </a:pPr>
            <a:endParaRPr lang="en-US" altLang="zh-CN" sz="1633" dirty="0"/>
          </a:p>
          <a:p>
            <a:pPr>
              <a:lnSpc>
                <a:spcPts val="907"/>
              </a:lnSpc>
            </a:pPr>
            <a:endParaRPr lang="en-US" altLang="zh-CN" sz="1633" dirty="0"/>
          </a:p>
          <a:p>
            <a:pPr>
              <a:lnSpc>
                <a:spcPts val="907"/>
              </a:lnSpc>
            </a:pPr>
            <a:endParaRPr lang="en-US" altLang="zh-CN" sz="1633" dirty="0"/>
          </a:p>
          <a:p>
            <a:pPr>
              <a:lnSpc>
                <a:spcPts val="1814"/>
              </a:lnSpc>
            </a:pPr>
            <a:r>
              <a:rPr lang="en-US" altLang="zh-CN" sz="163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+&lt;</a:t>
            </a:r>
          </a:p>
          <a:p>
            <a:pPr>
              <a:lnSpc>
                <a:spcPts val="907"/>
              </a:lnSpc>
            </a:pPr>
            <a:endParaRPr lang="en-US" altLang="zh-CN" sz="1633" dirty="0"/>
          </a:p>
          <a:p>
            <a:pPr>
              <a:lnSpc>
                <a:spcPts val="1633"/>
              </a:lnSpc>
            </a:pPr>
            <a:r>
              <a:rPr lang="en-US" altLang="zh-CN" sz="163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+&gt;</a:t>
            </a:r>
          </a:p>
          <a:p>
            <a:pPr>
              <a:lnSpc>
                <a:spcPts val="907"/>
              </a:lnSpc>
            </a:pPr>
            <a:endParaRPr lang="en-US" altLang="zh-CN" sz="1633" dirty="0"/>
          </a:p>
          <a:p>
            <a:pPr>
              <a:lnSpc>
                <a:spcPts val="907"/>
              </a:lnSpc>
            </a:pPr>
            <a:endParaRPr lang="en-US" altLang="zh-CN" sz="1633" dirty="0"/>
          </a:p>
          <a:p>
            <a:pPr>
              <a:lnSpc>
                <a:spcPts val="907"/>
              </a:lnSpc>
            </a:pPr>
            <a:endParaRPr lang="en-US" altLang="zh-CN" sz="1633" dirty="0"/>
          </a:p>
          <a:p>
            <a:pPr>
              <a:lnSpc>
                <a:spcPts val="1814"/>
              </a:lnSpc>
            </a:pPr>
            <a:r>
              <a:rPr lang="en-US" altLang="zh-CN" sz="163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+&gt;&gt;</a:t>
            </a:r>
          </a:p>
        </p:txBody>
      </p:sp>
      <p:sp>
        <p:nvSpPr>
          <p:cNvPr id="17" name="TextBox 1"/>
          <p:cNvSpPr txBox="1"/>
          <p:nvPr/>
        </p:nvSpPr>
        <p:spPr>
          <a:xfrm>
            <a:off x="4747443" y="2183342"/>
            <a:ext cx="2231380" cy="31547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87"/>
              </a:lnSpc>
            </a:pPr>
            <a:r>
              <a:rPr lang="en-US" altLang="zh-CN" sz="2177" dirty="0">
                <a:solidFill>
                  <a:srgbClr val="00CC9A"/>
                </a:solidFill>
                <a:latin typeface="Times New Roman" pitchFamily="18" charset="0"/>
                <a:cs typeface="Times New Roman" pitchFamily="18" charset="0"/>
              </a:rPr>
              <a:t>文件打开表示方式</a:t>
            </a:r>
          </a:p>
        </p:txBody>
      </p:sp>
      <p:sp>
        <p:nvSpPr>
          <p:cNvPr id="18" name="TextBox 1"/>
          <p:cNvSpPr txBox="1"/>
          <p:nvPr/>
        </p:nvSpPr>
        <p:spPr>
          <a:xfrm>
            <a:off x="2971321" y="819352"/>
            <a:ext cx="2361224" cy="37959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31"/>
              </a:lnSpc>
            </a:pPr>
            <a:r>
              <a:rPr lang="en-US" altLang="zh-CN" sz="2542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zh-CN" sz="2542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542" dirty="0">
                <a:solidFill>
                  <a:srgbClr val="000000"/>
                </a:solidFill>
                <a:latin typeface="隶书" pitchFamily="18" charset="0"/>
                <a:cs typeface="隶书" pitchFamily="18" charset="0"/>
              </a:rPr>
              <a:t>文件打开方式</a:t>
            </a:r>
          </a:p>
        </p:txBody>
      </p:sp>
      <p:sp>
        <p:nvSpPr>
          <p:cNvPr id="19" name="TextBox 1"/>
          <p:cNvSpPr txBox="1"/>
          <p:nvPr/>
        </p:nvSpPr>
        <p:spPr>
          <a:xfrm>
            <a:off x="3388516" y="1463194"/>
            <a:ext cx="81754" cy="52065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33"/>
              </a:lnSpc>
            </a:pPr>
            <a:r>
              <a:rPr lang="en-US" altLang="zh-CN" sz="1812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  <a:p>
            <a:pPr>
              <a:lnSpc>
                <a:spcPts val="2087"/>
              </a:lnSpc>
            </a:pPr>
            <a:r>
              <a:rPr lang="en-US" altLang="zh-CN" sz="1812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</p:txBody>
      </p:sp>
      <p:sp>
        <p:nvSpPr>
          <p:cNvPr id="20" name="TextBox 1"/>
          <p:cNvSpPr txBox="1"/>
          <p:nvPr/>
        </p:nvSpPr>
        <p:spPr>
          <a:xfrm>
            <a:off x="3793769" y="1368071"/>
            <a:ext cx="769441" cy="66172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US" altLang="zh-CN" sz="2000" dirty="0">
                <a:solidFill>
                  <a:srgbClr val="000000"/>
                </a:solidFill>
                <a:latin typeface="隶书" pitchFamily="18" charset="0"/>
                <a:cs typeface="隶书" pitchFamily="18" charset="0"/>
              </a:rPr>
              <a:t>读方式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隶书" pitchFamily="18" charset="0"/>
                <a:cs typeface="隶书" pitchFamily="18" charset="0"/>
              </a:rPr>
              <a:t>写方式</a:t>
            </a:r>
          </a:p>
        </p:txBody>
      </p:sp>
    </p:spTree>
    <p:extLst>
      <p:ext uri="{BB962C8B-B14F-4D97-AF65-F5344CB8AC3E}">
        <p14:creationId xmlns:p14="http://schemas.microsoft.com/office/powerpoint/2010/main" val="395372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1948491" y="328124"/>
            <a:ext cx="8295271" cy="6209932"/>
          </a:xfrm>
          <a:custGeom>
            <a:avLst/>
            <a:gdLst>
              <a:gd name="connsiteX0" fmla="*/ 0 w 9144000"/>
              <a:gd name="connsiteY0" fmla="*/ 0 h 6845300"/>
              <a:gd name="connsiteX1" fmla="*/ 9143999 w 9144000"/>
              <a:gd name="connsiteY1" fmla="*/ 0 h 6845300"/>
              <a:gd name="connsiteX2" fmla="*/ 9143999 w 9144000"/>
              <a:gd name="connsiteY2" fmla="*/ 6845299 h 6845300"/>
              <a:gd name="connsiteX3" fmla="*/ 0 w 9144000"/>
              <a:gd name="connsiteY3" fmla="*/ 6845299 h 6845300"/>
              <a:gd name="connsiteX4" fmla="*/ 0 w 9144000"/>
              <a:gd name="connsiteY4" fmla="*/ 0 h 6845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45300">
                <a:moveTo>
                  <a:pt x="0" y="0"/>
                </a:moveTo>
                <a:lnTo>
                  <a:pt x="9143999" y="0"/>
                </a:lnTo>
                <a:lnTo>
                  <a:pt x="9143999" y="6845299"/>
                </a:lnTo>
                <a:lnTo>
                  <a:pt x="0" y="6845299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33"/>
          </a:p>
        </p:txBody>
      </p:sp>
      <p:sp>
        <p:nvSpPr>
          <p:cNvPr id="3" name="Freeform 3"/>
          <p:cNvSpPr/>
          <p:nvPr/>
        </p:nvSpPr>
        <p:spPr>
          <a:xfrm>
            <a:off x="2960514" y="2185805"/>
            <a:ext cx="6205553" cy="2466460"/>
          </a:xfrm>
          <a:custGeom>
            <a:avLst/>
            <a:gdLst>
              <a:gd name="connsiteX0" fmla="*/ 0 w 6840473"/>
              <a:gd name="connsiteY0" fmla="*/ 0 h 2718815"/>
              <a:gd name="connsiteX1" fmla="*/ 0 w 6840473"/>
              <a:gd name="connsiteY1" fmla="*/ 2718815 h 2718815"/>
              <a:gd name="connsiteX2" fmla="*/ 6840474 w 6840473"/>
              <a:gd name="connsiteY2" fmla="*/ 2718815 h 2718815"/>
              <a:gd name="connsiteX3" fmla="*/ 6840474 w 6840473"/>
              <a:gd name="connsiteY3" fmla="*/ 0 h 2718815"/>
              <a:gd name="connsiteX4" fmla="*/ 0 w 6840473"/>
              <a:gd name="connsiteY4" fmla="*/ 0 h 271881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840473" h="2718815">
                <a:moveTo>
                  <a:pt x="0" y="0"/>
                </a:moveTo>
                <a:lnTo>
                  <a:pt x="0" y="2718815"/>
                </a:lnTo>
                <a:lnTo>
                  <a:pt x="6840474" y="2718815"/>
                </a:lnTo>
                <a:lnTo>
                  <a:pt x="6840474" y="0"/>
                </a:lnTo>
                <a:lnTo>
                  <a:pt x="0" y="0"/>
                </a:lnTo>
              </a:path>
            </a:pathLst>
          </a:custGeom>
          <a:solidFill>
            <a:srgbClr val="E7C3B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33"/>
          </a:p>
        </p:txBody>
      </p:sp>
      <p:sp>
        <p:nvSpPr>
          <p:cNvPr id="5" name="Freeform 3"/>
          <p:cNvSpPr/>
          <p:nvPr/>
        </p:nvSpPr>
        <p:spPr>
          <a:xfrm>
            <a:off x="2955445" y="2180044"/>
            <a:ext cx="6217074" cy="2478672"/>
          </a:xfrm>
          <a:custGeom>
            <a:avLst/>
            <a:gdLst>
              <a:gd name="connsiteX0" fmla="*/ 6350 w 6853173"/>
              <a:gd name="connsiteY0" fmla="*/ 6350 h 2732277"/>
              <a:gd name="connsiteX1" fmla="*/ 6350 w 6853173"/>
              <a:gd name="connsiteY1" fmla="*/ 2725927 h 2732277"/>
              <a:gd name="connsiteX2" fmla="*/ 6846824 w 6853173"/>
              <a:gd name="connsiteY2" fmla="*/ 2725927 h 2732277"/>
              <a:gd name="connsiteX3" fmla="*/ 6846824 w 6853173"/>
              <a:gd name="connsiteY3" fmla="*/ 6350 h 2732277"/>
              <a:gd name="connsiteX4" fmla="*/ 6350 w 6853173"/>
              <a:gd name="connsiteY4" fmla="*/ 6350 h 273227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853173" h="2732277">
                <a:moveTo>
                  <a:pt x="6350" y="6350"/>
                </a:moveTo>
                <a:lnTo>
                  <a:pt x="6350" y="2725927"/>
                </a:lnTo>
                <a:lnTo>
                  <a:pt x="6846824" y="2725927"/>
                </a:lnTo>
                <a:lnTo>
                  <a:pt x="6846824" y="63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80808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33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462" y="89911"/>
            <a:ext cx="1324939" cy="1324939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042880" y="2292721"/>
            <a:ext cx="2042226" cy="35394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49"/>
              </a:lnSpc>
            </a:pPr>
            <a:r>
              <a:rPr lang="en-US" altLang="zh-CN" sz="2542" dirty="0">
                <a:solidFill>
                  <a:srgbClr val="FF5050"/>
                </a:solidFill>
                <a:latin typeface="Times New Roman" pitchFamily="18" charset="0"/>
                <a:cs typeface="Times New Roman" pitchFamily="18" charset="0"/>
              </a:rPr>
              <a:t>常见编程错误: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3676546" y="2672921"/>
            <a:ext cx="5370060" cy="31547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87"/>
              </a:lnSpc>
            </a:pPr>
            <a:r>
              <a:rPr lang="en-US" altLang="zh-CN" sz="2177" dirty="0">
                <a:solidFill>
                  <a:srgbClr val="000000"/>
                </a:solidFill>
                <a:latin typeface="仿宋_GB2312" pitchFamily="18" charset="0"/>
                <a:cs typeface="仿宋_GB2312" pitchFamily="18" charset="0"/>
              </a:rPr>
              <a:t>以只读方式打开一个不存在的文件,将会发生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3457643" y="3007036"/>
            <a:ext cx="557845" cy="31547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87"/>
              </a:lnSpc>
            </a:pPr>
            <a:r>
              <a:rPr lang="en-US" altLang="zh-CN" sz="2177" dirty="0">
                <a:solidFill>
                  <a:srgbClr val="000000"/>
                </a:solidFill>
                <a:latin typeface="仿宋_GB2312" pitchFamily="18" charset="0"/>
                <a:cs typeface="仿宋_GB2312" pitchFamily="18" charset="0"/>
              </a:rPr>
              <a:t>错误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3676546" y="3329630"/>
            <a:ext cx="5370060" cy="31547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87"/>
              </a:lnSpc>
            </a:pPr>
            <a:r>
              <a:rPr lang="en-US" altLang="zh-CN" sz="2177" dirty="0">
                <a:solidFill>
                  <a:srgbClr val="000000"/>
                </a:solidFill>
                <a:latin typeface="仿宋_GB2312" pitchFamily="18" charset="0"/>
                <a:cs typeface="仿宋_GB2312" pitchFamily="18" charset="0"/>
              </a:rPr>
              <a:t>在磁盘空间不足情况下,以写方式打开一个文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3457643" y="3663745"/>
            <a:ext cx="2301912" cy="31547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87"/>
              </a:lnSpc>
            </a:pPr>
            <a:r>
              <a:rPr lang="en-US" altLang="zh-CN" sz="2177" dirty="0">
                <a:solidFill>
                  <a:srgbClr val="000000"/>
                </a:solidFill>
                <a:latin typeface="仿宋_GB2312" pitchFamily="18" charset="0"/>
                <a:cs typeface="仿宋_GB2312" pitchFamily="18" charset="0"/>
              </a:rPr>
              <a:t>件,将发生一个错误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3676546" y="3997860"/>
            <a:ext cx="5370060" cy="31547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87"/>
              </a:lnSpc>
            </a:pPr>
            <a:r>
              <a:rPr lang="en-US" altLang="zh-CN" sz="2177" dirty="0">
                <a:solidFill>
                  <a:srgbClr val="000000"/>
                </a:solidFill>
                <a:latin typeface="仿宋_GB2312" pitchFamily="18" charset="0"/>
                <a:cs typeface="仿宋_GB2312" pitchFamily="18" charset="0"/>
              </a:rPr>
              <a:t>以不正确的方式打开一个文件时,可能会导致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3457643" y="4331975"/>
            <a:ext cx="1952458" cy="31547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87"/>
              </a:lnSpc>
            </a:pPr>
            <a:r>
              <a:rPr lang="en-US" altLang="zh-CN" sz="2177" dirty="0">
                <a:solidFill>
                  <a:srgbClr val="000000"/>
                </a:solidFill>
                <a:latin typeface="仿宋_GB2312" pitchFamily="18" charset="0"/>
                <a:cs typeface="仿宋_GB2312" pitchFamily="18" charset="0"/>
              </a:rPr>
              <a:t>文件内容的丢失</a:t>
            </a:r>
          </a:p>
        </p:txBody>
      </p:sp>
    </p:spTree>
    <p:extLst>
      <p:ext uri="{BB962C8B-B14F-4D97-AF65-F5344CB8AC3E}">
        <p14:creationId xmlns:p14="http://schemas.microsoft.com/office/powerpoint/2010/main" val="802673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3352465" y="2708407"/>
            <a:ext cx="6434516" cy="3377502"/>
          </a:xfrm>
          <a:custGeom>
            <a:avLst/>
            <a:gdLst>
              <a:gd name="connsiteX0" fmla="*/ 0 w 6480048"/>
              <a:gd name="connsiteY0" fmla="*/ 0 h 3209543"/>
              <a:gd name="connsiteX1" fmla="*/ 0 w 6480048"/>
              <a:gd name="connsiteY1" fmla="*/ 3209543 h 3209543"/>
              <a:gd name="connsiteX2" fmla="*/ 6480048 w 6480048"/>
              <a:gd name="connsiteY2" fmla="*/ 3209543 h 3209543"/>
              <a:gd name="connsiteX3" fmla="*/ 6480048 w 6480048"/>
              <a:gd name="connsiteY3" fmla="*/ 0 h 3209543"/>
              <a:gd name="connsiteX4" fmla="*/ 0 w 6480048"/>
              <a:gd name="connsiteY4" fmla="*/ 0 h 320954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480048" h="3209543">
                <a:moveTo>
                  <a:pt x="0" y="0"/>
                </a:moveTo>
                <a:lnTo>
                  <a:pt x="0" y="3209543"/>
                </a:lnTo>
                <a:lnTo>
                  <a:pt x="6480048" y="3209543"/>
                </a:lnTo>
                <a:lnTo>
                  <a:pt x="6480048" y="0"/>
                </a:lnTo>
                <a:lnTo>
                  <a:pt x="0" y="0"/>
                </a:lnTo>
              </a:path>
            </a:pathLst>
          </a:custGeom>
          <a:solidFill>
            <a:srgbClr val="E7C3B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33"/>
          </a:p>
        </p:txBody>
      </p:sp>
      <p:sp>
        <p:nvSpPr>
          <p:cNvPr id="5" name="Freeform 3"/>
          <p:cNvSpPr/>
          <p:nvPr/>
        </p:nvSpPr>
        <p:spPr>
          <a:xfrm>
            <a:off x="3346705" y="2702645"/>
            <a:ext cx="6440276" cy="3383263"/>
          </a:xfrm>
          <a:custGeom>
            <a:avLst/>
            <a:gdLst>
              <a:gd name="connsiteX0" fmla="*/ 6350 w 6492748"/>
              <a:gd name="connsiteY0" fmla="*/ 6350 h 3223005"/>
              <a:gd name="connsiteX1" fmla="*/ 6350 w 6492748"/>
              <a:gd name="connsiteY1" fmla="*/ 3216655 h 3223005"/>
              <a:gd name="connsiteX2" fmla="*/ 6486398 w 6492748"/>
              <a:gd name="connsiteY2" fmla="*/ 3216655 h 3223005"/>
              <a:gd name="connsiteX3" fmla="*/ 6486398 w 6492748"/>
              <a:gd name="connsiteY3" fmla="*/ 6350 h 3223005"/>
              <a:gd name="connsiteX4" fmla="*/ 6350 w 6492748"/>
              <a:gd name="connsiteY4" fmla="*/ 6350 h 322300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492748" h="3223005">
                <a:moveTo>
                  <a:pt x="6350" y="6350"/>
                </a:moveTo>
                <a:lnTo>
                  <a:pt x="6350" y="3216655"/>
                </a:lnTo>
                <a:lnTo>
                  <a:pt x="6486398" y="3216655"/>
                </a:lnTo>
                <a:lnTo>
                  <a:pt x="6486398" y="63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80808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33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5482" y="60896"/>
            <a:ext cx="1324939" cy="1324939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2683681" y="1300148"/>
            <a:ext cx="4177426" cy="39241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22"/>
              </a:lnSpc>
            </a:pPr>
            <a:r>
              <a:rPr lang="en-US" altLang="zh-CN" sz="2542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zh-CN" sz="2542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542" dirty="0">
                <a:solidFill>
                  <a:srgbClr val="000000"/>
                </a:solidFill>
                <a:latin typeface="隶书" pitchFamily="18" charset="0"/>
                <a:cs typeface="隶书" pitchFamily="18" charset="0"/>
              </a:rPr>
              <a:t>文件句柄的关闭</a:t>
            </a:r>
            <a:r>
              <a:rPr lang="en-US" altLang="zh-CN" sz="2542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:close</a:t>
            </a:r>
            <a:r>
              <a:rPr lang="en-US" altLang="zh-CN" sz="2542" dirty="0">
                <a:solidFill>
                  <a:srgbClr val="000000"/>
                </a:solidFill>
                <a:latin typeface="隶书" pitchFamily="18" charset="0"/>
                <a:cs typeface="隶书" pitchFamily="18" charset="0"/>
              </a:rPr>
              <a:t>函数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3146570" y="2108382"/>
            <a:ext cx="97784" cy="28982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5"/>
              </a:lnSpc>
            </a:pPr>
            <a:r>
              <a:rPr lang="en-US" altLang="zh-CN" sz="217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3434601" y="2091241"/>
            <a:ext cx="6352380" cy="399596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5"/>
              </a:lnSpc>
              <a:tabLst>
                <a:tab pos="126736" algn="l"/>
                <a:tab pos="414772" algn="l"/>
                <a:tab pos="599115" algn="l"/>
                <a:tab pos="829544" algn="l"/>
                <a:tab pos="1013887" algn="l"/>
              </a:tabLst>
            </a:pPr>
            <a:r>
              <a:rPr lang="en-US" altLang="zh-CN" sz="1633" dirty="0"/>
              <a:t>	</a:t>
            </a:r>
            <a:r>
              <a:rPr lang="en-US" altLang="zh-CN" sz="217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close(FILEHANDLE)</a:t>
            </a:r>
            <a:r>
              <a:rPr lang="en-US" altLang="zh-CN" sz="217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7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or</a:t>
            </a:r>
            <a:r>
              <a:rPr lang="en-US" altLang="zh-CN" sz="217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7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die(“Cannot</a:t>
            </a:r>
            <a:r>
              <a:rPr lang="en-US" altLang="zh-CN" sz="217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7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close</a:t>
            </a:r>
            <a:r>
              <a:rPr lang="en-US" altLang="zh-CN" sz="217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7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file:$!”);</a:t>
            </a:r>
          </a:p>
          <a:p>
            <a:pPr>
              <a:lnSpc>
                <a:spcPts val="907"/>
              </a:lnSpc>
            </a:pPr>
            <a:endParaRPr lang="en-US" altLang="zh-CN" sz="1633" dirty="0"/>
          </a:p>
          <a:p>
            <a:pPr>
              <a:lnSpc>
                <a:spcPts val="907"/>
              </a:lnSpc>
            </a:pPr>
            <a:endParaRPr lang="en-US" altLang="zh-CN" sz="1633" dirty="0"/>
          </a:p>
          <a:p>
            <a:pPr>
              <a:lnSpc>
                <a:spcPts val="907"/>
              </a:lnSpc>
            </a:pPr>
            <a:endParaRPr lang="en-US" altLang="zh-CN" sz="1633" dirty="0"/>
          </a:p>
          <a:p>
            <a:pPr>
              <a:lnSpc>
                <a:spcPts val="2903"/>
              </a:lnSpc>
              <a:tabLst>
                <a:tab pos="126736" algn="l"/>
                <a:tab pos="414772" algn="l"/>
                <a:tab pos="599115" algn="l"/>
                <a:tab pos="829544" algn="l"/>
                <a:tab pos="1013887" algn="l"/>
              </a:tabLst>
            </a:pPr>
            <a:r>
              <a:rPr lang="en-US" altLang="zh-CN" sz="2000" dirty="0" err="1">
                <a:solidFill>
                  <a:srgbClr val="FF5050"/>
                </a:solidFill>
                <a:latin typeface="Times New Roman" pitchFamily="18" charset="0"/>
                <a:cs typeface="Times New Roman" pitchFamily="18" charset="0"/>
              </a:rPr>
              <a:t>编程提示</a:t>
            </a:r>
            <a:r>
              <a:rPr lang="en-US" altLang="zh-CN" sz="2000" dirty="0" smtClean="0">
                <a:solidFill>
                  <a:srgbClr val="FF505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endParaRPr lang="en-US" altLang="zh-CN" sz="2000" dirty="0">
              <a:solidFill>
                <a:srgbClr val="FF505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2177"/>
              </a:lnSpc>
              <a:tabLst>
                <a:tab pos="126736" algn="l"/>
                <a:tab pos="414772" algn="l"/>
                <a:tab pos="599115" algn="l"/>
                <a:tab pos="829544" algn="l"/>
                <a:tab pos="1013887" algn="l"/>
              </a:tabLst>
            </a:pPr>
            <a:r>
              <a:rPr lang="en-US" altLang="zh-CN" sz="2000" dirty="0"/>
              <a:t>			</a:t>
            </a:r>
            <a:endParaRPr lang="en-US" altLang="zh-CN" sz="2000" dirty="0" smtClean="0"/>
          </a:p>
          <a:p>
            <a:pPr>
              <a:lnSpc>
                <a:spcPts val="2177"/>
              </a:lnSpc>
              <a:tabLst>
                <a:tab pos="126736" algn="l"/>
                <a:tab pos="414772" algn="l"/>
                <a:tab pos="599115" algn="l"/>
                <a:tab pos="829544" algn="l"/>
                <a:tab pos="1013887" algn="l"/>
              </a:tabLst>
            </a:pPr>
            <a:r>
              <a:rPr lang="en-US" altLang="zh-CN" sz="2000" dirty="0">
                <a:solidFill>
                  <a:srgbClr val="000000"/>
                </a:solidFill>
                <a:latin typeface="仿宋_GB2312" pitchFamily="18" charset="0"/>
                <a:cs typeface="仿宋_GB2312" pitchFamily="18" charset="0"/>
              </a:rPr>
              <a:t>	</a:t>
            </a:r>
            <a:r>
              <a:rPr lang="en-US" altLang="zh-CN" sz="2000" dirty="0" smtClean="0">
                <a:solidFill>
                  <a:srgbClr val="000000"/>
                </a:solidFill>
                <a:latin typeface="仿宋_GB2312" pitchFamily="18" charset="0"/>
                <a:cs typeface="仿宋_GB2312" pitchFamily="18" charset="0"/>
              </a:rPr>
              <a:t>		</a:t>
            </a:r>
            <a:r>
              <a:rPr lang="en-US" altLang="zh-CN" sz="2000" dirty="0" err="1" smtClean="0">
                <a:solidFill>
                  <a:srgbClr val="000000"/>
                </a:solidFill>
                <a:latin typeface="仿宋_GB2312" pitchFamily="18" charset="0"/>
                <a:cs typeface="仿宋_GB2312" pitchFamily="18" charset="0"/>
              </a:rPr>
              <a:t>一旦程序不</a:t>
            </a:r>
            <a:r>
              <a:rPr lang="zh-CN" altLang="en-US" sz="2000" dirty="0" smtClean="0">
                <a:solidFill>
                  <a:srgbClr val="000000"/>
                </a:solidFill>
                <a:latin typeface="仿宋_GB2312" pitchFamily="18" charset="0"/>
                <a:cs typeface="仿宋_GB2312" pitchFamily="18" charset="0"/>
              </a:rPr>
              <a:t>再</a:t>
            </a:r>
            <a:r>
              <a:rPr lang="en-US" altLang="zh-CN" sz="2000" dirty="0" err="1" smtClean="0">
                <a:solidFill>
                  <a:srgbClr val="000000"/>
                </a:solidFill>
                <a:latin typeface="仿宋_GB2312" pitchFamily="18" charset="0"/>
                <a:cs typeface="仿宋_GB2312" pitchFamily="18" charset="0"/>
              </a:rPr>
              <a:t>引用一个文件时</a:t>
            </a:r>
            <a:r>
              <a:rPr lang="en-US" altLang="zh-CN" sz="2000" dirty="0" err="1">
                <a:solidFill>
                  <a:srgbClr val="000000"/>
                </a:solidFill>
                <a:latin typeface="仿宋_GB2312" pitchFamily="18" charset="0"/>
                <a:cs typeface="仿宋_GB2312" pitchFamily="18" charset="0"/>
              </a:rPr>
              <a:t>,要关闭这个文件,原</a:t>
            </a:r>
            <a:endParaRPr lang="en-US" altLang="zh-CN" sz="2000" dirty="0">
              <a:solidFill>
                <a:srgbClr val="000000"/>
              </a:solidFill>
              <a:latin typeface="仿宋_GB2312" pitchFamily="18" charset="0"/>
              <a:cs typeface="仿宋_GB2312" pitchFamily="18" charset="0"/>
            </a:endParaRPr>
          </a:p>
          <a:p>
            <a:pPr>
              <a:lnSpc>
                <a:spcPts val="2087"/>
              </a:lnSpc>
              <a:tabLst>
                <a:tab pos="126736" algn="l"/>
                <a:tab pos="414772" algn="l"/>
                <a:tab pos="599115" algn="l"/>
                <a:tab pos="829544" algn="l"/>
                <a:tab pos="1013887" algn="l"/>
              </a:tabLst>
            </a:pPr>
            <a:r>
              <a:rPr lang="en-US" altLang="zh-CN" sz="2000" dirty="0"/>
              <a:t>		</a:t>
            </a:r>
            <a:r>
              <a:rPr lang="en-US" altLang="zh-CN" sz="2000" dirty="0">
                <a:solidFill>
                  <a:srgbClr val="000000"/>
                </a:solidFill>
                <a:latin typeface="仿宋_GB2312" pitchFamily="18" charset="0"/>
                <a:cs typeface="仿宋_GB2312" pitchFamily="18" charset="0"/>
              </a:rPr>
              <a:t>因有二:</a:t>
            </a:r>
          </a:p>
          <a:p>
            <a:pPr>
              <a:lnSpc>
                <a:spcPts val="2087"/>
              </a:lnSpc>
              <a:tabLst>
                <a:tab pos="126736" algn="l"/>
                <a:tab pos="414772" algn="l"/>
                <a:tab pos="599115" algn="l"/>
                <a:tab pos="829544" algn="l"/>
                <a:tab pos="1013887" algn="l"/>
              </a:tabLst>
            </a:pPr>
            <a:r>
              <a:rPr lang="en-US" altLang="zh-CN" sz="2000" dirty="0"/>
              <a:t>					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、</a:t>
            </a:r>
            <a:r>
              <a:rPr lang="en-US" altLang="zh-CN" sz="2000" dirty="0" err="1" smtClean="0">
                <a:solidFill>
                  <a:srgbClr val="000000"/>
                </a:solidFill>
                <a:latin typeface="仿宋_GB2312" pitchFamily="18" charset="0"/>
                <a:cs typeface="仿宋_GB2312" pitchFamily="18" charset="0"/>
              </a:rPr>
              <a:t>以防文件被破坏</a:t>
            </a:r>
            <a:endParaRPr lang="en-US" altLang="zh-CN" sz="2000" dirty="0">
              <a:solidFill>
                <a:srgbClr val="000000"/>
              </a:solidFill>
              <a:latin typeface="仿宋_GB2312" pitchFamily="18" charset="0"/>
              <a:cs typeface="仿宋_GB2312" pitchFamily="18" charset="0"/>
            </a:endParaRPr>
          </a:p>
          <a:p>
            <a:pPr>
              <a:lnSpc>
                <a:spcPts val="2087"/>
              </a:lnSpc>
              <a:tabLst>
                <a:tab pos="126736" algn="l"/>
                <a:tab pos="414772" algn="l"/>
                <a:tab pos="599115" algn="l"/>
                <a:tab pos="829544" algn="l"/>
                <a:tab pos="1013887" algn="l"/>
              </a:tabLst>
            </a:pPr>
            <a:r>
              <a:rPr lang="en-US" altLang="zh-CN" sz="2000" dirty="0"/>
              <a:t>					</a:t>
            </a:r>
            <a:r>
              <a:rPr lang="en-US" altLang="zh-CN" sz="2000" dirty="0" smtClean="0"/>
              <a:t>2</a:t>
            </a:r>
            <a:r>
              <a:rPr lang="zh-CN" altLang="en-US" sz="2000" dirty="0" smtClean="0"/>
              <a:t>、</a:t>
            </a:r>
            <a:r>
              <a:rPr lang="en-US" altLang="zh-CN" sz="2000" dirty="0" err="1" smtClean="0">
                <a:solidFill>
                  <a:srgbClr val="000000"/>
                </a:solidFill>
                <a:latin typeface="仿宋_GB2312" pitchFamily="18" charset="0"/>
                <a:cs typeface="仿宋_GB2312" pitchFamily="18" charset="0"/>
              </a:rPr>
              <a:t>关闭文件会释放系统资源</a:t>
            </a:r>
            <a:r>
              <a:rPr lang="en-US" altLang="zh-CN" sz="2000" dirty="0" err="1">
                <a:solidFill>
                  <a:srgbClr val="000000"/>
                </a:solidFill>
                <a:latin typeface="仿宋_GB2312" pitchFamily="18" charset="0"/>
                <a:cs typeface="仿宋_GB2312" pitchFamily="18" charset="0"/>
              </a:rPr>
              <a:t>,这些资源可能正是</a:t>
            </a:r>
            <a:endParaRPr lang="en-US" altLang="zh-CN" sz="2000" dirty="0">
              <a:solidFill>
                <a:srgbClr val="000000"/>
              </a:solidFill>
              <a:latin typeface="仿宋_GB2312" pitchFamily="18" charset="0"/>
              <a:cs typeface="仿宋_GB2312" pitchFamily="18" charset="0"/>
            </a:endParaRPr>
          </a:p>
          <a:p>
            <a:pPr>
              <a:lnSpc>
                <a:spcPts val="2087"/>
              </a:lnSpc>
              <a:tabLst>
                <a:tab pos="126736" algn="l"/>
                <a:tab pos="414772" algn="l"/>
                <a:tab pos="599115" algn="l"/>
                <a:tab pos="829544" algn="l"/>
                <a:tab pos="1013887" algn="l"/>
              </a:tabLst>
            </a:pPr>
            <a:r>
              <a:rPr lang="en-US" altLang="zh-CN" sz="2000" dirty="0"/>
              <a:t>				</a:t>
            </a:r>
            <a:r>
              <a:rPr lang="en-US" altLang="zh-CN" sz="2000" dirty="0">
                <a:solidFill>
                  <a:srgbClr val="000000"/>
                </a:solidFill>
                <a:latin typeface="仿宋_GB2312" pitchFamily="18" charset="0"/>
                <a:cs typeface="仿宋_GB2312" pitchFamily="18" charset="0"/>
              </a:rPr>
              <a:t>其他程序所需的</a:t>
            </a:r>
          </a:p>
          <a:p>
            <a:pPr>
              <a:lnSpc>
                <a:spcPts val="2087"/>
              </a:lnSpc>
              <a:tabLst>
                <a:tab pos="126736" algn="l"/>
                <a:tab pos="414772" algn="l"/>
                <a:tab pos="599115" algn="l"/>
                <a:tab pos="829544" algn="l"/>
                <a:tab pos="1013887" algn="l"/>
              </a:tabLst>
            </a:pPr>
            <a:endParaRPr lang="en-US" altLang="zh-CN" sz="2000" dirty="0" smtClean="0"/>
          </a:p>
          <a:p>
            <a:pPr>
              <a:lnSpc>
                <a:spcPts val="2087"/>
              </a:lnSpc>
              <a:tabLst>
                <a:tab pos="126736" algn="l"/>
                <a:tab pos="414772" algn="l"/>
                <a:tab pos="599115" algn="l"/>
                <a:tab pos="829544" algn="l"/>
                <a:tab pos="1013887" algn="l"/>
              </a:tabLst>
            </a:pPr>
            <a:r>
              <a:rPr lang="en-US" altLang="zh-CN" sz="2000" dirty="0"/>
              <a:t>			</a:t>
            </a:r>
            <a:r>
              <a:rPr lang="en-US" altLang="zh-CN" sz="2000" dirty="0">
                <a:solidFill>
                  <a:srgbClr val="000000"/>
                </a:solidFill>
                <a:latin typeface="仿宋_GB2312" pitchFamily="18" charset="0"/>
                <a:cs typeface="仿宋_GB2312" pitchFamily="18" charset="0"/>
              </a:rPr>
              <a:t>在程序开发中要输出有意义的错误信息,以方便调</a:t>
            </a:r>
          </a:p>
          <a:p>
            <a:pPr>
              <a:lnSpc>
                <a:spcPts val="2087"/>
              </a:lnSpc>
              <a:tabLst>
                <a:tab pos="126736" algn="l"/>
                <a:tab pos="414772" algn="l"/>
                <a:tab pos="599115" algn="l"/>
                <a:tab pos="829544" algn="l"/>
                <a:tab pos="1013887" algn="l"/>
              </a:tabLst>
            </a:pPr>
            <a:r>
              <a:rPr lang="en-US" altLang="zh-CN" sz="2000" dirty="0"/>
              <a:t>		</a:t>
            </a:r>
            <a:r>
              <a:rPr lang="en-US" altLang="zh-CN" sz="2000" dirty="0" smtClean="0">
                <a:solidFill>
                  <a:srgbClr val="000000"/>
                </a:solidFill>
                <a:latin typeface="仿宋_GB2312" pitchFamily="18" charset="0"/>
                <a:cs typeface="仿宋_GB2312" pitchFamily="18" charset="0"/>
              </a:rPr>
              <a:t>试</a:t>
            </a:r>
            <a:r>
              <a:rPr lang="zh-CN" altLang="en-US" sz="2000" dirty="0" smtClean="0">
                <a:solidFill>
                  <a:srgbClr val="000000"/>
                </a:solidFill>
                <a:latin typeface="仿宋_GB2312" pitchFamily="18" charset="0"/>
                <a:cs typeface="仿宋_GB2312" pitchFamily="18" charset="0"/>
              </a:rPr>
              <a:t>；</a:t>
            </a:r>
            <a:endParaRPr lang="en-US" altLang="zh-CN" sz="2000" dirty="0">
              <a:solidFill>
                <a:srgbClr val="000000"/>
              </a:solidFill>
              <a:latin typeface="仿宋_GB2312" pitchFamily="18" charset="0"/>
              <a:cs typeface="仿宋_GB2312" pitchFamily="18" charset="0"/>
            </a:endParaRPr>
          </a:p>
          <a:p>
            <a:pPr>
              <a:lnSpc>
                <a:spcPts val="2087"/>
              </a:lnSpc>
              <a:tabLst>
                <a:tab pos="126736" algn="l"/>
                <a:tab pos="414772" algn="l"/>
                <a:tab pos="599115" algn="l"/>
                <a:tab pos="829544" algn="l"/>
                <a:tab pos="1013887" algn="l"/>
              </a:tabLst>
            </a:pPr>
            <a:r>
              <a:rPr lang="en-US" altLang="zh-CN" sz="2000" dirty="0"/>
              <a:t>			</a:t>
            </a:r>
            <a:r>
              <a:rPr lang="en-US" altLang="zh-CN" sz="2000" dirty="0">
                <a:solidFill>
                  <a:srgbClr val="000000"/>
                </a:solidFill>
                <a:latin typeface="仿宋_GB2312" pitchFamily="18" charset="0"/>
                <a:cs typeface="仿宋_GB2312" pitchFamily="18" charset="0"/>
              </a:rPr>
              <a:t>如果文件不需要修改,则以只读方式打开,不要使用</a:t>
            </a:r>
          </a:p>
          <a:p>
            <a:pPr>
              <a:lnSpc>
                <a:spcPts val="2087"/>
              </a:lnSpc>
              <a:tabLst>
                <a:tab pos="126736" algn="l"/>
                <a:tab pos="414772" algn="l"/>
                <a:tab pos="599115" algn="l"/>
                <a:tab pos="829544" algn="l"/>
                <a:tab pos="1013887" algn="l"/>
              </a:tabLst>
            </a:pPr>
            <a:r>
              <a:rPr lang="en-US" altLang="zh-CN" sz="2000" dirty="0"/>
              <a:t>		</a:t>
            </a:r>
            <a:r>
              <a:rPr lang="en-US" altLang="zh-CN" sz="2000" dirty="0" err="1" smtClean="0">
                <a:solidFill>
                  <a:srgbClr val="000000"/>
                </a:solidFill>
                <a:latin typeface="仿宋_GB2312" pitchFamily="18" charset="0"/>
                <a:cs typeface="仿宋_GB2312" pitchFamily="18" charset="0"/>
              </a:rPr>
              <a:t>更改方式</a:t>
            </a:r>
            <a:r>
              <a:rPr lang="zh-CN" altLang="en-US" sz="2000" dirty="0" smtClean="0">
                <a:solidFill>
                  <a:srgbClr val="000000"/>
                </a:solidFill>
                <a:latin typeface="仿宋_GB2312" pitchFamily="18" charset="0"/>
                <a:cs typeface="仿宋_GB2312" pitchFamily="18" charset="0"/>
              </a:rPr>
              <a:t>。</a:t>
            </a:r>
            <a:endParaRPr lang="en-US" altLang="zh-CN" sz="2000" dirty="0">
              <a:solidFill>
                <a:srgbClr val="000000"/>
              </a:solidFill>
              <a:latin typeface="仿宋_GB2312" pitchFamily="18" charset="0"/>
              <a:cs typeface="仿宋_GB2312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9656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3579254" y="4907077"/>
            <a:ext cx="5749313" cy="591038"/>
          </a:xfrm>
          <a:custGeom>
            <a:avLst/>
            <a:gdLst>
              <a:gd name="connsiteX0" fmla="*/ 0 w 6337553"/>
              <a:gd name="connsiteY0" fmla="*/ 0 h 651510"/>
              <a:gd name="connsiteX1" fmla="*/ 0 w 6337553"/>
              <a:gd name="connsiteY1" fmla="*/ 651510 h 651510"/>
              <a:gd name="connsiteX2" fmla="*/ 6337553 w 6337553"/>
              <a:gd name="connsiteY2" fmla="*/ 651510 h 651510"/>
              <a:gd name="connsiteX3" fmla="*/ 6337553 w 6337553"/>
              <a:gd name="connsiteY3" fmla="*/ 0 h 651510"/>
              <a:gd name="connsiteX4" fmla="*/ 0 w 6337553"/>
              <a:gd name="connsiteY4" fmla="*/ 0 h 65151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337553" h="651510">
                <a:moveTo>
                  <a:pt x="0" y="0"/>
                </a:moveTo>
                <a:lnTo>
                  <a:pt x="0" y="651510"/>
                </a:lnTo>
                <a:lnTo>
                  <a:pt x="6337553" y="651510"/>
                </a:lnTo>
                <a:lnTo>
                  <a:pt x="6337553" y="0"/>
                </a:lnTo>
                <a:lnTo>
                  <a:pt x="0" y="0"/>
                </a:lnTo>
              </a:path>
            </a:pathLst>
          </a:custGeom>
          <a:solidFill>
            <a:srgbClr val="CED7F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5" name="Freeform 3"/>
          <p:cNvSpPr/>
          <p:nvPr/>
        </p:nvSpPr>
        <p:spPr>
          <a:xfrm>
            <a:off x="3574185" y="4902008"/>
            <a:ext cx="5760143" cy="601868"/>
          </a:xfrm>
          <a:custGeom>
            <a:avLst/>
            <a:gdLst>
              <a:gd name="connsiteX0" fmla="*/ 6350 w 6349491"/>
              <a:gd name="connsiteY0" fmla="*/ 6350 h 663448"/>
              <a:gd name="connsiteX1" fmla="*/ 6350 w 6349491"/>
              <a:gd name="connsiteY1" fmla="*/ 657098 h 663448"/>
              <a:gd name="connsiteX2" fmla="*/ 6343141 w 6349491"/>
              <a:gd name="connsiteY2" fmla="*/ 657098 h 663448"/>
              <a:gd name="connsiteX3" fmla="*/ 6343141 w 6349491"/>
              <a:gd name="connsiteY3" fmla="*/ 6350 h 663448"/>
              <a:gd name="connsiteX4" fmla="*/ 6350 w 6349491"/>
              <a:gd name="connsiteY4" fmla="*/ 6350 h 6634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349491" h="663448">
                <a:moveTo>
                  <a:pt x="6350" y="6350"/>
                </a:moveTo>
                <a:lnTo>
                  <a:pt x="6350" y="657098"/>
                </a:lnTo>
                <a:lnTo>
                  <a:pt x="6343141" y="657098"/>
                </a:lnTo>
                <a:lnTo>
                  <a:pt x="6343141" y="63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3774EE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370" y="113974"/>
            <a:ext cx="1324939" cy="1324939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2651159" y="1647534"/>
            <a:ext cx="2510303" cy="44371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84"/>
              </a:lnSpc>
            </a:pPr>
            <a:r>
              <a:rPr lang="en-US" altLang="zh-CN" sz="2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2.</a:t>
            </a:r>
            <a:r>
              <a:rPr lang="en-US" altLang="zh-CN" sz="2900" dirty="0">
                <a:solidFill>
                  <a:srgbClr val="000000"/>
                </a:solidFill>
                <a:latin typeface="隶书" pitchFamily="18" charset="0"/>
                <a:cs typeface="隶书" pitchFamily="18" charset="0"/>
              </a:rPr>
              <a:t>顺序存取数据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3065922" y="2154467"/>
            <a:ext cx="2406108" cy="85408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22"/>
              </a:lnSpc>
              <a:tabLst>
                <a:tab pos="403250" algn="l"/>
              </a:tabLst>
            </a:pPr>
            <a:r>
              <a:rPr lang="en-US" altLang="zh-CN" sz="2542" dirty="0">
                <a:solidFill>
                  <a:srgbClr val="000000"/>
                </a:solidFill>
                <a:latin typeface="隶书" pitchFamily="18" charset="0"/>
                <a:cs typeface="隶书" pitchFamily="18" charset="0"/>
              </a:rPr>
              <a:t>①行读取方式</a:t>
            </a:r>
            <a:r>
              <a:rPr lang="en-US" altLang="zh-CN" sz="2542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>
              <a:lnSpc>
                <a:spcPts val="907"/>
              </a:lnSpc>
            </a:pPr>
            <a:endParaRPr lang="en-US" altLang="zh-CN" sz="1633" dirty="0"/>
          </a:p>
          <a:p>
            <a:pPr>
              <a:lnSpc>
                <a:spcPts val="2722"/>
              </a:lnSpc>
              <a:tabLst>
                <a:tab pos="403250" algn="l"/>
              </a:tabLst>
            </a:pPr>
            <a:r>
              <a:rPr lang="en-US" altLang="zh-CN" sz="1633" dirty="0"/>
              <a:t>	</a:t>
            </a:r>
            <a:r>
              <a:rPr lang="en-US" altLang="zh-CN" sz="2542" dirty="0">
                <a:solidFill>
                  <a:srgbClr val="000000"/>
                </a:solidFill>
                <a:latin typeface="隶书" pitchFamily="18" charset="0"/>
                <a:cs typeface="隶书" pitchFamily="18" charset="0"/>
              </a:rPr>
              <a:t>使用运算符</a:t>
            </a:r>
            <a:r>
              <a:rPr lang="en-US" altLang="zh-CN" sz="2542" b="1" dirty="0">
                <a:solidFill>
                  <a:srgbClr val="FF5050"/>
                </a:solidFill>
                <a:latin typeface="Times New Roman" pitchFamily="18" charset="0"/>
                <a:cs typeface="Times New Roman" pitchFamily="18" charset="0"/>
              </a:rPr>
              <a:t>&lt;&gt;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3480685" y="3041600"/>
            <a:ext cx="5958362" cy="34111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68"/>
              </a:lnSpc>
            </a:pPr>
            <a:r>
              <a:rPr lang="en-US" altLang="zh-CN" sz="217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177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177" dirty="0">
                <a:solidFill>
                  <a:srgbClr val="000000"/>
                </a:solidFill>
                <a:latin typeface="隶书" pitchFamily="18" charset="0"/>
                <a:cs typeface="隶书" pitchFamily="18" charset="0"/>
              </a:rPr>
              <a:t>表示从文件句柄指向的文件中读取数据</a:t>
            </a:r>
            <a:r>
              <a:rPr lang="en-US" altLang="zh-CN" sz="217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177" dirty="0">
                <a:solidFill>
                  <a:srgbClr val="000000"/>
                </a:solidFill>
                <a:latin typeface="隶书" pitchFamily="18" charset="0"/>
                <a:cs typeface="隶书" pitchFamily="18" charset="0"/>
              </a:rPr>
              <a:t>直到发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3757194" y="3375715"/>
            <a:ext cx="3563476" cy="34111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68"/>
              </a:lnSpc>
            </a:pPr>
            <a:r>
              <a:rPr lang="en-US" altLang="zh-CN" sz="2177" dirty="0">
                <a:solidFill>
                  <a:srgbClr val="000000"/>
                </a:solidFill>
                <a:latin typeface="隶书" pitchFamily="18" charset="0"/>
                <a:cs typeface="隶书" pitchFamily="18" charset="0"/>
              </a:rPr>
              <a:t>现一个匹配特殊变量</a:t>
            </a:r>
            <a:r>
              <a:rPr lang="en-US" altLang="zh-CN" sz="2177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$/</a:t>
            </a:r>
            <a:r>
              <a:rPr lang="en-US" altLang="zh-CN" sz="2177" dirty="0">
                <a:solidFill>
                  <a:srgbClr val="000000"/>
                </a:solidFill>
                <a:latin typeface="隶书" pitchFamily="18" charset="0"/>
                <a:cs typeface="隶书" pitchFamily="18" charset="0"/>
              </a:rPr>
              <a:t>的字符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3480686" y="3778958"/>
            <a:ext cx="2973571" cy="34111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68"/>
              </a:lnSpc>
            </a:pPr>
            <a:r>
              <a:rPr lang="en-US" altLang="zh-CN" sz="217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177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177" dirty="0">
                <a:solidFill>
                  <a:srgbClr val="000000"/>
                </a:solidFill>
                <a:latin typeface="隶书" pitchFamily="18" charset="0"/>
                <a:cs typeface="隶书" pitchFamily="18" charset="0"/>
              </a:rPr>
              <a:t>特殊变量</a:t>
            </a:r>
            <a:r>
              <a:rPr lang="en-US" altLang="zh-CN" sz="2177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$/</a:t>
            </a:r>
            <a:r>
              <a:rPr lang="en-US" altLang="zh-CN" sz="2177" dirty="0">
                <a:solidFill>
                  <a:srgbClr val="000000"/>
                </a:solidFill>
                <a:latin typeface="隶书" pitchFamily="18" charset="0"/>
                <a:cs typeface="隶书" pitchFamily="18" charset="0"/>
              </a:rPr>
              <a:t>储存着值</a:t>
            </a:r>
            <a:r>
              <a:rPr lang="en-US" altLang="zh-CN" sz="2177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\n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3469165" y="4193721"/>
            <a:ext cx="4735271" cy="39241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22"/>
              </a:lnSpc>
            </a:pPr>
            <a:r>
              <a:rPr lang="en-US" altLang="zh-CN" sz="2542" dirty="0">
                <a:solidFill>
                  <a:srgbClr val="000000"/>
                </a:solidFill>
                <a:latin typeface="隶书" pitchFamily="18" charset="0"/>
                <a:cs typeface="隶书" pitchFamily="18" charset="0"/>
              </a:rPr>
              <a:t>例如</a:t>
            </a:r>
            <a:r>
              <a:rPr lang="en-US" altLang="zh-CN" sz="2542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altLang="zh-CN" sz="2542" dirty="0">
                <a:solidFill>
                  <a:srgbClr val="000000"/>
                </a:solidFill>
                <a:latin typeface="隶书" pitchFamily="18" charset="0"/>
                <a:cs typeface="隶书" pitchFamily="18" charset="0"/>
              </a:rPr>
              <a:t>从标准输入设备中输入数据</a:t>
            </a:r>
            <a:r>
              <a:rPr lang="en-US" altLang="zh-CN" sz="2542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3661619" y="4996664"/>
            <a:ext cx="1843453" cy="23852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52"/>
              </a:lnSpc>
            </a:pP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$var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&lt;STDIN&gt;;</a:t>
            </a:r>
          </a:p>
        </p:txBody>
      </p:sp>
      <p:sp>
        <p:nvSpPr>
          <p:cNvPr id="15" name="TextBox 1"/>
          <p:cNvSpPr txBox="1"/>
          <p:nvPr/>
        </p:nvSpPr>
        <p:spPr>
          <a:xfrm>
            <a:off x="3661620" y="5274705"/>
            <a:ext cx="2149627" cy="23852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52"/>
              </a:lnSpc>
            </a:pP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@array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&lt;STDIN&gt;;</a:t>
            </a:r>
          </a:p>
        </p:txBody>
      </p:sp>
    </p:spTree>
    <p:extLst>
      <p:ext uri="{BB962C8B-B14F-4D97-AF65-F5344CB8AC3E}">
        <p14:creationId xmlns:p14="http://schemas.microsoft.com/office/powerpoint/2010/main" val="145297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3286102" y="1805604"/>
            <a:ext cx="6664013" cy="2753339"/>
          </a:xfrm>
          <a:custGeom>
            <a:avLst/>
            <a:gdLst>
              <a:gd name="connsiteX0" fmla="*/ 0 w 6192774"/>
              <a:gd name="connsiteY0" fmla="*/ 0 h 3035046"/>
              <a:gd name="connsiteX1" fmla="*/ 0 w 6192774"/>
              <a:gd name="connsiteY1" fmla="*/ 3035046 h 3035046"/>
              <a:gd name="connsiteX2" fmla="*/ 6192774 w 6192774"/>
              <a:gd name="connsiteY2" fmla="*/ 3035046 h 3035046"/>
              <a:gd name="connsiteX3" fmla="*/ 6192774 w 6192774"/>
              <a:gd name="connsiteY3" fmla="*/ 0 h 3035046"/>
              <a:gd name="connsiteX4" fmla="*/ 0 w 6192774"/>
              <a:gd name="connsiteY4" fmla="*/ 0 h 303504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192774" h="3035046">
                <a:moveTo>
                  <a:pt x="0" y="0"/>
                </a:moveTo>
                <a:lnTo>
                  <a:pt x="0" y="3035046"/>
                </a:lnTo>
                <a:lnTo>
                  <a:pt x="6192774" y="3035046"/>
                </a:lnTo>
                <a:lnTo>
                  <a:pt x="6192774" y="0"/>
                </a:lnTo>
                <a:lnTo>
                  <a:pt x="0" y="0"/>
                </a:lnTo>
              </a:path>
            </a:pathLst>
          </a:custGeom>
          <a:solidFill>
            <a:srgbClr val="CCFFC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33"/>
          </a:p>
        </p:txBody>
      </p:sp>
      <p:sp>
        <p:nvSpPr>
          <p:cNvPr id="5" name="Freeform 3"/>
          <p:cNvSpPr/>
          <p:nvPr/>
        </p:nvSpPr>
        <p:spPr>
          <a:xfrm>
            <a:off x="3280343" y="1799844"/>
            <a:ext cx="6669771" cy="2764860"/>
          </a:xfrm>
          <a:custGeom>
            <a:avLst/>
            <a:gdLst>
              <a:gd name="connsiteX0" fmla="*/ 6350 w 6205474"/>
              <a:gd name="connsiteY0" fmla="*/ 6350 h 3047746"/>
              <a:gd name="connsiteX1" fmla="*/ 6350 w 6205474"/>
              <a:gd name="connsiteY1" fmla="*/ 3041396 h 3047746"/>
              <a:gd name="connsiteX2" fmla="*/ 6199124 w 6205474"/>
              <a:gd name="connsiteY2" fmla="*/ 3041396 h 3047746"/>
              <a:gd name="connsiteX3" fmla="*/ 6199124 w 6205474"/>
              <a:gd name="connsiteY3" fmla="*/ 6350 h 3047746"/>
              <a:gd name="connsiteX4" fmla="*/ 6350 w 6205474"/>
              <a:gd name="connsiteY4" fmla="*/ 6350 h 304774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205474" h="3047746">
                <a:moveTo>
                  <a:pt x="6350" y="6350"/>
                </a:moveTo>
                <a:lnTo>
                  <a:pt x="6350" y="3041396"/>
                </a:lnTo>
                <a:lnTo>
                  <a:pt x="6199124" y="3041396"/>
                </a:lnTo>
                <a:lnTo>
                  <a:pt x="6199124" y="63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1010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33"/>
          </a:p>
        </p:txBody>
      </p:sp>
      <p:sp>
        <p:nvSpPr>
          <p:cNvPr id="6" name="Freeform 3"/>
          <p:cNvSpPr/>
          <p:nvPr/>
        </p:nvSpPr>
        <p:spPr>
          <a:xfrm>
            <a:off x="3352465" y="3362350"/>
            <a:ext cx="5486630" cy="304850"/>
          </a:xfrm>
          <a:custGeom>
            <a:avLst/>
            <a:gdLst>
              <a:gd name="connsiteX0" fmla="*/ 0 w 6047994"/>
              <a:gd name="connsiteY0" fmla="*/ 0 h 336041"/>
              <a:gd name="connsiteX1" fmla="*/ 0 w 6047994"/>
              <a:gd name="connsiteY1" fmla="*/ 336041 h 336041"/>
              <a:gd name="connsiteX2" fmla="*/ 6047994 w 6047994"/>
              <a:gd name="connsiteY2" fmla="*/ 336041 h 336041"/>
              <a:gd name="connsiteX3" fmla="*/ 6047994 w 6047994"/>
              <a:gd name="connsiteY3" fmla="*/ 0 h 336041"/>
              <a:gd name="connsiteX4" fmla="*/ 0 w 6047994"/>
              <a:gd name="connsiteY4" fmla="*/ 0 h 33604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047994" h="336041">
                <a:moveTo>
                  <a:pt x="0" y="0"/>
                </a:moveTo>
                <a:lnTo>
                  <a:pt x="0" y="336041"/>
                </a:lnTo>
                <a:lnTo>
                  <a:pt x="6047994" y="336041"/>
                </a:lnTo>
                <a:lnTo>
                  <a:pt x="6047994" y="0"/>
                </a:lnTo>
                <a:lnTo>
                  <a:pt x="0" y="0"/>
                </a:lnTo>
              </a:path>
            </a:pathLst>
          </a:custGeom>
          <a:solidFill>
            <a:srgbClr val="CCFFC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33"/>
          </a:p>
        </p:txBody>
      </p:sp>
      <p:sp>
        <p:nvSpPr>
          <p:cNvPr id="7" name="Freeform 3"/>
          <p:cNvSpPr/>
          <p:nvPr/>
        </p:nvSpPr>
        <p:spPr>
          <a:xfrm>
            <a:off x="3293142" y="5300382"/>
            <a:ext cx="5944944" cy="1097610"/>
          </a:xfrm>
          <a:custGeom>
            <a:avLst/>
            <a:gdLst>
              <a:gd name="connsiteX0" fmla="*/ 0 w 6553200"/>
              <a:gd name="connsiteY0" fmla="*/ 0 h 835152"/>
              <a:gd name="connsiteX1" fmla="*/ 0 w 6553200"/>
              <a:gd name="connsiteY1" fmla="*/ 835152 h 835152"/>
              <a:gd name="connsiteX2" fmla="*/ 6553200 w 6553200"/>
              <a:gd name="connsiteY2" fmla="*/ 835152 h 835152"/>
              <a:gd name="connsiteX3" fmla="*/ 6553200 w 6553200"/>
              <a:gd name="connsiteY3" fmla="*/ 0 h 835152"/>
              <a:gd name="connsiteX4" fmla="*/ 0 w 6553200"/>
              <a:gd name="connsiteY4" fmla="*/ 0 h 83515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553200" h="835152">
                <a:moveTo>
                  <a:pt x="0" y="0"/>
                </a:moveTo>
                <a:lnTo>
                  <a:pt x="0" y="835152"/>
                </a:lnTo>
                <a:lnTo>
                  <a:pt x="6553200" y="835152"/>
                </a:lnTo>
                <a:lnTo>
                  <a:pt x="6553200" y="0"/>
                </a:lnTo>
                <a:lnTo>
                  <a:pt x="0" y="0"/>
                </a:lnTo>
              </a:path>
            </a:pathLst>
          </a:custGeom>
          <a:solidFill>
            <a:srgbClr val="FFFFC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33"/>
          </a:p>
        </p:txBody>
      </p:sp>
      <p:sp>
        <p:nvSpPr>
          <p:cNvPr id="8" name="Freeform 3"/>
          <p:cNvSpPr/>
          <p:nvPr/>
        </p:nvSpPr>
        <p:spPr>
          <a:xfrm>
            <a:off x="3287382" y="5295312"/>
            <a:ext cx="5956465" cy="1102680"/>
          </a:xfrm>
          <a:custGeom>
            <a:avLst/>
            <a:gdLst>
              <a:gd name="connsiteX0" fmla="*/ 6350 w 6565900"/>
              <a:gd name="connsiteY0" fmla="*/ 6350 h 847090"/>
              <a:gd name="connsiteX1" fmla="*/ 6350 w 6565900"/>
              <a:gd name="connsiteY1" fmla="*/ 840740 h 847090"/>
              <a:gd name="connsiteX2" fmla="*/ 6559550 w 6565900"/>
              <a:gd name="connsiteY2" fmla="*/ 840740 h 847090"/>
              <a:gd name="connsiteX3" fmla="*/ 6559550 w 6565900"/>
              <a:gd name="connsiteY3" fmla="*/ 6350 h 847090"/>
              <a:gd name="connsiteX4" fmla="*/ 6350 w 6565900"/>
              <a:gd name="connsiteY4" fmla="*/ 6350 h 84709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565900" h="847090">
                <a:moveTo>
                  <a:pt x="6350" y="6350"/>
                </a:moveTo>
                <a:lnTo>
                  <a:pt x="6350" y="840740"/>
                </a:lnTo>
                <a:lnTo>
                  <a:pt x="6559550" y="840740"/>
                </a:lnTo>
                <a:lnTo>
                  <a:pt x="6559550" y="63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1010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33"/>
          </a:p>
        </p:txBody>
      </p:sp>
      <p:sp>
        <p:nvSpPr>
          <p:cNvPr id="9" name="Freeform 3"/>
          <p:cNvSpPr/>
          <p:nvPr/>
        </p:nvSpPr>
        <p:spPr>
          <a:xfrm>
            <a:off x="7564847" y="5165153"/>
            <a:ext cx="4114453" cy="1337612"/>
          </a:xfrm>
          <a:custGeom>
            <a:avLst/>
            <a:gdLst>
              <a:gd name="connsiteX0" fmla="*/ 0 w 4535423"/>
              <a:gd name="connsiteY0" fmla="*/ 0 h 1474470"/>
              <a:gd name="connsiteX1" fmla="*/ 0 w 4535423"/>
              <a:gd name="connsiteY1" fmla="*/ 1474470 h 1474470"/>
              <a:gd name="connsiteX2" fmla="*/ 4535423 w 4535423"/>
              <a:gd name="connsiteY2" fmla="*/ 1474470 h 1474470"/>
              <a:gd name="connsiteX3" fmla="*/ 4535423 w 4535423"/>
              <a:gd name="connsiteY3" fmla="*/ 0 h 1474470"/>
              <a:gd name="connsiteX4" fmla="*/ 0 w 4535423"/>
              <a:gd name="connsiteY4" fmla="*/ 0 h 147447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535423" h="1474470">
                <a:moveTo>
                  <a:pt x="0" y="0"/>
                </a:moveTo>
                <a:lnTo>
                  <a:pt x="0" y="1474470"/>
                </a:lnTo>
                <a:lnTo>
                  <a:pt x="4535423" y="1474470"/>
                </a:lnTo>
                <a:lnTo>
                  <a:pt x="4535423" y="0"/>
                </a:lnTo>
                <a:lnTo>
                  <a:pt x="0" y="0"/>
                </a:lnTo>
              </a:path>
            </a:pathLst>
          </a:custGeom>
          <a:solidFill>
            <a:srgbClr val="F4C3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33"/>
          </a:p>
        </p:txBody>
      </p:sp>
      <p:sp>
        <p:nvSpPr>
          <p:cNvPr id="10" name="Freeform 3"/>
          <p:cNvSpPr/>
          <p:nvPr/>
        </p:nvSpPr>
        <p:spPr>
          <a:xfrm>
            <a:off x="7559086" y="5159392"/>
            <a:ext cx="4125975" cy="1349134"/>
          </a:xfrm>
          <a:custGeom>
            <a:avLst/>
            <a:gdLst>
              <a:gd name="connsiteX0" fmla="*/ 6350 w 4548123"/>
              <a:gd name="connsiteY0" fmla="*/ 6350 h 1487170"/>
              <a:gd name="connsiteX1" fmla="*/ 6350 w 4548123"/>
              <a:gd name="connsiteY1" fmla="*/ 1480820 h 1487170"/>
              <a:gd name="connsiteX2" fmla="*/ 4541773 w 4548123"/>
              <a:gd name="connsiteY2" fmla="*/ 1480820 h 1487170"/>
              <a:gd name="connsiteX3" fmla="*/ 4541773 w 4548123"/>
              <a:gd name="connsiteY3" fmla="*/ 6350 h 1487170"/>
              <a:gd name="connsiteX4" fmla="*/ 6350 w 4548123"/>
              <a:gd name="connsiteY4" fmla="*/ 6350 h 148717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548123" h="1487170">
                <a:moveTo>
                  <a:pt x="6350" y="6350"/>
                </a:moveTo>
                <a:lnTo>
                  <a:pt x="6350" y="1480820"/>
                </a:lnTo>
                <a:lnTo>
                  <a:pt x="4541773" y="1480820"/>
                </a:lnTo>
                <a:lnTo>
                  <a:pt x="4541773" y="63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1010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33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907" y="69128"/>
            <a:ext cx="1324939" cy="1324939"/>
          </a:xfrm>
          <a:prstGeom prst="rect">
            <a:avLst/>
          </a:prstGeom>
          <a:noFill/>
        </p:spPr>
      </p:pic>
      <p:sp>
        <p:nvSpPr>
          <p:cNvPr id="14" name="TextBox 1"/>
          <p:cNvSpPr txBox="1"/>
          <p:nvPr/>
        </p:nvSpPr>
        <p:spPr>
          <a:xfrm>
            <a:off x="3226382" y="961953"/>
            <a:ext cx="6723732" cy="3624069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3084"/>
              </a:lnSpc>
              <a:tabLst>
                <a:tab pos="161300" algn="l"/>
                <a:tab pos="230429" algn="l"/>
                <a:tab pos="322600" algn="l"/>
              </a:tabLst>
            </a:pPr>
            <a:r>
              <a:rPr lang="en-US" altLang="zh-CN" sz="2900" dirty="0" err="1">
                <a:solidFill>
                  <a:srgbClr val="000000"/>
                </a:solidFill>
                <a:latin typeface="隶书" pitchFamily="18" charset="0"/>
                <a:cs typeface="隶书" pitchFamily="18" charset="0"/>
              </a:rPr>
              <a:t>例子</a:t>
            </a:r>
            <a:r>
              <a:rPr lang="en-US" altLang="zh-CN" sz="29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altLang="zh-CN" sz="2900" dirty="0" err="1" smtClean="0">
                <a:solidFill>
                  <a:srgbClr val="000000"/>
                </a:solidFill>
                <a:latin typeface="隶书" pitchFamily="18" charset="0"/>
                <a:cs typeface="隶书" pitchFamily="18" charset="0"/>
              </a:rPr>
              <a:t>从文件中读出数据</a:t>
            </a:r>
            <a:endParaRPr lang="en-US" altLang="zh-CN" sz="2900" dirty="0" smtClean="0">
              <a:solidFill>
                <a:srgbClr val="000000"/>
              </a:solidFill>
              <a:latin typeface="隶书" pitchFamily="18" charset="0"/>
              <a:cs typeface="隶书" pitchFamily="18" charset="0"/>
            </a:endParaRPr>
          </a:p>
          <a:p>
            <a:pPr>
              <a:lnSpc>
                <a:spcPts val="3084"/>
              </a:lnSpc>
              <a:tabLst>
                <a:tab pos="161300" algn="l"/>
                <a:tab pos="230429" algn="l"/>
                <a:tab pos="322600" algn="l"/>
              </a:tabLst>
            </a:pPr>
            <a:endParaRPr lang="en-US" altLang="zh-CN" sz="2900" dirty="0">
              <a:solidFill>
                <a:srgbClr val="000000"/>
              </a:solidFill>
              <a:latin typeface="隶书" pitchFamily="18" charset="0"/>
              <a:cs typeface="隶书" pitchFamily="18" charset="0"/>
            </a:endParaRPr>
          </a:p>
          <a:p>
            <a:pPr>
              <a:lnSpc>
                <a:spcPts val="907"/>
              </a:lnSpc>
            </a:pPr>
            <a:endParaRPr lang="en-US" altLang="zh-CN" sz="1633" dirty="0"/>
          </a:p>
          <a:p>
            <a:pPr>
              <a:lnSpc>
                <a:spcPts val="2087"/>
              </a:lnSpc>
              <a:tabLst>
                <a:tab pos="161300" algn="l"/>
                <a:tab pos="230429" algn="l"/>
                <a:tab pos="322600" algn="l"/>
              </a:tabLst>
            </a:pPr>
            <a:r>
              <a:rPr lang="en-US" altLang="zh-CN" sz="2000" dirty="0"/>
              <a:t>	</a:t>
            </a: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#!/usr/bin/perl</a:t>
            </a:r>
          </a:p>
          <a:p>
            <a:pPr>
              <a:lnSpc>
                <a:spcPts val="907"/>
              </a:lnSpc>
            </a:pPr>
            <a:endParaRPr lang="en-US" altLang="zh-CN" sz="2000" dirty="0"/>
          </a:p>
          <a:p>
            <a:pPr>
              <a:lnSpc>
                <a:spcPts val="907"/>
              </a:lnSpc>
            </a:pPr>
            <a:endParaRPr lang="en-US" altLang="zh-CN" sz="2000" dirty="0"/>
          </a:p>
          <a:p>
            <a:pPr>
              <a:lnSpc>
                <a:spcPts val="1633"/>
              </a:lnSpc>
              <a:tabLst>
                <a:tab pos="161300" algn="l"/>
                <a:tab pos="230429" algn="l"/>
                <a:tab pos="322600" algn="l"/>
              </a:tabLst>
            </a:pPr>
            <a:r>
              <a:rPr lang="en-US" altLang="zh-CN" sz="2000" dirty="0"/>
              <a:t>	</a:t>
            </a: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use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strict;</a:t>
            </a:r>
          </a:p>
          <a:p>
            <a:pPr>
              <a:lnSpc>
                <a:spcPts val="1724"/>
              </a:lnSpc>
              <a:tabLst>
                <a:tab pos="161300" algn="l"/>
                <a:tab pos="230429" algn="l"/>
                <a:tab pos="322600" algn="l"/>
              </a:tabLst>
            </a:pPr>
            <a:r>
              <a:rPr lang="en-US" altLang="zh-CN" sz="2000" dirty="0"/>
              <a:t>	</a:t>
            </a: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use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warnings;</a:t>
            </a:r>
          </a:p>
          <a:p>
            <a:pPr>
              <a:lnSpc>
                <a:spcPts val="907"/>
              </a:lnSpc>
            </a:pPr>
            <a:endParaRPr lang="en-US" altLang="zh-CN" sz="2000" dirty="0"/>
          </a:p>
          <a:p>
            <a:pPr>
              <a:lnSpc>
                <a:spcPts val="907"/>
              </a:lnSpc>
            </a:pPr>
            <a:endParaRPr lang="en-US" altLang="zh-CN" sz="2000" dirty="0"/>
          </a:p>
          <a:p>
            <a:pPr>
              <a:lnSpc>
                <a:spcPts val="1633"/>
              </a:lnSpc>
              <a:tabLst>
                <a:tab pos="161300" algn="l"/>
                <a:tab pos="230429" algn="l"/>
                <a:tab pos="322600" algn="l"/>
              </a:tabLst>
            </a:pPr>
            <a:r>
              <a:rPr lang="en-US" altLang="zh-CN" sz="2000" dirty="0"/>
              <a:t>	</a:t>
            </a: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open(IN,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“in.txt”)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or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die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(“Can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not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open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in.txt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reading: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$!”);</a:t>
            </a:r>
          </a:p>
          <a:p>
            <a:pPr>
              <a:lnSpc>
                <a:spcPts val="907"/>
              </a:lnSpc>
            </a:pPr>
            <a:endParaRPr lang="en-US" altLang="zh-CN" sz="2000" dirty="0"/>
          </a:p>
          <a:p>
            <a:pPr>
              <a:lnSpc>
                <a:spcPts val="907"/>
              </a:lnSpc>
            </a:pPr>
            <a:endParaRPr lang="en-US" altLang="zh-CN" sz="2000" dirty="0"/>
          </a:p>
          <a:p>
            <a:pPr>
              <a:lnSpc>
                <a:spcPts val="1633"/>
              </a:lnSpc>
              <a:tabLst>
                <a:tab pos="161300" algn="l"/>
                <a:tab pos="230429" algn="l"/>
                <a:tab pos="322600" algn="l"/>
              </a:tabLst>
            </a:pPr>
            <a:r>
              <a:rPr lang="en-US" altLang="zh-CN" sz="2000" dirty="0" smtClean="0"/>
              <a:t>		</a:t>
            </a:r>
            <a:r>
              <a:rPr lang="en-US" altLang="zh-CN" sz="2000" b="1" dirty="0" smtClean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while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 dirty="0" smtClean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(my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 dirty="0" smtClean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$</a:t>
            </a:r>
            <a:r>
              <a:rPr lang="en-US" altLang="zh-CN" sz="2000" b="1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line == &lt;IN&gt;) {</a:t>
            </a:r>
          </a:p>
          <a:p>
            <a:pPr>
              <a:lnSpc>
                <a:spcPts val="1724"/>
              </a:lnSpc>
              <a:tabLst>
                <a:tab pos="161300" algn="l"/>
                <a:tab pos="230429" algn="l"/>
                <a:tab pos="322600" algn="l"/>
              </a:tabLst>
            </a:pPr>
            <a:r>
              <a:rPr lang="en-US" altLang="zh-CN" sz="2000" dirty="0" smtClean="0"/>
              <a:t>			</a:t>
            </a:r>
            <a:r>
              <a:rPr lang="en-US" altLang="zh-CN" sz="2000" dirty="0" smtClean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print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“file: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$line\n”;</a:t>
            </a:r>
          </a:p>
          <a:p>
            <a:pPr>
              <a:lnSpc>
                <a:spcPts val="1724"/>
              </a:lnSpc>
              <a:tabLst>
                <a:tab pos="161300" algn="l"/>
                <a:tab pos="230429" algn="l"/>
                <a:tab pos="322600" algn="l"/>
              </a:tabLst>
            </a:pPr>
            <a:r>
              <a:rPr lang="en-US" altLang="zh-CN" sz="2000" dirty="0" smtClean="0"/>
              <a:t>	</a:t>
            </a:r>
            <a:r>
              <a:rPr lang="en-US" altLang="zh-CN" sz="2000" dirty="0" smtClean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>
              <a:lnSpc>
                <a:spcPts val="907"/>
              </a:lnSpc>
            </a:pPr>
            <a:endParaRPr lang="en-US" altLang="zh-CN" sz="2000" dirty="0" smtClean="0"/>
          </a:p>
          <a:p>
            <a:pPr>
              <a:lnSpc>
                <a:spcPts val="907"/>
              </a:lnSpc>
            </a:pPr>
            <a:endParaRPr lang="en-US" altLang="zh-CN" sz="2000" dirty="0" smtClean="0"/>
          </a:p>
          <a:p>
            <a:pPr>
              <a:lnSpc>
                <a:spcPts val="1633"/>
              </a:lnSpc>
              <a:tabLst>
                <a:tab pos="161300" algn="l"/>
                <a:tab pos="230429" algn="l"/>
                <a:tab pos="322600" algn="l"/>
              </a:tabLst>
            </a:pPr>
            <a:r>
              <a:rPr lang="en-US" altLang="zh-CN" sz="2000" dirty="0" smtClean="0"/>
              <a:t>	</a:t>
            </a:r>
            <a:r>
              <a:rPr lang="en-US" altLang="zh-CN" sz="2000" dirty="0" smtClean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close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(IN)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or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die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(“Can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not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close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file: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$!”);</a:t>
            </a:r>
            <a:endParaRPr lang="en-US" altLang="zh-CN" sz="2000" dirty="0">
              <a:solidFill>
                <a:srgbClr val="903C9A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"/>
          <p:cNvSpPr txBox="1"/>
          <p:nvPr/>
        </p:nvSpPr>
        <p:spPr>
          <a:xfrm>
            <a:off x="3280343" y="4978479"/>
            <a:ext cx="3504101" cy="159787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68"/>
              </a:lnSpc>
              <a:tabLst>
                <a:tab pos="92172" algn="l"/>
              </a:tabLst>
            </a:pPr>
            <a:r>
              <a:rPr lang="en-US" altLang="zh-CN" sz="2177" dirty="0" err="1" smtClean="0">
                <a:solidFill>
                  <a:srgbClr val="000000"/>
                </a:solidFill>
                <a:latin typeface="隶书" pitchFamily="18" charset="0"/>
                <a:cs typeface="隶书" pitchFamily="18" charset="0"/>
              </a:rPr>
              <a:t>文件</a:t>
            </a:r>
            <a:r>
              <a:rPr lang="en-US" altLang="zh-CN" sz="2177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in.txt</a:t>
            </a:r>
            <a:r>
              <a:rPr lang="en-US" altLang="zh-CN" sz="2177" dirty="0" err="1">
                <a:solidFill>
                  <a:srgbClr val="000000"/>
                </a:solidFill>
                <a:latin typeface="隶书" pitchFamily="18" charset="0"/>
                <a:cs typeface="隶书" pitchFamily="18" charset="0"/>
              </a:rPr>
              <a:t>为</a:t>
            </a:r>
            <a:r>
              <a:rPr lang="en-US" altLang="zh-CN" sz="217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>
              <a:lnSpc>
                <a:spcPts val="907"/>
              </a:lnSpc>
            </a:pPr>
            <a:endParaRPr lang="en-US" altLang="zh-CN" sz="1633" dirty="0"/>
          </a:p>
          <a:p>
            <a:pPr>
              <a:tabLst>
                <a:tab pos="92172" algn="l"/>
              </a:tabLst>
            </a:pPr>
            <a:r>
              <a:rPr lang="en-US" altLang="zh-CN" sz="1633" dirty="0"/>
              <a:t>	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This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sample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text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file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that</a:t>
            </a:r>
          </a:p>
          <a:p>
            <a:pPr>
              <a:tabLst>
                <a:tab pos="92172" algn="l"/>
              </a:tabLst>
            </a:pPr>
            <a:r>
              <a:rPr lang="en-US" altLang="zh-CN" sz="2000" dirty="0"/>
              <a:t>	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Contains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three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separate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lines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</a:p>
          <a:p>
            <a:pPr>
              <a:tabLst>
                <a:tab pos="92172" algn="l"/>
              </a:tabLst>
            </a:pP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Text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demonstration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purposes.</a:t>
            </a:r>
          </a:p>
          <a:p>
            <a:pPr>
              <a:lnSpc>
                <a:spcPts val="1724"/>
              </a:lnSpc>
              <a:tabLst>
                <a:tab pos="92172" algn="l"/>
              </a:tabLst>
            </a:pPr>
            <a:endParaRPr lang="en-US" altLang="zh-CN" sz="1453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1"/>
          <p:cNvSpPr txBox="1"/>
          <p:nvPr/>
        </p:nvSpPr>
        <p:spPr>
          <a:xfrm>
            <a:off x="7645369" y="5286356"/>
            <a:ext cx="3850349" cy="127727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52"/>
              </a:lnSpc>
            </a:pP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file: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This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sample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text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file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that</a:t>
            </a:r>
          </a:p>
          <a:p>
            <a:pPr>
              <a:lnSpc>
                <a:spcPts val="907"/>
              </a:lnSpc>
            </a:pPr>
            <a:endParaRPr lang="en-US" altLang="zh-CN" sz="2000" dirty="0"/>
          </a:p>
          <a:p>
            <a:pPr>
              <a:lnSpc>
                <a:spcPts val="907"/>
              </a:lnSpc>
            </a:pPr>
            <a:endParaRPr lang="en-US" altLang="zh-CN" sz="2000" dirty="0"/>
          </a:p>
          <a:p>
            <a:pPr>
              <a:lnSpc>
                <a:spcPts val="2087"/>
              </a:lnSpc>
            </a:pP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file: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Contains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three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separate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lines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</a:p>
          <a:p>
            <a:pPr>
              <a:lnSpc>
                <a:spcPts val="2087"/>
              </a:lnSpc>
            </a:pPr>
            <a:endParaRPr lang="en-US" altLang="zh-CN" sz="2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2087"/>
              </a:lnSpc>
            </a:pP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file: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Text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demonstration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purposes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altLang="zh-CN" sz="2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13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3679437" y="541421"/>
            <a:ext cx="5893542" cy="6148137"/>
          </a:xfrm>
          <a:custGeom>
            <a:avLst/>
            <a:gdLst>
              <a:gd name="connsiteX0" fmla="*/ 0 w 5833872"/>
              <a:gd name="connsiteY0" fmla="*/ 0 h 6262115"/>
              <a:gd name="connsiteX1" fmla="*/ 0 w 5833872"/>
              <a:gd name="connsiteY1" fmla="*/ 6262115 h 6262115"/>
              <a:gd name="connsiteX2" fmla="*/ 5833872 w 5833872"/>
              <a:gd name="connsiteY2" fmla="*/ 6262115 h 6262115"/>
              <a:gd name="connsiteX3" fmla="*/ 5833872 w 5833872"/>
              <a:gd name="connsiteY3" fmla="*/ 0 h 6262115"/>
              <a:gd name="connsiteX4" fmla="*/ 0 w 5833872"/>
              <a:gd name="connsiteY4" fmla="*/ 0 h 626211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833872" h="6262115">
                <a:moveTo>
                  <a:pt x="0" y="0"/>
                </a:moveTo>
                <a:lnTo>
                  <a:pt x="0" y="6262115"/>
                </a:lnTo>
                <a:lnTo>
                  <a:pt x="5833872" y="6262115"/>
                </a:lnTo>
                <a:lnTo>
                  <a:pt x="5833872" y="0"/>
                </a:lnTo>
                <a:lnTo>
                  <a:pt x="0" y="0"/>
                </a:lnTo>
              </a:path>
            </a:pathLst>
          </a:custGeom>
          <a:solidFill>
            <a:srgbClr val="CCFFC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33"/>
          </a:p>
        </p:txBody>
      </p:sp>
      <p:sp>
        <p:nvSpPr>
          <p:cNvPr id="5" name="Freeform 3"/>
          <p:cNvSpPr/>
          <p:nvPr/>
        </p:nvSpPr>
        <p:spPr>
          <a:xfrm>
            <a:off x="3676673" y="541421"/>
            <a:ext cx="5896306" cy="6148136"/>
          </a:xfrm>
          <a:custGeom>
            <a:avLst/>
            <a:gdLst>
              <a:gd name="connsiteX0" fmla="*/ 6350 w 5846572"/>
              <a:gd name="connsiteY0" fmla="*/ 6350 h 6275577"/>
              <a:gd name="connsiteX1" fmla="*/ 6350 w 5846572"/>
              <a:gd name="connsiteY1" fmla="*/ 6269227 h 6275577"/>
              <a:gd name="connsiteX2" fmla="*/ 5840222 w 5846572"/>
              <a:gd name="connsiteY2" fmla="*/ 6269227 h 6275577"/>
              <a:gd name="connsiteX3" fmla="*/ 5840222 w 5846572"/>
              <a:gd name="connsiteY3" fmla="*/ 6350 h 6275577"/>
              <a:gd name="connsiteX4" fmla="*/ 6350 w 5846572"/>
              <a:gd name="connsiteY4" fmla="*/ 6350 h 627557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846572" h="6275577">
                <a:moveTo>
                  <a:pt x="6350" y="6350"/>
                </a:moveTo>
                <a:lnTo>
                  <a:pt x="6350" y="6269227"/>
                </a:lnTo>
                <a:lnTo>
                  <a:pt x="5840222" y="6269227"/>
                </a:lnTo>
                <a:lnTo>
                  <a:pt x="5840222" y="63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1010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33"/>
          </a:p>
        </p:txBody>
      </p:sp>
      <p:sp>
        <p:nvSpPr>
          <p:cNvPr id="6" name="Freeform 3"/>
          <p:cNvSpPr/>
          <p:nvPr/>
        </p:nvSpPr>
        <p:spPr>
          <a:xfrm>
            <a:off x="3476665" y="1600196"/>
            <a:ext cx="77882" cy="1189972"/>
          </a:xfrm>
          <a:custGeom>
            <a:avLst/>
            <a:gdLst>
              <a:gd name="connsiteX0" fmla="*/ 79501 w 85851"/>
              <a:gd name="connsiteY0" fmla="*/ 6350 h 949197"/>
              <a:gd name="connsiteX1" fmla="*/ 6350 w 85851"/>
              <a:gd name="connsiteY1" fmla="*/ 84073 h 949197"/>
              <a:gd name="connsiteX2" fmla="*/ 6350 w 85851"/>
              <a:gd name="connsiteY2" fmla="*/ 864361 h 949197"/>
              <a:gd name="connsiteX3" fmla="*/ 79501 w 85851"/>
              <a:gd name="connsiteY3" fmla="*/ 942847 h 94919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85851" h="949197">
                <a:moveTo>
                  <a:pt x="79501" y="6350"/>
                </a:moveTo>
                <a:cubicBezTo>
                  <a:pt x="39116" y="6350"/>
                  <a:pt x="6350" y="40639"/>
                  <a:pt x="6350" y="84073"/>
                </a:cubicBezTo>
                <a:lnTo>
                  <a:pt x="6350" y="864361"/>
                </a:lnTo>
                <a:cubicBezTo>
                  <a:pt x="6350" y="907795"/>
                  <a:pt x="39116" y="942847"/>
                  <a:pt x="79501" y="942847"/>
                </a:cubicBezTo>
              </a:path>
            </a:pathLst>
          </a:custGeom>
          <a:ln w="12700">
            <a:solidFill>
              <a:srgbClr val="01010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33"/>
          </a:p>
        </p:txBody>
      </p:sp>
      <p:sp>
        <p:nvSpPr>
          <p:cNvPr id="7" name="Freeform 3"/>
          <p:cNvSpPr/>
          <p:nvPr/>
        </p:nvSpPr>
        <p:spPr>
          <a:xfrm>
            <a:off x="3476665" y="3068053"/>
            <a:ext cx="77882" cy="1018980"/>
          </a:xfrm>
          <a:custGeom>
            <a:avLst/>
            <a:gdLst>
              <a:gd name="connsiteX0" fmla="*/ 79501 w 85851"/>
              <a:gd name="connsiteY0" fmla="*/ 6350 h 805179"/>
              <a:gd name="connsiteX1" fmla="*/ 6350 w 85851"/>
              <a:gd name="connsiteY1" fmla="*/ 72644 h 805179"/>
              <a:gd name="connsiteX2" fmla="*/ 6350 w 85851"/>
              <a:gd name="connsiteY2" fmla="*/ 732535 h 805179"/>
              <a:gd name="connsiteX3" fmla="*/ 79501 w 85851"/>
              <a:gd name="connsiteY3" fmla="*/ 798829 h 80517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85851" h="805179">
                <a:moveTo>
                  <a:pt x="79501" y="6350"/>
                </a:moveTo>
                <a:cubicBezTo>
                  <a:pt x="39116" y="6350"/>
                  <a:pt x="6350" y="36067"/>
                  <a:pt x="6350" y="72644"/>
                </a:cubicBezTo>
                <a:lnTo>
                  <a:pt x="6350" y="732535"/>
                </a:lnTo>
                <a:cubicBezTo>
                  <a:pt x="6350" y="769111"/>
                  <a:pt x="39116" y="798829"/>
                  <a:pt x="79501" y="798829"/>
                </a:cubicBezTo>
              </a:path>
            </a:pathLst>
          </a:custGeom>
          <a:ln w="12700">
            <a:solidFill>
              <a:srgbClr val="01010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33"/>
          </a:p>
        </p:txBody>
      </p:sp>
      <p:sp>
        <p:nvSpPr>
          <p:cNvPr id="8" name="Freeform 3"/>
          <p:cNvSpPr/>
          <p:nvPr/>
        </p:nvSpPr>
        <p:spPr>
          <a:xfrm>
            <a:off x="3476665" y="4340943"/>
            <a:ext cx="77882" cy="916435"/>
          </a:xfrm>
          <a:custGeom>
            <a:avLst/>
            <a:gdLst>
              <a:gd name="connsiteX0" fmla="*/ 79501 w 85851"/>
              <a:gd name="connsiteY0" fmla="*/ 6350 h 805179"/>
              <a:gd name="connsiteX1" fmla="*/ 6350 w 85851"/>
              <a:gd name="connsiteY1" fmla="*/ 72644 h 805179"/>
              <a:gd name="connsiteX2" fmla="*/ 6350 w 85851"/>
              <a:gd name="connsiteY2" fmla="*/ 732535 h 805179"/>
              <a:gd name="connsiteX3" fmla="*/ 79501 w 85851"/>
              <a:gd name="connsiteY3" fmla="*/ 798829 h 80517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85851" h="805179">
                <a:moveTo>
                  <a:pt x="79501" y="6350"/>
                </a:moveTo>
                <a:cubicBezTo>
                  <a:pt x="39116" y="6350"/>
                  <a:pt x="6350" y="36067"/>
                  <a:pt x="6350" y="72644"/>
                </a:cubicBezTo>
                <a:lnTo>
                  <a:pt x="6350" y="732535"/>
                </a:lnTo>
                <a:cubicBezTo>
                  <a:pt x="6350" y="769111"/>
                  <a:pt x="39116" y="798829"/>
                  <a:pt x="79501" y="798829"/>
                </a:cubicBezTo>
              </a:path>
            </a:pathLst>
          </a:custGeom>
          <a:ln w="12700">
            <a:solidFill>
              <a:srgbClr val="01010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33"/>
          </a:p>
        </p:txBody>
      </p:sp>
      <p:sp>
        <p:nvSpPr>
          <p:cNvPr id="9" name="Freeform 3"/>
          <p:cNvSpPr/>
          <p:nvPr/>
        </p:nvSpPr>
        <p:spPr>
          <a:xfrm>
            <a:off x="3476665" y="5577648"/>
            <a:ext cx="77882" cy="794733"/>
          </a:xfrm>
          <a:custGeom>
            <a:avLst/>
            <a:gdLst>
              <a:gd name="connsiteX0" fmla="*/ 79501 w 85851"/>
              <a:gd name="connsiteY0" fmla="*/ 6350 h 876046"/>
              <a:gd name="connsiteX1" fmla="*/ 6350 w 85851"/>
              <a:gd name="connsiteY1" fmla="*/ 77978 h 876046"/>
              <a:gd name="connsiteX2" fmla="*/ 6350 w 85851"/>
              <a:gd name="connsiteY2" fmla="*/ 798068 h 876046"/>
              <a:gd name="connsiteX3" fmla="*/ 79501 w 85851"/>
              <a:gd name="connsiteY3" fmla="*/ 869695 h 87604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85851" h="876046">
                <a:moveTo>
                  <a:pt x="79501" y="6350"/>
                </a:moveTo>
                <a:cubicBezTo>
                  <a:pt x="39116" y="6350"/>
                  <a:pt x="6350" y="38354"/>
                  <a:pt x="6350" y="77978"/>
                </a:cubicBezTo>
                <a:lnTo>
                  <a:pt x="6350" y="798068"/>
                </a:lnTo>
                <a:cubicBezTo>
                  <a:pt x="6350" y="837692"/>
                  <a:pt x="39116" y="869695"/>
                  <a:pt x="79501" y="869695"/>
                </a:cubicBezTo>
              </a:path>
            </a:pathLst>
          </a:custGeom>
          <a:ln w="12700">
            <a:solidFill>
              <a:srgbClr val="01010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33"/>
          </a:p>
        </p:txBody>
      </p:sp>
      <p:sp>
        <p:nvSpPr>
          <p:cNvPr id="10" name="Freeform 3"/>
          <p:cNvSpPr/>
          <p:nvPr/>
        </p:nvSpPr>
        <p:spPr>
          <a:xfrm>
            <a:off x="3679438" y="3687940"/>
            <a:ext cx="5029007" cy="304850"/>
          </a:xfrm>
          <a:custGeom>
            <a:avLst/>
            <a:gdLst>
              <a:gd name="connsiteX0" fmla="*/ 0 w 5543549"/>
              <a:gd name="connsiteY0" fmla="*/ 0 h 336041"/>
              <a:gd name="connsiteX1" fmla="*/ 0 w 5543549"/>
              <a:gd name="connsiteY1" fmla="*/ 336041 h 336041"/>
              <a:gd name="connsiteX2" fmla="*/ 5543549 w 5543549"/>
              <a:gd name="connsiteY2" fmla="*/ 336041 h 336041"/>
              <a:gd name="connsiteX3" fmla="*/ 5543549 w 5543549"/>
              <a:gd name="connsiteY3" fmla="*/ 0 h 336041"/>
              <a:gd name="connsiteX4" fmla="*/ 0 w 5543549"/>
              <a:gd name="connsiteY4" fmla="*/ 0 h 33604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43549" h="336041">
                <a:moveTo>
                  <a:pt x="0" y="0"/>
                </a:moveTo>
                <a:lnTo>
                  <a:pt x="0" y="336041"/>
                </a:lnTo>
                <a:lnTo>
                  <a:pt x="5543549" y="336041"/>
                </a:lnTo>
                <a:lnTo>
                  <a:pt x="5543549" y="0"/>
                </a:lnTo>
                <a:lnTo>
                  <a:pt x="0" y="0"/>
                </a:lnTo>
              </a:path>
            </a:pathLst>
          </a:custGeom>
          <a:solidFill>
            <a:srgbClr val="CCFFC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33"/>
          </a:p>
        </p:txBody>
      </p:sp>
      <p:sp>
        <p:nvSpPr>
          <p:cNvPr id="11" name="Freeform 3"/>
          <p:cNvSpPr/>
          <p:nvPr/>
        </p:nvSpPr>
        <p:spPr>
          <a:xfrm>
            <a:off x="9078266" y="2286450"/>
            <a:ext cx="2810834" cy="925982"/>
          </a:xfrm>
          <a:custGeom>
            <a:avLst/>
            <a:gdLst>
              <a:gd name="connsiteX0" fmla="*/ 0 w 4176521"/>
              <a:gd name="connsiteY0" fmla="*/ 0 h 609600"/>
              <a:gd name="connsiteX1" fmla="*/ 0 w 4176521"/>
              <a:gd name="connsiteY1" fmla="*/ 609600 h 609600"/>
              <a:gd name="connsiteX2" fmla="*/ 4176521 w 4176521"/>
              <a:gd name="connsiteY2" fmla="*/ 609600 h 609600"/>
              <a:gd name="connsiteX3" fmla="*/ 4176521 w 4176521"/>
              <a:gd name="connsiteY3" fmla="*/ 0 h 609600"/>
              <a:gd name="connsiteX4" fmla="*/ 0 w 4176521"/>
              <a:gd name="connsiteY4" fmla="*/ 0 h 609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176521" h="609600">
                <a:moveTo>
                  <a:pt x="0" y="0"/>
                </a:moveTo>
                <a:lnTo>
                  <a:pt x="0" y="609600"/>
                </a:lnTo>
                <a:lnTo>
                  <a:pt x="4176521" y="609600"/>
                </a:lnTo>
                <a:lnTo>
                  <a:pt x="4176521" y="0"/>
                </a:lnTo>
                <a:lnTo>
                  <a:pt x="0" y="0"/>
                </a:lnTo>
              </a:path>
            </a:pathLst>
          </a:custGeom>
          <a:solidFill>
            <a:srgbClr val="01CC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33"/>
          </a:p>
        </p:txBody>
      </p:sp>
      <p:sp>
        <p:nvSpPr>
          <p:cNvPr id="12" name="Freeform 3"/>
          <p:cNvSpPr/>
          <p:nvPr/>
        </p:nvSpPr>
        <p:spPr>
          <a:xfrm>
            <a:off x="6249420" y="2983833"/>
            <a:ext cx="2628703" cy="742626"/>
          </a:xfrm>
          <a:custGeom>
            <a:avLst/>
            <a:gdLst>
              <a:gd name="connsiteX0" fmla="*/ 6350 w 1086358"/>
              <a:gd name="connsiteY0" fmla="*/ 687578 h 693927"/>
              <a:gd name="connsiteX1" fmla="*/ 1080008 w 1086358"/>
              <a:gd name="connsiteY1" fmla="*/ 6350 h 69392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086358" h="693927">
                <a:moveTo>
                  <a:pt x="6350" y="687578"/>
                </a:moveTo>
                <a:lnTo>
                  <a:pt x="1080008" y="6350"/>
                </a:lnTo>
              </a:path>
            </a:pathLst>
          </a:custGeom>
          <a:ln w="12700">
            <a:solidFill>
              <a:srgbClr val="01010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33"/>
          </a:p>
        </p:txBody>
      </p:sp>
      <p:sp>
        <p:nvSpPr>
          <p:cNvPr id="13" name="Freeform 3"/>
          <p:cNvSpPr/>
          <p:nvPr/>
        </p:nvSpPr>
        <p:spPr>
          <a:xfrm>
            <a:off x="9078266" y="2287609"/>
            <a:ext cx="2819592" cy="921324"/>
          </a:xfrm>
          <a:custGeom>
            <a:avLst/>
            <a:gdLst>
              <a:gd name="connsiteX0" fmla="*/ 6350 w 4189221"/>
              <a:gd name="connsiteY0" fmla="*/ 615950 h 622300"/>
              <a:gd name="connsiteX1" fmla="*/ 6350 w 4189221"/>
              <a:gd name="connsiteY1" fmla="*/ 6350 h 622300"/>
              <a:gd name="connsiteX2" fmla="*/ 4182871 w 4189221"/>
              <a:gd name="connsiteY2" fmla="*/ 6350 h 622300"/>
              <a:gd name="connsiteX3" fmla="*/ 4182871 w 4189221"/>
              <a:gd name="connsiteY3" fmla="*/ 615950 h 622300"/>
              <a:gd name="connsiteX4" fmla="*/ 6350 w 4189221"/>
              <a:gd name="connsiteY4" fmla="*/ 615950 h 622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189221" h="622300">
                <a:moveTo>
                  <a:pt x="6350" y="615950"/>
                </a:moveTo>
                <a:lnTo>
                  <a:pt x="6350" y="6350"/>
                </a:lnTo>
                <a:lnTo>
                  <a:pt x="4182871" y="6350"/>
                </a:lnTo>
                <a:lnTo>
                  <a:pt x="4182871" y="615950"/>
                </a:lnTo>
                <a:lnTo>
                  <a:pt x="6350" y="6159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1010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33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4434" y="80418"/>
            <a:ext cx="1324939" cy="1324939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9177795" y="2331770"/>
            <a:ext cx="2769989" cy="87716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zh-CN" alt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从文件中顺序读取数据，用</a:t>
            </a:r>
            <a:endParaRPr lang="en-US" altLang="zh-CN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zh-CN" alt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存储在特殊变</a:t>
            </a: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量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$_</a:t>
            </a:r>
            <a:r>
              <a:rPr lang="en-US" altLang="zh-CN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中的默认</a:t>
            </a:r>
            <a:endParaRPr lang="en-US" altLang="zh-CN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值来输出文件中的每一行</a:t>
            </a:r>
            <a:endParaRPr lang="en-US" altLang="zh-CN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1"/>
          <p:cNvSpPr txBox="1"/>
          <p:nvPr/>
        </p:nvSpPr>
        <p:spPr>
          <a:xfrm>
            <a:off x="2859854" y="157092"/>
            <a:ext cx="6306214" cy="64889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22"/>
              </a:lnSpc>
              <a:tabLst>
                <a:tab pos="656722" algn="l"/>
              </a:tabLst>
            </a:pPr>
            <a:r>
              <a:rPr lang="en-US" altLang="zh-CN" sz="2542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542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542" dirty="0">
                <a:solidFill>
                  <a:srgbClr val="000000"/>
                </a:solidFill>
                <a:latin typeface="隶书" pitchFamily="18" charset="0"/>
                <a:cs typeface="隶书" pitchFamily="18" charset="0"/>
              </a:rPr>
              <a:t>例子</a:t>
            </a:r>
            <a:r>
              <a:rPr lang="en-US" altLang="zh-CN" sz="2542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altLang="zh-CN" sz="2542" dirty="0">
                <a:solidFill>
                  <a:srgbClr val="000000"/>
                </a:solidFill>
                <a:latin typeface="隶书" pitchFamily="18" charset="0"/>
                <a:cs typeface="隶书" pitchFamily="18" charset="0"/>
              </a:rPr>
              <a:t>数据写入一个文件句柄指向的文件中</a:t>
            </a:r>
          </a:p>
          <a:p>
            <a:pPr>
              <a:lnSpc>
                <a:spcPts val="1996"/>
              </a:lnSpc>
              <a:tabLst>
                <a:tab pos="656722" algn="l"/>
              </a:tabLst>
            </a:pPr>
            <a:r>
              <a:rPr lang="en-US" altLang="zh-CN" sz="1633" dirty="0"/>
              <a:t>	</a:t>
            </a:r>
            <a:endParaRPr lang="en-US" altLang="zh-CN" sz="1453" dirty="0">
              <a:solidFill>
                <a:srgbClr val="903C9A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Box 1"/>
          <p:cNvSpPr txBox="1"/>
          <p:nvPr/>
        </p:nvSpPr>
        <p:spPr>
          <a:xfrm>
            <a:off x="2252210" y="2002619"/>
            <a:ext cx="1119858" cy="438068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42"/>
              </a:lnSpc>
              <a:tabLst>
                <a:tab pos="69129" algn="l"/>
              </a:tabLst>
            </a:pPr>
            <a:r>
              <a:rPr lang="en-US" altLang="zh-CN" sz="163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创建文件并</a:t>
            </a:r>
          </a:p>
          <a:p>
            <a:pPr>
              <a:lnSpc>
                <a:spcPts val="1905"/>
              </a:lnSpc>
              <a:tabLst>
                <a:tab pos="69129" algn="l"/>
              </a:tabLst>
            </a:pPr>
            <a:r>
              <a:rPr lang="en-US" altLang="zh-CN" sz="163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增加内容</a:t>
            </a:r>
          </a:p>
          <a:p>
            <a:pPr>
              <a:lnSpc>
                <a:spcPts val="907"/>
              </a:lnSpc>
            </a:pPr>
            <a:endParaRPr lang="en-US" altLang="zh-CN" sz="1633" dirty="0"/>
          </a:p>
          <a:p>
            <a:pPr>
              <a:lnSpc>
                <a:spcPts val="907"/>
              </a:lnSpc>
            </a:pPr>
            <a:endParaRPr lang="en-US" altLang="zh-CN" sz="1633" dirty="0"/>
          </a:p>
          <a:p>
            <a:pPr>
              <a:lnSpc>
                <a:spcPts val="907"/>
              </a:lnSpc>
            </a:pPr>
            <a:endParaRPr lang="en-US" altLang="zh-CN" sz="1633" dirty="0"/>
          </a:p>
          <a:p>
            <a:pPr>
              <a:lnSpc>
                <a:spcPts val="907"/>
              </a:lnSpc>
            </a:pPr>
            <a:endParaRPr lang="en-US" altLang="zh-CN" sz="1633" dirty="0" smtClean="0"/>
          </a:p>
          <a:p>
            <a:pPr>
              <a:lnSpc>
                <a:spcPts val="907"/>
              </a:lnSpc>
            </a:pPr>
            <a:endParaRPr lang="en-US" altLang="zh-CN" sz="1633" dirty="0"/>
          </a:p>
          <a:p>
            <a:pPr>
              <a:lnSpc>
                <a:spcPts val="907"/>
              </a:lnSpc>
            </a:pPr>
            <a:endParaRPr lang="en-US" altLang="zh-CN" sz="1633" dirty="0" smtClean="0"/>
          </a:p>
          <a:p>
            <a:pPr>
              <a:lnSpc>
                <a:spcPts val="907"/>
              </a:lnSpc>
            </a:pPr>
            <a:endParaRPr lang="en-US" altLang="zh-CN" sz="1633" dirty="0"/>
          </a:p>
          <a:p>
            <a:pPr>
              <a:lnSpc>
                <a:spcPts val="907"/>
              </a:lnSpc>
            </a:pPr>
            <a:endParaRPr lang="en-US" altLang="zh-CN" sz="1633" dirty="0"/>
          </a:p>
          <a:p>
            <a:pPr>
              <a:lnSpc>
                <a:spcPts val="907"/>
              </a:lnSpc>
            </a:pPr>
            <a:endParaRPr lang="en-US" altLang="zh-CN" sz="1633" dirty="0"/>
          </a:p>
          <a:p>
            <a:pPr>
              <a:lnSpc>
                <a:spcPts val="2268"/>
              </a:lnSpc>
              <a:tabLst>
                <a:tab pos="69129" algn="l"/>
              </a:tabLst>
            </a:pPr>
            <a:r>
              <a:rPr lang="en-US" altLang="zh-CN" sz="163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屏幕显示该</a:t>
            </a:r>
          </a:p>
          <a:p>
            <a:pPr>
              <a:lnSpc>
                <a:spcPts val="1905"/>
              </a:lnSpc>
              <a:tabLst>
                <a:tab pos="69129" algn="l"/>
              </a:tabLst>
            </a:pPr>
            <a:r>
              <a:rPr lang="en-US" altLang="zh-CN" sz="163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文件内容</a:t>
            </a:r>
          </a:p>
          <a:p>
            <a:pPr>
              <a:lnSpc>
                <a:spcPts val="907"/>
              </a:lnSpc>
            </a:pPr>
            <a:endParaRPr lang="en-US" altLang="zh-CN" sz="1633" dirty="0"/>
          </a:p>
          <a:p>
            <a:pPr>
              <a:lnSpc>
                <a:spcPts val="907"/>
              </a:lnSpc>
            </a:pPr>
            <a:endParaRPr lang="en-US" altLang="zh-CN" sz="1633" dirty="0" smtClean="0"/>
          </a:p>
          <a:p>
            <a:pPr>
              <a:lnSpc>
                <a:spcPts val="907"/>
              </a:lnSpc>
            </a:pPr>
            <a:endParaRPr lang="en-US" altLang="zh-CN" sz="1633" dirty="0"/>
          </a:p>
          <a:p>
            <a:pPr>
              <a:lnSpc>
                <a:spcPts val="907"/>
              </a:lnSpc>
            </a:pPr>
            <a:endParaRPr lang="en-US" altLang="zh-CN" sz="1633" dirty="0"/>
          </a:p>
          <a:p>
            <a:pPr>
              <a:lnSpc>
                <a:spcPts val="907"/>
              </a:lnSpc>
            </a:pPr>
            <a:endParaRPr lang="en-US" altLang="zh-CN" sz="1633" dirty="0"/>
          </a:p>
          <a:p>
            <a:pPr>
              <a:lnSpc>
                <a:spcPts val="907"/>
              </a:lnSpc>
            </a:pPr>
            <a:endParaRPr lang="en-US" altLang="zh-CN" sz="1633" dirty="0"/>
          </a:p>
          <a:p>
            <a:pPr>
              <a:lnSpc>
                <a:spcPts val="2177"/>
              </a:lnSpc>
              <a:tabLst>
                <a:tab pos="69129" algn="l"/>
              </a:tabLst>
            </a:pPr>
            <a:r>
              <a:rPr lang="en-US" altLang="zh-CN" sz="163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追加该文件</a:t>
            </a:r>
          </a:p>
          <a:p>
            <a:pPr>
              <a:lnSpc>
                <a:spcPts val="1905"/>
              </a:lnSpc>
              <a:tabLst>
                <a:tab pos="69129" algn="l"/>
              </a:tabLst>
            </a:pPr>
            <a:r>
              <a:rPr lang="en-US" altLang="zh-CN" sz="163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内容</a:t>
            </a:r>
          </a:p>
          <a:p>
            <a:pPr>
              <a:lnSpc>
                <a:spcPts val="907"/>
              </a:lnSpc>
            </a:pPr>
            <a:endParaRPr lang="en-US" altLang="zh-CN" sz="1633" dirty="0"/>
          </a:p>
          <a:p>
            <a:pPr>
              <a:lnSpc>
                <a:spcPts val="907"/>
              </a:lnSpc>
            </a:pPr>
            <a:endParaRPr lang="en-US" altLang="zh-CN" sz="1633" dirty="0"/>
          </a:p>
          <a:p>
            <a:pPr>
              <a:lnSpc>
                <a:spcPts val="907"/>
              </a:lnSpc>
            </a:pPr>
            <a:endParaRPr lang="en-US" altLang="zh-CN" sz="1633" dirty="0"/>
          </a:p>
          <a:p>
            <a:pPr>
              <a:lnSpc>
                <a:spcPts val="907"/>
              </a:lnSpc>
            </a:pPr>
            <a:endParaRPr lang="en-US" altLang="zh-CN" sz="1633" dirty="0"/>
          </a:p>
          <a:p>
            <a:pPr>
              <a:lnSpc>
                <a:spcPts val="907"/>
              </a:lnSpc>
            </a:pPr>
            <a:endParaRPr lang="en-US" altLang="zh-CN" sz="1633" dirty="0"/>
          </a:p>
          <a:p>
            <a:pPr>
              <a:lnSpc>
                <a:spcPts val="2177"/>
              </a:lnSpc>
              <a:tabLst>
                <a:tab pos="69129" algn="l"/>
              </a:tabLst>
            </a:pPr>
            <a:r>
              <a:rPr lang="en-US" altLang="zh-CN" sz="1633" dirty="0"/>
              <a:t>	</a:t>
            </a:r>
            <a:r>
              <a:rPr lang="en-US" altLang="zh-CN" sz="163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屏幕显示该</a:t>
            </a:r>
          </a:p>
          <a:p>
            <a:pPr>
              <a:lnSpc>
                <a:spcPts val="1905"/>
              </a:lnSpc>
              <a:tabLst>
                <a:tab pos="69129" algn="l"/>
              </a:tabLst>
            </a:pPr>
            <a:r>
              <a:rPr lang="en-US" altLang="zh-CN" sz="1633" dirty="0"/>
              <a:t>	</a:t>
            </a:r>
            <a:r>
              <a:rPr lang="en-US" altLang="zh-CN" sz="163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文件内容</a:t>
            </a:r>
          </a:p>
        </p:txBody>
      </p:sp>
      <p:sp>
        <p:nvSpPr>
          <p:cNvPr id="19" name="TextBox 1"/>
          <p:cNvSpPr txBox="1"/>
          <p:nvPr/>
        </p:nvSpPr>
        <p:spPr>
          <a:xfrm>
            <a:off x="3786138" y="548619"/>
            <a:ext cx="5786841" cy="627864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tabLst>
                <a:tab pos="656722" algn="l"/>
              </a:tabLst>
            </a:pPr>
            <a:r>
              <a:rPr lang="en-US" altLang="zh-CN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#!/</a:t>
            </a:r>
            <a:r>
              <a:rPr lang="en-US" altLang="zh-CN" dirty="0" err="1" smtClean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usr</a:t>
            </a:r>
            <a:r>
              <a:rPr lang="en-US" altLang="zh-CN" dirty="0" smtClean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/bin/</a:t>
            </a:r>
            <a:r>
              <a:rPr lang="en-US" altLang="zh-CN" dirty="0" err="1" smtClean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perl</a:t>
            </a:r>
            <a:endParaRPr lang="en-US" altLang="zh-CN" dirty="0"/>
          </a:p>
          <a:p>
            <a:pPr>
              <a:tabLst>
                <a:tab pos="656722" algn="l"/>
              </a:tabLst>
            </a:pPr>
            <a:r>
              <a:rPr lang="en-US" altLang="zh-CN" dirty="0" smtClean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use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strict;</a:t>
            </a:r>
          </a:p>
          <a:p>
            <a:pPr>
              <a:tabLst>
                <a:tab pos="656722" algn="l"/>
              </a:tabLst>
            </a:pPr>
            <a:r>
              <a:rPr lang="en-US" altLang="zh-CN" dirty="0" smtClean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use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warnings</a:t>
            </a:r>
            <a:r>
              <a:rPr lang="en-US" altLang="zh-CN" dirty="0" smtClean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endParaRPr lang="en-US" altLang="zh-CN" dirty="0"/>
          </a:p>
          <a:p>
            <a:pPr>
              <a:lnSpc>
                <a:spcPct val="150000"/>
              </a:lnSpc>
              <a:tabLst>
                <a:tab pos="656722" algn="l"/>
              </a:tabLst>
            </a:pPr>
            <a:r>
              <a:rPr lang="en-US" altLang="zh-CN" dirty="0" smtClean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print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“Opening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file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output:\n</a:t>
            </a:r>
            <a:r>
              <a:rPr lang="en-US" altLang="zh-CN" dirty="0" smtClean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”;</a:t>
            </a:r>
          </a:p>
          <a:p>
            <a:pPr>
              <a:tabLst>
                <a:tab pos="2569281" algn="l"/>
              </a:tabLst>
            </a:pPr>
            <a:r>
              <a:rPr lang="en-US" altLang="zh-CN" dirty="0" smtClean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open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OUTFILE,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“&gt;file.txt”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or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die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“Can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not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find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file.txt: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$!”;</a:t>
            </a:r>
          </a:p>
          <a:p>
            <a:pPr>
              <a:tabLst>
                <a:tab pos="2569281" algn="l"/>
              </a:tabLst>
            </a:pPr>
            <a:r>
              <a:rPr lang="en-US" altLang="zh-CN" dirty="0" smtClean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print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“Outputting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file.\n”;</a:t>
            </a:r>
          </a:p>
          <a:p>
            <a:pPr>
              <a:tabLst>
                <a:tab pos="2569281" algn="l"/>
              </a:tabLst>
            </a:pPr>
            <a:r>
              <a:rPr lang="en-US" altLang="zh-CN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print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OUTFILE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“There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was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an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old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lady\n”;</a:t>
            </a:r>
          </a:p>
          <a:p>
            <a:pPr>
              <a:tabLst>
                <a:tab pos="2569281" algn="l"/>
              </a:tabLst>
            </a:pPr>
            <a:r>
              <a:rPr lang="en-US" altLang="zh-CN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close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OUTFILE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or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die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“Can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not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close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file.txt: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$!”;</a:t>
            </a:r>
            <a:r>
              <a:rPr lang="en-US" altLang="zh-CN" dirty="0"/>
              <a:t>	</a:t>
            </a:r>
            <a:endParaRPr lang="en-US" altLang="zh-CN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tabLst>
                <a:tab pos="2569281" algn="l"/>
              </a:tabLst>
            </a:pPr>
            <a:r>
              <a:rPr lang="en-US" altLang="zh-CN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print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“It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now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reads: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\n”;</a:t>
            </a:r>
          </a:p>
          <a:p>
            <a:pPr>
              <a:tabLst>
                <a:tab pos="2569281" algn="l"/>
              </a:tabLst>
            </a:pPr>
            <a:r>
              <a:rPr lang="en-US" altLang="zh-CN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open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INFILE,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“file.txt”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or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die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“can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not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open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file.txt: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$!”;</a:t>
            </a:r>
          </a:p>
          <a:p>
            <a:pPr>
              <a:tabLst>
                <a:tab pos="2569281" algn="l"/>
              </a:tabLst>
            </a:pPr>
            <a:r>
              <a:rPr lang="en-US" altLang="zh-CN" dirty="0">
                <a:solidFill>
                  <a:srgbClr val="F02E1A"/>
                </a:solidFill>
                <a:latin typeface="Times New Roman" pitchFamily="18" charset="0"/>
                <a:cs typeface="Times New Roman" pitchFamily="18" charset="0"/>
              </a:rPr>
              <a:t>print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rgbClr val="F02E1A"/>
                </a:solidFill>
                <a:latin typeface="Times New Roman" pitchFamily="18" charset="0"/>
                <a:cs typeface="Times New Roman" pitchFamily="18" charset="0"/>
              </a:rPr>
              <a:t>while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rgbClr val="F02E1A"/>
                </a:solidFill>
                <a:latin typeface="Times New Roman" pitchFamily="18" charset="0"/>
                <a:cs typeface="Times New Roman" pitchFamily="18" charset="0"/>
              </a:rPr>
              <a:t>(&lt;INFILE&gt;);</a:t>
            </a:r>
          </a:p>
          <a:p>
            <a:pPr>
              <a:tabLst>
                <a:tab pos="2569281" algn="l"/>
              </a:tabLst>
            </a:pPr>
            <a:r>
              <a:rPr lang="en-US" altLang="zh-CN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close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INFILE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or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die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“Can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not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close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file.txt: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$!”;</a:t>
            </a:r>
            <a:endParaRPr lang="en-US" altLang="zh-CN" dirty="0"/>
          </a:p>
          <a:p>
            <a:pPr>
              <a:lnSpc>
                <a:spcPct val="150000"/>
              </a:lnSpc>
              <a:tabLst>
                <a:tab pos="2569281" algn="l"/>
              </a:tabLst>
            </a:pPr>
            <a:r>
              <a:rPr lang="en-US" altLang="zh-CN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print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“\nLet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us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append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end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file:\n”;</a:t>
            </a:r>
          </a:p>
          <a:p>
            <a:pPr>
              <a:tabLst>
                <a:tab pos="2569281" algn="l"/>
              </a:tabLst>
            </a:pPr>
            <a:r>
              <a:rPr lang="en-US" altLang="zh-CN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open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OUTFILE,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“&gt;&gt;file.txt”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or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die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“Can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not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open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file.txt: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$!”;</a:t>
            </a:r>
          </a:p>
          <a:p>
            <a:pPr>
              <a:tabLst>
                <a:tab pos="2569281" algn="l"/>
              </a:tabLst>
            </a:pPr>
            <a:r>
              <a:rPr lang="en-US" altLang="zh-CN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print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OUTFILE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“who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lived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shoe.\n”;</a:t>
            </a:r>
          </a:p>
          <a:p>
            <a:pPr>
              <a:tabLst>
                <a:tab pos="2569281" algn="l"/>
              </a:tabLst>
            </a:pPr>
            <a:r>
              <a:rPr lang="en-US" altLang="zh-CN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close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OUTFILE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or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die”Can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not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close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file.txt: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$!”;</a:t>
            </a:r>
            <a:endParaRPr lang="en-US" altLang="zh-CN" dirty="0"/>
          </a:p>
          <a:p>
            <a:pPr>
              <a:lnSpc>
                <a:spcPct val="150000"/>
              </a:lnSpc>
              <a:tabLst>
                <a:tab pos="2569281" algn="l"/>
              </a:tabLst>
            </a:pPr>
            <a:r>
              <a:rPr lang="en-US" altLang="zh-CN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print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“It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now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reads:\n”;</a:t>
            </a:r>
          </a:p>
          <a:p>
            <a:pPr>
              <a:tabLst>
                <a:tab pos="2569281" algn="l"/>
              </a:tabLst>
            </a:pPr>
            <a:r>
              <a:rPr lang="en-US" altLang="zh-CN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open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INFILE,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“file.txt”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or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die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“Can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not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open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file.txt: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$!”;</a:t>
            </a:r>
          </a:p>
          <a:p>
            <a:pPr>
              <a:tabLst>
                <a:tab pos="2569281" algn="l"/>
              </a:tabLst>
            </a:pPr>
            <a:r>
              <a:rPr lang="en-US" altLang="zh-CN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print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while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(&lt;INFILE&gt;);</a:t>
            </a:r>
          </a:p>
          <a:p>
            <a:pPr>
              <a:tabLst>
                <a:tab pos="2569281" algn="l"/>
              </a:tabLst>
            </a:pPr>
            <a:r>
              <a:rPr lang="en-US" altLang="zh-CN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close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INFILE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or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die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“Can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not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close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file: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$!”;</a:t>
            </a:r>
          </a:p>
        </p:txBody>
      </p:sp>
    </p:spTree>
    <p:extLst>
      <p:ext uri="{BB962C8B-B14F-4D97-AF65-F5344CB8AC3E}">
        <p14:creationId xmlns:p14="http://schemas.microsoft.com/office/powerpoint/2010/main" val="333790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1948491" y="328124"/>
            <a:ext cx="8295271" cy="6209932"/>
          </a:xfrm>
          <a:custGeom>
            <a:avLst/>
            <a:gdLst>
              <a:gd name="connsiteX0" fmla="*/ 0 w 9144000"/>
              <a:gd name="connsiteY0" fmla="*/ 0 h 6845300"/>
              <a:gd name="connsiteX1" fmla="*/ 9143999 w 9144000"/>
              <a:gd name="connsiteY1" fmla="*/ 0 h 6845300"/>
              <a:gd name="connsiteX2" fmla="*/ 9143999 w 9144000"/>
              <a:gd name="connsiteY2" fmla="*/ 6845299 h 6845300"/>
              <a:gd name="connsiteX3" fmla="*/ 0 w 9144000"/>
              <a:gd name="connsiteY3" fmla="*/ 6845299 h 6845300"/>
              <a:gd name="connsiteX4" fmla="*/ 0 w 9144000"/>
              <a:gd name="connsiteY4" fmla="*/ 0 h 6845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45300">
                <a:moveTo>
                  <a:pt x="0" y="0"/>
                </a:moveTo>
                <a:lnTo>
                  <a:pt x="9143999" y="0"/>
                </a:lnTo>
                <a:lnTo>
                  <a:pt x="9143999" y="6845299"/>
                </a:lnTo>
                <a:lnTo>
                  <a:pt x="0" y="6845299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33"/>
          </a:p>
        </p:txBody>
      </p:sp>
      <p:sp>
        <p:nvSpPr>
          <p:cNvPr id="3" name="Freeform 3"/>
          <p:cNvSpPr/>
          <p:nvPr/>
        </p:nvSpPr>
        <p:spPr>
          <a:xfrm>
            <a:off x="4135678" y="3511664"/>
            <a:ext cx="3985185" cy="1417109"/>
          </a:xfrm>
          <a:custGeom>
            <a:avLst/>
            <a:gdLst>
              <a:gd name="connsiteX0" fmla="*/ 0 w 4392929"/>
              <a:gd name="connsiteY0" fmla="*/ 0 h 1562100"/>
              <a:gd name="connsiteX1" fmla="*/ 0 w 4392929"/>
              <a:gd name="connsiteY1" fmla="*/ 1562100 h 1562100"/>
              <a:gd name="connsiteX2" fmla="*/ 4392929 w 4392929"/>
              <a:gd name="connsiteY2" fmla="*/ 1562100 h 1562100"/>
              <a:gd name="connsiteX3" fmla="*/ 4392929 w 4392929"/>
              <a:gd name="connsiteY3" fmla="*/ 0 h 1562100"/>
              <a:gd name="connsiteX4" fmla="*/ 0 w 4392929"/>
              <a:gd name="connsiteY4" fmla="*/ 0 h 1562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392929" h="1562100">
                <a:moveTo>
                  <a:pt x="0" y="0"/>
                </a:moveTo>
                <a:lnTo>
                  <a:pt x="0" y="1562100"/>
                </a:lnTo>
                <a:lnTo>
                  <a:pt x="4392929" y="1562100"/>
                </a:lnTo>
                <a:lnTo>
                  <a:pt x="4392929" y="0"/>
                </a:lnTo>
                <a:lnTo>
                  <a:pt x="0" y="0"/>
                </a:lnTo>
              </a:path>
            </a:pathLst>
          </a:custGeom>
          <a:solidFill>
            <a:srgbClr val="FFCC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33"/>
          </a:p>
        </p:txBody>
      </p:sp>
      <p:sp>
        <p:nvSpPr>
          <p:cNvPr id="5" name="Freeform 3"/>
          <p:cNvSpPr/>
          <p:nvPr/>
        </p:nvSpPr>
        <p:spPr>
          <a:xfrm>
            <a:off x="4130608" y="3506595"/>
            <a:ext cx="3996015" cy="1428630"/>
          </a:xfrm>
          <a:custGeom>
            <a:avLst/>
            <a:gdLst>
              <a:gd name="connsiteX0" fmla="*/ 6350 w 4404867"/>
              <a:gd name="connsiteY0" fmla="*/ 6350 h 1574800"/>
              <a:gd name="connsiteX1" fmla="*/ 6350 w 4404867"/>
              <a:gd name="connsiteY1" fmla="*/ 1568450 h 1574800"/>
              <a:gd name="connsiteX2" fmla="*/ 4398517 w 4404867"/>
              <a:gd name="connsiteY2" fmla="*/ 1568450 h 1574800"/>
              <a:gd name="connsiteX3" fmla="*/ 4398517 w 4404867"/>
              <a:gd name="connsiteY3" fmla="*/ 6350 h 1574800"/>
              <a:gd name="connsiteX4" fmla="*/ 6350 w 4404867"/>
              <a:gd name="connsiteY4" fmla="*/ 6350 h 1574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404867" h="1574800">
                <a:moveTo>
                  <a:pt x="6350" y="6350"/>
                </a:moveTo>
                <a:lnTo>
                  <a:pt x="6350" y="1568450"/>
                </a:lnTo>
                <a:lnTo>
                  <a:pt x="4398517" y="1568450"/>
                </a:lnTo>
                <a:lnTo>
                  <a:pt x="4398517" y="63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1018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33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9113" y="120973"/>
            <a:ext cx="1324939" cy="1324939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4955400" y="783443"/>
            <a:ext cx="2303516" cy="59759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264"/>
              </a:lnSpc>
            </a:pPr>
            <a:r>
              <a:rPr lang="en-US" altLang="zh-CN" sz="3989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3.4</a:t>
            </a:r>
            <a:r>
              <a:rPr lang="en-US" altLang="zh-CN" sz="398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89" dirty="0">
                <a:solidFill>
                  <a:srgbClr val="000000"/>
                </a:solidFill>
                <a:latin typeface="隶书" pitchFamily="18" charset="0"/>
                <a:cs typeface="隶书" pitchFamily="18" charset="0"/>
              </a:rPr>
              <a:t>子程序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2904625" y="1935564"/>
            <a:ext cx="6157135" cy="35394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49"/>
              </a:lnSpc>
            </a:pPr>
            <a:r>
              <a:rPr lang="en-US" altLang="zh-CN" sz="2542" dirty="0">
                <a:solidFill>
                  <a:srgbClr val="FF0000"/>
                </a:solidFill>
                <a:latin typeface="仿宋_GB2312" pitchFamily="18" charset="0"/>
                <a:cs typeface="仿宋_GB2312" pitchFamily="18" charset="0"/>
              </a:rPr>
              <a:t>子程序:</a:t>
            </a:r>
            <a:r>
              <a:rPr lang="en-US" altLang="zh-CN" sz="2177" dirty="0">
                <a:solidFill>
                  <a:srgbClr val="000000"/>
                </a:solidFill>
                <a:latin typeface="仿宋_GB2312" pitchFamily="18" charset="0"/>
                <a:cs typeface="仿宋_GB2312" pitchFamily="18" charset="0"/>
              </a:rPr>
              <a:t>即执行一个特殊任务的一段分离的代码,它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2904626" y="2315764"/>
            <a:ext cx="6097823" cy="63607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87"/>
              </a:lnSpc>
            </a:pPr>
            <a:r>
              <a:rPr lang="en-US" altLang="zh-CN" sz="2177" dirty="0">
                <a:solidFill>
                  <a:srgbClr val="000000"/>
                </a:solidFill>
                <a:latin typeface="仿宋_GB2312" pitchFamily="18" charset="0"/>
                <a:cs typeface="仿宋_GB2312" pitchFamily="18" charset="0"/>
              </a:rPr>
              <a:t>可以减少重复代码且使程序易读.Perl中子程序可以</a:t>
            </a:r>
          </a:p>
          <a:p>
            <a:pPr>
              <a:lnSpc>
                <a:spcPts val="2540"/>
              </a:lnSpc>
            </a:pPr>
            <a:r>
              <a:rPr lang="en-US" altLang="zh-CN" sz="2177" dirty="0">
                <a:solidFill>
                  <a:srgbClr val="000000"/>
                </a:solidFill>
                <a:latin typeface="仿宋_GB2312" pitchFamily="18" charset="0"/>
                <a:cs typeface="仿宋_GB2312" pitchFamily="18" charset="0"/>
              </a:rPr>
              <a:t>放在程序的任何地方.定义方法为: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4218043" y="3594618"/>
            <a:ext cx="1574149" cy="34111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68"/>
              </a:lnSpc>
            </a:pPr>
            <a:r>
              <a:rPr lang="en-US" altLang="zh-CN" sz="217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sub</a:t>
            </a:r>
            <a:r>
              <a:rPr lang="en-US" altLang="zh-CN" sz="217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7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子程序名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4218043" y="3963297"/>
            <a:ext cx="134652" cy="30264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96"/>
              </a:lnSpc>
            </a:pPr>
            <a:r>
              <a:rPr lang="en-US" altLang="zh-CN" sz="217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{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4529115" y="4251327"/>
            <a:ext cx="913712" cy="34111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68"/>
              </a:lnSpc>
            </a:pPr>
            <a:r>
              <a:rPr lang="en-US" altLang="zh-CN" sz="217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语句块;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4218043" y="4620006"/>
            <a:ext cx="134652" cy="30264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96"/>
              </a:lnSpc>
            </a:pPr>
            <a:r>
              <a:rPr lang="en-US" altLang="zh-CN" sz="217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291656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1562865" y="104938"/>
            <a:ext cx="5944944" cy="6644773"/>
          </a:xfrm>
          <a:custGeom>
            <a:avLst/>
            <a:gdLst>
              <a:gd name="connsiteX0" fmla="*/ 0 w 6553200"/>
              <a:gd name="connsiteY0" fmla="*/ 0 h 4665726"/>
              <a:gd name="connsiteX1" fmla="*/ 0 w 6553200"/>
              <a:gd name="connsiteY1" fmla="*/ 4665726 h 4665726"/>
              <a:gd name="connsiteX2" fmla="*/ 6553200 w 6553200"/>
              <a:gd name="connsiteY2" fmla="*/ 4665726 h 4665726"/>
              <a:gd name="connsiteX3" fmla="*/ 6553200 w 6553200"/>
              <a:gd name="connsiteY3" fmla="*/ 0 h 4665726"/>
              <a:gd name="connsiteX4" fmla="*/ 0 w 6553200"/>
              <a:gd name="connsiteY4" fmla="*/ 0 h 46657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553200" h="4665726">
                <a:moveTo>
                  <a:pt x="0" y="0"/>
                </a:moveTo>
                <a:lnTo>
                  <a:pt x="0" y="4665726"/>
                </a:lnTo>
                <a:lnTo>
                  <a:pt x="6553200" y="4665726"/>
                </a:lnTo>
                <a:lnTo>
                  <a:pt x="6553200" y="0"/>
                </a:lnTo>
                <a:lnTo>
                  <a:pt x="0" y="0"/>
                </a:lnTo>
              </a:path>
            </a:pathLst>
          </a:custGeom>
          <a:solidFill>
            <a:srgbClr val="CCFFC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33"/>
          </a:p>
        </p:txBody>
      </p:sp>
      <p:sp>
        <p:nvSpPr>
          <p:cNvPr id="5" name="Freeform 3"/>
          <p:cNvSpPr/>
          <p:nvPr/>
        </p:nvSpPr>
        <p:spPr>
          <a:xfrm>
            <a:off x="1545753" y="116976"/>
            <a:ext cx="5956465" cy="6644768"/>
          </a:xfrm>
          <a:custGeom>
            <a:avLst/>
            <a:gdLst>
              <a:gd name="connsiteX0" fmla="*/ 6350 w 6565900"/>
              <a:gd name="connsiteY0" fmla="*/ 6350 h 4678426"/>
              <a:gd name="connsiteX1" fmla="*/ 6350 w 6565900"/>
              <a:gd name="connsiteY1" fmla="*/ 4672076 h 4678426"/>
              <a:gd name="connsiteX2" fmla="*/ 6559550 w 6565900"/>
              <a:gd name="connsiteY2" fmla="*/ 4672076 h 4678426"/>
              <a:gd name="connsiteX3" fmla="*/ 6559550 w 6565900"/>
              <a:gd name="connsiteY3" fmla="*/ 6350 h 4678426"/>
              <a:gd name="connsiteX4" fmla="*/ 6350 w 6565900"/>
              <a:gd name="connsiteY4" fmla="*/ 6350 h 46784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565900" h="4678426">
                <a:moveTo>
                  <a:pt x="6350" y="6350"/>
                </a:moveTo>
                <a:lnTo>
                  <a:pt x="6350" y="4672076"/>
                </a:lnTo>
                <a:lnTo>
                  <a:pt x="6559550" y="4672076"/>
                </a:lnTo>
                <a:lnTo>
                  <a:pt x="6559550" y="63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1010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33"/>
          </a:p>
        </p:txBody>
      </p:sp>
      <p:sp>
        <p:nvSpPr>
          <p:cNvPr id="6" name="Freeform 3"/>
          <p:cNvSpPr/>
          <p:nvPr/>
        </p:nvSpPr>
        <p:spPr>
          <a:xfrm>
            <a:off x="8142874" y="2929455"/>
            <a:ext cx="3756358" cy="2920609"/>
          </a:xfrm>
          <a:custGeom>
            <a:avLst/>
            <a:gdLst>
              <a:gd name="connsiteX0" fmla="*/ 0 w 3528821"/>
              <a:gd name="connsiteY0" fmla="*/ 0 h 2015489"/>
              <a:gd name="connsiteX1" fmla="*/ 0 w 3528821"/>
              <a:gd name="connsiteY1" fmla="*/ 2015489 h 2015489"/>
              <a:gd name="connsiteX2" fmla="*/ 3528821 w 3528821"/>
              <a:gd name="connsiteY2" fmla="*/ 2015489 h 2015489"/>
              <a:gd name="connsiteX3" fmla="*/ 3528821 w 3528821"/>
              <a:gd name="connsiteY3" fmla="*/ 0 h 2015489"/>
              <a:gd name="connsiteX4" fmla="*/ 0 w 3528821"/>
              <a:gd name="connsiteY4" fmla="*/ 0 h 201548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528821" h="2015489">
                <a:moveTo>
                  <a:pt x="0" y="0"/>
                </a:moveTo>
                <a:lnTo>
                  <a:pt x="0" y="2015489"/>
                </a:lnTo>
                <a:lnTo>
                  <a:pt x="3528821" y="2015489"/>
                </a:lnTo>
                <a:lnTo>
                  <a:pt x="3528821" y="0"/>
                </a:lnTo>
                <a:lnTo>
                  <a:pt x="0" y="0"/>
                </a:lnTo>
              </a:path>
            </a:pathLst>
          </a:custGeom>
          <a:solidFill>
            <a:srgbClr val="F4C3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33"/>
          </a:p>
        </p:txBody>
      </p:sp>
      <p:sp>
        <p:nvSpPr>
          <p:cNvPr id="7" name="Freeform 3"/>
          <p:cNvSpPr/>
          <p:nvPr/>
        </p:nvSpPr>
        <p:spPr>
          <a:xfrm>
            <a:off x="8137113" y="2923695"/>
            <a:ext cx="3786182" cy="2926369"/>
          </a:xfrm>
          <a:custGeom>
            <a:avLst/>
            <a:gdLst>
              <a:gd name="connsiteX0" fmla="*/ 6350 w 3541521"/>
              <a:gd name="connsiteY0" fmla="*/ 6350 h 2028951"/>
              <a:gd name="connsiteX1" fmla="*/ 6350 w 3541521"/>
              <a:gd name="connsiteY1" fmla="*/ 2022601 h 2028951"/>
              <a:gd name="connsiteX2" fmla="*/ 3535171 w 3541521"/>
              <a:gd name="connsiteY2" fmla="*/ 2022601 h 2028951"/>
              <a:gd name="connsiteX3" fmla="*/ 3535171 w 3541521"/>
              <a:gd name="connsiteY3" fmla="*/ 6350 h 2028951"/>
              <a:gd name="connsiteX4" fmla="*/ 6350 w 3541521"/>
              <a:gd name="connsiteY4" fmla="*/ 6350 h 20289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541521" h="2028951">
                <a:moveTo>
                  <a:pt x="6350" y="6350"/>
                </a:moveTo>
                <a:lnTo>
                  <a:pt x="6350" y="2022601"/>
                </a:lnTo>
                <a:lnTo>
                  <a:pt x="3535171" y="2022601"/>
                </a:lnTo>
                <a:lnTo>
                  <a:pt x="3535171" y="63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1010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33"/>
          </a:p>
        </p:txBody>
      </p:sp>
      <p:sp>
        <p:nvSpPr>
          <p:cNvPr id="8" name="Freeform 3"/>
          <p:cNvSpPr/>
          <p:nvPr/>
        </p:nvSpPr>
        <p:spPr>
          <a:xfrm>
            <a:off x="8142874" y="2561568"/>
            <a:ext cx="3165336" cy="360152"/>
          </a:xfrm>
          <a:custGeom>
            <a:avLst/>
            <a:gdLst>
              <a:gd name="connsiteX0" fmla="*/ 0 w 3489197"/>
              <a:gd name="connsiteY0" fmla="*/ 0 h 397001"/>
              <a:gd name="connsiteX1" fmla="*/ 0 w 3489197"/>
              <a:gd name="connsiteY1" fmla="*/ 397001 h 397001"/>
              <a:gd name="connsiteX2" fmla="*/ 3489197 w 3489197"/>
              <a:gd name="connsiteY2" fmla="*/ 397001 h 397001"/>
              <a:gd name="connsiteX3" fmla="*/ 3489197 w 3489197"/>
              <a:gd name="connsiteY3" fmla="*/ 0 h 397001"/>
              <a:gd name="connsiteX4" fmla="*/ 0 w 3489197"/>
              <a:gd name="connsiteY4" fmla="*/ 0 h 39700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489197" h="397001">
                <a:moveTo>
                  <a:pt x="0" y="0"/>
                </a:moveTo>
                <a:lnTo>
                  <a:pt x="0" y="397001"/>
                </a:lnTo>
                <a:lnTo>
                  <a:pt x="3489197" y="397001"/>
                </a:lnTo>
                <a:lnTo>
                  <a:pt x="3489197" y="0"/>
                </a:lnTo>
                <a:lnTo>
                  <a:pt x="0" y="0"/>
                </a:lnTo>
              </a:path>
            </a:pathLst>
          </a:custGeom>
          <a:solidFill>
            <a:srgbClr val="F4C3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33"/>
          </a:p>
        </p:txBody>
      </p:sp>
      <p:sp>
        <p:nvSpPr>
          <p:cNvPr id="9" name="Freeform 3"/>
          <p:cNvSpPr/>
          <p:nvPr/>
        </p:nvSpPr>
        <p:spPr>
          <a:xfrm>
            <a:off x="8144154" y="977088"/>
            <a:ext cx="3377686" cy="675711"/>
          </a:xfrm>
          <a:custGeom>
            <a:avLst/>
            <a:gdLst>
              <a:gd name="connsiteX0" fmla="*/ 0 w 6553200"/>
              <a:gd name="connsiteY0" fmla="*/ 0 h 526541"/>
              <a:gd name="connsiteX1" fmla="*/ 0 w 6553200"/>
              <a:gd name="connsiteY1" fmla="*/ 526541 h 526541"/>
              <a:gd name="connsiteX2" fmla="*/ 6553200 w 6553200"/>
              <a:gd name="connsiteY2" fmla="*/ 526541 h 526541"/>
              <a:gd name="connsiteX3" fmla="*/ 6553200 w 6553200"/>
              <a:gd name="connsiteY3" fmla="*/ 0 h 526541"/>
              <a:gd name="connsiteX4" fmla="*/ 0 w 6553200"/>
              <a:gd name="connsiteY4" fmla="*/ 0 h 52654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553200" h="526541">
                <a:moveTo>
                  <a:pt x="0" y="0"/>
                </a:moveTo>
                <a:lnTo>
                  <a:pt x="0" y="526541"/>
                </a:lnTo>
                <a:lnTo>
                  <a:pt x="6553200" y="526541"/>
                </a:lnTo>
                <a:lnTo>
                  <a:pt x="6553200" y="0"/>
                </a:lnTo>
                <a:lnTo>
                  <a:pt x="0" y="0"/>
                </a:lnTo>
              </a:path>
            </a:pathLst>
          </a:custGeom>
          <a:solidFill>
            <a:srgbClr val="FFFFC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33"/>
          </a:p>
        </p:txBody>
      </p:sp>
      <p:sp>
        <p:nvSpPr>
          <p:cNvPr id="10" name="Freeform 3"/>
          <p:cNvSpPr/>
          <p:nvPr/>
        </p:nvSpPr>
        <p:spPr>
          <a:xfrm>
            <a:off x="8137113" y="992364"/>
            <a:ext cx="3401175" cy="681469"/>
          </a:xfrm>
          <a:custGeom>
            <a:avLst/>
            <a:gdLst>
              <a:gd name="connsiteX0" fmla="*/ 6350 w 6565900"/>
              <a:gd name="connsiteY0" fmla="*/ 6350 h 540003"/>
              <a:gd name="connsiteX1" fmla="*/ 6350 w 6565900"/>
              <a:gd name="connsiteY1" fmla="*/ 533653 h 540003"/>
              <a:gd name="connsiteX2" fmla="*/ 6559550 w 6565900"/>
              <a:gd name="connsiteY2" fmla="*/ 533653 h 540003"/>
              <a:gd name="connsiteX3" fmla="*/ 6559550 w 6565900"/>
              <a:gd name="connsiteY3" fmla="*/ 6350 h 540003"/>
              <a:gd name="connsiteX4" fmla="*/ 6350 w 6565900"/>
              <a:gd name="connsiteY4" fmla="*/ 6350 h 54000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565900" h="540003">
                <a:moveTo>
                  <a:pt x="6350" y="6350"/>
                </a:moveTo>
                <a:lnTo>
                  <a:pt x="6350" y="533653"/>
                </a:lnTo>
                <a:lnTo>
                  <a:pt x="6559550" y="533653"/>
                </a:lnTo>
                <a:lnTo>
                  <a:pt x="6559550" y="63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1010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33"/>
          </a:p>
        </p:txBody>
      </p:sp>
      <p:sp>
        <p:nvSpPr>
          <p:cNvPr id="2" name="TextBox 1"/>
          <p:cNvSpPr txBox="1"/>
          <p:nvPr/>
        </p:nvSpPr>
        <p:spPr>
          <a:xfrm>
            <a:off x="1648776" y="141035"/>
            <a:ext cx="5786841" cy="669414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US" altLang="zh-CN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#!/</a:t>
            </a:r>
            <a:r>
              <a:rPr lang="en-US" altLang="zh-CN" dirty="0" err="1" smtClean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usr</a:t>
            </a:r>
            <a:r>
              <a:rPr lang="en-US" altLang="zh-CN" dirty="0" smtClean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/bin/</a:t>
            </a:r>
            <a:r>
              <a:rPr lang="en-US" altLang="zh-CN" dirty="0" err="1" smtClean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perl</a:t>
            </a:r>
            <a:endParaRPr lang="en-US" altLang="zh-CN" dirty="0"/>
          </a:p>
          <a:p>
            <a:r>
              <a:rPr lang="en-US" altLang="zh-CN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use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strict;</a:t>
            </a:r>
          </a:p>
          <a:p>
            <a:r>
              <a:rPr lang="en-US" altLang="zh-CN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use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warning;</a:t>
            </a:r>
          </a:p>
          <a:p>
            <a:endParaRPr lang="en-US" altLang="zh-CN" dirty="0"/>
          </a:p>
          <a:p>
            <a:r>
              <a:rPr lang="en-US" altLang="zh-CN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print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“Opening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file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output:\n”;</a:t>
            </a:r>
          </a:p>
          <a:p>
            <a:r>
              <a:rPr lang="en-US" altLang="zh-CN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open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OUTFILE,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“&gt;file.txt”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or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die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“Can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not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find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file.txt: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$!”;</a:t>
            </a:r>
          </a:p>
          <a:p>
            <a:r>
              <a:rPr lang="en-US" altLang="zh-CN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print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“Outputting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file.\n”;</a:t>
            </a:r>
          </a:p>
          <a:p>
            <a:r>
              <a:rPr lang="en-US" altLang="zh-CN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print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OUTFILE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“There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was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an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old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lady\n”;</a:t>
            </a:r>
          </a:p>
          <a:p>
            <a:r>
              <a:rPr lang="en-US" altLang="zh-CN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close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OUTFILE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or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die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“Can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not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close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file.txt: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$!”;</a:t>
            </a:r>
          </a:p>
          <a:p>
            <a:endParaRPr lang="en-US" altLang="zh-CN" dirty="0">
              <a:solidFill>
                <a:srgbClr val="903C9A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print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“It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now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reads: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\n”;</a:t>
            </a:r>
          </a:p>
          <a:p>
            <a:r>
              <a:rPr lang="en-US" altLang="zh-CN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open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INFILE,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“file.txt”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or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die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“can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not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open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file.txt: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$!”;</a:t>
            </a:r>
          </a:p>
          <a:p>
            <a:r>
              <a:rPr lang="en-US" altLang="zh-CN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print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while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(&lt;INFILE&gt;);</a:t>
            </a:r>
          </a:p>
          <a:p>
            <a:r>
              <a:rPr lang="en-US" altLang="zh-CN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close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INFILE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or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die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“Can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not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close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file.txt: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$!”;</a:t>
            </a:r>
          </a:p>
          <a:p>
            <a:endParaRPr lang="en-US" altLang="zh-CN" dirty="0"/>
          </a:p>
          <a:p>
            <a:r>
              <a:rPr lang="en-US" altLang="zh-CN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print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“\</a:t>
            </a:r>
            <a:r>
              <a:rPr lang="en-US" altLang="zh-CN" dirty="0" err="1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nLet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us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append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end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file:\n”;</a:t>
            </a:r>
          </a:p>
          <a:p>
            <a:r>
              <a:rPr lang="en-US" altLang="zh-CN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open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OUTFILE,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“&gt;&gt;file.txt”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or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die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“Can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not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open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file.txt: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$!”;</a:t>
            </a:r>
          </a:p>
          <a:p>
            <a:r>
              <a:rPr lang="en-US" altLang="zh-CN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print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OUTFILE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“who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lived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shoe.\n”;</a:t>
            </a:r>
          </a:p>
          <a:p>
            <a:r>
              <a:rPr lang="en-US" altLang="zh-CN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close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OUTFILE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or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err="1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die”Can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not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close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file.txt: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$!”;</a:t>
            </a:r>
          </a:p>
          <a:p>
            <a:endParaRPr lang="en-US" altLang="zh-CN" dirty="0"/>
          </a:p>
          <a:p>
            <a:r>
              <a:rPr lang="en-US" altLang="zh-CN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print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“It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now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reads:\n”;</a:t>
            </a:r>
          </a:p>
          <a:p>
            <a:r>
              <a:rPr lang="en-US" altLang="zh-CN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open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INFILE,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“file.txt”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or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die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“Can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not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open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file.txt: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$!”;</a:t>
            </a:r>
          </a:p>
          <a:p>
            <a:r>
              <a:rPr lang="en-US" altLang="zh-CN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print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while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(&lt;INFILE&gt;);</a:t>
            </a:r>
          </a:p>
          <a:p>
            <a:r>
              <a:rPr lang="en-US" altLang="zh-CN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close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INFILE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or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die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“Can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not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close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file: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$!”;</a:t>
            </a:r>
            <a:endParaRPr lang="en-US" altLang="zh-CN" dirty="0">
              <a:solidFill>
                <a:srgbClr val="903C9A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"/>
          <p:cNvSpPr txBox="1"/>
          <p:nvPr/>
        </p:nvSpPr>
        <p:spPr>
          <a:xfrm>
            <a:off x="8235429" y="2626708"/>
            <a:ext cx="3640420" cy="317522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5"/>
              </a:lnSpc>
            </a:pPr>
            <a:r>
              <a:rPr lang="en-US" altLang="zh-CN" sz="1812" dirty="0">
                <a:solidFill>
                  <a:srgbClr val="F02E1A"/>
                </a:solidFill>
                <a:latin typeface="Times New Roman" pitchFamily="18" charset="0"/>
                <a:cs typeface="Times New Roman" pitchFamily="18" charset="0"/>
              </a:rPr>
              <a:t>屏幕输出</a:t>
            </a:r>
            <a:r>
              <a:rPr lang="en-US" altLang="zh-CN" sz="1812" b="1" dirty="0">
                <a:solidFill>
                  <a:srgbClr val="F02E1A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>
              <a:lnSpc>
                <a:spcPts val="907"/>
              </a:lnSpc>
            </a:pPr>
            <a:endParaRPr lang="en-US" altLang="zh-CN" sz="1633" dirty="0"/>
          </a:p>
          <a:p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Opening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file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output</a:t>
            </a:r>
          </a:p>
          <a:p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Outputting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file.</a:t>
            </a:r>
          </a:p>
          <a:p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It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now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reads:</a:t>
            </a:r>
          </a:p>
          <a:p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There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was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an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old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lady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Let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us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append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end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file:</a:t>
            </a:r>
          </a:p>
          <a:p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It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now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reads:</a:t>
            </a:r>
          </a:p>
          <a:p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There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was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an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old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lady</a:t>
            </a:r>
          </a:p>
          <a:p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Who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lived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shoe.</a:t>
            </a:r>
          </a:p>
        </p:txBody>
      </p:sp>
      <p:sp>
        <p:nvSpPr>
          <p:cNvPr id="16" name="TextBox 1"/>
          <p:cNvSpPr txBox="1"/>
          <p:nvPr/>
        </p:nvSpPr>
        <p:spPr>
          <a:xfrm>
            <a:off x="8259847" y="423868"/>
            <a:ext cx="2263440" cy="127727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7"/>
              </a:lnSpc>
            </a:pPr>
            <a:endParaRPr lang="en-US" altLang="zh-CN" sz="1633" dirty="0"/>
          </a:p>
          <a:p>
            <a:pPr>
              <a:lnSpc>
                <a:spcPts val="907"/>
              </a:lnSpc>
            </a:pPr>
            <a:endParaRPr lang="en-US" altLang="zh-CN" sz="1633" dirty="0"/>
          </a:p>
          <a:p>
            <a:pPr>
              <a:lnSpc>
                <a:spcPts val="2087"/>
              </a:lnSpc>
            </a:pPr>
            <a:r>
              <a:rPr lang="en-US" altLang="zh-CN" sz="1812" dirty="0">
                <a:solidFill>
                  <a:srgbClr val="F02E1A"/>
                </a:solidFill>
                <a:latin typeface="Times New Roman" pitchFamily="18" charset="0"/>
                <a:cs typeface="Times New Roman" pitchFamily="18" charset="0"/>
              </a:rPr>
              <a:t>文件</a:t>
            </a:r>
            <a:r>
              <a:rPr lang="en-US" altLang="zh-CN" sz="1812" b="1" dirty="0">
                <a:solidFill>
                  <a:srgbClr val="F02E1A"/>
                </a:solidFill>
                <a:latin typeface="Times New Roman" pitchFamily="18" charset="0"/>
                <a:cs typeface="Times New Roman" pitchFamily="18" charset="0"/>
              </a:rPr>
              <a:t>file.txt</a:t>
            </a:r>
            <a:r>
              <a:rPr lang="en-US" altLang="zh-CN" sz="1812" dirty="0">
                <a:solidFill>
                  <a:srgbClr val="F02E1A"/>
                </a:solidFill>
                <a:latin typeface="Times New Roman" pitchFamily="18" charset="0"/>
                <a:cs typeface="Times New Roman" pitchFamily="18" charset="0"/>
              </a:rPr>
              <a:t>内容为</a:t>
            </a:r>
            <a:r>
              <a:rPr lang="en-US" altLang="zh-CN" sz="1812" b="1" dirty="0">
                <a:solidFill>
                  <a:srgbClr val="F02E1A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>
              <a:lnSpc>
                <a:spcPts val="907"/>
              </a:lnSpc>
            </a:pPr>
            <a:endParaRPr lang="en-US" altLang="zh-CN" sz="1633" dirty="0"/>
          </a:p>
          <a:p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There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was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an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old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lady</a:t>
            </a:r>
          </a:p>
          <a:p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who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lived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shoe.</a:t>
            </a:r>
          </a:p>
        </p:txBody>
      </p:sp>
      <p:pic>
        <p:nvPicPr>
          <p:cNvPr id="18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3256" y="128544"/>
            <a:ext cx="1324939" cy="132493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20296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3025494" y="1818047"/>
            <a:ext cx="6075596" cy="1894603"/>
          </a:xfrm>
          <a:custGeom>
            <a:avLst/>
            <a:gdLst>
              <a:gd name="connsiteX0" fmla="*/ 0 w 6697219"/>
              <a:gd name="connsiteY0" fmla="*/ 0 h 1989582"/>
              <a:gd name="connsiteX1" fmla="*/ 0 w 6697219"/>
              <a:gd name="connsiteY1" fmla="*/ 1989581 h 1989582"/>
              <a:gd name="connsiteX2" fmla="*/ 6697217 w 6697219"/>
              <a:gd name="connsiteY2" fmla="*/ 1989581 h 1989582"/>
              <a:gd name="connsiteX3" fmla="*/ 6697217 w 6697219"/>
              <a:gd name="connsiteY3" fmla="*/ 0 h 1989582"/>
              <a:gd name="connsiteX4" fmla="*/ 0 w 6697219"/>
              <a:gd name="connsiteY4" fmla="*/ 0 h 198958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697219" h="1989582">
                <a:moveTo>
                  <a:pt x="0" y="0"/>
                </a:moveTo>
                <a:lnTo>
                  <a:pt x="0" y="1989581"/>
                </a:lnTo>
                <a:lnTo>
                  <a:pt x="6697217" y="1989581"/>
                </a:lnTo>
                <a:lnTo>
                  <a:pt x="6697217" y="0"/>
                </a:lnTo>
                <a:lnTo>
                  <a:pt x="0" y="0"/>
                </a:lnTo>
              </a:path>
            </a:pathLst>
          </a:custGeom>
          <a:solidFill>
            <a:srgbClr val="E7C3B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33"/>
          </a:p>
        </p:txBody>
      </p:sp>
      <p:sp>
        <p:nvSpPr>
          <p:cNvPr id="5" name="Freeform 3"/>
          <p:cNvSpPr/>
          <p:nvPr/>
        </p:nvSpPr>
        <p:spPr>
          <a:xfrm>
            <a:off x="3019733" y="1812978"/>
            <a:ext cx="6087807" cy="1899672"/>
          </a:xfrm>
          <a:custGeom>
            <a:avLst/>
            <a:gdLst>
              <a:gd name="connsiteX0" fmla="*/ 6350 w 6710680"/>
              <a:gd name="connsiteY0" fmla="*/ 6350 h 2001520"/>
              <a:gd name="connsiteX1" fmla="*/ 6350 w 6710680"/>
              <a:gd name="connsiteY1" fmla="*/ 1995169 h 2001520"/>
              <a:gd name="connsiteX2" fmla="*/ 6704329 w 6710680"/>
              <a:gd name="connsiteY2" fmla="*/ 1995169 h 2001520"/>
              <a:gd name="connsiteX3" fmla="*/ 6704329 w 6710680"/>
              <a:gd name="connsiteY3" fmla="*/ 6350 h 2001520"/>
              <a:gd name="connsiteX4" fmla="*/ 6350 w 6710680"/>
              <a:gd name="connsiteY4" fmla="*/ 6350 h 20015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710680" h="2001520">
                <a:moveTo>
                  <a:pt x="6350" y="6350"/>
                </a:moveTo>
                <a:lnTo>
                  <a:pt x="6350" y="1995169"/>
                </a:lnTo>
                <a:lnTo>
                  <a:pt x="6704329" y="1995169"/>
                </a:lnTo>
                <a:lnTo>
                  <a:pt x="6704329" y="63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80808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33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639" y="224663"/>
            <a:ext cx="1324939" cy="1324939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12007" y="1924043"/>
            <a:ext cx="2042226" cy="35394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49"/>
              </a:lnSpc>
            </a:pPr>
            <a:r>
              <a:rPr lang="en-US" altLang="zh-CN" sz="2542" dirty="0">
                <a:solidFill>
                  <a:srgbClr val="FF5050"/>
                </a:solidFill>
                <a:latin typeface="Times New Roman" pitchFamily="18" charset="0"/>
                <a:cs typeface="Times New Roman" pitchFamily="18" charset="0"/>
              </a:rPr>
              <a:t>常见编程错误: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3745673" y="2304243"/>
            <a:ext cx="4462760" cy="31547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87"/>
              </a:lnSpc>
            </a:pPr>
            <a:r>
              <a:rPr lang="en-US" altLang="zh-CN" sz="2177" dirty="0">
                <a:solidFill>
                  <a:srgbClr val="000000"/>
                </a:solidFill>
                <a:latin typeface="仿宋_GB2312" pitchFamily="18" charset="0"/>
                <a:cs typeface="仿宋_GB2312" pitchFamily="18" charset="0"/>
              </a:rPr>
              <a:t>文件句柄不能作为参数传递给子程序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3526770" y="2661400"/>
            <a:ext cx="5389296" cy="105125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tabLst>
                <a:tab pos="218907" algn="l"/>
              </a:tabLst>
            </a:pPr>
            <a:r>
              <a:rPr lang="en-US" altLang="zh-CN" sz="1633" dirty="0"/>
              <a:t>	</a:t>
            </a:r>
            <a:r>
              <a:rPr lang="en-US" altLang="zh-CN" sz="2177" dirty="0">
                <a:solidFill>
                  <a:srgbClr val="000000"/>
                </a:solidFill>
                <a:latin typeface="仿宋_GB2312" pitchFamily="18" charset="0"/>
                <a:cs typeface="仿宋_GB2312" pitchFamily="18" charset="0"/>
              </a:rPr>
              <a:t>处理方法:把文件名传递给子程序,子程序用</a:t>
            </a:r>
          </a:p>
          <a:p>
            <a:pPr>
              <a:tabLst>
                <a:tab pos="218907" algn="l"/>
              </a:tabLst>
            </a:pPr>
            <a:r>
              <a:rPr lang="en-US" altLang="zh-CN" sz="2177" dirty="0">
                <a:solidFill>
                  <a:srgbClr val="000000"/>
                </a:solidFill>
                <a:latin typeface="仿宋_GB2312" pitchFamily="18" charset="0"/>
                <a:cs typeface="仿宋_GB2312" pitchFamily="18" charset="0"/>
              </a:rPr>
              <a:t>它来创建一个本地的文件句柄,然后打开和处</a:t>
            </a:r>
          </a:p>
          <a:p>
            <a:pPr>
              <a:tabLst>
                <a:tab pos="218907" algn="l"/>
              </a:tabLst>
            </a:pPr>
            <a:r>
              <a:rPr lang="en-US" altLang="zh-CN" sz="2177" dirty="0">
                <a:solidFill>
                  <a:srgbClr val="000000"/>
                </a:solidFill>
                <a:latin typeface="仿宋_GB2312" pitchFamily="18" charset="0"/>
                <a:cs typeface="仿宋_GB2312" pitchFamily="18" charset="0"/>
              </a:rPr>
              <a:t>理这个文件</a:t>
            </a:r>
          </a:p>
        </p:txBody>
      </p:sp>
    </p:spTree>
    <p:extLst>
      <p:ext uri="{BB962C8B-B14F-4D97-AF65-F5344CB8AC3E}">
        <p14:creationId xmlns:p14="http://schemas.microsoft.com/office/powerpoint/2010/main" val="3658963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18" y="113975"/>
            <a:ext cx="1324939" cy="1324939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065922" y="1889479"/>
            <a:ext cx="3986989" cy="85408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22"/>
              </a:lnSpc>
              <a:tabLst>
                <a:tab pos="322600" algn="l"/>
              </a:tabLst>
            </a:pPr>
            <a:r>
              <a:rPr lang="en-US" altLang="zh-CN" sz="2542" dirty="0">
                <a:solidFill>
                  <a:srgbClr val="000000"/>
                </a:solidFill>
                <a:latin typeface="隶书" pitchFamily="18" charset="0"/>
                <a:cs typeface="隶书" pitchFamily="18" charset="0"/>
              </a:rPr>
              <a:t>②读取一定数量的字符数</a:t>
            </a:r>
            <a:r>
              <a:rPr lang="en-US" altLang="zh-CN" sz="2542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>
              <a:lnSpc>
                <a:spcPts val="907"/>
              </a:lnSpc>
            </a:pPr>
            <a:endParaRPr lang="en-US" altLang="zh-CN" sz="1633" dirty="0"/>
          </a:p>
          <a:p>
            <a:pPr>
              <a:lnSpc>
                <a:spcPts val="2722"/>
              </a:lnSpc>
              <a:tabLst>
                <a:tab pos="322600" algn="l"/>
              </a:tabLst>
            </a:pPr>
            <a:r>
              <a:rPr lang="en-US" altLang="zh-CN" sz="1633" dirty="0"/>
              <a:t>	</a:t>
            </a:r>
            <a:r>
              <a:rPr lang="en-US" altLang="zh-CN" sz="2542" dirty="0">
                <a:solidFill>
                  <a:srgbClr val="000000"/>
                </a:solidFill>
                <a:latin typeface="隶书" pitchFamily="18" charset="0"/>
                <a:cs typeface="隶书" pitchFamily="18" charset="0"/>
              </a:rPr>
              <a:t>使用</a:t>
            </a:r>
            <a:r>
              <a:rPr lang="en-US" altLang="zh-CN" sz="2542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read</a:t>
            </a:r>
            <a:r>
              <a:rPr lang="en-US" altLang="zh-CN" sz="2542" dirty="0">
                <a:solidFill>
                  <a:srgbClr val="000000"/>
                </a:solidFill>
                <a:latin typeface="隶书" pitchFamily="18" charset="0"/>
                <a:cs typeface="隶书" pitchFamily="18" charset="0"/>
              </a:rPr>
              <a:t>函数</a:t>
            </a:r>
            <a:r>
              <a:rPr lang="en-US" altLang="zh-CN" sz="2542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542" dirty="0">
                <a:solidFill>
                  <a:srgbClr val="000000"/>
                </a:solidFill>
                <a:latin typeface="隶书" pitchFamily="18" charset="0"/>
                <a:cs typeface="隶书" pitchFamily="18" charset="0"/>
              </a:rPr>
              <a:t>调用语法为</a:t>
            </a:r>
            <a:r>
              <a:rPr lang="en-US" altLang="zh-CN" sz="2542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4114352" y="2857261"/>
            <a:ext cx="4943661" cy="34111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68"/>
              </a:lnSpc>
            </a:pPr>
            <a:r>
              <a:rPr lang="en-US" altLang="zh-CN" sz="2542" dirty="0">
                <a:solidFill>
                  <a:srgbClr val="F02E1A"/>
                </a:solidFill>
                <a:latin typeface="Times New Roman" pitchFamily="18" charset="0"/>
                <a:cs typeface="Times New Roman" pitchFamily="18" charset="0"/>
              </a:rPr>
              <a:t>read(FILEHANDLE,</a:t>
            </a:r>
            <a:r>
              <a:rPr lang="en-US" altLang="zh-CN" sz="254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42" dirty="0">
                <a:solidFill>
                  <a:srgbClr val="F02E1A"/>
                </a:solidFill>
                <a:latin typeface="Times New Roman" pitchFamily="18" charset="0"/>
                <a:cs typeface="Times New Roman" pitchFamily="18" charset="0"/>
              </a:rPr>
              <a:t>$string,</a:t>
            </a:r>
            <a:r>
              <a:rPr lang="en-US" altLang="zh-CN" sz="254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42" dirty="0">
                <a:solidFill>
                  <a:srgbClr val="F02E1A"/>
                </a:solidFill>
                <a:latin typeface="Times New Roman" pitchFamily="18" charset="0"/>
                <a:cs typeface="Times New Roman" pitchFamily="18" charset="0"/>
              </a:rPr>
              <a:t>length);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3388516" y="3272024"/>
            <a:ext cx="5932714" cy="39241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22"/>
              </a:lnSpc>
            </a:pPr>
            <a:r>
              <a:rPr lang="en-US" altLang="zh-CN" sz="2542" dirty="0">
                <a:solidFill>
                  <a:srgbClr val="000000"/>
                </a:solidFill>
                <a:latin typeface="隶书" pitchFamily="18" charset="0"/>
                <a:cs typeface="隶书" pitchFamily="18" charset="0"/>
              </a:rPr>
              <a:t>表示从</a:t>
            </a:r>
            <a:r>
              <a:rPr lang="en-US" altLang="zh-CN" sz="2542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FILEHANDLE</a:t>
            </a:r>
            <a:r>
              <a:rPr lang="en-US" altLang="zh-CN" sz="2542" dirty="0">
                <a:solidFill>
                  <a:srgbClr val="000000"/>
                </a:solidFill>
                <a:latin typeface="隶书" pitchFamily="18" charset="0"/>
                <a:cs typeface="隶书" pitchFamily="18" charset="0"/>
              </a:rPr>
              <a:t>中的数据依指定的字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3376995" y="3663745"/>
            <a:ext cx="5136021" cy="39241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22"/>
              </a:lnSpc>
            </a:pPr>
            <a:r>
              <a:rPr lang="en-US" altLang="zh-CN" sz="2542" dirty="0">
                <a:solidFill>
                  <a:srgbClr val="000000"/>
                </a:solidFill>
                <a:latin typeface="隶书" pitchFamily="18" charset="0"/>
                <a:cs typeface="隶书" pitchFamily="18" charset="0"/>
              </a:rPr>
              <a:t>符串长度读入之后指派给变量</a:t>
            </a:r>
            <a:r>
              <a:rPr lang="en-US" altLang="zh-CN" sz="2542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$string</a:t>
            </a:r>
          </a:p>
        </p:txBody>
      </p:sp>
    </p:spTree>
    <p:extLst>
      <p:ext uri="{BB962C8B-B14F-4D97-AF65-F5344CB8AC3E}">
        <p14:creationId xmlns:p14="http://schemas.microsoft.com/office/powerpoint/2010/main" val="586331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1948491" y="328124"/>
            <a:ext cx="8295271" cy="6209932"/>
          </a:xfrm>
          <a:custGeom>
            <a:avLst/>
            <a:gdLst>
              <a:gd name="connsiteX0" fmla="*/ 0 w 9144000"/>
              <a:gd name="connsiteY0" fmla="*/ 0 h 6845300"/>
              <a:gd name="connsiteX1" fmla="*/ 9143999 w 9144000"/>
              <a:gd name="connsiteY1" fmla="*/ 0 h 6845300"/>
              <a:gd name="connsiteX2" fmla="*/ 9143999 w 9144000"/>
              <a:gd name="connsiteY2" fmla="*/ 6845299 h 6845300"/>
              <a:gd name="connsiteX3" fmla="*/ 0 w 9144000"/>
              <a:gd name="connsiteY3" fmla="*/ 6845299 h 6845300"/>
              <a:gd name="connsiteX4" fmla="*/ 0 w 9144000"/>
              <a:gd name="connsiteY4" fmla="*/ 0 h 6845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45300">
                <a:moveTo>
                  <a:pt x="0" y="0"/>
                </a:moveTo>
                <a:lnTo>
                  <a:pt x="9143999" y="0"/>
                </a:lnTo>
                <a:lnTo>
                  <a:pt x="9143999" y="6845299"/>
                </a:lnTo>
                <a:lnTo>
                  <a:pt x="0" y="6845299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33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9545" y="138038"/>
            <a:ext cx="1324939" cy="1324939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065922" y="1877958"/>
            <a:ext cx="2531142" cy="39241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22"/>
              </a:lnSpc>
            </a:pPr>
            <a:r>
              <a:rPr lang="en-US" altLang="zh-CN" sz="2542" dirty="0">
                <a:solidFill>
                  <a:srgbClr val="000000"/>
                </a:solidFill>
                <a:latin typeface="隶书" pitchFamily="18" charset="0"/>
                <a:cs typeface="隶书" pitchFamily="18" charset="0"/>
              </a:rPr>
              <a:t>③</a:t>
            </a:r>
            <a:r>
              <a:rPr lang="en-US" altLang="zh-CN" sz="254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542" dirty="0">
                <a:solidFill>
                  <a:srgbClr val="000000"/>
                </a:solidFill>
                <a:latin typeface="隶书" pitchFamily="18" charset="0"/>
                <a:cs typeface="隶书" pitchFamily="18" charset="0"/>
              </a:rPr>
              <a:t>字符读取方式</a:t>
            </a:r>
            <a:r>
              <a:rPr lang="en-US" altLang="zh-CN" sz="2542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3549813" y="2338806"/>
            <a:ext cx="3642023" cy="39241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22"/>
              </a:lnSpc>
            </a:pPr>
            <a:r>
              <a:rPr lang="en-US" altLang="zh-CN" sz="2542" dirty="0">
                <a:solidFill>
                  <a:srgbClr val="000000"/>
                </a:solidFill>
                <a:latin typeface="隶书" pitchFamily="18" charset="0"/>
                <a:cs typeface="隶书" pitchFamily="18" charset="0"/>
              </a:rPr>
              <a:t>使用</a:t>
            </a:r>
            <a:r>
              <a:rPr lang="en-US" altLang="zh-CN" sz="2542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getc</a:t>
            </a:r>
            <a:r>
              <a:rPr lang="en-US" altLang="zh-CN" sz="2542" dirty="0">
                <a:solidFill>
                  <a:srgbClr val="000000"/>
                </a:solidFill>
                <a:latin typeface="隶书" pitchFamily="18" charset="0"/>
                <a:cs typeface="隶书" pitchFamily="18" charset="0"/>
              </a:rPr>
              <a:t>函数</a:t>
            </a:r>
            <a:r>
              <a:rPr lang="en-US" altLang="zh-CN" sz="2542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542" dirty="0">
                <a:solidFill>
                  <a:srgbClr val="000000"/>
                </a:solidFill>
                <a:latin typeface="隶书" pitchFamily="18" charset="0"/>
                <a:cs typeface="隶书" pitchFamily="18" charset="0"/>
              </a:rPr>
              <a:t>调用语法为</a:t>
            </a:r>
            <a:r>
              <a:rPr lang="en-US" altLang="zh-CN" sz="2542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4114352" y="2868782"/>
            <a:ext cx="3949799" cy="34111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68"/>
              </a:lnSpc>
            </a:pPr>
            <a:r>
              <a:rPr lang="en-US" altLang="zh-CN" sz="2542" dirty="0">
                <a:solidFill>
                  <a:srgbClr val="F02E1A"/>
                </a:solidFill>
                <a:latin typeface="Times New Roman" pitchFamily="18" charset="0"/>
                <a:cs typeface="Times New Roman" pitchFamily="18" charset="0"/>
              </a:rPr>
              <a:t>$char</a:t>
            </a:r>
            <a:r>
              <a:rPr lang="en-US" altLang="zh-CN" sz="254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42" dirty="0">
                <a:solidFill>
                  <a:srgbClr val="F02E1A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54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42" dirty="0">
                <a:solidFill>
                  <a:srgbClr val="F02E1A"/>
                </a:solidFill>
                <a:latin typeface="Times New Roman" pitchFamily="18" charset="0"/>
                <a:cs typeface="Times New Roman" pitchFamily="18" charset="0"/>
              </a:rPr>
              <a:t>getc(FILEHANDLE);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3469165" y="3272024"/>
            <a:ext cx="5281895" cy="39241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22"/>
              </a:lnSpc>
            </a:pPr>
            <a:r>
              <a:rPr lang="en-US" altLang="zh-CN" sz="2542" dirty="0">
                <a:solidFill>
                  <a:srgbClr val="000000"/>
                </a:solidFill>
                <a:latin typeface="隶书" pitchFamily="18" charset="0"/>
                <a:cs typeface="隶书" pitchFamily="18" charset="0"/>
              </a:rPr>
              <a:t>表示从</a:t>
            </a:r>
            <a:r>
              <a:rPr lang="en-US" altLang="zh-CN" sz="2542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FILEHANDLE</a:t>
            </a:r>
            <a:r>
              <a:rPr lang="en-US" altLang="zh-CN" sz="2542" dirty="0">
                <a:solidFill>
                  <a:srgbClr val="000000"/>
                </a:solidFill>
                <a:latin typeface="隶书" pitchFamily="18" charset="0"/>
                <a:cs typeface="隶书" pitchFamily="18" charset="0"/>
              </a:rPr>
              <a:t>中读取一个字符</a:t>
            </a:r>
          </a:p>
        </p:txBody>
      </p:sp>
    </p:spTree>
    <p:extLst>
      <p:ext uri="{BB962C8B-B14F-4D97-AF65-F5344CB8AC3E}">
        <p14:creationId xmlns:p14="http://schemas.microsoft.com/office/powerpoint/2010/main" val="3828633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3875067" y="2512776"/>
            <a:ext cx="5422342" cy="340797"/>
          </a:xfrm>
          <a:custGeom>
            <a:avLst/>
            <a:gdLst>
              <a:gd name="connsiteX0" fmla="*/ 0 w 5977128"/>
              <a:gd name="connsiteY0" fmla="*/ 0 h 375666"/>
              <a:gd name="connsiteX1" fmla="*/ 0 w 5977128"/>
              <a:gd name="connsiteY1" fmla="*/ 375665 h 375666"/>
              <a:gd name="connsiteX2" fmla="*/ 5977127 w 5977128"/>
              <a:gd name="connsiteY2" fmla="*/ 375665 h 375666"/>
              <a:gd name="connsiteX3" fmla="*/ 5977127 w 5977128"/>
              <a:gd name="connsiteY3" fmla="*/ 0 h 375666"/>
              <a:gd name="connsiteX4" fmla="*/ 0 w 5977128"/>
              <a:gd name="connsiteY4" fmla="*/ 0 h 3756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977128" h="375666">
                <a:moveTo>
                  <a:pt x="0" y="0"/>
                </a:moveTo>
                <a:lnTo>
                  <a:pt x="0" y="375665"/>
                </a:lnTo>
                <a:lnTo>
                  <a:pt x="5977127" y="375665"/>
                </a:lnTo>
                <a:lnTo>
                  <a:pt x="5977127" y="0"/>
                </a:lnTo>
                <a:lnTo>
                  <a:pt x="0" y="0"/>
                </a:lnTo>
              </a:path>
            </a:pathLst>
          </a:custGeom>
          <a:solidFill>
            <a:srgbClr val="CED7F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33"/>
          </a:p>
        </p:txBody>
      </p:sp>
      <p:sp>
        <p:nvSpPr>
          <p:cNvPr id="5" name="Freeform 3"/>
          <p:cNvSpPr/>
          <p:nvPr/>
        </p:nvSpPr>
        <p:spPr>
          <a:xfrm>
            <a:off x="3869307" y="2507016"/>
            <a:ext cx="5433863" cy="353009"/>
          </a:xfrm>
          <a:custGeom>
            <a:avLst/>
            <a:gdLst>
              <a:gd name="connsiteX0" fmla="*/ 6350 w 5989828"/>
              <a:gd name="connsiteY0" fmla="*/ 6350 h 389127"/>
              <a:gd name="connsiteX1" fmla="*/ 6350 w 5989828"/>
              <a:gd name="connsiteY1" fmla="*/ 382777 h 389127"/>
              <a:gd name="connsiteX2" fmla="*/ 5983477 w 5989828"/>
              <a:gd name="connsiteY2" fmla="*/ 382777 h 389127"/>
              <a:gd name="connsiteX3" fmla="*/ 5983477 w 5989828"/>
              <a:gd name="connsiteY3" fmla="*/ 6350 h 389127"/>
              <a:gd name="connsiteX4" fmla="*/ 6350 w 5989828"/>
              <a:gd name="connsiteY4" fmla="*/ 6350 h 38912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989828" h="389127">
                <a:moveTo>
                  <a:pt x="6350" y="6350"/>
                </a:moveTo>
                <a:lnTo>
                  <a:pt x="6350" y="382777"/>
                </a:lnTo>
                <a:lnTo>
                  <a:pt x="5983477" y="382777"/>
                </a:lnTo>
                <a:lnTo>
                  <a:pt x="5983477" y="63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3774EE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33"/>
          </a:p>
        </p:txBody>
      </p:sp>
      <p:sp>
        <p:nvSpPr>
          <p:cNvPr id="6" name="Freeform 3"/>
          <p:cNvSpPr/>
          <p:nvPr/>
        </p:nvSpPr>
        <p:spPr>
          <a:xfrm>
            <a:off x="3875067" y="3818591"/>
            <a:ext cx="5422342" cy="590346"/>
          </a:xfrm>
          <a:custGeom>
            <a:avLst/>
            <a:gdLst>
              <a:gd name="connsiteX0" fmla="*/ 0 w 5977128"/>
              <a:gd name="connsiteY0" fmla="*/ 0 h 650747"/>
              <a:gd name="connsiteX1" fmla="*/ 0 w 5977128"/>
              <a:gd name="connsiteY1" fmla="*/ 650747 h 650747"/>
              <a:gd name="connsiteX2" fmla="*/ 5977127 w 5977128"/>
              <a:gd name="connsiteY2" fmla="*/ 650747 h 650747"/>
              <a:gd name="connsiteX3" fmla="*/ 5977127 w 5977128"/>
              <a:gd name="connsiteY3" fmla="*/ 0 h 650747"/>
              <a:gd name="connsiteX4" fmla="*/ 0 w 5977128"/>
              <a:gd name="connsiteY4" fmla="*/ 0 h 65074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977128" h="650747">
                <a:moveTo>
                  <a:pt x="0" y="0"/>
                </a:moveTo>
                <a:lnTo>
                  <a:pt x="0" y="650747"/>
                </a:lnTo>
                <a:lnTo>
                  <a:pt x="5977127" y="650747"/>
                </a:lnTo>
                <a:lnTo>
                  <a:pt x="5977127" y="0"/>
                </a:lnTo>
                <a:lnTo>
                  <a:pt x="0" y="0"/>
                </a:lnTo>
              </a:path>
            </a:pathLst>
          </a:custGeom>
          <a:solidFill>
            <a:srgbClr val="CED7F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33"/>
          </a:p>
        </p:txBody>
      </p:sp>
      <p:sp>
        <p:nvSpPr>
          <p:cNvPr id="7" name="Freeform 3"/>
          <p:cNvSpPr/>
          <p:nvPr/>
        </p:nvSpPr>
        <p:spPr>
          <a:xfrm>
            <a:off x="3869307" y="3813521"/>
            <a:ext cx="5433863" cy="601867"/>
          </a:xfrm>
          <a:custGeom>
            <a:avLst/>
            <a:gdLst>
              <a:gd name="connsiteX0" fmla="*/ 6350 w 5989828"/>
              <a:gd name="connsiteY0" fmla="*/ 6350 h 663447"/>
              <a:gd name="connsiteX1" fmla="*/ 6350 w 5989828"/>
              <a:gd name="connsiteY1" fmla="*/ 657097 h 663447"/>
              <a:gd name="connsiteX2" fmla="*/ 5983477 w 5989828"/>
              <a:gd name="connsiteY2" fmla="*/ 657097 h 663447"/>
              <a:gd name="connsiteX3" fmla="*/ 5983477 w 5989828"/>
              <a:gd name="connsiteY3" fmla="*/ 6350 h 663447"/>
              <a:gd name="connsiteX4" fmla="*/ 6350 w 5989828"/>
              <a:gd name="connsiteY4" fmla="*/ 6350 h 66344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989828" h="663447">
                <a:moveTo>
                  <a:pt x="6350" y="6350"/>
                </a:moveTo>
                <a:lnTo>
                  <a:pt x="6350" y="657097"/>
                </a:lnTo>
                <a:lnTo>
                  <a:pt x="5983477" y="657097"/>
                </a:lnTo>
                <a:lnTo>
                  <a:pt x="5983477" y="63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3774EE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33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1892" y="224663"/>
            <a:ext cx="1324939" cy="1324939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065922" y="1636013"/>
            <a:ext cx="2441374" cy="35394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49"/>
              </a:lnSpc>
            </a:pPr>
            <a:r>
              <a:rPr lang="en-US" altLang="zh-CN" sz="2542" dirty="0">
                <a:solidFill>
                  <a:srgbClr val="000000"/>
                </a:solidFill>
                <a:latin typeface="隶书" pitchFamily="18" charset="0"/>
                <a:cs typeface="隶书" pitchFamily="18" charset="0"/>
              </a:rPr>
              <a:t>④</a:t>
            </a:r>
            <a:r>
              <a:rPr lang="en-US" altLang="zh-CN" sz="254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542" dirty="0">
                <a:solidFill>
                  <a:srgbClr val="000000"/>
                </a:solidFill>
                <a:latin typeface="隶书" pitchFamily="18" charset="0"/>
                <a:cs typeface="隶书" pitchFamily="18" charset="0"/>
              </a:rPr>
              <a:t>读取整个文件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3480685" y="2154467"/>
            <a:ext cx="97784" cy="148245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5"/>
              </a:lnSpc>
            </a:pPr>
            <a:r>
              <a:rPr lang="en-US" altLang="zh-CN" sz="217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  <a:p>
            <a:pPr>
              <a:lnSpc>
                <a:spcPts val="907"/>
              </a:lnSpc>
            </a:pPr>
            <a:endParaRPr lang="en-US" altLang="zh-CN" sz="1633" dirty="0"/>
          </a:p>
          <a:p>
            <a:pPr>
              <a:lnSpc>
                <a:spcPts val="907"/>
              </a:lnSpc>
            </a:pPr>
            <a:endParaRPr lang="en-US" altLang="zh-CN" sz="1633" dirty="0"/>
          </a:p>
          <a:p>
            <a:pPr>
              <a:lnSpc>
                <a:spcPts val="907"/>
              </a:lnSpc>
            </a:pPr>
            <a:endParaRPr lang="en-US" altLang="zh-CN" sz="1633" dirty="0"/>
          </a:p>
          <a:p>
            <a:pPr>
              <a:lnSpc>
                <a:spcPts val="907"/>
              </a:lnSpc>
            </a:pPr>
            <a:endParaRPr lang="en-US" altLang="zh-CN" sz="1633" dirty="0"/>
          </a:p>
          <a:p>
            <a:pPr>
              <a:lnSpc>
                <a:spcPts val="907"/>
              </a:lnSpc>
            </a:pPr>
            <a:endParaRPr lang="en-US" altLang="zh-CN" sz="1633" dirty="0"/>
          </a:p>
          <a:p>
            <a:pPr>
              <a:lnSpc>
                <a:spcPts val="907"/>
              </a:lnSpc>
            </a:pPr>
            <a:endParaRPr lang="en-US" altLang="zh-CN" sz="1633" dirty="0"/>
          </a:p>
          <a:p>
            <a:pPr>
              <a:lnSpc>
                <a:spcPts val="907"/>
              </a:lnSpc>
            </a:pPr>
            <a:endParaRPr lang="en-US" altLang="zh-CN" sz="1633" dirty="0"/>
          </a:p>
          <a:p>
            <a:pPr>
              <a:lnSpc>
                <a:spcPts val="907"/>
              </a:lnSpc>
            </a:pPr>
            <a:endParaRPr lang="en-US" altLang="zh-CN" sz="1633" dirty="0"/>
          </a:p>
          <a:p>
            <a:pPr>
              <a:lnSpc>
                <a:spcPts val="2087"/>
              </a:lnSpc>
            </a:pPr>
            <a:r>
              <a:rPr lang="en-US" altLang="zh-CN" sz="217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3895449" y="2131425"/>
            <a:ext cx="3051156" cy="231601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68"/>
              </a:lnSpc>
              <a:tabLst>
                <a:tab pos="57607" algn="l"/>
              </a:tabLst>
            </a:pPr>
            <a:r>
              <a:rPr lang="en-US" altLang="zh-CN" sz="2177" dirty="0">
                <a:solidFill>
                  <a:srgbClr val="000000"/>
                </a:solidFill>
                <a:latin typeface="隶书" pitchFamily="18" charset="0"/>
                <a:cs typeface="隶书" pitchFamily="18" charset="0"/>
              </a:rPr>
              <a:t>方式一</a:t>
            </a:r>
            <a:r>
              <a:rPr lang="en-US" altLang="zh-CN" sz="217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>
              <a:lnSpc>
                <a:spcPts val="907"/>
              </a:lnSpc>
            </a:pPr>
            <a:endParaRPr lang="en-US" altLang="zh-CN" sz="1633" dirty="0"/>
          </a:p>
          <a:p>
            <a:pPr>
              <a:lnSpc>
                <a:spcPts val="907"/>
              </a:lnSpc>
            </a:pPr>
            <a:endParaRPr lang="en-US" altLang="zh-CN" sz="1633" dirty="0"/>
          </a:p>
          <a:p>
            <a:pPr>
              <a:lnSpc>
                <a:spcPts val="1633"/>
              </a:lnSpc>
              <a:tabLst>
                <a:tab pos="57607" algn="l"/>
              </a:tabLst>
            </a:pPr>
            <a:r>
              <a:rPr lang="en-US" altLang="zh-CN" sz="1633" dirty="0"/>
              <a:t>	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@array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&lt;FILEHANDLE&gt;;</a:t>
            </a:r>
          </a:p>
          <a:p>
            <a:pPr>
              <a:lnSpc>
                <a:spcPts val="907"/>
              </a:lnSpc>
            </a:pPr>
            <a:endParaRPr lang="en-US" altLang="zh-CN" sz="1633" dirty="0"/>
          </a:p>
          <a:p>
            <a:pPr>
              <a:lnSpc>
                <a:spcPts val="907"/>
              </a:lnSpc>
            </a:pPr>
            <a:endParaRPr lang="en-US" altLang="zh-CN" sz="1633" dirty="0"/>
          </a:p>
          <a:p>
            <a:pPr>
              <a:lnSpc>
                <a:spcPts val="907"/>
              </a:lnSpc>
            </a:pPr>
            <a:endParaRPr lang="en-US" altLang="zh-CN" sz="1633" dirty="0"/>
          </a:p>
          <a:p>
            <a:pPr>
              <a:lnSpc>
                <a:spcPts val="3084"/>
              </a:lnSpc>
              <a:tabLst>
                <a:tab pos="57607" algn="l"/>
              </a:tabLst>
            </a:pPr>
            <a:r>
              <a:rPr lang="en-US" altLang="zh-CN" sz="2177" dirty="0">
                <a:solidFill>
                  <a:srgbClr val="000000"/>
                </a:solidFill>
                <a:latin typeface="隶书" pitchFamily="18" charset="0"/>
                <a:cs typeface="隶书" pitchFamily="18" charset="0"/>
              </a:rPr>
              <a:t>方式二</a:t>
            </a:r>
            <a:r>
              <a:rPr lang="en-US" altLang="zh-CN" sz="217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>
              <a:lnSpc>
                <a:spcPts val="907"/>
              </a:lnSpc>
            </a:pPr>
            <a:endParaRPr lang="en-US" altLang="zh-CN" sz="1633" dirty="0"/>
          </a:p>
          <a:p>
            <a:pPr>
              <a:lnSpc>
                <a:spcPts val="907"/>
              </a:lnSpc>
            </a:pPr>
            <a:endParaRPr lang="en-US" altLang="zh-CN" sz="1633" dirty="0"/>
          </a:p>
          <a:p>
            <a:pPr>
              <a:lnSpc>
                <a:spcPts val="907"/>
              </a:lnSpc>
            </a:pPr>
            <a:endParaRPr lang="en-US" altLang="zh-CN" sz="1633" dirty="0"/>
          </a:p>
          <a:p>
            <a:pPr>
              <a:lnSpc>
                <a:spcPts val="1633"/>
              </a:lnSpc>
              <a:tabLst>
                <a:tab pos="57607" algn="l"/>
              </a:tabLst>
            </a:pPr>
            <a:r>
              <a:rPr lang="en-US" altLang="zh-CN" sz="1633" dirty="0"/>
              <a:t>	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$/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undef;</a:t>
            </a:r>
          </a:p>
          <a:p>
            <a:pPr>
              <a:lnSpc>
                <a:spcPts val="1905"/>
              </a:lnSpc>
              <a:tabLst>
                <a:tab pos="57607" algn="l"/>
              </a:tabLst>
            </a:pPr>
            <a:r>
              <a:rPr lang="en-US" altLang="zh-CN" sz="2000" dirty="0"/>
              <a:t>	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$string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&lt;FILEHANDLE&gt;;</a:t>
            </a:r>
          </a:p>
        </p:txBody>
      </p:sp>
    </p:spTree>
    <p:extLst>
      <p:ext uri="{BB962C8B-B14F-4D97-AF65-F5344CB8AC3E}">
        <p14:creationId xmlns:p14="http://schemas.microsoft.com/office/powerpoint/2010/main" val="24033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1948491" y="328124"/>
            <a:ext cx="8295271" cy="6209932"/>
          </a:xfrm>
          <a:custGeom>
            <a:avLst/>
            <a:gdLst>
              <a:gd name="connsiteX0" fmla="*/ 0 w 9144000"/>
              <a:gd name="connsiteY0" fmla="*/ 0 h 6845300"/>
              <a:gd name="connsiteX1" fmla="*/ 9143999 w 9144000"/>
              <a:gd name="connsiteY1" fmla="*/ 0 h 6845300"/>
              <a:gd name="connsiteX2" fmla="*/ 9143999 w 9144000"/>
              <a:gd name="connsiteY2" fmla="*/ 6845299 h 6845300"/>
              <a:gd name="connsiteX3" fmla="*/ 0 w 9144000"/>
              <a:gd name="connsiteY3" fmla="*/ 6845299 h 6845300"/>
              <a:gd name="connsiteX4" fmla="*/ 0 w 9144000"/>
              <a:gd name="connsiteY4" fmla="*/ 0 h 6845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45300">
                <a:moveTo>
                  <a:pt x="0" y="0"/>
                </a:moveTo>
                <a:lnTo>
                  <a:pt x="9143999" y="0"/>
                </a:lnTo>
                <a:lnTo>
                  <a:pt x="9143999" y="6845299"/>
                </a:lnTo>
                <a:lnTo>
                  <a:pt x="0" y="6845299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33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9860" y="224663"/>
            <a:ext cx="1324939" cy="1324939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2651159" y="1647534"/>
            <a:ext cx="2510303" cy="44371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84"/>
              </a:lnSpc>
            </a:pPr>
            <a:r>
              <a:rPr lang="en-US" altLang="zh-CN" sz="2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3.</a:t>
            </a:r>
            <a:r>
              <a:rPr lang="en-US" altLang="zh-CN" sz="2900" dirty="0">
                <a:solidFill>
                  <a:srgbClr val="000000"/>
                </a:solidFill>
                <a:latin typeface="隶书" pitchFamily="18" charset="0"/>
                <a:cs typeface="隶书" pitchFamily="18" charset="0"/>
              </a:rPr>
              <a:t>随机访问文件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3019837" y="2223594"/>
            <a:ext cx="6485750" cy="34111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68"/>
              </a:lnSpc>
            </a:pPr>
            <a:r>
              <a:rPr lang="en-US" altLang="zh-CN" sz="2177" dirty="0">
                <a:solidFill>
                  <a:srgbClr val="000000"/>
                </a:solidFill>
                <a:latin typeface="隶书" pitchFamily="18" charset="0"/>
                <a:cs typeface="隶书" pitchFamily="18" charset="0"/>
              </a:rPr>
              <a:t>随机文件中的每条记录一般具有相同的长度</a:t>
            </a:r>
            <a:r>
              <a:rPr lang="en-US" altLang="zh-CN" sz="217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177" dirty="0">
                <a:solidFill>
                  <a:srgbClr val="000000"/>
                </a:solidFill>
                <a:latin typeface="隶书" pitchFamily="18" charset="0"/>
                <a:cs typeface="隶书" pitchFamily="18" charset="0"/>
              </a:rPr>
              <a:t>使用函数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2996795" y="2603794"/>
            <a:ext cx="2510303" cy="31547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87"/>
              </a:lnSpc>
            </a:pPr>
            <a:r>
              <a:rPr lang="en-US" altLang="zh-CN" sz="2177" dirty="0">
                <a:solidFill>
                  <a:srgbClr val="000000"/>
                </a:solidFill>
                <a:latin typeface="隶书" pitchFamily="18" charset="0"/>
                <a:cs typeface="隶书" pitchFamily="18" charset="0"/>
              </a:rPr>
              <a:t>对随机文件进行访问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3065922" y="2995515"/>
            <a:ext cx="1391407" cy="39241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22"/>
              </a:lnSpc>
            </a:pPr>
            <a:r>
              <a:rPr lang="en-US" altLang="zh-CN" sz="2542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zh-CN" sz="254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542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tell</a:t>
            </a:r>
            <a:r>
              <a:rPr lang="en-US" altLang="zh-CN" sz="2542" dirty="0">
                <a:solidFill>
                  <a:srgbClr val="008000"/>
                </a:solidFill>
                <a:latin typeface="隶书" pitchFamily="18" charset="0"/>
                <a:cs typeface="隶书" pitchFamily="18" charset="0"/>
              </a:rPr>
              <a:t>函数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3307868" y="3467885"/>
            <a:ext cx="740587" cy="39241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22"/>
              </a:lnSpc>
            </a:pPr>
            <a:r>
              <a:rPr lang="en-US" altLang="zh-CN" sz="2542" dirty="0">
                <a:solidFill>
                  <a:srgbClr val="000000"/>
                </a:solidFill>
                <a:latin typeface="隶书" pitchFamily="18" charset="0"/>
                <a:cs typeface="隶书" pitchFamily="18" charset="0"/>
              </a:rPr>
              <a:t>语法</a:t>
            </a:r>
            <a:r>
              <a:rPr lang="en-US" altLang="zh-CN" sz="2542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3307867" y="3997860"/>
            <a:ext cx="3319498" cy="76431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68"/>
              </a:lnSpc>
              <a:tabLst>
                <a:tab pos="483900" algn="l"/>
              </a:tabLst>
            </a:pPr>
            <a:r>
              <a:rPr lang="en-US" altLang="zh-CN" sz="1633" dirty="0"/>
              <a:t>	</a:t>
            </a:r>
            <a:r>
              <a:rPr lang="en-US" altLang="zh-CN" sz="2542" dirty="0">
                <a:solidFill>
                  <a:srgbClr val="F02E1A"/>
                </a:solidFill>
                <a:latin typeface="Times New Roman" pitchFamily="18" charset="0"/>
                <a:cs typeface="Times New Roman" pitchFamily="18" charset="0"/>
              </a:rPr>
              <a:t>tell</a:t>
            </a:r>
            <a:r>
              <a:rPr lang="en-US" altLang="zh-CN" sz="254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42" dirty="0">
                <a:solidFill>
                  <a:srgbClr val="F02E1A"/>
                </a:solidFill>
                <a:latin typeface="Times New Roman" pitchFamily="18" charset="0"/>
                <a:cs typeface="Times New Roman" pitchFamily="18" charset="0"/>
              </a:rPr>
              <a:t>(FILEHANDLE);</a:t>
            </a:r>
          </a:p>
          <a:p>
            <a:pPr>
              <a:lnSpc>
                <a:spcPts val="907"/>
              </a:lnSpc>
            </a:pPr>
            <a:endParaRPr lang="en-US" altLang="zh-CN" sz="1633" dirty="0"/>
          </a:p>
          <a:p>
            <a:pPr>
              <a:lnSpc>
                <a:spcPts val="2449"/>
              </a:lnSpc>
              <a:tabLst>
                <a:tab pos="483900" algn="l"/>
              </a:tabLst>
            </a:pPr>
            <a:r>
              <a:rPr lang="en-US" altLang="zh-CN" sz="2177" dirty="0">
                <a:solidFill>
                  <a:srgbClr val="000000"/>
                </a:solidFill>
                <a:latin typeface="隶书" pitchFamily="18" charset="0"/>
                <a:cs typeface="隶书" pitchFamily="18" charset="0"/>
              </a:rPr>
              <a:t>确定文件中的当前位置</a:t>
            </a:r>
          </a:p>
        </p:txBody>
      </p:sp>
    </p:spTree>
    <p:extLst>
      <p:ext uri="{BB962C8B-B14F-4D97-AF65-F5344CB8AC3E}">
        <p14:creationId xmlns:p14="http://schemas.microsoft.com/office/powerpoint/2010/main" val="1778804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4723259" y="3349216"/>
            <a:ext cx="1364768" cy="535736"/>
          </a:xfrm>
          <a:custGeom>
            <a:avLst/>
            <a:gdLst>
              <a:gd name="connsiteX0" fmla="*/ 0 w 1368552"/>
              <a:gd name="connsiteY0" fmla="*/ 0 h 590550"/>
              <a:gd name="connsiteX1" fmla="*/ 0 w 1368552"/>
              <a:gd name="connsiteY1" fmla="*/ 590550 h 590550"/>
              <a:gd name="connsiteX2" fmla="*/ 1368551 w 1368552"/>
              <a:gd name="connsiteY2" fmla="*/ 590550 h 590550"/>
              <a:gd name="connsiteX3" fmla="*/ 1368551 w 1368552"/>
              <a:gd name="connsiteY3" fmla="*/ 0 h 590550"/>
              <a:gd name="connsiteX4" fmla="*/ 0 w 1368552"/>
              <a:gd name="connsiteY4" fmla="*/ 0 h 5905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368552" h="590550">
                <a:moveTo>
                  <a:pt x="0" y="0"/>
                </a:moveTo>
                <a:lnTo>
                  <a:pt x="0" y="590550"/>
                </a:lnTo>
                <a:lnTo>
                  <a:pt x="1368551" y="590550"/>
                </a:lnTo>
                <a:lnTo>
                  <a:pt x="1368551" y="0"/>
                </a:lnTo>
                <a:lnTo>
                  <a:pt x="0" y="0"/>
                </a:lnTo>
              </a:path>
            </a:pathLst>
          </a:custGeom>
          <a:solidFill>
            <a:srgbClr val="CED7F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33"/>
          </a:p>
        </p:txBody>
      </p:sp>
      <p:sp>
        <p:nvSpPr>
          <p:cNvPr id="5" name="Freeform 3"/>
          <p:cNvSpPr/>
          <p:nvPr/>
        </p:nvSpPr>
        <p:spPr>
          <a:xfrm>
            <a:off x="4718190" y="3343456"/>
            <a:ext cx="1369837" cy="547257"/>
          </a:xfrm>
          <a:custGeom>
            <a:avLst/>
            <a:gdLst>
              <a:gd name="connsiteX0" fmla="*/ 6350 w 1380490"/>
              <a:gd name="connsiteY0" fmla="*/ 6350 h 603250"/>
              <a:gd name="connsiteX1" fmla="*/ 6350 w 1380490"/>
              <a:gd name="connsiteY1" fmla="*/ 596900 h 603250"/>
              <a:gd name="connsiteX2" fmla="*/ 1374139 w 1380490"/>
              <a:gd name="connsiteY2" fmla="*/ 596900 h 603250"/>
              <a:gd name="connsiteX3" fmla="*/ 1374139 w 1380490"/>
              <a:gd name="connsiteY3" fmla="*/ 6350 h 603250"/>
              <a:gd name="connsiteX4" fmla="*/ 6350 w 1380490"/>
              <a:gd name="connsiteY4" fmla="*/ 6350 h 6032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380490" h="603250">
                <a:moveTo>
                  <a:pt x="6350" y="6350"/>
                </a:moveTo>
                <a:lnTo>
                  <a:pt x="6350" y="596900"/>
                </a:lnTo>
                <a:lnTo>
                  <a:pt x="1374139" y="596900"/>
                </a:lnTo>
                <a:lnTo>
                  <a:pt x="1374139" y="63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101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33"/>
          </a:p>
        </p:txBody>
      </p:sp>
      <p:sp>
        <p:nvSpPr>
          <p:cNvPr id="6" name="Freeform 3"/>
          <p:cNvSpPr/>
          <p:nvPr/>
        </p:nvSpPr>
        <p:spPr>
          <a:xfrm>
            <a:off x="6879338" y="3295987"/>
            <a:ext cx="3130936" cy="1709150"/>
          </a:xfrm>
          <a:custGeom>
            <a:avLst/>
            <a:gdLst>
              <a:gd name="connsiteX0" fmla="*/ 0 w 3168396"/>
              <a:gd name="connsiteY0" fmla="*/ 0 h 1079754"/>
              <a:gd name="connsiteX1" fmla="*/ 0 w 3168396"/>
              <a:gd name="connsiteY1" fmla="*/ 1079754 h 1079754"/>
              <a:gd name="connsiteX2" fmla="*/ 3168396 w 3168396"/>
              <a:gd name="connsiteY2" fmla="*/ 1079754 h 1079754"/>
              <a:gd name="connsiteX3" fmla="*/ 3168396 w 3168396"/>
              <a:gd name="connsiteY3" fmla="*/ 0 h 1079754"/>
              <a:gd name="connsiteX4" fmla="*/ 0 w 3168396"/>
              <a:gd name="connsiteY4" fmla="*/ 0 h 107975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168396" h="1079754">
                <a:moveTo>
                  <a:pt x="0" y="0"/>
                </a:moveTo>
                <a:lnTo>
                  <a:pt x="0" y="1079754"/>
                </a:lnTo>
                <a:lnTo>
                  <a:pt x="3168396" y="1079754"/>
                </a:lnTo>
                <a:lnTo>
                  <a:pt x="3168396" y="0"/>
                </a:lnTo>
                <a:lnTo>
                  <a:pt x="0" y="0"/>
                </a:lnTo>
              </a:path>
            </a:pathLst>
          </a:custGeom>
          <a:solidFill>
            <a:srgbClr val="CED7F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33"/>
          </a:p>
        </p:txBody>
      </p:sp>
      <p:sp>
        <p:nvSpPr>
          <p:cNvPr id="7" name="Freeform 3"/>
          <p:cNvSpPr/>
          <p:nvPr/>
        </p:nvSpPr>
        <p:spPr>
          <a:xfrm>
            <a:off x="6873577" y="3290226"/>
            <a:ext cx="3136697" cy="1714911"/>
          </a:xfrm>
          <a:custGeom>
            <a:avLst/>
            <a:gdLst>
              <a:gd name="connsiteX0" fmla="*/ 6350 w 3181858"/>
              <a:gd name="connsiteY0" fmla="*/ 6350 h 1092454"/>
              <a:gd name="connsiteX1" fmla="*/ 6350 w 3181858"/>
              <a:gd name="connsiteY1" fmla="*/ 1086104 h 1092454"/>
              <a:gd name="connsiteX2" fmla="*/ 3175508 w 3181858"/>
              <a:gd name="connsiteY2" fmla="*/ 1086104 h 1092454"/>
              <a:gd name="connsiteX3" fmla="*/ 3175508 w 3181858"/>
              <a:gd name="connsiteY3" fmla="*/ 6350 h 1092454"/>
              <a:gd name="connsiteX4" fmla="*/ 6350 w 3181858"/>
              <a:gd name="connsiteY4" fmla="*/ 6350 h 109245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181858" h="1092454">
                <a:moveTo>
                  <a:pt x="6350" y="6350"/>
                </a:moveTo>
                <a:lnTo>
                  <a:pt x="6350" y="1086104"/>
                </a:lnTo>
                <a:lnTo>
                  <a:pt x="3175508" y="1086104"/>
                </a:lnTo>
                <a:lnTo>
                  <a:pt x="3175508" y="63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101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33"/>
          </a:p>
        </p:txBody>
      </p:sp>
      <p:sp>
        <p:nvSpPr>
          <p:cNvPr id="8" name="Freeform 3"/>
          <p:cNvSpPr/>
          <p:nvPr/>
        </p:nvSpPr>
        <p:spPr>
          <a:xfrm>
            <a:off x="7135559" y="2832605"/>
            <a:ext cx="20162" cy="273513"/>
          </a:xfrm>
          <a:custGeom>
            <a:avLst/>
            <a:gdLst>
              <a:gd name="connsiteX0" fmla="*/ 6350 w 22225"/>
              <a:gd name="connsiteY0" fmla="*/ 6350 h 301497"/>
              <a:gd name="connsiteX1" fmla="*/ 6350 w 22225"/>
              <a:gd name="connsiteY1" fmla="*/ 295148 h 30149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2225" h="301497">
                <a:moveTo>
                  <a:pt x="6350" y="6350"/>
                </a:moveTo>
                <a:lnTo>
                  <a:pt x="6350" y="295148"/>
                </a:lnTo>
              </a:path>
            </a:pathLst>
          </a:custGeom>
          <a:ln w="12700">
            <a:solidFill>
              <a:srgbClr val="01010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33"/>
          </a:p>
        </p:txBody>
      </p:sp>
      <p:sp>
        <p:nvSpPr>
          <p:cNvPr id="9" name="Freeform 3"/>
          <p:cNvSpPr/>
          <p:nvPr/>
        </p:nvSpPr>
        <p:spPr>
          <a:xfrm>
            <a:off x="5371442" y="3094598"/>
            <a:ext cx="1775637" cy="20162"/>
          </a:xfrm>
          <a:custGeom>
            <a:avLst/>
            <a:gdLst>
              <a:gd name="connsiteX0" fmla="*/ 1950961 w 1957311"/>
              <a:gd name="connsiteY0" fmla="*/ 6350 h 22225"/>
              <a:gd name="connsiteX1" fmla="*/ 6350 w 1957311"/>
              <a:gd name="connsiteY1" fmla="*/ 6350 h 2222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957311" h="22225">
                <a:moveTo>
                  <a:pt x="1950961" y="63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1010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33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3449" y="113974"/>
            <a:ext cx="1324939" cy="1324939"/>
          </a:xfrm>
          <a:prstGeom prst="rect">
            <a:avLst/>
          </a:prstGeom>
          <a:noFill/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5600" y="3087685"/>
            <a:ext cx="92170" cy="288030"/>
          </a:xfrm>
          <a:prstGeom prst="rect">
            <a:avLst/>
          </a:prstGeom>
          <a:noFill/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077648" y="2891824"/>
            <a:ext cx="92170" cy="28803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065922" y="1647534"/>
            <a:ext cx="5851474" cy="131574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22"/>
              </a:lnSpc>
              <a:tabLst>
                <a:tab pos="241950" algn="l"/>
                <a:tab pos="806501" algn="l"/>
              </a:tabLst>
            </a:pPr>
            <a:r>
              <a:rPr lang="en-US" altLang="zh-CN" sz="2542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zh-CN" sz="254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42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seek</a:t>
            </a:r>
            <a:r>
              <a:rPr lang="en-US" altLang="zh-CN" sz="2542" dirty="0">
                <a:solidFill>
                  <a:srgbClr val="008000"/>
                </a:solidFill>
                <a:latin typeface="隶书" pitchFamily="18" charset="0"/>
                <a:cs typeface="隶书" pitchFamily="18" charset="0"/>
              </a:rPr>
              <a:t>函数</a:t>
            </a:r>
          </a:p>
          <a:p>
            <a:pPr>
              <a:lnSpc>
                <a:spcPts val="907"/>
              </a:lnSpc>
            </a:pPr>
            <a:endParaRPr lang="en-US" altLang="zh-CN" sz="1633" dirty="0"/>
          </a:p>
          <a:p>
            <a:pPr>
              <a:lnSpc>
                <a:spcPts val="2722"/>
              </a:lnSpc>
              <a:tabLst>
                <a:tab pos="241950" algn="l"/>
                <a:tab pos="806501" algn="l"/>
              </a:tabLst>
            </a:pPr>
            <a:r>
              <a:rPr lang="en-US" altLang="zh-CN" sz="1633" dirty="0"/>
              <a:t>	</a:t>
            </a:r>
            <a:r>
              <a:rPr lang="en-US" altLang="zh-CN" sz="2542" dirty="0">
                <a:solidFill>
                  <a:srgbClr val="000000"/>
                </a:solidFill>
                <a:latin typeface="隶书" pitchFamily="18" charset="0"/>
                <a:cs typeface="隶书" pitchFamily="18" charset="0"/>
              </a:rPr>
              <a:t>语法</a:t>
            </a:r>
            <a:r>
              <a:rPr lang="en-US" altLang="zh-CN" sz="2542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>
              <a:lnSpc>
                <a:spcPts val="907"/>
              </a:lnSpc>
            </a:pPr>
            <a:endParaRPr lang="en-US" altLang="zh-CN" sz="1633" dirty="0"/>
          </a:p>
          <a:p>
            <a:pPr>
              <a:lnSpc>
                <a:spcPts val="2722"/>
              </a:lnSpc>
              <a:tabLst>
                <a:tab pos="241950" algn="l"/>
                <a:tab pos="806501" algn="l"/>
              </a:tabLst>
            </a:pPr>
            <a:r>
              <a:rPr lang="en-US" altLang="zh-CN" sz="1633" dirty="0"/>
              <a:t>		</a:t>
            </a:r>
            <a:r>
              <a:rPr lang="en-US" altLang="zh-CN" sz="2542" dirty="0">
                <a:solidFill>
                  <a:srgbClr val="F02E1A"/>
                </a:solidFill>
                <a:latin typeface="Times New Roman" pitchFamily="18" charset="0"/>
                <a:cs typeface="Times New Roman" pitchFamily="18" charset="0"/>
              </a:rPr>
              <a:t>seek</a:t>
            </a:r>
            <a:r>
              <a:rPr lang="en-US" altLang="zh-CN" sz="254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42" dirty="0">
                <a:solidFill>
                  <a:srgbClr val="F02E1A"/>
                </a:solidFill>
                <a:latin typeface="Times New Roman" pitchFamily="18" charset="0"/>
                <a:cs typeface="Times New Roman" pitchFamily="18" charset="0"/>
              </a:rPr>
              <a:t>(FILEHANDLE,</a:t>
            </a:r>
            <a:r>
              <a:rPr lang="en-US" altLang="zh-CN" sz="254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42" dirty="0">
                <a:solidFill>
                  <a:srgbClr val="F02E1A"/>
                </a:solidFill>
                <a:latin typeface="Times New Roman" pitchFamily="18" charset="0"/>
                <a:cs typeface="Times New Roman" pitchFamily="18" charset="0"/>
              </a:rPr>
              <a:t>offset,</a:t>
            </a:r>
            <a:r>
              <a:rPr lang="en-US" altLang="zh-CN" sz="254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42" dirty="0">
                <a:solidFill>
                  <a:srgbClr val="F02E1A"/>
                </a:solidFill>
                <a:latin typeface="Times New Roman" pitchFamily="18" charset="0"/>
                <a:cs typeface="Times New Roman" pitchFamily="18" charset="0"/>
              </a:rPr>
              <a:t>method);</a:t>
            </a:r>
          </a:p>
        </p:txBody>
      </p:sp>
      <p:sp>
        <p:nvSpPr>
          <p:cNvPr id="15" name="TextBox 1"/>
          <p:cNvSpPr txBox="1"/>
          <p:nvPr/>
        </p:nvSpPr>
        <p:spPr>
          <a:xfrm>
            <a:off x="4805625" y="3469414"/>
            <a:ext cx="1282402" cy="46871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52"/>
              </a:lnSpc>
            </a:pP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所需要移动</a:t>
            </a:r>
          </a:p>
          <a:p>
            <a:pPr>
              <a:lnSpc>
                <a:spcPts val="1724"/>
              </a:lnSpc>
            </a:pP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的字节数</a:t>
            </a:r>
          </a:p>
        </p:txBody>
      </p:sp>
      <p:sp>
        <p:nvSpPr>
          <p:cNvPr id="16" name="TextBox 1"/>
          <p:cNvSpPr txBox="1"/>
          <p:nvPr/>
        </p:nvSpPr>
        <p:spPr>
          <a:xfrm>
            <a:off x="6960092" y="3375716"/>
            <a:ext cx="3050182" cy="1803058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要查找的位置:0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代表从文</a:t>
            </a:r>
          </a:p>
          <a:p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件开始处开始计算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,1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代表</a:t>
            </a:r>
          </a:p>
          <a:p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从当前位置开始计算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,2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代</a:t>
            </a:r>
          </a:p>
          <a:p>
            <a:r>
              <a:rPr lang="en-US" altLang="zh-CN" sz="2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表从文件结束处开始计算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</a:p>
          <a:p>
            <a:r>
              <a:rPr lang="en-US" altLang="zh-CN" sz="2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此时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offset一般为负数</a:t>
            </a:r>
            <a:endParaRPr lang="en-US" altLang="zh-CN" sz="2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1724"/>
              </a:lnSpc>
            </a:pPr>
            <a:endParaRPr lang="en-US" altLang="zh-CN" sz="1453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1"/>
          <p:cNvSpPr txBox="1"/>
          <p:nvPr/>
        </p:nvSpPr>
        <p:spPr>
          <a:xfrm>
            <a:off x="3307867" y="5054600"/>
            <a:ext cx="3904915" cy="62324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42"/>
              </a:lnSpc>
              <a:tabLst>
                <a:tab pos="3652296" algn="l"/>
              </a:tabLst>
            </a:pPr>
            <a:r>
              <a:rPr lang="en-US" altLang="zh-CN" sz="1633" dirty="0"/>
              <a:t>	</a:t>
            </a:r>
          </a:p>
          <a:p>
            <a:pPr>
              <a:lnSpc>
                <a:spcPts val="2994"/>
              </a:lnSpc>
              <a:tabLst>
                <a:tab pos="3652296" algn="l"/>
              </a:tabLst>
            </a:pPr>
            <a:r>
              <a:rPr lang="en-US" altLang="zh-CN" sz="2542" dirty="0">
                <a:solidFill>
                  <a:srgbClr val="000000"/>
                </a:solidFill>
                <a:latin typeface="隶书" pitchFamily="18" charset="0"/>
                <a:cs typeface="隶书" pitchFamily="18" charset="0"/>
              </a:rPr>
              <a:t>表示移动到文件中指定位置</a:t>
            </a:r>
          </a:p>
        </p:txBody>
      </p:sp>
    </p:spTree>
    <p:extLst>
      <p:ext uri="{BB962C8B-B14F-4D97-AF65-F5344CB8AC3E}">
        <p14:creationId xmlns:p14="http://schemas.microsoft.com/office/powerpoint/2010/main" val="3165007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7141320" y="3362349"/>
            <a:ext cx="1633476" cy="341489"/>
          </a:xfrm>
          <a:custGeom>
            <a:avLst/>
            <a:gdLst>
              <a:gd name="connsiteX0" fmla="*/ 0 w 1800605"/>
              <a:gd name="connsiteY0" fmla="*/ 0 h 376428"/>
              <a:gd name="connsiteX1" fmla="*/ 0 w 1800605"/>
              <a:gd name="connsiteY1" fmla="*/ 376428 h 376428"/>
              <a:gd name="connsiteX2" fmla="*/ 1800605 w 1800605"/>
              <a:gd name="connsiteY2" fmla="*/ 376428 h 376428"/>
              <a:gd name="connsiteX3" fmla="*/ 1800605 w 1800605"/>
              <a:gd name="connsiteY3" fmla="*/ 0 h 376428"/>
              <a:gd name="connsiteX4" fmla="*/ 0 w 1800605"/>
              <a:gd name="connsiteY4" fmla="*/ 0 h 3764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800605" h="376428">
                <a:moveTo>
                  <a:pt x="0" y="0"/>
                </a:moveTo>
                <a:lnTo>
                  <a:pt x="0" y="376428"/>
                </a:lnTo>
                <a:lnTo>
                  <a:pt x="1800605" y="376428"/>
                </a:lnTo>
                <a:lnTo>
                  <a:pt x="1800605" y="0"/>
                </a:lnTo>
                <a:lnTo>
                  <a:pt x="0" y="0"/>
                </a:lnTo>
              </a:path>
            </a:pathLst>
          </a:custGeom>
          <a:solidFill>
            <a:srgbClr val="CED7F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33"/>
          </a:p>
        </p:txBody>
      </p:sp>
      <p:sp>
        <p:nvSpPr>
          <p:cNvPr id="5" name="Freeform 3"/>
          <p:cNvSpPr/>
          <p:nvPr/>
        </p:nvSpPr>
        <p:spPr>
          <a:xfrm>
            <a:off x="7135559" y="3356589"/>
            <a:ext cx="1644997" cy="353010"/>
          </a:xfrm>
          <a:custGeom>
            <a:avLst/>
            <a:gdLst>
              <a:gd name="connsiteX0" fmla="*/ 6350 w 1813305"/>
              <a:gd name="connsiteY0" fmla="*/ 6350 h 389128"/>
              <a:gd name="connsiteX1" fmla="*/ 6350 w 1813305"/>
              <a:gd name="connsiteY1" fmla="*/ 382778 h 389128"/>
              <a:gd name="connsiteX2" fmla="*/ 1806955 w 1813305"/>
              <a:gd name="connsiteY2" fmla="*/ 382778 h 389128"/>
              <a:gd name="connsiteX3" fmla="*/ 1806955 w 1813305"/>
              <a:gd name="connsiteY3" fmla="*/ 6350 h 389128"/>
              <a:gd name="connsiteX4" fmla="*/ 6350 w 1813305"/>
              <a:gd name="connsiteY4" fmla="*/ 6350 h 3891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813305" h="389128">
                <a:moveTo>
                  <a:pt x="6350" y="6350"/>
                </a:moveTo>
                <a:lnTo>
                  <a:pt x="6350" y="382778"/>
                </a:lnTo>
                <a:lnTo>
                  <a:pt x="1806955" y="382778"/>
                </a:lnTo>
                <a:lnTo>
                  <a:pt x="1806955" y="63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101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33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89911"/>
            <a:ext cx="1324939" cy="1324939"/>
          </a:xfrm>
          <a:prstGeom prst="rect">
            <a:avLst/>
          </a:prstGeom>
          <a:noFill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743533" y="2822697"/>
            <a:ext cx="92170" cy="553018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065923" y="1612970"/>
            <a:ext cx="1944443" cy="39241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22"/>
              </a:lnSpc>
            </a:pPr>
            <a:r>
              <a:rPr lang="en-US" altLang="zh-CN" sz="2542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zh-CN" sz="254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42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truncate</a:t>
            </a:r>
            <a:r>
              <a:rPr lang="en-US" altLang="zh-CN" sz="2542" dirty="0">
                <a:solidFill>
                  <a:srgbClr val="008000"/>
                </a:solidFill>
                <a:latin typeface="隶书" pitchFamily="18" charset="0"/>
                <a:cs typeface="隶书" pitchFamily="18" charset="0"/>
              </a:rPr>
              <a:t>函数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3388516" y="2085340"/>
            <a:ext cx="740587" cy="39241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22"/>
              </a:lnSpc>
            </a:pPr>
            <a:r>
              <a:rPr lang="en-US" altLang="zh-CN" sz="2542" dirty="0">
                <a:solidFill>
                  <a:srgbClr val="000000"/>
                </a:solidFill>
                <a:latin typeface="隶书" pitchFamily="18" charset="0"/>
                <a:cs typeface="隶书" pitchFamily="18" charset="0"/>
              </a:rPr>
              <a:t>语法</a:t>
            </a:r>
            <a:r>
              <a:rPr lang="en-US" altLang="zh-CN" sz="2542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3872407" y="2603794"/>
            <a:ext cx="4679166" cy="34111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68"/>
              </a:lnSpc>
            </a:pPr>
            <a:r>
              <a:rPr lang="en-US" altLang="zh-CN" sz="2542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truncate</a:t>
            </a:r>
            <a:r>
              <a:rPr lang="en-US" altLang="zh-CN" sz="254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42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(FILEHANDLE,</a:t>
            </a:r>
            <a:r>
              <a:rPr lang="en-US" altLang="zh-CN" sz="254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42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position);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3388516" y="3940254"/>
            <a:ext cx="2603277" cy="35394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49"/>
              </a:lnSpc>
            </a:pPr>
            <a:r>
              <a:rPr lang="en-US" altLang="zh-CN" sz="2542" dirty="0">
                <a:solidFill>
                  <a:srgbClr val="000000"/>
                </a:solidFill>
                <a:latin typeface="隶书" pitchFamily="18" charset="0"/>
                <a:cs typeface="隶书" pitchFamily="18" charset="0"/>
              </a:rPr>
              <a:t>表示截除一个文件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7225078" y="3444843"/>
            <a:ext cx="1538883" cy="25712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42"/>
              </a:lnSpc>
            </a:pP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文件字节位置</a:t>
            </a:r>
          </a:p>
        </p:txBody>
      </p:sp>
    </p:spTree>
    <p:extLst>
      <p:ext uri="{BB962C8B-B14F-4D97-AF65-F5344CB8AC3E}">
        <p14:creationId xmlns:p14="http://schemas.microsoft.com/office/powerpoint/2010/main" val="1269873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3021832" y="1246227"/>
            <a:ext cx="6151412" cy="5397079"/>
          </a:xfrm>
          <a:custGeom>
            <a:avLst/>
            <a:gdLst>
              <a:gd name="connsiteX0" fmla="*/ 0 w 6553200"/>
              <a:gd name="connsiteY0" fmla="*/ 0 h 4501896"/>
              <a:gd name="connsiteX1" fmla="*/ 0 w 6553200"/>
              <a:gd name="connsiteY1" fmla="*/ 4501896 h 4501896"/>
              <a:gd name="connsiteX2" fmla="*/ 6553200 w 6553200"/>
              <a:gd name="connsiteY2" fmla="*/ 4501896 h 4501896"/>
              <a:gd name="connsiteX3" fmla="*/ 6553200 w 6553200"/>
              <a:gd name="connsiteY3" fmla="*/ 0 h 4501896"/>
              <a:gd name="connsiteX4" fmla="*/ 0 w 6553200"/>
              <a:gd name="connsiteY4" fmla="*/ 0 h 450189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553200" h="4501896">
                <a:moveTo>
                  <a:pt x="0" y="0"/>
                </a:moveTo>
                <a:lnTo>
                  <a:pt x="0" y="4501896"/>
                </a:lnTo>
                <a:lnTo>
                  <a:pt x="6553200" y="4501896"/>
                </a:lnTo>
                <a:lnTo>
                  <a:pt x="6553200" y="0"/>
                </a:lnTo>
                <a:lnTo>
                  <a:pt x="0" y="0"/>
                </a:lnTo>
              </a:path>
            </a:pathLst>
          </a:custGeom>
          <a:solidFill>
            <a:srgbClr val="CCFFC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33"/>
          </a:p>
        </p:txBody>
      </p:sp>
      <p:sp>
        <p:nvSpPr>
          <p:cNvPr id="5" name="Freeform 3"/>
          <p:cNvSpPr/>
          <p:nvPr/>
        </p:nvSpPr>
        <p:spPr>
          <a:xfrm>
            <a:off x="3016762" y="1241157"/>
            <a:ext cx="6163333" cy="5412305"/>
          </a:xfrm>
          <a:custGeom>
            <a:avLst/>
            <a:gdLst>
              <a:gd name="connsiteX0" fmla="*/ 6350 w 6565900"/>
              <a:gd name="connsiteY0" fmla="*/ 6350 h 4514596"/>
              <a:gd name="connsiteX1" fmla="*/ 6350 w 6565900"/>
              <a:gd name="connsiteY1" fmla="*/ 4508246 h 4514596"/>
              <a:gd name="connsiteX2" fmla="*/ 6559549 w 6565900"/>
              <a:gd name="connsiteY2" fmla="*/ 4508246 h 4514596"/>
              <a:gd name="connsiteX3" fmla="*/ 6559549 w 6565900"/>
              <a:gd name="connsiteY3" fmla="*/ 6350 h 4514596"/>
              <a:gd name="connsiteX4" fmla="*/ 6350 w 6565900"/>
              <a:gd name="connsiteY4" fmla="*/ 6350 h 451459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565900" h="4514596">
                <a:moveTo>
                  <a:pt x="6350" y="6350"/>
                </a:moveTo>
                <a:lnTo>
                  <a:pt x="6350" y="4508246"/>
                </a:lnTo>
                <a:lnTo>
                  <a:pt x="6559549" y="4508246"/>
                </a:lnTo>
                <a:lnTo>
                  <a:pt x="6559549" y="63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1010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33"/>
          </a:p>
        </p:txBody>
      </p:sp>
      <p:sp>
        <p:nvSpPr>
          <p:cNvPr id="6" name="Freeform 3"/>
          <p:cNvSpPr/>
          <p:nvPr/>
        </p:nvSpPr>
        <p:spPr>
          <a:xfrm>
            <a:off x="2696223" y="2448977"/>
            <a:ext cx="76500" cy="775486"/>
          </a:xfrm>
          <a:custGeom>
            <a:avLst/>
            <a:gdLst>
              <a:gd name="connsiteX0" fmla="*/ 77978 w 84327"/>
              <a:gd name="connsiteY0" fmla="*/ 6350 h 588772"/>
              <a:gd name="connsiteX1" fmla="*/ 6350 w 84327"/>
              <a:gd name="connsiteY1" fmla="*/ 54355 h 588772"/>
              <a:gd name="connsiteX2" fmla="*/ 6350 w 84327"/>
              <a:gd name="connsiteY2" fmla="*/ 534416 h 588772"/>
              <a:gd name="connsiteX3" fmla="*/ 77978 w 84327"/>
              <a:gd name="connsiteY3" fmla="*/ 582422 h 58877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84327" h="588772">
                <a:moveTo>
                  <a:pt x="77978" y="6350"/>
                </a:moveTo>
                <a:cubicBezTo>
                  <a:pt x="38354" y="6350"/>
                  <a:pt x="6350" y="27686"/>
                  <a:pt x="6350" y="54355"/>
                </a:cubicBezTo>
                <a:lnTo>
                  <a:pt x="6350" y="534416"/>
                </a:lnTo>
                <a:cubicBezTo>
                  <a:pt x="6350" y="561086"/>
                  <a:pt x="38354" y="582422"/>
                  <a:pt x="77978" y="582422"/>
                </a:cubicBezTo>
              </a:path>
            </a:pathLst>
          </a:custGeom>
          <a:ln w="12700">
            <a:solidFill>
              <a:srgbClr val="01010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7" name="Freeform 3"/>
          <p:cNvSpPr/>
          <p:nvPr/>
        </p:nvSpPr>
        <p:spPr>
          <a:xfrm>
            <a:off x="2696223" y="4141499"/>
            <a:ext cx="76500" cy="730444"/>
          </a:xfrm>
          <a:custGeom>
            <a:avLst/>
            <a:gdLst>
              <a:gd name="connsiteX0" fmla="*/ 77978 w 84327"/>
              <a:gd name="connsiteY0" fmla="*/ 6350 h 805179"/>
              <a:gd name="connsiteX1" fmla="*/ 6350 w 84327"/>
              <a:gd name="connsiteY1" fmla="*/ 72644 h 805179"/>
              <a:gd name="connsiteX2" fmla="*/ 6350 w 84327"/>
              <a:gd name="connsiteY2" fmla="*/ 732535 h 805179"/>
              <a:gd name="connsiteX3" fmla="*/ 77978 w 84327"/>
              <a:gd name="connsiteY3" fmla="*/ 798829 h 80517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84327" h="805179">
                <a:moveTo>
                  <a:pt x="77978" y="6350"/>
                </a:moveTo>
                <a:cubicBezTo>
                  <a:pt x="38354" y="6350"/>
                  <a:pt x="6350" y="36067"/>
                  <a:pt x="6350" y="72644"/>
                </a:cubicBezTo>
                <a:lnTo>
                  <a:pt x="6350" y="732535"/>
                </a:lnTo>
                <a:cubicBezTo>
                  <a:pt x="6350" y="769111"/>
                  <a:pt x="38354" y="798829"/>
                  <a:pt x="77978" y="798829"/>
                </a:cubicBezTo>
              </a:path>
            </a:pathLst>
          </a:custGeom>
          <a:ln w="12700">
            <a:solidFill>
              <a:srgbClr val="01010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8" name="Freeform 3"/>
          <p:cNvSpPr/>
          <p:nvPr/>
        </p:nvSpPr>
        <p:spPr>
          <a:xfrm>
            <a:off x="2697606" y="5900382"/>
            <a:ext cx="76500" cy="402781"/>
          </a:xfrm>
          <a:custGeom>
            <a:avLst/>
            <a:gdLst>
              <a:gd name="connsiteX0" fmla="*/ 77977 w 84327"/>
              <a:gd name="connsiteY0" fmla="*/ 6350 h 443992"/>
              <a:gd name="connsiteX1" fmla="*/ 6350 w 84327"/>
              <a:gd name="connsiteY1" fmla="*/ 42164 h 443992"/>
              <a:gd name="connsiteX2" fmla="*/ 6350 w 84327"/>
              <a:gd name="connsiteY2" fmla="*/ 401828 h 443992"/>
              <a:gd name="connsiteX3" fmla="*/ 77977 w 84327"/>
              <a:gd name="connsiteY3" fmla="*/ 437642 h 4439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84327" h="443992">
                <a:moveTo>
                  <a:pt x="77977" y="6350"/>
                </a:moveTo>
                <a:cubicBezTo>
                  <a:pt x="38354" y="6350"/>
                  <a:pt x="6350" y="22352"/>
                  <a:pt x="6350" y="42164"/>
                </a:cubicBezTo>
                <a:lnTo>
                  <a:pt x="6350" y="401828"/>
                </a:lnTo>
                <a:cubicBezTo>
                  <a:pt x="6350" y="421640"/>
                  <a:pt x="38354" y="437642"/>
                  <a:pt x="77977" y="437642"/>
                </a:cubicBezTo>
              </a:path>
            </a:pathLst>
          </a:custGeom>
          <a:ln w="12700">
            <a:solidFill>
              <a:srgbClr val="01010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7954" y="56955"/>
            <a:ext cx="1324939" cy="1324939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2696223" y="497568"/>
            <a:ext cx="4881144" cy="44371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84"/>
              </a:lnSpc>
              <a:tabLst>
                <a:tab pos="1106058" algn="l"/>
              </a:tabLst>
            </a:pPr>
            <a:r>
              <a:rPr lang="en-US" altLang="zh-CN" sz="2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9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900" dirty="0" err="1">
                <a:solidFill>
                  <a:srgbClr val="000000"/>
                </a:solidFill>
                <a:latin typeface="隶书" pitchFamily="18" charset="0"/>
                <a:cs typeface="隶书" pitchFamily="18" charset="0"/>
              </a:rPr>
              <a:t>例子</a:t>
            </a:r>
            <a:r>
              <a:rPr lang="en-US" altLang="zh-CN" sz="29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altLang="zh-CN" sz="2900" dirty="0" err="1" smtClean="0">
                <a:solidFill>
                  <a:srgbClr val="000000"/>
                </a:solidFill>
                <a:latin typeface="隶书" pitchFamily="18" charset="0"/>
                <a:cs typeface="隶书" pitchFamily="18" charset="0"/>
              </a:rPr>
              <a:t>实现一个随机存取文件</a:t>
            </a:r>
            <a:endParaRPr lang="en-US" altLang="zh-CN" sz="2900" dirty="0">
              <a:solidFill>
                <a:srgbClr val="000000"/>
              </a:solidFill>
              <a:latin typeface="隶书" pitchFamily="18" charset="0"/>
              <a:cs typeface="隶书" pitchFamily="18" charset="0"/>
            </a:endParaRPr>
          </a:p>
        </p:txBody>
      </p:sp>
      <p:sp>
        <p:nvSpPr>
          <p:cNvPr id="12" name="TextBox 1"/>
          <p:cNvSpPr txBox="1"/>
          <p:nvPr/>
        </p:nvSpPr>
        <p:spPr>
          <a:xfrm>
            <a:off x="3145282" y="1287388"/>
            <a:ext cx="7041167" cy="5278368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tabLst>
                <a:tab pos="1106058" algn="l"/>
              </a:tabLst>
            </a:pP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#!/</a:t>
            </a:r>
            <a:r>
              <a:rPr lang="en-US" altLang="zh-CN" sz="2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usr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/bin/</a:t>
            </a:r>
            <a:r>
              <a:rPr lang="en-US" altLang="zh-CN" sz="2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perl</a:t>
            </a:r>
            <a:endParaRPr lang="en-US" altLang="zh-CN" sz="2000" dirty="0"/>
          </a:p>
          <a:p>
            <a:pPr>
              <a:tabLst>
                <a:tab pos="1106058" algn="l"/>
              </a:tabLst>
            </a:pP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use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strict;</a:t>
            </a:r>
          </a:p>
          <a:p>
            <a:endParaRPr lang="en-US" altLang="zh-CN" sz="20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print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"Creating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file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with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numbers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0-9.\n";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open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FILE,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"+&gt;file.txt"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or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die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"Unable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ti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open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file: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$!\n";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print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FILE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"0\n1\n2\n3\n4\n5\n6\n7\n8\n9\n";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close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FILE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or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die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"Unable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close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file: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$!\n";</a:t>
            </a:r>
          </a:p>
          <a:p>
            <a:endParaRPr lang="en-US" altLang="zh-CN" sz="2000" dirty="0"/>
          </a:p>
          <a:p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open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FILE,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"&lt;file.txt"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or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die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"Unable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open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file: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$!\n";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&lt;FILE&gt;;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my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$length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tell(FILE);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print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("The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length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record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is: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$length\n");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close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FILE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or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die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"Unable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close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file: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$!";</a:t>
            </a:r>
          </a:p>
          <a:p>
            <a:endParaRPr lang="en-US" altLang="zh-CN" sz="2000" dirty="0"/>
          </a:p>
          <a:p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open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FILE,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"+&lt;file.txt"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or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die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"Unable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close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file: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$!\n";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print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("The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file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contains:\n");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print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while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(&lt;FILE&gt;);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920427" y="2807676"/>
            <a:ext cx="1538883" cy="373948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tabLst>
                <a:tab pos="57607" algn="l"/>
              </a:tabLst>
            </a:pP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以读写方式创</a:t>
            </a:r>
          </a:p>
          <a:p>
            <a:pPr>
              <a:tabLst>
                <a:tab pos="57607" algn="l"/>
              </a:tabLst>
            </a:pPr>
            <a:r>
              <a:rPr lang="en-US" altLang="zh-CN" sz="2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建文件</a:t>
            </a:r>
            <a:endParaRPr lang="en-US" altLang="zh-CN" sz="20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pPr>
              <a:tabLst>
                <a:tab pos="57607" algn="l"/>
              </a:tabLst>
            </a:pP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确定该文件</a:t>
            </a:r>
          </a:p>
          <a:p>
            <a:pPr>
              <a:tabLst>
                <a:tab pos="57607" algn="l"/>
              </a:tabLst>
            </a:pP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记录长度</a:t>
            </a:r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pPr>
              <a:tabLst>
                <a:tab pos="57607" algn="l"/>
              </a:tabLst>
            </a:pPr>
            <a:r>
              <a:rPr lang="en-US" altLang="zh-CN" sz="2000" dirty="0"/>
              <a:t>	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输出该文件</a:t>
            </a:r>
          </a:p>
          <a:p>
            <a:pPr>
              <a:tabLst>
                <a:tab pos="57607" algn="l"/>
              </a:tabLst>
            </a:pPr>
            <a:r>
              <a:rPr lang="en-US" altLang="zh-CN" sz="2000" dirty="0"/>
              <a:t>	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内容</a:t>
            </a:r>
          </a:p>
        </p:txBody>
      </p:sp>
    </p:spTree>
    <p:extLst>
      <p:ext uri="{BB962C8B-B14F-4D97-AF65-F5344CB8AC3E}">
        <p14:creationId xmlns:p14="http://schemas.microsoft.com/office/powerpoint/2010/main" val="2477917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3875066" y="67375"/>
            <a:ext cx="6494467" cy="6706404"/>
          </a:xfrm>
          <a:custGeom>
            <a:avLst/>
            <a:gdLst>
              <a:gd name="connsiteX0" fmla="*/ 0 w 6553200"/>
              <a:gd name="connsiteY0" fmla="*/ 0 h 5724905"/>
              <a:gd name="connsiteX1" fmla="*/ 0 w 6553200"/>
              <a:gd name="connsiteY1" fmla="*/ 5724905 h 5724905"/>
              <a:gd name="connsiteX2" fmla="*/ 6553200 w 6553200"/>
              <a:gd name="connsiteY2" fmla="*/ 5724905 h 5724905"/>
              <a:gd name="connsiteX3" fmla="*/ 6553200 w 6553200"/>
              <a:gd name="connsiteY3" fmla="*/ 0 h 5724905"/>
              <a:gd name="connsiteX4" fmla="*/ 0 w 6553200"/>
              <a:gd name="connsiteY4" fmla="*/ 0 h 572490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553200" h="5724905">
                <a:moveTo>
                  <a:pt x="0" y="0"/>
                </a:moveTo>
                <a:lnTo>
                  <a:pt x="0" y="5724905"/>
                </a:lnTo>
                <a:lnTo>
                  <a:pt x="6553200" y="5724905"/>
                </a:lnTo>
                <a:lnTo>
                  <a:pt x="6553200" y="0"/>
                </a:lnTo>
                <a:lnTo>
                  <a:pt x="0" y="0"/>
                </a:lnTo>
              </a:path>
            </a:pathLst>
          </a:custGeom>
          <a:solidFill>
            <a:srgbClr val="CCFFC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33"/>
          </a:p>
        </p:txBody>
      </p:sp>
      <p:sp>
        <p:nvSpPr>
          <p:cNvPr id="5" name="Freeform 3"/>
          <p:cNvSpPr/>
          <p:nvPr/>
        </p:nvSpPr>
        <p:spPr>
          <a:xfrm>
            <a:off x="3875067" y="67375"/>
            <a:ext cx="6494466" cy="6706404"/>
          </a:xfrm>
          <a:custGeom>
            <a:avLst/>
            <a:gdLst>
              <a:gd name="connsiteX0" fmla="*/ 6350 w 6565900"/>
              <a:gd name="connsiteY0" fmla="*/ 6350 h 5736843"/>
              <a:gd name="connsiteX1" fmla="*/ 6350 w 6565900"/>
              <a:gd name="connsiteY1" fmla="*/ 5730493 h 5736843"/>
              <a:gd name="connsiteX2" fmla="*/ 6559550 w 6565900"/>
              <a:gd name="connsiteY2" fmla="*/ 5730493 h 5736843"/>
              <a:gd name="connsiteX3" fmla="*/ 6559550 w 6565900"/>
              <a:gd name="connsiteY3" fmla="*/ 6350 h 5736843"/>
              <a:gd name="connsiteX4" fmla="*/ 6350 w 6565900"/>
              <a:gd name="connsiteY4" fmla="*/ 6350 h 573684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565900" h="5736843">
                <a:moveTo>
                  <a:pt x="6350" y="6350"/>
                </a:moveTo>
                <a:lnTo>
                  <a:pt x="6350" y="5730493"/>
                </a:lnTo>
                <a:lnTo>
                  <a:pt x="6559550" y="5730493"/>
                </a:lnTo>
                <a:lnTo>
                  <a:pt x="6559550" y="63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1010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33"/>
          </a:p>
        </p:txBody>
      </p:sp>
      <p:sp>
        <p:nvSpPr>
          <p:cNvPr id="6" name="Freeform 3"/>
          <p:cNvSpPr/>
          <p:nvPr/>
        </p:nvSpPr>
        <p:spPr>
          <a:xfrm>
            <a:off x="3587231" y="684849"/>
            <a:ext cx="76500" cy="1188067"/>
          </a:xfrm>
          <a:custGeom>
            <a:avLst/>
            <a:gdLst>
              <a:gd name="connsiteX0" fmla="*/ 77977 w 84327"/>
              <a:gd name="connsiteY0" fmla="*/ 6350 h 1309624"/>
              <a:gd name="connsiteX1" fmla="*/ 6350 w 84327"/>
              <a:gd name="connsiteY1" fmla="*/ 114553 h 1309624"/>
              <a:gd name="connsiteX2" fmla="*/ 6350 w 84327"/>
              <a:gd name="connsiteY2" fmla="*/ 1195070 h 1309624"/>
              <a:gd name="connsiteX3" fmla="*/ 77977 w 84327"/>
              <a:gd name="connsiteY3" fmla="*/ 1303273 h 130962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84327" h="1309624">
                <a:moveTo>
                  <a:pt x="77977" y="6350"/>
                </a:moveTo>
                <a:cubicBezTo>
                  <a:pt x="38353" y="6350"/>
                  <a:pt x="6350" y="54355"/>
                  <a:pt x="6350" y="114553"/>
                </a:cubicBezTo>
                <a:lnTo>
                  <a:pt x="6350" y="1195070"/>
                </a:lnTo>
                <a:cubicBezTo>
                  <a:pt x="6350" y="1254505"/>
                  <a:pt x="38353" y="1303273"/>
                  <a:pt x="77977" y="1303273"/>
                </a:cubicBezTo>
              </a:path>
            </a:pathLst>
          </a:custGeom>
          <a:ln w="12700">
            <a:solidFill>
              <a:srgbClr val="01010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33"/>
          </a:p>
        </p:txBody>
      </p:sp>
      <p:sp>
        <p:nvSpPr>
          <p:cNvPr id="7" name="Freeform 3"/>
          <p:cNvSpPr/>
          <p:nvPr/>
        </p:nvSpPr>
        <p:spPr>
          <a:xfrm>
            <a:off x="3581093" y="2990030"/>
            <a:ext cx="142862" cy="861094"/>
          </a:xfrm>
          <a:custGeom>
            <a:avLst/>
            <a:gdLst>
              <a:gd name="connsiteX0" fmla="*/ 151130 w 157479"/>
              <a:gd name="connsiteY0" fmla="*/ 6350 h 949197"/>
              <a:gd name="connsiteX1" fmla="*/ 6350 w 157479"/>
              <a:gd name="connsiteY1" fmla="*/ 84073 h 949197"/>
              <a:gd name="connsiteX2" fmla="*/ 6350 w 157479"/>
              <a:gd name="connsiteY2" fmla="*/ 864361 h 949197"/>
              <a:gd name="connsiteX3" fmla="*/ 151130 w 157479"/>
              <a:gd name="connsiteY3" fmla="*/ 942847 h 94919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157479" h="949197">
                <a:moveTo>
                  <a:pt x="151130" y="6350"/>
                </a:moveTo>
                <a:cubicBezTo>
                  <a:pt x="71120" y="6350"/>
                  <a:pt x="6350" y="41402"/>
                  <a:pt x="6350" y="84073"/>
                </a:cubicBezTo>
                <a:lnTo>
                  <a:pt x="6350" y="864361"/>
                </a:lnTo>
                <a:cubicBezTo>
                  <a:pt x="6350" y="907796"/>
                  <a:pt x="71120" y="942847"/>
                  <a:pt x="151130" y="942847"/>
                </a:cubicBezTo>
              </a:path>
            </a:pathLst>
          </a:custGeom>
          <a:ln w="12700">
            <a:solidFill>
              <a:srgbClr val="01010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33"/>
          </a:p>
        </p:txBody>
      </p:sp>
      <p:sp>
        <p:nvSpPr>
          <p:cNvPr id="8" name="Freeform 3"/>
          <p:cNvSpPr/>
          <p:nvPr/>
        </p:nvSpPr>
        <p:spPr>
          <a:xfrm>
            <a:off x="3543281" y="5284921"/>
            <a:ext cx="77882" cy="860403"/>
          </a:xfrm>
          <a:custGeom>
            <a:avLst/>
            <a:gdLst>
              <a:gd name="connsiteX0" fmla="*/ 79502 w 85851"/>
              <a:gd name="connsiteY0" fmla="*/ 6350 h 948435"/>
              <a:gd name="connsiteX1" fmla="*/ 6350 w 85851"/>
              <a:gd name="connsiteY1" fmla="*/ 84835 h 948435"/>
              <a:gd name="connsiteX2" fmla="*/ 6350 w 85851"/>
              <a:gd name="connsiteY2" fmla="*/ 863600 h 948435"/>
              <a:gd name="connsiteX3" fmla="*/ 79502 w 85851"/>
              <a:gd name="connsiteY3" fmla="*/ 942085 h 94843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85851" h="948435">
                <a:moveTo>
                  <a:pt x="79502" y="6350"/>
                </a:moveTo>
                <a:cubicBezTo>
                  <a:pt x="39116" y="6350"/>
                  <a:pt x="6350" y="41401"/>
                  <a:pt x="6350" y="84835"/>
                </a:cubicBezTo>
                <a:lnTo>
                  <a:pt x="6350" y="863600"/>
                </a:lnTo>
                <a:cubicBezTo>
                  <a:pt x="6350" y="907033"/>
                  <a:pt x="39116" y="942085"/>
                  <a:pt x="79502" y="942085"/>
                </a:cubicBezTo>
              </a:path>
            </a:pathLst>
          </a:custGeom>
          <a:ln w="12700">
            <a:solidFill>
              <a:srgbClr val="01010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33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967" y="211759"/>
            <a:ext cx="1324939" cy="1324939"/>
          </a:xfrm>
          <a:prstGeom prst="rect">
            <a:avLst/>
          </a:prstGeom>
          <a:noFill/>
        </p:spPr>
      </p:pic>
      <p:sp>
        <p:nvSpPr>
          <p:cNvPr id="12" name="TextBox 1"/>
          <p:cNvSpPr txBox="1"/>
          <p:nvPr/>
        </p:nvSpPr>
        <p:spPr>
          <a:xfrm>
            <a:off x="3979100" y="67375"/>
            <a:ext cx="6306214" cy="681725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print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("\</a:t>
            </a:r>
            <a:r>
              <a:rPr lang="en-US" altLang="zh-CN" sz="2000" dirty="0" err="1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nSeek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sixth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record\n</a:t>
            </a:r>
            <a:r>
              <a:rPr lang="en-US" altLang="zh-CN" sz="2000" dirty="0" smtClean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");</a:t>
            </a:r>
          </a:p>
          <a:p>
            <a:r>
              <a:rPr lang="en-US" altLang="zh-CN" sz="2000" dirty="0" smtClean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seek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(FILE,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5*$length,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0);</a:t>
            </a:r>
          </a:p>
          <a:p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print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("Truncate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file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",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tell(FILE),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bytes\n");</a:t>
            </a:r>
          </a:p>
          <a:p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truncate(FILE,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tell(FILE))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or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die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("Unable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truncate: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$!\n");</a:t>
            </a:r>
          </a:p>
          <a:p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seek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(FILE,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0,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0);</a:t>
            </a:r>
          </a:p>
          <a:p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print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("The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file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now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contains:\n");</a:t>
            </a:r>
          </a:p>
          <a:p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print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while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(&lt;FILE&gt;);</a:t>
            </a:r>
          </a:p>
          <a:p>
            <a:endParaRPr lang="en-US" altLang="zh-CN" sz="2000" dirty="0"/>
          </a:p>
          <a:p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print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("\nSeek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third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record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print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its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contents:");</a:t>
            </a:r>
          </a:p>
          <a:p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seek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(FILE,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2*$length,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0);</a:t>
            </a:r>
          </a:p>
          <a:p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my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$in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&lt;FILE&gt;;</a:t>
            </a:r>
          </a:p>
          <a:p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print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("$in");</a:t>
            </a:r>
          </a:p>
          <a:p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print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("The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remainder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file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from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this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point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is:\n");</a:t>
            </a:r>
          </a:p>
          <a:p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print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while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(&lt;FILE</a:t>
            </a:r>
            <a:r>
              <a:rPr lang="en-US" altLang="zh-CN" sz="2000" dirty="0" smtClean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&gt;);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print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("\nUpdating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second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item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with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value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7\n");</a:t>
            </a:r>
          </a:p>
          <a:p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seek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(FILE,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$length,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0);</a:t>
            </a:r>
          </a:p>
          <a:p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print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(FILE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"7");</a:t>
            </a:r>
          </a:p>
          <a:p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seek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(FILE,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0,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0);</a:t>
            </a:r>
          </a:p>
          <a:p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print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("The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file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now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contains:\n");</a:t>
            </a:r>
          </a:p>
          <a:p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print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while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(&lt;FILE</a:t>
            </a:r>
            <a:r>
              <a:rPr lang="en-US" altLang="zh-CN" sz="2000" dirty="0" smtClean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&gt;);</a:t>
            </a:r>
            <a:endParaRPr lang="en-US" altLang="zh-CN" sz="2000" dirty="0"/>
          </a:p>
          <a:p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close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FILE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or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die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("Unable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close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file: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$!");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1494702" y="874228"/>
            <a:ext cx="1917833" cy="527836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tabLst>
                <a:tab pos="57607" algn="l"/>
              </a:tabLst>
            </a:pPr>
            <a:r>
              <a:rPr lang="en-US" altLang="zh-CN" sz="1633" dirty="0"/>
              <a:t>	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将文件第5个记</a:t>
            </a:r>
          </a:p>
          <a:p>
            <a:pPr>
              <a:tabLst>
                <a:tab pos="57607" algn="l"/>
              </a:tabLst>
            </a:pPr>
            <a:r>
              <a:rPr lang="en-US" altLang="zh-CN" sz="2000" dirty="0"/>
              <a:t>	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录后的内容截除,</a:t>
            </a:r>
          </a:p>
          <a:p>
            <a:pPr>
              <a:tabLst>
                <a:tab pos="57607" algn="l"/>
              </a:tabLst>
            </a:pPr>
            <a:r>
              <a:rPr lang="en-US" altLang="zh-CN" sz="2000" dirty="0"/>
              <a:t>	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并打印文件内容</a:t>
            </a:r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pPr>
              <a:tabLst>
                <a:tab pos="57607" algn="l"/>
              </a:tabLst>
            </a:pP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输出文件第3个</a:t>
            </a:r>
          </a:p>
          <a:p>
            <a:pPr>
              <a:tabLst>
                <a:tab pos="57607" algn="l"/>
              </a:tabLst>
            </a:pP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记录,并打印文</a:t>
            </a:r>
          </a:p>
          <a:p>
            <a:pPr>
              <a:tabLst>
                <a:tab pos="57607" algn="l"/>
              </a:tabLst>
            </a:pP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件剩余记录内容</a:t>
            </a:r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pPr>
              <a:tabLst>
                <a:tab pos="57607" algn="l"/>
              </a:tabLst>
            </a:pP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修改第2个记录</a:t>
            </a:r>
          </a:p>
          <a:p>
            <a:pPr>
              <a:tabLst>
                <a:tab pos="57607" algn="l"/>
              </a:tabLst>
            </a:pP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并打印文件内容</a:t>
            </a:r>
          </a:p>
        </p:txBody>
      </p:sp>
    </p:spTree>
    <p:extLst>
      <p:ext uri="{BB962C8B-B14F-4D97-AF65-F5344CB8AC3E}">
        <p14:creationId xmlns:p14="http://schemas.microsoft.com/office/powerpoint/2010/main" val="1916941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2633186" y="3567185"/>
            <a:ext cx="3287430" cy="1586470"/>
          </a:xfrm>
          <a:custGeom>
            <a:avLst/>
            <a:gdLst>
              <a:gd name="connsiteX0" fmla="*/ 0 w 3384803"/>
              <a:gd name="connsiteY0" fmla="*/ 0 h 1748789"/>
              <a:gd name="connsiteX1" fmla="*/ 0 w 3384803"/>
              <a:gd name="connsiteY1" fmla="*/ 1748789 h 1748789"/>
              <a:gd name="connsiteX2" fmla="*/ 3384803 w 3384803"/>
              <a:gd name="connsiteY2" fmla="*/ 1748789 h 1748789"/>
              <a:gd name="connsiteX3" fmla="*/ 3384803 w 3384803"/>
              <a:gd name="connsiteY3" fmla="*/ 0 h 1748789"/>
              <a:gd name="connsiteX4" fmla="*/ 0 w 3384803"/>
              <a:gd name="connsiteY4" fmla="*/ 0 h 174878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384803" h="1748789">
                <a:moveTo>
                  <a:pt x="0" y="0"/>
                </a:moveTo>
                <a:lnTo>
                  <a:pt x="0" y="1748789"/>
                </a:lnTo>
                <a:lnTo>
                  <a:pt x="3384803" y="1748789"/>
                </a:lnTo>
                <a:lnTo>
                  <a:pt x="3384803" y="0"/>
                </a:lnTo>
                <a:lnTo>
                  <a:pt x="0" y="0"/>
                </a:lnTo>
              </a:path>
            </a:pathLst>
          </a:custGeom>
          <a:solidFill>
            <a:srgbClr val="CCCC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33"/>
          </a:p>
        </p:txBody>
      </p:sp>
      <p:sp>
        <p:nvSpPr>
          <p:cNvPr id="5" name="Freeform 3"/>
          <p:cNvSpPr/>
          <p:nvPr/>
        </p:nvSpPr>
        <p:spPr>
          <a:xfrm>
            <a:off x="2628116" y="3561425"/>
            <a:ext cx="3292499" cy="1598682"/>
          </a:xfrm>
          <a:custGeom>
            <a:avLst/>
            <a:gdLst>
              <a:gd name="connsiteX0" fmla="*/ 6350 w 3396741"/>
              <a:gd name="connsiteY0" fmla="*/ 6350 h 1762251"/>
              <a:gd name="connsiteX1" fmla="*/ 6350 w 3396741"/>
              <a:gd name="connsiteY1" fmla="*/ 1755901 h 1762251"/>
              <a:gd name="connsiteX2" fmla="*/ 3390391 w 3396741"/>
              <a:gd name="connsiteY2" fmla="*/ 1755901 h 1762251"/>
              <a:gd name="connsiteX3" fmla="*/ 3390391 w 3396741"/>
              <a:gd name="connsiteY3" fmla="*/ 6350 h 1762251"/>
              <a:gd name="connsiteX4" fmla="*/ 6350 w 3396741"/>
              <a:gd name="connsiteY4" fmla="*/ 6350 h 17622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396741" h="1762251">
                <a:moveTo>
                  <a:pt x="6350" y="6350"/>
                </a:moveTo>
                <a:lnTo>
                  <a:pt x="6350" y="1755901"/>
                </a:lnTo>
                <a:lnTo>
                  <a:pt x="3390391" y="1755901"/>
                </a:lnTo>
                <a:lnTo>
                  <a:pt x="3390391" y="63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1018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33"/>
          </a:p>
        </p:txBody>
      </p:sp>
      <p:sp>
        <p:nvSpPr>
          <p:cNvPr id="6" name="Freeform 3"/>
          <p:cNvSpPr/>
          <p:nvPr/>
        </p:nvSpPr>
        <p:spPr>
          <a:xfrm>
            <a:off x="7076351" y="3567186"/>
            <a:ext cx="2221058" cy="1586470"/>
          </a:xfrm>
          <a:custGeom>
            <a:avLst/>
            <a:gdLst>
              <a:gd name="connsiteX0" fmla="*/ 0 w 2448305"/>
              <a:gd name="connsiteY0" fmla="*/ 0 h 1748789"/>
              <a:gd name="connsiteX1" fmla="*/ 0 w 2448305"/>
              <a:gd name="connsiteY1" fmla="*/ 1748789 h 1748789"/>
              <a:gd name="connsiteX2" fmla="*/ 2448305 w 2448305"/>
              <a:gd name="connsiteY2" fmla="*/ 1748789 h 1748789"/>
              <a:gd name="connsiteX3" fmla="*/ 2448305 w 2448305"/>
              <a:gd name="connsiteY3" fmla="*/ 0 h 1748789"/>
              <a:gd name="connsiteX4" fmla="*/ 0 w 2448305"/>
              <a:gd name="connsiteY4" fmla="*/ 0 h 174878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448305" h="1748789">
                <a:moveTo>
                  <a:pt x="0" y="0"/>
                </a:moveTo>
                <a:lnTo>
                  <a:pt x="0" y="1748789"/>
                </a:lnTo>
                <a:lnTo>
                  <a:pt x="2448305" y="1748789"/>
                </a:lnTo>
                <a:lnTo>
                  <a:pt x="2448305" y="0"/>
                </a:lnTo>
                <a:lnTo>
                  <a:pt x="0" y="0"/>
                </a:lnTo>
              </a:path>
            </a:pathLst>
          </a:custGeom>
          <a:solidFill>
            <a:srgbClr val="CCCC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33"/>
          </a:p>
        </p:txBody>
      </p:sp>
      <p:sp>
        <p:nvSpPr>
          <p:cNvPr id="7" name="Freeform 3"/>
          <p:cNvSpPr/>
          <p:nvPr/>
        </p:nvSpPr>
        <p:spPr>
          <a:xfrm>
            <a:off x="7071282" y="3561425"/>
            <a:ext cx="2231888" cy="1598682"/>
          </a:xfrm>
          <a:custGeom>
            <a:avLst/>
            <a:gdLst>
              <a:gd name="connsiteX0" fmla="*/ 6350 w 2460243"/>
              <a:gd name="connsiteY0" fmla="*/ 6350 h 1762251"/>
              <a:gd name="connsiteX1" fmla="*/ 6350 w 2460243"/>
              <a:gd name="connsiteY1" fmla="*/ 1755901 h 1762251"/>
              <a:gd name="connsiteX2" fmla="*/ 2453893 w 2460243"/>
              <a:gd name="connsiteY2" fmla="*/ 1755901 h 1762251"/>
              <a:gd name="connsiteX3" fmla="*/ 2453893 w 2460243"/>
              <a:gd name="connsiteY3" fmla="*/ 6350 h 1762251"/>
              <a:gd name="connsiteX4" fmla="*/ 6350 w 2460243"/>
              <a:gd name="connsiteY4" fmla="*/ 6350 h 17622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460243" h="1762251">
                <a:moveTo>
                  <a:pt x="6350" y="6350"/>
                </a:moveTo>
                <a:lnTo>
                  <a:pt x="6350" y="1755901"/>
                </a:lnTo>
                <a:lnTo>
                  <a:pt x="2453893" y="1755901"/>
                </a:lnTo>
                <a:lnTo>
                  <a:pt x="2453893" y="63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1018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33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3607" y="149776"/>
            <a:ext cx="1324939" cy="1324939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2628116" y="1474715"/>
            <a:ext cx="7019870" cy="175176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84"/>
              </a:lnSpc>
              <a:tabLst>
                <a:tab pos="414772" algn="l"/>
                <a:tab pos="898672" algn="l"/>
                <a:tab pos="990844" algn="l"/>
              </a:tabLst>
            </a:pPr>
            <a:r>
              <a:rPr lang="en-US" altLang="zh-CN" sz="2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900" dirty="0">
                <a:solidFill>
                  <a:srgbClr val="000000"/>
                </a:solidFill>
                <a:latin typeface="隶书" pitchFamily="18" charset="0"/>
                <a:cs typeface="隶书" pitchFamily="18" charset="0"/>
              </a:rPr>
              <a:t>、子程序调用方法</a:t>
            </a:r>
          </a:p>
          <a:p>
            <a:pPr>
              <a:lnSpc>
                <a:spcPts val="907"/>
              </a:lnSpc>
            </a:pPr>
            <a:endParaRPr lang="en-US" altLang="zh-CN" sz="1633" dirty="0"/>
          </a:p>
          <a:p>
            <a:pPr>
              <a:lnSpc>
                <a:spcPts val="2722"/>
              </a:lnSpc>
              <a:tabLst>
                <a:tab pos="414772" algn="l"/>
                <a:tab pos="898672" algn="l"/>
                <a:tab pos="990844" algn="l"/>
              </a:tabLst>
            </a:pPr>
            <a:r>
              <a:rPr lang="en-US" altLang="zh-CN" sz="1633" dirty="0"/>
              <a:t>	</a:t>
            </a:r>
            <a:r>
              <a:rPr lang="en-US" altLang="zh-CN" sz="2542" dirty="0">
                <a:solidFill>
                  <a:srgbClr val="000000"/>
                </a:solidFill>
                <a:latin typeface="楷体_GB2312" pitchFamily="18" charset="0"/>
                <a:cs typeface="楷体_GB2312" pitchFamily="18" charset="0"/>
              </a:rPr>
              <a:t>①</a:t>
            </a:r>
            <a:r>
              <a:rPr lang="en-US" altLang="zh-CN" sz="254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542" dirty="0">
                <a:solidFill>
                  <a:srgbClr val="000000"/>
                </a:solidFill>
                <a:latin typeface="楷体_GB2312" pitchFamily="18" charset="0"/>
                <a:cs typeface="楷体_GB2312" pitchFamily="18" charset="0"/>
              </a:rPr>
              <a:t>用类型标识符&amp;和()调用(调用在子程序前或</a:t>
            </a:r>
          </a:p>
          <a:p>
            <a:pPr>
              <a:lnSpc>
                <a:spcPts val="2994"/>
              </a:lnSpc>
              <a:tabLst>
                <a:tab pos="414772" algn="l"/>
                <a:tab pos="898672" algn="l"/>
                <a:tab pos="990844" algn="l"/>
              </a:tabLst>
            </a:pPr>
            <a:r>
              <a:rPr lang="en-US" altLang="zh-CN" sz="1633" dirty="0"/>
              <a:t>		</a:t>
            </a:r>
            <a:r>
              <a:rPr lang="en-US" altLang="zh-CN" sz="2542" dirty="0">
                <a:solidFill>
                  <a:srgbClr val="000000"/>
                </a:solidFill>
                <a:latin typeface="楷体_GB2312" pitchFamily="18" charset="0"/>
                <a:cs typeface="楷体_GB2312" pitchFamily="18" charset="0"/>
              </a:rPr>
              <a:t>后都可)</a:t>
            </a:r>
          </a:p>
          <a:p>
            <a:pPr>
              <a:lnSpc>
                <a:spcPts val="907"/>
              </a:lnSpc>
            </a:pPr>
            <a:endParaRPr lang="en-US" altLang="zh-CN" sz="1633" dirty="0"/>
          </a:p>
          <a:p>
            <a:pPr>
              <a:lnSpc>
                <a:spcPts val="2722"/>
              </a:lnSpc>
              <a:tabLst>
                <a:tab pos="414772" algn="l"/>
                <a:tab pos="898672" algn="l"/>
                <a:tab pos="990844" algn="l"/>
              </a:tabLst>
            </a:pPr>
            <a:r>
              <a:rPr lang="en-US" altLang="zh-CN" sz="1633" dirty="0"/>
              <a:t>			</a:t>
            </a:r>
            <a:r>
              <a:rPr lang="en-US" altLang="zh-CN" sz="2542" dirty="0">
                <a:solidFill>
                  <a:srgbClr val="000000"/>
                </a:solidFill>
                <a:latin typeface="楷体_GB2312" pitchFamily="18" charset="0"/>
                <a:cs typeface="楷体_GB2312" pitchFamily="18" charset="0"/>
              </a:rPr>
              <a:t>语法：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2711404" y="3698527"/>
            <a:ext cx="3209212" cy="193386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24"/>
              </a:lnSpc>
              <a:tabLst>
                <a:tab pos="172822" algn="l"/>
                <a:tab pos="1106058" algn="l"/>
              </a:tabLst>
            </a:pP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&amp;subname(参数1,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参数2,…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>
              <a:lnSpc>
                <a:spcPts val="1905"/>
              </a:lnSpc>
              <a:tabLst>
                <a:tab pos="172822" algn="l"/>
                <a:tab pos="1106058" algn="l"/>
              </a:tabLst>
            </a:pP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…</a:t>
            </a:r>
          </a:p>
          <a:p>
            <a:pPr>
              <a:lnSpc>
                <a:spcPts val="1905"/>
              </a:lnSpc>
              <a:tabLst>
                <a:tab pos="172822" algn="l"/>
                <a:tab pos="1106058" algn="l"/>
              </a:tabLst>
            </a:pP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sub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subname</a:t>
            </a:r>
          </a:p>
          <a:p>
            <a:pPr>
              <a:lnSpc>
                <a:spcPts val="1905"/>
              </a:lnSpc>
              <a:tabLst>
                <a:tab pos="172822" algn="l"/>
                <a:tab pos="1106058" algn="l"/>
              </a:tabLst>
            </a:pP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>
              <a:lnSpc>
                <a:spcPts val="1905"/>
              </a:lnSpc>
              <a:tabLst>
                <a:tab pos="172822" algn="l"/>
                <a:tab pos="1106058" algn="l"/>
              </a:tabLst>
            </a:pPr>
            <a:r>
              <a:rPr lang="en-US" altLang="zh-CN" sz="2000" dirty="0"/>
              <a:t>	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…</a:t>
            </a:r>
          </a:p>
          <a:p>
            <a:pPr>
              <a:lnSpc>
                <a:spcPts val="1905"/>
              </a:lnSpc>
              <a:tabLst>
                <a:tab pos="172822" algn="l"/>
                <a:tab pos="1106058" algn="l"/>
              </a:tabLst>
            </a:pP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>
              <a:lnSpc>
                <a:spcPts val="907"/>
              </a:lnSpc>
            </a:pPr>
            <a:endParaRPr lang="en-US" altLang="zh-CN" sz="2000" dirty="0"/>
          </a:p>
          <a:p>
            <a:pPr>
              <a:lnSpc>
                <a:spcPts val="907"/>
              </a:lnSpc>
            </a:pPr>
            <a:endParaRPr lang="en-US" altLang="zh-CN" sz="2000" dirty="0"/>
          </a:p>
          <a:p>
            <a:pPr>
              <a:lnSpc>
                <a:spcPts val="1633"/>
              </a:lnSpc>
              <a:tabLst>
                <a:tab pos="172822" algn="l"/>
                <a:tab pos="1106058" algn="l"/>
              </a:tabLst>
            </a:pPr>
            <a:r>
              <a:rPr lang="en-US" altLang="zh-CN" sz="2000" dirty="0"/>
              <a:t>		</a:t>
            </a:r>
            <a:r>
              <a:rPr lang="en-US" altLang="zh-CN" sz="2000" dirty="0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有参数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7155952" y="3728713"/>
            <a:ext cx="1432443" cy="192745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52"/>
              </a:lnSpc>
              <a:tabLst>
                <a:tab pos="172822" algn="l"/>
                <a:tab pos="656722" algn="l"/>
              </a:tabLst>
            </a:pP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&amp;subname();</a:t>
            </a:r>
          </a:p>
          <a:p>
            <a:pPr>
              <a:lnSpc>
                <a:spcPts val="1905"/>
              </a:lnSpc>
              <a:tabLst>
                <a:tab pos="172822" algn="l"/>
                <a:tab pos="656722" algn="l"/>
              </a:tabLst>
            </a:pP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…</a:t>
            </a:r>
          </a:p>
          <a:p>
            <a:pPr>
              <a:lnSpc>
                <a:spcPts val="1905"/>
              </a:lnSpc>
              <a:tabLst>
                <a:tab pos="172822" algn="l"/>
                <a:tab pos="656722" algn="l"/>
              </a:tabLst>
            </a:pP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sub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subname</a:t>
            </a:r>
          </a:p>
          <a:p>
            <a:pPr>
              <a:lnSpc>
                <a:spcPts val="1905"/>
              </a:lnSpc>
              <a:tabLst>
                <a:tab pos="172822" algn="l"/>
                <a:tab pos="656722" algn="l"/>
              </a:tabLst>
            </a:pP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>
              <a:lnSpc>
                <a:spcPts val="1905"/>
              </a:lnSpc>
              <a:tabLst>
                <a:tab pos="172822" algn="l"/>
                <a:tab pos="656722" algn="l"/>
              </a:tabLst>
            </a:pPr>
            <a:r>
              <a:rPr lang="en-US" altLang="zh-CN" sz="2000" dirty="0"/>
              <a:t>	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…</a:t>
            </a:r>
          </a:p>
          <a:p>
            <a:pPr>
              <a:lnSpc>
                <a:spcPts val="1905"/>
              </a:lnSpc>
              <a:tabLst>
                <a:tab pos="172822" algn="l"/>
                <a:tab pos="656722" algn="l"/>
              </a:tabLst>
            </a:pP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>
              <a:lnSpc>
                <a:spcPts val="907"/>
              </a:lnSpc>
            </a:pPr>
            <a:endParaRPr lang="en-US" altLang="zh-CN" sz="2000" dirty="0"/>
          </a:p>
          <a:p>
            <a:pPr>
              <a:lnSpc>
                <a:spcPts val="907"/>
              </a:lnSpc>
            </a:pPr>
            <a:endParaRPr lang="en-US" altLang="zh-CN" sz="2000" dirty="0"/>
          </a:p>
          <a:p>
            <a:pPr>
              <a:lnSpc>
                <a:spcPts val="1814"/>
              </a:lnSpc>
              <a:tabLst>
                <a:tab pos="172822" algn="l"/>
                <a:tab pos="656722" algn="l"/>
              </a:tabLst>
            </a:pPr>
            <a:r>
              <a:rPr lang="en-US" altLang="zh-CN" sz="2000" dirty="0"/>
              <a:t>		</a:t>
            </a:r>
            <a:r>
              <a:rPr lang="en-US" altLang="zh-CN" sz="2000" dirty="0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无参数</a:t>
            </a:r>
          </a:p>
        </p:txBody>
      </p:sp>
    </p:spTree>
    <p:extLst>
      <p:ext uri="{BB962C8B-B14F-4D97-AF65-F5344CB8AC3E}">
        <p14:creationId xmlns:p14="http://schemas.microsoft.com/office/powerpoint/2010/main" val="410557700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2633542" y="1401900"/>
            <a:ext cx="5944944" cy="4706021"/>
          </a:xfrm>
          <a:custGeom>
            <a:avLst/>
            <a:gdLst>
              <a:gd name="connsiteX0" fmla="*/ 0 w 6553200"/>
              <a:gd name="connsiteY0" fmla="*/ 0 h 4747260"/>
              <a:gd name="connsiteX1" fmla="*/ 0 w 6553200"/>
              <a:gd name="connsiteY1" fmla="*/ 4747260 h 4747260"/>
              <a:gd name="connsiteX2" fmla="*/ 6553200 w 6553200"/>
              <a:gd name="connsiteY2" fmla="*/ 4747260 h 4747260"/>
              <a:gd name="connsiteX3" fmla="*/ 6553200 w 6553200"/>
              <a:gd name="connsiteY3" fmla="*/ 0 h 4747260"/>
              <a:gd name="connsiteX4" fmla="*/ 0 w 6553200"/>
              <a:gd name="connsiteY4" fmla="*/ 0 h 47472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553200" h="4747260">
                <a:moveTo>
                  <a:pt x="0" y="0"/>
                </a:moveTo>
                <a:lnTo>
                  <a:pt x="0" y="4747260"/>
                </a:lnTo>
                <a:lnTo>
                  <a:pt x="6553200" y="4747260"/>
                </a:lnTo>
                <a:lnTo>
                  <a:pt x="6553200" y="0"/>
                </a:lnTo>
                <a:lnTo>
                  <a:pt x="0" y="0"/>
                </a:lnTo>
              </a:path>
            </a:pathLst>
          </a:custGeom>
          <a:solidFill>
            <a:srgbClr val="CCFFC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33"/>
          </a:p>
        </p:txBody>
      </p:sp>
      <p:sp>
        <p:nvSpPr>
          <p:cNvPr id="5" name="Freeform 3"/>
          <p:cNvSpPr/>
          <p:nvPr/>
        </p:nvSpPr>
        <p:spPr>
          <a:xfrm>
            <a:off x="2628473" y="1396831"/>
            <a:ext cx="5956465" cy="4711090"/>
          </a:xfrm>
          <a:custGeom>
            <a:avLst/>
            <a:gdLst>
              <a:gd name="connsiteX0" fmla="*/ 6350 w 6565900"/>
              <a:gd name="connsiteY0" fmla="*/ 6350 h 4759198"/>
              <a:gd name="connsiteX1" fmla="*/ 6350 w 6565900"/>
              <a:gd name="connsiteY1" fmla="*/ 4752848 h 4759198"/>
              <a:gd name="connsiteX2" fmla="*/ 6559550 w 6565900"/>
              <a:gd name="connsiteY2" fmla="*/ 4752848 h 4759198"/>
              <a:gd name="connsiteX3" fmla="*/ 6559550 w 6565900"/>
              <a:gd name="connsiteY3" fmla="*/ 6350 h 4759198"/>
              <a:gd name="connsiteX4" fmla="*/ 6350 w 6565900"/>
              <a:gd name="connsiteY4" fmla="*/ 6350 h 475919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565900" h="4759198">
                <a:moveTo>
                  <a:pt x="6350" y="6350"/>
                </a:moveTo>
                <a:lnTo>
                  <a:pt x="6350" y="4752848"/>
                </a:lnTo>
                <a:lnTo>
                  <a:pt x="6559550" y="4752848"/>
                </a:lnTo>
                <a:lnTo>
                  <a:pt x="6559550" y="63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1010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33"/>
          </a:p>
        </p:txBody>
      </p:sp>
      <p:sp>
        <p:nvSpPr>
          <p:cNvPr id="6" name="Freeform 3"/>
          <p:cNvSpPr/>
          <p:nvPr/>
        </p:nvSpPr>
        <p:spPr>
          <a:xfrm>
            <a:off x="8788632" y="1780676"/>
            <a:ext cx="3341434" cy="3825546"/>
          </a:xfrm>
          <a:custGeom>
            <a:avLst/>
            <a:gdLst>
              <a:gd name="connsiteX0" fmla="*/ 0 w 6553200"/>
              <a:gd name="connsiteY0" fmla="*/ 0 h 2474976"/>
              <a:gd name="connsiteX1" fmla="*/ 0 w 6553200"/>
              <a:gd name="connsiteY1" fmla="*/ 2474976 h 2474976"/>
              <a:gd name="connsiteX2" fmla="*/ 6553200 w 6553200"/>
              <a:gd name="connsiteY2" fmla="*/ 2474976 h 2474976"/>
              <a:gd name="connsiteX3" fmla="*/ 6553200 w 6553200"/>
              <a:gd name="connsiteY3" fmla="*/ 0 h 2474976"/>
              <a:gd name="connsiteX4" fmla="*/ 0 w 6553200"/>
              <a:gd name="connsiteY4" fmla="*/ 0 h 247497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553200" h="2474976">
                <a:moveTo>
                  <a:pt x="0" y="0"/>
                </a:moveTo>
                <a:lnTo>
                  <a:pt x="0" y="2474976"/>
                </a:lnTo>
                <a:lnTo>
                  <a:pt x="6553200" y="2474976"/>
                </a:lnTo>
                <a:lnTo>
                  <a:pt x="6553200" y="0"/>
                </a:lnTo>
                <a:lnTo>
                  <a:pt x="0" y="0"/>
                </a:lnTo>
              </a:path>
            </a:pathLst>
          </a:custGeom>
          <a:solidFill>
            <a:srgbClr val="F4C3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33"/>
          </a:p>
        </p:txBody>
      </p:sp>
      <p:sp>
        <p:nvSpPr>
          <p:cNvPr id="7" name="Freeform 3"/>
          <p:cNvSpPr/>
          <p:nvPr/>
        </p:nvSpPr>
        <p:spPr>
          <a:xfrm>
            <a:off x="8795084" y="1780675"/>
            <a:ext cx="3340754" cy="3831308"/>
          </a:xfrm>
          <a:custGeom>
            <a:avLst/>
            <a:gdLst>
              <a:gd name="connsiteX0" fmla="*/ 6350 w 6565900"/>
              <a:gd name="connsiteY0" fmla="*/ 6350 h 2487676"/>
              <a:gd name="connsiteX1" fmla="*/ 6350 w 6565900"/>
              <a:gd name="connsiteY1" fmla="*/ 2481326 h 2487676"/>
              <a:gd name="connsiteX2" fmla="*/ 6559550 w 6565900"/>
              <a:gd name="connsiteY2" fmla="*/ 2481326 h 2487676"/>
              <a:gd name="connsiteX3" fmla="*/ 6559550 w 6565900"/>
              <a:gd name="connsiteY3" fmla="*/ 6350 h 2487676"/>
              <a:gd name="connsiteX4" fmla="*/ 6350 w 6565900"/>
              <a:gd name="connsiteY4" fmla="*/ 6350 h 248767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565900" h="2487676">
                <a:moveTo>
                  <a:pt x="6350" y="6350"/>
                </a:moveTo>
                <a:lnTo>
                  <a:pt x="6350" y="2481326"/>
                </a:lnTo>
                <a:lnTo>
                  <a:pt x="6559550" y="2481326"/>
                </a:lnTo>
                <a:lnTo>
                  <a:pt x="6559550" y="63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1010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1232794" algn="l"/>
              </a:tabLst>
            </a:pPr>
            <a:r>
              <a:rPr lang="en-US" altLang="zh-CN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Creating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file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with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numbers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0-9.</a:t>
            </a:r>
          </a:p>
          <a:p>
            <a:pPr>
              <a:tabLst>
                <a:tab pos="1232794" algn="l"/>
              </a:tabLst>
            </a:pP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length</a:t>
            </a:r>
          </a:p>
          <a:p>
            <a:pPr>
              <a:tabLst>
                <a:tab pos="1232794" algn="l"/>
              </a:tabLst>
            </a:pP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The file contains:</a:t>
            </a:r>
          </a:p>
          <a:p>
            <a:pPr>
              <a:tabLst>
                <a:tab pos="1232794" algn="l"/>
              </a:tabLst>
            </a:pP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tabLst>
                <a:tab pos="1232794" algn="l"/>
              </a:tabLst>
            </a:pP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tabLst>
                <a:tab pos="1232794" algn="l"/>
              </a:tabLst>
            </a:pP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pPr>
              <a:tabLst>
                <a:tab pos="1232794" algn="l"/>
              </a:tabLst>
            </a:pP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  <a:p>
            <a:pPr>
              <a:tabLst>
                <a:tab pos="1232794" algn="l"/>
              </a:tabLst>
            </a:pP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  <a:p>
            <a:pPr>
              <a:tabLst>
                <a:tab pos="1232794" algn="l"/>
              </a:tabLst>
            </a:pP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  <a:p>
            <a:pPr>
              <a:tabLst>
                <a:tab pos="1232794" algn="l"/>
              </a:tabLst>
            </a:pP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  <a:p>
            <a:pPr>
              <a:tabLst>
                <a:tab pos="1232794" algn="l"/>
              </a:tabLst>
            </a:pP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7</a:t>
            </a:r>
          </a:p>
          <a:p>
            <a:pPr>
              <a:tabLst>
                <a:tab pos="1232794" algn="l"/>
              </a:tabLst>
            </a:pP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</a:t>
            </a:r>
          </a:p>
          <a:p>
            <a:pPr>
              <a:tabLst>
                <a:tab pos="1232794" algn="l"/>
              </a:tabLst>
            </a:pP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9</a:t>
            </a:r>
          </a:p>
        </p:txBody>
      </p:sp>
      <p:sp>
        <p:nvSpPr>
          <p:cNvPr id="15" name="TextBox 1"/>
          <p:cNvSpPr txBox="1"/>
          <p:nvPr/>
        </p:nvSpPr>
        <p:spPr>
          <a:xfrm>
            <a:off x="2720286" y="1420969"/>
            <a:ext cx="5943935" cy="466281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tabLst>
                <a:tab pos="1232794" algn="l"/>
              </a:tabLst>
            </a:pP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#!/usr/bin/perl</a:t>
            </a:r>
          </a:p>
          <a:p>
            <a:endParaRPr lang="en-US" altLang="zh-CN" sz="2000" dirty="0"/>
          </a:p>
          <a:p>
            <a:pPr>
              <a:tabLst>
                <a:tab pos="1232794" algn="l"/>
              </a:tabLst>
            </a:pP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use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strict</a:t>
            </a:r>
            <a:r>
              <a:rPr lang="en-US" altLang="zh-CN" sz="2000" dirty="0" smtClean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endParaRPr lang="en-US" altLang="zh-CN" sz="2000" dirty="0"/>
          </a:p>
          <a:p>
            <a:endParaRPr lang="en-US" altLang="zh-CN" sz="2000" dirty="0"/>
          </a:p>
          <a:p>
            <a:pPr>
              <a:tabLst>
                <a:tab pos="1232794" algn="l"/>
              </a:tabLst>
            </a:pP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print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"Creating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file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with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numbers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0-9.\n";</a:t>
            </a:r>
          </a:p>
          <a:p>
            <a:pPr>
              <a:tabLst>
                <a:tab pos="1232794" algn="l"/>
              </a:tabLst>
            </a:pP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open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FILE,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"+&gt;file.txt"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or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die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"Unable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ti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open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file: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$!\n";</a:t>
            </a:r>
          </a:p>
          <a:p>
            <a:pPr>
              <a:tabLst>
                <a:tab pos="1232794" algn="l"/>
              </a:tabLst>
            </a:pP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print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FILE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"0\n1\n2\n3\n4\n5\n6\n7\n8\n9\n";</a:t>
            </a:r>
          </a:p>
          <a:p>
            <a:pPr>
              <a:tabLst>
                <a:tab pos="1232794" algn="l"/>
              </a:tabLst>
            </a:pP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close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FILE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or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die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"Unable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close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file: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$!\n";</a:t>
            </a:r>
          </a:p>
          <a:p>
            <a:endParaRPr lang="en-US" altLang="zh-CN" sz="2000" dirty="0"/>
          </a:p>
          <a:p>
            <a:pPr>
              <a:tabLst>
                <a:tab pos="1232794" algn="l"/>
              </a:tabLst>
            </a:pPr>
            <a:r>
              <a:rPr lang="en-US" altLang="zh-CN" sz="2000" dirty="0" smtClean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&lt;FILE&gt;;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/>
              <a:t>	</a:t>
            </a:r>
            <a:endParaRPr lang="en-US" altLang="zh-CN" sz="2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tabLst>
                <a:tab pos="1232794" algn="l"/>
              </a:tabLst>
            </a:pP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close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FILE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or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die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"Unable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close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file: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$!";</a:t>
            </a:r>
          </a:p>
          <a:p>
            <a:pPr>
              <a:tabLst>
                <a:tab pos="1232794" algn="l"/>
              </a:tabLst>
            </a:pPr>
            <a:endParaRPr lang="en-US" altLang="zh-CN" sz="2000" dirty="0">
              <a:solidFill>
                <a:srgbClr val="903C9A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open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FILE,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"+&lt;file.txt"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or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die "Unable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close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file: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$!\n";</a:t>
            </a:r>
          </a:p>
          <a:p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print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("The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file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contains:\n");</a:t>
            </a:r>
          </a:p>
          <a:p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print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while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(&lt;FILE</a:t>
            </a:r>
            <a:r>
              <a:rPr lang="en-US" altLang="zh-CN" sz="2000" dirty="0" smtClean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&gt;);</a:t>
            </a:r>
            <a:endParaRPr lang="en-US" altLang="zh-CN" sz="2000" dirty="0">
              <a:solidFill>
                <a:srgbClr val="903C9A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967" y="211759"/>
            <a:ext cx="1324939" cy="132493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52557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Freeform 3"/>
          <p:cNvSpPr/>
          <p:nvPr/>
        </p:nvSpPr>
        <p:spPr>
          <a:xfrm>
            <a:off x="7002379" y="204656"/>
            <a:ext cx="5065297" cy="6401190"/>
          </a:xfrm>
          <a:custGeom>
            <a:avLst/>
            <a:gdLst>
              <a:gd name="connsiteX0" fmla="*/ 0 w 6553200"/>
              <a:gd name="connsiteY0" fmla="*/ 0 h 4568952"/>
              <a:gd name="connsiteX1" fmla="*/ 0 w 6553200"/>
              <a:gd name="connsiteY1" fmla="*/ 4568951 h 4568952"/>
              <a:gd name="connsiteX2" fmla="*/ 6553200 w 6553200"/>
              <a:gd name="connsiteY2" fmla="*/ 4568951 h 4568952"/>
              <a:gd name="connsiteX3" fmla="*/ 6553200 w 6553200"/>
              <a:gd name="connsiteY3" fmla="*/ 0 h 4568952"/>
              <a:gd name="connsiteX4" fmla="*/ 0 w 6553200"/>
              <a:gd name="connsiteY4" fmla="*/ 0 h 456895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553200" h="4568952">
                <a:moveTo>
                  <a:pt x="0" y="0"/>
                </a:moveTo>
                <a:lnTo>
                  <a:pt x="0" y="4568951"/>
                </a:lnTo>
                <a:lnTo>
                  <a:pt x="6553200" y="4568951"/>
                </a:lnTo>
                <a:lnTo>
                  <a:pt x="6553200" y="0"/>
                </a:lnTo>
                <a:lnTo>
                  <a:pt x="0" y="0"/>
                </a:lnTo>
              </a:path>
            </a:pathLst>
          </a:custGeom>
          <a:solidFill>
            <a:srgbClr val="F4C3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41" name="Freeform 3"/>
          <p:cNvSpPr/>
          <p:nvPr/>
        </p:nvSpPr>
        <p:spPr>
          <a:xfrm>
            <a:off x="7001328" y="216433"/>
            <a:ext cx="5077870" cy="6401190"/>
          </a:xfrm>
          <a:custGeom>
            <a:avLst/>
            <a:gdLst>
              <a:gd name="connsiteX0" fmla="*/ 6350 w 6565900"/>
              <a:gd name="connsiteY0" fmla="*/ 6350 h 4581652"/>
              <a:gd name="connsiteX1" fmla="*/ 6350 w 6565900"/>
              <a:gd name="connsiteY1" fmla="*/ 4575301 h 4581652"/>
              <a:gd name="connsiteX2" fmla="*/ 6559550 w 6565900"/>
              <a:gd name="connsiteY2" fmla="*/ 4575301 h 4581652"/>
              <a:gd name="connsiteX3" fmla="*/ 6559550 w 6565900"/>
              <a:gd name="connsiteY3" fmla="*/ 6350 h 4581652"/>
              <a:gd name="connsiteX4" fmla="*/ 6350 w 6565900"/>
              <a:gd name="connsiteY4" fmla="*/ 6350 h 458165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565900" h="4581652">
                <a:moveTo>
                  <a:pt x="6350" y="6350"/>
                </a:moveTo>
                <a:lnTo>
                  <a:pt x="6350" y="4575301"/>
                </a:lnTo>
                <a:lnTo>
                  <a:pt x="6559550" y="4575301"/>
                </a:lnTo>
                <a:lnTo>
                  <a:pt x="6559550" y="63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1010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42" name="TextBox 1"/>
          <p:cNvSpPr txBox="1"/>
          <p:nvPr/>
        </p:nvSpPr>
        <p:spPr>
          <a:xfrm>
            <a:off x="7264527" y="197517"/>
            <a:ext cx="4804200" cy="6509474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Seek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sixth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record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Truncate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file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15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bytes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file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now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contains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  <a:p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  <a:p>
            <a:endParaRPr lang="en-US" altLang="zh-CN" sz="2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Seek to the third record and print its contents:2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remainder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file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from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this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point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is:</a:t>
            </a:r>
          </a:p>
          <a:p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  <a:p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  <a:p>
            <a:endParaRPr lang="en-US" altLang="zh-CN" sz="2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Updating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second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item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with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value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7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file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now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contains: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7</a:t>
            </a:r>
          </a:p>
          <a:p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  <a:p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endParaRPr lang="en-US" altLang="zh-CN" sz="2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2" name="Freeform 3"/>
          <p:cNvSpPr/>
          <p:nvPr/>
        </p:nvSpPr>
        <p:spPr>
          <a:xfrm>
            <a:off x="0" y="46509"/>
            <a:ext cx="6687831" cy="6811491"/>
          </a:xfrm>
          <a:custGeom>
            <a:avLst/>
            <a:gdLst>
              <a:gd name="connsiteX0" fmla="*/ 0 w 6553200"/>
              <a:gd name="connsiteY0" fmla="*/ 0 h 5724144"/>
              <a:gd name="connsiteX1" fmla="*/ 0 w 6553200"/>
              <a:gd name="connsiteY1" fmla="*/ 5724144 h 5724144"/>
              <a:gd name="connsiteX2" fmla="*/ 6553199 w 6553200"/>
              <a:gd name="connsiteY2" fmla="*/ 5724144 h 5724144"/>
              <a:gd name="connsiteX3" fmla="*/ 6553199 w 6553200"/>
              <a:gd name="connsiteY3" fmla="*/ 0 h 5724144"/>
              <a:gd name="connsiteX4" fmla="*/ 0 w 6553200"/>
              <a:gd name="connsiteY4" fmla="*/ 0 h 57241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553200" h="5724144">
                <a:moveTo>
                  <a:pt x="0" y="0"/>
                </a:moveTo>
                <a:lnTo>
                  <a:pt x="0" y="5724144"/>
                </a:lnTo>
                <a:lnTo>
                  <a:pt x="6553199" y="5724144"/>
                </a:lnTo>
                <a:lnTo>
                  <a:pt x="6553199" y="0"/>
                </a:lnTo>
                <a:lnTo>
                  <a:pt x="0" y="0"/>
                </a:lnTo>
              </a:path>
            </a:pathLst>
          </a:custGeom>
          <a:solidFill>
            <a:srgbClr val="CCFFC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33"/>
          </a:p>
        </p:txBody>
      </p:sp>
      <p:sp>
        <p:nvSpPr>
          <p:cNvPr id="53" name="Freeform 3"/>
          <p:cNvSpPr/>
          <p:nvPr/>
        </p:nvSpPr>
        <p:spPr>
          <a:xfrm>
            <a:off x="0" y="46509"/>
            <a:ext cx="6687831" cy="6811490"/>
          </a:xfrm>
          <a:custGeom>
            <a:avLst/>
            <a:gdLst>
              <a:gd name="connsiteX0" fmla="*/ 6350 w 6565900"/>
              <a:gd name="connsiteY0" fmla="*/ 6350 h 5737605"/>
              <a:gd name="connsiteX1" fmla="*/ 6350 w 6565900"/>
              <a:gd name="connsiteY1" fmla="*/ 5731255 h 5737605"/>
              <a:gd name="connsiteX2" fmla="*/ 6559549 w 6565900"/>
              <a:gd name="connsiteY2" fmla="*/ 5731255 h 5737605"/>
              <a:gd name="connsiteX3" fmla="*/ 6559549 w 6565900"/>
              <a:gd name="connsiteY3" fmla="*/ 6350 h 5737605"/>
              <a:gd name="connsiteX4" fmla="*/ 6350 w 6565900"/>
              <a:gd name="connsiteY4" fmla="*/ 6350 h 573760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565900" h="5737605">
                <a:moveTo>
                  <a:pt x="6350" y="6350"/>
                </a:moveTo>
                <a:lnTo>
                  <a:pt x="6350" y="5731255"/>
                </a:lnTo>
                <a:lnTo>
                  <a:pt x="6559549" y="5731255"/>
                </a:lnTo>
                <a:lnTo>
                  <a:pt x="6559549" y="63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1010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33"/>
          </a:p>
        </p:txBody>
      </p:sp>
      <p:sp>
        <p:nvSpPr>
          <p:cNvPr id="54" name="TextBox 1"/>
          <p:cNvSpPr txBox="1"/>
          <p:nvPr/>
        </p:nvSpPr>
        <p:spPr>
          <a:xfrm>
            <a:off x="214666" y="76200"/>
            <a:ext cx="6306214" cy="681725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print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("\nSeek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sixth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record\n");</a:t>
            </a:r>
          </a:p>
          <a:p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seek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(FILE,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5*$length,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2000" dirty="0" smtClean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r>
              <a:rPr lang="en-US" altLang="zh-CN" sz="2000" dirty="0" smtClean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print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("Truncate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file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",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tell(FILE),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bytes\n");</a:t>
            </a:r>
          </a:p>
          <a:p>
            <a:r>
              <a:rPr lang="en-US" altLang="zh-CN" sz="2000" dirty="0" smtClean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truncate(FILE,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tell(FILE))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or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die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("Unable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truncate: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$!\n");</a:t>
            </a:r>
          </a:p>
          <a:p>
            <a:r>
              <a:rPr lang="en-US" altLang="zh-CN" sz="2000" dirty="0" smtClean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Seek(FILE, 0, 0);</a:t>
            </a:r>
          </a:p>
          <a:p>
            <a:r>
              <a:rPr lang="en-US" altLang="zh-CN" sz="2000" dirty="0" smtClean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print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("The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file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now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contains:\n");</a:t>
            </a:r>
          </a:p>
          <a:p>
            <a:r>
              <a:rPr lang="en-US" altLang="zh-CN" sz="2000" dirty="0" smtClean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print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while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(&lt;FILE&gt;);</a:t>
            </a:r>
          </a:p>
          <a:p>
            <a:endParaRPr lang="en-US" altLang="zh-CN" sz="2000" dirty="0" smtClean="0">
              <a:solidFill>
                <a:srgbClr val="903C9A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2000" dirty="0" smtClean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print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("\</a:t>
            </a:r>
            <a:r>
              <a:rPr lang="en-US" altLang="zh-CN" sz="2000" dirty="0" err="1" smtClean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nSeek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");</a:t>
            </a:r>
          </a:p>
          <a:p>
            <a:r>
              <a:rPr lang="en-US" altLang="zh-CN" sz="2000" dirty="0" smtClean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seek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(FILE,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2*$length,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0);</a:t>
            </a:r>
          </a:p>
          <a:p>
            <a:r>
              <a:rPr lang="en-US" altLang="zh-CN" sz="2000" dirty="0" smtClean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my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$in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&lt;FILE&gt;;</a:t>
            </a:r>
          </a:p>
          <a:p>
            <a:r>
              <a:rPr lang="en-US" altLang="zh-CN" sz="2000" dirty="0" smtClean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print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("$in");</a:t>
            </a:r>
          </a:p>
          <a:p>
            <a:r>
              <a:rPr lang="en-US" altLang="zh-CN" sz="2000" dirty="0" smtClean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print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("The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remainder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file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from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this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point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is:\n");</a:t>
            </a:r>
          </a:p>
          <a:p>
            <a:r>
              <a:rPr lang="en-US" altLang="zh-CN" sz="2000" dirty="0" smtClean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print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while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(&lt;FILE&gt;);</a:t>
            </a:r>
            <a:endParaRPr lang="en-US" altLang="zh-CN" sz="20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altLang="zh-CN" sz="2000" dirty="0" smtClean="0">
              <a:solidFill>
                <a:srgbClr val="903C9A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2000" dirty="0" smtClean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print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("\</a:t>
            </a:r>
            <a:r>
              <a:rPr lang="en-US" altLang="zh-CN" sz="2000" dirty="0" err="1" smtClean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nUpdating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second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item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with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value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7\n");</a:t>
            </a:r>
          </a:p>
          <a:p>
            <a:r>
              <a:rPr lang="en-US" altLang="zh-CN" sz="2000" dirty="0" smtClean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seek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(FILE,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$length,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0);</a:t>
            </a:r>
          </a:p>
          <a:p>
            <a:r>
              <a:rPr lang="en-US" altLang="zh-CN" sz="2000" dirty="0" smtClean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print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(FILE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"7");</a:t>
            </a:r>
          </a:p>
          <a:p>
            <a:r>
              <a:rPr lang="en-US" altLang="zh-CN" sz="2000" dirty="0" smtClean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seek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(FILE,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0,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0);</a:t>
            </a:r>
          </a:p>
          <a:p>
            <a:r>
              <a:rPr lang="en-US" altLang="zh-CN" sz="2000" dirty="0" smtClean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print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("The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file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now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contains:\n");</a:t>
            </a:r>
          </a:p>
          <a:p>
            <a:r>
              <a:rPr lang="en-US" altLang="zh-CN" sz="2000" dirty="0" smtClean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print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while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(&lt;FILE&gt;);</a:t>
            </a:r>
          </a:p>
          <a:p>
            <a:r>
              <a:rPr lang="en-US" altLang="zh-CN" sz="2000" dirty="0" smtClean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close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FILE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or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die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("Unable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close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file: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$!");</a:t>
            </a:r>
          </a:p>
        </p:txBody>
      </p:sp>
      <p:sp>
        <p:nvSpPr>
          <p:cNvPr id="56" name="TextBox 1"/>
          <p:cNvSpPr txBox="1"/>
          <p:nvPr/>
        </p:nvSpPr>
        <p:spPr>
          <a:xfrm>
            <a:off x="10316333" y="1605959"/>
            <a:ext cx="1155766" cy="28982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5"/>
              </a:lnSpc>
            </a:pPr>
            <a:r>
              <a:rPr lang="en-US" altLang="zh-CN" sz="2000" dirty="0" err="1" smtClean="0">
                <a:solidFill>
                  <a:srgbClr val="F02E1A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itchFamily="18" charset="0"/>
              </a:rPr>
              <a:t>屏幕输出</a:t>
            </a:r>
            <a:r>
              <a:rPr lang="en-US" altLang="zh-CN" sz="2000" b="1" dirty="0">
                <a:solidFill>
                  <a:srgbClr val="F02E1A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itchFamily="18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720003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7513" y="56103"/>
            <a:ext cx="1324939" cy="1324939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999140" y="783443"/>
            <a:ext cx="4220707" cy="59759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264"/>
              </a:lnSpc>
            </a:pPr>
            <a:r>
              <a:rPr lang="en-US" altLang="zh-CN" sz="3989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3.6</a:t>
            </a:r>
            <a:r>
              <a:rPr lang="en-US" altLang="zh-CN" sz="3989" dirty="0">
                <a:solidFill>
                  <a:srgbClr val="000000"/>
                </a:solidFill>
                <a:latin typeface="隶书" pitchFamily="18" charset="0"/>
                <a:cs typeface="隶书" pitchFamily="18" charset="0"/>
              </a:rPr>
              <a:t>文件和目录操作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2651158" y="1509279"/>
            <a:ext cx="2279470" cy="39241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22"/>
              </a:lnSpc>
            </a:pPr>
            <a:r>
              <a:rPr lang="en-US" altLang="zh-CN" sz="2542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1.</a:t>
            </a:r>
            <a:r>
              <a:rPr lang="en-US" altLang="zh-CN" sz="254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42" dirty="0">
                <a:solidFill>
                  <a:srgbClr val="000000"/>
                </a:solidFill>
                <a:latin typeface="隶书" pitchFamily="18" charset="0"/>
                <a:cs typeface="隶书" pitchFamily="18" charset="0"/>
              </a:rPr>
              <a:t>文件高级操作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3065922" y="1947085"/>
            <a:ext cx="1466748" cy="34111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68"/>
              </a:lnSpc>
            </a:pPr>
            <a:r>
              <a:rPr lang="en-US" altLang="zh-CN" sz="217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zh-CN" sz="2177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177" dirty="0">
                <a:solidFill>
                  <a:srgbClr val="000000"/>
                </a:solidFill>
                <a:latin typeface="隶书" pitchFamily="18" charset="0"/>
                <a:cs typeface="隶书" pitchFamily="18" charset="0"/>
              </a:rPr>
              <a:t>文件检测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3065922" y="2361848"/>
            <a:ext cx="2582438" cy="738664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68"/>
              </a:lnSpc>
            </a:pPr>
            <a:r>
              <a:rPr lang="en-US" altLang="zh-CN" sz="217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zh-CN" sz="2177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177" dirty="0">
                <a:solidFill>
                  <a:srgbClr val="000000"/>
                </a:solidFill>
                <a:latin typeface="隶书" pitchFamily="18" charset="0"/>
                <a:cs typeface="隶书" pitchFamily="18" charset="0"/>
              </a:rPr>
              <a:t>文件访问许可权限</a:t>
            </a:r>
          </a:p>
          <a:p>
            <a:pPr>
              <a:lnSpc>
                <a:spcPts val="3084"/>
              </a:lnSpc>
            </a:pPr>
            <a:r>
              <a:rPr lang="en-US" altLang="zh-CN" sz="217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zh-CN" sz="2177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177" dirty="0">
                <a:solidFill>
                  <a:srgbClr val="000000"/>
                </a:solidFill>
                <a:latin typeface="隶书" pitchFamily="18" charset="0"/>
                <a:cs typeface="隶书" pitchFamily="18" charset="0"/>
              </a:rPr>
              <a:t>文件操作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3480686" y="3156812"/>
            <a:ext cx="1703993" cy="738664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68"/>
              </a:lnSpc>
            </a:pPr>
            <a:r>
              <a:rPr lang="en-US" altLang="zh-CN" sz="217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177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177" dirty="0">
                <a:solidFill>
                  <a:srgbClr val="000000"/>
                </a:solidFill>
                <a:latin typeface="隶书" pitchFamily="18" charset="0"/>
                <a:cs typeface="隶书" pitchFamily="18" charset="0"/>
              </a:rPr>
              <a:t>改变文件名</a:t>
            </a:r>
          </a:p>
          <a:p>
            <a:pPr>
              <a:lnSpc>
                <a:spcPts val="3084"/>
              </a:lnSpc>
            </a:pPr>
            <a:r>
              <a:rPr lang="en-US" altLang="zh-CN" sz="217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177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177" dirty="0">
                <a:solidFill>
                  <a:srgbClr val="000000"/>
                </a:solidFill>
                <a:latin typeface="隶书" pitchFamily="18" charset="0"/>
                <a:cs typeface="隶书" pitchFamily="18" charset="0"/>
              </a:rPr>
              <a:t>删除文件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3480686" y="3940255"/>
            <a:ext cx="1982915" cy="34111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68"/>
              </a:lnSpc>
            </a:pPr>
            <a:r>
              <a:rPr lang="en-US" altLang="zh-CN" sz="217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177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177" dirty="0">
                <a:solidFill>
                  <a:srgbClr val="000000"/>
                </a:solidFill>
                <a:latin typeface="隶书" pitchFamily="18" charset="0"/>
                <a:cs typeface="隶书" pitchFamily="18" charset="0"/>
              </a:rPr>
              <a:t>改变文件属主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2651159" y="4355018"/>
            <a:ext cx="1628651" cy="39241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22"/>
              </a:lnSpc>
            </a:pPr>
            <a:r>
              <a:rPr lang="en-US" altLang="zh-CN" sz="2542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2.</a:t>
            </a:r>
            <a:r>
              <a:rPr lang="en-US" altLang="zh-CN" sz="254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42" dirty="0">
                <a:solidFill>
                  <a:srgbClr val="000000"/>
                </a:solidFill>
                <a:latin typeface="隶书" pitchFamily="18" charset="0"/>
                <a:cs typeface="隶书" pitchFamily="18" charset="0"/>
              </a:rPr>
              <a:t>目录操作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3065922" y="4827387"/>
            <a:ext cx="908903" cy="113620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68"/>
              </a:lnSpc>
            </a:pPr>
            <a:r>
              <a:rPr lang="en-US" altLang="zh-CN" sz="217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zh-CN" sz="2177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177" dirty="0">
                <a:solidFill>
                  <a:srgbClr val="000000"/>
                </a:solidFill>
                <a:latin typeface="隶书" pitchFamily="18" charset="0"/>
                <a:cs typeface="隶书" pitchFamily="18" charset="0"/>
              </a:rPr>
              <a:t>打开</a:t>
            </a:r>
          </a:p>
          <a:p>
            <a:pPr>
              <a:lnSpc>
                <a:spcPts val="3084"/>
              </a:lnSpc>
            </a:pPr>
            <a:r>
              <a:rPr lang="en-US" altLang="zh-CN" sz="217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zh-CN" sz="2177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177" dirty="0">
                <a:solidFill>
                  <a:srgbClr val="000000"/>
                </a:solidFill>
                <a:latin typeface="隶书" pitchFamily="18" charset="0"/>
                <a:cs typeface="隶书" pitchFamily="18" charset="0"/>
              </a:rPr>
              <a:t>关闭</a:t>
            </a:r>
          </a:p>
          <a:p>
            <a:pPr>
              <a:lnSpc>
                <a:spcPts val="3084"/>
              </a:lnSpc>
            </a:pPr>
            <a:r>
              <a:rPr lang="en-US" altLang="zh-CN" sz="217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zh-CN" sz="2177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177" dirty="0">
                <a:solidFill>
                  <a:srgbClr val="000000"/>
                </a:solidFill>
                <a:latin typeface="隶书" pitchFamily="18" charset="0"/>
                <a:cs typeface="隶书" pitchFamily="18" charset="0"/>
              </a:rPr>
              <a:t>读</a:t>
            </a:r>
          </a:p>
        </p:txBody>
      </p:sp>
    </p:spTree>
    <p:extLst>
      <p:ext uri="{BB962C8B-B14F-4D97-AF65-F5344CB8AC3E}">
        <p14:creationId xmlns:p14="http://schemas.microsoft.com/office/powerpoint/2010/main" val="2068410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3483116" y="3622959"/>
            <a:ext cx="5944944" cy="1587162"/>
          </a:xfrm>
          <a:custGeom>
            <a:avLst/>
            <a:gdLst>
              <a:gd name="connsiteX0" fmla="*/ 0 w 6553200"/>
              <a:gd name="connsiteY0" fmla="*/ 0 h 1749552"/>
              <a:gd name="connsiteX1" fmla="*/ 0 w 6553200"/>
              <a:gd name="connsiteY1" fmla="*/ 1749552 h 1749552"/>
              <a:gd name="connsiteX2" fmla="*/ 6553200 w 6553200"/>
              <a:gd name="connsiteY2" fmla="*/ 1749552 h 1749552"/>
              <a:gd name="connsiteX3" fmla="*/ 6553200 w 6553200"/>
              <a:gd name="connsiteY3" fmla="*/ 0 h 1749552"/>
              <a:gd name="connsiteX4" fmla="*/ 0 w 6553200"/>
              <a:gd name="connsiteY4" fmla="*/ 0 h 174955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553200" h="1749552">
                <a:moveTo>
                  <a:pt x="0" y="0"/>
                </a:moveTo>
                <a:lnTo>
                  <a:pt x="0" y="1749552"/>
                </a:lnTo>
                <a:lnTo>
                  <a:pt x="6553200" y="1749552"/>
                </a:lnTo>
                <a:lnTo>
                  <a:pt x="6553200" y="0"/>
                </a:lnTo>
                <a:lnTo>
                  <a:pt x="0" y="0"/>
                </a:lnTo>
              </a:path>
            </a:pathLst>
          </a:custGeom>
          <a:solidFill>
            <a:srgbClr val="CED7F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5" name="Freeform 3"/>
          <p:cNvSpPr/>
          <p:nvPr/>
        </p:nvSpPr>
        <p:spPr>
          <a:xfrm>
            <a:off x="3478047" y="3617199"/>
            <a:ext cx="5956465" cy="1598683"/>
          </a:xfrm>
          <a:custGeom>
            <a:avLst/>
            <a:gdLst>
              <a:gd name="connsiteX0" fmla="*/ 6350 w 6565900"/>
              <a:gd name="connsiteY0" fmla="*/ 6350 h 1762252"/>
              <a:gd name="connsiteX1" fmla="*/ 6350 w 6565900"/>
              <a:gd name="connsiteY1" fmla="*/ 1755902 h 1762252"/>
              <a:gd name="connsiteX2" fmla="*/ 6559550 w 6565900"/>
              <a:gd name="connsiteY2" fmla="*/ 1755902 h 1762252"/>
              <a:gd name="connsiteX3" fmla="*/ 6559550 w 6565900"/>
              <a:gd name="connsiteY3" fmla="*/ 6350 h 1762252"/>
              <a:gd name="connsiteX4" fmla="*/ 6350 w 6565900"/>
              <a:gd name="connsiteY4" fmla="*/ 6350 h 176225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565900" h="1762252">
                <a:moveTo>
                  <a:pt x="6350" y="6350"/>
                </a:moveTo>
                <a:lnTo>
                  <a:pt x="6350" y="1755902"/>
                </a:lnTo>
                <a:lnTo>
                  <a:pt x="6559550" y="1755902"/>
                </a:lnTo>
                <a:lnTo>
                  <a:pt x="6559550" y="63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3774EE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6" name="Freeform 3"/>
          <p:cNvSpPr/>
          <p:nvPr/>
        </p:nvSpPr>
        <p:spPr>
          <a:xfrm>
            <a:off x="5438368" y="5452067"/>
            <a:ext cx="3672445" cy="326972"/>
          </a:xfrm>
          <a:custGeom>
            <a:avLst/>
            <a:gdLst>
              <a:gd name="connsiteX0" fmla="*/ 0 w 3308604"/>
              <a:gd name="connsiteY0" fmla="*/ 0 h 360426"/>
              <a:gd name="connsiteX1" fmla="*/ 0 w 3308604"/>
              <a:gd name="connsiteY1" fmla="*/ 360426 h 360426"/>
              <a:gd name="connsiteX2" fmla="*/ 3308604 w 3308604"/>
              <a:gd name="connsiteY2" fmla="*/ 360426 h 360426"/>
              <a:gd name="connsiteX3" fmla="*/ 3308604 w 3308604"/>
              <a:gd name="connsiteY3" fmla="*/ 0 h 360426"/>
              <a:gd name="connsiteX4" fmla="*/ 0 w 3308604"/>
              <a:gd name="connsiteY4" fmla="*/ 0 h 3604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308604" h="360426">
                <a:moveTo>
                  <a:pt x="0" y="0"/>
                </a:moveTo>
                <a:lnTo>
                  <a:pt x="0" y="360426"/>
                </a:lnTo>
                <a:lnTo>
                  <a:pt x="3308604" y="360426"/>
                </a:lnTo>
                <a:lnTo>
                  <a:pt x="3308604" y="0"/>
                </a:lnTo>
                <a:lnTo>
                  <a:pt x="0" y="0"/>
                </a:lnTo>
              </a:path>
            </a:pathLst>
          </a:custGeom>
          <a:solidFill>
            <a:srgbClr val="01CC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33"/>
          </a:p>
        </p:txBody>
      </p:sp>
      <p:sp>
        <p:nvSpPr>
          <p:cNvPr id="7" name="Freeform 3"/>
          <p:cNvSpPr/>
          <p:nvPr/>
        </p:nvSpPr>
        <p:spPr>
          <a:xfrm>
            <a:off x="3891427" y="4086574"/>
            <a:ext cx="1291758" cy="1474944"/>
          </a:xfrm>
          <a:custGeom>
            <a:avLst/>
            <a:gdLst>
              <a:gd name="connsiteX0" fmla="*/ 6350 w 1423924"/>
              <a:gd name="connsiteY0" fmla="*/ 6350 h 1625853"/>
              <a:gd name="connsiteX1" fmla="*/ 1417573 w 1423924"/>
              <a:gd name="connsiteY1" fmla="*/ 1619503 h 162585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423924" h="1625853">
                <a:moveTo>
                  <a:pt x="6350" y="6350"/>
                </a:moveTo>
                <a:lnTo>
                  <a:pt x="1417573" y="1619503"/>
                </a:lnTo>
              </a:path>
            </a:pathLst>
          </a:custGeom>
          <a:ln w="12700">
            <a:solidFill>
              <a:srgbClr val="01010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33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639" y="89911"/>
            <a:ext cx="1324939" cy="1324939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2651159" y="1647534"/>
            <a:ext cx="2510303" cy="44371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84"/>
              </a:lnSpc>
            </a:pPr>
            <a:r>
              <a:rPr lang="en-US" altLang="zh-CN" sz="2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1.</a:t>
            </a:r>
            <a:r>
              <a:rPr lang="en-US" altLang="zh-CN" sz="2900" dirty="0">
                <a:solidFill>
                  <a:srgbClr val="000000"/>
                </a:solidFill>
                <a:latin typeface="隶书" pitchFamily="18" charset="0"/>
                <a:cs typeface="隶书" pitchFamily="18" charset="0"/>
              </a:rPr>
              <a:t>文件高级操作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3065922" y="2131425"/>
            <a:ext cx="1466748" cy="34111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68"/>
              </a:lnSpc>
            </a:pPr>
            <a:r>
              <a:rPr lang="en-US" altLang="zh-CN" sz="2177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zh-CN" sz="2177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177" dirty="0">
                <a:solidFill>
                  <a:srgbClr val="008000"/>
                </a:solidFill>
                <a:latin typeface="隶书" pitchFamily="18" charset="0"/>
                <a:cs typeface="隶书" pitchFamily="18" charset="0"/>
              </a:rPr>
              <a:t>文件检测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3411558" y="2511625"/>
            <a:ext cx="5719514" cy="34111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68"/>
              </a:lnSpc>
            </a:pPr>
            <a:r>
              <a:rPr lang="en-US" altLang="zh-CN" sz="2177" dirty="0">
                <a:solidFill>
                  <a:srgbClr val="000000"/>
                </a:solidFill>
                <a:latin typeface="隶书" pitchFamily="18" charset="0"/>
                <a:cs typeface="隶书" pitchFamily="18" charset="0"/>
              </a:rPr>
              <a:t>检测一个文件是否存在</a:t>
            </a:r>
            <a:r>
              <a:rPr lang="en-US" altLang="zh-CN" sz="217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177" dirty="0">
                <a:solidFill>
                  <a:srgbClr val="000000"/>
                </a:solidFill>
                <a:latin typeface="隶书" pitchFamily="18" charset="0"/>
                <a:cs typeface="隶书" pitchFamily="18" charset="0"/>
              </a:rPr>
              <a:t>是否可读写</a:t>
            </a:r>
            <a:r>
              <a:rPr lang="en-US" altLang="zh-CN" sz="217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177" dirty="0">
                <a:solidFill>
                  <a:srgbClr val="000000"/>
                </a:solidFill>
                <a:latin typeface="隶书" pitchFamily="18" charset="0"/>
                <a:cs typeface="隶书" pitchFamily="18" charset="0"/>
              </a:rPr>
              <a:t>以避免文件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3376995" y="2868782"/>
            <a:ext cx="1394613" cy="31547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87"/>
              </a:lnSpc>
            </a:pPr>
            <a:r>
              <a:rPr lang="en-US" altLang="zh-CN" sz="2177" dirty="0">
                <a:solidFill>
                  <a:srgbClr val="000000"/>
                </a:solidFill>
                <a:latin typeface="隶书" pitchFamily="18" charset="0"/>
                <a:cs typeface="隶书" pitchFamily="18" charset="0"/>
              </a:rPr>
              <a:t>被意外覆盖</a:t>
            </a:r>
          </a:p>
        </p:txBody>
      </p:sp>
      <p:sp>
        <p:nvSpPr>
          <p:cNvPr id="15" name="TextBox 1"/>
          <p:cNvSpPr txBox="1"/>
          <p:nvPr/>
        </p:nvSpPr>
        <p:spPr>
          <a:xfrm>
            <a:off x="3411559" y="3248982"/>
            <a:ext cx="634789" cy="34111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68"/>
              </a:lnSpc>
            </a:pPr>
            <a:r>
              <a:rPr lang="en-US" altLang="zh-CN" sz="2177" dirty="0">
                <a:solidFill>
                  <a:srgbClr val="000000"/>
                </a:solidFill>
                <a:latin typeface="隶书" pitchFamily="18" charset="0"/>
                <a:cs typeface="隶书" pitchFamily="18" charset="0"/>
              </a:rPr>
              <a:t>例如</a:t>
            </a:r>
            <a:r>
              <a:rPr lang="en-US" altLang="zh-CN" sz="217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</p:txBody>
      </p:sp>
      <p:sp>
        <p:nvSpPr>
          <p:cNvPr id="16" name="TextBox 1"/>
          <p:cNvSpPr txBox="1"/>
          <p:nvPr/>
        </p:nvSpPr>
        <p:spPr>
          <a:xfrm>
            <a:off x="3561334" y="3732873"/>
            <a:ext cx="1516441" cy="48218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52"/>
              </a:lnSpc>
            </a:pP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$x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“abc.txt”;</a:t>
            </a:r>
          </a:p>
          <a:p>
            <a:pPr>
              <a:lnSpc>
                <a:spcPts val="1905"/>
              </a:lnSpc>
            </a:pP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000" dirty="0">
                <a:solidFill>
                  <a:srgbClr val="F02E1A"/>
                </a:solidFill>
                <a:latin typeface="Times New Roman" pitchFamily="18" charset="0"/>
                <a:cs typeface="Times New Roman" pitchFamily="18" charset="0"/>
              </a:rPr>
              <a:t>-e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$x)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{</a:t>
            </a:r>
          </a:p>
        </p:txBody>
      </p:sp>
      <p:sp>
        <p:nvSpPr>
          <p:cNvPr id="17" name="TextBox 1"/>
          <p:cNvSpPr txBox="1"/>
          <p:nvPr/>
        </p:nvSpPr>
        <p:spPr>
          <a:xfrm>
            <a:off x="3734152" y="4193721"/>
            <a:ext cx="3077766" cy="25712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42"/>
              </a:lnSpc>
            </a:pP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文件存在情况下的操作语句</a:t>
            </a:r>
          </a:p>
        </p:txBody>
      </p:sp>
      <p:sp>
        <p:nvSpPr>
          <p:cNvPr id="18" name="TextBox 1"/>
          <p:cNvSpPr txBox="1"/>
          <p:nvPr/>
        </p:nvSpPr>
        <p:spPr>
          <a:xfrm>
            <a:off x="3561334" y="4470230"/>
            <a:ext cx="772647" cy="25051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52"/>
              </a:lnSpc>
            </a:pP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}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else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{</a:t>
            </a:r>
          </a:p>
        </p:txBody>
      </p:sp>
      <p:sp>
        <p:nvSpPr>
          <p:cNvPr id="19" name="TextBox 1"/>
          <p:cNvSpPr txBox="1"/>
          <p:nvPr/>
        </p:nvSpPr>
        <p:spPr>
          <a:xfrm>
            <a:off x="3734153" y="4689133"/>
            <a:ext cx="2410916" cy="27635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24"/>
              </a:lnSpc>
            </a:pP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printf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“文件不存在\n”;</a:t>
            </a:r>
          </a:p>
        </p:txBody>
      </p:sp>
      <p:sp>
        <p:nvSpPr>
          <p:cNvPr id="20" name="TextBox 1"/>
          <p:cNvSpPr txBox="1"/>
          <p:nvPr/>
        </p:nvSpPr>
        <p:spPr>
          <a:xfrm>
            <a:off x="3561334" y="4965642"/>
            <a:ext cx="123432" cy="25051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52"/>
              </a:lnSpc>
            </a:pP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}</a:t>
            </a:r>
          </a:p>
        </p:txBody>
      </p:sp>
      <p:sp>
        <p:nvSpPr>
          <p:cNvPr id="21" name="TextBox 1"/>
          <p:cNvSpPr txBox="1"/>
          <p:nvPr/>
        </p:nvSpPr>
        <p:spPr>
          <a:xfrm>
            <a:off x="5519940" y="5518660"/>
            <a:ext cx="3398366" cy="25712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42"/>
              </a:lnSpc>
            </a:pP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文件测试项,测试文件是否存在</a:t>
            </a:r>
          </a:p>
        </p:txBody>
      </p:sp>
    </p:spTree>
    <p:extLst>
      <p:ext uri="{BB962C8B-B14F-4D97-AF65-F5344CB8AC3E}">
        <p14:creationId xmlns:p14="http://schemas.microsoft.com/office/powerpoint/2010/main" val="226497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2489930" y="1659918"/>
            <a:ext cx="7341649" cy="51845"/>
          </a:xfrm>
          <a:custGeom>
            <a:avLst/>
            <a:gdLst>
              <a:gd name="connsiteX0" fmla="*/ 14287 w 8092808"/>
              <a:gd name="connsiteY0" fmla="*/ 14287 h 57150"/>
              <a:gd name="connsiteX1" fmla="*/ 8078520 w 8092808"/>
              <a:gd name="connsiteY1" fmla="*/ 14287 h 571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092808" h="57150">
                <a:moveTo>
                  <a:pt x="14287" y="14287"/>
                </a:moveTo>
                <a:lnTo>
                  <a:pt x="8078520" y="14287"/>
                </a:lnTo>
              </a:path>
            </a:pathLst>
          </a:custGeom>
          <a:ln w="25400">
            <a:solidFill>
              <a:srgbClr val="01800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5" name="Freeform 3"/>
          <p:cNvSpPr/>
          <p:nvPr/>
        </p:nvSpPr>
        <p:spPr>
          <a:xfrm>
            <a:off x="2489930" y="2018689"/>
            <a:ext cx="7341649" cy="51845"/>
          </a:xfrm>
          <a:custGeom>
            <a:avLst/>
            <a:gdLst>
              <a:gd name="connsiteX0" fmla="*/ 14287 w 8092808"/>
              <a:gd name="connsiteY0" fmla="*/ 14287 h 57150"/>
              <a:gd name="connsiteX1" fmla="*/ 8078520 w 8092808"/>
              <a:gd name="connsiteY1" fmla="*/ 14287 h 571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092808" h="57150">
                <a:moveTo>
                  <a:pt x="14287" y="14287"/>
                </a:moveTo>
                <a:lnTo>
                  <a:pt x="8078520" y="14287"/>
                </a:lnTo>
              </a:path>
            </a:pathLst>
          </a:custGeom>
          <a:ln w="25400">
            <a:solidFill>
              <a:srgbClr val="01800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6" name="Freeform 3"/>
          <p:cNvSpPr/>
          <p:nvPr/>
        </p:nvSpPr>
        <p:spPr>
          <a:xfrm>
            <a:off x="2494251" y="2354129"/>
            <a:ext cx="7333008" cy="34564"/>
          </a:xfrm>
          <a:custGeom>
            <a:avLst/>
            <a:gdLst>
              <a:gd name="connsiteX0" fmla="*/ 9525 w 8083283"/>
              <a:gd name="connsiteY0" fmla="*/ 9525 h 38100"/>
              <a:gd name="connsiteX1" fmla="*/ 8073758 w 8083283"/>
              <a:gd name="connsiteY1" fmla="*/ 9525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083283" h="38100">
                <a:moveTo>
                  <a:pt x="9525" y="9525"/>
                </a:moveTo>
                <a:lnTo>
                  <a:pt x="8073758" y="9525"/>
                </a:lnTo>
              </a:path>
            </a:pathLst>
          </a:custGeom>
          <a:ln w="12700">
            <a:solidFill>
              <a:srgbClr val="01800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7" name="Freeform 3"/>
          <p:cNvSpPr/>
          <p:nvPr/>
        </p:nvSpPr>
        <p:spPr>
          <a:xfrm>
            <a:off x="2494251" y="2685940"/>
            <a:ext cx="7333008" cy="34564"/>
          </a:xfrm>
          <a:custGeom>
            <a:avLst/>
            <a:gdLst>
              <a:gd name="connsiteX0" fmla="*/ 9525 w 8083283"/>
              <a:gd name="connsiteY0" fmla="*/ 9525 h 38100"/>
              <a:gd name="connsiteX1" fmla="*/ 8073758 w 8083283"/>
              <a:gd name="connsiteY1" fmla="*/ 9525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083283" h="38100">
                <a:moveTo>
                  <a:pt x="9525" y="9525"/>
                </a:moveTo>
                <a:lnTo>
                  <a:pt x="8073758" y="9525"/>
                </a:lnTo>
              </a:path>
            </a:pathLst>
          </a:custGeom>
          <a:ln w="12700">
            <a:solidFill>
              <a:srgbClr val="01800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8" name="Freeform 3"/>
          <p:cNvSpPr/>
          <p:nvPr/>
        </p:nvSpPr>
        <p:spPr>
          <a:xfrm>
            <a:off x="2494251" y="3265918"/>
            <a:ext cx="7333008" cy="34564"/>
          </a:xfrm>
          <a:custGeom>
            <a:avLst/>
            <a:gdLst>
              <a:gd name="connsiteX0" fmla="*/ 9525 w 8083283"/>
              <a:gd name="connsiteY0" fmla="*/ 9525 h 38100"/>
              <a:gd name="connsiteX1" fmla="*/ 8073758 w 8083283"/>
              <a:gd name="connsiteY1" fmla="*/ 9525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083283" h="38100">
                <a:moveTo>
                  <a:pt x="9525" y="9525"/>
                </a:moveTo>
                <a:lnTo>
                  <a:pt x="8073758" y="9525"/>
                </a:lnTo>
              </a:path>
            </a:pathLst>
          </a:custGeom>
          <a:ln w="12700">
            <a:solidFill>
              <a:srgbClr val="01800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9" name="Freeform 3"/>
          <p:cNvSpPr/>
          <p:nvPr/>
        </p:nvSpPr>
        <p:spPr>
          <a:xfrm>
            <a:off x="2489930" y="4589532"/>
            <a:ext cx="7341649" cy="51845"/>
          </a:xfrm>
          <a:custGeom>
            <a:avLst/>
            <a:gdLst>
              <a:gd name="connsiteX0" fmla="*/ 14287 w 8092808"/>
              <a:gd name="connsiteY0" fmla="*/ 14287 h 57150"/>
              <a:gd name="connsiteX1" fmla="*/ 8078520 w 8092808"/>
              <a:gd name="connsiteY1" fmla="*/ 14287 h 571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092808" h="57150">
                <a:moveTo>
                  <a:pt x="14287" y="14287"/>
                </a:moveTo>
                <a:lnTo>
                  <a:pt x="8078520" y="14287"/>
                </a:lnTo>
              </a:path>
            </a:pathLst>
          </a:custGeom>
          <a:ln w="25400">
            <a:solidFill>
              <a:srgbClr val="01800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10" name="Freeform 3"/>
          <p:cNvSpPr/>
          <p:nvPr/>
        </p:nvSpPr>
        <p:spPr>
          <a:xfrm>
            <a:off x="3430233" y="1664239"/>
            <a:ext cx="34564" cy="2946894"/>
          </a:xfrm>
          <a:custGeom>
            <a:avLst/>
            <a:gdLst>
              <a:gd name="connsiteX0" fmla="*/ 9525 w 38100"/>
              <a:gd name="connsiteY0" fmla="*/ 9525 h 3248405"/>
              <a:gd name="connsiteX1" fmla="*/ 9525 w 38100"/>
              <a:gd name="connsiteY1" fmla="*/ 3238881 h 324840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8100" h="3248405">
                <a:moveTo>
                  <a:pt x="9525" y="9525"/>
                </a:moveTo>
                <a:lnTo>
                  <a:pt x="9525" y="3238881"/>
                </a:lnTo>
              </a:path>
            </a:pathLst>
          </a:custGeom>
          <a:ln w="12700">
            <a:solidFill>
              <a:srgbClr val="01800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11" name="Freeform 3"/>
          <p:cNvSpPr/>
          <p:nvPr/>
        </p:nvSpPr>
        <p:spPr>
          <a:xfrm>
            <a:off x="2494251" y="3928157"/>
            <a:ext cx="7333008" cy="34564"/>
          </a:xfrm>
          <a:custGeom>
            <a:avLst/>
            <a:gdLst>
              <a:gd name="connsiteX0" fmla="*/ 9525 w 8083283"/>
              <a:gd name="connsiteY0" fmla="*/ 9525 h 38100"/>
              <a:gd name="connsiteX1" fmla="*/ 8073758 w 8083283"/>
              <a:gd name="connsiteY1" fmla="*/ 9525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083283" h="38100">
                <a:moveTo>
                  <a:pt x="9525" y="9525"/>
                </a:moveTo>
                <a:lnTo>
                  <a:pt x="8073758" y="9525"/>
                </a:lnTo>
              </a:path>
            </a:pathLst>
          </a:custGeom>
          <a:ln w="12700">
            <a:solidFill>
              <a:srgbClr val="01800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12" name="Freeform 3"/>
          <p:cNvSpPr/>
          <p:nvPr/>
        </p:nvSpPr>
        <p:spPr>
          <a:xfrm>
            <a:off x="2494251" y="3597036"/>
            <a:ext cx="7333008" cy="34564"/>
          </a:xfrm>
          <a:custGeom>
            <a:avLst/>
            <a:gdLst>
              <a:gd name="connsiteX0" fmla="*/ 9525 w 8083283"/>
              <a:gd name="connsiteY0" fmla="*/ 9525 h 38100"/>
              <a:gd name="connsiteX1" fmla="*/ 8073758 w 8083283"/>
              <a:gd name="connsiteY1" fmla="*/ 9525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083283" h="38100">
                <a:moveTo>
                  <a:pt x="9525" y="9525"/>
                </a:moveTo>
                <a:lnTo>
                  <a:pt x="8073758" y="9525"/>
                </a:lnTo>
              </a:path>
            </a:pathLst>
          </a:custGeom>
          <a:ln w="12700">
            <a:solidFill>
              <a:srgbClr val="01800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13" name="Freeform 3"/>
          <p:cNvSpPr/>
          <p:nvPr/>
        </p:nvSpPr>
        <p:spPr>
          <a:xfrm>
            <a:off x="7067018" y="1664239"/>
            <a:ext cx="34564" cy="2946894"/>
          </a:xfrm>
          <a:custGeom>
            <a:avLst/>
            <a:gdLst>
              <a:gd name="connsiteX0" fmla="*/ 9525 w 38100"/>
              <a:gd name="connsiteY0" fmla="*/ 9525 h 3248405"/>
              <a:gd name="connsiteX1" fmla="*/ 9525 w 38100"/>
              <a:gd name="connsiteY1" fmla="*/ 3238881 h 324840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8100" h="3248405">
                <a:moveTo>
                  <a:pt x="9525" y="9525"/>
                </a:moveTo>
                <a:lnTo>
                  <a:pt x="9525" y="3238881"/>
                </a:lnTo>
              </a:path>
            </a:pathLst>
          </a:custGeom>
          <a:ln w="12700">
            <a:solidFill>
              <a:srgbClr val="01800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14" name="Freeform 3"/>
          <p:cNvSpPr/>
          <p:nvPr/>
        </p:nvSpPr>
        <p:spPr>
          <a:xfrm>
            <a:off x="6184263" y="1664239"/>
            <a:ext cx="34564" cy="2946894"/>
          </a:xfrm>
          <a:custGeom>
            <a:avLst/>
            <a:gdLst>
              <a:gd name="connsiteX0" fmla="*/ 9525 w 38100"/>
              <a:gd name="connsiteY0" fmla="*/ 9525 h 3248405"/>
              <a:gd name="connsiteX1" fmla="*/ 9525 w 38100"/>
              <a:gd name="connsiteY1" fmla="*/ 3238881 h 324840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8100" h="3248405">
                <a:moveTo>
                  <a:pt x="9525" y="9525"/>
                </a:moveTo>
                <a:lnTo>
                  <a:pt x="9525" y="3238881"/>
                </a:lnTo>
              </a:path>
            </a:pathLst>
          </a:custGeom>
          <a:ln w="12700">
            <a:solidFill>
              <a:srgbClr val="01800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15" name="Freeform 3"/>
          <p:cNvSpPr/>
          <p:nvPr/>
        </p:nvSpPr>
        <p:spPr>
          <a:xfrm>
            <a:off x="2494251" y="4259968"/>
            <a:ext cx="7333008" cy="34564"/>
          </a:xfrm>
          <a:custGeom>
            <a:avLst/>
            <a:gdLst>
              <a:gd name="connsiteX0" fmla="*/ 9525 w 8083283"/>
              <a:gd name="connsiteY0" fmla="*/ 9525 h 38100"/>
              <a:gd name="connsiteX1" fmla="*/ 8073758 w 8083283"/>
              <a:gd name="connsiteY1" fmla="*/ 9525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083283" h="38100">
                <a:moveTo>
                  <a:pt x="9525" y="9525"/>
                </a:moveTo>
                <a:lnTo>
                  <a:pt x="8073758" y="9525"/>
                </a:lnTo>
              </a:path>
            </a:pathLst>
          </a:custGeom>
          <a:ln w="12700">
            <a:solidFill>
              <a:srgbClr val="01800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16" name="Freeform 3"/>
          <p:cNvSpPr/>
          <p:nvPr/>
        </p:nvSpPr>
        <p:spPr>
          <a:xfrm>
            <a:off x="2489930" y="5172966"/>
            <a:ext cx="8711469" cy="1206615"/>
          </a:xfrm>
          <a:custGeom>
            <a:avLst/>
            <a:gdLst>
              <a:gd name="connsiteX0" fmla="*/ 14287 w 8021955"/>
              <a:gd name="connsiteY0" fmla="*/ 14287 h 1330070"/>
              <a:gd name="connsiteX1" fmla="*/ 14287 w 8021955"/>
              <a:gd name="connsiteY1" fmla="*/ 1315783 h 1330070"/>
              <a:gd name="connsiteX2" fmla="*/ 8007667 w 8021955"/>
              <a:gd name="connsiteY2" fmla="*/ 1315783 h 1330070"/>
              <a:gd name="connsiteX3" fmla="*/ 8007667 w 8021955"/>
              <a:gd name="connsiteY3" fmla="*/ 14287 h 1330070"/>
              <a:gd name="connsiteX4" fmla="*/ 14287 w 8021955"/>
              <a:gd name="connsiteY4" fmla="*/ 14287 h 133007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021955" h="1330070">
                <a:moveTo>
                  <a:pt x="14287" y="14287"/>
                </a:moveTo>
                <a:lnTo>
                  <a:pt x="14287" y="1315783"/>
                </a:lnTo>
                <a:lnTo>
                  <a:pt x="8007667" y="1315783"/>
                </a:lnTo>
                <a:lnTo>
                  <a:pt x="8007667" y="14287"/>
                </a:lnTo>
                <a:lnTo>
                  <a:pt x="14287" y="14287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01800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2" name="TextBox 1"/>
          <p:cNvSpPr txBox="1"/>
          <p:nvPr/>
        </p:nvSpPr>
        <p:spPr>
          <a:xfrm>
            <a:off x="3515249" y="3387236"/>
            <a:ext cx="2564805" cy="120032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42"/>
              </a:lnSpc>
            </a:pP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文件为目录</a:t>
            </a:r>
          </a:p>
          <a:p>
            <a:pPr>
              <a:lnSpc>
                <a:spcPts val="907"/>
              </a:lnSpc>
            </a:pPr>
            <a:endParaRPr lang="en-US" altLang="zh-CN" sz="2000" dirty="0"/>
          </a:p>
          <a:p>
            <a:pPr>
              <a:lnSpc>
                <a:spcPts val="1633"/>
              </a:lnSpc>
            </a:pP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文件是二进制文件</a:t>
            </a:r>
          </a:p>
          <a:p>
            <a:pPr>
              <a:lnSpc>
                <a:spcPts val="907"/>
              </a:lnSpc>
            </a:pPr>
            <a:endParaRPr lang="en-US" altLang="zh-CN" sz="2000" dirty="0"/>
          </a:p>
          <a:p>
            <a:pPr>
              <a:lnSpc>
                <a:spcPts val="1633"/>
              </a:lnSpc>
            </a:pPr>
            <a:r>
              <a:rPr lang="en-US" altLang="zh-CN" sz="2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距离上次被访问</a:t>
            </a:r>
            <a:r>
              <a:rPr lang="zh-CN" altLang="en-US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的</a:t>
            </a:r>
            <a:r>
              <a:rPr lang="en-US" altLang="zh-CN" sz="2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天数</a:t>
            </a:r>
            <a:endParaRPr lang="en-US" altLang="zh-CN" sz="2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907"/>
              </a:lnSpc>
            </a:pPr>
            <a:endParaRPr lang="en-US" altLang="zh-CN" sz="2000" dirty="0"/>
          </a:p>
          <a:p>
            <a:pPr>
              <a:lnSpc>
                <a:spcPts val="1633"/>
              </a:lnSpc>
            </a:pP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文件是否可执行</a:t>
            </a:r>
          </a:p>
        </p:txBody>
      </p:sp>
      <p:sp>
        <p:nvSpPr>
          <p:cNvPr id="21" name="TextBox 1"/>
          <p:cNvSpPr txBox="1"/>
          <p:nvPr/>
        </p:nvSpPr>
        <p:spPr>
          <a:xfrm>
            <a:off x="3515249" y="2096255"/>
            <a:ext cx="2308324" cy="129009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42"/>
              </a:lnSpc>
            </a:pP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文件是否可读</a:t>
            </a:r>
          </a:p>
          <a:p>
            <a:pPr>
              <a:lnSpc>
                <a:spcPts val="907"/>
              </a:lnSpc>
            </a:pPr>
            <a:endParaRPr lang="en-US" altLang="zh-CN" sz="2000" dirty="0"/>
          </a:p>
          <a:p>
            <a:pPr>
              <a:lnSpc>
                <a:spcPts val="1633"/>
              </a:lnSpc>
            </a:pP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文件是否存在</a:t>
            </a:r>
          </a:p>
          <a:p>
            <a:pPr>
              <a:lnSpc>
                <a:spcPts val="907"/>
              </a:lnSpc>
            </a:pPr>
            <a:endParaRPr lang="en-US" altLang="zh-CN" sz="2000" dirty="0"/>
          </a:p>
          <a:p>
            <a:r>
              <a:rPr lang="en-US" altLang="zh-CN" sz="2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文件存在且大小非零</a:t>
            </a:r>
            <a:endParaRPr lang="en-US" altLang="zh-CN" sz="20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返回字节数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en-US" altLang="zh-CN" sz="2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1"/>
          <p:cNvSpPr txBox="1"/>
          <p:nvPr/>
        </p:nvSpPr>
        <p:spPr>
          <a:xfrm>
            <a:off x="3515249" y="1762746"/>
            <a:ext cx="512961" cy="26417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24"/>
              </a:lnSpc>
            </a:pP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含义</a:t>
            </a:r>
          </a:p>
        </p:txBody>
      </p:sp>
      <p:sp>
        <p:nvSpPr>
          <p:cNvPr id="23" name="TextBox 1"/>
          <p:cNvSpPr txBox="1"/>
          <p:nvPr/>
        </p:nvSpPr>
        <p:spPr>
          <a:xfrm>
            <a:off x="6503278" y="3387438"/>
            <a:ext cx="312586" cy="87972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42"/>
              </a:lnSpc>
            </a:pP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-T</a:t>
            </a:r>
          </a:p>
          <a:p>
            <a:pPr>
              <a:lnSpc>
                <a:spcPts val="907"/>
              </a:lnSpc>
            </a:pPr>
            <a:endParaRPr lang="en-US" altLang="zh-CN" sz="2000" dirty="0"/>
          </a:p>
          <a:p>
            <a:pPr>
              <a:lnSpc>
                <a:spcPts val="1633"/>
              </a:lnSpc>
            </a:pP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-M</a:t>
            </a:r>
          </a:p>
          <a:p>
            <a:pPr>
              <a:lnSpc>
                <a:spcPts val="907"/>
              </a:lnSpc>
            </a:pPr>
            <a:endParaRPr lang="en-US" altLang="zh-CN" sz="2000" dirty="0"/>
          </a:p>
          <a:p>
            <a:pPr>
              <a:lnSpc>
                <a:spcPts val="1633"/>
              </a:lnSpc>
            </a:pP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-C</a:t>
            </a:r>
          </a:p>
        </p:txBody>
      </p:sp>
      <p:sp>
        <p:nvSpPr>
          <p:cNvPr id="24" name="TextBox 1"/>
          <p:cNvSpPr txBox="1"/>
          <p:nvPr/>
        </p:nvSpPr>
        <p:spPr>
          <a:xfrm>
            <a:off x="6526724" y="2154870"/>
            <a:ext cx="270908" cy="87972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42"/>
              </a:lnSpc>
            </a:pP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-w</a:t>
            </a:r>
          </a:p>
          <a:p>
            <a:pPr>
              <a:lnSpc>
                <a:spcPts val="907"/>
              </a:lnSpc>
            </a:pPr>
            <a:endParaRPr lang="en-US" altLang="zh-CN" sz="2000" dirty="0"/>
          </a:p>
          <a:p>
            <a:pPr>
              <a:lnSpc>
                <a:spcPts val="1633"/>
              </a:lnSpc>
            </a:pP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-z</a:t>
            </a:r>
          </a:p>
          <a:p>
            <a:pPr>
              <a:lnSpc>
                <a:spcPts val="907"/>
              </a:lnSpc>
            </a:pPr>
            <a:endParaRPr lang="en-US" altLang="zh-CN" sz="2000" dirty="0"/>
          </a:p>
          <a:p>
            <a:pPr>
              <a:lnSpc>
                <a:spcPts val="1633"/>
              </a:lnSpc>
            </a:pP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-f</a:t>
            </a:r>
          </a:p>
        </p:txBody>
      </p:sp>
      <p:sp>
        <p:nvSpPr>
          <p:cNvPr id="25" name="TextBox 1"/>
          <p:cNvSpPr txBox="1"/>
          <p:nvPr/>
        </p:nvSpPr>
        <p:spPr>
          <a:xfrm>
            <a:off x="7155952" y="3375715"/>
            <a:ext cx="3077766" cy="87972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42"/>
              </a:lnSpc>
            </a:pP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文件是否为文本文件</a:t>
            </a:r>
          </a:p>
          <a:p>
            <a:pPr>
              <a:lnSpc>
                <a:spcPts val="907"/>
              </a:lnSpc>
            </a:pPr>
            <a:endParaRPr lang="en-US" altLang="zh-CN" sz="2000" dirty="0"/>
          </a:p>
          <a:p>
            <a:pPr>
              <a:lnSpc>
                <a:spcPts val="1633"/>
              </a:lnSpc>
            </a:pP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距离上次文件被修改的天数</a:t>
            </a:r>
          </a:p>
          <a:p>
            <a:pPr>
              <a:lnSpc>
                <a:spcPts val="907"/>
              </a:lnSpc>
            </a:pPr>
            <a:endParaRPr lang="en-US" altLang="zh-CN" sz="2000" dirty="0"/>
          </a:p>
          <a:p>
            <a:pPr>
              <a:lnSpc>
                <a:spcPts val="1633"/>
              </a:lnSpc>
            </a:pP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距离创建文件的天数</a:t>
            </a:r>
          </a:p>
        </p:txBody>
      </p:sp>
      <p:sp>
        <p:nvSpPr>
          <p:cNvPr id="26" name="TextBox 1"/>
          <p:cNvSpPr txBox="1"/>
          <p:nvPr/>
        </p:nvSpPr>
        <p:spPr>
          <a:xfrm>
            <a:off x="7155951" y="2131424"/>
            <a:ext cx="2821285" cy="87972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42"/>
              </a:lnSpc>
            </a:pP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文件是否可写</a:t>
            </a:r>
          </a:p>
          <a:p>
            <a:pPr>
              <a:lnSpc>
                <a:spcPts val="907"/>
              </a:lnSpc>
            </a:pPr>
            <a:endParaRPr lang="en-US" altLang="zh-CN" sz="2000" dirty="0"/>
          </a:p>
          <a:p>
            <a:pPr>
              <a:lnSpc>
                <a:spcPts val="1633"/>
              </a:lnSpc>
            </a:pP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文件是否存在且大小为零</a:t>
            </a:r>
          </a:p>
          <a:p>
            <a:pPr>
              <a:lnSpc>
                <a:spcPts val="907"/>
              </a:lnSpc>
            </a:pPr>
            <a:endParaRPr lang="en-US" altLang="zh-CN" sz="2000" dirty="0"/>
          </a:p>
          <a:p>
            <a:pPr>
              <a:lnSpc>
                <a:spcPts val="1633"/>
              </a:lnSpc>
            </a:pP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文件是否为普通文件</a:t>
            </a:r>
          </a:p>
        </p:txBody>
      </p:sp>
      <p:sp>
        <p:nvSpPr>
          <p:cNvPr id="27" name="TextBox 1"/>
          <p:cNvSpPr txBox="1"/>
          <p:nvPr/>
        </p:nvSpPr>
        <p:spPr>
          <a:xfrm>
            <a:off x="6268818" y="1762746"/>
            <a:ext cx="1538883" cy="26417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24"/>
              </a:lnSpc>
            </a:pP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测试项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含义</a:t>
            </a:r>
          </a:p>
        </p:txBody>
      </p:sp>
      <p:sp>
        <p:nvSpPr>
          <p:cNvPr id="28" name="TextBox 1"/>
          <p:cNvSpPr txBox="1"/>
          <p:nvPr/>
        </p:nvSpPr>
        <p:spPr>
          <a:xfrm>
            <a:off x="2781322" y="3375513"/>
            <a:ext cx="270908" cy="120032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42"/>
              </a:lnSpc>
            </a:pP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-d</a:t>
            </a:r>
          </a:p>
          <a:p>
            <a:pPr>
              <a:lnSpc>
                <a:spcPts val="907"/>
              </a:lnSpc>
            </a:pPr>
            <a:endParaRPr lang="en-US" altLang="zh-CN" sz="2000" dirty="0"/>
          </a:p>
          <a:p>
            <a:pPr>
              <a:lnSpc>
                <a:spcPts val="1633"/>
              </a:lnSpc>
            </a:pP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-B</a:t>
            </a:r>
          </a:p>
          <a:p>
            <a:pPr>
              <a:lnSpc>
                <a:spcPts val="907"/>
              </a:lnSpc>
            </a:pPr>
            <a:endParaRPr lang="en-US" altLang="zh-CN" sz="2000" dirty="0"/>
          </a:p>
          <a:p>
            <a:pPr>
              <a:lnSpc>
                <a:spcPts val="1633"/>
              </a:lnSpc>
            </a:pP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-A</a:t>
            </a:r>
          </a:p>
          <a:p>
            <a:pPr>
              <a:lnSpc>
                <a:spcPts val="907"/>
              </a:lnSpc>
            </a:pPr>
            <a:endParaRPr lang="en-US" altLang="zh-CN" sz="2000" dirty="0"/>
          </a:p>
          <a:p>
            <a:pPr>
              <a:lnSpc>
                <a:spcPts val="1633"/>
              </a:lnSpc>
            </a:pP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-x</a:t>
            </a:r>
          </a:p>
        </p:txBody>
      </p:sp>
      <p:sp>
        <p:nvSpPr>
          <p:cNvPr id="29" name="TextBox 1"/>
          <p:cNvSpPr txBox="1"/>
          <p:nvPr/>
        </p:nvSpPr>
        <p:spPr>
          <a:xfrm>
            <a:off x="2828214" y="2143147"/>
            <a:ext cx="198772" cy="87972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42"/>
              </a:lnSpc>
            </a:pP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-r</a:t>
            </a:r>
          </a:p>
          <a:p>
            <a:pPr>
              <a:lnSpc>
                <a:spcPts val="907"/>
              </a:lnSpc>
            </a:pPr>
            <a:endParaRPr lang="en-US" altLang="zh-CN" sz="2000" dirty="0"/>
          </a:p>
          <a:p>
            <a:pPr>
              <a:lnSpc>
                <a:spcPts val="1633"/>
              </a:lnSpc>
            </a:pP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-e</a:t>
            </a:r>
          </a:p>
          <a:p>
            <a:pPr>
              <a:lnSpc>
                <a:spcPts val="907"/>
              </a:lnSpc>
            </a:pPr>
            <a:endParaRPr lang="en-US" altLang="zh-CN" sz="2000" dirty="0"/>
          </a:p>
          <a:p>
            <a:pPr>
              <a:lnSpc>
                <a:spcPts val="1633"/>
              </a:lnSpc>
            </a:pP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-s</a:t>
            </a:r>
          </a:p>
        </p:txBody>
      </p:sp>
      <p:sp>
        <p:nvSpPr>
          <p:cNvPr id="30" name="TextBox 1"/>
          <p:cNvSpPr txBox="1"/>
          <p:nvPr/>
        </p:nvSpPr>
        <p:spPr>
          <a:xfrm>
            <a:off x="2582032" y="1762746"/>
            <a:ext cx="769441" cy="26417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24"/>
              </a:lnSpc>
            </a:pP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测试项</a:t>
            </a:r>
          </a:p>
        </p:txBody>
      </p:sp>
      <p:sp>
        <p:nvSpPr>
          <p:cNvPr id="31" name="TextBox 1"/>
          <p:cNvSpPr txBox="1"/>
          <p:nvPr/>
        </p:nvSpPr>
        <p:spPr>
          <a:xfrm>
            <a:off x="4965967" y="771123"/>
            <a:ext cx="2051844" cy="41678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812"/>
              </a:lnSpc>
            </a:pPr>
            <a:r>
              <a:rPr lang="en-US" altLang="zh-CN" sz="3200" dirty="0">
                <a:solidFill>
                  <a:srgbClr val="008000"/>
                </a:solidFill>
                <a:latin typeface="隶书" pitchFamily="18" charset="0"/>
                <a:cs typeface="隶书" pitchFamily="18" charset="0"/>
              </a:rPr>
              <a:t>文件测试项</a:t>
            </a:r>
          </a:p>
        </p:txBody>
      </p:sp>
      <p:sp>
        <p:nvSpPr>
          <p:cNvPr id="32" name="TextBox 1"/>
          <p:cNvSpPr txBox="1"/>
          <p:nvPr/>
        </p:nvSpPr>
        <p:spPr>
          <a:xfrm>
            <a:off x="2593552" y="5311278"/>
            <a:ext cx="8497839" cy="104644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42"/>
              </a:lnSpc>
              <a:tabLst>
                <a:tab pos="414772" algn="l"/>
              </a:tabLst>
            </a:pPr>
            <a:r>
              <a:rPr lang="en-US" altLang="zh-CN" sz="2000" dirty="0">
                <a:solidFill>
                  <a:srgbClr val="FF0000"/>
                </a:solidFill>
                <a:latin typeface="隶书" pitchFamily="18" charset="0"/>
                <a:cs typeface="隶书" pitchFamily="18" charset="0"/>
              </a:rPr>
              <a:t>注:</a:t>
            </a:r>
          </a:p>
          <a:p>
            <a:pPr>
              <a:lnSpc>
                <a:spcPts val="2177"/>
              </a:lnSpc>
              <a:tabLst>
                <a:tab pos="414772" algn="l"/>
              </a:tabLst>
            </a:pPr>
            <a:r>
              <a:rPr lang="en-US" altLang="zh-CN" sz="2000" dirty="0"/>
              <a:t>	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普通文件意思是指此文件并非特殊类型的文件或列表,比如目录,符号链接</a:t>
            </a:r>
          </a:p>
          <a:p>
            <a:pPr>
              <a:lnSpc>
                <a:spcPts val="1905"/>
              </a:lnSpc>
              <a:tabLst>
                <a:tab pos="414772" algn="l"/>
              </a:tabLst>
            </a:pPr>
            <a:r>
              <a:rPr lang="en-US" altLang="zh-CN" sz="2000" dirty="0"/>
              <a:t>	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或有特殊字符的文件都不能称之为普通文件.</a:t>
            </a:r>
          </a:p>
          <a:p>
            <a:pPr>
              <a:lnSpc>
                <a:spcPts val="2177"/>
              </a:lnSpc>
              <a:tabLst>
                <a:tab pos="414772" algn="l"/>
              </a:tabLst>
            </a:pPr>
            <a:r>
              <a:rPr lang="en-US" altLang="zh-CN" sz="2000" dirty="0"/>
              <a:t>	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如果省略了文件名,</a:t>
            </a:r>
            <a:r>
              <a:rPr lang="en-US" altLang="zh-CN" sz="2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则默认对特殊变量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$_中的文件进行检测</a:t>
            </a:r>
          </a:p>
        </p:txBody>
      </p:sp>
      <p:pic>
        <p:nvPicPr>
          <p:cNvPr id="3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7513" y="138038"/>
            <a:ext cx="1324939" cy="132493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65866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5822793" y="4293746"/>
            <a:ext cx="914554" cy="701362"/>
          </a:xfrm>
          <a:custGeom>
            <a:avLst/>
            <a:gdLst>
              <a:gd name="connsiteX0" fmla="*/ 0 w 1008126"/>
              <a:gd name="connsiteY0" fmla="*/ 0 h 345947"/>
              <a:gd name="connsiteX1" fmla="*/ 0 w 1008126"/>
              <a:gd name="connsiteY1" fmla="*/ 345947 h 345947"/>
              <a:gd name="connsiteX2" fmla="*/ 1008126 w 1008126"/>
              <a:gd name="connsiteY2" fmla="*/ 345947 h 345947"/>
              <a:gd name="connsiteX3" fmla="*/ 1008126 w 1008126"/>
              <a:gd name="connsiteY3" fmla="*/ 0 h 345947"/>
              <a:gd name="connsiteX4" fmla="*/ 0 w 1008126"/>
              <a:gd name="connsiteY4" fmla="*/ 0 h 34594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08126" h="345947">
                <a:moveTo>
                  <a:pt x="0" y="0"/>
                </a:moveTo>
                <a:lnTo>
                  <a:pt x="0" y="345947"/>
                </a:lnTo>
                <a:lnTo>
                  <a:pt x="1008126" y="345947"/>
                </a:lnTo>
                <a:lnTo>
                  <a:pt x="1008126" y="0"/>
                </a:lnTo>
                <a:lnTo>
                  <a:pt x="0" y="0"/>
                </a:lnTo>
              </a:path>
            </a:pathLst>
          </a:custGeom>
          <a:solidFill>
            <a:srgbClr val="CED7F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33"/>
          </a:p>
        </p:txBody>
      </p:sp>
      <p:sp>
        <p:nvSpPr>
          <p:cNvPr id="5" name="Freeform 3"/>
          <p:cNvSpPr/>
          <p:nvPr/>
        </p:nvSpPr>
        <p:spPr>
          <a:xfrm>
            <a:off x="5817724" y="4287986"/>
            <a:ext cx="919623" cy="707122"/>
          </a:xfrm>
          <a:custGeom>
            <a:avLst/>
            <a:gdLst>
              <a:gd name="connsiteX0" fmla="*/ 6350 w 1020826"/>
              <a:gd name="connsiteY0" fmla="*/ 6350 h 358647"/>
              <a:gd name="connsiteX1" fmla="*/ 6350 w 1020826"/>
              <a:gd name="connsiteY1" fmla="*/ 352297 h 358647"/>
              <a:gd name="connsiteX2" fmla="*/ 1014476 w 1020826"/>
              <a:gd name="connsiteY2" fmla="*/ 352297 h 358647"/>
              <a:gd name="connsiteX3" fmla="*/ 1014476 w 1020826"/>
              <a:gd name="connsiteY3" fmla="*/ 6350 h 358647"/>
              <a:gd name="connsiteX4" fmla="*/ 6350 w 1020826"/>
              <a:gd name="connsiteY4" fmla="*/ 6350 h 35864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20826" h="358647">
                <a:moveTo>
                  <a:pt x="6350" y="6350"/>
                </a:moveTo>
                <a:lnTo>
                  <a:pt x="6350" y="352297"/>
                </a:lnTo>
                <a:lnTo>
                  <a:pt x="1014476" y="352297"/>
                </a:lnTo>
                <a:lnTo>
                  <a:pt x="1014476" y="63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101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33"/>
          </a:p>
        </p:txBody>
      </p:sp>
      <p:sp>
        <p:nvSpPr>
          <p:cNvPr id="6" name="Freeform 3"/>
          <p:cNvSpPr/>
          <p:nvPr/>
        </p:nvSpPr>
        <p:spPr>
          <a:xfrm>
            <a:off x="3489159" y="4281994"/>
            <a:ext cx="2202984" cy="1059361"/>
          </a:xfrm>
          <a:custGeom>
            <a:avLst/>
            <a:gdLst>
              <a:gd name="connsiteX0" fmla="*/ 0 w 2089404"/>
              <a:gd name="connsiteY0" fmla="*/ 0 h 835152"/>
              <a:gd name="connsiteX1" fmla="*/ 0 w 2089404"/>
              <a:gd name="connsiteY1" fmla="*/ 835151 h 835152"/>
              <a:gd name="connsiteX2" fmla="*/ 2089404 w 2089404"/>
              <a:gd name="connsiteY2" fmla="*/ 835151 h 835152"/>
              <a:gd name="connsiteX3" fmla="*/ 2089404 w 2089404"/>
              <a:gd name="connsiteY3" fmla="*/ 0 h 835152"/>
              <a:gd name="connsiteX4" fmla="*/ 0 w 2089404"/>
              <a:gd name="connsiteY4" fmla="*/ 0 h 83515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089404" h="835152">
                <a:moveTo>
                  <a:pt x="0" y="0"/>
                </a:moveTo>
                <a:lnTo>
                  <a:pt x="0" y="835151"/>
                </a:lnTo>
                <a:lnTo>
                  <a:pt x="2089404" y="835151"/>
                </a:lnTo>
                <a:lnTo>
                  <a:pt x="2089404" y="0"/>
                </a:lnTo>
                <a:lnTo>
                  <a:pt x="0" y="0"/>
                </a:lnTo>
              </a:path>
            </a:pathLst>
          </a:custGeom>
          <a:solidFill>
            <a:srgbClr val="CED7F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33"/>
          </a:p>
        </p:txBody>
      </p:sp>
      <p:sp>
        <p:nvSpPr>
          <p:cNvPr id="7" name="Freeform 3"/>
          <p:cNvSpPr/>
          <p:nvPr/>
        </p:nvSpPr>
        <p:spPr>
          <a:xfrm>
            <a:off x="3489158" y="4276233"/>
            <a:ext cx="2208745" cy="1065121"/>
          </a:xfrm>
          <a:custGeom>
            <a:avLst/>
            <a:gdLst>
              <a:gd name="connsiteX0" fmla="*/ 6350 w 2101342"/>
              <a:gd name="connsiteY0" fmla="*/ 6350 h 847852"/>
              <a:gd name="connsiteX1" fmla="*/ 6350 w 2101342"/>
              <a:gd name="connsiteY1" fmla="*/ 841501 h 847852"/>
              <a:gd name="connsiteX2" fmla="*/ 2094991 w 2101342"/>
              <a:gd name="connsiteY2" fmla="*/ 841501 h 847852"/>
              <a:gd name="connsiteX3" fmla="*/ 2094991 w 2101342"/>
              <a:gd name="connsiteY3" fmla="*/ 6350 h 847852"/>
              <a:gd name="connsiteX4" fmla="*/ 6350 w 2101342"/>
              <a:gd name="connsiteY4" fmla="*/ 6350 h 84785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101342" h="847852">
                <a:moveTo>
                  <a:pt x="6350" y="6350"/>
                </a:moveTo>
                <a:lnTo>
                  <a:pt x="6350" y="841501"/>
                </a:lnTo>
                <a:lnTo>
                  <a:pt x="2094991" y="841501"/>
                </a:lnTo>
                <a:lnTo>
                  <a:pt x="2094991" y="63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101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33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7513" y="138038"/>
            <a:ext cx="1324939" cy="1324939"/>
          </a:xfrm>
          <a:prstGeom prst="rect">
            <a:avLst/>
          </a:prstGeom>
          <a:noFill/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39739" y="3654688"/>
            <a:ext cx="92170" cy="483891"/>
          </a:xfrm>
          <a:prstGeom prst="rect">
            <a:avLst/>
          </a:prstGeom>
          <a:noFill/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80043" y="3645390"/>
            <a:ext cx="92170" cy="483891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065922" y="1417398"/>
            <a:ext cx="5927905" cy="240347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tabLst>
                <a:tab pos="253472" algn="l"/>
                <a:tab pos="276515" algn="l"/>
                <a:tab pos="898672" algn="l"/>
              </a:tabLst>
            </a:pPr>
            <a:r>
              <a:rPr lang="en-US" altLang="zh-CN" sz="2177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zh-CN" sz="2177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800" dirty="0" err="1" smtClean="0">
                <a:solidFill>
                  <a:srgbClr val="008000"/>
                </a:solidFill>
                <a:latin typeface="隶书" pitchFamily="18" charset="0"/>
                <a:cs typeface="隶书" pitchFamily="18" charset="0"/>
              </a:rPr>
              <a:t>文件访问许可权限</a:t>
            </a:r>
            <a:endParaRPr lang="en-US" altLang="zh-CN" sz="2800" dirty="0" smtClean="0">
              <a:solidFill>
                <a:srgbClr val="008000"/>
              </a:solidFill>
              <a:latin typeface="隶书" pitchFamily="18" charset="0"/>
              <a:cs typeface="隶书" pitchFamily="18" charset="0"/>
            </a:endParaRPr>
          </a:p>
          <a:p>
            <a:pPr>
              <a:tabLst>
                <a:tab pos="253472" algn="l"/>
                <a:tab pos="276515" algn="l"/>
                <a:tab pos="898672" algn="l"/>
              </a:tabLst>
            </a:pPr>
            <a:endParaRPr lang="en-US" altLang="zh-CN" sz="2177" dirty="0">
              <a:solidFill>
                <a:srgbClr val="008000"/>
              </a:solidFill>
              <a:latin typeface="隶书" pitchFamily="18" charset="0"/>
              <a:cs typeface="隶书" pitchFamily="18" charset="0"/>
            </a:endParaRPr>
          </a:p>
          <a:p>
            <a:pPr>
              <a:tabLst>
                <a:tab pos="253472" algn="l"/>
                <a:tab pos="276515" algn="l"/>
                <a:tab pos="898672" algn="l"/>
              </a:tabLst>
            </a:pPr>
            <a:r>
              <a:rPr lang="en-US" altLang="zh-CN" sz="1633" dirty="0"/>
              <a:t>		</a:t>
            </a:r>
            <a:r>
              <a:rPr lang="en-US" altLang="zh-CN" sz="2177" dirty="0">
                <a:solidFill>
                  <a:srgbClr val="000000"/>
                </a:solidFill>
                <a:latin typeface="隶书" pitchFamily="18" charset="0"/>
                <a:cs typeface="隶书" pitchFamily="18" charset="0"/>
              </a:rPr>
              <a:t>文件许可权限指的是限制用户读</a:t>
            </a:r>
            <a:r>
              <a:rPr lang="en-US" altLang="zh-CN" sz="217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177" dirty="0">
                <a:solidFill>
                  <a:srgbClr val="000000"/>
                </a:solidFill>
                <a:latin typeface="隶书" pitchFamily="18" charset="0"/>
                <a:cs typeface="隶书" pitchFamily="18" charset="0"/>
              </a:rPr>
              <a:t>写或执行一个</a:t>
            </a:r>
          </a:p>
          <a:p>
            <a:pPr>
              <a:tabLst>
                <a:tab pos="253472" algn="l"/>
                <a:tab pos="276515" algn="l"/>
                <a:tab pos="898672" algn="l"/>
              </a:tabLst>
            </a:pPr>
            <a:r>
              <a:rPr lang="en-US" altLang="zh-CN" sz="1633" dirty="0"/>
              <a:t>	</a:t>
            </a:r>
            <a:r>
              <a:rPr lang="en-US" altLang="zh-CN" sz="2177" dirty="0">
                <a:solidFill>
                  <a:srgbClr val="000000"/>
                </a:solidFill>
                <a:latin typeface="隶书" pitchFamily="18" charset="0"/>
                <a:cs typeface="隶书" pitchFamily="18" charset="0"/>
              </a:rPr>
              <a:t>文件的权力</a:t>
            </a:r>
            <a:r>
              <a:rPr lang="en-US" altLang="zh-CN" sz="217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177" dirty="0">
                <a:solidFill>
                  <a:srgbClr val="000000"/>
                </a:solidFill>
                <a:latin typeface="隶书" pitchFamily="18" charset="0"/>
                <a:cs typeface="隶书" pitchFamily="18" charset="0"/>
              </a:rPr>
              <a:t>可使用</a:t>
            </a:r>
            <a:r>
              <a:rPr lang="en-US" altLang="zh-CN" sz="217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chmod</a:t>
            </a:r>
            <a:r>
              <a:rPr lang="en-US" altLang="zh-CN" sz="2177" dirty="0">
                <a:solidFill>
                  <a:srgbClr val="000000"/>
                </a:solidFill>
                <a:latin typeface="隶书" pitchFamily="18" charset="0"/>
                <a:cs typeface="隶书" pitchFamily="18" charset="0"/>
              </a:rPr>
              <a:t>函数来改变</a:t>
            </a:r>
            <a:r>
              <a:rPr lang="en-US" altLang="zh-CN" sz="217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17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7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chmod</a:t>
            </a:r>
            <a:r>
              <a:rPr lang="en-US" altLang="zh-CN" sz="2177" dirty="0">
                <a:solidFill>
                  <a:srgbClr val="000000"/>
                </a:solidFill>
                <a:latin typeface="隶书" pitchFamily="18" charset="0"/>
                <a:cs typeface="隶书" pitchFamily="18" charset="0"/>
              </a:rPr>
              <a:t>函</a:t>
            </a:r>
          </a:p>
          <a:p>
            <a:pPr>
              <a:tabLst>
                <a:tab pos="253472" algn="l"/>
                <a:tab pos="276515" algn="l"/>
                <a:tab pos="898672" algn="l"/>
              </a:tabLst>
            </a:pPr>
            <a:r>
              <a:rPr lang="en-US" altLang="zh-CN" sz="1633" dirty="0"/>
              <a:t>	</a:t>
            </a:r>
            <a:r>
              <a:rPr lang="en-US" altLang="zh-CN" sz="2177" dirty="0">
                <a:solidFill>
                  <a:srgbClr val="000000"/>
                </a:solidFill>
                <a:latin typeface="隶书" pitchFamily="18" charset="0"/>
                <a:cs typeface="隶书" pitchFamily="18" charset="0"/>
              </a:rPr>
              <a:t>数的调用形式为</a:t>
            </a:r>
            <a:r>
              <a:rPr lang="en-US" altLang="zh-CN" sz="217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endParaRPr lang="en-US" altLang="zh-CN" sz="1633" dirty="0"/>
          </a:p>
          <a:p>
            <a:pPr>
              <a:tabLst>
                <a:tab pos="253472" algn="l"/>
                <a:tab pos="276515" algn="l"/>
                <a:tab pos="898672" algn="l"/>
              </a:tabLst>
            </a:pPr>
            <a:r>
              <a:rPr lang="en-US" altLang="zh-CN" sz="1633" dirty="0"/>
              <a:t>			</a:t>
            </a:r>
            <a:r>
              <a:rPr lang="en-US" altLang="zh-CN" sz="2177" dirty="0">
                <a:solidFill>
                  <a:srgbClr val="F02E1A"/>
                </a:solidFill>
                <a:latin typeface="Times New Roman" pitchFamily="18" charset="0"/>
                <a:cs typeface="Times New Roman" pitchFamily="18" charset="0"/>
              </a:rPr>
              <a:t>chmod</a:t>
            </a:r>
            <a:r>
              <a:rPr lang="en-US" altLang="zh-CN" sz="217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77" dirty="0">
                <a:solidFill>
                  <a:srgbClr val="F02E1A"/>
                </a:solidFill>
                <a:latin typeface="Times New Roman" pitchFamily="18" charset="0"/>
                <a:cs typeface="Times New Roman" pitchFamily="18" charset="0"/>
              </a:rPr>
              <a:t>(mode,</a:t>
            </a:r>
            <a:r>
              <a:rPr lang="en-US" altLang="zh-CN" sz="217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77" dirty="0">
                <a:solidFill>
                  <a:srgbClr val="F02E1A"/>
                </a:solidFill>
                <a:latin typeface="Times New Roman" pitchFamily="18" charset="0"/>
                <a:cs typeface="Times New Roman" pitchFamily="18" charset="0"/>
              </a:rPr>
              <a:t>filelist);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6023589" y="4382842"/>
            <a:ext cx="512961" cy="66172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US" altLang="zh-CN" sz="2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文件</a:t>
            </a:r>
            <a:endParaRPr lang="en-US" altLang="zh-CN" sz="20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2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列表</a:t>
            </a:r>
            <a:endParaRPr lang="en-US" altLang="zh-CN" sz="2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"/>
          <p:cNvSpPr txBox="1"/>
          <p:nvPr/>
        </p:nvSpPr>
        <p:spPr>
          <a:xfrm>
            <a:off x="3606689" y="4371860"/>
            <a:ext cx="2051844" cy="96949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US" altLang="zh-CN" sz="2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指定filelist</a:t>
            </a:r>
            <a:r>
              <a:rPr lang="en-US" altLang="zh-CN" sz="2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中列出</a:t>
            </a:r>
            <a:endParaRPr lang="en-US" altLang="zh-CN" sz="20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2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的每个文件的访问</a:t>
            </a:r>
            <a:endParaRPr lang="en-US" altLang="zh-CN" sz="20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2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许可权限</a:t>
            </a:r>
            <a:endParaRPr lang="en-US" altLang="zh-CN" sz="2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4512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4236776" y="2695445"/>
            <a:ext cx="1807331" cy="51845"/>
          </a:xfrm>
          <a:custGeom>
            <a:avLst/>
            <a:gdLst>
              <a:gd name="connsiteX0" fmla="*/ 14287 w 1992248"/>
              <a:gd name="connsiteY0" fmla="*/ 14287 h 57150"/>
              <a:gd name="connsiteX1" fmla="*/ 1977961 w 1992248"/>
              <a:gd name="connsiteY1" fmla="*/ 14287 h 571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992248" h="57150">
                <a:moveTo>
                  <a:pt x="14287" y="14287"/>
                </a:moveTo>
                <a:lnTo>
                  <a:pt x="1977961" y="14287"/>
                </a:lnTo>
              </a:path>
            </a:pathLst>
          </a:custGeom>
          <a:ln w="25400">
            <a:solidFill>
              <a:srgbClr val="01010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33"/>
          </a:p>
        </p:txBody>
      </p:sp>
      <p:sp>
        <p:nvSpPr>
          <p:cNvPr id="5" name="Freeform 3"/>
          <p:cNvSpPr/>
          <p:nvPr/>
        </p:nvSpPr>
        <p:spPr>
          <a:xfrm>
            <a:off x="4236776" y="3165510"/>
            <a:ext cx="1807331" cy="51845"/>
          </a:xfrm>
          <a:custGeom>
            <a:avLst/>
            <a:gdLst>
              <a:gd name="connsiteX0" fmla="*/ 14287 w 1992248"/>
              <a:gd name="connsiteY0" fmla="*/ 14287 h 57150"/>
              <a:gd name="connsiteX1" fmla="*/ 1977961 w 1992248"/>
              <a:gd name="connsiteY1" fmla="*/ 14287 h 571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992248" h="57150">
                <a:moveTo>
                  <a:pt x="14287" y="14287"/>
                </a:moveTo>
                <a:lnTo>
                  <a:pt x="1977961" y="14287"/>
                </a:lnTo>
              </a:path>
            </a:pathLst>
          </a:custGeom>
          <a:ln w="25400">
            <a:solidFill>
              <a:srgbClr val="01010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33"/>
          </a:p>
        </p:txBody>
      </p:sp>
      <p:sp>
        <p:nvSpPr>
          <p:cNvPr id="6" name="Freeform 3"/>
          <p:cNvSpPr/>
          <p:nvPr/>
        </p:nvSpPr>
        <p:spPr>
          <a:xfrm>
            <a:off x="4236776" y="2695445"/>
            <a:ext cx="51845" cy="495987"/>
          </a:xfrm>
          <a:custGeom>
            <a:avLst/>
            <a:gdLst>
              <a:gd name="connsiteX0" fmla="*/ 14287 w 57150"/>
              <a:gd name="connsiteY0" fmla="*/ 14287 h 546734"/>
              <a:gd name="connsiteX1" fmla="*/ 14287 w 57150"/>
              <a:gd name="connsiteY1" fmla="*/ 532447 h 54673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7150" h="546734">
                <a:moveTo>
                  <a:pt x="14287" y="14287"/>
                </a:moveTo>
                <a:lnTo>
                  <a:pt x="14287" y="532447"/>
                </a:lnTo>
              </a:path>
            </a:pathLst>
          </a:custGeom>
          <a:ln w="25400">
            <a:solidFill>
              <a:srgbClr val="01010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33"/>
          </a:p>
        </p:txBody>
      </p:sp>
      <p:sp>
        <p:nvSpPr>
          <p:cNvPr id="7" name="Freeform 3"/>
          <p:cNvSpPr/>
          <p:nvPr/>
        </p:nvSpPr>
        <p:spPr>
          <a:xfrm>
            <a:off x="4689156" y="2702646"/>
            <a:ext cx="23042" cy="481586"/>
          </a:xfrm>
          <a:custGeom>
            <a:avLst/>
            <a:gdLst>
              <a:gd name="connsiteX0" fmla="*/ 6350 w 25400"/>
              <a:gd name="connsiteY0" fmla="*/ 6350 h 530859"/>
              <a:gd name="connsiteX1" fmla="*/ 6350 w 25400"/>
              <a:gd name="connsiteY1" fmla="*/ 524510 h 5308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400" h="530859">
                <a:moveTo>
                  <a:pt x="6350" y="6350"/>
                </a:moveTo>
                <a:lnTo>
                  <a:pt x="6350" y="524510"/>
                </a:lnTo>
              </a:path>
            </a:pathLst>
          </a:custGeom>
          <a:ln w="12700">
            <a:solidFill>
              <a:srgbClr val="01010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33"/>
          </a:p>
        </p:txBody>
      </p:sp>
      <p:sp>
        <p:nvSpPr>
          <p:cNvPr id="8" name="Freeform 3"/>
          <p:cNvSpPr/>
          <p:nvPr/>
        </p:nvSpPr>
        <p:spPr>
          <a:xfrm>
            <a:off x="5135718" y="2702646"/>
            <a:ext cx="23042" cy="481586"/>
          </a:xfrm>
          <a:custGeom>
            <a:avLst/>
            <a:gdLst>
              <a:gd name="connsiteX0" fmla="*/ 6350 w 25400"/>
              <a:gd name="connsiteY0" fmla="*/ 6350 h 530859"/>
              <a:gd name="connsiteX1" fmla="*/ 6350 w 25400"/>
              <a:gd name="connsiteY1" fmla="*/ 524510 h 5308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400" h="530859">
                <a:moveTo>
                  <a:pt x="6350" y="6350"/>
                </a:moveTo>
                <a:lnTo>
                  <a:pt x="6350" y="524510"/>
                </a:lnTo>
              </a:path>
            </a:pathLst>
          </a:custGeom>
          <a:ln w="12700">
            <a:solidFill>
              <a:srgbClr val="01010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33"/>
          </a:p>
        </p:txBody>
      </p:sp>
      <p:sp>
        <p:nvSpPr>
          <p:cNvPr id="9" name="Freeform 3"/>
          <p:cNvSpPr/>
          <p:nvPr/>
        </p:nvSpPr>
        <p:spPr>
          <a:xfrm>
            <a:off x="5580207" y="2702646"/>
            <a:ext cx="23042" cy="481586"/>
          </a:xfrm>
          <a:custGeom>
            <a:avLst/>
            <a:gdLst>
              <a:gd name="connsiteX0" fmla="*/ 6350 w 25400"/>
              <a:gd name="connsiteY0" fmla="*/ 6350 h 530859"/>
              <a:gd name="connsiteX1" fmla="*/ 6350 w 25400"/>
              <a:gd name="connsiteY1" fmla="*/ 524510 h 5308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400" h="530859">
                <a:moveTo>
                  <a:pt x="6350" y="6350"/>
                </a:moveTo>
                <a:lnTo>
                  <a:pt x="6350" y="524510"/>
                </a:lnTo>
              </a:path>
            </a:pathLst>
          </a:custGeom>
          <a:ln w="12700">
            <a:solidFill>
              <a:srgbClr val="01010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33"/>
          </a:p>
        </p:txBody>
      </p:sp>
      <p:sp>
        <p:nvSpPr>
          <p:cNvPr id="10" name="Freeform 3"/>
          <p:cNvSpPr/>
          <p:nvPr/>
        </p:nvSpPr>
        <p:spPr>
          <a:xfrm>
            <a:off x="6018186" y="2695445"/>
            <a:ext cx="51845" cy="495987"/>
          </a:xfrm>
          <a:custGeom>
            <a:avLst/>
            <a:gdLst>
              <a:gd name="connsiteX0" fmla="*/ 14287 w 57150"/>
              <a:gd name="connsiteY0" fmla="*/ 14287 h 546734"/>
              <a:gd name="connsiteX1" fmla="*/ 14287 w 57150"/>
              <a:gd name="connsiteY1" fmla="*/ 532447 h 54673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7150" h="546734">
                <a:moveTo>
                  <a:pt x="14287" y="14287"/>
                </a:moveTo>
                <a:lnTo>
                  <a:pt x="14287" y="532447"/>
                </a:lnTo>
              </a:path>
            </a:pathLst>
          </a:custGeom>
          <a:ln w="25400">
            <a:solidFill>
              <a:srgbClr val="01010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33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5481" y="113974"/>
            <a:ext cx="1324939" cy="1324939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388516" y="1693619"/>
            <a:ext cx="3206006" cy="152092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68"/>
              </a:lnSpc>
              <a:tabLst>
                <a:tab pos="92172" algn="l"/>
                <a:tab pos="1002365" algn="l"/>
              </a:tabLst>
            </a:pPr>
            <a:r>
              <a:rPr lang="en-US" altLang="zh-CN" sz="2177" dirty="0">
                <a:solidFill>
                  <a:srgbClr val="000000"/>
                </a:solidFill>
                <a:latin typeface="隶书" pitchFamily="18" charset="0"/>
                <a:cs typeface="隶书" pitchFamily="18" charset="0"/>
              </a:rPr>
              <a:t>对于</a:t>
            </a:r>
            <a:r>
              <a:rPr lang="en-US" altLang="zh-CN" sz="217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mode</a:t>
            </a:r>
            <a:r>
              <a:rPr lang="en-US" altLang="zh-CN" sz="2177" dirty="0">
                <a:solidFill>
                  <a:srgbClr val="000000"/>
                </a:solidFill>
                <a:latin typeface="隶书" pitchFamily="18" charset="0"/>
                <a:cs typeface="隶书" pitchFamily="18" charset="0"/>
              </a:rPr>
              <a:t>参数的说明如下</a:t>
            </a:r>
            <a:r>
              <a:rPr lang="en-US" altLang="zh-CN" sz="217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>
              <a:lnSpc>
                <a:spcPts val="3175"/>
              </a:lnSpc>
              <a:tabLst>
                <a:tab pos="92172" algn="l"/>
                <a:tab pos="1002365" algn="l"/>
              </a:tabLst>
            </a:pPr>
            <a:r>
              <a:rPr lang="en-US" altLang="zh-CN" sz="1633" dirty="0"/>
              <a:t>	</a:t>
            </a:r>
            <a:r>
              <a:rPr lang="en-US" altLang="zh-CN" sz="217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177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177" dirty="0">
                <a:solidFill>
                  <a:srgbClr val="000000"/>
                </a:solidFill>
                <a:latin typeface="隶书" pitchFamily="18" charset="0"/>
                <a:cs typeface="隶书" pitchFamily="18" charset="0"/>
              </a:rPr>
              <a:t>是</a:t>
            </a:r>
            <a:r>
              <a:rPr lang="en-US" altLang="zh-CN" sz="217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CN" sz="2177" dirty="0">
                <a:solidFill>
                  <a:srgbClr val="000000"/>
                </a:solidFill>
                <a:latin typeface="隶书" pitchFamily="18" charset="0"/>
                <a:cs typeface="隶书" pitchFamily="18" charset="0"/>
              </a:rPr>
              <a:t>位八进制数字</a:t>
            </a:r>
          </a:p>
          <a:p>
            <a:pPr>
              <a:lnSpc>
                <a:spcPts val="907"/>
              </a:lnSpc>
            </a:pPr>
            <a:endParaRPr lang="en-US" altLang="zh-CN" sz="1633" dirty="0"/>
          </a:p>
          <a:p>
            <a:pPr>
              <a:lnSpc>
                <a:spcPts val="907"/>
              </a:lnSpc>
            </a:pPr>
            <a:endParaRPr lang="en-US" altLang="zh-CN" sz="1633" dirty="0"/>
          </a:p>
          <a:p>
            <a:pPr>
              <a:lnSpc>
                <a:spcPts val="907"/>
              </a:lnSpc>
            </a:pPr>
            <a:endParaRPr lang="en-US" altLang="zh-CN" sz="1633" dirty="0"/>
          </a:p>
          <a:p>
            <a:pPr>
              <a:lnSpc>
                <a:spcPts val="907"/>
              </a:lnSpc>
            </a:pPr>
            <a:endParaRPr lang="en-US" altLang="zh-CN" sz="1633" dirty="0"/>
          </a:p>
          <a:p>
            <a:pPr>
              <a:lnSpc>
                <a:spcPts val="2449"/>
              </a:lnSpc>
              <a:tabLst>
                <a:tab pos="92172" algn="l"/>
                <a:tab pos="1002365" algn="l"/>
              </a:tabLst>
            </a:pPr>
            <a:r>
              <a:rPr lang="en-US" altLang="zh-CN" sz="1633" dirty="0"/>
              <a:t>		</a:t>
            </a:r>
            <a:r>
              <a:rPr lang="en-US" altLang="zh-CN" sz="2542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18" name="TextBox 1"/>
          <p:cNvSpPr txBox="1"/>
          <p:nvPr/>
        </p:nvSpPr>
        <p:spPr>
          <a:xfrm>
            <a:off x="3775936" y="3571576"/>
            <a:ext cx="512961" cy="189282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表明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这个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数字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是八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进制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形式</a:t>
            </a:r>
          </a:p>
        </p:txBody>
      </p:sp>
      <p:sp>
        <p:nvSpPr>
          <p:cNvPr id="19" name="TextBox 1"/>
          <p:cNvSpPr txBox="1"/>
          <p:nvPr/>
        </p:nvSpPr>
        <p:spPr>
          <a:xfrm>
            <a:off x="4664306" y="3571575"/>
            <a:ext cx="512961" cy="158504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文件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所有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者的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许可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权限</a:t>
            </a:r>
          </a:p>
        </p:txBody>
      </p:sp>
      <p:sp>
        <p:nvSpPr>
          <p:cNvPr id="20" name="TextBox 1"/>
          <p:cNvSpPr txBox="1"/>
          <p:nvPr/>
        </p:nvSpPr>
        <p:spPr>
          <a:xfrm>
            <a:off x="5423396" y="3571576"/>
            <a:ext cx="512961" cy="189282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文件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所属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用户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的许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可权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限</a:t>
            </a:r>
          </a:p>
        </p:txBody>
      </p:sp>
      <p:sp>
        <p:nvSpPr>
          <p:cNvPr id="21" name="TextBox 1"/>
          <p:cNvSpPr txBox="1"/>
          <p:nvPr/>
        </p:nvSpPr>
        <p:spPr>
          <a:xfrm>
            <a:off x="6215514" y="3571575"/>
            <a:ext cx="512961" cy="158504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其他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用户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的许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可权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限</a:t>
            </a:r>
          </a:p>
        </p:txBody>
      </p:sp>
      <p:cxnSp>
        <p:nvCxnSpPr>
          <p:cNvPr id="23" name="直接箭头连接符 22"/>
          <p:cNvCxnSpPr>
            <a:stCxn id="18" idx="0"/>
          </p:cNvCxnSpPr>
          <p:nvPr/>
        </p:nvCxnSpPr>
        <p:spPr>
          <a:xfrm flipV="1">
            <a:off x="4032417" y="3308684"/>
            <a:ext cx="256204" cy="262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19" idx="0"/>
          </p:cNvCxnSpPr>
          <p:nvPr/>
        </p:nvCxnSpPr>
        <p:spPr>
          <a:xfrm flipH="1" flipV="1">
            <a:off x="4920786" y="3308684"/>
            <a:ext cx="1" cy="262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20" idx="0"/>
          </p:cNvCxnSpPr>
          <p:nvPr/>
        </p:nvCxnSpPr>
        <p:spPr>
          <a:xfrm flipH="1" flipV="1">
            <a:off x="5456424" y="3292212"/>
            <a:ext cx="223453" cy="279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21" idx="0"/>
          </p:cNvCxnSpPr>
          <p:nvPr/>
        </p:nvCxnSpPr>
        <p:spPr>
          <a:xfrm flipH="1" flipV="1">
            <a:off x="6018186" y="3221660"/>
            <a:ext cx="453809" cy="349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775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3787449" y="1843106"/>
            <a:ext cx="4868967" cy="51845"/>
          </a:xfrm>
          <a:custGeom>
            <a:avLst/>
            <a:gdLst>
              <a:gd name="connsiteX0" fmla="*/ 14287 w 5367134"/>
              <a:gd name="connsiteY0" fmla="*/ 14287 h 57150"/>
              <a:gd name="connsiteX1" fmla="*/ 5352846 w 5367134"/>
              <a:gd name="connsiteY1" fmla="*/ 14287 h 571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367134" h="57150">
                <a:moveTo>
                  <a:pt x="14287" y="14287"/>
                </a:moveTo>
                <a:lnTo>
                  <a:pt x="5352846" y="14287"/>
                </a:lnTo>
              </a:path>
            </a:pathLst>
          </a:custGeom>
          <a:ln w="25400">
            <a:solidFill>
              <a:srgbClr val="01800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5" name="Freeform 3"/>
          <p:cNvSpPr/>
          <p:nvPr/>
        </p:nvSpPr>
        <p:spPr>
          <a:xfrm>
            <a:off x="3787449" y="2201876"/>
            <a:ext cx="4868967" cy="51845"/>
          </a:xfrm>
          <a:custGeom>
            <a:avLst/>
            <a:gdLst>
              <a:gd name="connsiteX0" fmla="*/ 14287 w 5367134"/>
              <a:gd name="connsiteY0" fmla="*/ 14287 h 57150"/>
              <a:gd name="connsiteX1" fmla="*/ 5352846 w 5367134"/>
              <a:gd name="connsiteY1" fmla="*/ 14287 h 571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367134" h="57150">
                <a:moveTo>
                  <a:pt x="14287" y="14287"/>
                </a:moveTo>
                <a:lnTo>
                  <a:pt x="5352846" y="14287"/>
                </a:lnTo>
              </a:path>
            </a:pathLst>
          </a:custGeom>
          <a:ln w="25400">
            <a:solidFill>
              <a:srgbClr val="01800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6" name="Freeform 3"/>
          <p:cNvSpPr/>
          <p:nvPr/>
        </p:nvSpPr>
        <p:spPr>
          <a:xfrm>
            <a:off x="3791769" y="2537315"/>
            <a:ext cx="4860326" cy="34564"/>
          </a:xfrm>
          <a:custGeom>
            <a:avLst/>
            <a:gdLst>
              <a:gd name="connsiteX0" fmla="*/ 9525 w 5357609"/>
              <a:gd name="connsiteY0" fmla="*/ 9525 h 38100"/>
              <a:gd name="connsiteX1" fmla="*/ 5348084 w 5357609"/>
              <a:gd name="connsiteY1" fmla="*/ 9525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357609" h="38100">
                <a:moveTo>
                  <a:pt x="9525" y="9525"/>
                </a:moveTo>
                <a:lnTo>
                  <a:pt x="5348084" y="9525"/>
                </a:lnTo>
              </a:path>
            </a:pathLst>
          </a:custGeom>
          <a:ln w="12700">
            <a:solidFill>
              <a:srgbClr val="01800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7" name="Freeform 3"/>
          <p:cNvSpPr/>
          <p:nvPr/>
        </p:nvSpPr>
        <p:spPr>
          <a:xfrm>
            <a:off x="3791769" y="2868436"/>
            <a:ext cx="4860326" cy="34564"/>
          </a:xfrm>
          <a:custGeom>
            <a:avLst/>
            <a:gdLst>
              <a:gd name="connsiteX0" fmla="*/ 9525 w 5357609"/>
              <a:gd name="connsiteY0" fmla="*/ 9525 h 38100"/>
              <a:gd name="connsiteX1" fmla="*/ 5348084 w 5357609"/>
              <a:gd name="connsiteY1" fmla="*/ 9525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357609" h="38100">
                <a:moveTo>
                  <a:pt x="9525" y="9525"/>
                </a:moveTo>
                <a:lnTo>
                  <a:pt x="5348084" y="9525"/>
                </a:lnTo>
              </a:path>
            </a:pathLst>
          </a:custGeom>
          <a:ln w="12700">
            <a:solidFill>
              <a:srgbClr val="01800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8" name="Freeform 3"/>
          <p:cNvSpPr/>
          <p:nvPr/>
        </p:nvSpPr>
        <p:spPr>
          <a:xfrm>
            <a:off x="3791769" y="3199554"/>
            <a:ext cx="4860326" cy="34564"/>
          </a:xfrm>
          <a:custGeom>
            <a:avLst/>
            <a:gdLst>
              <a:gd name="connsiteX0" fmla="*/ 9525 w 5357609"/>
              <a:gd name="connsiteY0" fmla="*/ 9525 h 38100"/>
              <a:gd name="connsiteX1" fmla="*/ 5348084 w 5357609"/>
              <a:gd name="connsiteY1" fmla="*/ 9525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357609" h="38100">
                <a:moveTo>
                  <a:pt x="9525" y="9525"/>
                </a:moveTo>
                <a:lnTo>
                  <a:pt x="5348084" y="9525"/>
                </a:lnTo>
              </a:path>
            </a:pathLst>
          </a:custGeom>
          <a:ln w="12700">
            <a:solidFill>
              <a:srgbClr val="01800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9" name="Freeform 3"/>
          <p:cNvSpPr/>
          <p:nvPr/>
        </p:nvSpPr>
        <p:spPr>
          <a:xfrm>
            <a:off x="3787449" y="4851524"/>
            <a:ext cx="4868967" cy="51845"/>
          </a:xfrm>
          <a:custGeom>
            <a:avLst/>
            <a:gdLst>
              <a:gd name="connsiteX0" fmla="*/ 14287 w 5367134"/>
              <a:gd name="connsiteY0" fmla="*/ 14287 h 57150"/>
              <a:gd name="connsiteX1" fmla="*/ 5352846 w 5367134"/>
              <a:gd name="connsiteY1" fmla="*/ 14287 h 571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367134" h="57150">
                <a:moveTo>
                  <a:pt x="14287" y="14287"/>
                </a:moveTo>
                <a:lnTo>
                  <a:pt x="5352846" y="14287"/>
                </a:lnTo>
              </a:path>
            </a:pathLst>
          </a:custGeom>
          <a:ln w="25400">
            <a:solidFill>
              <a:srgbClr val="01800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10" name="Freeform 3"/>
          <p:cNvSpPr/>
          <p:nvPr/>
        </p:nvSpPr>
        <p:spPr>
          <a:xfrm>
            <a:off x="5477091" y="1847427"/>
            <a:ext cx="34564" cy="3025699"/>
          </a:xfrm>
          <a:custGeom>
            <a:avLst/>
            <a:gdLst>
              <a:gd name="connsiteX0" fmla="*/ 9525 w 38100"/>
              <a:gd name="connsiteY0" fmla="*/ 9525 h 3335273"/>
              <a:gd name="connsiteX1" fmla="*/ 9525 w 38100"/>
              <a:gd name="connsiteY1" fmla="*/ 3325748 h 333527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8100" h="3335273">
                <a:moveTo>
                  <a:pt x="9525" y="9525"/>
                </a:moveTo>
                <a:lnTo>
                  <a:pt x="9525" y="3325748"/>
                </a:lnTo>
              </a:path>
            </a:pathLst>
          </a:custGeom>
          <a:ln w="12700">
            <a:solidFill>
              <a:srgbClr val="01800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11" name="Freeform 3"/>
          <p:cNvSpPr/>
          <p:nvPr/>
        </p:nvSpPr>
        <p:spPr>
          <a:xfrm>
            <a:off x="3791769" y="3862486"/>
            <a:ext cx="4860326" cy="34564"/>
          </a:xfrm>
          <a:custGeom>
            <a:avLst/>
            <a:gdLst>
              <a:gd name="connsiteX0" fmla="*/ 9525 w 5357609"/>
              <a:gd name="connsiteY0" fmla="*/ 9525 h 38100"/>
              <a:gd name="connsiteX1" fmla="*/ 5348084 w 5357609"/>
              <a:gd name="connsiteY1" fmla="*/ 9525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357609" h="38100">
                <a:moveTo>
                  <a:pt x="9525" y="9525"/>
                </a:moveTo>
                <a:lnTo>
                  <a:pt x="5348084" y="9525"/>
                </a:lnTo>
              </a:path>
            </a:pathLst>
          </a:custGeom>
          <a:ln w="12700">
            <a:solidFill>
              <a:srgbClr val="01800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12" name="Freeform 3"/>
          <p:cNvSpPr/>
          <p:nvPr/>
        </p:nvSpPr>
        <p:spPr>
          <a:xfrm>
            <a:off x="3791769" y="3530675"/>
            <a:ext cx="4860326" cy="34564"/>
          </a:xfrm>
          <a:custGeom>
            <a:avLst/>
            <a:gdLst>
              <a:gd name="connsiteX0" fmla="*/ 9525 w 5357609"/>
              <a:gd name="connsiteY0" fmla="*/ 9525 h 38100"/>
              <a:gd name="connsiteX1" fmla="*/ 5348084 w 5357609"/>
              <a:gd name="connsiteY1" fmla="*/ 9525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357609" h="38100">
                <a:moveTo>
                  <a:pt x="9525" y="9525"/>
                </a:moveTo>
                <a:lnTo>
                  <a:pt x="5348084" y="9525"/>
                </a:lnTo>
              </a:path>
            </a:pathLst>
          </a:custGeom>
          <a:ln w="12700">
            <a:solidFill>
              <a:srgbClr val="01800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13" name="Freeform 3"/>
          <p:cNvSpPr/>
          <p:nvPr/>
        </p:nvSpPr>
        <p:spPr>
          <a:xfrm>
            <a:off x="3791769" y="4193604"/>
            <a:ext cx="4860326" cy="34564"/>
          </a:xfrm>
          <a:custGeom>
            <a:avLst/>
            <a:gdLst>
              <a:gd name="connsiteX0" fmla="*/ 9525 w 5357609"/>
              <a:gd name="connsiteY0" fmla="*/ 9525 h 38100"/>
              <a:gd name="connsiteX1" fmla="*/ 5348084 w 5357609"/>
              <a:gd name="connsiteY1" fmla="*/ 9525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357609" h="38100">
                <a:moveTo>
                  <a:pt x="9525" y="9525"/>
                </a:moveTo>
                <a:lnTo>
                  <a:pt x="5348084" y="9525"/>
                </a:lnTo>
              </a:path>
            </a:pathLst>
          </a:custGeom>
          <a:ln w="12700">
            <a:solidFill>
              <a:srgbClr val="01800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14" name="Freeform 3"/>
          <p:cNvSpPr/>
          <p:nvPr/>
        </p:nvSpPr>
        <p:spPr>
          <a:xfrm>
            <a:off x="3791769" y="4524725"/>
            <a:ext cx="4860326" cy="34564"/>
          </a:xfrm>
          <a:custGeom>
            <a:avLst/>
            <a:gdLst>
              <a:gd name="connsiteX0" fmla="*/ 9525 w 5357609"/>
              <a:gd name="connsiteY0" fmla="*/ 9525 h 38100"/>
              <a:gd name="connsiteX1" fmla="*/ 5348084 w 5357609"/>
              <a:gd name="connsiteY1" fmla="*/ 9525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357609" h="38100">
                <a:moveTo>
                  <a:pt x="9525" y="9525"/>
                </a:moveTo>
                <a:lnTo>
                  <a:pt x="5348084" y="9525"/>
                </a:lnTo>
              </a:path>
            </a:pathLst>
          </a:custGeom>
          <a:ln w="12700">
            <a:solidFill>
              <a:srgbClr val="01800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89911"/>
            <a:ext cx="1324939" cy="1324939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5037581" y="676662"/>
            <a:ext cx="1859483" cy="40523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812"/>
              </a:lnSpc>
            </a:pPr>
            <a:r>
              <a:rPr lang="en-US" altLang="zh-CN" sz="2900" dirty="0">
                <a:solidFill>
                  <a:srgbClr val="008000"/>
                </a:solidFill>
                <a:latin typeface="隶书" pitchFamily="18" charset="0"/>
                <a:cs typeface="隶书" pitchFamily="18" charset="0"/>
              </a:rPr>
              <a:t>权限设置表</a:t>
            </a:r>
          </a:p>
        </p:txBody>
      </p:sp>
      <p:sp>
        <p:nvSpPr>
          <p:cNvPr id="18" name="TextBox 1"/>
          <p:cNvSpPr txBox="1"/>
          <p:nvPr/>
        </p:nvSpPr>
        <p:spPr>
          <a:xfrm>
            <a:off x="5566025" y="2027734"/>
            <a:ext cx="2628925" cy="284436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24"/>
              </a:lnSpc>
            </a:pP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允许</a:t>
            </a:r>
          </a:p>
          <a:p>
            <a:pPr>
              <a:lnSpc>
                <a:spcPts val="907"/>
              </a:lnSpc>
            </a:pPr>
            <a:endParaRPr lang="en-US" altLang="zh-CN" sz="2000" dirty="0"/>
          </a:p>
          <a:p>
            <a:pPr>
              <a:lnSpc>
                <a:spcPts val="1633"/>
              </a:lnSpc>
            </a:pP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用户不能进行任何操作</a:t>
            </a:r>
          </a:p>
          <a:p>
            <a:pPr>
              <a:lnSpc>
                <a:spcPts val="907"/>
              </a:lnSpc>
            </a:pPr>
            <a:endParaRPr lang="en-US" altLang="zh-CN" sz="2000" dirty="0"/>
          </a:p>
          <a:p>
            <a:pPr>
              <a:lnSpc>
                <a:spcPts val="1633"/>
              </a:lnSpc>
            </a:pP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用户可执行文件</a:t>
            </a:r>
          </a:p>
          <a:p>
            <a:pPr>
              <a:lnSpc>
                <a:spcPts val="907"/>
              </a:lnSpc>
            </a:pPr>
            <a:endParaRPr lang="en-US" altLang="zh-CN" sz="2000" dirty="0"/>
          </a:p>
          <a:p>
            <a:pPr>
              <a:lnSpc>
                <a:spcPts val="1633"/>
              </a:lnSpc>
            </a:pP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用户可写文件</a:t>
            </a:r>
          </a:p>
          <a:p>
            <a:pPr>
              <a:lnSpc>
                <a:spcPts val="907"/>
              </a:lnSpc>
            </a:pPr>
            <a:endParaRPr lang="en-US" altLang="zh-CN" sz="2000" dirty="0"/>
          </a:p>
          <a:p>
            <a:pPr>
              <a:lnSpc>
                <a:spcPts val="1633"/>
              </a:lnSpc>
            </a:pP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用户可执行和写文件</a:t>
            </a:r>
          </a:p>
          <a:p>
            <a:pPr>
              <a:lnSpc>
                <a:spcPts val="907"/>
              </a:lnSpc>
            </a:pPr>
            <a:endParaRPr lang="en-US" altLang="zh-CN" sz="2000" dirty="0"/>
          </a:p>
          <a:p>
            <a:pPr>
              <a:lnSpc>
                <a:spcPts val="1633"/>
              </a:lnSpc>
            </a:pP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用户可读文件</a:t>
            </a:r>
          </a:p>
          <a:p>
            <a:pPr>
              <a:lnSpc>
                <a:spcPts val="907"/>
              </a:lnSpc>
            </a:pPr>
            <a:endParaRPr lang="en-US" altLang="zh-CN" sz="2000" dirty="0"/>
          </a:p>
          <a:p>
            <a:pPr>
              <a:lnSpc>
                <a:spcPts val="1633"/>
              </a:lnSpc>
            </a:pP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用户可读和执行文件</a:t>
            </a:r>
          </a:p>
          <a:p>
            <a:pPr>
              <a:lnSpc>
                <a:spcPts val="907"/>
              </a:lnSpc>
            </a:pPr>
            <a:endParaRPr lang="en-US" altLang="zh-CN" sz="2000" dirty="0"/>
          </a:p>
          <a:p>
            <a:pPr>
              <a:lnSpc>
                <a:spcPts val="1633"/>
              </a:lnSpc>
            </a:pP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用户可读和写文件</a:t>
            </a:r>
          </a:p>
          <a:p>
            <a:pPr>
              <a:lnSpc>
                <a:spcPts val="907"/>
              </a:lnSpc>
            </a:pPr>
            <a:endParaRPr lang="en-US" altLang="zh-CN" sz="2000" dirty="0"/>
          </a:p>
          <a:p>
            <a:pPr>
              <a:lnSpc>
                <a:spcPts val="1633"/>
              </a:lnSpc>
            </a:pP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用户可读,写和执行文件</a:t>
            </a:r>
          </a:p>
        </p:txBody>
      </p:sp>
      <p:sp>
        <p:nvSpPr>
          <p:cNvPr id="19" name="TextBox 1"/>
          <p:cNvSpPr txBox="1"/>
          <p:nvPr/>
        </p:nvSpPr>
        <p:spPr>
          <a:xfrm>
            <a:off x="3883928" y="2027734"/>
            <a:ext cx="1025922" cy="283776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24"/>
              </a:lnSpc>
            </a:pP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访问权限</a:t>
            </a:r>
          </a:p>
          <a:p>
            <a:pPr>
              <a:lnSpc>
                <a:spcPts val="907"/>
              </a:lnSpc>
            </a:pPr>
            <a:endParaRPr lang="en-US" altLang="zh-CN" sz="2000" dirty="0"/>
          </a:p>
          <a:p>
            <a:pPr>
              <a:lnSpc>
                <a:spcPts val="1633"/>
              </a:lnSpc>
            </a:pP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ts val="907"/>
              </a:lnSpc>
            </a:pPr>
            <a:endParaRPr lang="en-US" altLang="zh-CN" sz="2000" dirty="0"/>
          </a:p>
          <a:p>
            <a:pPr>
              <a:lnSpc>
                <a:spcPts val="1633"/>
              </a:lnSpc>
            </a:pP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907"/>
              </a:lnSpc>
            </a:pPr>
            <a:endParaRPr lang="en-US" altLang="zh-CN" sz="2000" dirty="0"/>
          </a:p>
          <a:p>
            <a:pPr>
              <a:lnSpc>
                <a:spcPts val="1633"/>
              </a:lnSpc>
            </a:pP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pPr>
              <a:lnSpc>
                <a:spcPts val="907"/>
              </a:lnSpc>
            </a:pPr>
            <a:endParaRPr lang="en-US" altLang="zh-CN" sz="2000" dirty="0"/>
          </a:p>
          <a:p>
            <a:pPr>
              <a:lnSpc>
                <a:spcPts val="1633"/>
              </a:lnSpc>
            </a:pP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  <a:p>
            <a:pPr>
              <a:lnSpc>
                <a:spcPts val="907"/>
              </a:lnSpc>
            </a:pPr>
            <a:endParaRPr lang="en-US" altLang="zh-CN" sz="2000" dirty="0"/>
          </a:p>
          <a:p>
            <a:pPr>
              <a:lnSpc>
                <a:spcPts val="1633"/>
              </a:lnSpc>
            </a:pP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  <a:p>
            <a:pPr>
              <a:lnSpc>
                <a:spcPts val="907"/>
              </a:lnSpc>
            </a:pPr>
            <a:endParaRPr lang="en-US" altLang="zh-CN" sz="2000" dirty="0"/>
          </a:p>
          <a:p>
            <a:pPr>
              <a:lnSpc>
                <a:spcPts val="1633"/>
              </a:lnSpc>
            </a:pP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  <a:p>
            <a:pPr>
              <a:lnSpc>
                <a:spcPts val="907"/>
              </a:lnSpc>
            </a:pPr>
            <a:endParaRPr lang="en-US" altLang="zh-CN" sz="2000" dirty="0"/>
          </a:p>
          <a:p>
            <a:pPr>
              <a:lnSpc>
                <a:spcPts val="1633"/>
              </a:lnSpc>
            </a:pP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  <a:p>
            <a:pPr>
              <a:lnSpc>
                <a:spcPts val="907"/>
              </a:lnSpc>
            </a:pPr>
            <a:endParaRPr lang="en-US" altLang="zh-CN" sz="2000" dirty="0"/>
          </a:p>
          <a:p>
            <a:pPr>
              <a:lnSpc>
                <a:spcPts val="1633"/>
              </a:lnSpc>
            </a:pP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95526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3090473" y="2260460"/>
            <a:ext cx="5944944" cy="1082405"/>
          </a:xfrm>
          <a:custGeom>
            <a:avLst/>
            <a:gdLst>
              <a:gd name="connsiteX0" fmla="*/ 0 w 6553200"/>
              <a:gd name="connsiteY0" fmla="*/ 0 h 925830"/>
              <a:gd name="connsiteX1" fmla="*/ 0 w 6553200"/>
              <a:gd name="connsiteY1" fmla="*/ 925830 h 925830"/>
              <a:gd name="connsiteX2" fmla="*/ 6553199 w 6553200"/>
              <a:gd name="connsiteY2" fmla="*/ 925830 h 925830"/>
              <a:gd name="connsiteX3" fmla="*/ 6553199 w 6553200"/>
              <a:gd name="connsiteY3" fmla="*/ 0 h 925830"/>
              <a:gd name="connsiteX4" fmla="*/ 0 w 6553200"/>
              <a:gd name="connsiteY4" fmla="*/ 0 h 92583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553200" h="925830">
                <a:moveTo>
                  <a:pt x="0" y="0"/>
                </a:moveTo>
                <a:lnTo>
                  <a:pt x="0" y="925830"/>
                </a:lnTo>
                <a:lnTo>
                  <a:pt x="6553199" y="925830"/>
                </a:lnTo>
                <a:lnTo>
                  <a:pt x="6553199" y="0"/>
                </a:lnTo>
                <a:lnTo>
                  <a:pt x="0" y="0"/>
                </a:lnTo>
              </a:path>
            </a:pathLst>
          </a:custGeom>
          <a:solidFill>
            <a:srgbClr val="CED7F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33"/>
          </a:p>
        </p:txBody>
      </p:sp>
      <p:sp>
        <p:nvSpPr>
          <p:cNvPr id="5" name="Freeform 3"/>
          <p:cNvSpPr/>
          <p:nvPr/>
        </p:nvSpPr>
        <p:spPr>
          <a:xfrm>
            <a:off x="3084713" y="2254700"/>
            <a:ext cx="5956465" cy="1088165"/>
          </a:xfrm>
          <a:custGeom>
            <a:avLst/>
            <a:gdLst>
              <a:gd name="connsiteX0" fmla="*/ 6350 w 6565900"/>
              <a:gd name="connsiteY0" fmla="*/ 6350 h 938530"/>
              <a:gd name="connsiteX1" fmla="*/ 6350 w 6565900"/>
              <a:gd name="connsiteY1" fmla="*/ 932180 h 938530"/>
              <a:gd name="connsiteX2" fmla="*/ 6559549 w 6565900"/>
              <a:gd name="connsiteY2" fmla="*/ 932180 h 938530"/>
              <a:gd name="connsiteX3" fmla="*/ 6559549 w 6565900"/>
              <a:gd name="connsiteY3" fmla="*/ 6350 h 938530"/>
              <a:gd name="connsiteX4" fmla="*/ 6350 w 6565900"/>
              <a:gd name="connsiteY4" fmla="*/ 6350 h 93853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565900" h="938530">
                <a:moveTo>
                  <a:pt x="6350" y="6350"/>
                </a:moveTo>
                <a:lnTo>
                  <a:pt x="6350" y="932180"/>
                </a:lnTo>
                <a:lnTo>
                  <a:pt x="6559549" y="932180"/>
                </a:lnTo>
                <a:lnTo>
                  <a:pt x="6559549" y="63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3774EE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33"/>
          </a:p>
        </p:txBody>
      </p:sp>
      <p:sp>
        <p:nvSpPr>
          <p:cNvPr id="6" name="Freeform 3"/>
          <p:cNvSpPr/>
          <p:nvPr/>
        </p:nvSpPr>
        <p:spPr>
          <a:xfrm>
            <a:off x="2750540" y="5390024"/>
            <a:ext cx="7202892" cy="1227343"/>
          </a:xfrm>
          <a:custGeom>
            <a:avLst/>
            <a:gdLst>
              <a:gd name="connsiteX0" fmla="*/ 14287 w 7374255"/>
              <a:gd name="connsiteY0" fmla="*/ 14287 h 1090802"/>
              <a:gd name="connsiteX1" fmla="*/ 14287 w 7374255"/>
              <a:gd name="connsiteY1" fmla="*/ 1076515 h 1090802"/>
              <a:gd name="connsiteX2" fmla="*/ 7359967 w 7374255"/>
              <a:gd name="connsiteY2" fmla="*/ 1076515 h 1090802"/>
              <a:gd name="connsiteX3" fmla="*/ 7359967 w 7374255"/>
              <a:gd name="connsiteY3" fmla="*/ 14287 h 1090802"/>
              <a:gd name="connsiteX4" fmla="*/ 14287 w 7374255"/>
              <a:gd name="connsiteY4" fmla="*/ 14287 h 10908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74255" h="1090802">
                <a:moveTo>
                  <a:pt x="14287" y="14287"/>
                </a:moveTo>
                <a:lnTo>
                  <a:pt x="14287" y="1076515"/>
                </a:lnTo>
                <a:lnTo>
                  <a:pt x="7359967" y="1076515"/>
                </a:lnTo>
                <a:lnTo>
                  <a:pt x="7359967" y="14287"/>
                </a:lnTo>
                <a:lnTo>
                  <a:pt x="14287" y="14287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01800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33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3450" y="101943"/>
            <a:ext cx="1324939" cy="1324939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042879" y="1785789"/>
            <a:ext cx="929742" cy="40523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812"/>
              </a:lnSpc>
            </a:pPr>
            <a:r>
              <a:rPr lang="en-US" altLang="zh-CN" sz="2900" dirty="0">
                <a:solidFill>
                  <a:srgbClr val="000000"/>
                </a:solidFill>
                <a:latin typeface="隶书" pitchFamily="18" charset="0"/>
                <a:cs typeface="隶书" pitchFamily="18" charset="0"/>
              </a:rPr>
              <a:t>例如: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3169613" y="2373370"/>
            <a:ext cx="2508700" cy="96949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chmod(0777,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myfile.pl);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chmod(0751,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text.txt);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chmod(0666,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myfile.pl);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2858540" y="5507139"/>
            <a:ext cx="418384" cy="31547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87"/>
              </a:lnSpc>
            </a:pPr>
            <a:r>
              <a:rPr lang="en-US" altLang="zh-CN" sz="2177" dirty="0">
                <a:solidFill>
                  <a:srgbClr val="FF0000"/>
                </a:solidFill>
                <a:latin typeface="隶书" pitchFamily="18" charset="0"/>
                <a:cs typeface="隶书" pitchFamily="18" charset="0"/>
              </a:rPr>
              <a:t>注: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2858541" y="5852775"/>
            <a:ext cx="7094891" cy="66172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Windows操作系统下</a:t>
            </a:r>
            <a:r>
              <a:rPr lang="zh-CN" altLang="en-US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只能改变文件的可读</a:t>
            </a:r>
            <a:r>
              <a:rPr lang="zh-CN" altLang="en-US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sz="2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写权限属性</a:t>
            </a:r>
            <a:r>
              <a:rPr lang="zh-CN" altLang="en-US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而</a:t>
            </a:r>
          </a:p>
          <a:p>
            <a:r>
              <a:rPr lang="en-US" altLang="zh-CN" sz="2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执行属性不能改变</a:t>
            </a:r>
            <a:r>
              <a:rPr lang="zh-CN" altLang="en-US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是由文件本身的属性决定的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看其扩展名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。</a:t>
            </a:r>
            <a:endParaRPr lang="en-US" altLang="zh-CN" sz="2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3266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2960513" y="3884953"/>
            <a:ext cx="7054409" cy="1749980"/>
          </a:xfrm>
          <a:custGeom>
            <a:avLst/>
            <a:gdLst>
              <a:gd name="connsiteX0" fmla="*/ 0 w 6697980"/>
              <a:gd name="connsiteY0" fmla="*/ 0 h 1474470"/>
              <a:gd name="connsiteX1" fmla="*/ 0 w 6697980"/>
              <a:gd name="connsiteY1" fmla="*/ 1474469 h 1474470"/>
              <a:gd name="connsiteX2" fmla="*/ 6697979 w 6697980"/>
              <a:gd name="connsiteY2" fmla="*/ 1474469 h 1474470"/>
              <a:gd name="connsiteX3" fmla="*/ 6697979 w 6697980"/>
              <a:gd name="connsiteY3" fmla="*/ 0 h 1474470"/>
              <a:gd name="connsiteX4" fmla="*/ 0 w 6697980"/>
              <a:gd name="connsiteY4" fmla="*/ 0 h 147447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697980" h="1474470">
                <a:moveTo>
                  <a:pt x="0" y="0"/>
                </a:moveTo>
                <a:lnTo>
                  <a:pt x="0" y="1474469"/>
                </a:lnTo>
                <a:lnTo>
                  <a:pt x="6697979" y="1474469"/>
                </a:lnTo>
                <a:lnTo>
                  <a:pt x="6697979" y="0"/>
                </a:lnTo>
                <a:lnTo>
                  <a:pt x="0" y="0"/>
                </a:lnTo>
              </a:path>
            </a:pathLst>
          </a:custGeom>
          <a:solidFill>
            <a:srgbClr val="E7C3B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5" name="Freeform 3"/>
          <p:cNvSpPr/>
          <p:nvPr/>
        </p:nvSpPr>
        <p:spPr>
          <a:xfrm>
            <a:off x="2955444" y="3879192"/>
            <a:ext cx="7059478" cy="1755741"/>
          </a:xfrm>
          <a:custGeom>
            <a:avLst/>
            <a:gdLst>
              <a:gd name="connsiteX0" fmla="*/ 6350 w 6709918"/>
              <a:gd name="connsiteY0" fmla="*/ 6350 h 1487932"/>
              <a:gd name="connsiteX1" fmla="*/ 6350 w 6709918"/>
              <a:gd name="connsiteY1" fmla="*/ 1481581 h 1487932"/>
              <a:gd name="connsiteX2" fmla="*/ 6703567 w 6709918"/>
              <a:gd name="connsiteY2" fmla="*/ 1481581 h 1487932"/>
              <a:gd name="connsiteX3" fmla="*/ 6703567 w 6709918"/>
              <a:gd name="connsiteY3" fmla="*/ 6350 h 1487932"/>
              <a:gd name="connsiteX4" fmla="*/ 6350 w 6709918"/>
              <a:gd name="connsiteY4" fmla="*/ 6350 h 14879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709918" h="1487932">
                <a:moveTo>
                  <a:pt x="6350" y="6350"/>
                </a:moveTo>
                <a:lnTo>
                  <a:pt x="6350" y="1481581"/>
                </a:lnTo>
                <a:lnTo>
                  <a:pt x="6703567" y="1481581"/>
                </a:lnTo>
                <a:lnTo>
                  <a:pt x="6703567" y="63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80808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639" y="89912"/>
            <a:ext cx="1324939" cy="1324939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065922" y="1636013"/>
            <a:ext cx="1546898" cy="39241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22"/>
              </a:lnSpc>
            </a:pPr>
            <a:r>
              <a:rPr lang="en-US" altLang="zh-CN" sz="2542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zh-CN" sz="254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42" dirty="0">
                <a:solidFill>
                  <a:srgbClr val="000000"/>
                </a:solidFill>
                <a:latin typeface="隶书" pitchFamily="18" charset="0"/>
                <a:cs typeface="隶书" pitchFamily="18" charset="0"/>
              </a:rPr>
              <a:t>文件操作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3480686" y="2062297"/>
            <a:ext cx="2808461" cy="34111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68"/>
              </a:lnSpc>
            </a:pPr>
            <a:r>
              <a:rPr lang="en-US" altLang="zh-CN" sz="217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177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177" dirty="0">
                <a:solidFill>
                  <a:srgbClr val="000000"/>
                </a:solidFill>
                <a:latin typeface="隶书" pitchFamily="18" charset="0"/>
                <a:cs typeface="隶书" pitchFamily="18" charset="0"/>
              </a:rPr>
              <a:t>文件改名</a:t>
            </a:r>
            <a:r>
              <a:rPr lang="en-US" altLang="zh-CN" sz="217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:rename</a:t>
            </a:r>
            <a:r>
              <a:rPr lang="en-US" altLang="zh-CN" sz="2177" dirty="0">
                <a:solidFill>
                  <a:srgbClr val="000000"/>
                </a:solidFill>
                <a:latin typeface="隶书" pitchFamily="18" charset="0"/>
                <a:cs typeface="隶书" pitchFamily="18" charset="0"/>
              </a:rPr>
              <a:t>函数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4102831" y="2511625"/>
            <a:ext cx="3704540" cy="28982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5"/>
              </a:lnSpc>
            </a:pPr>
            <a:r>
              <a:rPr lang="en-US" altLang="zh-CN" sz="2177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rename</a:t>
            </a:r>
            <a:r>
              <a:rPr lang="en-US" altLang="zh-CN" sz="217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77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(filename,</a:t>
            </a:r>
            <a:r>
              <a:rPr lang="en-US" altLang="zh-CN" sz="217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77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newfilename);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3757195" y="2857261"/>
            <a:ext cx="4812215" cy="34111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68"/>
              </a:lnSpc>
            </a:pPr>
            <a:r>
              <a:rPr lang="en-US" altLang="zh-CN" sz="2177" dirty="0">
                <a:solidFill>
                  <a:srgbClr val="000000"/>
                </a:solidFill>
                <a:latin typeface="隶书" pitchFamily="18" charset="0"/>
                <a:cs typeface="隶书" pitchFamily="18" charset="0"/>
              </a:rPr>
              <a:t>此函数如果操作成功则返回</a:t>
            </a:r>
            <a:r>
              <a:rPr lang="en-US" altLang="zh-CN" sz="217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1,</a:t>
            </a:r>
            <a:r>
              <a:rPr lang="en-US" altLang="zh-CN" sz="2177" dirty="0">
                <a:solidFill>
                  <a:srgbClr val="000000"/>
                </a:solidFill>
                <a:latin typeface="隶书" pitchFamily="18" charset="0"/>
                <a:cs typeface="隶书" pitchFamily="18" charset="0"/>
              </a:rPr>
              <a:t>否则返回</a:t>
            </a:r>
            <a:r>
              <a:rPr lang="en-US" altLang="zh-CN" sz="217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3042879" y="3974818"/>
            <a:ext cx="1609415" cy="25712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42"/>
              </a:lnSpc>
            </a:pPr>
            <a:r>
              <a:rPr lang="en-US" altLang="zh-CN" sz="2000" dirty="0">
                <a:solidFill>
                  <a:srgbClr val="FF5050"/>
                </a:solidFill>
                <a:latin typeface="Times New Roman" pitchFamily="18" charset="0"/>
                <a:cs typeface="Times New Roman" pitchFamily="18" charset="0"/>
              </a:rPr>
              <a:t>常见编程错误: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3618941" y="4289464"/>
            <a:ext cx="6395982" cy="27635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24"/>
              </a:lnSpc>
            </a:pP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rename函数的使用将覆盖任何存在的与新文件名同名的文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3457644" y="4615119"/>
            <a:ext cx="3462486" cy="27635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24"/>
              </a:lnSpc>
            </a:pP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件,而且该文件的内容将被丢失.</a:t>
            </a:r>
          </a:p>
        </p:txBody>
      </p:sp>
      <p:sp>
        <p:nvSpPr>
          <p:cNvPr id="15" name="TextBox 1"/>
          <p:cNvSpPr txBox="1"/>
          <p:nvPr/>
        </p:nvSpPr>
        <p:spPr>
          <a:xfrm>
            <a:off x="3618940" y="5001448"/>
            <a:ext cx="6203621" cy="27635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24"/>
              </a:lnSpc>
            </a:pP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为了防止此情况发生,在调用rename函数之前应该使用文</a:t>
            </a:r>
          </a:p>
        </p:txBody>
      </p:sp>
      <p:sp>
        <p:nvSpPr>
          <p:cNvPr id="16" name="TextBox 1"/>
          <p:cNvSpPr txBox="1"/>
          <p:nvPr/>
        </p:nvSpPr>
        <p:spPr>
          <a:xfrm>
            <a:off x="3457643" y="5363199"/>
            <a:ext cx="4424288" cy="27635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24"/>
              </a:lnSpc>
            </a:pP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件检测功能来判定该文件是否已经存在.</a:t>
            </a:r>
          </a:p>
        </p:txBody>
      </p:sp>
    </p:spTree>
    <p:extLst>
      <p:ext uri="{BB962C8B-B14F-4D97-AF65-F5344CB8AC3E}">
        <p14:creationId xmlns:p14="http://schemas.microsoft.com/office/powerpoint/2010/main" val="4004148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6316826" y="2863961"/>
            <a:ext cx="2221058" cy="1587161"/>
          </a:xfrm>
          <a:custGeom>
            <a:avLst/>
            <a:gdLst>
              <a:gd name="connsiteX0" fmla="*/ 0 w 2448305"/>
              <a:gd name="connsiteY0" fmla="*/ 0 h 1749551"/>
              <a:gd name="connsiteX1" fmla="*/ 0 w 2448305"/>
              <a:gd name="connsiteY1" fmla="*/ 1749551 h 1749551"/>
              <a:gd name="connsiteX2" fmla="*/ 2448305 w 2448305"/>
              <a:gd name="connsiteY2" fmla="*/ 1749551 h 1749551"/>
              <a:gd name="connsiteX3" fmla="*/ 2448305 w 2448305"/>
              <a:gd name="connsiteY3" fmla="*/ 0 h 1749551"/>
              <a:gd name="connsiteX4" fmla="*/ 0 w 2448305"/>
              <a:gd name="connsiteY4" fmla="*/ 0 h 17495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448305" h="1749551">
                <a:moveTo>
                  <a:pt x="0" y="0"/>
                </a:moveTo>
                <a:lnTo>
                  <a:pt x="0" y="1749551"/>
                </a:lnTo>
                <a:lnTo>
                  <a:pt x="2448305" y="1749551"/>
                </a:lnTo>
                <a:lnTo>
                  <a:pt x="2448305" y="0"/>
                </a:lnTo>
                <a:lnTo>
                  <a:pt x="0" y="0"/>
                </a:lnTo>
              </a:path>
            </a:pathLst>
          </a:custGeom>
          <a:solidFill>
            <a:srgbClr val="CCCC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5" name="Freeform 3"/>
          <p:cNvSpPr/>
          <p:nvPr/>
        </p:nvSpPr>
        <p:spPr>
          <a:xfrm>
            <a:off x="6311756" y="2858201"/>
            <a:ext cx="2231888" cy="1598682"/>
          </a:xfrm>
          <a:custGeom>
            <a:avLst/>
            <a:gdLst>
              <a:gd name="connsiteX0" fmla="*/ 6350 w 2460243"/>
              <a:gd name="connsiteY0" fmla="*/ 6350 h 1762251"/>
              <a:gd name="connsiteX1" fmla="*/ 6350 w 2460243"/>
              <a:gd name="connsiteY1" fmla="*/ 1755901 h 1762251"/>
              <a:gd name="connsiteX2" fmla="*/ 2453893 w 2460243"/>
              <a:gd name="connsiteY2" fmla="*/ 1755901 h 1762251"/>
              <a:gd name="connsiteX3" fmla="*/ 2453893 w 2460243"/>
              <a:gd name="connsiteY3" fmla="*/ 6350 h 1762251"/>
              <a:gd name="connsiteX4" fmla="*/ 6350 w 2460243"/>
              <a:gd name="connsiteY4" fmla="*/ 6350 h 17622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460243" h="1762251">
                <a:moveTo>
                  <a:pt x="6350" y="6350"/>
                </a:moveTo>
                <a:lnTo>
                  <a:pt x="6350" y="1755901"/>
                </a:lnTo>
                <a:lnTo>
                  <a:pt x="2453893" y="1755901"/>
                </a:lnTo>
                <a:lnTo>
                  <a:pt x="2453893" y="63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1018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18" y="138038"/>
            <a:ext cx="1324939" cy="1324939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065922" y="1705140"/>
            <a:ext cx="6383158" cy="113620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49"/>
              </a:lnSpc>
              <a:tabLst>
                <a:tab pos="483900" algn="l"/>
                <a:tab pos="3179917" algn="l"/>
                <a:tab pos="3352739" algn="l"/>
              </a:tabLst>
            </a:pPr>
            <a:r>
              <a:rPr lang="en-US" altLang="zh-CN" sz="2542" dirty="0">
                <a:solidFill>
                  <a:srgbClr val="000000"/>
                </a:solidFill>
                <a:latin typeface="楷体_GB2312" pitchFamily="18" charset="0"/>
                <a:cs typeface="楷体_GB2312" pitchFamily="18" charset="0"/>
              </a:rPr>
              <a:t>②</a:t>
            </a:r>
            <a:r>
              <a:rPr lang="en-US" altLang="zh-CN" sz="254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542" dirty="0">
                <a:solidFill>
                  <a:srgbClr val="000000"/>
                </a:solidFill>
                <a:latin typeface="楷体_GB2312" pitchFamily="18" charset="0"/>
                <a:cs typeface="楷体_GB2312" pitchFamily="18" charset="0"/>
              </a:rPr>
              <a:t>用类型标识符&amp;调用(调用在子程序前或后</a:t>
            </a:r>
          </a:p>
          <a:p>
            <a:pPr>
              <a:lnSpc>
                <a:spcPts val="2994"/>
              </a:lnSpc>
              <a:tabLst>
                <a:tab pos="483900" algn="l"/>
                <a:tab pos="3179917" algn="l"/>
                <a:tab pos="3352739" algn="l"/>
              </a:tabLst>
            </a:pPr>
            <a:r>
              <a:rPr lang="en-US" altLang="zh-CN" sz="1633" dirty="0"/>
              <a:t>	</a:t>
            </a:r>
            <a:r>
              <a:rPr lang="en-US" altLang="zh-CN" sz="2542" dirty="0">
                <a:solidFill>
                  <a:srgbClr val="000000"/>
                </a:solidFill>
                <a:latin typeface="楷体_GB2312" pitchFamily="18" charset="0"/>
                <a:cs typeface="楷体_GB2312" pitchFamily="18" charset="0"/>
              </a:rPr>
              <a:t>都可)</a:t>
            </a:r>
          </a:p>
          <a:p>
            <a:pPr>
              <a:lnSpc>
                <a:spcPts val="907"/>
              </a:lnSpc>
            </a:pPr>
            <a:endParaRPr lang="en-US" altLang="zh-CN" sz="1633" dirty="0"/>
          </a:p>
          <a:p>
            <a:pPr>
              <a:lnSpc>
                <a:spcPts val="2177"/>
              </a:lnSpc>
              <a:tabLst>
                <a:tab pos="483900" algn="l"/>
                <a:tab pos="3179917" algn="l"/>
                <a:tab pos="3352739" algn="l"/>
              </a:tabLst>
            </a:pPr>
            <a:r>
              <a:rPr lang="en-US" altLang="zh-CN" sz="1633" dirty="0"/>
              <a:t>		</a:t>
            </a:r>
            <a:endParaRPr lang="en-US" altLang="zh-CN" sz="2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1"/>
          <p:cNvSpPr txBox="1"/>
          <p:nvPr/>
        </p:nvSpPr>
        <p:spPr>
          <a:xfrm>
            <a:off x="4095176" y="4854134"/>
            <a:ext cx="769441" cy="25712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42"/>
              </a:lnSpc>
            </a:pPr>
            <a:r>
              <a:rPr lang="en-US" altLang="zh-CN" sz="2000" dirty="0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有参数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6746585" y="4872729"/>
            <a:ext cx="769441" cy="23852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42"/>
              </a:lnSpc>
            </a:pPr>
            <a:r>
              <a:rPr lang="en-US" altLang="zh-CN" sz="2000" dirty="0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无参数</a:t>
            </a:r>
          </a:p>
        </p:txBody>
      </p:sp>
      <p:sp>
        <p:nvSpPr>
          <p:cNvPr id="11" name="矩形 10"/>
          <p:cNvSpPr/>
          <p:nvPr/>
        </p:nvSpPr>
        <p:spPr>
          <a:xfrm>
            <a:off x="3260558" y="2841348"/>
            <a:ext cx="6188522" cy="15927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177"/>
              </a:lnSpc>
              <a:tabLst>
                <a:tab pos="483900" algn="l"/>
                <a:tab pos="3179917" algn="l"/>
                <a:tab pos="3352739" algn="l"/>
              </a:tabLst>
            </a:pP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&amp;</a:t>
            </a:r>
            <a:r>
              <a:rPr lang="en-US" altLang="zh-CN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subname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>
              <a:lnSpc>
                <a:spcPts val="1905"/>
              </a:lnSpc>
              <a:tabLst>
                <a:tab pos="483900" algn="l"/>
                <a:tab pos="3179917" algn="l"/>
                <a:tab pos="3352739" algn="l"/>
              </a:tabLst>
            </a:pPr>
            <a:r>
              <a:rPr lang="en-US" altLang="zh-CN" dirty="0"/>
              <a:t>		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…</a:t>
            </a:r>
          </a:p>
          <a:p>
            <a:pPr>
              <a:lnSpc>
                <a:spcPts val="1905"/>
              </a:lnSpc>
              <a:tabLst>
                <a:tab pos="483900" algn="l"/>
                <a:tab pos="3179917" algn="l"/>
                <a:tab pos="3352739" algn="l"/>
              </a:tabLst>
            </a:pPr>
            <a:r>
              <a:rPr lang="en-US" altLang="zh-CN" dirty="0"/>
              <a:t>		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sub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subname</a:t>
            </a:r>
            <a:endParaRPr lang="en-US" altLang="zh-CN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1905"/>
              </a:lnSpc>
              <a:tabLst>
                <a:tab pos="483900" algn="l"/>
                <a:tab pos="3179917" algn="l"/>
                <a:tab pos="3352739" algn="l"/>
              </a:tabLst>
            </a:pPr>
            <a:r>
              <a:rPr lang="en-US" altLang="zh-CN" dirty="0"/>
              <a:t>		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>
              <a:lnSpc>
                <a:spcPts val="1905"/>
              </a:lnSpc>
              <a:tabLst>
                <a:tab pos="483900" algn="l"/>
                <a:tab pos="3179917" algn="l"/>
                <a:tab pos="3352739" algn="l"/>
              </a:tabLst>
            </a:pPr>
            <a:r>
              <a:rPr lang="en-US" altLang="zh-CN" dirty="0"/>
              <a:t>			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…</a:t>
            </a:r>
          </a:p>
          <a:p>
            <a:pPr>
              <a:lnSpc>
                <a:spcPts val="1905"/>
              </a:lnSpc>
              <a:tabLst>
                <a:tab pos="483900" algn="l"/>
                <a:tab pos="3179917" algn="l"/>
                <a:tab pos="3352739" algn="l"/>
              </a:tabLst>
            </a:pPr>
            <a:r>
              <a:rPr lang="en-US" altLang="zh-CN" dirty="0"/>
              <a:t>		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0672443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3025491" y="1858831"/>
            <a:ext cx="6671961" cy="3892263"/>
          </a:xfrm>
          <a:custGeom>
            <a:avLst/>
            <a:gdLst>
              <a:gd name="connsiteX0" fmla="*/ 0 w 6553200"/>
              <a:gd name="connsiteY0" fmla="*/ 0 h 4012691"/>
              <a:gd name="connsiteX1" fmla="*/ 0 w 6553200"/>
              <a:gd name="connsiteY1" fmla="*/ 4012691 h 4012691"/>
              <a:gd name="connsiteX2" fmla="*/ 6553200 w 6553200"/>
              <a:gd name="connsiteY2" fmla="*/ 4012691 h 4012691"/>
              <a:gd name="connsiteX3" fmla="*/ 6553200 w 6553200"/>
              <a:gd name="connsiteY3" fmla="*/ 0 h 4012691"/>
              <a:gd name="connsiteX4" fmla="*/ 0 w 6553200"/>
              <a:gd name="connsiteY4" fmla="*/ 0 h 40126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553200" h="4012691">
                <a:moveTo>
                  <a:pt x="0" y="0"/>
                </a:moveTo>
                <a:lnTo>
                  <a:pt x="0" y="4012691"/>
                </a:lnTo>
                <a:lnTo>
                  <a:pt x="6553200" y="4012691"/>
                </a:lnTo>
                <a:lnTo>
                  <a:pt x="6553200" y="0"/>
                </a:lnTo>
                <a:lnTo>
                  <a:pt x="0" y="0"/>
                </a:lnTo>
              </a:path>
            </a:pathLst>
          </a:custGeom>
          <a:solidFill>
            <a:srgbClr val="CCFFC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5" name="Freeform 3"/>
          <p:cNvSpPr/>
          <p:nvPr/>
        </p:nvSpPr>
        <p:spPr>
          <a:xfrm>
            <a:off x="3019733" y="1853072"/>
            <a:ext cx="6677719" cy="3898022"/>
          </a:xfrm>
          <a:custGeom>
            <a:avLst/>
            <a:gdLst>
              <a:gd name="connsiteX0" fmla="*/ 6350 w 6565900"/>
              <a:gd name="connsiteY0" fmla="*/ 6350 h 4026153"/>
              <a:gd name="connsiteX1" fmla="*/ 6350 w 6565900"/>
              <a:gd name="connsiteY1" fmla="*/ 4019803 h 4026153"/>
              <a:gd name="connsiteX2" fmla="*/ 6559550 w 6565900"/>
              <a:gd name="connsiteY2" fmla="*/ 4019803 h 4026153"/>
              <a:gd name="connsiteX3" fmla="*/ 6559550 w 6565900"/>
              <a:gd name="connsiteY3" fmla="*/ 6350 h 4026153"/>
              <a:gd name="connsiteX4" fmla="*/ 6350 w 6565900"/>
              <a:gd name="connsiteY4" fmla="*/ 6350 h 402615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565900" h="4026153">
                <a:moveTo>
                  <a:pt x="6350" y="6350"/>
                </a:moveTo>
                <a:lnTo>
                  <a:pt x="6350" y="4019803"/>
                </a:lnTo>
                <a:lnTo>
                  <a:pt x="6559550" y="4019803"/>
                </a:lnTo>
                <a:lnTo>
                  <a:pt x="6559550" y="63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1010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4564"/>
            <a:ext cx="1324939" cy="1324939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2651158" y="1359503"/>
            <a:ext cx="1162178" cy="44371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84"/>
              </a:lnSpc>
            </a:pPr>
            <a:r>
              <a:rPr lang="en-US" altLang="zh-CN" sz="2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9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900" dirty="0">
                <a:solidFill>
                  <a:srgbClr val="000000"/>
                </a:solidFill>
                <a:latin typeface="隶书" pitchFamily="18" charset="0"/>
                <a:cs typeface="隶书" pitchFamily="18" charset="0"/>
              </a:rPr>
              <a:t>例如</a:t>
            </a:r>
            <a:r>
              <a:rPr lang="en-US" altLang="zh-CN" sz="2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3112007" y="1958607"/>
            <a:ext cx="1179810" cy="21287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70"/>
              </a:lnSpc>
            </a:pPr>
            <a:r>
              <a:rPr lang="en-US" altLang="zh-CN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#!/usr/bin/perl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3112007" y="2396412"/>
            <a:ext cx="796693" cy="21287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70"/>
              </a:lnSpc>
            </a:pPr>
            <a:r>
              <a:rPr lang="en-US" altLang="zh-CN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use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strict;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3112007" y="2615315"/>
            <a:ext cx="1136530" cy="21287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70"/>
              </a:lnSpc>
            </a:pPr>
            <a:r>
              <a:rPr lang="en-US" altLang="zh-CN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use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warnings;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3112007" y="3283546"/>
            <a:ext cx="1295226" cy="21287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70"/>
              </a:lnSpc>
            </a:pPr>
            <a:r>
              <a:rPr lang="en-US" altLang="zh-CN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(-e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'file.txt')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{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3261783" y="3513970"/>
            <a:ext cx="4602222" cy="53860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US" altLang="zh-CN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print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("Do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you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want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write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over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file.txt?(yes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or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no):");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chomp(my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$response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&lt;STDIN&gt;);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3261782" y="4096157"/>
            <a:ext cx="6261329" cy="21287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70"/>
              </a:lnSpc>
            </a:pPr>
            <a:r>
              <a:rPr lang="en-US" altLang="zh-CN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rename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('file.txt',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'file.old')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or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die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(Error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renaming: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$!)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($response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eq</a:t>
            </a:r>
            <a:r>
              <a:rPr lang="en-US" altLang="zh-CN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'no');</a:t>
            </a:r>
          </a:p>
        </p:txBody>
      </p:sp>
      <p:sp>
        <p:nvSpPr>
          <p:cNvPr id="15" name="TextBox 1"/>
          <p:cNvSpPr txBox="1"/>
          <p:nvPr/>
        </p:nvSpPr>
        <p:spPr>
          <a:xfrm>
            <a:off x="3112007" y="4182200"/>
            <a:ext cx="97784" cy="43088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70"/>
              </a:lnSpc>
            </a:pPr>
            <a:endParaRPr lang="en-US" altLang="zh-CN" sz="16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1724"/>
              </a:lnSpc>
            </a:pPr>
            <a:r>
              <a:rPr lang="en-US" altLang="zh-CN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}</a:t>
            </a:r>
          </a:p>
        </p:txBody>
      </p:sp>
      <p:sp>
        <p:nvSpPr>
          <p:cNvPr id="16" name="TextBox 1"/>
          <p:cNvSpPr txBox="1"/>
          <p:nvPr/>
        </p:nvSpPr>
        <p:spPr>
          <a:xfrm>
            <a:off x="3112007" y="4850430"/>
            <a:ext cx="4414542" cy="78483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US" altLang="zh-CN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open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(FILE,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"&gt;file.txt")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or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die("Error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opening: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$!");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print(FILE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"A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copy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file.txt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saved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file.old.\n");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close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(FILE)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or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die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("Cannot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close: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$!");</a:t>
            </a:r>
          </a:p>
        </p:txBody>
      </p:sp>
    </p:spTree>
    <p:extLst>
      <p:ext uri="{BB962C8B-B14F-4D97-AF65-F5344CB8AC3E}">
        <p14:creationId xmlns:p14="http://schemas.microsoft.com/office/powerpoint/2010/main" val="4044864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5797" y="138038"/>
            <a:ext cx="1324939" cy="1324939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342431" y="1612970"/>
            <a:ext cx="2701060" cy="34111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68"/>
              </a:lnSpc>
            </a:pPr>
            <a:r>
              <a:rPr lang="en-US" altLang="zh-CN" sz="2177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177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177" dirty="0">
                <a:solidFill>
                  <a:srgbClr val="008000"/>
                </a:solidFill>
                <a:latin typeface="隶书" pitchFamily="18" charset="0"/>
                <a:cs typeface="隶书" pitchFamily="18" charset="0"/>
              </a:rPr>
              <a:t>文件删除</a:t>
            </a:r>
            <a:r>
              <a:rPr lang="en-US" altLang="zh-CN" sz="2177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:unlink</a:t>
            </a:r>
            <a:r>
              <a:rPr lang="en-US" altLang="zh-CN" sz="2177" dirty="0">
                <a:solidFill>
                  <a:srgbClr val="008000"/>
                </a:solidFill>
                <a:latin typeface="隶书" pitchFamily="18" charset="0"/>
                <a:cs typeface="隶书" pitchFamily="18" charset="0"/>
              </a:rPr>
              <a:t>函数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4033704" y="2050776"/>
            <a:ext cx="2244204" cy="28982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5"/>
              </a:lnSpc>
            </a:pPr>
            <a:r>
              <a:rPr lang="en-US" altLang="zh-CN" sz="2177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unlink(ListOfFiles);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3342431" y="3202897"/>
            <a:ext cx="371897" cy="34111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68"/>
              </a:lnSpc>
            </a:pPr>
            <a:r>
              <a:rPr lang="en-US" altLang="zh-CN" sz="2177" dirty="0">
                <a:solidFill>
                  <a:srgbClr val="FF0000"/>
                </a:solidFill>
                <a:latin typeface="隶书" pitchFamily="18" charset="0"/>
                <a:cs typeface="隶书" pitchFamily="18" charset="0"/>
              </a:rPr>
              <a:t>注</a:t>
            </a:r>
            <a:r>
              <a:rPr lang="en-US" altLang="zh-CN" sz="2177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3561334" y="3617660"/>
            <a:ext cx="5648982" cy="31547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87"/>
              </a:lnSpc>
            </a:pPr>
            <a:r>
              <a:rPr lang="en-US" altLang="zh-CN" sz="2177" dirty="0">
                <a:solidFill>
                  <a:srgbClr val="000000"/>
                </a:solidFill>
                <a:latin typeface="楷体_GB2312" pitchFamily="18" charset="0"/>
                <a:cs typeface="楷体_GB2312" pitchFamily="18" charset="0"/>
              </a:rPr>
              <a:t>该函数参数为文件列表,返回值为被成功删除了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3549813" y="3940254"/>
            <a:ext cx="1750479" cy="31547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87"/>
              </a:lnSpc>
            </a:pPr>
            <a:r>
              <a:rPr lang="en-US" altLang="zh-CN" sz="2177" dirty="0">
                <a:solidFill>
                  <a:srgbClr val="000000"/>
                </a:solidFill>
                <a:latin typeface="楷体_GB2312" pitchFamily="18" charset="0"/>
                <a:cs typeface="楷体_GB2312" pitchFamily="18" charset="0"/>
              </a:rPr>
              <a:t>的文件的数目;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3561334" y="4343497"/>
            <a:ext cx="5648982" cy="31547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87"/>
              </a:lnSpc>
            </a:pPr>
            <a:r>
              <a:rPr lang="en-US" altLang="zh-CN" sz="2177" dirty="0">
                <a:solidFill>
                  <a:srgbClr val="000000"/>
                </a:solidFill>
                <a:latin typeface="楷体_GB2312" pitchFamily="18" charset="0"/>
                <a:cs typeface="楷体_GB2312" pitchFamily="18" charset="0"/>
              </a:rPr>
              <a:t>如没有给出文件名,则这个函数将默认地删除由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3549813" y="4677612"/>
            <a:ext cx="3068148" cy="31547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87"/>
              </a:lnSpc>
            </a:pPr>
            <a:r>
              <a:rPr lang="en-US" altLang="zh-CN" sz="2177" dirty="0">
                <a:solidFill>
                  <a:srgbClr val="000000"/>
                </a:solidFill>
                <a:latin typeface="楷体_GB2312" pitchFamily="18" charset="0"/>
                <a:cs typeface="楷体_GB2312" pitchFamily="18" charset="0"/>
              </a:rPr>
              <a:t>特殊变量</a:t>
            </a:r>
            <a:r>
              <a:rPr lang="en-US" altLang="zh-CN" sz="2177" dirty="0">
                <a:solidFill>
                  <a:srgbClr val="F02E1A"/>
                </a:solidFill>
                <a:latin typeface="楷体_GB2312" pitchFamily="18" charset="0"/>
                <a:cs typeface="楷体_GB2312" pitchFamily="18" charset="0"/>
              </a:rPr>
              <a:t>$_</a:t>
            </a:r>
            <a:r>
              <a:rPr lang="en-US" altLang="zh-CN" sz="2177" dirty="0">
                <a:solidFill>
                  <a:srgbClr val="000000"/>
                </a:solidFill>
                <a:latin typeface="楷体_GB2312" pitchFamily="18" charset="0"/>
                <a:cs typeface="楷体_GB2312" pitchFamily="18" charset="0"/>
              </a:rPr>
              <a:t>所指定的文件</a:t>
            </a:r>
          </a:p>
        </p:txBody>
      </p:sp>
    </p:spTree>
    <p:extLst>
      <p:ext uri="{BB962C8B-B14F-4D97-AF65-F5344CB8AC3E}">
        <p14:creationId xmlns:p14="http://schemas.microsoft.com/office/powerpoint/2010/main" val="2434993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3025493" y="2120824"/>
            <a:ext cx="5944944" cy="3331243"/>
          </a:xfrm>
          <a:custGeom>
            <a:avLst/>
            <a:gdLst>
              <a:gd name="connsiteX0" fmla="*/ 0 w 6553200"/>
              <a:gd name="connsiteY0" fmla="*/ 0 h 3672078"/>
              <a:gd name="connsiteX1" fmla="*/ 0 w 6553200"/>
              <a:gd name="connsiteY1" fmla="*/ 3672077 h 3672078"/>
              <a:gd name="connsiteX2" fmla="*/ 6553200 w 6553200"/>
              <a:gd name="connsiteY2" fmla="*/ 3672077 h 3672078"/>
              <a:gd name="connsiteX3" fmla="*/ 6553200 w 6553200"/>
              <a:gd name="connsiteY3" fmla="*/ 0 h 3672078"/>
              <a:gd name="connsiteX4" fmla="*/ 0 w 6553200"/>
              <a:gd name="connsiteY4" fmla="*/ 0 h 367207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553200" h="3672078">
                <a:moveTo>
                  <a:pt x="0" y="0"/>
                </a:moveTo>
                <a:lnTo>
                  <a:pt x="0" y="3672077"/>
                </a:lnTo>
                <a:lnTo>
                  <a:pt x="6553200" y="3672077"/>
                </a:lnTo>
                <a:lnTo>
                  <a:pt x="6553200" y="0"/>
                </a:lnTo>
                <a:lnTo>
                  <a:pt x="0" y="0"/>
                </a:lnTo>
              </a:path>
            </a:pathLst>
          </a:custGeom>
          <a:solidFill>
            <a:srgbClr val="CCFFC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5" name="Freeform 3"/>
          <p:cNvSpPr/>
          <p:nvPr/>
        </p:nvSpPr>
        <p:spPr>
          <a:xfrm>
            <a:off x="3019733" y="2115064"/>
            <a:ext cx="5956465" cy="3342764"/>
          </a:xfrm>
          <a:custGeom>
            <a:avLst/>
            <a:gdLst>
              <a:gd name="connsiteX0" fmla="*/ 6350 w 6565900"/>
              <a:gd name="connsiteY0" fmla="*/ 6350 h 3684778"/>
              <a:gd name="connsiteX1" fmla="*/ 6350 w 6565900"/>
              <a:gd name="connsiteY1" fmla="*/ 3678427 h 3684778"/>
              <a:gd name="connsiteX2" fmla="*/ 6559550 w 6565900"/>
              <a:gd name="connsiteY2" fmla="*/ 3678427 h 3684778"/>
              <a:gd name="connsiteX3" fmla="*/ 6559550 w 6565900"/>
              <a:gd name="connsiteY3" fmla="*/ 6350 h 3684778"/>
              <a:gd name="connsiteX4" fmla="*/ 6350 w 6565900"/>
              <a:gd name="connsiteY4" fmla="*/ 6350 h 368477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565900" h="3684778">
                <a:moveTo>
                  <a:pt x="6350" y="6350"/>
                </a:moveTo>
                <a:lnTo>
                  <a:pt x="6350" y="3678427"/>
                </a:lnTo>
                <a:lnTo>
                  <a:pt x="6559550" y="3678427"/>
                </a:lnTo>
                <a:lnTo>
                  <a:pt x="6559550" y="63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1010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5481" y="126006"/>
            <a:ext cx="1324939" cy="1324939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2651158" y="1624491"/>
            <a:ext cx="1162178" cy="44371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84"/>
              </a:lnSpc>
            </a:pPr>
            <a:r>
              <a:rPr lang="en-US" altLang="zh-CN" sz="2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9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900" dirty="0">
                <a:solidFill>
                  <a:srgbClr val="000000"/>
                </a:solidFill>
                <a:latin typeface="隶书" pitchFamily="18" charset="0"/>
                <a:cs typeface="隶书" pitchFamily="18" charset="0"/>
              </a:rPr>
              <a:t>例如</a:t>
            </a:r>
            <a:r>
              <a:rPr lang="en-US" altLang="zh-CN" sz="2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3112007" y="2223595"/>
            <a:ext cx="1461939" cy="23852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52"/>
              </a:lnSpc>
            </a:pP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#!/usr/bin/perl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3112007" y="2719007"/>
            <a:ext cx="985847" cy="23852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52"/>
              </a:lnSpc>
            </a:pP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use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strict;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3112007" y="2972473"/>
            <a:ext cx="1415452" cy="23852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52"/>
              </a:lnSpc>
            </a:pP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use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warnings;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3112007" y="3479406"/>
            <a:ext cx="4021935" cy="48218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52"/>
              </a:lnSpc>
            </a:pP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print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(“Input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file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you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want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deleted:”);</a:t>
            </a:r>
          </a:p>
          <a:p>
            <a:pPr>
              <a:lnSpc>
                <a:spcPts val="1905"/>
              </a:lnSpc>
            </a:pP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chomp(my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$file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&lt;STDIN&gt;);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3112007" y="4216764"/>
            <a:ext cx="3097002" cy="25051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52"/>
              </a:lnSpc>
            </a:pP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(-f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$file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&amp;&amp;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unlink($file))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{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3284825" y="4458709"/>
            <a:ext cx="4667945" cy="25051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52"/>
              </a:lnSpc>
            </a:pP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print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(“The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file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was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successfully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deleted:\n”);</a:t>
            </a:r>
          </a:p>
        </p:txBody>
      </p:sp>
      <p:sp>
        <p:nvSpPr>
          <p:cNvPr id="15" name="TextBox 1"/>
          <p:cNvSpPr txBox="1"/>
          <p:nvPr/>
        </p:nvSpPr>
        <p:spPr>
          <a:xfrm>
            <a:off x="3112007" y="4712176"/>
            <a:ext cx="772647" cy="23852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52"/>
              </a:lnSpc>
            </a:pP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}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else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{</a:t>
            </a:r>
          </a:p>
        </p:txBody>
      </p:sp>
      <p:sp>
        <p:nvSpPr>
          <p:cNvPr id="16" name="TextBox 1"/>
          <p:cNvSpPr txBox="1"/>
          <p:nvPr/>
        </p:nvSpPr>
        <p:spPr>
          <a:xfrm>
            <a:off x="3284825" y="4965642"/>
            <a:ext cx="3175549" cy="25051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52"/>
              </a:lnSpc>
            </a:pP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print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(“It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was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not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deleted: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$!”);</a:t>
            </a:r>
          </a:p>
        </p:txBody>
      </p:sp>
      <p:sp>
        <p:nvSpPr>
          <p:cNvPr id="17" name="TextBox 1"/>
          <p:cNvSpPr txBox="1"/>
          <p:nvPr/>
        </p:nvSpPr>
        <p:spPr>
          <a:xfrm>
            <a:off x="3112007" y="5207588"/>
            <a:ext cx="123432" cy="23852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52"/>
              </a:lnSpc>
            </a:pP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26513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7828" y="113974"/>
            <a:ext cx="1324939" cy="1324939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480685" y="1612970"/>
            <a:ext cx="3759042" cy="39241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22"/>
              </a:lnSpc>
            </a:pPr>
            <a:r>
              <a:rPr lang="en-US" altLang="zh-CN" sz="2542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54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42" dirty="0">
                <a:solidFill>
                  <a:srgbClr val="008000"/>
                </a:solidFill>
                <a:latin typeface="隶书" pitchFamily="18" charset="0"/>
                <a:cs typeface="隶书" pitchFamily="18" charset="0"/>
              </a:rPr>
              <a:t>改变文件属主</a:t>
            </a:r>
            <a:r>
              <a:rPr lang="en-US" altLang="zh-CN" sz="2542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:chown</a:t>
            </a:r>
            <a:r>
              <a:rPr lang="en-US" altLang="zh-CN" sz="2542" dirty="0">
                <a:solidFill>
                  <a:srgbClr val="008000"/>
                </a:solidFill>
                <a:latin typeface="隶书" pitchFamily="18" charset="0"/>
                <a:cs typeface="隶书" pitchFamily="18" charset="0"/>
              </a:rPr>
              <a:t>函数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4171958" y="2108382"/>
            <a:ext cx="3797514" cy="28982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5"/>
              </a:lnSpc>
            </a:pPr>
            <a:r>
              <a:rPr lang="en-US" altLang="zh-CN" sz="2177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chown(userID,</a:t>
            </a:r>
            <a:r>
              <a:rPr lang="en-US" altLang="zh-CN" sz="217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77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groupID,</a:t>
            </a:r>
            <a:r>
              <a:rPr lang="en-US" altLang="zh-CN" sz="217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77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fileList);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3688067" y="2868782"/>
            <a:ext cx="5665012" cy="66172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68"/>
              </a:lnSpc>
            </a:pPr>
            <a:r>
              <a:rPr lang="en-US" altLang="zh-CN" sz="2177" dirty="0">
                <a:solidFill>
                  <a:srgbClr val="000000"/>
                </a:solidFill>
                <a:latin typeface="隶书" pitchFamily="18" charset="0"/>
                <a:cs typeface="隶书" pitchFamily="18" charset="0"/>
              </a:rPr>
              <a:t>在</a:t>
            </a:r>
            <a:r>
              <a:rPr lang="en-US" altLang="zh-CN" sz="217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Unix</a:t>
            </a:r>
            <a:r>
              <a:rPr lang="en-US" altLang="zh-CN" sz="2177" dirty="0">
                <a:solidFill>
                  <a:srgbClr val="000000"/>
                </a:solidFill>
                <a:latin typeface="隶书" pitchFamily="18" charset="0"/>
                <a:cs typeface="隶书" pitchFamily="18" charset="0"/>
              </a:rPr>
              <a:t>中每个用户都有一个</a:t>
            </a:r>
            <a:r>
              <a:rPr lang="en-US" altLang="zh-CN" sz="217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ID</a:t>
            </a:r>
            <a:r>
              <a:rPr lang="en-US" altLang="zh-CN" sz="2177" dirty="0">
                <a:solidFill>
                  <a:srgbClr val="000000"/>
                </a:solidFill>
                <a:latin typeface="隶书" pitchFamily="18" charset="0"/>
                <a:cs typeface="隶书" pitchFamily="18" charset="0"/>
              </a:rPr>
              <a:t>号</a:t>
            </a:r>
            <a:r>
              <a:rPr lang="en-US" altLang="zh-CN" sz="217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177" dirty="0">
                <a:solidFill>
                  <a:srgbClr val="000000"/>
                </a:solidFill>
                <a:latin typeface="隶书" pitchFamily="18" charset="0"/>
                <a:cs typeface="隶书" pitchFamily="18" charset="0"/>
              </a:rPr>
              <a:t>每组用户都有</a:t>
            </a:r>
          </a:p>
          <a:p>
            <a:pPr>
              <a:lnSpc>
                <a:spcPts val="2540"/>
              </a:lnSpc>
            </a:pPr>
            <a:r>
              <a:rPr lang="en-US" altLang="zh-CN" sz="2177" dirty="0">
                <a:solidFill>
                  <a:srgbClr val="000000"/>
                </a:solidFill>
                <a:latin typeface="隶书" pitchFamily="18" charset="0"/>
                <a:cs typeface="隶书" pitchFamily="18" charset="0"/>
              </a:rPr>
              <a:t>一个组</a:t>
            </a:r>
            <a:r>
              <a:rPr lang="en-US" altLang="zh-CN" sz="217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ID</a:t>
            </a:r>
            <a:r>
              <a:rPr lang="en-US" altLang="zh-CN" sz="2177" dirty="0">
                <a:solidFill>
                  <a:srgbClr val="000000"/>
                </a:solidFill>
                <a:latin typeface="隶书" pitchFamily="18" charset="0"/>
                <a:cs typeface="隶书" pitchFamily="18" charset="0"/>
              </a:rPr>
              <a:t>号</a:t>
            </a:r>
            <a:r>
              <a:rPr lang="en-US" altLang="zh-CN" sz="217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177" dirty="0">
                <a:solidFill>
                  <a:srgbClr val="000000"/>
                </a:solidFill>
                <a:latin typeface="隶书" pitchFamily="18" charset="0"/>
                <a:cs typeface="隶书" pitchFamily="18" charset="0"/>
              </a:rPr>
              <a:t>这些</a:t>
            </a:r>
            <a:r>
              <a:rPr lang="en-US" altLang="zh-CN" sz="217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ID</a:t>
            </a:r>
            <a:r>
              <a:rPr lang="en-US" altLang="zh-CN" sz="2177" dirty="0">
                <a:solidFill>
                  <a:srgbClr val="000000"/>
                </a:solidFill>
                <a:latin typeface="隶书" pitchFamily="18" charset="0"/>
                <a:cs typeface="隶书" pitchFamily="18" charset="0"/>
              </a:rPr>
              <a:t>号是由系统管理员设定的</a:t>
            </a:r>
            <a:r>
              <a:rPr lang="en-US" altLang="zh-CN" sz="217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87591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5482" y="126006"/>
            <a:ext cx="1324939" cy="1324939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215698" y="1751225"/>
            <a:ext cx="5581656" cy="39241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22"/>
              </a:lnSpc>
            </a:pPr>
            <a:r>
              <a:rPr lang="en-US" altLang="zh-CN" sz="2542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54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42" dirty="0">
                <a:solidFill>
                  <a:srgbClr val="008000"/>
                </a:solidFill>
                <a:latin typeface="隶书" pitchFamily="18" charset="0"/>
                <a:cs typeface="隶书" pitchFamily="18" charset="0"/>
              </a:rPr>
              <a:t>修改文件列表中的各文件的时间</a:t>
            </a:r>
            <a:r>
              <a:rPr lang="en-US" altLang="zh-CN" sz="2542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:utime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3423080" y="2154467"/>
            <a:ext cx="650819" cy="35394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49"/>
              </a:lnSpc>
            </a:pPr>
            <a:r>
              <a:rPr lang="en-US" altLang="zh-CN" sz="2542" dirty="0">
                <a:solidFill>
                  <a:srgbClr val="008000"/>
                </a:solidFill>
                <a:latin typeface="隶书" pitchFamily="18" charset="0"/>
                <a:cs typeface="隶书" pitchFamily="18" charset="0"/>
              </a:rPr>
              <a:t>函数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3976098" y="2626837"/>
            <a:ext cx="4300857" cy="28982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5"/>
              </a:lnSpc>
            </a:pPr>
            <a:r>
              <a:rPr lang="en-US" altLang="zh-CN" sz="2177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utime(creation,</a:t>
            </a:r>
            <a:r>
              <a:rPr lang="en-US" altLang="zh-CN" sz="217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77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lastModified,</a:t>
            </a:r>
            <a:r>
              <a:rPr lang="en-US" altLang="zh-CN" sz="217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77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fileList);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3423079" y="3375715"/>
            <a:ext cx="4183838" cy="31547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87"/>
              </a:lnSpc>
            </a:pPr>
            <a:r>
              <a:rPr lang="en-US" altLang="zh-CN" sz="2177" dirty="0">
                <a:solidFill>
                  <a:srgbClr val="000000"/>
                </a:solidFill>
                <a:latin typeface="隶书" pitchFamily="18" charset="0"/>
                <a:cs typeface="隶书" pitchFamily="18" charset="0"/>
              </a:rPr>
              <a:t>修改时间并返回成功修改的文件数</a:t>
            </a:r>
          </a:p>
        </p:txBody>
      </p:sp>
    </p:spTree>
    <p:extLst>
      <p:ext uri="{BB962C8B-B14F-4D97-AF65-F5344CB8AC3E}">
        <p14:creationId xmlns:p14="http://schemas.microsoft.com/office/powerpoint/2010/main" val="302801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3417445" y="4864486"/>
            <a:ext cx="5813602" cy="340796"/>
          </a:xfrm>
          <a:custGeom>
            <a:avLst/>
            <a:gdLst>
              <a:gd name="connsiteX0" fmla="*/ 0 w 6408420"/>
              <a:gd name="connsiteY0" fmla="*/ 0 h 375665"/>
              <a:gd name="connsiteX1" fmla="*/ 0 w 6408420"/>
              <a:gd name="connsiteY1" fmla="*/ 375665 h 375665"/>
              <a:gd name="connsiteX2" fmla="*/ 6408420 w 6408420"/>
              <a:gd name="connsiteY2" fmla="*/ 375665 h 375665"/>
              <a:gd name="connsiteX3" fmla="*/ 6408420 w 6408420"/>
              <a:gd name="connsiteY3" fmla="*/ 0 h 375665"/>
              <a:gd name="connsiteX4" fmla="*/ 0 w 6408420"/>
              <a:gd name="connsiteY4" fmla="*/ 0 h 37566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408420" h="375665">
                <a:moveTo>
                  <a:pt x="0" y="0"/>
                </a:moveTo>
                <a:lnTo>
                  <a:pt x="0" y="375665"/>
                </a:lnTo>
                <a:lnTo>
                  <a:pt x="6408420" y="375665"/>
                </a:lnTo>
                <a:lnTo>
                  <a:pt x="6408420" y="0"/>
                </a:lnTo>
                <a:lnTo>
                  <a:pt x="0" y="0"/>
                </a:lnTo>
              </a:path>
            </a:pathLst>
          </a:custGeom>
          <a:solidFill>
            <a:srgbClr val="CED7F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33"/>
          </a:p>
        </p:txBody>
      </p:sp>
      <p:sp>
        <p:nvSpPr>
          <p:cNvPr id="5" name="Freeform 3"/>
          <p:cNvSpPr/>
          <p:nvPr/>
        </p:nvSpPr>
        <p:spPr>
          <a:xfrm>
            <a:off x="3411684" y="4858725"/>
            <a:ext cx="5825124" cy="353009"/>
          </a:xfrm>
          <a:custGeom>
            <a:avLst/>
            <a:gdLst>
              <a:gd name="connsiteX0" fmla="*/ 6350 w 6421120"/>
              <a:gd name="connsiteY0" fmla="*/ 6350 h 389127"/>
              <a:gd name="connsiteX1" fmla="*/ 6350 w 6421120"/>
              <a:gd name="connsiteY1" fmla="*/ 382777 h 389127"/>
              <a:gd name="connsiteX2" fmla="*/ 6414770 w 6421120"/>
              <a:gd name="connsiteY2" fmla="*/ 382777 h 389127"/>
              <a:gd name="connsiteX3" fmla="*/ 6414770 w 6421120"/>
              <a:gd name="connsiteY3" fmla="*/ 6350 h 389127"/>
              <a:gd name="connsiteX4" fmla="*/ 6350 w 6421120"/>
              <a:gd name="connsiteY4" fmla="*/ 6350 h 38912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421120" h="389127">
                <a:moveTo>
                  <a:pt x="6350" y="6350"/>
                </a:moveTo>
                <a:lnTo>
                  <a:pt x="6350" y="382777"/>
                </a:lnTo>
                <a:lnTo>
                  <a:pt x="6414770" y="382777"/>
                </a:lnTo>
                <a:lnTo>
                  <a:pt x="6414770" y="63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3774EE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33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357" y="126735"/>
            <a:ext cx="1324939" cy="1324939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042880" y="1451674"/>
            <a:ext cx="1487587" cy="40523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812"/>
              </a:lnSpc>
            </a:pPr>
            <a:r>
              <a:rPr lang="en-US" altLang="zh-CN" sz="2900" dirty="0">
                <a:solidFill>
                  <a:srgbClr val="000000"/>
                </a:solidFill>
                <a:latin typeface="隶书" pitchFamily="18" charset="0"/>
                <a:cs typeface="隶书" pitchFamily="18" charset="0"/>
              </a:rPr>
              <a:t>文件通配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3088965" y="1993170"/>
            <a:ext cx="6264535" cy="39241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22"/>
              </a:lnSpc>
            </a:pPr>
            <a:r>
              <a:rPr lang="en-US" altLang="zh-CN" sz="2542" dirty="0">
                <a:solidFill>
                  <a:srgbClr val="000000"/>
                </a:solidFill>
                <a:latin typeface="隶书" pitchFamily="18" charset="0"/>
                <a:cs typeface="隶书" pitchFamily="18" charset="0"/>
              </a:rPr>
              <a:t>如果同时操作一系列文件</a:t>
            </a:r>
            <a:r>
              <a:rPr lang="en-US" altLang="zh-CN" sz="2542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542" dirty="0">
                <a:solidFill>
                  <a:srgbClr val="000000"/>
                </a:solidFill>
                <a:latin typeface="隶书" pitchFamily="18" charset="0"/>
                <a:cs typeface="隶书" pitchFamily="18" charset="0"/>
              </a:rPr>
              <a:t>需要使用文件通配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3031358" y="2407934"/>
            <a:ext cx="325410" cy="35394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49"/>
              </a:lnSpc>
            </a:pPr>
            <a:r>
              <a:rPr lang="en-US" altLang="zh-CN" sz="2542" dirty="0">
                <a:solidFill>
                  <a:srgbClr val="000000"/>
                </a:solidFill>
                <a:latin typeface="隶书" pitchFamily="18" charset="0"/>
                <a:cs typeface="隶书" pitchFamily="18" charset="0"/>
              </a:rPr>
              <a:t>符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3135049" y="2834218"/>
            <a:ext cx="913712" cy="34111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68"/>
              </a:lnSpc>
            </a:pPr>
            <a:r>
              <a:rPr lang="en-US" altLang="zh-CN" sz="2177" dirty="0">
                <a:solidFill>
                  <a:srgbClr val="008000"/>
                </a:solidFill>
                <a:latin typeface="隶书" pitchFamily="18" charset="0"/>
                <a:cs typeface="隶书" pitchFamily="18" charset="0"/>
              </a:rPr>
              <a:t>方法一</a:t>
            </a:r>
            <a:r>
              <a:rPr lang="en-US" altLang="zh-CN" sz="2177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3757195" y="3283546"/>
            <a:ext cx="817531" cy="28982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5"/>
              </a:lnSpc>
            </a:pPr>
            <a:r>
              <a:rPr lang="en-US" altLang="zh-CN" sz="2177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&lt;*.txt&gt;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3135049" y="3629182"/>
            <a:ext cx="913712" cy="34111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68"/>
              </a:lnSpc>
            </a:pPr>
            <a:r>
              <a:rPr lang="en-US" altLang="zh-CN" sz="2177" dirty="0">
                <a:solidFill>
                  <a:srgbClr val="008000"/>
                </a:solidFill>
                <a:latin typeface="隶书" pitchFamily="18" charset="0"/>
                <a:cs typeface="隶书" pitchFamily="18" charset="0"/>
              </a:rPr>
              <a:t>方法二</a:t>
            </a:r>
            <a:r>
              <a:rPr lang="en-US" altLang="zh-CN" sz="2177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3826322" y="4078509"/>
            <a:ext cx="1508426" cy="28982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5"/>
              </a:lnSpc>
            </a:pPr>
            <a:r>
              <a:rPr lang="en-US" altLang="zh-CN" sz="2177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glob(“*.txt”);</a:t>
            </a:r>
          </a:p>
        </p:txBody>
      </p:sp>
      <p:sp>
        <p:nvSpPr>
          <p:cNvPr id="15" name="TextBox 1"/>
          <p:cNvSpPr txBox="1"/>
          <p:nvPr/>
        </p:nvSpPr>
        <p:spPr>
          <a:xfrm>
            <a:off x="3342431" y="4424145"/>
            <a:ext cx="4687181" cy="34111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68"/>
              </a:lnSpc>
            </a:pPr>
            <a:r>
              <a:rPr lang="en-US" altLang="zh-CN" sz="2177" dirty="0">
                <a:solidFill>
                  <a:srgbClr val="000000"/>
                </a:solidFill>
                <a:latin typeface="隶书" pitchFamily="18" charset="0"/>
                <a:cs typeface="隶书" pitchFamily="18" charset="0"/>
              </a:rPr>
              <a:t>返回与</a:t>
            </a:r>
            <a:r>
              <a:rPr lang="en-US" altLang="zh-CN" sz="217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*.txt</a:t>
            </a:r>
            <a:r>
              <a:rPr lang="en-US" altLang="zh-CN" sz="2177" dirty="0">
                <a:solidFill>
                  <a:srgbClr val="000000"/>
                </a:solidFill>
                <a:latin typeface="隶书" pitchFamily="18" charset="0"/>
                <a:cs typeface="隶书" pitchFamily="18" charset="0"/>
              </a:rPr>
              <a:t>方式匹配的所有所有文件名</a:t>
            </a:r>
          </a:p>
        </p:txBody>
      </p:sp>
      <p:sp>
        <p:nvSpPr>
          <p:cNvPr id="16" name="TextBox 1"/>
          <p:cNvSpPr txBox="1"/>
          <p:nvPr/>
        </p:nvSpPr>
        <p:spPr>
          <a:xfrm>
            <a:off x="3503728" y="4965642"/>
            <a:ext cx="2332370" cy="25051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52"/>
              </a:lnSpc>
            </a:pP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@files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glob(“*.txt”);</a:t>
            </a:r>
          </a:p>
        </p:txBody>
      </p:sp>
    </p:spTree>
    <p:extLst>
      <p:ext uri="{BB962C8B-B14F-4D97-AF65-F5344CB8AC3E}">
        <p14:creationId xmlns:p14="http://schemas.microsoft.com/office/powerpoint/2010/main" val="2901059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5481" y="57607"/>
            <a:ext cx="1324939" cy="1324939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2777892" y="1382546"/>
            <a:ext cx="1766509" cy="44371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84"/>
              </a:lnSpc>
            </a:pPr>
            <a:r>
              <a:rPr lang="en-US" altLang="zh-CN" sz="2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2.</a:t>
            </a:r>
            <a:r>
              <a:rPr lang="en-US" altLang="zh-CN" sz="2900" dirty="0">
                <a:solidFill>
                  <a:srgbClr val="000000"/>
                </a:solidFill>
                <a:latin typeface="隶书" pitchFamily="18" charset="0"/>
                <a:cs typeface="隶书" pitchFamily="18" charset="0"/>
              </a:rPr>
              <a:t>目录操作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3192656" y="2004691"/>
            <a:ext cx="4255973" cy="34111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68"/>
              </a:lnSpc>
            </a:pPr>
            <a:r>
              <a:rPr lang="en-US" altLang="zh-CN" sz="2177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zh-CN" sz="2177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177" dirty="0">
                <a:solidFill>
                  <a:srgbClr val="FF0000"/>
                </a:solidFill>
                <a:latin typeface="隶书" pitchFamily="18" charset="0"/>
                <a:cs typeface="隶书" pitchFamily="18" charset="0"/>
              </a:rPr>
              <a:t>使用目录句柄来对目录进行操作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3192655" y="2384891"/>
            <a:ext cx="6349495" cy="34111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68"/>
              </a:lnSpc>
            </a:pPr>
            <a:r>
              <a:rPr lang="en-US" altLang="zh-CN" sz="2177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zh-CN" sz="2177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177" dirty="0">
                <a:solidFill>
                  <a:srgbClr val="FF0000"/>
                </a:solidFill>
                <a:latin typeface="隶书" pitchFamily="18" charset="0"/>
                <a:cs typeface="隶书" pitchFamily="18" charset="0"/>
              </a:rPr>
              <a:t>目录句柄可以被打开</a:t>
            </a:r>
            <a:r>
              <a:rPr lang="en-US" altLang="zh-CN" sz="2177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177" dirty="0">
                <a:solidFill>
                  <a:srgbClr val="FF0000"/>
                </a:solidFill>
                <a:latin typeface="隶书" pitchFamily="18" charset="0"/>
                <a:cs typeface="隶书" pitchFamily="18" charset="0"/>
              </a:rPr>
              <a:t>关闭和读取</a:t>
            </a:r>
            <a:r>
              <a:rPr lang="en-US" altLang="zh-CN" sz="2177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177" dirty="0">
                <a:solidFill>
                  <a:srgbClr val="FF0000"/>
                </a:solidFill>
                <a:latin typeface="隶书" pitchFamily="18" charset="0"/>
                <a:cs typeface="隶书" pitchFamily="18" charset="0"/>
              </a:rPr>
              <a:t>但不能用目录句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3503728" y="2730527"/>
            <a:ext cx="1394613" cy="31547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87"/>
              </a:lnSpc>
            </a:pPr>
            <a:r>
              <a:rPr lang="en-US" altLang="zh-CN" sz="2177" dirty="0">
                <a:solidFill>
                  <a:srgbClr val="FF0000"/>
                </a:solidFill>
                <a:latin typeface="隶书" pitchFamily="18" charset="0"/>
                <a:cs typeface="隶书" pitchFamily="18" charset="0"/>
              </a:rPr>
              <a:t>柄来写信息</a:t>
            </a:r>
          </a:p>
        </p:txBody>
      </p:sp>
    </p:spTree>
    <p:extLst>
      <p:ext uri="{BB962C8B-B14F-4D97-AF65-F5344CB8AC3E}">
        <p14:creationId xmlns:p14="http://schemas.microsoft.com/office/powerpoint/2010/main" val="527934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5387518" y="2708407"/>
            <a:ext cx="1296190" cy="341488"/>
          </a:xfrm>
          <a:custGeom>
            <a:avLst/>
            <a:gdLst>
              <a:gd name="connsiteX0" fmla="*/ 0 w 1368552"/>
              <a:gd name="connsiteY0" fmla="*/ 0 h 376427"/>
              <a:gd name="connsiteX1" fmla="*/ 0 w 1368552"/>
              <a:gd name="connsiteY1" fmla="*/ 376427 h 376427"/>
              <a:gd name="connsiteX2" fmla="*/ 1368551 w 1368552"/>
              <a:gd name="connsiteY2" fmla="*/ 376427 h 376427"/>
              <a:gd name="connsiteX3" fmla="*/ 1368551 w 1368552"/>
              <a:gd name="connsiteY3" fmla="*/ 0 h 376427"/>
              <a:gd name="connsiteX4" fmla="*/ 0 w 1368552"/>
              <a:gd name="connsiteY4" fmla="*/ 0 h 37642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368552" h="376427">
                <a:moveTo>
                  <a:pt x="0" y="0"/>
                </a:moveTo>
                <a:lnTo>
                  <a:pt x="0" y="376427"/>
                </a:lnTo>
                <a:lnTo>
                  <a:pt x="1368551" y="376427"/>
                </a:lnTo>
                <a:lnTo>
                  <a:pt x="1368551" y="0"/>
                </a:lnTo>
                <a:lnTo>
                  <a:pt x="0" y="0"/>
                </a:lnTo>
              </a:path>
            </a:pathLst>
          </a:custGeom>
          <a:solidFill>
            <a:srgbClr val="CED7F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33"/>
          </a:p>
        </p:txBody>
      </p:sp>
      <p:sp>
        <p:nvSpPr>
          <p:cNvPr id="5" name="Freeform 3"/>
          <p:cNvSpPr/>
          <p:nvPr/>
        </p:nvSpPr>
        <p:spPr>
          <a:xfrm>
            <a:off x="5387518" y="2702646"/>
            <a:ext cx="1301951" cy="353009"/>
          </a:xfrm>
          <a:custGeom>
            <a:avLst/>
            <a:gdLst>
              <a:gd name="connsiteX0" fmla="*/ 6350 w 1381252"/>
              <a:gd name="connsiteY0" fmla="*/ 6350 h 389127"/>
              <a:gd name="connsiteX1" fmla="*/ 6350 w 1381252"/>
              <a:gd name="connsiteY1" fmla="*/ 382777 h 389127"/>
              <a:gd name="connsiteX2" fmla="*/ 1374901 w 1381252"/>
              <a:gd name="connsiteY2" fmla="*/ 382777 h 389127"/>
              <a:gd name="connsiteX3" fmla="*/ 1374901 w 1381252"/>
              <a:gd name="connsiteY3" fmla="*/ 6350 h 389127"/>
              <a:gd name="connsiteX4" fmla="*/ 6350 w 1381252"/>
              <a:gd name="connsiteY4" fmla="*/ 6350 h 38912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381252" h="389127">
                <a:moveTo>
                  <a:pt x="6350" y="6350"/>
                </a:moveTo>
                <a:lnTo>
                  <a:pt x="6350" y="382777"/>
                </a:lnTo>
                <a:lnTo>
                  <a:pt x="1374901" y="382777"/>
                </a:lnTo>
                <a:lnTo>
                  <a:pt x="1374901" y="63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101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33"/>
          </a:p>
        </p:txBody>
      </p:sp>
      <p:sp>
        <p:nvSpPr>
          <p:cNvPr id="6" name="Freeform 3"/>
          <p:cNvSpPr/>
          <p:nvPr/>
        </p:nvSpPr>
        <p:spPr>
          <a:xfrm>
            <a:off x="7009988" y="2708407"/>
            <a:ext cx="914554" cy="341488"/>
          </a:xfrm>
          <a:custGeom>
            <a:avLst/>
            <a:gdLst>
              <a:gd name="connsiteX0" fmla="*/ 0 w 1008126"/>
              <a:gd name="connsiteY0" fmla="*/ 0 h 376427"/>
              <a:gd name="connsiteX1" fmla="*/ 0 w 1008126"/>
              <a:gd name="connsiteY1" fmla="*/ 376427 h 376427"/>
              <a:gd name="connsiteX2" fmla="*/ 1008126 w 1008126"/>
              <a:gd name="connsiteY2" fmla="*/ 376427 h 376427"/>
              <a:gd name="connsiteX3" fmla="*/ 1008126 w 1008126"/>
              <a:gd name="connsiteY3" fmla="*/ 0 h 376427"/>
              <a:gd name="connsiteX4" fmla="*/ 0 w 1008126"/>
              <a:gd name="connsiteY4" fmla="*/ 0 h 37642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08126" h="376427">
                <a:moveTo>
                  <a:pt x="0" y="0"/>
                </a:moveTo>
                <a:lnTo>
                  <a:pt x="0" y="376427"/>
                </a:lnTo>
                <a:lnTo>
                  <a:pt x="1008126" y="376427"/>
                </a:lnTo>
                <a:lnTo>
                  <a:pt x="1008126" y="0"/>
                </a:lnTo>
                <a:lnTo>
                  <a:pt x="0" y="0"/>
                </a:lnTo>
              </a:path>
            </a:pathLst>
          </a:custGeom>
          <a:solidFill>
            <a:srgbClr val="CED7F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33"/>
          </a:p>
        </p:txBody>
      </p:sp>
      <p:sp>
        <p:nvSpPr>
          <p:cNvPr id="7" name="Freeform 3"/>
          <p:cNvSpPr/>
          <p:nvPr/>
        </p:nvSpPr>
        <p:spPr>
          <a:xfrm>
            <a:off x="7004919" y="2702646"/>
            <a:ext cx="926075" cy="353009"/>
          </a:xfrm>
          <a:custGeom>
            <a:avLst/>
            <a:gdLst>
              <a:gd name="connsiteX0" fmla="*/ 6350 w 1020826"/>
              <a:gd name="connsiteY0" fmla="*/ 6350 h 389127"/>
              <a:gd name="connsiteX1" fmla="*/ 6350 w 1020826"/>
              <a:gd name="connsiteY1" fmla="*/ 382777 h 389127"/>
              <a:gd name="connsiteX2" fmla="*/ 1014476 w 1020826"/>
              <a:gd name="connsiteY2" fmla="*/ 382777 h 389127"/>
              <a:gd name="connsiteX3" fmla="*/ 1014476 w 1020826"/>
              <a:gd name="connsiteY3" fmla="*/ 6350 h 389127"/>
              <a:gd name="connsiteX4" fmla="*/ 6350 w 1020826"/>
              <a:gd name="connsiteY4" fmla="*/ 6350 h 38912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20826" h="389127">
                <a:moveTo>
                  <a:pt x="6350" y="6350"/>
                </a:moveTo>
                <a:lnTo>
                  <a:pt x="6350" y="382777"/>
                </a:lnTo>
                <a:lnTo>
                  <a:pt x="1014476" y="382777"/>
                </a:lnTo>
                <a:lnTo>
                  <a:pt x="1014476" y="63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101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33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7671" y="89911"/>
            <a:ext cx="1324939" cy="1324939"/>
          </a:xfrm>
          <a:prstGeom prst="rect">
            <a:avLst/>
          </a:prstGeom>
          <a:noFill/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49915" y="2361849"/>
            <a:ext cx="92170" cy="357157"/>
          </a:xfrm>
          <a:prstGeom prst="rect">
            <a:avLst/>
          </a:prstGeom>
          <a:noFill/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225078" y="2361849"/>
            <a:ext cx="92170" cy="357157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065923" y="1636012"/>
            <a:ext cx="5253041" cy="85408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22"/>
              </a:lnSpc>
              <a:tabLst>
                <a:tab pos="806501" algn="l"/>
              </a:tabLst>
            </a:pPr>
            <a:r>
              <a:rPr lang="en-US" altLang="zh-CN" sz="2542" dirty="0">
                <a:solidFill>
                  <a:srgbClr val="008000"/>
                </a:solidFill>
                <a:latin typeface="隶书" pitchFamily="18" charset="0"/>
                <a:cs typeface="隶书" pitchFamily="18" charset="0"/>
              </a:rPr>
              <a:t>①</a:t>
            </a:r>
            <a:r>
              <a:rPr lang="en-US" altLang="zh-CN" sz="254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542" dirty="0">
                <a:solidFill>
                  <a:srgbClr val="008000"/>
                </a:solidFill>
                <a:latin typeface="隶书" pitchFamily="18" charset="0"/>
                <a:cs typeface="隶书" pitchFamily="18" charset="0"/>
              </a:rPr>
              <a:t>目录打开</a:t>
            </a:r>
            <a:r>
              <a:rPr lang="en-US" altLang="zh-CN" sz="2542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:opendir</a:t>
            </a:r>
            <a:r>
              <a:rPr lang="en-US" altLang="zh-CN" sz="2542" dirty="0">
                <a:solidFill>
                  <a:srgbClr val="008000"/>
                </a:solidFill>
                <a:latin typeface="隶书" pitchFamily="18" charset="0"/>
                <a:cs typeface="隶书" pitchFamily="18" charset="0"/>
              </a:rPr>
              <a:t>函数</a:t>
            </a:r>
          </a:p>
          <a:p>
            <a:pPr>
              <a:lnSpc>
                <a:spcPts val="907"/>
              </a:lnSpc>
            </a:pPr>
            <a:endParaRPr lang="en-US" altLang="zh-CN" sz="1633" dirty="0"/>
          </a:p>
          <a:p>
            <a:pPr>
              <a:lnSpc>
                <a:spcPts val="2722"/>
              </a:lnSpc>
              <a:tabLst>
                <a:tab pos="806501" algn="l"/>
              </a:tabLst>
            </a:pPr>
            <a:r>
              <a:rPr lang="en-US" altLang="zh-CN" sz="1633" dirty="0"/>
              <a:t>	</a:t>
            </a:r>
            <a:r>
              <a:rPr lang="en-US" altLang="zh-CN" sz="2542" dirty="0">
                <a:solidFill>
                  <a:srgbClr val="F02E1A"/>
                </a:solidFill>
                <a:latin typeface="Times New Roman" pitchFamily="18" charset="0"/>
                <a:cs typeface="Times New Roman" pitchFamily="18" charset="0"/>
              </a:rPr>
              <a:t>opendir(DIRHANDLE,</a:t>
            </a:r>
            <a:r>
              <a:rPr lang="en-US" altLang="zh-CN" sz="254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42" dirty="0">
                <a:solidFill>
                  <a:srgbClr val="F02E1A"/>
                </a:solidFill>
                <a:latin typeface="Times New Roman" pitchFamily="18" charset="0"/>
                <a:cs typeface="Times New Roman" pitchFamily="18" charset="0"/>
              </a:rPr>
              <a:t>dirname);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3065922" y="2834219"/>
            <a:ext cx="4055597" cy="152092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42"/>
              </a:lnSpc>
              <a:tabLst>
                <a:tab pos="806501" algn="l"/>
                <a:tab pos="2454067" algn="l"/>
              </a:tabLst>
            </a:pPr>
            <a:r>
              <a:rPr lang="en-US" altLang="zh-CN" sz="1633" dirty="0"/>
              <a:t>	 </a:t>
            </a:r>
            <a:r>
              <a:rPr lang="en-US" altLang="zh-CN" sz="1633" dirty="0" smtClean="0"/>
              <a:t>                          </a:t>
            </a:r>
            <a:r>
              <a:rPr lang="en-US" altLang="zh-CN" sz="2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目录句柄名</a:t>
            </a:r>
            <a:endParaRPr lang="en-US" altLang="zh-CN" sz="2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907"/>
              </a:lnSpc>
            </a:pPr>
            <a:endParaRPr lang="en-US" altLang="zh-CN" sz="1633" dirty="0"/>
          </a:p>
          <a:p>
            <a:pPr>
              <a:lnSpc>
                <a:spcPts val="907"/>
              </a:lnSpc>
            </a:pPr>
            <a:endParaRPr lang="en-US" altLang="zh-CN" sz="1633" dirty="0"/>
          </a:p>
          <a:p>
            <a:pPr>
              <a:lnSpc>
                <a:spcPts val="907"/>
              </a:lnSpc>
            </a:pPr>
            <a:endParaRPr lang="en-US" altLang="zh-CN" sz="1633" dirty="0"/>
          </a:p>
          <a:p>
            <a:pPr>
              <a:lnSpc>
                <a:spcPts val="907"/>
              </a:lnSpc>
            </a:pPr>
            <a:endParaRPr lang="en-US" altLang="zh-CN" sz="1633" dirty="0"/>
          </a:p>
          <a:p>
            <a:pPr>
              <a:lnSpc>
                <a:spcPts val="2812"/>
              </a:lnSpc>
              <a:tabLst>
                <a:tab pos="806501" algn="l"/>
                <a:tab pos="2454067" algn="l"/>
              </a:tabLst>
            </a:pPr>
            <a:r>
              <a:rPr lang="en-US" altLang="zh-CN" sz="2542" dirty="0">
                <a:solidFill>
                  <a:srgbClr val="008000"/>
                </a:solidFill>
                <a:latin typeface="隶书" pitchFamily="18" charset="0"/>
                <a:cs typeface="隶书" pitchFamily="18" charset="0"/>
              </a:rPr>
              <a:t>②</a:t>
            </a:r>
            <a:r>
              <a:rPr lang="en-US" altLang="zh-CN" sz="254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542" dirty="0">
                <a:solidFill>
                  <a:srgbClr val="008000"/>
                </a:solidFill>
                <a:latin typeface="隶书" pitchFamily="18" charset="0"/>
                <a:cs typeface="隶书" pitchFamily="18" charset="0"/>
              </a:rPr>
              <a:t>目录关闭</a:t>
            </a:r>
            <a:r>
              <a:rPr lang="en-US" altLang="zh-CN" sz="2542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:closedir</a:t>
            </a:r>
            <a:r>
              <a:rPr lang="en-US" altLang="zh-CN" sz="2542" dirty="0">
                <a:solidFill>
                  <a:srgbClr val="008000"/>
                </a:solidFill>
                <a:latin typeface="隶书" pitchFamily="18" charset="0"/>
                <a:cs typeface="隶书" pitchFamily="18" charset="0"/>
              </a:rPr>
              <a:t>函数</a:t>
            </a:r>
          </a:p>
          <a:p>
            <a:pPr>
              <a:lnSpc>
                <a:spcPts val="907"/>
              </a:lnSpc>
            </a:pPr>
            <a:endParaRPr lang="en-US" altLang="zh-CN" sz="1633" dirty="0"/>
          </a:p>
          <a:p>
            <a:pPr>
              <a:lnSpc>
                <a:spcPts val="2722"/>
              </a:lnSpc>
              <a:tabLst>
                <a:tab pos="806501" algn="l"/>
                <a:tab pos="2454067" algn="l"/>
              </a:tabLst>
            </a:pPr>
            <a:r>
              <a:rPr lang="en-US" altLang="zh-CN" sz="1633" dirty="0"/>
              <a:t>	</a:t>
            </a:r>
            <a:r>
              <a:rPr lang="en-US" altLang="zh-CN" sz="2542" dirty="0">
                <a:solidFill>
                  <a:srgbClr val="F02E1A"/>
                </a:solidFill>
                <a:latin typeface="Times New Roman" pitchFamily="18" charset="0"/>
                <a:cs typeface="Times New Roman" pitchFamily="18" charset="0"/>
              </a:rPr>
              <a:t>closedir(DIRHANDLE);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7098346" y="2788134"/>
            <a:ext cx="769441" cy="25712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42"/>
              </a:lnSpc>
            </a:pP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目录名</a:t>
            </a:r>
          </a:p>
        </p:txBody>
      </p:sp>
    </p:spTree>
    <p:extLst>
      <p:ext uri="{BB962C8B-B14F-4D97-AF65-F5344CB8AC3E}">
        <p14:creationId xmlns:p14="http://schemas.microsoft.com/office/powerpoint/2010/main" val="1596791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1576" y="126006"/>
            <a:ext cx="1324939" cy="1324939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065922" y="1612970"/>
            <a:ext cx="3454472" cy="39241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22"/>
              </a:lnSpc>
            </a:pPr>
            <a:r>
              <a:rPr lang="en-US" altLang="zh-CN" sz="2542" dirty="0">
                <a:solidFill>
                  <a:srgbClr val="008000"/>
                </a:solidFill>
                <a:latin typeface="隶书" pitchFamily="18" charset="0"/>
                <a:cs typeface="隶书" pitchFamily="18" charset="0"/>
              </a:rPr>
              <a:t>③</a:t>
            </a:r>
            <a:r>
              <a:rPr lang="en-US" altLang="zh-CN" sz="254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542" dirty="0">
                <a:solidFill>
                  <a:srgbClr val="008000"/>
                </a:solidFill>
                <a:latin typeface="隶书" pitchFamily="18" charset="0"/>
                <a:cs typeface="隶书" pitchFamily="18" charset="0"/>
              </a:rPr>
              <a:t>目录读取</a:t>
            </a:r>
            <a:r>
              <a:rPr lang="en-US" altLang="zh-CN" sz="2542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:readdir</a:t>
            </a:r>
            <a:r>
              <a:rPr lang="en-US" altLang="zh-CN" sz="2542" dirty="0">
                <a:solidFill>
                  <a:srgbClr val="008000"/>
                </a:solidFill>
                <a:latin typeface="隶书" pitchFamily="18" charset="0"/>
                <a:cs typeface="隶书" pitchFamily="18" charset="0"/>
              </a:rPr>
              <a:t>函数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3872407" y="2131425"/>
            <a:ext cx="3133871" cy="34111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68"/>
              </a:lnSpc>
            </a:pPr>
            <a:r>
              <a:rPr lang="en-US" altLang="zh-CN" sz="2542" dirty="0">
                <a:solidFill>
                  <a:srgbClr val="F02E1A"/>
                </a:solidFill>
                <a:latin typeface="Times New Roman" pitchFamily="18" charset="0"/>
                <a:cs typeface="Times New Roman" pitchFamily="18" charset="0"/>
              </a:rPr>
              <a:t>readdir(DIRHANDLE);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3549813" y="2592273"/>
            <a:ext cx="5857373" cy="674544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87"/>
              </a:lnSpc>
            </a:pPr>
            <a:r>
              <a:rPr lang="en-US" altLang="zh-CN" sz="2177" dirty="0">
                <a:solidFill>
                  <a:srgbClr val="000000"/>
                </a:solidFill>
                <a:latin typeface="隶书" pitchFamily="18" charset="0"/>
                <a:cs typeface="隶书" pitchFamily="18" charset="0"/>
              </a:rPr>
              <a:t>遍历该目录并返回存储在该目录中的所有文件和</a:t>
            </a:r>
          </a:p>
          <a:p>
            <a:pPr>
              <a:lnSpc>
                <a:spcPts val="2812"/>
              </a:lnSpc>
            </a:pPr>
            <a:r>
              <a:rPr lang="en-US" altLang="zh-CN" sz="2177" dirty="0">
                <a:solidFill>
                  <a:srgbClr val="000000"/>
                </a:solidFill>
                <a:latin typeface="隶书" pitchFamily="18" charset="0"/>
                <a:cs typeface="隶书" pitchFamily="18" charset="0"/>
              </a:rPr>
              <a:t>目录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3065922" y="3341152"/>
            <a:ext cx="3310202" cy="39241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22"/>
              </a:lnSpc>
            </a:pPr>
            <a:r>
              <a:rPr lang="en-US" altLang="zh-CN" sz="2542" dirty="0">
                <a:solidFill>
                  <a:srgbClr val="008000"/>
                </a:solidFill>
                <a:latin typeface="隶书" pitchFamily="18" charset="0"/>
                <a:cs typeface="隶书" pitchFamily="18" charset="0"/>
              </a:rPr>
              <a:t>④</a:t>
            </a:r>
            <a:r>
              <a:rPr lang="en-US" altLang="zh-CN" sz="254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542" dirty="0">
                <a:solidFill>
                  <a:srgbClr val="008000"/>
                </a:solidFill>
                <a:latin typeface="隶书" pitchFamily="18" charset="0"/>
                <a:cs typeface="隶书" pitchFamily="18" charset="0"/>
              </a:rPr>
              <a:t>创建目录</a:t>
            </a:r>
            <a:r>
              <a:rPr lang="en-US" altLang="zh-CN" sz="2542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:mkdir</a:t>
            </a:r>
            <a:r>
              <a:rPr lang="en-US" altLang="zh-CN" sz="2542" dirty="0">
                <a:solidFill>
                  <a:srgbClr val="008000"/>
                </a:solidFill>
                <a:latin typeface="隶书" pitchFamily="18" charset="0"/>
                <a:cs typeface="隶书" pitchFamily="18" charset="0"/>
              </a:rPr>
              <a:t>函数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3953055" y="3859606"/>
            <a:ext cx="3874459" cy="34111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68"/>
              </a:lnSpc>
            </a:pPr>
            <a:r>
              <a:rPr lang="en-US" altLang="zh-CN" sz="2542" dirty="0">
                <a:solidFill>
                  <a:srgbClr val="F02E1A"/>
                </a:solidFill>
                <a:latin typeface="Times New Roman" pitchFamily="18" charset="0"/>
                <a:cs typeface="Times New Roman" pitchFamily="18" charset="0"/>
              </a:rPr>
              <a:t>mkdir(dirname,</a:t>
            </a:r>
            <a:r>
              <a:rPr lang="en-US" altLang="zh-CN" sz="254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42" dirty="0">
                <a:solidFill>
                  <a:srgbClr val="F02E1A"/>
                </a:solidFill>
                <a:latin typeface="Times New Roman" pitchFamily="18" charset="0"/>
                <a:cs typeface="Times New Roman" pitchFamily="18" charset="0"/>
              </a:rPr>
              <a:t>permissions);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3065922" y="4274370"/>
            <a:ext cx="3852017" cy="39241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22"/>
              </a:lnSpc>
            </a:pPr>
            <a:r>
              <a:rPr lang="en-US" altLang="zh-CN" sz="2542" dirty="0">
                <a:solidFill>
                  <a:srgbClr val="008000"/>
                </a:solidFill>
                <a:latin typeface="隶书" pitchFamily="18" charset="0"/>
                <a:cs typeface="隶书" pitchFamily="18" charset="0"/>
              </a:rPr>
              <a:t>⑤</a:t>
            </a:r>
            <a:r>
              <a:rPr lang="en-US" altLang="zh-CN" sz="254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542" dirty="0">
                <a:solidFill>
                  <a:srgbClr val="008000"/>
                </a:solidFill>
                <a:latin typeface="隶书" pitchFamily="18" charset="0"/>
                <a:cs typeface="隶书" pitchFamily="18" charset="0"/>
              </a:rPr>
              <a:t>改变工作目录</a:t>
            </a:r>
            <a:r>
              <a:rPr lang="en-US" altLang="zh-CN" sz="2542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:chdir</a:t>
            </a:r>
            <a:r>
              <a:rPr lang="en-US" altLang="zh-CN" sz="2542" dirty="0">
                <a:solidFill>
                  <a:srgbClr val="008000"/>
                </a:solidFill>
                <a:latin typeface="隶书" pitchFamily="18" charset="0"/>
                <a:cs typeface="隶书" pitchFamily="18" charset="0"/>
              </a:rPr>
              <a:t>函数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3953055" y="4792824"/>
            <a:ext cx="2045432" cy="34111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68"/>
              </a:lnSpc>
            </a:pPr>
            <a:r>
              <a:rPr lang="en-US" altLang="zh-CN" sz="2542" dirty="0">
                <a:solidFill>
                  <a:srgbClr val="F02E1A"/>
                </a:solidFill>
                <a:latin typeface="Times New Roman" pitchFamily="18" charset="0"/>
                <a:cs typeface="Times New Roman" pitchFamily="18" charset="0"/>
              </a:rPr>
              <a:t>chdir(dirname);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3630461" y="5242151"/>
            <a:ext cx="1673535" cy="31547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87"/>
              </a:lnSpc>
            </a:pPr>
            <a:r>
              <a:rPr lang="en-US" altLang="zh-CN" sz="2177" dirty="0">
                <a:solidFill>
                  <a:srgbClr val="000000"/>
                </a:solidFill>
                <a:latin typeface="隶书" pitchFamily="18" charset="0"/>
                <a:cs typeface="隶书" pitchFamily="18" charset="0"/>
              </a:rPr>
              <a:t>改变当前目录</a:t>
            </a:r>
          </a:p>
        </p:txBody>
      </p:sp>
    </p:spTree>
    <p:extLst>
      <p:ext uri="{BB962C8B-B14F-4D97-AF65-F5344CB8AC3E}">
        <p14:creationId xmlns:p14="http://schemas.microsoft.com/office/powerpoint/2010/main" val="3233771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2829863" y="808667"/>
            <a:ext cx="6728156" cy="5861764"/>
          </a:xfrm>
          <a:custGeom>
            <a:avLst/>
            <a:gdLst>
              <a:gd name="connsiteX0" fmla="*/ 0 w 7416546"/>
              <a:gd name="connsiteY0" fmla="*/ 0 h 5724906"/>
              <a:gd name="connsiteX1" fmla="*/ 0 w 7416546"/>
              <a:gd name="connsiteY1" fmla="*/ 5724906 h 5724906"/>
              <a:gd name="connsiteX2" fmla="*/ 7416546 w 7416546"/>
              <a:gd name="connsiteY2" fmla="*/ 5724906 h 5724906"/>
              <a:gd name="connsiteX3" fmla="*/ 7416546 w 7416546"/>
              <a:gd name="connsiteY3" fmla="*/ 0 h 5724906"/>
              <a:gd name="connsiteX4" fmla="*/ 0 w 7416546"/>
              <a:gd name="connsiteY4" fmla="*/ 0 h 572490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416546" h="5724906">
                <a:moveTo>
                  <a:pt x="0" y="0"/>
                </a:moveTo>
                <a:lnTo>
                  <a:pt x="0" y="5724906"/>
                </a:lnTo>
                <a:lnTo>
                  <a:pt x="7416546" y="5724906"/>
                </a:lnTo>
                <a:lnTo>
                  <a:pt x="7416546" y="0"/>
                </a:lnTo>
                <a:lnTo>
                  <a:pt x="0" y="0"/>
                </a:lnTo>
              </a:path>
            </a:pathLst>
          </a:custGeom>
          <a:solidFill>
            <a:srgbClr val="CCFFC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5" name="Freeform 3"/>
          <p:cNvSpPr/>
          <p:nvPr/>
        </p:nvSpPr>
        <p:spPr>
          <a:xfrm>
            <a:off x="2824103" y="808667"/>
            <a:ext cx="6739677" cy="5861764"/>
          </a:xfrm>
          <a:custGeom>
            <a:avLst/>
            <a:gdLst>
              <a:gd name="connsiteX0" fmla="*/ 6350 w 7429246"/>
              <a:gd name="connsiteY0" fmla="*/ 6350 h 5736844"/>
              <a:gd name="connsiteX1" fmla="*/ 6350 w 7429246"/>
              <a:gd name="connsiteY1" fmla="*/ 5730494 h 5736844"/>
              <a:gd name="connsiteX2" fmla="*/ 7422896 w 7429246"/>
              <a:gd name="connsiteY2" fmla="*/ 5730494 h 5736844"/>
              <a:gd name="connsiteX3" fmla="*/ 7422896 w 7429246"/>
              <a:gd name="connsiteY3" fmla="*/ 6350 h 5736844"/>
              <a:gd name="connsiteX4" fmla="*/ 6350 w 7429246"/>
              <a:gd name="connsiteY4" fmla="*/ 6350 h 5736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429246" h="5736844">
                <a:moveTo>
                  <a:pt x="6350" y="6350"/>
                </a:moveTo>
                <a:lnTo>
                  <a:pt x="6350" y="5730494"/>
                </a:lnTo>
                <a:lnTo>
                  <a:pt x="7422896" y="5730494"/>
                </a:lnTo>
                <a:lnTo>
                  <a:pt x="7422896" y="63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80010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2" name="TextBox 1"/>
          <p:cNvSpPr txBox="1"/>
          <p:nvPr/>
        </p:nvSpPr>
        <p:spPr>
          <a:xfrm>
            <a:off x="3005914" y="258002"/>
            <a:ext cx="5974392" cy="48218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447"/>
              </a:lnSpc>
            </a:pPr>
            <a:r>
              <a:rPr lang="en-US" altLang="zh-CN" sz="3266" dirty="0">
                <a:solidFill>
                  <a:srgbClr val="000000"/>
                </a:solidFill>
                <a:latin typeface="隶书" pitchFamily="18" charset="0"/>
                <a:cs typeface="隶书" pitchFamily="18" charset="0"/>
              </a:rPr>
              <a:t>例</a:t>
            </a:r>
            <a:r>
              <a:rPr lang="en-US" altLang="zh-CN" sz="3266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altLang="zh-CN" sz="3266" dirty="0">
                <a:solidFill>
                  <a:srgbClr val="000000"/>
                </a:solidFill>
                <a:latin typeface="隶书" pitchFamily="18" charset="0"/>
                <a:cs typeface="隶书" pitchFamily="18" charset="0"/>
              </a:rPr>
              <a:t>打开一个目录并列出其中内容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2916146" y="835399"/>
            <a:ext cx="6246903" cy="606063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#!/</a:t>
            </a:r>
            <a:r>
              <a:rPr lang="en-US" altLang="zh-CN" sz="2000" dirty="0" err="1" smtClean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usr</a:t>
            </a:r>
            <a:r>
              <a:rPr lang="en-US" altLang="zh-CN" sz="2000" dirty="0" smtClean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/bin/</a:t>
            </a:r>
            <a:r>
              <a:rPr lang="en-US" altLang="zh-CN" sz="2000" dirty="0" err="1" smtClean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perl</a:t>
            </a:r>
            <a:endParaRPr lang="en-US" altLang="zh-CN" sz="2000" dirty="0" smtClean="0">
              <a:solidFill>
                <a:srgbClr val="903C9A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#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Demonstrating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how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open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folder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list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its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contents</a:t>
            </a:r>
          </a:p>
          <a:p>
            <a:r>
              <a:rPr lang="en-US" altLang="zh-CN" sz="2000" dirty="0" smtClean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use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strict</a:t>
            </a:r>
            <a:r>
              <a:rPr lang="en-US" altLang="zh-CN" sz="2000" dirty="0" smtClean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use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warnings</a:t>
            </a:r>
            <a:r>
              <a:rPr lang="en-US" altLang="zh-CN" sz="2000" dirty="0" smtClean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endParaRPr lang="en-US" altLang="zh-CN" sz="2000" dirty="0">
              <a:solidFill>
                <a:srgbClr val="903C9A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my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@files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my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$folder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'</a:t>
            </a:r>
            <a:r>
              <a:rPr lang="en-US" altLang="zh-CN" sz="2000" dirty="0" err="1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pdb</a:t>
            </a:r>
            <a:r>
              <a:rPr lang="en-US" altLang="zh-CN" sz="2000" dirty="0" smtClean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';</a:t>
            </a:r>
          </a:p>
          <a:p>
            <a:endParaRPr lang="en-US" altLang="zh-CN" sz="2000" dirty="0">
              <a:solidFill>
                <a:srgbClr val="903C9A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tabLst>
                <a:tab pos="207386" algn="l"/>
              </a:tabLst>
            </a:pP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#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open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folder</a:t>
            </a:r>
          </a:p>
          <a:p>
            <a:pPr>
              <a:tabLst>
                <a:tab pos="207386" algn="l"/>
              </a:tabLst>
            </a:pP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unless(</a:t>
            </a:r>
            <a:r>
              <a:rPr lang="en-US" altLang="zh-CN" sz="2000" dirty="0" err="1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opendir</a:t>
            </a: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(FOLDER,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$folder))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>
              <a:tabLst>
                <a:tab pos="207386" algn="l"/>
              </a:tabLst>
            </a:pPr>
            <a:r>
              <a:rPr lang="en-US" altLang="zh-CN" sz="2000" dirty="0"/>
              <a:t>	</a:t>
            </a: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print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"Cannot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open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folder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$folder!\n";</a:t>
            </a:r>
          </a:p>
          <a:p>
            <a:pPr>
              <a:tabLst>
                <a:tab pos="207386" algn="l"/>
              </a:tabLst>
            </a:pPr>
            <a:r>
              <a:rPr lang="en-US" altLang="zh-CN" sz="2000" dirty="0"/>
              <a:t>	</a:t>
            </a: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exit;</a:t>
            </a:r>
          </a:p>
          <a:p>
            <a:pPr>
              <a:tabLst>
                <a:tab pos="207386" algn="l"/>
              </a:tabLst>
            </a:pPr>
            <a:r>
              <a:rPr lang="en-US" altLang="zh-CN" sz="2000" dirty="0" smtClean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>
              <a:tabLst>
                <a:tab pos="207386" algn="l"/>
              </a:tabLst>
            </a:pPr>
            <a:endParaRPr lang="en-US" altLang="zh-CN" sz="2000" dirty="0">
              <a:solidFill>
                <a:srgbClr val="903C9A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#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read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contents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folder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(i.e.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files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subfolders)</a:t>
            </a:r>
          </a:p>
          <a:p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@files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err="1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readdir</a:t>
            </a: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(FOLDER</a:t>
            </a:r>
            <a:r>
              <a:rPr lang="en-US" altLang="zh-CN" sz="2000" dirty="0" smtClean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);</a:t>
            </a:r>
            <a:endParaRPr lang="en-US" altLang="zh-CN" sz="2000" dirty="0">
              <a:solidFill>
                <a:srgbClr val="903C9A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#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close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folder</a:t>
            </a:r>
          </a:p>
          <a:p>
            <a:r>
              <a:rPr lang="en-US" altLang="zh-CN" sz="2000" dirty="0" err="1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closedir</a:t>
            </a: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(FOLDER</a:t>
            </a:r>
            <a:r>
              <a:rPr lang="en-US" altLang="zh-CN" sz="2000" dirty="0" smtClean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);</a:t>
            </a:r>
            <a:endParaRPr lang="en-US" altLang="zh-CN" sz="2000" dirty="0">
              <a:solidFill>
                <a:srgbClr val="903C9A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#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print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them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out,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one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per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line</a:t>
            </a:r>
          </a:p>
          <a:p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print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join(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"\n",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@files),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"\n</a:t>
            </a:r>
            <a:r>
              <a:rPr lang="en-US" altLang="zh-CN" sz="2000" dirty="0" smtClean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";</a:t>
            </a:r>
            <a:endParaRPr lang="en-US" altLang="zh-CN" sz="2000" dirty="0">
              <a:solidFill>
                <a:srgbClr val="903C9A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1270"/>
              </a:lnSpc>
            </a:pPr>
            <a:endParaRPr lang="en-US" altLang="zh-CN" sz="2000" dirty="0">
              <a:solidFill>
                <a:srgbClr val="903C9A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2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1576" y="126006"/>
            <a:ext cx="1324939" cy="132493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489867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3052808" y="2536971"/>
            <a:ext cx="3070633" cy="1586470"/>
          </a:xfrm>
          <a:custGeom>
            <a:avLst/>
            <a:gdLst>
              <a:gd name="connsiteX0" fmla="*/ 0 w 3384804"/>
              <a:gd name="connsiteY0" fmla="*/ 0 h 1748789"/>
              <a:gd name="connsiteX1" fmla="*/ 0 w 3384804"/>
              <a:gd name="connsiteY1" fmla="*/ 1748789 h 1748789"/>
              <a:gd name="connsiteX2" fmla="*/ 3384804 w 3384804"/>
              <a:gd name="connsiteY2" fmla="*/ 1748789 h 1748789"/>
              <a:gd name="connsiteX3" fmla="*/ 3384804 w 3384804"/>
              <a:gd name="connsiteY3" fmla="*/ 0 h 1748789"/>
              <a:gd name="connsiteX4" fmla="*/ 0 w 3384804"/>
              <a:gd name="connsiteY4" fmla="*/ 0 h 174878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384804" h="1748789">
                <a:moveTo>
                  <a:pt x="0" y="0"/>
                </a:moveTo>
                <a:lnTo>
                  <a:pt x="0" y="1748789"/>
                </a:lnTo>
                <a:lnTo>
                  <a:pt x="3384804" y="1748789"/>
                </a:lnTo>
                <a:lnTo>
                  <a:pt x="3384804" y="0"/>
                </a:lnTo>
                <a:lnTo>
                  <a:pt x="0" y="0"/>
                </a:lnTo>
              </a:path>
            </a:pathLst>
          </a:custGeom>
          <a:solidFill>
            <a:srgbClr val="CCCC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33"/>
          </a:p>
        </p:txBody>
      </p:sp>
      <p:sp>
        <p:nvSpPr>
          <p:cNvPr id="5" name="Freeform 3"/>
          <p:cNvSpPr/>
          <p:nvPr/>
        </p:nvSpPr>
        <p:spPr>
          <a:xfrm>
            <a:off x="3047739" y="2531210"/>
            <a:ext cx="3081463" cy="1598682"/>
          </a:xfrm>
          <a:custGeom>
            <a:avLst/>
            <a:gdLst>
              <a:gd name="connsiteX0" fmla="*/ 6350 w 3396742"/>
              <a:gd name="connsiteY0" fmla="*/ 6350 h 1762251"/>
              <a:gd name="connsiteX1" fmla="*/ 6350 w 3396742"/>
              <a:gd name="connsiteY1" fmla="*/ 1755901 h 1762251"/>
              <a:gd name="connsiteX2" fmla="*/ 3390392 w 3396742"/>
              <a:gd name="connsiteY2" fmla="*/ 1755901 h 1762251"/>
              <a:gd name="connsiteX3" fmla="*/ 3390392 w 3396742"/>
              <a:gd name="connsiteY3" fmla="*/ 6350 h 1762251"/>
              <a:gd name="connsiteX4" fmla="*/ 6350 w 3396742"/>
              <a:gd name="connsiteY4" fmla="*/ 6350 h 17622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396742" h="1762251">
                <a:moveTo>
                  <a:pt x="6350" y="6350"/>
                </a:moveTo>
                <a:lnTo>
                  <a:pt x="6350" y="1755901"/>
                </a:lnTo>
                <a:lnTo>
                  <a:pt x="3390392" y="1755901"/>
                </a:lnTo>
                <a:lnTo>
                  <a:pt x="3390392" y="63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1018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33"/>
          </a:p>
        </p:txBody>
      </p:sp>
      <p:sp>
        <p:nvSpPr>
          <p:cNvPr id="6" name="Freeform 3"/>
          <p:cNvSpPr/>
          <p:nvPr/>
        </p:nvSpPr>
        <p:spPr>
          <a:xfrm>
            <a:off x="6945689" y="2536970"/>
            <a:ext cx="2220367" cy="1587161"/>
          </a:xfrm>
          <a:custGeom>
            <a:avLst/>
            <a:gdLst>
              <a:gd name="connsiteX0" fmla="*/ 0 w 2447543"/>
              <a:gd name="connsiteY0" fmla="*/ 0 h 1749551"/>
              <a:gd name="connsiteX1" fmla="*/ 0 w 2447543"/>
              <a:gd name="connsiteY1" fmla="*/ 1749551 h 1749551"/>
              <a:gd name="connsiteX2" fmla="*/ 2447543 w 2447543"/>
              <a:gd name="connsiteY2" fmla="*/ 1749551 h 1749551"/>
              <a:gd name="connsiteX3" fmla="*/ 2447543 w 2447543"/>
              <a:gd name="connsiteY3" fmla="*/ 0 h 1749551"/>
              <a:gd name="connsiteX4" fmla="*/ 0 w 2447543"/>
              <a:gd name="connsiteY4" fmla="*/ 0 h 17495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447543" h="1749551">
                <a:moveTo>
                  <a:pt x="0" y="0"/>
                </a:moveTo>
                <a:lnTo>
                  <a:pt x="0" y="1749551"/>
                </a:lnTo>
                <a:lnTo>
                  <a:pt x="2447543" y="1749551"/>
                </a:lnTo>
                <a:lnTo>
                  <a:pt x="2447543" y="0"/>
                </a:lnTo>
                <a:lnTo>
                  <a:pt x="0" y="0"/>
                </a:lnTo>
              </a:path>
            </a:pathLst>
          </a:custGeom>
          <a:solidFill>
            <a:srgbClr val="CCCC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33"/>
          </a:p>
        </p:txBody>
      </p:sp>
      <p:sp>
        <p:nvSpPr>
          <p:cNvPr id="7" name="Freeform 3"/>
          <p:cNvSpPr/>
          <p:nvPr/>
        </p:nvSpPr>
        <p:spPr>
          <a:xfrm>
            <a:off x="6939929" y="2531210"/>
            <a:ext cx="2232580" cy="1598682"/>
          </a:xfrm>
          <a:custGeom>
            <a:avLst/>
            <a:gdLst>
              <a:gd name="connsiteX0" fmla="*/ 6350 w 2461006"/>
              <a:gd name="connsiteY0" fmla="*/ 6350 h 1762251"/>
              <a:gd name="connsiteX1" fmla="*/ 6350 w 2461006"/>
              <a:gd name="connsiteY1" fmla="*/ 1755901 h 1762251"/>
              <a:gd name="connsiteX2" fmla="*/ 2454656 w 2461006"/>
              <a:gd name="connsiteY2" fmla="*/ 1755901 h 1762251"/>
              <a:gd name="connsiteX3" fmla="*/ 2454656 w 2461006"/>
              <a:gd name="connsiteY3" fmla="*/ 6350 h 1762251"/>
              <a:gd name="connsiteX4" fmla="*/ 6350 w 2461006"/>
              <a:gd name="connsiteY4" fmla="*/ 6350 h 17622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461006" h="1762251">
                <a:moveTo>
                  <a:pt x="6350" y="6350"/>
                </a:moveTo>
                <a:lnTo>
                  <a:pt x="6350" y="1755901"/>
                </a:lnTo>
                <a:lnTo>
                  <a:pt x="2454656" y="1755901"/>
                </a:lnTo>
                <a:lnTo>
                  <a:pt x="2454656" y="63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1018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33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7671" y="113975"/>
            <a:ext cx="1324939" cy="1324939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065922" y="1636013"/>
            <a:ext cx="5480668" cy="35394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49"/>
              </a:lnSpc>
            </a:pPr>
            <a:r>
              <a:rPr lang="en-US" altLang="zh-CN" sz="2542" dirty="0">
                <a:solidFill>
                  <a:srgbClr val="000000"/>
                </a:solidFill>
                <a:latin typeface="楷体_GB2312" pitchFamily="18" charset="0"/>
                <a:cs typeface="楷体_GB2312" pitchFamily="18" charset="0"/>
              </a:rPr>
              <a:t>③</a:t>
            </a:r>
            <a:r>
              <a:rPr lang="en-US" altLang="zh-CN" sz="254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542" dirty="0">
                <a:solidFill>
                  <a:srgbClr val="000000"/>
                </a:solidFill>
                <a:latin typeface="楷体_GB2312" pitchFamily="18" charset="0"/>
                <a:cs typeface="楷体_GB2312" pitchFamily="18" charset="0"/>
              </a:rPr>
              <a:t>用()调用(调用在子程序前或后都可)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7041250" y="2635293"/>
            <a:ext cx="1330492" cy="214866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52"/>
              </a:lnSpc>
              <a:tabLst>
                <a:tab pos="172822" algn="l"/>
                <a:tab pos="518465" algn="l"/>
              </a:tabLst>
            </a:pP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subname();</a:t>
            </a:r>
          </a:p>
          <a:p>
            <a:pPr>
              <a:lnSpc>
                <a:spcPts val="1905"/>
              </a:lnSpc>
              <a:tabLst>
                <a:tab pos="172822" algn="l"/>
                <a:tab pos="518465" algn="l"/>
              </a:tabLst>
            </a:pP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…</a:t>
            </a:r>
          </a:p>
          <a:p>
            <a:pPr>
              <a:lnSpc>
                <a:spcPts val="1905"/>
              </a:lnSpc>
              <a:tabLst>
                <a:tab pos="172822" algn="l"/>
                <a:tab pos="518465" algn="l"/>
              </a:tabLst>
            </a:pP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sub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subname</a:t>
            </a:r>
          </a:p>
          <a:p>
            <a:pPr>
              <a:lnSpc>
                <a:spcPts val="1905"/>
              </a:lnSpc>
              <a:tabLst>
                <a:tab pos="172822" algn="l"/>
                <a:tab pos="518465" algn="l"/>
              </a:tabLst>
            </a:pP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>
              <a:lnSpc>
                <a:spcPts val="1905"/>
              </a:lnSpc>
              <a:tabLst>
                <a:tab pos="172822" algn="l"/>
                <a:tab pos="518465" algn="l"/>
              </a:tabLst>
            </a:pPr>
            <a:r>
              <a:rPr lang="en-US" altLang="zh-CN" sz="2000" dirty="0"/>
              <a:t>	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…</a:t>
            </a:r>
          </a:p>
          <a:p>
            <a:pPr>
              <a:lnSpc>
                <a:spcPts val="1905"/>
              </a:lnSpc>
              <a:tabLst>
                <a:tab pos="172822" algn="l"/>
                <a:tab pos="518465" algn="l"/>
              </a:tabLst>
            </a:pP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>
              <a:lnSpc>
                <a:spcPts val="907"/>
              </a:lnSpc>
            </a:pPr>
            <a:endParaRPr lang="en-US" altLang="zh-CN" sz="2000" dirty="0"/>
          </a:p>
          <a:p>
            <a:pPr>
              <a:lnSpc>
                <a:spcPts val="907"/>
              </a:lnSpc>
            </a:pPr>
            <a:endParaRPr lang="en-US" altLang="zh-CN" sz="2000" dirty="0"/>
          </a:p>
          <a:p>
            <a:pPr>
              <a:lnSpc>
                <a:spcPts val="907"/>
              </a:lnSpc>
            </a:pPr>
            <a:endParaRPr lang="en-US" altLang="zh-CN" sz="2000" dirty="0"/>
          </a:p>
          <a:p>
            <a:pPr>
              <a:lnSpc>
                <a:spcPts val="907"/>
              </a:lnSpc>
            </a:pPr>
            <a:endParaRPr lang="en-US" altLang="zh-CN" sz="2000" dirty="0"/>
          </a:p>
          <a:p>
            <a:pPr>
              <a:lnSpc>
                <a:spcPts val="1724"/>
              </a:lnSpc>
              <a:tabLst>
                <a:tab pos="172822" algn="l"/>
                <a:tab pos="518465" algn="l"/>
              </a:tabLst>
            </a:pPr>
            <a:r>
              <a:rPr lang="en-US" altLang="zh-CN" sz="2000" dirty="0"/>
              <a:t>		</a:t>
            </a:r>
            <a:r>
              <a:rPr lang="en-US" altLang="zh-CN" sz="2000" dirty="0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无参数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3135175" y="2674072"/>
            <a:ext cx="3010440" cy="219354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24"/>
              </a:lnSpc>
              <a:tabLst>
                <a:tab pos="172822" algn="l"/>
                <a:tab pos="518465" algn="l"/>
              </a:tabLst>
            </a:pP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subname(参数1,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参数2,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…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>
              <a:lnSpc>
                <a:spcPts val="1905"/>
              </a:lnSpc>
              <a:tabLst>
                <a:tab pos="172822" algn="l"/>
                <a:tab pos="518465" algn="l"/>
              </a:tabLst>
            </a:pP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…</a:t>
            </a:r>
          </a:p>
          <a:p>
            <a:pPr>
              <a:lnSpc>
                <a:spcPts val="1905"/>
              </a:lnSpc>
              <a:tabLst>
                <a:tab pos="172822" algn="l"/>
                <a:tab pos="518465" algn="l"/>
              </a:tabLst>
            </a:pP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sub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subname</a:t>
            </a:r>
          </a:p>
          <a:p>
            <a:pPr>
              <a:lnSpc>
                <a:spcPts val="1905"/>
              </a:lnSpc>
              <a:tabLst>
                <a:tab pos="172822" algn="l"/>
                <a:tab pos="518465" algn="l"/>
              </a:tabLst>
            </a:pP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>
              <a:lnSpc>
                <a:spcPts val="1905"/>
              </a:lnSpc>
              <a:tabLst>
                <a:tab pos="172822" algn="l"/>
                <a:tab pos="518465" algn="l"/>
              </a:tabLst>
            </a:pPr>
            <a:r>
              <a:rPr lang="en-US" altLang="zh-CN" sz="2000" dirty="0"/>
              <a:t>	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…</a:t>
            </a:r>
          </a:p>
          <a:p>
            <a:pPr>
              <a:lnSpc>
                <a:spcPts val="1905"/>
              </a:lnSpc>
              <a:tabLst>
                <a:tab pos="172822" algn="l"/>
                <a:tab pos="518465" algn="l"/>
              </a:tabLst>
            </a:pP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>
              <a:lnSpc>
                <a:spcPts val="907"/>
              </a:lnSpc>
            </a:pPr>
            <a:endParaRPr lang="en-US" altLang="zh-CN" sz="2000" dirty="0"/>
          </a:p>
          <a:p>
            <a:pPr>
              <a:lnSpc>
                <a:spcPts val="907"/>
              </a:lnSpc>
            </a:pPr>
            <a:endParaRPr lang="en-US" altLang="zh-CN" sz="2000" dirty="0"/>
          </a:p>
          <a:p>
            <a:pPr>
              <a:lnSpc>
                <a:spcPts val="907"/>
              </a:lnSpc>
            </a:pPr>
            <a:endParaRPr lang="en-US" altLang="zh-CN" sz="2000" dirty="0"/>
          </a:p>
          <a:p>
            <a:pPr>
              <a:lnSpc>
                <a:spcPts val="907"/>
              </a:lnSpc>
            </a:pPr>
            <a:endParaRPr lang="en-US" altLang="zh-CN" sz="2000" dirty="0"/>
          </a:p>
          <a:p>
            <a:pPr>
              <a:lnSpc>
                <a:spcPts val="1905"/>
              </a:lnSpc>
              <a:tabLst>
                <a:tab pos="172822" algn="l"/>
                <a:tab pos="518465" algn="l"/>
              </a:tabLst>
            </a:pPr>
            <a:r>
              <a:rPr lang="en-US" altLang="zh-CN" sz="2000" dirty="0"/>
              <a:t>		</a:t>
            </a:r>
            <a:r>
              <a:rPr lang="en-US" altLang="zh-CN" sz="2000" dirty="0" smtClean="0"/>
              <a:t>    </a:t>
            </a:r>
            <a:r>
              <a:rPr lang="en-US" altLang="zh-CN" sz="2000" dirty="0" err="1" smtClean="0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有参数</a:t>
            </a:r>
            <a:endParaRPr lang="en-US" altLang="zh-CN" sz="2000" dirty="0">
              <a:solidFill>
                <a:srgbClr val="3333CC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438539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2827790" y="1337612"/>
            <a:ext cx="6534599" cy="4527835"/>
          </a:xfrm>
          <a:custGeom>
            <a:avLst/>
            <a:gdLst>
              <a:gd name="connsiteX0" fmla="*/ 0 w 7203185"/>
              <a:gd name="connsiteY0" fmla="*/ 0 h 4991100"/>
              <a:gd name="connsiteX1" fmla="*/ 0 w 7203185"/>
              <a:gd name="connsiteY1" fmla="*/ 4991100 h 4991100"/>
              <a:gd name="connsiteX2" fmla="*/ 7203185 w 7203185"/>
              <a:gd name="connsiteY2" fmla="*/ 4991100 h 4991100"/>
              <a:gd name="connsiteX3" fmla="*/ 7203185 w 7203185"/>
              <a:gd name="connsiteY3" fmla="*/ 0 h 4991100"/>
              <a:gd name="connsiteX4" fmla="*/ 0 w 7203185"/>
              <a:gd name="connsiteY4" fmla="*/ 0 h 4991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203185" h="4991100">
                <a:moveTo>
                  <a:pt x="0" y="0"/>
                </a:moveTo>
                <a:lnTo>
                  <a:pt x="0" y="4991100"/>
                </a:lnTo>
                <a:lnTo>
                  <a:pt x="7203185" y="4991100"/>
                </a:lnTo>
                <a:lnTo>
                  <a:pt x="7203185" y="0"/>
                </a:lnTo>
                <a:lnTo>
                  <a:pt x="0" y="0"/>
                </a:lnTo>
              </a:path>
            </a:pathLst>
          </a:custGeom>
          <a:solidFill>
            <a:srgbClr val="CCFFC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5" name="Freeform 3"/>
          <p:cNvSpPr/>
          <p:nvPr/>
        </p:nvSpPr>
        <p:spPr>
          <a:xfrm>
            <a:off x="2822720" y="1331851"/>
            <a:ext cx="6545429" cy="4539357"/>
          </a:xfrm>
          <a:custGeom>
            <a:avLst/>
            <a:gdLst>
              <a:gd name="connsiteX0" fmla="*/ 6350 w 7215123"/>
              <a:gd name="connsiteY0" fmla="*/ 6350 h 5003800"/>
              <a:gd name="connsiteX1" fmla="*/ 6350 w 7215123"/>
              <a:gd name="connsiteY1" fmla="*/ 4997450 h 5003800"/>
              <a:gd name="connsiteX2" fmla="*/ 7208773 w 7215123"/>
              <a:gd name="connsiteY2" fmla="*/ 4997450 h 5003800"/>
              <a:gd name="connsiteX3" fmla="*/ 7208773 w 7215123"/>
              <a:gd name="connsiteY3" fmla="*/ 6350 h 5003800"/>
              <a:gd name="connsiteX4" fmla="*/ 6350 w 7215123"/>
              <a:gd name="connsiteY4" fmla="*/ 6350 h 5003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215123" h="5003800">
                <a:moveTo>
                  <a:pt x="6350" y="6350"/>
                </a:moveTo>
                <a:lnTo>
                  <a:pt x="6350" y="4997450"/>
                </a:lnTo>
                <a:lnTo>
                  <a:pt x="7208773" y="4997450"/>
                </a:lnTo>
                <a:lnTo>
                  <a:pt x="7208773" y="63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80010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2" name="TextBox 1"/>
          <p:cNvSpPr txBox="1"/>
          <p:nvPr/>
        </p:nvSpPr>
        <p:spPr>
          <a:xfrm>
            <a:off x="2822720" y="399486"/>
            <a:ext cx="6638036" cy="54630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901"/>
              </a:lnSpc>
            </a:pPr>
            <a:r>
              <a:rPr lang="en-US" altLang="zh-CN" sz="3631" dirty="0">
                <a:solidFill>
                  <a:srgbClr val="000000"/>
                </a:solidFill>
                <a:latin typeface="隶书" pitchFamily="18" charset="0"/>
                <a:cs typeface="隶书" pitchFamily="18" charset="0"/>
              </a:rPr>
              <a:t>例</a:t>
            </a:r>
            <a:r>
              <a:rPr lang="en-US" altLang="zh-CN" sz="363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altLang="zh-CN" sz="3631" dirty="0">
                <a:solidFill>
                  <a:srgbClr val="000000"/>
                </a:solidFill>
                <a:latin typeface="隶书" pitchFamily="18" charset="0"/>
                <a:cs typeface="隶书" pitchFamily="18" charset="0"/>
              </a:rPr>
              <a:t>列出目录及其子目录下的内容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2916146" y="1428631"/>
            <a:ext cx="1461939" cy="21287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70"/>
              </a:lnSpc>
            </a:pP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#!/usr/bin/perl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2916146" y="1695662"/>
            <a:ext cx="5865388" cy="21287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70"/>
              </a:lnSpc>
            </a:pPr>
            <a:r>
              <a:rPr lang="en-US" altLang="zh-CN" sz="2000" dirty="0" smtClean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#Demonstrating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how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open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folder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list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its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contents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2916147" y="2096861"/>
            <a:ext cx="985847" cy="21287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70"/>
              </a:lnSpc>
            </a:pP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use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strict;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2916146" y="2327796"/>
            <a:ext cx="1415452" cy="21287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70"/>
              </a:lnSpc>
            </a:pP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use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warnings;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2916146" y="2558254"/>
            <a:ext cx="1707199" cy="66172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my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@files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my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$folder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'.';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2916146" y="3433321"/>
            <a:ext cx="1800173" cy="21287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70"/>
              </a:lnSpc>
            </a:pP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#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Open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folder</a:t>
            </a:r>
          </a:p>
        </p:txBody>
      </p:sp>
      <p:sp>
        <p:nvSpPr>
          <p:cNvPr id="15" name="TextBox 1"/>
          <p:cNvSpPr txBox="1"/>
          <p:nvPr/>
        </p:nvSpPr>
        <p:spPr>
          <a:xfrm>
            <a:off x="2916147" y="3663745"/>
            <a:ext cx="4087979" cy="96949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tabLst>
                <a:tab pos="195864" algn="l"/>
              </a:tabLst>
            </a:pP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unless(</a:t>
            </a:r>
            <a:r>
              <a:rPr lang="en-US" altLang="zh-CN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opendir</a:t>
            </a: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(FOLDER,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$folder))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>
              <a:tabLst>
                <a:tab pos="195864" algn="l"/>
              </a:tabLst>
            </a:pPr>
            <a:r>
              <a:rPr lang="en-US" altLang="zh-CN" sz="2000" dirty="0"/>
              <a:t>	</a:t>
            </a: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print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"Cannot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open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folder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$folder!\n";</a:t>
            </a:r>
          </a:p>
          <a:p>
            <a:pPr>
              <a:tabLst>
                <a:tab pos="195864" algn="l"/>
              </a:tabLst>
            </a:pPr>
            <a:r>
              <a:rPr lang="en-US" altLang="zh-CN" sz="2000" dirty="0"/>
              <a:t>	</a:t>
            </a: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exit;</a:t>
            </a:r>
          </a:p>
        </p:txBody>
      </p:sp>
      <p:sp>
        <p:nvSpPr>
          <p:cNvPr id="16" name="TextBox 1"/>
          <p:cNvSpPr txBox="1"/>
          <p:nvPr/>
        </p:nvSpPr>
        <p:spPr>
          <a:xfrm>
            <a:off x="2916146" y="4308933"/>
            <a:ext cx="123432" cy="21287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70"/>
              </a:lnSpc>
            </a:pP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}</a:t>
            </a:r>
          </a:p>
        </p:txBody>
      </p:sp>
      <p:sp>
        <p:nvSpPr>
          <p:cNvPr id="17" name="TextBox 1"/>
          <p:cNvSpPr txBox="1"/>
          <p:nvPr/>
        </p:nvSpPr>
        <p:spPr>
          <a:xfrm>
            <a:off x="2916147" y="4769782"/>
            <a:ext cx="5447966" cy="66172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#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Read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folder,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ignoring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special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entries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"."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".."</a:t>
            </a:r>
          </a:p>
          <a:p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@files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grep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(!/^\.\.?$/,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readdir</a:t>
            </a: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(FOLDER));</a:t>
            </a:r>
          </a:p>
        </p:txBody>
      </p:sp>
      <p:sp>
        <p:nvSpPr>
          <p:cNvPr id="18" name="TextBox 1"/>
          <p:cNvSpPr txBox="1"/>
          <p:nvPr/>
        </p:nvSpPr>
        <p:spPr>
          <a:xfrm>
            <a:off x="2916146" y="5560662"/>
            <a:ext cx="2050241" cy="21287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70"/>
              </a:lnSpc>
            </a:pP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closedir(FOLDER);</a:t>
            </a:r>
          </a:p>
        </p:txBody>
      </p:sp>
      <p:pic>
        <p:nvPicPr>
          <p:cNvPr id="20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1576" y="126006"/>
            <a:ext cx="1324939" cy="132493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87505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19" y="89912"/>
            <a:ext cx="1324939" cy="1324939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2651158" y="1820352"/>
            <a:ext cx="2250616" cy="44371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84"/>
              </a:lnSpc>
            </a:pPr>
            <a:r>
              <a:rPr lang="en-US" altLang="zh-CN" sz="2900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grep</a:t>
            </a:r>
            <a:r>
              <a:rPr lang="en-US" altLang="zh-CN" sz="2900" dirty="0">
                <a:solidFill>
                  <a:srgbClr val="008000"/>
                </a:solidFill>
                <a:latin typeface="隶书" pitchFamily="18" charset="0"/>
                <a:cs typeface="隶书" pitchFamily="18" charset="0"/>
              </a:rPr>
              <a:t>函数格式</a:t>
            </a:r>
            <a:r>
              <a:rPr lang="en-US" altLang="zh-CN" sz="2900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3204176" y="2407934"/>
            <a:ext cx="5472652" cy="36676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40"/>
              </a:lnSpc>
            </a:pPr>
            <a:r>
              <a:rPr lang="en-US" altLang="zh-CN" sz="29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@array</a:t>
            </a:r>
            <a:r>
              <a:rPr lang="en-US" altLang="zh-CN" sz="29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9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9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9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grep(pattern,</a:t>
            </a:r>
            <a:r>
              <a:rPr lang="en-US" altLang="zh-CN" sz="29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9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@searchlist);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2651158" y="2845740"/>
            <a:ext cx="6795130" cy="34111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68"/>
              </a:lnSpc>
            </a:pPr>
            <a:r>
              <a:rPr lang="en-US" altLang="zh-CN" sz="217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177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177" dirty="0">
                <a:solidFill>
                  <a:srgbClr val="000000"/>
                </a:solidFill>
                <a:latin typeface="隶书" pitchFamily="18" charset="0"/>
                <a:cs typeface="隶书" pitchFamily="18" charset="0"/>
              </a:rPr>
              <a:t>在列表中抽取与指定模式匹配的元素</a:t>
            </a:r>
            <a:r>
              <a:rPr lang="en-US" altLang="zh-CN" sz="217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177" dirty="0">
                <a:solidFill>
                  <a:srgbClr val="000000"/>
                </a:solidFill>
                <a:latin typeface="隶书" pitchFamily="18" charset="0"/>
                <a:cs typeface="隶书" pitchFamily="18" charset="0"/>
              </a:rPr>
              <a:t>返回值为匹配元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2962231" y="3191376"/>
            <a:ext cx="1115690" cy="31547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87"/>
              </a:lnSpc>
            </a:pPr>
            <a:r>
              <a:rPr lang="en-US" altLang="zh-CN" sz="2177" dirty="0">
                <a:solidFill>
                  <a:srgbClr val="000000"/>
                </a:solidFill>
                <a:latin typeface="隶书" pitchFamily="18" charset="0"/>
                <a:cs typeface="隶书" pitchFamily="18" charset="0"/>
              </a:rPr>
              <a:t>素的列表</a:t>
            </a:r>
          </a:p>
        </p:txBody>
      </p:sp>
    </p:spTree>
    <p:extLst>
      <p:ext uri="{BB962C8B-B14F-4D97-AF65-F5344CB8AC3E}">
        <p14:creationId xmlns:p14="http://schemas.microsoft.com/office/powerpoint/2010/main" val="1729402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2960514" y="3295987"/>
            <a:ext cx="5814293" cy="1644537"/>
          </a:xfrm>
          <a:custGeom>
            <a:avLst/>
            <a:gdLst>
              <a:gd name="connsiteX0" fmla="*/ 0 w 6409181"/>
              <a:gd name="connsiteY0" fmla="*/ 0 h 1812798"/>
              <a:gd name="connsiteX1" fmla="*/ 0 w 6409181"/>
              <a:gd name="connsiteY1" fmla="*/ 1812798 h 1812798"/>
              <a:gd name="connsiteX2" fmla="*/ 6409181 w 6409181"/>
              <a:gd name="connsiteY2" fmla="*/ 1812798 h 1812798"/>
              <a:gd name="connsiteX3" fmla="*/ 6409181 w 6409181"/>
              <a:gd name="connsiteY3" fmla="*/ 0 h 1812798"/>
              <a:gd name="connsiteX4" fmla="*/ 0 w 6409181"/>
              <a:gd name="connsiteY4" fmla="*/ 0 h 181279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409181" h="1812798">
                <a:moveTo>
                  <a:pt x="0" y="0"/>
                </a:moveTo>
                <a:lnTo>
                  <a:pt x="0" y="1812798"/>
                </a:lnTo>
                <a:lnTo>
                  <a:pt x="6409181" y="1812798"/>
                </a:lnTo>
                <a:lnTo>
                  <a:pt x="6409181" y="0"/>
                </a:lnTo>
                <a:lnTo>
                  <a:pt x="0" y="0"/>
                </a:lnTo>
              </a:path>
            </a:pathLst>
          </a:custGeom>
          <a:solidFill>
            <a:srgbClr val="CCFFC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33"/>
          </a:p>
        </p:txBody>
      </p:sp>
      <p:sp>
        <p:nvSpPr>
          <p:cNvPr id="5" name="Freeform 3"/>
          <p:cNvSpPr/>
          <p:nvPr/>
        </p:nvSpPr>
        <p:spPr>
          <a:xfrm>
            <a:off x="2955445" y="3290227"/>
            <a:ext cx="5825123" cy="1656750"/>
          </a:xfrm>
          <a:custGeom>
            <a:avLst/>
            <a:gdLst>
              <a:gd name="connsiteX0" fmla="*/ 6350 w 6421119"/>
              <a:gd name="connsiteY0" fmla="*/ 6350 h 1826260"/>
              <a:gd name="connsiteX1" fmla="*/ 6350 w 6421119"/>
              <a:gd name="connsiteY1" fmla="*/ 1819910 h 1826260"/>
              <a:gd name="connsiteX2" fmla="*/ 6414769 w 6421119"/>
              <a:gd name="connsiteY2" fmla="*/ 1819910 h 1826260"/>
              <a:gd name="connsiteX3" fmla="*/ 6414769 w 6421119"/>
              <a:gd name="connsiteY3" fmla="*/ 6350 h 1826260"/>
              <a:gd name="connsiteX4" fmla="*/ 6350 w 6421119"/>
              <a:gd name="connsiteY4" fmla="*/ 6350 h 18262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421119" h="1826260">
                <a:moveTo>
                  <a:pt x="6350" y="6350"/>
                </a:moveTo>
                <a:lnTo>
                  <a:pt x="6350" y="1819910"/>
                </a:lnTo>
                <a:lnTo>
                  <a:pt x="6414769" y="1819910"/>
                </a:lnTo>
                <a:lnTo>
                  <a:pt x="6414769" y="63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80010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33"/>
          </a:p>
        </p:txBody>
      </p:sp>
      <p:sp>
        <p:nvSpPr>
          <p:cNvPr id="6" name="Freeform 3"/>
          <p:cNvSpPr/>
          <p:nvPr/>
        </p:nvSpPr>
        <p:spPr>
          <a:xfrm>
            <a:off x="2954753" y="5661695"/>
            <a:ext cx="5814293" cy="646340"/>
          </a:xfrm>
          <a:custGeom>
            <a:avLst/>
            <a:gdLst>
              <a:gd name="connsiteX0" fmla="*/ 0 w 6409181"/>
              <a:gd name="connsiteY0" fmla="*/ 0 h 712470"/>
              <a:gd name="connsiteX1" fmla="*/ 0 w 6409181"/>
              <a:gd name="connsiteY1" fmla="*/ 712469 h 712470"/>
              <a:gd name="connsiteX2" fmla="*/ 6409181 w 6409181"/>
              <a:gd name="connsiteY2" fmla="*/ 712469 h 712470"/>
              <a:gd name="connsiteX3" fmla="*/ 6409181 w 6409181"/>
              <a:gd name="connsiteY3" fmla="*/ 0 h 712470"/>
              <a:gd name="connsiteX4" fmla="*/ 0 w 6409181"/>
              <a:gd name="connsiteY4" fmla="*/ 0 h 71247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409181" h="712470">
                <a:moveTo>
                  <a:pt x="0" y="0"/>
                </a:moveTo>
                <a:lnTo>
                  <a:pt x="0" y="712469"/>
                </a:lnTo>
                <a:lnTo>
                  <a:pt x="6409181" y="712469"/>
                </a:lnTo>
                <a:lnTo>
                  <a:pt x="6409181" y="0"/>
                </a:lnTo>
                <a:lnTo>
                  <a:pt x="0" y="0"/>
                </a:lnTo>
              </a:path>
            </a:pathLst>
          </a:custGeom>
          <a:solidFill>
            <a:srgbClr val="CCEC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7" name="Freeform 3"/>
          <p:cNvSpPr/>
          <p:nvPr/>
        </p:nvSpPr>
        <p:spPr>
          <a:xfrm>
            <a:off x="2949684" y="5655934"/>
            <a:ext cx="5825123" cy="658552"/>
          </a:xfrm>
          <a:custGeom>
            <a:avLst/>
            <a:gdLst>
              <a:gd name="connsiteX0" fmla="*/ 6350 w 6421119"/>
              <a:gd name="connsiteY0" fmla="*/ 6350 h 725932"/>
              <a:gd name="connsiteX1" fmla="*/ 6350 w 6421119"/>
              <a:gd name="connsiteY1" fmla="*/ 719581 h 725932"/>
              <a:gd name="connsiteX2" fmla="*/ 6414769 w 6421119"/>
              <a:gd name="connsiteY2" fmla="*/ 719581 h 725932"/>
              <a:gd name="connsiteX3" fmla="*/ 6414769 w 6421119"/>
              <a:gd name="connsiteY3" fmla="*/ 6350 h 725932"/>
              <a:gd name="connsiteX4" fmla="*/ 6350 w 6421119"/>
              <a:gd name="connsiteY4" fmla="*/ 6350 h 7259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421119" h="725932">
                <a:moveTo>
                  <a:pt x="6350" y="6350"/>
                </a:moveTo>
                <a:lnTo>
                  <a:pt x="6350" y="719581"/>
                </a:lnTo>
                <a:lnTo>
                  <a:pt x="6414769" y="719581"/>
                </a:lnTo>
                <a:lnTo>
                  <a:pt x="6414769" y="63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1018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3607" y="101943"/>
            <a:ext cx="1324939" cy="1324939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2651158" y="921698"/>
            <a:ext cx="6724598" cy="453457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264"/>
              </a:lnSpc>
              <a:tabLst>
                <a:tab pos="276515" algn="l"/>
                <a:tab pos="311079" algn="l"/>
                <a:tab pos="391729" algn="l"/>
                <a:tab pos="967801" algn="l"/>
                <a:tab pos="1106058" algn="l"/>
              </a:tabLst>
            </a:pPr>
            <a:r>
              <a:rPr lang="en-US" altLang="zh-CN" sz="1633" dirty="0"/>
              <a:t>				</a:t>
            </a:r>
            <a:r>
              <a:rPr lang="en-US" altLang="zh-CN" sz="3989" dirty="0">
                <a:solidFill>
                  <a:srgbClr val="000000"/>
                </a:solidFill>
                <a:latin typeface="隶书" pitchFamily="18" charset="0"/>
                <a:cs typeface="隶书" pitchFamily="18" charset="0"/>
              </a:rPr>
              <a:t>特殊数组变量</a:t>
            </a:r>
            <a:r>
              <a:rPr lang="en-US" altLang="zh-CN" sz="3989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@ARGV</a:t>
            </a:r>
          </a:p>
          <a:p>
            <a:pPr>
              <a:lnSpc>
                <a:spcPts val="907"/>
              </a:lnSpc>
            </a:pPr>
            <a:endParaRPr lang="en-US" altLang="zh-CN" sz="1633" dirty="0"/>
          </a:p>
          <a:p>
            <a:pPr>
              <a:lnSpc>
                <a:spcPts val="907"/>
              </a:lnSpc>
            </a:pPr>
            <a:endParaRPr lang="en-US" altLang="zh-CN" sz="1633" dirty="0"/>
          </a:p>
          <a:p>
            <a:pPr>
              <a:lnSpc>
                <a:spcPts val="2812"/>
              </a:lnSpc>
              <a:tabLst>
                <a:tab pos="276515" algn="l"/>
                <a:tab pos="311079" algn="l"/>
                <a:tab pos="391729" algn="l"/>
                <a:tab pos="967801" algn="l"/>
                <a:tab pos="1106058" algn="l"/>
              </a:tabLst>
            </a:pPr>
            <a:r>
              <a:rPr lang="en-US" altLang="zh-CN" sz="217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177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177" dirty="0">
                <a:solidFill>
                  <a:srgbClr val="000000"/>
                </a:solidFill>
                <a:latin typeface="隶书" pitchFamily="18" charset="0"/>
                <a:cs typeface="隶书" pitchFamily="18" charset="0"/>
              </a:rPr>
              <a:t>@ARGV数组变量存储所有的命令行参数,命令行参数就</a:t>
            </a:r>
          </a:p>
          <a:p>
            <a:pPr>
              <a:lnSpc>
                <a:spcPts val="2540"/>
              </a:lnSpc>
              <a:tabLst>
                <a:tab pos="276515" algn="l"/>
                <a:tab pos="311079" algn="l"/>
                <a:tab pos="391729" algn="l"/>
                <a:tab pos="967801" algn="l"/>
                <a:tab pos="1106058" algn="l"/>
              </a:tabLst>
            </a:pPr>
            <a:r>
              <a:rPr lang="en-US" altLang="zh-CN" sz="1633" dirty="0"/>
              <a:t>		</a:t>
            </a:r>
            <a:r>
              <a:rPr lang="en-US" altLang="zh-CN" sz="2177" dirty="0">
                <a:solidFill>
                  <a:srgbClr val="000000"/>
                </a:solidFill>
                <a:latin typeface="隶书" pitchFamily="18" charset="0"/>
                <a:cs typeface="隶书" pitchFamily="18" charset="0"/>
              </a:rPr>
              <a:t>是出现在程序名后的数据项</a:t>
            </a:r>
          </a:p>
          <a:p>
            <a:pPr>
              <a:lnSpc>
                <a:spcPts val="907"/>
              </a:lnSpc>
            </a:pPr>
            <a:endParaRPr lang="en-US" altLang="zh-CN" sz="1633" dirty="0"/>
          </a:p>
          <a:p>
            <a:pPr>
              <a:lnSpc>
                <a:spcPts val="2177"/>
              </a:lnSpc>
              <a:tabLst>
                <a:tab pos="276515" algn="l"/>
                <a:tab pos="311079" algn="l"/>
                <a:tab pos="391729" algn="l"/>
                <a:tab pos="967801" algn="l"/>
                <a:tab pos="1106058" algn="l"/>
              </a:tabLst>
            </a:pPr>
            <a:r>
              <a:rPr lang="en-US" altLang="zh-CN" sz="1633" dirty="0"/>
              <a:t>	</a:t>
            </a:r>
            <a:r>
              <a:rPr lang="en-US" altLang="zh-CN" sz="2177" dirty="0">
                <a:solidFill>
                  <a:srgbClr val="000000"/>
                </a:solidFill>
                <a:latin typeface="隶书" pitchFamily="18" charset="0"/>
                <a:cs typeface="隶书" pitchFamily="18" charset="0"/>
              </a:rPr>
              <a:t>比如,当我们在命令行状态下键入:</a:t>
            </a:r>
          </a:p>
          <a:p>
            <a:pPr>
              <a:lnSpc>
                <a:spcPts val="907"/>
              </a:lnSpc>
            </a:pPr>
            <a:endParaRPr lang="en-US" altLang="zh-CN" sz="1633" dirty="0"/>
          </a:p>
          <a:p>
            <a:pPr>
              <a:lnSpc>
                <a:spcPts val="2177"/>
              </a:lnSpc>
              <a:tabLst>
                <a:tab pos="276515" algn="l"/>
                <a:tab pos="311079" algn="l"/>
                <a:tab pos="391729" algn="l"/>
                <a:tab pos="967801" algn="l"/>
                <a:tab pos="1106058" algn="l"/>
              </a:tabLst>
            </a:pPr>
            <a:r>
              <a:rPr lang="en-US" altLang="zh-CN" sz="1633" dirty="0"/>
              <a:t>					</a:t>
            </a:r>
            <a:r>
              <a:rPr lang="en-US" altLang="zh-CN" sz="2177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c:\&gt;perl</a:t>
            </a:r>
            <a:r>
              <a:rPr lang="en-US" altLang="zh-CN" sz="2177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177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5.pl</a:t>
            </a:r>
            <a:r>
              <a:rPr lang="en-US" altLang="zh-CN" sz="2177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177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in.txt</a:t>
            </a:r>
            <a:r>
              <a:rPr lang="en-US" altLang="zh-CN" sz="2177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177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123</a:t>
            </a:r>
          </a:p>
          <a:p>
            <a:pPr>
              <a:lnSpc>
                <a:spcPts val="907"/>
              </a:lnSpc>
            </a:pPr>
            <a:endParaRPr lang="en-US" altLang="zh-CN" sz="1633" dirty="0"/>
          </a:p>
          <a:p>
            <a:pPr>
              <a:tabLst>
                <a:tab pos="276515" algn="l"/>
                <a:tab pos="311079" algn="l"/>
                <a:tab pos="391729" algn="l"/>
                <a:tab pos="967801" algn="l"/>
                <a:tab pos="1106058" algn="l"/>
              </a:tabLst>
            </a:pPr>
            <a:r>
              <a:rPr lang="en-US" altLang="zh-CN" sz="1633" dirty="0"/>
              <a:t>	</a:t>
            </a:r>
            <a:r>
              <a:rPr lang="en-US" altLang="zh-CN" sz="1633" dirty="0" smtClean="0"/>
              <a:t>		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#!/</a:t>
            </a:r>
            <a:r>
              <a:rPr lang="en-US" altLang="zh-CN" sz="2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usr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/bin/</a:t>
            </a:r>
            <a:r>
              <a:rPr lang="en-US" altLang="zh-CN" sz="2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perl</a:t>
            </a:r>
            <a:endParaRPr lang="en-US" altLang="zh-CN" sz="2000" dirty="0"/>
          </a:p>
          <a:p>
            <a:pPr>
              <a:tabLst>
                <a:tab pos="276515" algn="l"/>
                <a:tab pos="311079" algn="l"/>
                <a:tab pos="391729" algn="l"/>
                <a:tab pos="967801" algn="l"/>
                <a:tab pos="1106058" algn="l"/>
              </a:tabLst>
            </a:pPr>
            <a:r>
              <a:rPr lang="en-US" altLang="zh-CN" sz="2000" dirty="0"/>
              <a:t>			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$temp12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@ARGV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endParaRPr lang="en-US" altLang="zh-CN" sz="2000" dirty="0"/>
          </a:p>
          <a:p>
            <a:pPr>
              <a:lnSpc>
                <a:spcPct val="150000"/>
              </a:lnSpc>
              <a:tabLst>
                <a:tab pos="276515" algn="l"/>
                <a:tab pos="311079" algn="l"/>
                <a:tab pos="391729" algn="l"/>
                <a:tab pos="967801" algn="l"/>
                <a:tab pos="1106058" algn="l"/>
              </a:tabLst>
            </a:pPr>
            <a:r>
              <a:rPr lang="en-US" altLang="zh-CN" sz="2000" dirty="0"/>
              <a:t>			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print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"$temp12\n";</a:t>
            </a:r>
          </a:p>
          <a:p>
            <a:pPr>
              <a:tabLst>
                <a:tab pos="276515" algn="l"/>
                <a:tab pos="311079" algn="l"/>
                <a:tab pos="391729" algn="l"/>
                <a:tab pos="967801" algn="l"/>
                <a:tab pos="1106058" algn="l"/>
              </a:tabLst>
            </a:pPr>
            <a:r>
              <a:rPr lang="en-US" altLang="zh-CN" sz="2000" dirty="0"/>
              <a:t>			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print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"@ARGV[0]\t";</a:t>
            </a:r>
          </a:p>
          <a:p>
            <a:pPr>
              <a:tabLst>
                <a:tab pos="276515" algn="l"/>
                <a:tab pos="311079" algn="l"/>
                <a:tab pos="391729" algn="l"/>
                <a:tab pos="967801" algn="l"/>
                <a:tab pos="1106058" algn="l"/>
              </a:tabLst>
            </a:pPr>
            <a:r>
              <a:rPr lang="en-US" altLang="zh-CN" sz="2000" dirty="0"/>
              <a:t>			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print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"@ARGV[1]\t";</a:t>
            </a:r>
          </a:p>
          <a:p>
            <a:pPr>
              <a:lnSpc>
                <a:spcPts val="907"/>
              </a:lnSpc>
            </a:pPr>
            <a:endParaRPr lang="en-US" altLang="zh-CN" sz="1633" dirty="0"/>
          </a:p>
          <a:p>
            <a:pPr>
              <a:lnSpc>
                <a:spcPts val="907"/>
              </a:lnSpc>
            </a:pPr>
            <a:endParaRPr lang="en-US" altLang="zh-CN" sz="1633" dirty="0"/>
          </a:p>
          <a:p>
            <a:pPr>
              <a:lnSpc>
                <a:spcPts val="1542"/>
              </a:lnSpc>
              <a:tabLst>
                <a:tab pos="276515" algn="l"/>
                <a:tab pos="311079" algn="l"/>
                <a:tab pos="391729" algn="l"/>
                <a:tab pos="967801" algn="l"/>
                <a:tab pos="1106058" algn="l"/>
              </a:tabLst>
            </a:pPr>
            <a:r>
              <a:rPr lang="en-US" altLang="zh-CN" sz="1633" dirty="0"/>
              <a:t>			</a:t>
            </a:r>
            <a:endParaRPr lang="en-US" altLang="zh-CN" sz="1453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"/>
          <p:cNvSpPr txBox="1"/>
          <p:nvPr/>
        </p:nvSpPr>
        <p:spPr>
          <a:xfrm>
            <a:off x="3037119" y="6085676"/>
            <a:ext cx="546625" cy="23128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7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In.txt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3866646" y="6085676"/>
            <a:ext cx="384721" cy="23128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7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123</a:t>
            </a:r>
          </a:p>
        </p:txBody>
      </p:sp>
      <p:sp>
        <p:nvSpPr>
          <p:cNvPr id="13" name="矩形 12"/>
          <p:cNvSpPr/>
          <p:nvPr/>
        </p:nvSpPr>
        <p:spPr>
          <a:xfrm>
            <a:off x="2954753" y="5731339"/>
            <a:ext cx="312906" cy="29668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1542"/>
              </a:lnSpc>
              <a:tabLst>
                <a:tab pos="276515" algn="l"/>
                <a:tab pos="311079" algn="l"/>
                <a:tab pos="391729" algn="l"/>
                <a:tab pos="967801" algn="l"/>
                <a:tab pos="1106058" algn="l"/>
              </a:tabLst>
            </a:pP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255561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2698522" y="698873"/>
            <a:ext cx="7251449" cy="6159127"/>
          </a:xfrm>
          <a:custGeom>
            <a:avLst/>
            <a:gdLst>
              <a:gd name="connsiteX0" fmla="*/ 0 w 7993380"/>
              <a:gd name="connsiteY0" fmla="*/ 0 h 5480303"/>
              <a:gd name="connsiteX1" fmla="*/ 0 w 7993380"/>
              <a:gd name="connsiteY1" fmla="*/ 5480303 h 5480303"/>
              <a:gd name="connsiteX2" fmla="*/ 7993379 w 7993380"/>
              <a:gd name="connsiteY2" fmla="*/ 5480303 h 5480303"/>
              <a:gd name="connsiteX3" fmla="*/ 7993379 w 7993380"/>
              <a:gd name="connsiteY3" fmla="*/ 0 h 5480303"/>
              <a:gd name="connsiteX4" fmla="*/ 0 w 7993380"/>
              <a:gd name="connsiteY4" fmla="*/ 0 h 548030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993380" h="5480303">
                <a:moveTo>
                  <a:pt x="0" y="0"/>
                </a:moveTo>
                <a:lnTo>
                  <a:pt x="0" y="5480303"/>
                </a:lnTo>
                <a:lnTo>
                  <a:pt x="7993379" y="5480303"/>
                </a:lnTo>
                <a:lnTo>
                  <a:pt x="7993379" y="0"/>
                </a:lnTo>
                <a:lnTo>
                  <a:pt x="0" y="0"/>
                </a:lnTo>
              </a:path>
            </a:pathLst>
          </a:custGeom>
          <a:solidFill>
            <a:srgbClr val="FFFFD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5" name="Freeform 3"/>
          <p:cNvSpPr/>
          <p:nvPr/>
        </p:nvSpPr>
        <p:spPr>
          <a:xfrm>
            <a:off x="2692761" y="698873"/>
            <a:ext cx="7262971" cy="6159127"/>
          </a:xfrm>
          <a:custGeom>
            <a:avLst/>
            <a:gdLst>
              <a:gd name="connsiteX0" fmla="*/ 6350 w 8006080"/>
              <a:gd name="connsiteY0" fmla="*/ 6350 h 5493003"/>
              <a:gd name="connsiteX1" fmla="*/ 6350 w 8006080"/>
              <a:gd name="connsiteY1" fmla="*/ 5486653 h 5493003"/>
              <a:gd name="connsiteX2" fmla="*/ 7999729 w 8006080"/>
              <a:gd name="connsiteY2" fmla="*/ 5486653 h 5493003"/>
              <a:gd name="connsiteX3" fmla="*/ 7999729 w 8006080"/>
              <a:gd name="connsiteY3" fmla="*/ 6350 h 5493003"/>
              <a:gd name="connsiteX4" fmla="*/ 6350 w 8006080"/>
              <a:gd name="connsiteY4" fmla="*/ 6350 h 549300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006080" h="5493003">
                <a:moveTo>
                  <a:pt x="6350" y="6350"/>
                </a:moveTo>
                <a:lnTo>
                  <a:pt x="6350" y="5486653"/>
                </a:lnTo>
                <a:lnTo>
                  <a:pt x="7999729" y="5486653"/>
                </a:lnTo>
                <a:lnTo>
                  <a:pt x="7999729" y="63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80010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2" name="TextBox 1"/>
          <p:cNvSpPr txBox="1"/>
          <p:nvPr/>
        </p:nvSpPr>
        <p:spPr>
          <a:xfrm>
            <a:off x="2822776" y="306458"/>
            <a:ext cx="6564298" cy="39241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22"/>
              </a:lnSpc>
            </a:pPr>
            <a:r>
              <a:rPr lang="en-US" altLang="zh-CN" sz="2542" dirty="0">
                <a:solidFill>
                  <a:srgbClr val="000000"/>
                </a:solidFill>
                <a:latin typeface="隶书" pitchFamily="18" charset="0"/>
                <a:cs typeface="隶书" pitchFamily="18" charset="0"/>
              </a:rPr>
              <a:t>例子</a:t>
            </a:r>
            <a:r>
              <a:rPr lang="en-US" altLang="zh-CN" sz="2542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altLang="zh-CN" sz="2542" dirty="0">
                <a:solidFill>
                  <a:srgbClr val="000000"/>
                </a:solidFill>
                <a:latin typeface="隶书" pitchFamily="18" charset="0"/>
                <a:cs typeface="隶书" pitchFamily="18" charset="0"/>
              </a:rPr>
              <a:t>在命令行上计算一个</a:t>
            </a:r>
            <a:r>
              <a:rPr lang="en-US" altLang="zh-CN" sz="2542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DNA</a:t>
            </a:r>
            <a:r>
              <a:rPr lang="en-US" altLang="zh-CN" sz="2542" dirty="0">
                <a:solidFill>
                  <a:srgbClr val="000000"/>
                </a:solidFill>
                <a:latin typeface="隶书" pitchFamily="18" charset="0"/>
                <a:cs typeface="隶书" pitchFamily="18" charset="0"/>
              </a:rPr>
              <a:t>序列中</a:t>
            </a:r>
            <a:r>
              <a:rPr lang="en-US" altLang="zh-CN" sz="2542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altLang="zh-CN" sz="2542" dirty="0">
                <a:solidFill>
                  <a:srgbClr val="000000"/>
                </a:solidFill>
                <a:latin typeface="隶书" pitchFamily="18" charset="0"/>
                <a:cs typeface="隶书" pitchFamily="18" charset="0"/>
              </a:rPr>
              <a:t>的含量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2777892" y="704025"/>
            <a:ext cx="6852838" cy="620169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#!/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usr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/bin/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perl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–w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#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Counting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number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G's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some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DNA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on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command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line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use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strict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endParaRPr lang="en-US" altLang="zh-CN" sz="2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#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$0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special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variable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that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has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name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program.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my($USAGE)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"$0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DNA\n\n";</a:t>
            </a:r>
          </a:p>
          <a:p>
            <a:endParaRPr lang="en-US" altLang="zh-CN" sz="2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#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@ARGV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array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containing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all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command-line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arguments.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unless(@ARGV)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print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$USAGE;</a:t>
            </a:r>
          </a:p>
          <a:p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exit; }</a:t>
            </a:r>
          </a:p>
          <a:p>
            <a:endParaRPr lang="en-US" altLang="zh-CN" sz="2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#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Read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DNA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from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argument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on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command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line.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my($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dna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$ARGV[0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];</a:t>
            </a:r>
          </a:p>
          <a:p>
            <a:endParaRPr lang="en-US" altLang="zh-CN" sz="20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#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Call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subroutine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that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does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real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work,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collect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result.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my($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num_of_Gs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countG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$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dna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endParaRPr lang="en-US" altLang="zh-CN" sz="20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#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Report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result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exit.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print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"\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nThe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DNA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$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dna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has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$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num_of_Gs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G\'s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it!\n\n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";</a:t>
            </a:r>
            <a:endParaRPr lang="en-US" altLang="zh-CN" sz="2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1576" y="126006"/>
            <a:ext cx="1324939" cy="1324939"/>
          </a:xfrm>
          <a:prstGeom prst="rect">
            <a:avLst/>
          </a:prstGeom>
          <a:noFill/>
        </p:spPr>
      </p:pic>
      <p:sp>
        <p:nvSpPr>
          <p:cNvPr id="4" name="文本框 3"/>
          <p:cNvSpPr txBox="1"/>
          <p:nvPr/>
        </p:nvSpPr>
        <p:spPr>
          <a:xfrm>
            <a:off x="10234246" y="2684585"/>
            <a:ext cx="1500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*.</a:t>
            </a:r>
            <a:r>
              <a:rPr lang="en-US" altLang="zh-CN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DNA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" name="直接箭头连接符 19"/>
          <p:cNvCxnSpPr/>
          <p:nvPr/>
        </p:nvCxnSpPr>
        <p:spPr>
          <a:xfrm flipV="1">
            <a:off x="6324246" y="2930770"/>
            <a:ext cx="3804492" cy="62197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8074244" y="5907790"/>
            <a:ext cx="43461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DNA AGGCCTTGGG has 5 G's in it!</a:t>
            </a:r>
          </a:p>
        </p:txBody>
      </p:sp>
      <p:cxnSp>
        <p:nvCxnSpPr>
          <p:cNvPr id="24" name="直接箭头连接符 23"/>
          <p:cNvCxnSpPr/>
          <p:nvPr/>
        </p:nvCxnSpPr>
        <p:spPr>
          <a:xfrm flipV="1">
            <a:off x="6963508" y="6131169"/>
            <a:ext cx="905632" cy="32824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1305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2764884" y="1598222"/>
            <a:ext cx="6728155" cy="4371217"/>
          </a:xfrm>
          <a:custGeom>
            <a:avLst/>
            <a:gdLst>
              <a:gd name="connsiteX0" fmla="*/ 0 w 7416545"/>
              <a:gd name="connsiteY0" fmla="*/ 0 h 3946397"/>
              <a:gd name="connsiteX1" fmla="*/ 0 w 7416545"/>
              <a:gd name="connsiteY1" fmla="*/ 3946397 h 3946397"/>
              <a:gd name="connsiteX2" fmla="*/ 7416546 w 7416545"/>
              <a:gd name="connsiteY2" fmla="*/ 3946397 h 3946397"/>
              <a:gd name="connsiteX3" fmla="*/ 7416546 w 7416545"/>
              <a:gd name="connsiteY3" fmla="*/ 0 h 3946397"/>
              <a:gd name="connsiteX4" fmla="*/ 0 w 7416545"/>
              <a:gd name="connsiteY4" fmla="*/ 0 h 394639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416545" h="3946397">
                <a:moveTo>
                  <a:pt x="0" y="0"/>
                </a:moveTo>
                <a:lnTo>
                  <a:pt x="0" y="3946397"/>
                </a:lnTo>
                <a:lnTo>
                  <a:pt x="7416546" y="3946397"/>
                </a:lnTo>
                <a:lnTo>
                  <a:pt x="7416546" y="0"/>
                </a:lnTo>
                <a:lnTo>
                  <a:pt x="0" y="0"/>
                </a:lnTo>
              </a:path>
            </a:pathLst>
          </a:custGeom>
          <a:solidFill>
            <a:srgbClr val="FFFFD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5" name="Freeform 3"/>
          <p:cNvSpPr/>
          <p:nvPr/>
        </p:nvSpPr>
        <p:spPr>
          <a:xfrm>
            <a:off x="2759123" y="1592463"/>
            <a:ext cx="6740368" cy="4376976"/>
          </a:xfrm>
          <a:custGeom>
            <a:avLst/>
            <a:gdLst>
              <a:gd name="connsiteX0" fmla="*/ 6350 w 7430008"/>
              <a:gd name="connsiteY0" fmla="*/ 6350 h 3959097"/>
              <a:gd name="connsiteX1" fmla="*/ 6350 w 7430008"/>
              <a:gd name="connsiteY1" fmla="*/ 3952747 h 3959097"/>
              <a:gd name="connsiteX2" fmla="*/ 7423658 w 7430008"/>
              <a:gd name="connsiteY2" fmla="*/ 3952747 h 3959097"/>
              <a:gd name="connsiteX3" fmla="*/ 7423658 w 7430008"/>
              <a:gd name="connsiteY3" fmla="*/ 6350 h 3959097"/>
              <a:gd name="connsiteX4" fmla="*/ 6350 w 7430008"/>
              <a:gd name="connsiteY4" fmla="*/ 6350 h 395909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430008" h="3959097">
                <a:moveTo>
                  <a:pt x="6350" y="6350"/>
                </a:moveTo>
                <a:lnTo>
                  <a:pt x="6350" y="3952747"/>
                </a:lnTo>
                <a:lnTo>
                  <a:pt x="7423658" y="3952747"/>
                </a:lnTo>
                <a:lnTo>
                  <a:pt x="7423658" y="63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80010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9" name="TextBox 1"/>
          <p:cNvSpPr txBox="1"/>
          <p:nvPr/>
        </p:nvSpPr>
        <p:spPr>
          <a:xfrm>
            <a:off x="2847019" y="1614402"/>
            <a:ext cx="6246687" cy="4355038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sub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countG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endParaRPr lang="en-US" altLang="zh-CN" sz="20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#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return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count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number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G's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argument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$</a:t>
            </a:r>
            <a:r>
              <a:rPr lang="en-US" altLang="zh-CN" sz="2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dna</a:t>
            </a:r>
            <a:endParaRPr lang="en-US" altLang="zh-CN" sz="20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#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initialize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arguments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variables</a:t>
            </a:r>
          </a:p>
          <a:p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my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($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dna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@_;</a:t>
            </a:r>
          </a:p>
          <a:p>
            <a:endParaRPr lang="en-US" altLang="zh-CN" sz="2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my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($count)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0;</a:t>
            </a:r>
          </a:p>
          <a:p>
            <a:endParaRPr lang="en-US" altLang="zh-CN" sz="20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#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counting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nucleotides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DNA</a:t>
            </a:r>
          </a:p>
          <a:p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$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count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$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dna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=~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tr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/Gg//);</a:t>
            </a:r>
          </a:p>
          <a:p>
            <a:endParaRPr lang="en-US" altLang="zh-CN" sz="20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return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$count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endParaRPr lang="en-US" altLang="zh-CN" sz="2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}</a:t>
            </a:r>
            <a:endParaRPr lang="en-US" altLang="zh-CN" sz="2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1576" y="126006"/>
            <a:ext cx="1324939" cy="132493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69652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6356736" y="3427330"/>
            <a:ext cx="2220368" cy="1586470"/>
          </a:xfrm>
          <a:custGeom>
            <a:avLst/>
            <a:gdLst>
              <a:gd name="connsiteX0" fmla="*/ 0 w 2447544"/>
              <a:gd name="connsiteY0" fmla="*/ 0 h 1748789"/>
              <a:gd name="connsiteX1" fmla="*/ 0 w 2447544"/>
              <a:gd name="connsiteY1" fmla="*/ 1748789 h 1748789"/>
              <a:gd name="connsiteX2" fmla="*/ 2447544 w 2447544"/>
              <a:gd name="connsiteY2" fmla="*/ 1748789 h 1748789"/>
              <a:gd name="connsiteX3" fmla="*/ 2447544 w 2447544"/>
              <a:gd name="connsiteY3" fmla="*/ 0 h 1748789"/>
              <a:gd name="connsiteX4" fmla="*/ 0 w 2447544"/>
              <a:gd name="connsiteY4" fmla="*/ 0 h 174878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447544" h="1748789">
                <a:moveTo>
                  <a:pt x="0" y="0"/>
                </a:moveTo>
                <a:lnTo>
                  <a:pt x="0" y="1748789"/>
                </a:lnTo>
                <a:lnTo>
                  <a:pt x="2447544" y="1748789"/>
                </a:lnTo>
                <a:lnTo>
                  <a:pt x="2447544" y="0"/>
                </a:lnTo>
                <a:lnTo>
                  <a:pt x="0" y="0"/>
                </a:lnTo>
              </a:path>
            </a:pathLst>
          </a:custGeom>
          <a:solidFill>
            <a:srgbClr val="CCCC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5" name="Freeform 3"/>
          <p:cNvSpPr/>
          <p:nvPr/>
        </p:nvSpPr>
        <p:spPr>
          <a:xfrm>
            <a:off x="6350976" y="3421570"/>
            <a:ext cx="2232579" cy="1598682"/>
          </a:xfrm>
          <a:custGeom>
            <a:avLst/>
            <a:gdLst>
              <a:gd name="connsiteX0" fmla="*/ 6350 w 2461005"/>
              <a:gd name="connsiteY0" fmla="*/ 6350 h 1762251"/>
              <a:gd name="connsiteX1" fmla="*/ 6350 w 2461005"/>
              <a:gd name="connsiteY1" fmla="*/ 1755901 h 1762251"/>
              <a:gd name="connsiteX2" fmla="*/ 2454655 w 2461005"/>
              <a:gd name="connsiteY2" fmla="*/ 1755901 h 1762251"/>
              <a:gd name="connsiteX3" fmla="*/ 2454655 w 2461005"/>
              <a:gd name="connsiteY3" fmla="*/ 6350 h 1762251"/>
              <a:gd name="connsiteX4" fmla="*/ 6350 w 2461005"/>
              <a:gd name="connsiteY4" fmla="*/ 6350 h 17622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461005" h="1762251">
                <a:moveTo>
                  <a:pt x="6350" y="6350"/>
                </a:moveTo>
                <a:lnTo>
                  <a:pt x="6350" y="1755901"/>
                </a:lnTo>
                <a:lnTo>
                  <a:pt x="2454655" y="1755901"/>
                </a:lnTo>
                <a:lnTo>
                  <a:pt x="2454655" y="63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1018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5479" y="104343"/>
            <a:ext cx="1324939" cy="1324939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065922" y="1659055"/>
            <a:ext cx="6290825" cy="107208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49"/>
              </a:lnSpc>
              <a:tabLst>
                <a:tab pos="460858" algn="l"/>
                <a:tab pos="483900" algn="l"/>
              </a:tabLst>
            </a:pPr>
            <a:r>
              <a:rPr lang="en-US" altLang="zh-CN" sz="2542" dirty="0">
                <a:solidFill>
                  <a:srgbClr val="000000"/>
                </a:solidFill>
                <a:latin typeface="楷体_GB2312" pitchFamily="18" charset="0"/>
                <a:cs typeface="楷体_GB2312" pitchFamily="18" charset="0"/>
              </a:rPr>
              <a:t>③</a:t>
            </a:r>
            <a:r>
              <a:rPr lang="en-US" altLang="zh-CN" sz="254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542" dirty="0">
                <a:solidFill>
                  <a:srgbClr val="000000"/>
                </a:solidFill>
                <a:latin typeface="楷体_GB2312" pitchFamily="18" charset="0"/>
                <a:cs typeface="楷体_GB2312" pitchFamily="18" charset="0"/>
              </a:rPr>
              <a:t>用裸字调用</a:t>
            </a:r>
          </a:p>
          <a:p>
            <a:pPr>
              <a:lnSpc>
                <a:spcPts val="3084"/>
              </a:lnSpc>
              <a:tabLst>
                <a:tab pos="460858" algn="l"/>
                <a:tab pos="483900" algn="l"/>
              </a:tabLst>
            </a:pPr>
            <a:r>
              <a:rPr lang="en-US" altLang="zh-CN" sz="1633" dirty="0"/>
              <a:t>	</a:t>
            </a:r>
            <a:r>
              <a:rPr lang="en-US" altLang="zh-CN" sz="217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en-US" altLang="zh-CN" sz="2177" dirty="0">
                <a:solidFill>
                  <a:srgbClr val="000000"/>
                </a:solidFill>
                <a:latin typeface="楷体_GB2312" pitchFamily="18" charset="0"/>
                <a:cs typeface="楷体_GB2312" pitchFamily="18" charset="0"/>
              </a:rPr>
              <a:t>裸字</a:t>
            </a:r>
            <a:r>
              <a:rPr lang="en-US" altLang="zh-CN" sz="217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”</a:t>
            </a:r>
            <a:r>
              <a:rPr lang="en-US" altLang="zh-CN" sz="2177" dirty="0">
                <a:solidFill>
                  <a:srgbClr val="000000"/>
                </a:solidFill>
                <a:latin typeface="楷体_GB2312" pitchFamily="18" charset="0"/>
                <a:cs typeface="楷体_GB2312" pitchFamily="18" charset="0"/>
              </a:rPr>
              <a:t>情况指的是，子程序名周围没有任何特殊</a:t>
            </a:r>
          </a:p>
          <a:p>
            <a:pPr>
              <a:lnSpc>
                <a:spcPts val="2540"/>
              </a:lnSpc>
              <a:tabLst>
                <a:tab pos="460858" algn="l"/>
                <a:tab pos="483900" algn="l"/>
              </a:tabLst>
            </a:pPr>
            <a:r>
              <a:rPr lang="en-US" altLang="zh-CN" sz="1633" dirty="0"/>
              <a:t>		</a:t>
            </a:r>
            <a:r>
              <a:rPr lang="en-US" altLang="zh-CN" sz="2177" dirty="0">
                <a:solidFill>
                  <a:srgbClr val="000000"/>
                </a:solidFill>
                <a:latin typeface="楷体_GB2312" pitchFamily="18" charset="0"/>
                <a:cs typeface="楷体_GB2312" pitchFamily="18" charset="0"/>
              </a:rPr>
              <a:t>符号可帮助Perl判断程序里一个名字的用途．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3480685" y="2857261"/>
            <a:ext cx="97784" cy="28982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5"/>
              </a:lnSpc>
            </a:pPr>
            <a:r>
              <a:rPr lang="en-US" altLang="zh-CN" sz="217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3895449" y="2811176"/>
            <a:ext cx="2231380" cy="31547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87"/>
              </a:lnSpc>
            </a:pPr>
            <a:r>
              <a:rPr lang="en-US" altLang="zh-CN" sz="2177" dirty="0">
                <a:solidFill>
                  <a:srgbClr val="000000"/>
                </a:solidFill>
                <a:latin typeface="楷体_GB2312" pitchFamily="18" charset="0"/>
                <a:cs typeface="楷体_GB2312" pitchFamily="18" charset="0"/>
              </a:rPr>
              <a:t>调用在子程序后：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6441636" y="3571576"/>
            <a:ext cx="1330492" cy="145680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52"/>
              </a:lnSpc>
              <a:tabLst>
                <a:tab pos="172822" algn="l"/>
              </a:tabLst>
            </a:pP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sub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subname</a:t>
            </a:r>
          </a:p>
          <a:p>
            <a:pPr>
              <a:lnSpc>
                <a:spcPts val="1905"/>
              </a:lnSpc>
              <a:tabLst>
                <a:tab pos="172822" algn="l"/>
              </a:tabLst>
            </a:pP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>
              <a:lnSpc>
                <a:spcPts val="1905"/>
              </a:lnSpc>
              <a:tabLst>
                <a:tab pos="172822" algn="l"/>
              </a:tabLst>
            </a:pPr>
            <a:r>
              <a:rPr lang="en-US" altLang="zh-CN" sz="2000" dirty="0"/>
              <a:t>	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…</a:t>
            </a:r>
          </a:p>
          <a:p>
            <a:pPr>
              <a:lnSpc>
                <a:spcPts val="1905"/>
              </a:lnSpc>
              <a:tabLst>
                <a:tab pos="172822" algn="l"/>
              </a:tabLst>
            </a:pP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>
              <a:lnSpc>
                <a:spcPts val="1905"/>
              </a:lnSpc>
              <a:tabLst>
                <a:tab pos="172822" algn="l"/>
              </a:tabLst>
            </a:pP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…</a:t>
            </a:r>
          </a:p>
          <a:p>
            <a:pPr>
              <a:lnSpc>
                <a:spcPts val="1905"/>
              </a:lnSpc>
              <a:tabLst>
                <a:tab pos="172822" algn="l"/>
              </a:tabLst>
            </a:pP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subname;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7029219" y="5207588"/>
            <a:ext cx="769441" cy="25712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42"/>
              </a:lnSpc>
            </a:pPr>
            <a:r>
              <a:rPr lang="en-US" altLang="zh-CN" sz="2000" dirty="0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无参数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4079789" y="5207588"/>
            <a:ext cx="769441" cy="25712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42"/>
              </a:lnSpc>
            </a:pPr>
            <a:r>
              <a:rPr lang="en-US" altLang="zh-CN" sz="2000" dirty="0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有参数</a:t>
            </a:r>
          </a:p>
        </p:txBody>
      </p:sp>
    </p:spTree>
    <p:extLst>
      <p:ext uri="{BB962C8B-B14F-4D97-AF65-F5344CB8AC3E}">
        <p14:creationId xmlns:p14="http://schemas.microsoft.com/office/powerpoint/2010/main" val="37155310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6298966" y="3076564"/>
            <a:ext cx="2221058" cy="2085569"/>
          </a:xfrm>
          <a:custGeom>
            <a:avLst/>
            <a:gdLst>
              <a:gd name="connsiteX0" fmla="*/ 0 w 2448305"/>
              <a:gd name="connsiteY0" fmla="*/ 0 h 2298954"/>
              <a:gd name="connsiteX1" fmla="*/ 0 w 2448305"/>
              <a:gd name="connsiteY1" fmla="*/ 2298953 h 2298954"/>
              <a:gd name="connsiteX2" fmla="*/ 2448305 w 2448305"/>
              <a:gd name="connsiteY2" fmla="*/ 2298953 h 2298954"/>
              <a:gd name="connsiteX3" fmla="*/ 2448305 w 2448305"/>
              <a:gd name="connsiteY3" fmla="*/ 0 h 2298954"/>
              <a:gd name="connsiteX4" fmla="*/ 0 w 2448305"/>
              <a:gd name="connsiteY4" fmla="*/ 0 h 229895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448305" h="2298954">
                <a:moveTo>
                  <a:pt x="0" y="0"/>
                </a:moveTo>
                <a:lnTo>
                  <a:pt x="0" y="2298953"/>
                </a:lnTo>
                <a:lnTo>
                  <a:pt x="2448305" y="2298953"/>
                </a:lnTo>
                <a:lnTo>
                  <a:pt x="2448305" y="0"/>
                </a:lnTo>
                <a:lnTo>
                  <a:pt x="0" y="0"/>
                </a:lnTo>
              </a:path>
            </a:pathLst>
          </a:custGeom>
          <a:solidFill>
            <a:srgbClr val="CCCC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5" name="Freeform 3"/>
          <p:cNvSpPr/>
          <p:nvPr/>
        </p:nvSpPr>
        <p:spPr>
          <a:xfrm>
            <a:off x="6293897" y="3071495"/>
            <a:ext cx="2231888" cy="2096399"/>
          </a:xfrm>
          <a:custGeom>
            <a:avLst/>
            <a:gdLst>
              <a:gd name="connsiteX0" fmla="*/ 6350 w 2460243"/>
              <a:gd name="connsiteY0" fmla="*/ 6350 h 2310892"/>
              <a:gd name="connsiteX1" fmla="*/ 6350 w 2460243"/>
              <a:gd name="connsiteY1" fmla="*/ 2304541 h 2310892"/>
              <a:gd name="connsiteX2" fmla="*/ 2453893 w 2460243"/>
              <a:gd name="connsiteY2" fmla="*/ 2304541 h 2310892"/>
              <a:gd name="connsiteX3" fmla="*/ 2453893 w 2460243"/>
              <a:gd name="connsiteY3" fmla="*/ 6350 h 2310892"/>
              <a:gd name="connsiteX4" fmla="*/ 6350 w 2460243"/>
              <a:gd name="connsiteY4" fmla="*/ 6350 h 23108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460243" h="2310892">
                <a:moveTo>
                  <a:pt x="6350" y="6350"/>
                </a:moveTo>
                <a:lnTo>
                  <a:pt x="6350" y="2304541"/>
                </a:lnTo>
                <a:lnTo>
                  <a:pt x="2453893" y="2304541"/>
                </a:lnTo>
                <a:lnTo>
                  <a:pt x="2453893" y="63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1018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5482" y="138037"/>
            <a:ext cx="1324939" cy="1324939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342431" y="1889479"/>
            <a:ext cx="6096221" cy="34111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68"/>
              </a:lnSpc>
            </a:pPr>
            <a:r>
              <a:rPr lang="en-US" altLang="zh-CN" sz="217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177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177" dirty="0">
                <a:solidFill>
                  <a:srgbClr val="000000"/>
                </a:solidFill>
                <a:latin typeface="楷体_GB2312" pitchFamily="18" charset="0"/>
                <a:cs typeface="楷体_GB2312" pitchFamily="18" charset="0"/>
              </a:rPr>
              <a:t>调用在子程序前：前向引用，先定义子程序名，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3549813" y="2212073"/>
            <a:ext cx="2510303" cy="31547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87"/>
              </a:lnSpc>
            </a:pPr>
            <a:r>
              <a:rPr lang="en-US" altLang="zh-CN" sz="2177" dirty="0">
                <a:solidFill>
                  <a:srgbClr val="000000"/>
                </a:solidFill>
                <a:latin typeface="楷体_GB2312" pitchFamily="18" charset="0"/>
                <a:cs typeface="楷体_GB2312" pitchFamily="18" charset="0"/>
              </a:rPr>
              <a:t>后面再定义子程序体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6387092" y="3175186"/>
            <a:ext cx="1401025" cy="23852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52"/>
              </a:lnSpc>
            </a:pP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sub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subname;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6548389" y="3428653"/>
            <a:ext cx="256480" cy="23852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52"/>
              </a:lnSpc>
            </a:pP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…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6387093" y="3670598"/>
            <a:ext cx="981038" cy="23852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52"/>
              </a:lnSpc>
            </a:pP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subname;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6548389" y="3924065"/>
            <a:ext cx="256480" cy="23852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52"/>
              </a:lnSpc>
            </a:pP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…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6387092" y="4177531"/>
            <a:ext cx="1330492" cy="23852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52"/>
              </a:lnSpc>
            </a:pP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sub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subname</a:t>
            </a:r>
          </a:p>
        </p:txBody>
      </p:sp>
      <p:sp>
        <p:nvSpPr>
          <p:cNvPr id="15" name="TextBox 1"/>
          <p:cNvSpPr txBox="1"/>
          <p:nvPr/>
        </p:nvSpPr>
        <p:spPr>
          <a:xfrm>
            <a:off x="6444698" y="4419477"/>
            <a:ext cx="123432" cy="23852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52"/>
              </a:lnSpc>
            </a:pP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{</a:t>
            </a:r>
          </a:p>
        </p:txBody>
      </p:sp>
      <p:sp>
        <p:nvSpPr>
          <p:cNvPr id="16" name="TextBox 1"/>
          <p:cNvSpPr txBox="1"/>
          <p:nvPr/>
        </p:nvSpPr>
        <p:spPr>
          <a:xfrm>
            <a:off x="6548389" y="4672943"/>
            <a:ext cx="256480" cy="23852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52"/>
              </a:lnSpc>
            </a:pP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…</a:t>
            </a:r>
          </a:p>
        </p:txBody>
      </p:sp>
      <p:sp>
        <p:nvSpPr>
          <p:cNvPr id="17" name="TextBox 1"/>
          <p:cNvSpPr txBox="1"/>
          <p:nvPr/>
        </p:nvSpPr>
        <p:spPr>
          <a:xfrm>
            <a:off x="6387092" y="4926410"/>
            <a:ext cx="123432" cy="23852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52"/>
              </a:lnSpc>
            </a:pP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}</a:t>
            </a:r>
          </a:p>
        </p:txBody>
      </p:sp>
      <p:sp>
        <p:nvSpPr>
          <p:cNvPr id="18" name="TextBox 1"/>
          <p:cNvSpPr txBox="1"/>
          <p:nvPr/>
        </p:nvSpPr>
        <p:spPr>
          <a:xfrm>
            <a:off x="6963153" y="5444864"/>
            <a:ext cx="769441" cy="23852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42"/>
              </a:lnSpc>
            </a:pPr>
            <a:r>
              <a:rPr lang="en-US" altLang="zh-CN" sz="2000" dirty="0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无参数</a:t>
            </a:r>
          </a:p>
        </p:txBody>
      </p:sp>
    </p:spTree>
    <p:extLst>
      <p:ext uri="{BB962C8B-B14F-4D97-AF65-F5344CB8AC3E}">
        <p14:creationId xmlns:p14="http://schemas.microsoft.com/office/powerpoint/2010/main" val="19344465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3483116" y="2381434"/>
            <a:ext cx="3266263" cy="1587161"/>
          </a:xfrm>
          <a:custGeom>
            <a:avLst/>
            <a:gdLst>
              <a:gd name="connsiteX0" fmla="*/ 0 w 3600450"/>
              <a:gd name="connsiteY0" fmla="*/ 0 h 1749551"/>
              <a:gd name="connsiteX1" fmla="*/ 0 w 3600450"/>
              <a:gd name="connsiteY1" fmla="*/ 1749551 h 1749551"/>
              <a:gd name="connsiteX2" fmla="*/ 3600450 w 3600450"/>
              <a:gd name="connsiteY2" fmla="*/ 1749551 h 1749551"/>
              <a:gd name="connsiteX3" fmla="*/ 3600450 w 3600450"/>
              <a:gd name="connsiteY3" fmla="*/ 0 h 1749551"/>
              <a:gd name="connsiteX4" fmla="*/ 0 w 3600450"/>
              <a:gd name="connsiteY4" fmla="*/ 0 h 17495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600450" h="1749551">
                <a:moveTo>
                  <a:pt x="0" y="0"/>
                </a:moveTo>
                <a:lnTo>
                  <a:pt x="0" y="1749551"/>
                </a:lnTo>
                <a:lnTo>
                  <a:pt x="3600450" y="1749551"/>
                </a:lnTo>
                <a:lnTo>
                  <a:pt x="3600450" y="0"/>
                </a:lnTo>
                <a:lnTo>
                  <a:pt x="0" y="0"/>
                </a:lnTo>
              </a:path>
            </a:pathLst>
          </a:custGeom>
          <a:solidFill>
            <a:srgbClr val="CCCC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5" name="Freeform 3"/>
          <p:cNvSpPr/>
          <p:nvPr/>
        </p:nvSpPr>
        <p:spPr>
          <a:xfrm>
            <a:off x="3478046" y="2375673"/>
            <a:ext cx="3277784" cy="1598682"/>
          </a:xfrm>
          <a:custGeom>
            <a:avLst/>
            <a:gdLst>
              <a:gd name="connsiteX0" fmla="*/ 6350 w 3613150"/>
              <a:gd name="connsiteY0" fmla="*/ 6350 h 1762251"/>
              <a:gd name="connsiteX1" fmla="*/ 6350 w 3613150"/>
              <a:gd name="connsiteY1" fmla="*/ 1755901 h 1762251"/>
              <a:gd name="connsiteX2" fmla="*/ 3606800 w 3613150"/>
              <a:gd name="connsiteY2" fmla="*/ 1755901 h 1762251"/>
              <a:gd name="connsiteX3" fmla="*/ 3606800 w 3613150"/>
              <a:gd name="connsiteY3" fmla="*/ 6350 h 1762251"/>
              <a:gd name="connsiteX4" fmla="*/ 6350 w 3613150"/>
              <a:gd name="connsiteY4" fmla="*/ 6350 h 17622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613150" h="1762251">
                <a:moveTo>
                  <a:pt x="6350" y="6350"/>
                </a:moveTo>
                <a:lnTo>
                  <a:pt x="6350" y="1755901"/>
                </a:lnTo>
                <a:lnTo>
                  <a:pt x="3606800" y="1755901"/>
                </a:lnTo>
                <a:lnTo>
                  <a:pt x="3606800" y="63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1018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5482" y="174133"/>
            <a:ext cx="1324939" cy="1324939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065922" y="1705140"/>
            <a:ext cx="5589672" cy="229037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49"/>
              </a:lnSpc>
              <a:tabLst>
                <a:tab pos="495422" algn="l"/>
                <a:tab pos="668244" algn="l"/>
              </a:tabLst>
            </a:pPr>
            <a:r>
              <a:rPr lang="en-US" altLang="zh-CN" sz="2542" dirty="0">
                <a:solidFill>
                  <a:srgbClr val="000000"/>
                </a:solidFill>
                <a:latin typeface="楷体_GB2312" pitchFamily="18" charset="0"/>
                <a:cs typeface="楷体_GB2312" pitchFamily="18" charset="0"/>
              </a:rPr>
              <a:t>④</a:t>
            </a:r>
            <a:r>
              <a:rPr lang="en-US" altLang="zh-CN" sz="254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542" dirty="0">
                <a:solidFill>
                  <a:srgbClr val="000000"/>
                </a:solidFill>
                <a:latin typeface="楷体_GB2312" pitchFamily="18" charset="0"/>
                <a:cs typeface="楷体_GB2312" pitchFamily="18" charset="0"/>
              </a:rPr>
              <a:t>用do调用(调用在子程序前或后都可)</a:t>
            </a:r>
          </a:p>
          <a:p>
            <a:pPr>
              <a:lnSpc>
                <a:spcPts val="907"/>
              </a:lnSpc>
            </a:pPr>
            <a:endParaRPr lang="en-US" altLang="zh-CN" sz="1633" dirty="0"/>
          </a:p>
          <a:p>
            <a:pPr>
              <a:lnSpc>
                <a:spcPts val="907"/>
              </a:lnSpc>
            </a:pPr>
            <a:endParaRPr lang="en-US" altLang="zh-CN" sz="2000" dirty="0"/>
          </a:p>
          <a:p>
            <a:pPr>
              <a:lnSpc>
                <a:spcPts val="907"/>
              </a:lnSpc>
            </a:pPr>
            <a:endParaRPr lang="en-US" altLang="zh-CN" sz="2000" dirty="0"/>
          </a:p>
          <a:p>
            <a:pPr>
              <a:lnSpc>
                <a:spcPts val="907"/>
              </a:lnSpc>
            </a:pPr>
            <a:endParaRPr lang="en-US" altLang="zh-CN" sz="2000" dirty="0"/>
          </a:p>
          <a:p>
            <a:pPr>
              <a:lnSpc>
                <a:spcPts val="1996"/>
              </a:lnSpc>
              <a:tabLst>
                <a:tab pos="495422" algn="l"/>
                <a:tab pos="668244" algn="l"/>
              </a:tabLst>
            </a:pPr>
            <a:r>
              <a:rPr lang="en-US" altLang="zh-CN" sz="2000" dirty="0"/>
              <a:t>	</a:t>
            </a: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do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subname(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参数1,参数2,…);</a:t>
            </a:r>
          </a:p>
          <a:p>
            <a:pPr>
              <a:lnSpc>
                <a:spcPts val="1905"/>
              </a:lnSpc>
              <a:tabLst>
                <a:tab pos="495422" algn="l"/>
                <a:tab pos="668244" algn="l"/>
              </a:tabLst>
            </a:pPr>
            <a:r>
              <a:rPr lang="en-US" altLang="zh-CN" sz="2000" dirty="0"/>
              <a:t>	</a:t>
            </a: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…</a:t>
            </a:r>
          </a:p>
          <a:p>
            <a:pPr>
              <a:lnSpc>
                <a:spcPts val="1905"/>
              </a:lnSpc>
              <a:tabLst>
                <a:tab pos="495422" algn="l"/>
                <a:tab pos="668244" algn="l"/>
              </a:tabLst>
            </a:pPr>
            <a:r>
              <a:rPr lang="en-US" altLang="zh-CN" sz="2000" dirty="0"/>
              <a:t>	</a:t>
            </a: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sub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subname</a:t>
            </a:r>
          </a:p>
          <a:p>
            <a:pPr>
              <a:lnSpc>
                <a:spcPts val="1905"/>
              </a:lnSpc>
              <a:tabLst>
                <a:tab pos="495422" algn="l"/>
                <a:tab pos="668244" algn="l"/>
              </a:tabLst>
            </a:pPr>
            <a:r>
              <a:rPr lang="en-US" altLang="zh-CN" sz="2000" dirty="0"/>
              <a:t>	</a:t>
            </a: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>
              <a:lnSpc>
                <a:spcPts val="1905"/>
              </a:lnSpc>
              <a:tabLst>
                <a:tab pos="495422" algn="l"/>
                <a:tab pos="668244" algn="l"/>
              </a:tabLst>
            </a:pPr>
            <a:r>
              <a:rPr lang="en-US" altLang="zh-CN" sz="2000" dirty="0"/>
              <a:t>		</a:t>
            </a: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…</a:t>
            </a:r>
          </a:p>
          <a:p>
            <a:pPr>
              <a:lnSpc>
                <a:spcPts val="1905"/>
              </a:lnSpc>
              <a:tabLst>
                <a:tab pos="495422" algn="l"/>
                <a:tab pos="668244" algn="l"/>
              </a:tabLst>
            </a:pPr>
            <a:r>
              <a:rPr lang="en-US" altLang="zh-CN" sz="2000" dirty="0"/>
              <a:t>	</a:t>
            </a:r>
            <a:r>
              <a:rPr lang="en-US" altLang="zh-CN" sz="2000" dirty="0">
                <a:solidFill>
                  <a:srgbClr val="903C9A"/>
                </a:solidFill>
                <a:latin typeface="Times New Roman" pitchFamily="18" charset="0"/>
                <a:cs typeface="Times New Roman" pitchFamily="18" charset="0"/>
              </a:rPr>
              <a:t>}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7420940" y="4285891"/>
            <a:ext cx="769441" cy="25712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42"/>
              </a:lnSpc>
            </a:pPr>
            <a:r>
              <a:rPr lang="en-US" altLang="zh-CN" sz="2000" dirty="0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无参数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4609765" y="4285891"/>
            <a:ext cx="769441" cy="25712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42"/>
              </a:lnSpc>
            </a:pPr>
            <a:r>
              <a:rPr lang="en-US" altLang="zh-CN" sz="2000" dirty="0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有参数</a:t>
            </a:r>
          </a:p>
        </p:txBody>
      </p:sp>
    </p:spTree>
    <p:extLst>
      <p:ext uri="{BB962C8B-B14F-4D97-AF65-F5344CB8AC3E}">
        <p14:creationId xmlns:p14="http://schemas.microsoft.com/office/powerpoint/2010/main" val="2354999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660</TotalTime>
  <Words>2731</Words>
  <Application>Microsoft Office PowerPoint</Application>
  <PresentationFormat>宽屏</PresentationFormat>
  <Paragraphs>1099</Paragraphs>
  <Slides>64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64</vt:i4>
      </vt:variant>
    </vt:vector>
  </HeadingPairs>
  <TitlesOfParts>
    <vt:vector size="73" baseType="lpstr">
      <vt:lpstr>等线</vt:lpstr>
      <vt:lpstr>等线 Light</vt:lpstr>
      <vt:lpstr>仿宋_GB2312</vt:lpstr>
      <vt:lpstr>楷体</vt:lpstr>
      <vt:lpstr>楷体_GB2312</vt:lpstr>
      <vt:lpstr>隶书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PC</dc:creator>
  <cp:lastModifiedBy>PC</cp:lastModifiedBy>
  <cp:revision>55</cp:revision>
  <dcterms:created xsi:type="dcterms:W3CDTF">2018-03-16T01:46:45Z</dcterms:created>
  <dcterms:modified xsi:type="dcterms:W3CDTF">2018-04-25T08:31:07Z</dcterms:modified>
</cp:coreProperties>
</file>