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82DF3-7B3C-4075-B1DC-69D478A9BC4F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B53B4-6199-4E70-878B-52AE6C849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24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917-2E6C-4ACF-9D00-F9D639058BD2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E3F8-5AC3-4B16-9561-7F0F33A6AE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38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179F-E1E5-4E82-92AF-DB4E0BF787D2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E3F8-5AC3-4B16-9561-7F0F33A6AE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84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0295-F4C0-4FCA-92BC-DF191FE24A88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E3F8-5AC3-4B16-9561-7F0F33A6AE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46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702C-8F3F-4858-83F2-74BF2E59262A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E3F8-5AC3-4B16-9561-7F0F33A6AE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04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A29F-FCAA-472A-9CEE-4BD34A9901FE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E3F8-5AC3-4B16-9561-7F0F33A6AE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96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E738-7304-4841-A4B0-F715DC78C4F8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E3F8-5AC3-4B16-9561-7F0F33A6AE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51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015E-ED8E-4BCE-9C42-609BCAEAB6A9}" type="datetime1">
              <a:rPr lang="ru-RU" smtClean="0"/>
              <a:t>12.04.2022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E3F8-5AC3-4B16-9561-7F0F33A6AE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1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7A87-A212-4B68-9D65-33ED0C3A86FB}" type="datetime1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E3F8-5AC3-4B16-9561-7F0F33A6AE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0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63C5-B4CE-4EF9-83C3-1C5DA963F7F0}" type="datetime1">
              <a:rPr lang="ru-RU" smtClean="0"/>
              <a:t>12.04.2022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E3F8-5AC3-4B16-9561-7F0F33A6AE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43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C30D-29AB-473F-B2FC-E0DBE5360CBC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E3F8-5AC3-4B16-9561-7F0F33A6AE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95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7AB8-F97D-4EAB-92EF-4F2BA71B54EB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E3F8-5AC3-4B16-9561-7F0F33A6AE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86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64E7-70EE-48AF-8B06-78ED8902C8CB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E3F8-5AC3-4B16-9561-7F0F33A6AE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01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90005" y="142504"/>
            <a:ext cx="5973288" cy="6590805"/>
          </a:xfrm>
          <a:prstGeom prst="roundRect">
            <a:avLst>
              <a:gd name="adj" fmla="val 224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/>
                </a:solidFill>
              </a:rPr>
              <a:t>Проблемы товарищества и дружбы. Товарищество. Дружба. Отношение человека к себе и окружающим.</a:t>
            </a:r>
            <a:endParaRPr lang="ru-RU" altLang="ru-RU" sz="36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ru-RU" altLang="ru-RU" sz="36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ru-RU" altLang="ru-RU" sz="3600" dirty="0">
                <a:solidFill>
                  <a:schemeClr val="tx1"/>
                </a:solidFill>
              </a:rPr>
              <a:t>Подготовил:</a:t>
            </a:r>
          </a:p>
          <a:p>
            <a:pPr algn="ctr">
              <a:lnSpc>
                <a:spcPct val="90000"/>
              </a:lnSpc>
            </a:pPr>
            <a:r>
              <a:rPr lang="ru-RU" altLang="ru-RU" sz="3600" dirty="0">
                <a:solidFill>
                  <a:schemeClr val="tx1"/>
                </a:solidFill>
              </a:rPr>
              <a:t>учащийся 8 «А» класса</a:t>
            </a:r>
          </a:p>
          <a:p>
            <a:pPr algn="ctr">
              <a:lnSpc>
                <a:spcPct val="90000"/>
              </a:lnSpc>
            </a:pPr>
            <a:endParaRPr lang="ru-RU" altLang="ru-RU" sz="36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ru-RU" altLang="ru-RU" sz="3600" dirty="0">
                <a:solidFill>
                  <a:schemeClr val="tx1"/>
                </a:solidFill>
              </a:rPr>
              <a:t>Барановский Вадим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E3F8-5AC3-4B16-9561-7F0F33A6AE0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452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00103" y="971206"/>
            <a:ext cx="490987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0" dirty="0">
                <a:solidFill>
                  <a:srgbClr val="333333"/>
                </a:solidFill>
                <a:effectLst/>
                <a:latin typeface="Helvetica Neue"/>
              </a:rPr>
              <a:t>Товарищество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Helvetica Neue"/>
              </a:rPr>
              <a:t> – это взаимные отношения между членами какого-либо коллектива и обязанности каждого по отношению к другим.</a:t>
            </a:r>
          </a:p>
          <a:p>
            <a:endParaRPr lang="ru-RU" sz="2400" dirty="0">
              <a:solidFill>
                <a:srgbClr val="333333"/>
              </a:solidFill>
              <a:latin typeface="Helvetica Neue"/>
            </a:endParaRPr>
          </a:p>
          <a:p>
            <a:pPr algn="just"/>
            <a:r>
              <a:rPr lang="ru-RU" sz="2400" b="1" dirty="0">
                <a:solidFill>
                  <a:srgbClr val="333333"/>
                </a:solidFill>
                <a:latin typeface="Helvetica Neue"/>
              </a:rPr>
              <a:t>Дружба</a:t>
            </a:r>
            <a:r>
              <a:rPr lang="ru-RU" sz="2400" dirty="0">
                <a:solidFill>
                  <a:srgbClr val="333333"/>
                </a:solidFill>
                <a:latin typeface="Helvetica Neue"/>
              </a:rPr>
              <a:t> – близкие отношения, требующие взаимного доверия, привязанности, общности интересов. Поэтому друзей у человека не может быть много. </a:t>
            </a:r>
          </a:p>
          <a:p>
            <a:endParaRPr lang="ru-RU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052" y="376535"/>
            <a:ext cx="5621327" cy="5621327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E3F8-5AC3-4B16-9561-7F0F33A6AE0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7312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0597" y="428178"/>
            <a:ext cx="595052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333333"/>
                </a:solidFill>
                <a:latin typeface="Helvetica Neue"/>
              </a:rPr>
              <a:t>Различие между двумя понятиями «дружба» и «товарищество»:</a:t>
            </a:r>
          </a:p>
          <a:p>
            <a:pPr algn="just"/>
            <a:r>
              <a:rPr lang="ru-RU" sz="2400" dirty="0">
                <a:solidFill>
                  <a:srgbClr val="333333"/>
                </a:solidFill>
                <a:latin typeface="Helvetica Neue"/>
              </a:rPr>
              <a:t>Дружба – это близкие отношения между людьми, а товарищество - это взаимные отношения между группой людей.</a:t>
            </a:r>
          </a:p>
          <a:p>
            <a:pPr algn="just"/>
            <a:endParaRPr lang="ru-RU" sz="2400" dirty="0">
              <a:solidFill>
                <a:srgbClr val="333333"/>
              </a:solidFill>
              <a:latin typeface="Helvetica Neue"/>
            </a:endParaRPr>
          </a:p>
          <a:p>
            <a:pPr algn="just"/>
            <a:r>
              <a:rPr lang="ru-RU" sz="2400" b="1" dirty="0">
                <a:solidFill>
                  <a:srgbClr val="333333"/>
                </a:solidFill>
                <a:latin typeface="Helvetica Neue"/>
              </a:rPr>
              <a:t>Товарищеские отношения </a:t>
            </a:r>
            <a:r>
              <a:rPr lang="ru-RU" sz="2400" dirty="0">
                <a:solidFill>
                  <a:srgbClr val="333333"/>
                </a:solidFill>
                <a:latin typeface="Helvetica Neue"/>
              </a:rPr>
              <a:t>– отношения взаимопомощи в общем деле, связанности общими занятиями, общими занятиями, общими условиями жизни. По-товарищески человек может относиться к каждому человеку, тем более если они вместе делают общее дело, но если люди безразличны друг к другу, безучастны, то значит, они не знают товарищества. 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888" y="1393682"/>
            <a:ext cx="5237315" cy="327332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E3F8-5AC3-4B16-9561-7F0F33A6AE0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47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91730" y="612844"/>
            <a:ext cx="690154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333333"/>
                </a:solidFill>
                <a:latin typeface="Helvetica Neue"/>
              </a:rPr>
              <a:t>Дать определение слову дружба люди пытаются с давних пор. Во имя дружбы совершались подвиги и бескорыстные поступки, ради дружбы сражались и погибали. Но охарактеризовать это слово в несколько предложений практически невозможно, ведь каждый человек вкладывает в его значение что-то свое.</a:t>
            </a:r>
          </a:p>
          <a:p>
            <a:pPr algn="just"/>
            <a:r>
              <a:rPr lang="ru-RU" sz="2000" dirty="0">
                <a:solidFill>
                  <a:srgbClr val="333333"/>
                </a:solidFill>
                <a:latin typeface="Helvetica Neue"/>
              </a:rPr>
              <a:t>Дружба – это, прежде всего, схожесть взглядов и мыслей, чувств и потребностей двух людей. Мы вкладываем в это слово верность и стремление всегда прийти на выручку, сопереживание и радость за счастье близкого, как за самого себя.</a:t>
            </a:r>
          </a:p>
          <a:p>
            <a:pPr algn="just"/>
            <a:r>
              <a:rPr lang="ru-RU" sz="2000" dirty="0">
                <a:solidFill>
                  <a:srgbClr val="333333"/>
                </a:solidFill>
                <a:latin typeface="Helvetica Neue"/>
              </a:rPr>
              <a:t>Друг должен быть искренним в своих чувствах, здесь нет места лести и лицемерию. Даже когда правда может больно задеть, только друг найдет в себе силы сказать ее в лицо, ничего не тая.</a:t>
            </a:r>
          </a:p>
          <a:p>
            <a:pPr algn="just"/>
            <a:r>
              <a:rPr lang="ru-RU" sz="2000" dirty="0">
                <a:solidFill>
                  <a:srgbClr val="333333"/>
                </a:solidFill>
                <a:latin typeface="Helvetica Neue"/>
              </a:rPr>
              <a:t>Между друзьями нет места зависти и соперничеству. Только настоящий друг будет радоваться за другого также, как за самого себя.</a:t>
            </a:r>
          </a:p>
        </p:txBody>
      </p:sp>
      <p:pic>
        <p:nvPicPr>
          <p:cNvPr id="4098" name="Picture 2" descr="Детская дружба. Сайт-игр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959" y="1330036"/>
            <a:ext cx="4448311" cy="358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E3F8-5AC3-4B16-9561-7F0F33A6AE0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69600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4769" y="474345"/>
            <a:ext cx="661950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33333"/>
                </a:solidFill>
                <a:latin typeface="Helvetica Neue"/>
              </a:rPr>
              <a:t>Но дружба – это хрупкая хрустальная чаша. Ее нужно беречь от неосторожных обидных слов, от вспышек раздражения и гнева. Конечно, настоящую дружбу не разбить простой ссорой или размолвкой, но и утраивать испытания на крепость тоже не нужно. Ведь иметь настоящего друга – это удивительный дар. Это чудо, знать, что ты на свете не один и есть то, кто всегда подставит свое плечо и встанет рядом, не отвернется перед лицом беды или трудностей.</a:t>
            </a:r>
          </a:p>
          <a:p>
            <a:r>
              <a:rPr lang="ru-RU" dirty="0">
                <a:solidFill>
                  <a:srgbClr val="333333"/>
                </a:solidFill>
                <a:latin typeface="Helvetica Neue"/>
              </a:rPr>
              <a:t>Нужно ли пытаться быть лучше ради друга, ведь верный друг примет нас такими, какие мы есть? Разумеется, нужно. Все-таки дружба основывается на взаимопомощи и взаимной отдаче. Если одна сторона только отдает, а другая только принимает, ничего не внося взамен, то такие отношения очень далеки от настоящей дружбы. Ради друга обязательно нужно становиться лучше, добрее и внимательнее. Друг – это зеркало нас самих. Не стоит ждать верности и преданности от друга, если сами мы не можем похвастаться такими чертами.</a:t>
            </a:r>
          </a:p>
          <a:p>
            <a:r>
              <a:rPr lang="ru-RU" dirty="0">
                <a:solidFill>
                  <a:srgbClr val="333333"/>
                </a:solidFill>
                <a:latin typeface="Helvetica Neue"/>
              </a:rPr>
              <a:t>Настоящая дружба – это великая ценность в жизни, и счастлив тот, у кого есть друг</a:t>
            </a:r>
            <a:r>
              <a:rPr lang="ru-RU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.</a:t>
            </a:r>
          </a:p>
        </p:txBody>
      </p:sp>
      <p:pic>
        <p:nvPicPr>
          <p:cNvPr id="5122" name="Picture 2" descr="Солдатова Г., Теславская О. Дружба в реальном и виртуальном мире | CYBERPS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18" y="1371834"/>
            <a:ext cx="4876016" cy="325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E3F8-5AC3-4B16-9561-7F0F33A6AE0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65014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1501" y="474345"/>
            <a:ext cx="601979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Отношение человека к самому себе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это отношение к самому близкому себе человеку, и, соответственно, одна из главнейших его забот.</a:t>
            </a:r>
          </a:p>
          <a:p>
            <a:pPr algn="just"/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Отношение к самому себе может быть внимательное и безответственное, может быть негативное и с любовью, может формироваться внушениями окружающих либо устанавливаться самим человеком.</a:t>
            </a:r>
          </a:p>
          <a:p>
            <a:pPr algn="just"/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Отношение человека к самому себе находит выражение в его самооценке, его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самопринятии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его самоуважении. Если у вас низкая самооценка, неустойчивое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самопринятие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отвратительное самоуважение - возможно, вы и справедливы, но в целом вы плохо относитесь к самому себе. Начинайте о себе заботиться!</a:t>
            </a:r>
          </a:p>
          <a:p>
            <a:pPr algn="just"/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Для человека очень важно выстроить гармоничные отношения с самим собой. Ведь от этого зависит, как к нему будут относиться окружающие, удастся ли выстроить крепкие отношения с людьми.</a:t>
            </a:r>
          </a:p>
        </p:txBody>
      </p:sp>
      <p:pic>
        <p:nvPicPr>
          <p:cNvPr id="1026" name="Picture 2" descr="https://www.psychologos.ru/images/1fcda43257423789ebb876ec699b445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66" y="1242950"/>
            <a:ext cx="4819196" cy="335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E3F8-5AC3-4B16-9561-7F0F33A6AE0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07091"/>
      </p:ext>
    </p:extLst>
  </p:cSld>
  <p:clrMapOvr>
    <a:masterClrMapping/>
  </p:clrMapOvr>
  <p:transition spd="slow">
    <p:cover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отношение человека к окружающему мир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356" y="1080427"/>
            <a:ext cx="5185844" cy="345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87928" y="209221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Отношение к другим людям и самому себе закладывается в детстве. Большинству с детства формулируют требования, при выполнении которых они чувствуют себя хорошими или плохими: (Тихо себя ведешь – хороший мальчик, не слушаешься маму – плохой). Отношение к другим тоже связано с установками «правильно – не правильно». Дело в том, что человеку, воспитанному подобным образом, кажется естественным применять оценочную систему не только к себе, но и ко всему миру: этот лучше меня, а этот хуже, этот сильнее, а этот слабее, этот хороший, а этот – не очень. Итак, наше отношение к другим напрямую связано с самооценкой. Можно ставить себя ниже них – и тогда можно сказать, что вы не уверены в себе. А можно считать себя лучше – и тогда говорят о большом самомнении. Но не особо важно, низкий уровень самооценки у вас или высокий, если она не стабильна и зависит от внешних обстоятельств. Потому что она заставляет вас действовать по чужой программе, жить фактически не свою жизнь. И вы заняты бесконечным сравнением и осуждением себя и других, – так легче выносить собственное перманентное недовольство собой. Поэтому мы и уделяем столько времени окружающим. Когда мы говорим о других, мы на самом деле говорим о себе.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E3F8-5AC3-4B16-9561-7F0F33A6AE0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517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574473" y="5652654"/>
            <a:ext cx="5510150" cy="10687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Спасибо за внимание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5E3F8-5AC3-4B16-9561-7F0F33A6AE0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8008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862</Words>
  <Application>Microsoft Office PowerPoint</Application>
  <PresentationFormat>Широкоэкранный</PresentationFormat>
  <Paragraphs>37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NATASHA</dc:creator>
  <cp:lastModifiedBy>Vadim Baranovskyi</cp:lastModifiedBy>
  <cp:revision>16</cp:revision>
  <dcterms:created xsi:type="dcterms:W3CDTF">2022-04-12T16:52:13Z</dcterms:created>
  <dcterms:modified xsi:type="dcterms:W3CDTF">2022-04-12T17:53:32Z</dcterms:modified>
</cp:coreProperties>
</file>