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3C30F-4E31-4097-9210-608C47221506}"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5552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3C30F-4E31-4097-9210-608C47221506}"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539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3C30F-4E31-4097-9210-608C47221506}"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70277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3C30F-4E31-4097-9210-608C47221506}"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107773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93C30F-4E31-4097-9210-608C47221506}"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70374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93C30F-4E31-4097-9210-608C47221506}"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102532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93C30F-4E31-4097-9210-608C47221506}"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84502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3C30F-4E31-4097-9210-608C47221506}"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114878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3C30F-4E31-4097-9210-608C47221506}" type="datetimeFigureOut">
              <a:rPr lang="en-US" smtClean="0"/>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163503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C30F-4E31-4097-9210-608C47221506}"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154586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C30F-4E31-4097-9210-608C47221506}"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E1123-4EB8-45A5-B58D-60DB69351180}" type="slidenum">
              <a:rPr lang="en-US" smtClean="0"/>
              <a:t>‹#›</a:t>
            </a:fld>
            <a:endParaRPr lang="en-US"/>
          </a:p>
        </p:txBody>
      </p:sp>
    </p:spTree>
    <p:extLst>
      <p:ext uri="{BB962C8B-B14F-4D97-AF65-F5344CB8AC3E}">
        <p14:creationId xmlns:p14="http://schemas.microsoft.com/office/powerpoint/2010/main" val="315325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3C30F-4E31-4097-9210-608C47221506}" type="datetimeFigureOut">
              <a:rPr lang="en-US" smtClean="0"/>
              <a:t>8/26/2019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E1123-4EB8-45A5-B58D-60DB69351180}" type="slidenum">
              <a:rPr lang="en-US" smtClean="0"/>
              <a:t>‹#›</a:t>
            </a:fld>
            <a:endParaRPr lang="en-US"/>
          </a:p>
        </p:txBody>
      </p:sp>
    </p:spTree>
    <p:extLst>
      <p:ext uri="{BB962C8B-B14F-4D97-AF65-F5344CB8AC3E}">
        <p14:creationId xmlns:p14="http://schemas.microsoft.com/office/powerpoint/2010/main" val="202093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4538" y="472882"/>
            <a:ext cx="9144000" cy="2387600"/>
          </a:xfrm>
        </p:spPr>
        <p:txBody>
          <a:bodyPr>
            <a:normAutofit fontScale="90000"/>
          </a:bodyPr>
          <a:lstStyle/>
          <a:p>
            <a:r>
              <a:rPr lang="en-US" sz="6900" b="1" dirty="0">
                <a:solidFill>
                  <a:schemeClr val="accent2">
                    <a:lumMod val="75000"/>
                  </a:schemeClr>
                </a:solidFill>
              </a:rPr>
              <a:t>The Battle of Neighborhoods</a:t>
            </a:r>
            <a:r>
              <a:rPr lang="en-US" b="1" dirty="0"/>
              <a:t/>
            </a:r>
            <a:br>
              <a:rPr lang="en-US" b="1" dirty="0"/>
            </a:br>
            <a:endParaRPr lang="en-US" dirty="0"/>
          </a:p>
        </p:txBody>
      </p:sp>
      <p:sp>
        <p:nvSpPr>
          <p:cNvPr id="3" name="Subtitle 2"/>
          <p:cNvSpPr>
            <a:spLocks noGrp="1"/>
          </p:cNvSpPr>
          <p:nvPr>
            <p:ph type="subTitle" idx="1"/>
          </p:nvPr>
        </p:nvSpPr>
        <p:spPr>
          <a:xfrm>
            <a:off x="1259081" y="3576400"/>
            <a:ext cx="9144000" cy="1655762"/>
          </a:xfrm>
        </p:spPr>
        <p:txBody>
          <a:bodyPr>
            <a:normAutofit/>
          </a:bodyPr>
          <a:lstStyle/>
          <a:p>
            <a:r>
              <a:rPr lang="en-US" sz="3200" dirty="0" smtClean="0">
                <a:solidFill>
                  <a:schemeClr val="accent1">
                    <a:lumMod val="50000"/>
                  </a:schemeClr>
                </a:solidFill>
              </a:rPr>
              <a:t>Popular Indian Restaurants in th</a:t>
            </a:r>
            <a:r>
              <a:rPr lang="en-US" sz="3200" dirty="0" smtClean="0">
                <a:solidFill>
                  <a:schemeClr val="accent1">
                    <a:lumMod val="50000"/>
                  </a:schemeClr>
                </a:solidFill>
              </a:rPr>
              <a:t>e New York City</a:t>
            </a:r>
            <a:endParaRPr lang="en-US" sz="3200" dirty="0">
              <a:solidFill>
                <a:schemeClr val="accent1">
                  <a:lumMod val="50000"/>
                </a:schemeClr>
              </a:solidFill>
            </a:endParaRPr>
          </a:p>
        </p:txBody>
      </p:sp>
    </p:spTree>
    <p:extLst>
      <p:ext uri="{BB962C8B-B14F-4D97-AF65-F5344CB8AC3E}">
        <p14:creationId xmlns:p14="http://schemas.microsoft.com/office/powerpoint/2010/main" val="121112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34" y="2014464"/>
            <a:ext cx="10515600" cy="1325563"/>
          </a:xfrm>
        </p:spPr>
        <p:txBody>
          <a:bodyPr>
            <a:normAutofit fontScale="90000"/>
          </a:bodyPr>
          <a:lstStyle/>
          <a:p>
            <a:r>
              <a:rPr lang="en-US" sz="3600" b="1" u="sng" dirty="0">
                <a:solidFill>
                  <a:schemeClr val="accent2">
                    <a:lumMod val="75000"/>
                  </a:schemeClr>
                </a:solidFill>
              </a:rPr>
              <a:t>Introduction: Business Problem</a:t>
            </a:r>
            <a:r>
              <a:rPr lang="en-US" sz="3600" b="1" dirty="0"/>
              <a:t> </a:t>
            </a:r>
            <a:r>
              <a:rPr lang="en-US" sz="3600" b="1" dirty="0" smtClean="0"/>
              <a:t/>
            </a:r>
            <a:br>
              <a:rPr lang="en-US" sz="3600" b="1" dirty="0" smtClean="0"/>
            </a:br>
            <a:r>
              <a:rPr lang="en-US" sz="1600" b="1" dirty="0"/>
              <a:t/>
            </a:r>
            <a:br>
              <a:rPr lang="en-US" sz="1600" b="1" dirty="0"/>
            </a:br>
            <a:r>
              <a:rPr lang="en-US" sz="2000" i="1" dirty="0">
                <a:solidFill>
                  <a:schemeClr val="accent1">
                    <a:lumMod val="50000"/>
                  </a:schemeClr>
                </a:solidFill>
              </a:rPr>
              <a:t>In this project we will try to find the best Indian restaurant in the New York City with the help of foursquare data. New York City is a large and ethnically diverse metropolis. It is the largest city in the United States with a long history of international immigration. New York City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 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 With it's diverse culture , comes diverse food items. There are many </a:t>
            </a:r>
            <a:r>
              <a:rPr lang="en-US" sz="2000" i="1" dirty="0" smtClean="0">
                <a:solidFill>
                  <a:schemeClr val="accent1">
                    <a:lumMod val="50000"/>
                  </a:schemeClr>
                </a:solidFill>
              </a:rPr>
              <a:t>restaurants </a:t>
            </a:r>
            <a:r>
              <a:rPr lang="en-US" sz="2000" i="1" dirty="0">
                <a:solidFill>
                  <a:schemeClr val="accent1">
                    <a:lumMod val="50000"/>
                  </a:schemeClr>
                </a:solidFill>
              </a:rPr>
              <a:t>in New </a:t>
            </a:r>
            <a:r>
              <a:rPr lang="en-US" sz="2000" i="1" dirty="0">
                <a:solidFill>
                  <a:schemeClr val="accent1">
                    <a:lumMod val="50000"/>
                  </a:schemeClr>
                </a:solidFill>
              </a:rPr>
              <a:t>Y</a:t>
            </a:r>
            <a:r>
              <a:rPr lang="en-US" sz="2000" i="1" dirty="0" smtClean="0">
                <a:solidFill>
                  <a:schemeClr val="accent1">
                    <a:lumMod val="50000"/>
                  </a:schemeClr>
                </a:solidFill>
              </a:rPr>
              <a:t>ork </a:t>
            </a:r>
            <a:r>
              <a:rPr lang="en-US" sz="2000" i="1" dirty="0">
                <a:solidFill>
                  <a:schemeClr val="accent1">
                    <a:lumMod val="50000"/>
                  </a:schemeClr>
                </a:solidFill>
              </a:rPr>
              <a:t>City, each </a:t>
            </a:r>
            <a:r>
              <a:rPr lang="en-US" sz="2000" i="1" dirty="0" smtClean="0">
                <a:solidFill>
                  <a:schemeClr val="accent1">
                    <a:lumMod val="50000"/>
                  </a:schemeClr>
                </a:solidFill>
              </a:rPr>
              <a:t>belonging </a:t>
            </a:r>
            <a:r>
              <a:rPr lang="en-US" sz="2000" i="1" dirty="0">
                <a:solidFill>
                  <a:schemeClr val="accent1">
                    <a:lumMod val="50000"/>
                  </a:schemeClr>
                </a:solidFill>
              </a:rPr>
              <a:t>to different categories like Chinese , Indian , French etc. So as part of this project , we will list and visualize all major parts of New York City that has great </a:t>
            </a:r>
            <a:r>
              <a:rPr lang="en-US" sz="2000" i="1" dirty="0">
                <a:solidFill>
                  <a:schemeClr val="accent1">
                    <a:lumMod val="50000"/>
                  </a:schemeClr>
                </a:solidFill>
              </a:rPr>
              <a:t>I</a:t>
            </a:r>
            <a:r>
              <a:rPr lang="en-US" sz="2000" i="1" dirty="0" smtClean="0">
                <a:solidFill>
                  <a:schemeClr val="accent1">
                    <a:lumMod val="50000"/>
                  </a:schemeClr>
                </a:solidFill>
              </a:rPr>
              <a:t>ndian restaurants</a:t>
            </a:r>
            <a:r>
              <a:rPr lang="en-US" sz="1600" i="1" dirty="0">
                <a:solidFill>
                  <a:schemeClr val="accent1">
                    <a:lumMod val="50000"/>
                  </a:schemeClr>
                </a:solidFill>
              </a:rPr>
              <a:t>.</a:t>
            </a:r>
          </a:p>
        </p:txBody>
      </p:sp>
    </p:spTree>
    <p:extLst>
      <p:ext uri="{BB962C8B-B14F-4D97-AF65-F5344CB8AC3E}">
        <p14:creationId xmlns:p14="http://schemas.microsoft.com/office/powerpoint/2010/main" val="123774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836" y="840335"/>
            <a:ext cx="11297540" cy="3077766"/>
          </a:xfrm>
          <a:prstGeom prst="rect">
            <a:avLst/>
          </a:prstGeom>
        </p:spPr>
        <p:txBody>
          <a:bodyPr wrap="square">
            <a:spAutoFit/>
          </a:bodyPr>
          <a:lstStyle/>
          <a:p>
            <a:r>
              <a:rPr lang="en-US" sz="3200" b="1" u="sng" dirty="0">
                <a:solidFill>
                  <a:schemeClr val="accent2">
                    <a:lumMod val="75000"/>
                  </a:schemeClr>
                </a:solidFill>
                <a:latin typeface="+mj-lt"/>
              </a:rPr>
              <a:t>Data</a:t>
            </a:r>
            <a:r>
              <a:rPr lang="en-US" b="1" dirty="0">
                <a:solidFill>
                  <a:schemeClr val="accent2">
                    <a:lumMod val="75000"/>
                  </a:schemeClr>
                </a:solidFill>
                <a:latin typeface="+mj-lt"/>
              </a:rPr>
              <a:t> </a:t>
            </a:r>
            <a:endParaRPr lang="en-US" b="1" dirty="0" smtClean="0">
              <a:solidFill>
                <a:schemeClr val="accent2">
                  <a:lumMod val="75000"/>
                </a:schemeClr>
              </a:solidFill>
              <a:latin typeface="+mj-lt"/>
            </a:endParaRPr>
          </a:p>
          <a:p>
            <a:endParaRPr lang="en-US" b="1" dirty="0">
              <a:solidFill>
                <a:srgbClr val="000000"/>
              </a:solidFill>
              <a:latin typeface="ibm-plex-sans"/>
            </a:endParaRPr>
          </a:p>
          <a:p>
            <a:r>
              <a:rPr lang="en-US" i="1" dirty="0">
                <a:solidFill>
                  <a:schemeClr val="accent1">
                    <a:lumMod val="50000"/>
                  </a:schemeClr>
                </a:solidFill>
                <a:latin typeface="+mj-lt"/>
              </a:rPr>
              <a:t>For this project we need the following data :</a:t>
            </a:r>
          </a:p>
          <a:p>
            <a:r>
              <a:rPr lang="en-US" i="1" dirty="0">
                <a:solidFill>
                  <a:schemeClr val="accent1">
                    <a:lumMod val="50000"/>
                  </a:schemeClr>
                </a:solidFill>
                <a:latin typeface="+mj-lt"/>
              </a:rPr>
              <a:t>New York City data that contains list Boroughs, Neighborhoods along with their latitude and longitude. Data source : </a:t>
            </a:r>
            <a:r>
              <a:rPr lang="en-US" i="1" u="sng" dirty="0">
                <a:solidFill>
                  <a:schemeClr val="accent1">
                    <a:lumMod val="50000"/>
                  </a:schemeClr>
                </a:solidFill>
                <a:latin typeface="+mj-lt"/>
                <a:hlinkClick r:id="rId2"/>
              </a:rPr>
              <a:t>https://cocl.us/new_york_dataset</a:t>
            </a:r>
            <a:r>
              <a:rPr lang="en-US" i="1" dirty="0">
                <a:solidFill>
                  <a:schemeClr val="accent1">
                    <a:lumMod val="50000"/>
                  </a:schemeClr>
                </a:solidFill>
                <a:latin typeface="+mj-lt"/>
              </a:rPr>
              <a:t> Description : This data set contains the required information. And we will use this data set to explore various neighborhoods of </a:t>
            </a:r>
            <a:r>
              <a:rPr lang="en-US" i="1" dirty="0" smtClean="0">
                <a:solidFill>
                  <a:schemeClr val="accent1">
                    <a:lumMod val="50000"/>
                  </a:schemeClr>
                </a:solidFill>
                <a:latin typeface="+mj-lt"/>
              </a:rPr>
              <a:t>New York </a:t>
            </a:r>
            <a:r>
              <a:rPr lang="en-US" i="1" dirty="0">
                <a:solidFill>
                  <a:schemeClr val="accent1">
                    <a:lumMod val="50000"/>
                  </a:schemeClr>
                </a:solidFill>
                <a:latin typeface="+mj-lt"/>
              </a:rPr>
              <a:t>city. Indian </a:t>
            </a:r>
            <a:r>
              <a:rPr lang="en-US" i="1" dirty="0" smtClean="0">
                <a:solidFill>
                  <a:schemeClr val="accent1">
                    <a:lumMod val="50000"/>
                  </a:schemeClr>
                </a:solidFill>
                <a:latin typeface="+mj-lt"/>
              </a:rPr>
              <a:t>restaurants </a:t>
            </a:r>
            <a:r>
              <a:rPr lang="en-US" i="1" dirty="0">
                <a:solidFill>
                  <a:schemeClr val="accent1">
                    <a:lumMod val="50000"/>
                  </a:schemeClr>
                </a:solidFill>
                <a:latin typeface="+mj-lt"/>
              </a:rPr>
              <a:t>in each neighborhood of </a:t>
            </a:r>
            <a:r>
              <a:rPr lang="en-US" i="1" dirty="0" smtClean="0">
                <a:solidFill>
                  <a:schemeClr val="accent1">
                    <a:lumMod val="50000"/>
                  </a:schemeClr>
                </a:solidFill>
                <a:latin typeface="+mj-lt"/>
              </a:rPr>
              <a:t>New York </a:t>
            </a:r>
            <a:r>
              <a:rPr lang="en-US" i="1" dirty="0">
                <a:solidFill>
                  <a:schemeClr val="accent1">
                    <a:lumMod val="50000"/>
                  </a:schemeClr>
                </a:solidFill>
                <a:latin typeface="+mj-lt"/>
              </a:rPr>
              <a:t>city. Data source : </a:t>
            </a:r>
            <a:r>
              <a:rPr lang="en-US" i="1" dirty="0" smtClean="0">
                <a:solidFill>
                  <a:schemeClr val="accent1">
                    <a:lumMod val="50000"/>
                  </a:schemeClr>
                </a:solidFill>
                <a:latin typeface="+mj-lt"/>
              </a:rPr>
              <a:t>Foursquare </a:t>
            </a:r>
            <a:r>
              <a:rPr lang="en-US" i="1" dirty="0">
                <a:solidFill>
                  <a:schemeClr val="accent1">
                    <a:lumMod val="50000"/>
                  </a:schemeClr>
                </a:solidFill>
                <a:latin typeface="+mj-lt"/>
              </a:rPr>
              <a:t>API Description : By using this </a:t>
            </a:r>
            <a:r>
              <a:rPr lang="en-US" i="1" dirty="0" err="1">
                <a:solidFill>
                  <a:schemeClr val="accent1">
                    <a:lumMod val="50000"/>
                  </a:schemeClr>
                </a:solidFill>
                <a:latin typeface="+mj-lt"/>
              </a:rPr>
              <a:t>api</a:t>
            </a:r>
            <a:r>
              <a:rPr lang="en-US" i="1" dirty="0">
                <a:solidFill>
                  <a:schemeClr val="accent1">
                    <a:lumMod val="50000"/>
                  </a:schemeClr>
                </a:solidFill>
                <a:latin typeface="+mj-lt"/>
              </a:rPr>
              <a:t> we will get all the venues in each neighborhood. We can filter these venues to get only </a:t>
            </a:r>
            <a:r>
              <a:rPr lang="en-US" i="1" dirty="0" smtClean="0">
                <a:solidFill>
                  <a:schemeClr val="accent1">
                    <a:lumMod val="50000"/>
                  </a:schemeClr>
                </a:solidFill>
                <a:latin typeface="+mj-lt"/>
              </a:rPr>
              <a:t>Indian restaurants</a:t>
            </a:r>
            <a:r>
              <a:rPr lang="en-US" i="1" dirty="0">
                <a:solidFill>
                  <a:schemeClr val="accent1">
                    <a:lumMod val="50000"/>
                  </a:schemeClr>
                </a:solidFill>
                <a:latin typeface="+mj-lt"/>
              </a:rPr>
              <a:t>. </a:t>
            </a:r>
            <a:r>
              <a:rPr lang="en-US" i="1" dirty="0" err="1">
                <a:solidFill>
                  <a:schemeClr val="accent1">
                    <a:lumMod val="50000"/>
                  </a:schemeClr>
                </a:solidFill>
                <a:latin typeface="+mj-lt"/>
              </a:rPr>
              <a:t>GeoSpace</a:t>
            </a:r>
            <a:r>
              <a:rPr lang="en-US" i="1" dirty="0">
                <a:solidFill>
                  <a:schemeClr val="accent1">
                    <a:lumMod val="50000"/>
                  </a:schemeClr>
                </a:solidFill>
                <a:latin typeface="+mj-lt"/>
              </a:rPr>
              <a:t> data </a:t>
            </a:r>
            <a:r>
              <a:rPr lang="en-US" i="1" dirty="0" err="1">
                <a:solidFill>
                  <a:schemeClr val="accent1">
                    <a:lumMod val="50000"/>
                  </a:schemeClr>
                </a:solidFill>
                <a:latin typeface="+mj-lt"/>
              </a:rPr>
              <a:t>Data</a:t>
            </a:r>
            <a:r>
              <a:rPr lang="en-US" i="1" dirty="0">
                <a:solidFill>
                  <a:schemeClr val="accent1">
                    <a:lumMod val="50000"/>
                  </a:schemeClr>
                </a:solidFill>
                <a:latin typeface="+mj-lt"/>
              </a:rPr>
              <a:t> source : </a:t>
            </a:r>
            <a:r>
              <a:rPr lang="en-US" i="1" u="sng" dirty="0">
                <a:solidFill>
                  <a:schemeClr val="accent1">
                    <a:lumMod val="50000"/>
                  </a:schemeClr>
                </a:solidFill>
                <a:latin typeface="+mj-lt"/>
                <a:hlinkClick r:id="rId3"/>
              </a:rPr>
              <a:t>https://data.cityofnewyork.us/City-Government/Borough-Boundaries/tqmj-j8zm</a:t>
            </a:r>
            <a:r>
              <a:rPr lang="en-US" i="1" dirty="0">
                <a:solidFill>
                  <a:schemeClr val="accent1">
                    <a:lumMod val="50000"/>
                  </a:schemeClr>
                </a:solidFill>
                <a:latin typeface="+mj-lt"/>
              </a:rPr>
              <a:t> Description : By using this geo space data we will get the New </a:t>
            </a:r>
            <a:r>
              <a:rPr lang="en-US" i="1" dirty="0" smtClean="0">
                <a:solidFill>
                  <a:schemeClr val="accent1">
                    <a:lumMod val="50000"/>
                  </a:schemeClr>
                </a:solidFill>
                <a:latin typeface="+mj-lt"/>
              </a:rPr>
              <a:t>York </a:t>
            </a:r>
            <a:r>
              <a:rPr lang="en-US" i="1" dirty="0">
                <a:solidFill>
                  <a:schemeClr val="accent1">
                    <a:lumMod val="50000"/>
                  </a:schemeClr>
                </a:solidFill>
                <a:latin typeface="+mj-lt"/>
              </a:rPr>
              <a:t>Borough boundaries that will help us visualize </a:t>
            </a:r>
            <a:r>
              <a:rPr lang="en-US" i="1" dirty="0" err="1">
                <a:solidFill>
                  <a:schemeClr val="accent1">
                    <a:lumMod val="50000"/>
                  </a:schemeClr>
                </a:solidFill>
                <a:latin typeface="+mj-lt"/>
              </a:rPr>
              <a:t>choropleth</a:t>
            </a:r>
            <a:r>
              <a:rPr lang="en-US" i="1" dirty="0">
                <a:solidFill>
                  <a:schemeClr val="accent1">
                    <a:lumMod val="50000"/>
                  </a:schemeClr>
                </a:solidFill>
                <a:latin typeface="+mj-lt"/>
              </a:rPr>
              <a:t> map.</a:t>
            </a:r>
            <a:endParaRPr lang="en-US" b="0" i="1" dirty="0">
              <a:solidFill>
                <a:schemeClr val="accent1">
                  <a:lumMod val="50000"/>
                </a:schemeClr>
              </a:solidFill>
              <a:effectLst/>
              <a:latin typeface="+mj-lt"/>
            </a:endParaRPr>
          </a:p>
        </p:txBody>
      </p:sp>
    </p:spTree>
    <p:extLst>
      <p:ext uri="{BB962C8B-B14F-4D97-AF65-F5344CB8AC3E}">
        <p14:creationId xmlns:p14="http://schemas.microsoft.com/office/powerpoint/2010/main" val="117022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59" t="1010"/>
          <a:stretch/>
        </p:blipFill>
        <p:spPr>
          <a:xfrm>
            <a:off x="1290416" y="1478422"/>
            <a:ext cx="9028418" cy="5167405"/>
          </a:xfrm>
          <a:prstGeom prst="rect">
            <a:avLst/>
          </a:prstGeom>
        </p:spPr>
      </p:pic>
      <p:sp>
        <p:nvSpPr>
          <p:cNvPr id="3" name="Title 2"/>
          <p:cNvSpPr>
            <a:spLocks noGrp="1"/>
          </p:cNvSpPr>
          <p:nvPr>
            <p:ph type="title"/>
          </p:nvPr>
        </p:nvSpPr>
        <p:spPr>
          <a:xfrm>
            <a:off x="948478" y="0"/>
            <a:ext cx="10515600" cy="1325563"/>
          </a:xfrm>
        </p:spPr>
        <p:txBody>
          <a:bodyPr>
            <a:normAutofit/>
          </a:bodyPr>
          <a:lstStyle/>
          <a:p>
            <a:r>
              <a:rPr lang="en-US" sz="3200" dirty="0">
                <a:solidFill>
                  <a:srgbClr val="C00000"/>
                </a:solidFill>
              </a:rPr>
              <a:t>We see that Queens has highest number of neighborhoods</a:t>
            </a:r>
            <a:endParaRPr lang="en-US" sz="3200" dirty="0">
              <a:solidFill>
                <a:srgbClr val="C00000"/>
              </a:solidFill>
            </a:endParaRPr>
          </a:p>
        </p:txBody>
      </p:sp>
    </p:spTree>
    <p:extLst>
      <p:ext uri="{BB962C8B-B14F-4D97-AF65-F5344CB8AC3E}">
        <p14:creationId xmlns:p14="http://schemas.microsoft.com/office/powerpoint/2010/main" val="16598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902" y="1477680"/>
            <a:ext cx="8916173" cy="5273497"/>
          </a:xfrm>
          <a:prstGeom prst="rect">
            <a:avLst/>
          </a:prstGeom>
        </p:spPr>
      </p:pic>
      <p:sp>
        <p:nvSpPr>
          <p:cNvPr id="5" name="Title 4"/>
          <p:cNvSpPr>
            <a:spLocks noGrp="1"/>
          </p:cNvSpPr>
          <p:nvPr>
            <p:ph type="title"/>
          </p:nvPr>
        </p:nvSpPr>
        <p:spPr>
          <a:xfrm>
            <a:off x="1453496" y="85457"/>
            <a:ext cx="10515600" cy="1160849"/>
          </a:xfrm>
        </p:spPr>
        <p:txBody>
          <a:bodyPr>
            <a:normAutofit/>
          </a:bodyPr>
          <a:lstStyle/>
          <a:p>
            <a:r>
              <a:rPr lang="en-US" sz="3000" dirty="0" smtClean="0">
                <a:solidFill>
                  <a:srgbClr val="C00000"/>
                </a:solidFill>
              </a:rPr>
              <a:t> </a:t>
            </a:r>
            <a:r>
              <a:rPr lang="en-US" sz="3000" dirty="0">
                <a:solidFill>
                  <a:srgbClr val="C00000"/>
                </a:solidFill>
              </a:rPr>
              <a:t>Queens has the largest number of </a:t>
            </a:r>
            <a:r>
              <a:rPr lang="en-US" sz="3000" dirty="0">
                <a:solidFill>
                  <a:srgbClr val="C00000"/>
                </a:solidFill>
              </a:rPr>
              <a:t>I</a:t>
            </a:r>
            <a:r>
              <a:rPr lang="en-US" sz="3000" dirty="0" smtClean="0">
                <a:solidFill>
                  <a:srgbClr val="C00000"/>
                </a:solidFill>
              </a:rPr>
              <a:t>ndian restaurants</a:t>
            </a:r>
            <a:endParaRPr lang="en-US" sz="3000" dirty="0">
              <a:solidFill>
                <a:srgbClr val="C00000"/>
              </a:solidFill>
            </a:endParaRPr>
          </a:p>
        </p:txBody>
      </p:sp>
    </p:spTree>
    <p:extLst>
      <p:ext uri="{BB962C8B-B14F-4D97-AF65-F5344CB8AC3E}">
        <p14:creationId xmlns:p14="http://schemas.microsoft.com/office/powerpoint/2010/main" val="307822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46" y="1630227"/>
            <a:ext cx="7811177" cy="5227773"/>
          </a:xfrm>
          <a:prstGeom prst="rect">
            <a:avLst/>
          </a:prstGeom>
        </p:spPr>
      </p:pic>
      <p:sp>
        <p:nvSpPr>
          <p:cNvPr id="3" name="Title 2"/>
          <p:cNvSpPr>
            <a:spLocks noGrp="1"/>
          </p:cNvSpPr>
          <p:nvPr>
            <p:ph type="title"/>
          </p:nvPr>
        </p:nvSpPr>
        <p:spPr>
          <a:xfrm>
            <a:off x="744197" y="134389"/>
            <a:ext cx="10515600" cy="1325563"/>
          </a:xfrm>
        </p:spPr>
        <p:txBody>
          <a:bodyPr>
            <a:normAutofit/>
          </a:bodyPr>
          <a:lstStyle/>
          <a:p>
            <a:r>
              <a:rPr lang="en-US" sz="3000" dirty="0" smtClean="0">
                <a:solidFill>
                  <a:srgbClr val="C00000"/>
                </a:solidFill>
              </a:rPr>
              <a:t>Floral </a:t>
            </a:r>
            <a:r>
              <a:rPr lang="en-US" sz="3000" dirty="0">
                <a:solidFill>
                  <a:srgbClr val="C00000"/>
                </a:solidFill>
              </a:rPr>
              <a:t>Park in Queens has the highest number of Indian </a:t>
            </a:r>
            <a:r>
              <a:rPr lang="en-US" sz="3000" dirty="0" err="1">
                <a:solidFill>
                  <a:srgbClr val="C00000"/>
                </a:solidFill>
              </a:rPr>
              <a:t>Resturants</a:t>
            </a:r>
            <a:r>
              <a:rPr lang="en-US" sz="3000" dirty="0">
                <a:solidFill>
                  <a:srgbClr val="C00000"/>
                </a:solidFill>
              </a:rPr>
              <a:t> </a:t>
            </a:r>
            <a:endParaRPr lang="en-US" sz="3000" dirty="0">
              <a:solidFill>
                <a:srgbClr val="C00000"/>
              </a:solidFill>
            </a:endParaRPr>
          </a:p>
        </p:txBody>
      </p:sp>
    </p:spTree>
    <p:extLst>
      <p:ext uri="{BB962C8B-B14F-4D97-AF65-F5344CB8AC3E}">
        <p14:creationId xmlns:p14="http://schemas.microsoft.com/office/powerpoint/2010/main" val="307768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24" y="1512606"/>
            <a:ext cx="7807133" cy="4670777"/>
          </a:xfrm>
          <a:prstGeom prst="rect">
            <a:avLst/>
          </a:prstGeom>
        </p:spPr>
      </p:pic>
      <p:sp>
        <p:nvSpPr>
          <p:cNvPr id="5" name="Title 4"/>
          <p:cNvSpPr>
            <a:spLocks noGrp="1"/>
          </p:cNvSpPr>
          <p:nvPr>
            <p:ph type="title"/>
          </p:nvPr>
        </p:nvSpPr>
        <p:spPr>
          <a:xfrm>
            <a:off x="735651" y="100205"/>
            <a:ext cx="10515600" cy="1325563"/>
          </a:xfrm>
        </p:spPr>
        <p:txBody>
          <a:bodyPr>
            <a:normAutofit/>
          </a:bodyPr>
          <a:lstStyle/>
          <a:p>
            <a:r>
              <a:rPr lang="en-US" sz="2600" dirty="0" smtClean="0">
                <a:solidFill>
                  <a:schemeClr val="accent6">
                    <a:lumMod val="50000"/>
                  </a:schemeClr>
                </a:solidFill>
              </a:rPr>
              <a:t>Popular Indian Restaurants in New York with highest ratings shown in map</a:t>
            </a:r>
            <a:endParaRPr lang="en-US" sz="2600" dirty="0">
              <a:solidFill>
                <a:schemeClr val="accent6">
                  <a:lumMod val="50000"/>
                </a:schemeClr>
              </a:solidFill>
            </a:endParaRPr>
          </a:p>
        </p:txBody>
      </p:sp>
    </p:spTree>
    <p:extLst>
      <p:ext uri="{BB962C8B-B14F-4D97-AF65-F5344CB8AC3E}">
        <p14:creationId xmlns:p14="http://schemas.microsoft.com/office/powerpoint/2010/main" val="392487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05" y="2475936"/>
            <a:ext cx="10515600" cy="1325563"/>
          </a:xfrm>
        </p:spPr>
        <p:txBody>
          <a:bodyPr>
            <a:normAutofit fontScale="90000"/>
          </a:bodyPr>
          <a:lstStyle/>
          <a:p>
            <a:r>
              <a:rPr lang="en-US" sz="3600" b="1" u="sng" dirty="0">
                <a:solidFill>
                  <a:schemeClr val="accent2">
                    <a:lumMod val="75000"/>
                  </a:schemeClr>
                </a:solidFill>
              </a:rPr>
              <a:t>Conclusion </a:t>
            </a:r>
            <a:r>
              <a:rPr lang="en-US" sz="3600" b="1" u="sng" dirty="0" smtClean="0">
                <a:solidFill>
                  <a:schemeClr val="accent2">
                    <a:lumMod val="75000"/>
                  </a:schemeClr>
                </a:solidFill>
              </a:rPr>
              <a:t/>
            </a:r>
            <a:br>
              <a:rPr lang="en-US" sz="3600" b="1" u="sng" dirty="0" smtClean="0">
                <a:solidFill>
                  <a:schemeClr val="accent2">
                    <a:lumMod val="75000"/>
                  </a:schemeClr>
                </a:solidFill>
              </a:rPr>
            </a:br>
            <a:r>
              <a:rPr lang="en-US" sz="3600" b="1" u="sng" dirty="0">
                <a:solidFill>
                  <a:schemeClr val="accent2">
                    <a:lumMod val="75000"/>
                  </a:schemeClr>
                </a:solidFill>
              </a:rPr>
              <a:t/>
            </a:r>
            <a:br>
              <a:rPr lang="en-US" sz="3600" b="1" u="sng" dirty="0">
                <a:solidFill>
                  <a:schemeClr val="accent2">
                    <a:lumMod val="75000"/>
                  </a:schemeClr>
                </a:solidFill>
              </a:rPr>
            </a:br>
            <a:r>
              <a:rPr lang="en-US" sz="2000" i="1" dirty="0" smtClean="0">
                <a:solidFill>
                  <a:schemeClr val="accent5">
                    <a:lumMod val="75000"/>
                  </a:schemeClr>
                </a:solidFill>
              </a:rPr>
              <a:t>Astoria(Queens</a:t>
            </a:r>
            <a:r>
              <a:rPr lang="en-US" sz="2000" i="1" dirty="0">
                <a:solidFill>
                  <a:schemeClr val="accent5">
                    <a:lumMod val="75000"/>
                  </a:schemeClr>
                </a:solidFill>
              </a:rPr>
              <a:t>), </a:t>
            </a:r>
            <a:r>
              <a:rPr lang="en-US" sz="2000" i="1" dirty="0" err="1">
                <a:solidFill>
                  <a:schemeClr val="accent5">
                    <a:lumMod val="75000"/>
                  </a:schemeClr>
                </a:solidFill>
              </a:rPr>
              <a:t>Blissville</a:t>
            </a:r>
            <a:r>
              <a:rPr lang="en-US" sz="2000" i="1" dirty="0">
                <a:solidFill>
                  <a:schemeClr val="accent5">
                    <a:lumMod val="75000"/>
                  </a:schemeClr>
                </a:solidFill>
              </a:rPr>
              <a:t>(Queens), Civic Center(Manhattan) are some of the best neighborhoods for </a:t>
            </a:r>
            <a:r>
              <a:rPr lang="en-US" sz="2000" i="1" dirty="0">
                <a:solidFill>
                  <a:schemeClr val="accent5">
                    <a:lumMod val="75000"/>
                  </a:schemeClr>
                </a:solidFill>
              </a:rPr>
              <a:t>I</a:t>
            </a:r>
            <a:r>
              <a:rPr lang="en-US" sz="2000" i="1" dirty="0" smtClean="0">
                <a:solidFill>
                  <a:schemeClr val="accent5">
                    <a:lumMod val="75000"/>
                  </a:schemeClr>
                </a:solidFill>
              </a:rPr>
              <a:t>ndian </a:t>
            </a:r>
            <a:r>
              <a:rPr lang="en-US" sz="2000" i="1" dirty="0">
                <a:solidFill>
                  <a:schemeClr val="accent5">
                    <a:lumMod val="75000"/>
                  </a:schemeClr>
                </a:solidFill>
              </a:rPr>
              <a:t>cuisine. Manhattan have potential Indian </a:t>
            </a:r>
            <a:r>
              <a:rPr lang="en-US" sz="2000" i="1" dirty="0" smtClean="0">
                <a:solidFill>
                  <a:schemeClr val="accent5">
                    <a:lumMod val="75000"/>
                  </a:schemeClr>
                </a:solidFill>
              </a:rPr>
              <a:t>Restaurant </a:t>
            </a:r>
            <a:r>
              <a:rPr lang="en-US" sz="2000" i="1" dirty="0">
                <a:solidFill>
                  <a:schemeClr val="accent5">
                    <a:lumMod val="75000"/>
                  </a:schemeClr>
                </a:solidFill>
              </a:rPr>
              <a:t>Market/ Staten Island ranks last in average rating of Indian </a:t>
            </a:r>
            <a:r>
              <a:rPr lang="en-US" sz="2000" i="1" dirty="0" smtClean="0">
                <a:solidFill>
                  <a:schemeClr val="accent5">
                    <a:lumMod val="75000"/>
                  </a:schemeClr>
                </a:solidFill>
              </a:rPr>
              <a:t>Restaurants</a:t>
            </a:r>
            <a:r>
              <a:rPr lang="en-US" sz="2000" i="1" dirty="0">
                <a:solidFill>
                  <a:schemeClr val="accent5">
                    <a:lumMod val="75000"/>
                  </a:schemeClr>
                </a:solidFill>
              </a:rPr>
              <a:t>. Manhattan is the best place to stay if you prefer Indian Cuisine.</a:t>
            </a:r>
          </a:p>
        </p:txBody>
      </p:sp>
    </p:spTree>
    <p:extLst>
      <p:ext uri="{BB962C8B-B14F-4D97-AF65-F5344CB8AC3E}">
        <p14:creationId xmlns:p14="http://schemas.microsoft.com/office/powerpoint/2010/main" val="330203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58</TotalTime>
  <Words>59</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ibm-plex-sans</vt:lpstr>
      <vt:lpstr>Office Theme</vt:lpstr>
      <vt:lpstr>The Battle of Neighborhoods </vt:lpstr>
      <vt:lpstr>Introduction: Business Problem   In this project we will try to find the best Indian restaurant in the New York City with the help of foursquare data. New York City is a large and ethnically diverse metropolis. It is the largest city in the United States with a long history of international immigration. New York City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 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 With it's diverse culture , comes diverse food items. There are many restaurants in New York City, each belonging to different categories like Chinese , Indian , French etc. So as part of this project , we will list and visualize all major parts of New York City that has great Indian restaurants.</vt:lpstr>
      <vt:lpstr>PowerPoint Presentation</vt:lpstr>
      <vt:lpstr>We see that Queens has highest number of neighborhoods</vt:lpstr>
      <vt:lpstr> Queens has the largest number of Indian restaurants</vt:lpstr>
      <vt:lpstr>Floral Park in Queens has the highest number of Indian Resturants </vt:lpstr>
      <vt:lpstr>Popular Indian Restaurants in New York with highest ratings shown in map</vt:lpstr>
      <vt:lpstr>Conclusion   Astoria(Queens), Blissville(Queens), Civic Center(Manhattan) are some of the best neighborhoods for Indian cuisine. Manhattan have potential Indian Restaurant Market/ Staten Island ranks last in average rating of Indian Restaurants. Manhattan is the best place to stay if you prefer Indian Cuisine.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2019-08-26T13:08:03Z</dcterms:created>
  <dcterms:modified xsi:type="dcterms:W3CDTF">2019-08-26T15:09:56Z</dcterms:modified>
</cp:coreProperties>
</file>