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Arial Narr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hyperlink" Target="https://www.cs.usfca.edu/~galles/visualization/RedBlack.html" TargetMode="External"/><Relationship Id="rId6" Type="http://schemas.openxmlformats.org/officeDocument/2006/relationships/hyperlink" Target="https://www.cs.auckland.ac.nz/software/AlgAnim/red_black.html" TargetMode="External"/><Relationship Id="rId7" Type="http://schemas.openxmlformats.org/officeDocument/2006/relationships/hyperlink" Target="https://ocw.mit.edu/courses/electrical-engineering-and-computer-science/6-046j-introduction-to-algorithms-sma-5503-fall-2005/video-lectures/lecture-10-red-black-trees-rotations-insertions-deletions/lec10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66699" y="2517536"/>
            <a:ext cx="87978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Seminário / Estrutura de Dados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Red-Black</a:t>
            </a:r>
            <a:r>
              <a:rPr b="1" lang="en-US" sz="3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Tree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85800" y="4041975"/>
            <a:ext cx="89724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Carlos Pinheiro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Dayvson Sales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Ellena Oliveira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Victor Accete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Outubro/2016</a:t>
            </a:r>
          </a:p>
        </p:txBody>
      </p:sp>
      <p:pic>
        <p:nvPicPr>
          <p:cNvPr descr="ufal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61" y="517900"/>
            <a:ext cx="1144500" cy="199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ic ufal png"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4350" y="689350"/>
            <a:ext cx="1763700" cy="16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Shape 177"/>
          <p:cNvGrpSpPr/>
          <p:nvPr/>
        </p:nvGrpSpPr>
        <p:grpSpPr>
          <a:xfrm>
            <a:off x="0" y="576300"/>
            <a:ext cx="8229600" cy="5524199"/>
            <a:chOff x="457200" y="666900"/>
            <a:chExt cx="8229600" cy="5524199"/>
          </a:xfrm>
        </p:grpSpPr>
        <p:pic>
          <p:nvPicPr>
            <p:cNvPr descr="insert1.png" id="178" name="Shape 1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" y="666900"/>
              <a:ext cx="8229600" cy="5524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Shape 179"/>
            <p:cNvSpPr txBox="1"/>
            <p:nvPr/>
          </p:nvSpPr>
          <p:spPr>
            <a:xfrm>
              <a:off x="1548725" y="961975"/>
              <a:ext cx="18720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>
                <a:spcBef>
                  <a:spcPts val="640"/>
                </a:spcBef>
                <a:buNone/>
              </a:pPr>
              <a:r>
                <a:rPr lang="en-US" sz="1800">
                  <a:solidFill>
                    <a:srgbClr val="795DA3"/>
                  </a:solidFill>
                  <a:latin typeface="Calibri"/>
                  <a:ea typeface="Calibri"/>
                  <a:cs typeface="Calibri"/>
                  <a:sym typeface="Calibri"/>
                </a:rPr>
                <a:t>insertRB</a:t>
              </a:r>
              <a:r>
                <a:rPr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(tree, </a:t>
              </a:r>
              <a:r>
                <a:rPr lang="en-US" sz="1800">
                  <a:solidFill>
                    <a:srgbClr val="A71D5D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r>
                <a:rPr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4188400" y="961976"/>
              <a:ext cx="2074800" cy="57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>
                <a:spcBef>
                  <a:spcPts val="64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-US" sz="1800">
                  <a:solidFill>
                    <a:srgbClr val="795DA3"/>
                  </a:solidFill>
                  <a:latin typeface="Calibri"/>
                  <a:ea typeface="Calibri"/>
                  <a:cs typeface="Calibri"/>
                  <a:sym typeface="Calibri"/>
                </a:rPr>
                <a:t>insertRB</a:t>
              </a:r>
              <a:r>
                <a:rPr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(tree, </a:t>
              </a:r>
              <a:r>
                <a:rPr lang="en-US" sz="1800">
                  <a:solidFill>
                    <a:srgbClr val="A71D5D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r>
                <a:rPr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6675674" y="2599825"/>
              <a:ext cx="1986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>
                <a:spcBef>
                  <a:spcPts val="64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-US" sz="1800">
                  <a:solidFill>
                    <a:srgbClr val="795DA3"/>
                  </a:solidFill>
                  <a:latin typeface="Calibri"/>
                  <a:ea typeface="Calibri"/>
                  <a:cs typeface="Calibri"/>
                  <a:sym typeface="Calibri"/>
                </a:rPr>
                <a:t>insertRB</a:t>
              </a:r>
              <a:r>
                <a:rPr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(tree, 200)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3192175" y="4359300"/>
              <a:ext cx="22521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Preserving properties by recoloring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804775" y="1490575"/>
              <a:ext cx="1101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4" name="Shape 184"/>
            <p:cNvCxnSpPr/>
            <p:nvPr/>
          </p:nvCxnSpPr>
          <p:spPr>
            <a:xfrm>
              <a:off x="4407375" y="1481125"/>
              <a:ext cx="1310700" cy="1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5" name="Shape 185"/>
            <p:cNvCxnSpPr/>
            <p:nvPr/>
          </p:nvCxnSpPr>
          <p:spPr>
            <a:xfrm flipH="1">
              <a:off x="6523750" y="2017250"/>
              <a:ext cx="360900" cy="131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6" name="Shape 186"/>
            <p:cNvCxnSpPr/>
            <p:nvPr/>
          </p:nvCxnSpPr>
          <p:spPr>
            <a:xfrm rot="10800000">
              <a:off x="3643825" y="4207200"/>
              <a:ext cx="134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87" name="Shape 187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88" name="Shape 1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89" name="Shape 1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Shape 190"/>
          <p:cNvSpPr txBox="1"/>
          <p:nvPr>
            <p:ph type="title"/>
          </p:nvPr>
        </p:nvSpPr>
        <p:spPr>
          <a:xfrm>
            <a:off x="539750" y="170975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97" name="Shape 1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Shape 198"/>
          <p:cNvGrpSpPr/>
          <p:nvPr/>
        </p:nvGrpSpPr>
        <p:grpSpPr>
          <a:xfrm>
            <a:off x="43025" y="148000"/>
            <a:ext cx="8999649" cy="5633249"/>
            <a:chOff x="43025" y="148000"/>
            <a:chExt cx="8999649" cy="5633249"/>
          </a:xfrm>
        </p:grpSpPr>
        <p:pic>
          <p:nvPicPr>
            <p:cNvPr descr="insert5.png" id="199" name="Shape 1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025" y="148000"/>
              <a:ext cx="8999649" cy="56332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" name="Shape 200"/>
            <p:cNvGrpSpPr/>
            <p:nvPr/>
          </p:nvGrpSpPr>
          <p:grpSpPr>
            <a:xfrm>
              <a:off x="2934250" y="795400"/>
              <a:ext cx="1947900" cy="528600"/>
              <a:chOff x="1548725" y="961975"/>
              <a:chExt cx="1947900" cy="528600"/>
            </a:xfrm>
          </p:grpSpPr>
          <p:sp>
            <p:nvSpPr>
              <p:cNvPr id="201" name="Shape 201"/>
              <p:cNvSpPr txBox="1"/>
              <p:nvPr/>
            </p:nvSpPr>
            <p:spPr>
              <a:xfrm>
                <a:off x="1548725" y="961975"/>
                <a:ext cx="19479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lvl="0" rtl="0">
                  <a:spcBef>
                    <a:spcPts val="640"/>
                  </a:spcBef>
                  <a:buClr>
                    <a:schemeClr val="dk1"/>
                  </a:buClr>
                  <a:buSzPct val="61111"/>
                  <a:buFont typeface="Arial"/>
                  <a:buNone/>
                </a:pPr>
                <a:r>
                  <a:rPr lang="en-US" sz="1800">
                    <a:solidFill>
                      <a:srgbClr val="795DA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insertRB</a:t>
                </a:r>
                <a:r>
                  <a:rPr lang="en-US" sz="180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(tree, </a:t>
                </a:r>
                <a:r>
                  <a:rPr lang="en-US" sz="1800">
                    <a:solidFill>
                      <a:srgbClr val="A71D5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300</a:t>
                </a:r>
                <a:r>
                  <a:rPr lang="en-US" sz="180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</p:txBody>
          </p:sp>
          <p:cxnSp>
            <p:nvCxnSpPr>
              <p:cNvPr id="202" name="Shape 202"/>
              <p:cNvCxnSpPr/>
              <p:nvPr/>
            </p:nvCxnSpPr>
            <p:spPr>
              <a:xfrm>
                <a:off x="1804775" y="1490575"/>
                <a:ext cx="1101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cxnSp>
          <p:nvCxnSpPr>
            <p:cNvPr id="203" name="Shape 203"/>
            <p:cNvCxnSpPr/>
            <p:nvPr/>
          </p:nvCxnSpPr>
          <p:spPr>
            <a:xfrm flipH="1">
              <a:off x="6060250" y="2234975"/>
              <a:ext cx="1196700" cy="15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04" name="Shape 204"/>
            <p:cNvSpPr txBox="1"/>
            <p:nvPr/>
          </p:nvSpPr>
          <p:spPr>
            <a:xfrm>
              <a:off x="6543625" y="3147825"/>
              <a:ext cx="22521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Preserving properties by recoloring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Shape 209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210" name="Shape 2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211" name="Shape 2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Insertion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7425" y="1324400"/>
            <a:ext cx="8896800" cy="16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An insertion that covers three cases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Let the node 11 below be tree root,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then </a:t>
            </a:r>
            <a:r>
              <a:rPr lang="en-US" sz="3000">
                <a:solidFill>
                  <a:srgbClr val="795DA3"/>
                </a:solidFill>
                <a:latin typeface="Verdana"/>
                <a:ea typeface="Verdana"/>
                <a:cs typeface="Verdana"/>
                <a:sym typeface="Verdana"/>
              </a:rPr>
              <a:t>insertRB</a:t>
            </a:r>
            <a:r>
              <a:rPr lang="en-US" sz="3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(tree, </a:t>
            </a:r>
            <a:r>
              <a:rPr lang="en-US" sz="3000">
                <a:solidFill>
                  <a:srgbClr val="A71D5D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US" sz="3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50" y="3011899"/>
            <a:ext cx="6951725" cy="37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ert5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" y="942975"/>
            <a:ext cx="8924925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937650" y="2291975"/>
            <a:ext cx="531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48375" y="2804975"/>
            <a:ext cx="531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8352300" y="1209550"/>
            <a:ext cx="531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946900" y="1722550"/>
            <a:ext cx="531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243925" y="677012"/>
            <a:ext cx="932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64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Case 1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4159175" y="1110525"/>
            <a:ext cx="11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3940400" y="3565012"/>
            <a:ext cx="932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64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Case 3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8065200" y="2367950"/>
            <a:ext cx="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8152050" y="2521587"/>
            <a:ext cx="932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64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Case 2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3903200" y="4093525"/>
            <a:ext cx="10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8352300" y="3754150"/>
            <a:ext cx="531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910000" y="4397500"/>
            <a:ext cx="531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92475" y="4093525"/>
            <a:ext cx="531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235" name="Shape 2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236" name="Shape 2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539750" y="1158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So…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81000" y="1106487"/>
            <a:ext cx="8229600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We’ve seen that AVL tree isn’t the only way to keep a binary search tree balanced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Red-Black trees also achieve that purpose, in a less rigid way!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tree would be slightly less balanced, however, the insertion would be slightly faster</a:t>
            </a:r>
          </a:p>
        </p:txBody>
      </p:sp>
      <p:grpSp>
        <p:nvGrpSpPr>
          <p:cNvPr id="243" name="Shape 243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244" name="Shape 2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245" name="Shape 2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RB Trees used?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417625"/>
            <a:ext cx="8229600" cy="4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 Tree is probably the most</a:t>
            </a:r>
            <a:r>
              <a:rPr lang="en-US"/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self-balancing tree implementation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Java: java.util.TreeMap , java.util.TreeSet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STL: map, multimap, multiset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kernel: completely fair scheduler, linux/rbtree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253" name="Shape 2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254" name="Shape 2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References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261" name="Shape 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262" name="Shape 2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417625"/>
            <a:ext cx="8229600" cy="4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400"/>
              <a:t>Cormen, T. H.; Leiserson, C. E.; Rivest, R. L.; Stein, C.. Introduction to Algorithms. Cambridge: MIT, 2009.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https://www.cs.usfca.edu/~galles/visualization/RedBlack.html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https://www.cs.auckland.ac.nz/software/AlgAnim/red_black.html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https://ocw.mit.edu/courses/electrical-engineering-and-computer-science/6-046j-introduction-to-algorithms-sma-5503-fall-2005/video-lectures/lecture-10-red-black-trees-rotations-insertions-deletions/lec10.pdf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Self-balancing trees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1000" y="1160462"/>
            <a:ext cx="8229600" cy="477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could make a tree that rotates less than AVL but still is always balanced?</a:t>
            </a:r>
          </a:p>
          <a:p>
            <a:pPr indent="-342900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saw that an AVL tree can: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 O(logn)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in O(logn)</a:t>
            </a:r>
          </a:p>
          <a:p>
            <a:pPr indent="-285750" lvl="1" marL="74295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way to change the balancing rules so that we will make less rotations while inserting? 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03" name="Shape 1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04" name="Shape 1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Red-Black Tree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27000" y="1423975"/>
            <a:ext cx="8229600" cy="3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925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self-balancing binary search tree, like an AVL tree, but with different balancing rules and different properties</a:t>
            </a:r>
          </a:p>
          <a:p>
            <a:pPr indent="-342900" lvl="0" marL="3429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153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still have: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Search: O(logn)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Insertion: O(logn)</a:t>
            </a:r>
          </a:p>
        </p:txBody>
      </p:sp>
      <p:pic>
        <p:nvPicPr>
          <p:cNvPr descr="slide 3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50" y="4004025"/>
            <a:ext cx="6267450" cy="2602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13" name="Shape 1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14" name="Shape 1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buSzPct val="100000"/>
            </a:pPr>
            <a:r>
              <a:rPr lang="en-US" sz="2600"/>
              <a:t>Red-black trees are similar to AVL trees, but provide faster real-time worst case performance for insertion and deletion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indent="-393700" lvl="0" marL="457200" algn="just">
              <a:spcBef>
                <a:spcPts val="0"/>
              </a:spcBef>
              <a:buSzPct val="100000"/>
            </a:pPr>
            <a:r>
              <a:rPr lang="en-US" sz="2600"/>
              <a:t>The trade-off is a slightly slower (but still O(log n)) lookup time.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Red-Black Tree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23" name="Shape 1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24" name="Shape 1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roperties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47675" y="1235075"/>
            <a:ext cx="8229600" cy="46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node is either red or black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root is black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leaf (</a:t>
            </a:r>
            <a:r>
              <a:rPr lang="en-US" sz="2600"/>
              <a:t>NIL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black (Sentinel)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600"/>
              <a:t>If a node is red, then both its children are black – which implies that we can't have two adjacent red nodes</a:t>
            </a:r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 path from a given node to any of its descendant N</a:t>
            </a:r>
            <a:r>
              <a:rPr lang="en-US" sz="2600"/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nodes contains the same number of black nodes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ctr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preserve these properties we will need to perform rotations ↺ and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recolourings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32" name="Shape 1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33" name="Shape 1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definition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417637"/>
            <a:ext cx="82296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call the number of black nodes on any simple path from, but not including, a node x down to a leaf the black-height of the node, denoted bh(x)</a:t>
            </a:r>
          </a:p>
        </p:txBody>
      </p:sp>
      <p:pic>
        <p:nvPicPr>
          <p:cNvPr descr="slide 5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925" y="3012975"/>
            <a:ext cx="4947449" cy="318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Shape 141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42" name="Shape 1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43" name="Shape 1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Structs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62650" y="2473275"/>
            <a:ext cx="36402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rb_node{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key;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color;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rbNode* parent;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rbNode* left;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rbNode* right;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};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838550" y="2901075"/>
            <a:ext cx="2363100" cy="2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rb_tree{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rbNode* root;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rbNode* nil;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};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37850" y="215975"/>
            <a:ext cx="25602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NIL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tree-&gt;nil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tree-&gt;root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'b'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'r'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Shape 152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53" name="Shape 1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54" name="Shape 1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Red-Black Tree ADT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920575" y="1239525"/>
            <a:ext cx="6159300" cy="5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rbTree* </a:t>
            </a:r>
            <a:r>
              <a:rPr lang="en-US" sz="24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createTree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insertRB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(rbTree* tree,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key);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insertTree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(rbTree* tree, rbNode* z);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rotateLeft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(rbTree* tree, rbNode* x);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rotateRight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(rbTree* tree, rbNode* y);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searchRB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(rbTree* tree,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key);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printPreOrder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(rbTree* tree, rbNode* x);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printInOrder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(rbTree* tree, rbNode* x);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printPostOrder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(rbTree* tree, rbNode* x);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Shape 161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62" name="Shape 1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63" name="Shape 1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364077" y="2565400"/>
            <a:ext cx="2361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46950" y="-110875"/>
            <a:ext cx="6984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500">
                <a:solidFill>
                  <a:srgbClr val="A71D5D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insertRB(rbTree* tree, </a:t>
            </a:r>
            <a:r>
              <a:rPr lang="en-US" sz="1500">
                <a:solidFill>
                  <a:srgbClr val="A71D5D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key){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5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/* Allocate new node, set key and color it to red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	   Insert in tree as a binary tree 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500">
                <a:solidFill>
                  <a:srgbClr val="795DA3"/>
                </a:solidFill>
                <a:latin typeface="Calibri"/>
                <a:ea typeface="Calibri"/>
                <a:cs typeface="Calibri"/>
                <a:sym typeface="Calibri"/>
              </a:rPr>
              <a:t>insertTree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(tree, x);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/</a:t>
            </a:r>
            <a:r>
              <a:rPr lang="en-US" sz="15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 fix while x-&gt;parent != tree-&gt;root and x-&gt;parent-&gt;color == red*/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500">
                <a:solidFill>
                  <a:srgbClr val="A71D5D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color == red){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500">
                <a:solidFill>
                  <a:srgbClr val="A71D5D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(x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 ==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parent-&gt;left){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5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/* x's parent is a left child, y is x's uncle*/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y =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right;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15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/* Case 1: x's uncle is red 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1500">
                <a:solidFill>
                  <a:srgbClr val="A71D5D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(y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color == red){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color = black;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y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color = black;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color = red;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x =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} </a:t>
            </a:r>
            <a:r>
              <a:rPr lang="en-US" sz="1500">
                <a:solidFill>
                  <a:srgbClr val="A71D5D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5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  /* Case 2: x's uncle is black and x is a right child 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if(x ==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right){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    x =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    rotateLeft(tree, x);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US" sz="15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/* Case 3: x's uncle is black and x is a left child 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color = black;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color = red;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    rotateRight(tree, x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parent);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   } </a:t>
            </a:r>
            <a:r>
              <a:rPr lang="en-US" sz="1500">
                <a:solidFill>
                  <a:srgbClr val="A71D5D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en-US" sz="15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/* Same as if with left and right exchanged 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   ROOT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color = black;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7586228" y="5781255"/>
            <a:ext cx="1342330" cy="838439"/>
            <a:chOff x="0" y="0"/>
            <a:chExt cx="2147483647" cy="2147483647"/>
          </a:xfrm>
        </p:grpSpPr>
        <p:pic>
          <p:nvPicPr>
            <p:cNvPr descr="ufal" id="171" name="Shape 1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770444849" cy="214748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m para ic ufal png" id="172" name="Shape 1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6560207" y="130414206"/>
              <a:ext cx="1260923439" cy="1886655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